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2" r:id="rId1"/>
  </p:sldMasterIdLst>
  <p:notesMasterIdLst>
    <p:notesMasterId r:id="rId60"/>
  </p:notesMasterIdLst>
  <p:sldIdLst>
    <p:sldId id="312" r:id="rId2"/>
    <p:sldId id="256" r:id="rId3"/>
    <p:sldId id="315" r:id="rId4"/>
    <p:sldId id="316" r:id="rId5"/>
    <p:sldId id="317" r:id="rId6"/>
    <p:sldId id="318" r:id="rId7"/>
    <p:sldId id="319" r:id="rId8"/>
    <p:sldId id="320" r:id="rId9"/>
    <p:sldId id="321" r:id="rId10"/>
    <p:sldId id="322" r:id="rId11"/>
    <p:sldId id="323" r:id="rId12"/>
    <p:sldId id="324" r:id="rId13"/>
    <p:sldId id="325" r:id="rId14"/>
    <p:sldId id="259" r:id="rId15"/>
    <p:sldId id="261" r:id="rId16"/>
    <p:sldId id="262" r:id="rId17"/>
    <p:sldId id="263" r:id="rId18"/>
    <p:sldId id="264" r:id="rId19"/>
    <p:sldId id="265" r:id="rId20"/>
    <p:sldId id="266" r:id="rId21"/>
    <p:sldId id="267" r:id="rId22"/>
    <p:sldId id="268" r:id="rId23"/>
    <p:sldId id="269" r:id="rId24"/>
    <p:sldId id="270" r:id="rId25"/>
    <p:sldId id="271" r:id="rId26"/>
    <p:sldId id="272" r:id="rId27"/>
    <p:sldId id="273" r:id="rId28"/>
    <p:sldId id="313" r:id="rId29"/>
    <p:sldId id="274" r:id="rId30"/>
    <p:sldId id="275" r:id="rId31"/>
    <p:sldId id="276" r:id="rId32"/>
    <p:sldId id="277" r:id="rId33"/>
    <p:sldId id="278" r:id="rId34"/>
    <p:sldId id="279" r:id="rId35"/>
    <p:sldId id="280" r:id="rId36"/>
    <p:sldId id="281" r:id="rId37"/>
    <p:sldId id="282" r:id="rId38"/>
    <p:sldId id="283" r:id="rId39"/>
    <p:sldId id="293" r:id="rId40"/>
    <p:sldId id="294" r:id="rId41"/>
    <p:sldId id="295" r:id="rId42"/>
    <p:sldId id="296" r:id="rId43"/>
    <p:sldId id="297" r:id="rId44"/>
    <p:sldId id="298" r:id="rId45"/>
    <p:sldId id="299" r:id="rId46"/>
    <p:sldId id="300" r:id="rId47"/>
    <p:sldId id="314" r:id="rId48"/>
    <p:sldId id="301" r:id="rId49"/>
    <p:sldId id="302" r:id="rId50"/>
    <p:sldId id="303" r:id="rId51"/>
    <p:sldId id="304" r:id="rId52"/>
    <p:sldId id="305" r:id="rId53"/>
    <p:sldId id="306" r:id="rId54"/>
    <p:sldId id="307" r:id="rId55"/>
    <p:sldId id="308" r:id="rId56"/>
    <p:sldId id="309" r:id="rId57"/>
    <p:sldId id="310" r:id="rId58"/>
    <p:sldId id="311" r:id="rId59"/>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r" defTabSz="914400" rtl="1" eaLnBrk="1" latinLnBrk="0" hangingPunct="1">
      <a:defRPr kern="1200">
        <a:solidFill>
          <a:schemeClr val="tx1"/>
        </a:solidFill>
        <a:latin typeface="Arial" pitchFamily="34" charset="0"/>
        <a:ea typeface="+mn-ea"/>
        <a:cs typeface="Arial" pitchFamily="34" charset="0"/>
      </a:defRPr>
    </a:lvl6pPr>
    <a:lvl7pPr marL="2743200" algn="r" defTabSz="914400" rtl="1" eaLnBrk="1" latinLnBrk="0" hangingPunct="1">
      <a:defRPr kern="1200">
        <a:solidFill>
          <a:schemeClr val="tx1"/>
        </a:solidFill>
        <a:latin typeface="Arial" pitchFamily="34" charset="0"/>
        <a:ea typeface="+mn-ea"/>
        <a:cs typeface="Arial" pitchFamily="34" charset="0"/>
      </a:defRPr>
    </a:lvl7pPr>
    <a:lvl8pPr marL="3200400" algn="r" defTabSz="914400" rtl="1" eaLnBrk="1" latinLnBrk="0" hangingPunct="1">
      <a:defRPr kern="1200">
        <a:solidFill>
          <a:schemeClr val="tx1"/>
        </a:solidFill>
        <a:latin typeface="Arial" pitchFamily="34" charset="0"/>
        <a:ea typeface="+mn-ea"/>
        <a:cs typeface="Arial" pitchFamily="34" charset="0"/>
      </a:defRPr>
    </a:lvl8pPr>
    <a:lvl9pPr marL="3657600" algn="r" defTabSz="914400" rtl="1" eaLnBrk="1" latinLnBrk="0" hangingPunct="1">
      <a:defRPr kern="1200">
        <a:solidFill>
          <a:schemeClr val="tx1"/>
        </a:solidFill>
        <a:latin typeface="Arial" pitchFamily="34" charset="0"/>
        <a:ea typeface="+mn-ea"/>
        <a:cs typeface="Arial" pitchFamily="34" charset="0"/>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3366"/>
    <a:srgbClr val="973142"/>
    <a:srgbClr val="26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256" autoAdjust="0"/>
    <p:restoredTop sz="94660"/>
  </p:normalViewPr>
  <p:slideViewPr>
    <p:cSldViewPr>
      <p:cViewPr varScale="1">
        <p:scale>
          <a:sx n="66" d="100"/>
          <a:sy n="66" d="100"/>
        </p:scale>
        <p:origin x="-1518"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presProps" Target="pres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223A8757-FFA4-4AA9-A980-8A673160F44C}" type="datetimeFigureOut">
              <a:rPr lang="en-US"/>
              <a:pPr>
                <a:defRPr/>
              </a:pPr>
              <a:t>4/25/2020</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E84ED21C-822F-4123-922C-2BA79E9443E6}" type="slidenum">
              <a:rPr lang="en-US"/>
              <a:pPr>
                <a:defRPr/>
              </a:pPr>
              <a:t>‹#›</a:t>
            </a:fld>
            <a:endParaRPr lang="en-US" dirty="0"/>
          </a:p>
        </p:txBody>
      </p:sp>
    </p:spTree>
    <p:extLst>
      <p:ext uri="{BB962C8B-B14F-4D97-AF65-F5344CB8AC3E}">
        <p14:creationId xmlns:p14="http://schemas.microsoft.com/office/powerpoint/2010/main" val="132599739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bwMode="auto">
          <a:noFill/>
          <a:ln>
            <a:solidFill>
              <a:srgbClr val="000000"/>
            </a:solidFill>
            <a:miter lim="800000"/>
            <a:headEnd/>
            <a:tailEnd/>
          </a:ln>
        </p:spPr>
      </p:sp>
      <p:sp>
        <p:nvSpPr>
          <p:cNvPr id="55299" name="Notes Placeholder 2"/>
          <p:cNvSpPr>
            <a:spLocks noGrp="1"/>
          </p:cNvSpPr>
          <p:nvPr>
            <p:ph type="body" idx="1"/>
          </p:nvPr>
        </p:nvSpPr>
        <p:spPr bwMode="auto">
          <a:noFill/>
        </p:spPr>
        <p:txBody>
          <a:bodyPr wrap="square" numCol="1" anchor="t" anchorCtr="0" compatLnSpc="1">
            <a:prstTxWarp prst="textNoShape">
              <a:avLst/>
            </a:prstTxWarp>
          </a:bodyPr>
          <a:lstStyle/>
          <a:p>
            <a:endParaRPr lang="fa-IR" smtClean="0"/>
          </a:p>
        </p:txBody>
      </p:sp>
      <p:sp>
        <p:nvSpPr>
          <p:cNvPr id="4" name="Slide Number Placeholder 3"/>
          <p:cNvSpPr>
            <a:spLocks noGrp="1"/>
          </p:cNvSpPr>
          <p:nvPr>
            <p:ph type="sldNum" sz="quarter" idx="5"/>
          </p:nvPr>
        </p:nvSpPr>
        <p:spPr/>
        <p:txBody>
          <a:bodyPr/>
          <a:lstStyle/>
          <a:p>
            <a:pPr>
              <a:defRPr/>
            </a:pPr>
            <a:fld id="{B306744A-9A03-44D1-8B1C-DC72395A1B34}" type="slidenum">
              <a:rPr lang="en-US" smtClean="0"/>
              <a:pPr>
                <a:defRPr/>
              </a:pPr>
              <a:t>37</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bwMode="auto">
          <a:noFill/>
          <a:ln>
            <a:solidFill>
              <a:srgbClr val="000000"/>
            </a:solidFill>
            <a:miter lim="800000"/>
            <a:headEnd/>
            <a:tailEnd/>
          </a:ln>
        </p:spPr>
      </p:sp>
      <p:sp>
        <p:nvSpPr>
          <p:cNvPr id="5632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fa-IR" smtClean="0"/>
          </a:p>
        </p:txBody>
      </p:sp>
      <p:sp>
        <p:nvSpPr>
          <p:cNvPr id="4" name="Slide Number Placeholder 3"/>
          <p:cNvSpPr>
            <a:spLocks noGrp="1"/>
          </p:cNvSpPr>
          <p:nvPr>
            <p:ph type="sldNum" sz="quarter" idx="5"/>
          </p:nvPr>
        </p:nvSpPr>
        <p:spPr/>
        <p:txBody>
          <a:bodyPr/>
          <a:lstStyle/>
          <a:p>
            <a:pPr>
              <a:defRPr/>
            </a:pPr>
            <a:fld id="{6FCC55E7-4A68-4394-9F16-858C6084608A}" type="slidenum">
              <a:rPr lang="en-US" smtClean="0"/>
              <a:pPr>
                <a:defRPr/>
              </a:pPr>
              <a:t>40</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bwMode="auto">
          <a:noFill/>
          <a:ln>
            <a:solidFill>
              <a:srgbClr val="000000"/>
            </a:solidFill>
            <a:miter lim="800000"/>
            <a:headEnd/>
            <a:tailEnd/>
          </a:ln>
        </p:spPr>
      </p:sp>
      <p:sp>
        <p:nvSpPr>
          <p:cNvPr id="5734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fa-IR" smtClean="0"/>
          </a:p>
        </p:txBody>
      </p:sp>
      <p:sp>
        <p:nvSpPr>
          <p:cNvPr id="56324"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6FBC5E9-1DE9-4774-9A63-940E6E5861B3}" type="slidenum">
              <a:rPr lang="en-US" smtClean="0"/>
              <a:pPr fontAlgn="base">
                <a:spcBef>
                  <a:spcPct val="0"/>
                </a:spcBef>
                <a:spcAft>
                  <a:spcPct val="0"/>
                </a:spcAft>
                <a:defRPr/>
              </a:pPr>
              <a:t>51</a:t>
            </a:fld>
            <a:endParaRPr lang="en-US" dirty="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bwMode="auto">
          <a:noFill/>
          <a:ln>
            <a:solidFill>
              <a:srgbClr val="000000"/>
            </a:solidFill>
            <a:miter lim="800000"/>
            <a:headEnd/>
            <a:tailEnd/>
          </a:ln>
        </p:spPr>
      </p:sp>
      <p:sp>
        <p:nvSpPr>
          <p:cNvPr id="5837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fa-IR" smtClean="0"/>
          </a:p>
        </p:txBody>
      </p:sp>
      <p:sp>
        <p:nvSpPr>
          <p:cNvPr id="5427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B0639C7-5CB4-49AA-B527-D923700BCAEF}" type="slidenum">
              <a:rPr lang="en-US" smtClean="0"/>
              <a:pPr fontAlgn="base">
                <a:spcBef>
                  <a:spcPct val="0"/>
                </a:spcBef>
                <a:spcAft>
                  <a:spcPct val="0"/>
                </a:spcAft>
                <a:defRPr/>
              </a:pPr>
              <a:t>52</a:t>
            </a:fld>
            <a:endParaRPr lang="en-US" dirty="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bwMode="auto">
          <a:noFill/>
          <a:ln>
            <a:solidFill>
              <a:srgbClr val="000000"/>
            </a:solidFill>
            <a:miter lim="800000"/>
            <a:headEnd/>
            <a:tailEnd/>
          </a:ln>
        </p:spPr>
      </p:sp>
      <p:sp>
        <p:nvSpPr>
          <p:cNvPr id="5939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fa-IR" smtClean="0"/>
          </a:p>
        </p:txBody>
      </p:sp>
      <p:sp>
        <p:nvSpPr>
          <p:cNvPr id="55300"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074A49D-83AE-4775-848A-F78A605B55AF}" type="slidenum">
              <a:rPr lang="en-US" smtClean="0"/>
              <a:pPr fontAlgn="base">
                <a:spcBef>
                  <a:spcPct val="0"/>
                </a:spcBef>
                <a:spcAft>
                  <a:spcPct val="0"/>
                </a:spcAft>
                <a:defRPr/>
              </a:pPr>
              <a:t>55</a:t>
            </a:fld>
            <a:endParaRPr lang="en-US" dirty="0"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4" name="Rectangle 3"/>
          <p:cNvSpPr/>
          <p:nvPr/>
        </p:nvSpPr>
        <p:spPr bwMode="white">
          <a:xfrm>
            <a:off x="0" y="5970588"/>
            <a:ext cx="9144000" cy="887412"/>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5" name="Rectangle 4"/>
          <p:cNvSpPr/>
          <p:nvPr/>
        </p:nvSpPr>
        <p:spPr>
          <a:xfrm>
            <a:off x="-9525" y="6053138"/>
            <a:ext cx="2249488" cy="712787"/>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6" name="Rectangle 5"/>
          <p:cNvSpPr/>
          <p:nvPr/>
        </p:nvSpPr>
        <p:spPr>
          <a:xfrm>
            <a:off x="2359025" y="6043613"/>
            <a:ext cx="6784975" cy="714375"/>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lang="en-US" smtClean="0"/>
              <a:t>Click to edit Master title style</a:t>
            </a:r>
            <a:endParaRPr lang="en-US"/>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7" name="Date Placeholder 27"/>
          <p:cNvSpPr>
            <a:spLocks noGrp="1"/>
          </p:cNvSpPr>
          <p:nvPr>
            <p:ph type="dt" sz="half" idx="10"/>
          </p:nvPr>
        </p:nvSpPr>
        <p:spPr>
          <a:xfrm>
            <a:off x="76200" y="6069013"/>
            <a:ext cx="2057400" cy="685800"/>
          </a:xfrm>
        </p:spPr>
        <p:txBody>
          <a:bodyPr>
            <a:noAutofit/>
          </a:bodyPr>
          <a:lstStyle>
            <a:lvl1pPr algn="ctr">
              <a:defRPr sz="2000">
                <a:solidFill>
                  <a:srgbClr val="FFFFFF"/>
                </a:solidFill>
              </a:defRPr>
            </a:lvl1pPr>
          </a:lstStyle>
          <a:p>
            <a:pPr>
              <a:defRPr/>
            </a:pPr>
            <a:fld id="{C2A9611F-8EA9-42B8-992B-ADF3F43EE667}" type="datetimeFigureOut">
              <a:rPr lang="en-US"/>
              <a:pPr>
                <a:defRPr/>
              </a:pPr>
              <a:t>4/25/2020</a:t>
            </a:fld>
            <a:endParaRPr lang="en-US" dirty="0"/>
          </a:p>
        </p:txBody>
      </p:sp>
      <p:sp>
        <p:nvSpPr>
          <p:cNvPr id="10" name="Footer Placeholder 16"/>
          <p:cNvSpPr>
            <a:spLocks noGrp="1"/>
          </p:cNvSpPr>
          <p:nvPr>
            <p:ph type="ftr" sz="quarter" idx="11"/>
          </p:nvPr>
        </p:nvSpPr>
        <p:spPr>
          <a:xfrm>
            <a:off x="2085975" y="236538"/>
            <a:ext cx="5867400" cy="365125"/>
          </a:xfrm>
        </p:spPr>
        <p:txBody>
          <a:bodyPr/>
          <a:lstStyle>
            <a:lvl1pPr algn="r">
              <a:defRPr>
                <a:solidFill>
                  <a:schemeClr val="tx2"/>
                </a:solidFill>
              </a:defRPr>
            </a:lvl1pPr>
          </a:lstStyle>
          <a:p>
            <a:pPr>
              <a:defRPr/>
            </a:pPr>
            <a:endParaRPr lang="en-US"/>
          </a:p>
        </p:txBody>
      </p:sp>
      <p:sp>
        <p:nvSpPr>
          <p:cNvPr id="11" name="Slide Number Placeholder 28"/>
          <p:cNvSpPr>
            <a:spLocks noGrp="1"/>
          </p:cNvSpPr>
          <p:nvPr>
            <p:ph type="sldNum" sz="quarter" idx="12"/>
          </p:nvPr>
        </p:nvSpPr>
        <p:spPr>
          <a:xfrm>
            <a:off x="8001000" y="228600"/>
            <a:ext cx="838200" cy="381000"/>
          </a:xfrm>
        </p:spPr>
        <p:txBody>
          <a:bodyPr/>
          <a:lstStyle>
            <a:lvl1pPr>
              <a:defRPr>
                <a:solidFill>
                  <a:schemeClr val="tx2"/>
                </a:solidFill>
              </a:defRPr>
            </a:lvl1pPr>
          </a:lstStyle>
          <a:p>
            <a:pPr>
              <a:defRPr/>
            </a:pPr>
            <a:fld id="{E34E2FF4-8E96-4AA4-A970-9F06E85BCB73}" type="slidenum">
              <a:rPr lang="en-US"/>
              <a:pPr>
                <a:defRPr/>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p>
            <a:r>
              <a:rPr lang="en-US" smtClean="0"/>
              <a:t>Click to edit Master title style</a:t>
            </a:r>
            <a:endParaRPr lang="en-US"/>
          </a:p>
        </p:txBody>
      </p:sp>
      <p:sp>
        <p:nvSpPr>
          <p:cNvPr id="8" name="Content Placeholder 7"/>
          <p:cNvSpPr>
            <a:spLocks noGrp="1"/>
          </p:cNvSpPr>
          <p:nvPr>
            <p:ph sz="quarter" idx="1"/>
          </p:nvPr>
        </p:nvSpPr>
        <p:spPr>
          <a:xfrm>
            <a:off x="612648" y="1600200"/>
            <a:ext cx="8153400" cy="4495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14E49B76-2300-47E1-9E1B-027610DC327E}" type="datetimeFigureOut">
              <a:rPr lang="en-US"/>
              <a:pPr>
                <a:defRPr/>
              </a:pPr>
              <a:t>4/25/2020</a:t>
            </a:fld>
            <a:endParaRPr lang="en-US" dirty="0"/>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E1938006-9222-4FBB-AA03-1D2868202883}" type="slidenum">
              <a:rPr lang="en-US"/>
              <a:pPr>
                <a:defRPr/>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4" name="Rectangle 3"/>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5" name="Rectangle 4"/>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6" name="Rectangle 5"/>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3" name="Text Placeholder 2"/>
          <p:cNvSpPr>
            <a:spLocks noGrp="1"/>
          </p:cNvSpPr>
          <p:nvPr>
            <p:ph type="body" idx="1"/>
          </p:nvPr>
        </p:nvSpPr>
        <p:spPr>
          <a:xfrm>
            <a:off x="1371600" y="2743200"/>
            <a:ext cx="7123113" cy="1673225"/>
          </a:xfrm>
        </p:spPr>
        <p:txBody>
          <a:bodyPr/>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lang="en-US" smtClean="0"/>
              <a:t>Click to edit Master title style</a:t>
            </a:r>
            <a:endParaRPr lang="en-US"/>
          </a:p>
        </p:txBody>
      </p:sp>
      <p:sp>
        <p:nvSpPr>
          <p:cNvPr id="7" name="Date Placeholder 11"/>
          <p:cNvSpPr>
            <a:spLocks noGrp="1"/>
          </p:cNvSpPr>
          <p:nvPr>
            <p:ph type="dt" sz="half" idx="10"/>
          </p:nvPr>
        </p:nvSpPr>
        <p:spPr/>
        <p:txBody>
          <a:bodyPr/>
          <a:lstStyle>
            <a:lvl1pPr>
              <a:defRPr/>
            </a:lvl1pPr>
          </a:lstStyle>
          <a:p>
            <a:pPr>
              <a:defRPr/>
            </a:pPr>
            <a:fld id="{76B5EE7E-9866-4A96-B0FA-7F1EED176D85}" type="datetimeFigureOut">
              <a:rPr lang="en-US"/>
              <a:pPr>
                <a:defRPr/>
              </a:pPr>
              <a:t>4/25/2020</a:t>
            </a:fld>
            <a:endParaRPr lang="en-US" dirty="0"/>
          </a:p>
        </p:txBody>
      </p:sp>
      <p:sp>
        <p:nvSpPr>
          <p:cNvPr id="8" name="Slide Number Placeholder 12"/>
          <p:cNvSpPr>
            <a:spLocks noGrp="1"/>
          </p:cNvSpPr>
          <p:nvPr>
            <p:ph type="sldNum" sz="quarter" idx="11"/>
          </p:nvPr>
        </p:nvSpPr>
        <p:spPr>
          <a:xfrm>
            <a:off x="0" y="1752600"/>
            <a:ext cx="1295400" cy="701675"/>
          </a:xfrm>
        </p:spPr>
        <p:txBody>
          <a:bodyPr>
            <a:noAutofit/>
          </a:bodyPr>
          <a:lstStyle>
            <a:lvl1pPr>
              <a:defRPr sz="2400">
                <a:solidFill>
                  <a:srgbClr val="FFFFFF"/>
                </a:solidFill>
              </a:defRPr>
            </a:lvl1pPr>
          </a:lstStyle>
          <a:p>
            <a:pPr>
              <a:defRPr/>
            </a:pPr>
            <a:fld id="{EB4E12EA-2EA0-4ECE-9276-0B5D1100F2B3}" type="slidenum">
              <a:rPr lang="en-US"/>
              <a:pPr>
                <a:defRPr/>
              </a:pPr>
              <a:t>‹#›</a:t>
            </a:fld>
            <a:endParaRPr lang="en-US" dirty="0"/>
          </a:p>
        </p:txBody>
      </p:sp>
      <p:sp>
        <p:nvSpPr>
          <p:cNvPr id="9" name="Footer Placeholder 13"/>
          <p:cNvSpPr>
            <a:spLocks noGrp="1"/>
          </p:cNvSpPr>
          <p:nvPr>
            <p:ph type="ftr" sz="quarter" idx="12"/>
          </p:nvPr>
        </p:nvSpPr>
        <p:spPr/>
        <p:txBody>
          <a:bodyPr/>
          <a:lstStyle>
            <a:lvl1pPr>
              <a:defRPr/>
            </a:lvl1pPr>
          </a:lstStyle>
          <a:p>
            <a:pPr>
              <a:defRPr/>
            </a:pPr>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
          </p:nvPr>
        </p:nvSpPr>
        <p:spPr>
          <a:xfrm>
            <a:off x="609600" y="1589567"/>
            <a:ext cx="38862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2"/>
          </p:nvPr>
        </p:nvSpPr>
        <p:spPr>
          <a:xfrm>
            <a:off x="4844901" y="1589567"/>
            <a:ext cx="38862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7"/>
          <p:cNvSpPr>
            <a:spLocks noGrp="1"/>
          </p:cNvSpPr>
          <p:nvPr>
            <p:ph type="dt" sz="half" idx="10"/>
          </p:nvPr>
        </p:nvSpPr>
        <p:spPr/>
        <p:txBody>
          <a:bodyPr rtlCol="0"/>
          <a:lstStyle>
            <a:lvl1pPr>
              <a:defRPr/>
            </a:lvl1pPr>
          </a:lstStyle>
          <a:p>
            <a:pPr>
              <a:defRPr/>
            </a:pPr>
            <a:fld id="{4EBA8CE2-8A09-41B7-957B-5A8ED2C38D93}" type="datetimeFigureOut">
              <a:rPr lang="en-US"/>
              <a:pPr>
                <a:defRPr/>
              </a:pPr>
              <a:t>4/25/2020</a:t>
            </a:fld>
            <a:endParaRPr lang="en-US" dirty="0"/>
          </a:p>
        </p:txBody>
      </p:sp>
      <p:sp>
        <p:nvSpPr>
          <p:cNvPr id="6" name="Slide Number Placeholder 9"/>
          <p:cNvSpPr>
            <a:spLocks noGrp="1"/>
          </p:cNvSpPr>
          <p:nvPr>
            <p:ph type="sldNum" sz="quarter" idx="11"/>
          </p:nvPr>
        </p:nvSpPr>
        <p:spPr/>
        <p:txBody>
          <a:bodyPr rtlCol="0"/>
          <a:lstStyle>
            <a:lvl1pPr>
              <a:defRPr/>
            </a:lvl1pPr>
          </a:lstStyle>
          <a:p>
            <a:pPr>
              <a:defRPr/>
            </a:pPr>
            <a:fld id="{E58FFF71-CC8E-4D85-951B-BF8D770474C4}" type="slidenum">
              <a:rPr lang="en-US"/>
              <a:pPr>
                <a:defRPr/>
              </a:pPr>
              <a:t>‹#›</a:t>
            </a:fld>
            <a:endParaRPr lang="en-US" dirty="0"/>
          </a:p>
        </p:txBody>
      </p:sp>
      <p:sp>
        <p:nvSpPr>
          <p:cNvPr id="7" name="Footer Placeholder 11"/>
          <p:cNvSpPr>
            <a:spLocks noGrp="1"/>
          </p:cNvSpPr>
          <p:nvPr>
            <p:ph type="ftr" sz="quarter" idx="12"/>
          </p:nvPr>
        </p:nvSpPr>
        <p:spPr/>
        <p:txBody>
          <a:bodyPr rtlCol="0"/>
          <a:lstStyle>
            <a:lvl1pPr>
              <a:defRPr/>
            </a:lvl1pPr>
          </a:lstStyle>
          <a:p>
            <a:pPr>
              <a:defRPr/>
            </a:pP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lstStyle>
            <a:lvl1pPr>
              <a:defRPr/>
            </a:lvl1pPr>
          </a:lstStyle>
          <a:p>
            <a:r>
              <a:rPr lang="en-US" smtClean="0"/>
              <a:t>Click to edit Master title style</a:t>
            </a:r>
            <a:endParaRPr lang="en-US"/>
          </a:p>
        </p:txBody>
      </p:sp>
      <p:sp>
        <p:nvSpPr>
          <p:cNvPr id="11" name="Content Placeholder 10"/>
          <p:cNvSpPr>
            <a:spLocks noGrp="1"/>
          </p:cNvSpPr>
          <p:nvPr>
            <p:ph sz="quarter" idx="2"/>
          </p:nvPr>
        </p:nvSpPr>
        <p:spPr>
          <a:xfrm>
            <a:off x="609600" y="2438400"/>
            <a:ext cx="3886200" cy="3581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quarter" idx="4"/>
          </p:nvPr>
        </p:nvSpPr>
        <p:spPr>
          <a:xfrm>
            <a:off x="4800600" y="2438400"/>
            <a:ext cx="3886200" cy="3581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a:r>
              <a:rPr lang="en-US" smtClean="0"/>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a:r>
              <a:rPr lang="en-US" smtClean="0"/>
              <a:t>Click to edit Master text styles</a:t>
            </a:r>
          </a:p>
        </p:txBody>
      </p:sp>
      <p:sp>
        <p:nvSpPr>
          <p:cNvPr id="7" name="Date Placeholder 9"/>
          <p:cNvSpPr>
            <a:spLocks noGrp="1"/>
          </p:cNvSpPr>
          <p:nvPr>
            <p:ph type="dt" sz="half" idx="10"/>
          </p:nvPr>
        </p:nvSpPr>
        <p:spPr/>
        <p:txBody>
          <a:bodyPr rtlCol="0"/>
          <a:lstStyle>
            <a:lvl1pPr>
              <a:defRPr/>
            </a:lvl1pPr>
          </a:lstStyle>
          <a:p>
            <a:pPr>
              <a:defRPr/>
            </a:pPr>
            <a:fld id="{C62AD843-2F50-43C9-92BC-AFD3AA882909}" type="datetimeFigureOut">
              <a:rPr lang="en-US"/>
              <a:pPr>
                <a:defRPr/>
              </a:pPr>
              <a:t>4/25/2020</a:t>
            </a:fld>
            <a:endParaRPr lang="en-US" dirty="0"/>
          </a:p>
        </p:txBody>
      </p:sp>
      <p:sp>
        <p:nvSpPr>
          <p:cNvPr id="8" name="Slide Number Placeholder 11"/>
          <p:cNvSpPr>
            <a:spLocks noGrp="1"/>
          </p:cNvSpPr>
          <p:nvPr>
            <p:ph type="sldNum" sz="quarter" idx="11"/>
          </p:nvPr>
        </p:nvSpPr>
        <p:spPr/>
        <p:txBody>
          <a:bodyPr rtlCol="0"/>
          <a:lstStyle>
            <a:lvl1pPr>
              <a:defRPr/>
            </a:lvl1pPr>
          </a:lstStyle>
          <a:p>
            <a:pPr>
              <a:defRPr/>
            </a:pPr>
            <a:fld id="{B997A632-212D-42E6-BE58-EE3D5C2D1115}" type="slidenum">
              <a:rPr lang="en-US"/>
              <a:pPr>
                <a:defRPr/>
              </a:pPr>
              <a:t>‹#›</a:t>
            </a:fld>
            <a:endParaRPr lang="en-US" dirty="0"/>
          </a:p>
        </p:txBody>
      </p:sp>
      <p:sp>
        <p:nvSpPr>
          <p:cNvPr id="9" name="Footer Placeholder 13"/>
          <p:cNvSpPr>
            <a:spLocks noGrp="1"/>
          </p:cNvSpPr>
          <p:nvPr>
            <p:ph type="ftr" sz="quarter" idx="12"/>
          </p:nvPr>
        </p:nvSpPr>
        <p:spPr/>
        <p:txBody>
          <a:bodyPr rtlCol="0"/>
          <a:lstStyle>
            <a:lvl1pPr>
              <a:defRPr/>
            </a:lvl1pPr>
          </a:lstStyle>
          <a:p>
            <a:pPr>
              <a:defRPr/>
            </a:pP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13"/>
          <p:cNvSpPr>
            <a:spLocks noGrp="1"/>
          </p:cNvSpPr>
          <p:nvPr>
            <p:ph type="dt" sz="half" idx="10"/>
          </p:nvPr>
        </p:nvSpPr>
        <p:spPr/>
        <p:txBody>
          <a:bodyPr/>
          <a:lstStyle>
            <a:lvl1pPr>
              <a:defRPr/>
            </a:lvl1pPr>
          </a:lstStyle>
          <a:p>
            <a:pPr>
              <a:defRPr/>
            </a:pPr>
            <a:fld id="{FC8F8E94-16D7-4FD1-98CF-FEA3C75D0020}" type="datetimeFigureOut">
              <a:rPr lang="en-US"/>
              <a:pPr>
                <a:defRPr/>
              </a:pPr>
              <a:t>4/25/2020</a:t>
            </a:fld>
            <a:endParaRPr lang="en-US" dirty="0"/>
          </a:p>
        </p:txBody>
      </p:sp>
      <p:sp>
        <p:nvSpPr>
          <p:cNvPr id="4" name="Footer Placeholder 2"/>
          <p:cNvSpPr>
            <a:spLocks noGrp="1"/>
          </p:cNvSpPr>
          <p:nvPr>
            <p:ph type="ftr" sz="quarter" idx="11"/>
          </p:nvPr>
        </p:nvSpPr>
        <p:spPr/>
        <p:txBody>
          <a:bodyPr/>
          <a:lstStyle>
            <a:lvl1pPr>
              <a:defRPr/>
            </a:lvl1pPr>
          </a:lstStyle>
          <a:p>
            <a:pPr>
              <a:defRPr/>
            </a:pPr>
            <a:endParaRPr lang="en-US"/>
          </a:p>
        </p:txBody>
      </p:sp>
      <p:sp>
        <p:nvSpPr>
          <p:cNvPr id="5" name="Slide Number Placeholder 22"/>
          <p:cNvSpPr>
            <a:spLocks noGrp="1"/>
          </p:cNvSpPr>
          <p:nvPr>
            <p:ph type="sldNum" sz="quarter" idx="12"/>
          </p:nvPr>
        </p:nvSpPr>
        <p:spPr/>
        <p:txBody>
          <a:bodyPr/>
          <a:lstStyle>
            <a:lvl1pPr>
              <a:defRPr/>
            </a:lvl1pPr>
          </a:lstStyle>
          <a:p>
            <a:pPr>
              <a:defRPr/>
            </a:pPr>
            <a:fld id="{AB22F12B-3C31-44A7-B4B4-9DB545FEFE87}" type="slidenum">
              <a:rPr lang="en-US"/>
              <a:pPr>
                <a:defRPr/>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C4C9FBB0-5D54-42F6-9891-A497AB1D11B9}" type="datetimeFigureOut">
              <a:rPr lang="en-US"/>
              <a:pPr>
                <a:defRPr/>
              </a:pPr>
              <a:t>4/25/2020</a:t>
            </a:fld>
            <a:endParaRPr lang="en-US" dirty="0"/>
          </a:p>
        </p:txBody>
      </p:sp>
      <p:sp>
        <p:nvSpPr>
          <p:cNvPr id="3" name="Footer Placeholder 2"/>
          <p:cNvSpPr>
            <a:spLocks noGrp="1"/>
          </p:cNvSpPr>
          <p:nvPr>
            <p:ph type="ftr" sz="quarter" idx="11"/>
          </p:nvPr>
        </p:nvSpPr>
        <p:spPr/>
        <p:txBody>
          <a:bodyPr/>
          <a:lstStyle>
            <a:lvl1pPr>
              <a:defRPr/>
            </a:lvl1pPr>
          </a:lstStyle>
          <a:p>
            <a:pPr>
              <a:defRPr/>
            </a:pPr>
            <a:endParaRPr lang="en-US"/>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pPr>
              <a:defRPr/>
            </a:pPr>
            <a:fld id="{F55F7582-10FD-4435-A4D9-C1E2E169C3CB}" type="slidenum">
              <a:rPr lang="en-US"/>
              <a:pPr>
                <a:defRPr/>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lstStyle>
            <a:lvl1pPr algn="l">
              <a:buNone/>
              <a:defRPr sz="4400" b="0"/>
            </a:lvl1pPr>
          </a:lstStyle>
          <a:p>
            <a:r>
              <a:rPr lang="en-US" smtClean="0"/>
              <a:t>Click to edit Master title style</a:t>
            </a:r>
            <a:endParaRPr lang="en-US"/>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vl1pPr>
          </a:lstStyle>
          <a:p>
            <a:pPr>
              <a:defRPr/>
            </a:pPr>
            <a:fld id="{0AD81609-48F1-4F8A-B4C4-22B21DD104E8}" type="datetimeFigureOut">
              <a:rPr lang="en-US"/>
              <a:pPr>
                <a:defRPr/>
              </a:pPr>
              <a:t>4/25/2020</a:t>
            </a:fld>
            <a:endParaRPr lang="en-US" dirty="0"/>
          </a:p>
        </p:txBody>
      </p:sp>
      <p:sp>
        <p:nvSpPr>
          <p:cNvPr id="6" name="Footer Placeholder 2"/>
          <p:cNvSpPr>
            <a:spLocks noGrp="1"/>
          </p:cNvSpPr>
          <p:nvPr>
            <p:ph type="ftr" sz="quarter" idx="11"/>
          </p:nvPr>
        </p:nvSpPr>
        <p:spPr/>
        <p:txBody>
          <a:bodyPr/>
          <a:lstStyle>
            <a:lvl1pPr>
              <a:defRPr/>
            </a:lvl1pPr>
          </a:lstStyle>
          <a:p>
            <a:pPr>
              <a:defRPr/>
            </a:pPr>
            <a:endParaRPr lang="en-US"/>
          </a:p>
        </p:txBody>
      </p:sp>
      <p:sp>
        <p:nvSpPr>
          <p:cNvPr id="7" name="Slide Number Placeholder 22"/>
          <p:cNvSpPr>
            <a:spLocks noGrp="1"/>
          </p:cNvSpPr>
          <p:nvPr>
            <p:ph type="sldNum" sz="quarter" idx="12"/>
          </p:nvPr>
        </p:nvSpPr>
        <p:spPr/>
        <p:txBody>
          <a:bodyPr/>
          <a:lstStyle>
            <a:lvl1pPr>
              <a:defRPr/>
            </a:lvl1pPr>
          </a:lstStyle>
          <a:p>
            <a:pPr>
              <a:defRPr/>
            </a:pPr>
            <a:fld id="{4AF9A375-9E16-46FE-886C-A1699E36FA9E}" type="slidenum">
              <a:rPr lang="en-US"/>
              <a:pPr>
                <a:defRPr/>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3">
        <a:schemeClr val="bg2"/>
      </p:bgRef>
    </p:bg>
    <p:spTree>
      <p:nvGrpSpPr>
        <p:cNvPr id="1" name=""/>
        <p:cNvGrpSpPr/>
        <p:nvPr/>
      </p:nvGrpSpPr>
      <p:grpSpPr>
        <a:xfrm>
          <a:off x="0" y="0"/>
          <a:ext cx="0" cy="0"/>
          <a:chOff x="0" y="0"/>
          <a:chExt cx="0" cy="0"/>
        </a:xfrm>
      </p:grpSpPr>
      <p:sp>
        <p:nvSpPr>
          <p:cNvPr id="5" name="Rectangle 4"/>
          <p:cNvSpPr/>
          <p:nvPr/>
        </p:nvSpPr>
        <p:spPr bwMode="white">
          <a:xfrm>
            <a:off x="-9525" y="4572000"/>
            <a:ext cx="9144000" cy="887413"/>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6" name="Rectangle 5"/>
          <p:cNvSpPr/>
          <p:nvPr/>
        </p:nvSpPr>
        <p:spPr>
          <a:xfrm>
            <a:off x="-9525" y="4664075"/>
            <a:ext cx="1463675" cy="712788"/>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6"/>
          <p:cNvSpPr/>
          <p:nvPr/>
        </p:nvSpPr>
        <p:spPr>
          <a:xfrm>
            <a:off x="1544638" y="4654550"/>
            <a:ext cx="7599362" cy="712788"/>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Rectangle 7"/>
          <p:cNvSpPr/>
          <p:nvPr/>
        </p:nvSpPr>
        <p:spPr bwMode="white">
          <a:xfrm>
            <a:off x="1447800" y="0"/>
            <a:ext cx="100013" cy="6867525"/>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a:r>
              <a:rPr lang="en-US" smtClean="0"/>
              <a:t>Click to edit Master text styles</a:t>
            </a:r>
          </a:p>
        </p:txBody>
      </p:sp>
      <p:sp>
        <p:nvSpPr>
          <p:cNvPr id="2" name="Title 1"/>
          <p:cNvSpPr>
            <a:spLocks noGrp="1"/>
          </p:cNvSpPr>
          <p:nvPr>
            <p:ph type="title"/>
          </p:nvPr>
        </p:nvSpPr>
        <p:spPr>
          <a:xfrm>
            <a:off x="1600200" y="4648200"/>
            <a:ext cx="7315200" cy="685800"/>
          </a:xfrm>
        </p:spPr>
        <p:txBody>
          <a:bodyPr/>
          <a:lstStyle>
            <a:lvl1pPr algn="l">
              <a:buNone/>
              <a:defRPr sz="2800" b="0">
                <a:solidFill>
                  <a:srgbClr val="FFFFFF"/>
                </a:solidFill>
              </a:defRPr>
            </a:lvl1pPr>
          </a:lstStyle>
          <a:p>
            <a:r>
              <a:rPr lang="en-US" smtClean="0"/>
              <a:t>Click to edit Master title style</a:t>
            </a:r>
            <a:endParaRPr lang="en-US"/>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normAutofit/>
          </a:bodyPr>
          <a:lstStyle>
            <a:lvl1pPr marL="0" indent="0">
              <a:buNone/>
              <a:defRPr sz="3200"/>
            </a:lvl1pPr>
          </a:lstStyle>
          <a:p>
            <a:pPr lvl="0"/>
            <a:r>
              <a:rPr lang="en-US" noProof="0" smtClean="0"/>
              <a:t>Click icon to add picture</a:t>
            </a:r>
            <a:endParaRPr lang="en-US" noProof="0" dirty="0"/>
          </a:p>
        </p:txBody>
      </p:sp>
      <p:sp>
        <p:nvSpPr>
          <p:cNvPr id="9" name="Date Placeholder 11"/>
          <p:cNvSpPr>
            <a:spLocks noGrp="1"/>
          </p:cNvSpPr>
          <p:nvPr>
            <p:ph type="dt" sz="half" idx="10"/>
          </p:nvPr>
        </p:nvSpPr>
        <p:spPr>
          <a:xfrm>
            <a:off x="6248400" y="6248400"/>
            <a:ext cx="2667000" cy="365125"/>
          </a:xfrm>
        </p:spPr>
        <p:txBody>
          <a:bodyPr rtlCol="0"/>
          <a:lstStyle>
            <a:lvl1pPr>
              <a:defRPr/>
            </a:lvl1pPr>
          </a:lstStyle>
          <a:p>
            <a:pPr>
              <a:defRPr/>
            </a:pPr>
            <a:fld id="{65AF29DB-355A-40D4-BE30-5642008125B0}" type="datetimeFigureOut">
              <a:rPr lang="en-US"/>
              <a:pPr>
                <a:defRPr/>
              </a:pPr>
              <a:t>4/25/2020</a:t>
            </a:fld>
            <a:endParaRPr lang="en-US" dirty="0"/>
          </a:p>
        </p:txBody>
      </p:sp>
      <p:sp>
        <p:nvSpPr>
          <p:cNvPr id="10" name="Slide Number Placeholder 12"/>
          <p:cNvSpPr>
            <a:spLocks noGrp="1"/>
          </p:cNvSpPr>
          <p:nvPr>
            <p:ph type="sldNum" sz="quarter" idx="11"/>
          </p:nvPr>
        </p:nvSpPr>
        <p:spPr>
          <a:xfrm>
            <a:off x="0" y="4667250"/>
            <a:ext cx="1447800" cy="663575"/>
          </a:xfrm>
        </p:spPr>
        <p:txBody>
          <a:bodyPr rtlCol="0"/>
          <a:lstStyle>
            <a:lvl1pPr>
              <a:defRPr sz="2800"/>
            </a:lvl1pPr>
          </a:lstStyle>
          <a:p>
            <a:pPr>
              <a:defRPr/>
            </a:pPr>
            <a:fld id="{A3E06B63-6B83-40BF-A16C-27DDE617F26F}" type="slidenum">
              <a:rPr lang="en-US"/>
              <a:pPr>
                <a:defRPr/>
              </a:pPr>
              <a:t>‹#›</a:t>
            </a:fld>
            <a:endParaRPr lang="en-US" dirty="0"/>
          </a:p>
        </p:txBody>
      </p:sp>
      <p:sp>
        <p:nvSpPr>
          <p:cNvPr id="11" name="Footer Placeholder 13"/>
          <p:cNvSpPr>
            <a:spLocks noGrp="1"/>
          </p:cNvSpPr>
          <p:nvPr>
            <p:ph type="ftr" sz="quarter" idx="12"/>
          </p:nvPr>
        </p:nvSpPr>
        <p:spPr>
          <a:xfrm>
            <a:off x="1600200" y="6248400"/>
            <a:ext cx="4572000" cy="365125"/>
          </a:xfrm>
        </p:spPr>
        <p:txBody>
          <a:bodyPr rtlCol="0"/>
          <a:lstStyle>
            <a:lvl1pPr>
              <a:defRPr/>
            </a:lvl1pPr>
          </a:lstStyle>
          <a:p>
            <a:pPr>
              <a:defRPr/>
            </a:pPr>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484FF684-615E-4D5F-A91B-CCEFCF7FB656}" type="datetimeFigureOut">
              <a:rPr lang="en-US"/>
              <a:pPr>
                <a:defRPr/>
              </a:pPr>
              <a:t>4/25/2020</a:t>
            </a:fld>
            <a:endParaRPr lang="en-US" dirty="0"/>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8842DCCC-2AA2-4457-8DBD-5F40DA942A3F}" type="slidenum">
              <a:rPr lang="en-US"/>
              <a:pPr>
                <a:defRPr/>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Rectangle 3"/>
          <p:cNvSpPr/>
          <p:nvPr/>
        </p:nvSpPr>
        <p:spPr bwMode="white">
          <a:xfrm>
            <a:off x="6096000" y="0"/>
            <a:ext cx="320675"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p:nvSpPr>
          <p:cNvPr id="5" name="Rectangle 4"/>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p:nvSpPr>
          <p:cNvPr id="6" name="Rectangle 5"/>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Vertical Title 1"/>
          <p:cNvSpPr>
            <a:spLocks noGrp="1"/>
          </p:cNvSpPr>
          <p:nvPr>
            <p:ph type="title" orient="vert"/>
          </p:nvPr>
        </p:nvSpPr>
        <p:spPr>
          <a:xfrm>
            <a:off x="6553200" y="609600"/>
            <a:ext cx="2057400" cy="55165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609600"/>
            <a:ext cx="5562600" cy="551656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a:xfrm>
            <a:off x="6553200" y="6248400"/>
            <a:ext cx="2209800" cy="365125"/>
          </a:xfrm>
        </p:spPr>
        <p:txBody>
          <a:bodyPr/>
          <a:lstStyle>
            <a:lvl1pPr>
              <a:defRPr/>
            </a:lvl1pPr>
          </a:lstStyle>
          <a:p>
            <a:pPr>
              <a:defRPr/>
            </a:pPr>
            <a:fld id="{37B89D86-5677-4C09-A390-D1166BA2BF3A}" type="datetimeFigureOut">
              <a:rPr lang="en-US"/>
              <a:pPr>
                <a:defRPr/>
              </a:pPr>
              <a:t>4/25/2020</a:t>
            </a:fld>
            <a:endParaRPr lang="en-US" dirty="0"/>
          </a:p>
        </p:txBody>
      </p:sp>
      <p:sp>
        <p:nvSpPr>
          <p:cNvPr id="8" name="Footer Placeholder 4"/>
          <p:cNvSpPr>
            <a:spLocks noGrp="1"/>
          </p:cNvSpPr>
          <p:nvPr>
            <p:ph type="ftr" sz="quarter" idx="11"/>
          </p:nvPr>
        </p:nvSpPr>
        <p:spPr>
          <a:xfrm>
            <a:off x="457200" y="6248400"/>
            <a:ext cx="5573713" cy="365125"/>
          </a:xfrm>
        </p:spPr>
        <p:txBody>
          <a:bodyPr/>
          <a:lstStyle>
            <a:lvl1pPr>
              <a:defRPr/>
            </a:lvl1pPr>
          </a:lstStyle>
          <a:p>
            <a:pPr>
              <a:defRPr/>
            </a:pPr>
            <a:endParaRPr lang="en-US"/>
          </a:p>
        </p:txBody>
      </p:sp>
      <p:sp>
        <p:nvSpPr>
          <p:cNvPr id="9" name="Slide Number Placeholder 5"/>
          <p:cNvSpPr>
            <a:spLocks noGrp="1"/>
          </p:cNvSpPr>
          <p:nvPr>
            <p:ph type="sldNum" sz="quarter" idx="12"/>
          </p:nvPr>
        </p:nvSpPr>
        <p:spPr>
          <a:xfrm rot="5400000">
            <a:off x="5989638" y="144462"/>
            <a:ext cx="533400" cy="244475"/>
          </a:xfrm>
        </p:spPr>
        <p:txBody>
          <a:bodyPr/>
          <a:lstStyle>
            <a:lvl1pPr>
              <a:defRPr/>
            </a:lvl1pPr>
          </a:lstStyle>
          <a:p>
            <a:pPr>
              <a:defRPr/>
            </a:pPr>
            <a:fld id="{D8D24375-413E-49BC-AB15-60DCBB057A81}" type="slidenum">
              <a:rPr lang="en-US"/>
              <a:pPr>
                <a:defRPr/>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21"/>
          <p:cNvSpPr>
            <a:spLocks noGrp="1"/>
          </p:cNvSpPr>
          <p:nvPr>
            <p:ph type="title"/>
          </p:nvPr>
        </p:nvSpPr>
        <p:spPr bwMode="auto">
          <a:xfrm>
            <a:off x="609600" y="228600"/>
            <a:ext cx="8153400" cy="990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12"/>
          <p:cNvSpPr>
            <a:spLocks noGrp="1"/>
          </p:cNvSpPr>
          <p:nvPr>
            <p:ph type="body" idx="1"/>
          </p:nvPr>
        </p:nvSpPr>
        <p:spPr bwMode="auto">
          <a:xfrm>
            <a:off x="612775" y="1600200"/>
            <a:ext cx="81534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pPr>
              <a:defRPr/>
            </a:pPr>
            <a:fld id="{CCCE6887-C726-43B9-A578-26ED062323A7}" type="datetimeFigureOut">
              <a:rPr lang="en-US"/>
              <a:pPr>
                <a:defRPr/>
              </a:pPr>
              <a:t>4/25/2020</a:t>
            </a:fld>
            <a:endParaRPr lang="en-US" dirty="0"/>
          </a:p>
        </p:txBody>
      </p:sp>
      <p:sp>
        <p:nvSpPr>
          <p:cNvPr id="3" name="Footer Placeholder 2"/>
          <p:cNvSpPr>
            <a:spLocks noGrp="1"/>
          </p:cNvSpPr>
          <p:nvPr>
            <p:ph type="ftr" sz="quarter" idx="3"/>
          </p:nvPr>
        </p:nvSpPr>
        <p:spPr>
          <a:xfrm>
            <a:off x="609600" y="6248400"/>
            <a:ext cx="5421313" cy="365125"/>
          </a:xfrm>
          <a:prstGeom prst="rect">
            <a:avLst/>
          </a:prstGeom>
        </p:spPr>
        <p:txBody>
          <a:bodyPr vert="horz" anchor="ctr"/>
          <a:lstStyle>
            <a:lvl1pPr algn="r" eaLnBrk="1" latinLnBrk="0" hangingPunct="1">
              <a:defRPr kumimoji="0" sz="1400">
                <a:solidFill>
                  <a:schemeClr val="tx2"/>
                </a:solidFill>
              </a:defRPr>
            </a:lvl1pPr>
          </a:lstStyle>
          <a:p>
            <a:pPr>
              <a:defRPr/>
            </a:pPr>
            <a:endParaRPr lang="en-US"/>
          </a:p>
        </p:txBody>
      </p:sp>
      <p:sp>
        <p:nvSpPr>
          <p:cNvPr id="7" name="Rectangle 6"/>
          <p:cNvSpPr/>
          <p:nvPr/>
        </p:nvSpPr>
        <p:spPr bwMode="white">
          <a:xfrm>
            <a:off x="0" y="1235075"/>
            <a:ext cx="9144000" cy="31908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Rectangle 7"/>
          <p:cNvSpPr/>
          <p:nvPr/>
        </p:nvSpPr>
        <p:spPr>
          <a:xfrm>
            <a:off x="0" y="1279525"/>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9" name="Rectangle 8"/>
          <p:cNvSpPr/>
          <p:nvPr/>
        </p:nvSpPr>
        <p:spPr>
          <a:xfrm>
            <a:off x="590550" y="1279525"/>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3" name="Slide Number Placeholder 22"/>
          <p:cNvSpPr>
            <a:spLocks noGrp="1"/>
          </p:cNvSpPr>
          <p:nvPr>
            <p:ph type="sldNum" sz="quarter" idx="4"/>
          </p:nvPr>
        </p:nvSpPr>
        <p:spPr>
          <a:xfrm>
            <a:off x="0" y="1271588"/>
            <a:ext cx="533400" cy="244475"/>
          </a:xfrm>
          <a:prstGeom prst="rect">
            <a:avLst/>
          </a:prstGeom>
        </p:spPr>
        <p:txBody>
          <a:bodyPr vert="horz" anchor="ctr" anchorCtr="0">
            <a:normAutofit/>
          </a:bodyPr>
          <a:lstStyle>
            <a:lvl1pPr algn="ctr" eaLnBrk="1" latinLnBrk="0" hangingPunct="1">
              <a:defRPr kumimoji="0" sz="1400" b="1">
                <a:solidFill>
                  <a:srgbClr val="FFFFFF"/>
                </a:solidFill>
              </a:defRPr>
            </a:lvl1pPr>
          </a:lstStyle>
          <a:p>
            <a:pPr>
              <a:defRPr/>
            </a:pPr>
            <a:fld id="{A460E63E-DE73-4C19-B467-D8353E14FB0B}" type="slidenum">
              <a:rPr lang="en-US"/>
              <a:pPr>
                <a:defRPr/>
              </a:pPr>
              <a:t>‹#›</a:t>
            </a:fld>
            <a:endParaRPr lang="en-US" dirty="0"/>
          </a:p>
        </p:txBody>
      </p:sp>
    </p:spTree>
  </p:cSld>
  <p:clrMap bg1="lt1" tx1="dk1" bg2="lt2" tx2="dk2" accent1="accent1" accent2="accent2" accent3="accent3" accent4="accent4" accent5="accent5" accent6="accent6" hlink="hlink" folHlink="folHlink"/>
  <p:sldLayoutIdLst>
    <p:sldLayoutId id="2147483871" r:id="rId1"/>
    <p:sldLayoutId id="2147483867" r:id="rId2"/>
    <p:sldLayoutId id="2147483872" r:id="rId3"/>
    <p:sldLayoutId id="2147483873" r:id="rId4"/>
    <p:sldLayoutId id="2147483874" r:id="rId5"/>
    <p:sldLayoutId id="2147483868" r:id="rId6"/>
    <p:sldLayoutId id="2147483875" r:id="rId7"/>
    <p:sldLayoutId id="2147483869" r:id="rId8"/>
    <p:sldLayoutId id="2147483876" r:id="rId9"/>
    <p:sldLayoutId id="2147483870" r:id="rId10"/>
    <p:sldLayoutId id="2147483877" r:id="rId11"/>
  </p:sldLayoutIdLst>
  <p:txStyles>
    <p:titleStyle>
      <a:lvl1pPr algn="l" rtl="1" eaLnBrk="0" fontAlgn="base" hangingPunct="0">
        <a:spcBef>
          <a:spcPct val="0"/>
        </a:spcBef>
        <a:spcAft>
          <a:spcPct val="0"/>
        </a:spcAft>
        <a:defRPr sz="4400" kern="1200">
          <a:solidFill>
            <a:schemeClr val="tx2"/>
          </a:solidFill>
          <a:latin typeface="+mj-lt"/>
          <a:ea typeface="+mj-ea"/>
          <a:cs typeface="+mj-cs"/>
        </a:defRPr>
      </a:lvl1pPr>
      <a:lvl2pPr algn="l" rtl="1" eaLnBrk="0" fontAlgn="base" hangingPunct="0">
        <a:spcBef>
          <a:spcPct val="0"/>
        </a:spcBef>
        <a:spcAft>
          <a:spcPct val="0"/>
        </a:spcAft>
        <a:defRPr sz="4400">
          <a:solidFill>
            <a:schemeClr val="tx2"/>
          </a:solidFill>
          <a:latin typeface="Tw Cen MT" pitchFamily="34" charset="0"/>
        </a:defRPr>
      </a:lvl2pPr>
      <a:lvl3pPr algn="l" rtl="1" eaLnBrk="0" fontAlgn="base" hangingPunct="0">
        <a:spcBef>
          <a:spcPct val="0"/>
        </a:spcBef>
        <a:spcAft>
          <a:spcPct val="0"/>
        </a:spcAft>
        <a:defRPr sz="4400">
          <a:solidFill>
            <a:schemeClr val="tx2"/>
          </a:solidFill>
          <a:latin typeface="Tw Cen MT" pitchFamily="34" charset="0"/>
        </a:defRPr>
      </a:lvl3pPr>
      <a:lvl4pPr algn="l" rtl="1" eaLnBrk="0" fontAlgn="base" hangingPunct="0">
        <a:spcBef>
          <a:spcPct val="0"/>
        </a:spcBef>
        <a:spcAft>
          <a:spcPct val="0"/>
        </a:spcAft>
        <a:defRPr sz="4400">
          <a:solidFill>
            <a:schemeClr val="tx2"/>
          </a:solidFill>
          <a:latin typeface="Tw Cen MT" pitchFamily="34" charset="0"/>
        </a:defRPr>
      </a:lvl4pPr>
      <a:lvl5pPr algn="l" rtl="1" eaLnBrk="0" fontAlgn="base" hangingPunct="0">
        <a:spcBef>
          <a:spcPct val="0"/>
        </a:spcBef>
        <a:spcAft>
          <a:spcPct val="0"/>
        </a:spcAft>
        <a:defRPr sz="4400">
          <a:solidFill>
            <a:schemeClr val="tx2"/>
          </a:solidFill>
          <a:latin typeface="Tw Cen MT" pitchFamily="34" charset="0"/>
        </a:defRPr>
      </a:lvl5pPr>
      <a:lvl6pPr marL="457200" algn="l" rtl="1" fontAlgn="base">
        <a:spcBef>
          <a:spcPct val="0"/>
        </a:spcBef>
        <a:spcAft>
          <a:spcPct val="0"/>
        </a:spcAft>
        <a:defRPr sz="4400">
          <a:solidFill>
            <a:schemeClr val="tx2"/>
          </a:solidFill>
          <a:latin typeface="Tw Cen MT" pitchFamily="34" charset="0"/>
        </a:defRPr>
      </a:lvl6pPr>
      <a:lvl7pPr marL="914400" algn="l" rtl="1" fontAlgn="base">
        <a:spcBef>
          <a:spcPct val="0"/>
        </a:spcBef>
        <a:spcAft>
          <a:spcPct val="0"/>
        </a:spcAft>
        <a:defRPr sz="4400">
          <a:solidFill>
            <a:schemeClr val="tx2"/>
          </a:solidFill>
          <a:latin typeface="Tw Cen MT" pitchFamily="34" charset="0"/>
        </a:defRPr>
      </a:lvl7pPr>
      <a:lvl8pPr marL="1371600" algn="l" rtl="1" fontAlgn="base">
        <a:spcBef>
          <a:spcPct val="0"/>
        </a:spcBef>
        <a:spcAft>
          <a:spcPct val="0"/>
        </a:spcAft>
        <a:defRPr sz="4400">
          <a:solidFill>
            <a:schemeClr val="tx2"/>
          </a:solidFill>
          <a:latin typeface="Tw Cen MT" pitchFamily="34" charset="0"/>
        </a:defRPr>
      </a:lvl8pPr>
      <a:lvl9pPr marL="1828800" algn="l" rtl="1" fontAlgn="base">
        <a:spcBef>
          <a:spcPct val="0"/>
        </a:spcBef>
        <a:spcAft>
          <a:spcPct val="0"/>
        </a:spcAft>
        <a:defRPr sz="4400">
          <a:solidFill>
            <a:schemeClr val="tx2"/>
          </a:solidFill>
          <a:latin typeface="Tw Cen MT" pitchFamily="34" charset="0"/>
        </a:defRPr>
      </a:lvl9pPr>
    </p:titleStyle>
    <p:bodyStyle>
      <a:lvl1pPr marL="319088" indent="-319088" algn="r" rtl="1" eaLnBrk="0" fontAlgn="base" hangingPunct="0">
        <a:spcBef>
          <a:spcPts val="700"/>
        </a:spcBef>
        <a:spcAft>
          <a:spcPct val="0"/>
        </a:spcAft>
        <a:buClr>
          <a:schemeClr val="accent2"/>
        </a:buClr>
        <a:buSzPct val="60000"/>
        <a:buFont typeface="Wingdings" pitchFamily="2" charset="2"/>
        <a:buChar char=""/>
        <a:defRPr sz="2900" kern="1200">
          <a:solidFill>
            <a:schemeClr val="tx1"/>
          </a:solidFill>
          <a:latin typeface="+mn-lt"/>
          <a:ea typeface="+mn-ea"/>
          <a:cs typeface="+mn-cs"/>
        </a:defRPr>
      </a:lvl1pPr>
      <a:lvl2pPr marL="639763" indent="-273050" algn="r" rtl="1" eaLnBrk="0" fontAlgn="base" hangingPunct="0">
        <a:spcBef>
          <a:spcPts val="550"/>
        </a:spcBef>
        <a:spcAft>
          <a:spcPct val="0"/>
        </a:spcAft>
        <a:buClr>
          <a:schemeClr val="accent1"/>
        </a:buClr>
        <a:buSzPct val="70000"/>
        <a:buFont typeface="Wingdings 2" pitchFamily="18" charset="2"/>
        <a:buChar char=""/>
        <a:defRPr sz="2600" kern="1200">
          <a:solidFill>
            <a:schemeClr val="tx1"/>
          </a:solidFill>
          <a:latin typeface="+mn-lt"/>
          <a:ea typeface="+mn-ea"/>
          <a:cs typeface="+mn-cs"/>
        </a:defRPr>
      </a:lvl2pPr>
      <a:lvl3pPr marL="914400" indent="-228600" algn="r" rtl="1" eaLnBrk="0" fontAlgn="base" hangingPunct="0">
        <a:spcBef>
          <a:spcPts val="500"/>
        </a:spcBef>
        <a:spcAft>
          <a:spcPct val="0"/>
        </a:spcAft>
        <a:buClr>
          <a:schemeClr val="accent2"/>
        </a:buClr>
        <a:buSzPct val="75000"/>
        <a:buFont typeface="Wingdings" pitchFamily="2" charset="2"/>
        <a:buChar char=""/>
        <a:defRPr sz="2300" kern="1200">
          <a:solidFill>
            <a:schemeClr val="tx1"/>
          </a:solidFill>
          <a:latin typeface="+mn-lt"/>
          <a:ea typeface="+mn-ea"/>
          <a:cs typeface="+mn-cs"/>
        </a:defRPr>
      </a:lvl3pPr>
      <a:lvl4pPr marL="1371600" indent="-228600" algn="r" rtl="1" eaLnBrk="0" fontAlgn="base" hangingPunct="0">
        <a:spcBef>
          <a:spcPts val="400"/>
        </a:spcBef>
        <a:spcAft>
          <a:spcPct val="0"/>
        </a:spcAft>
        <a:buClr>
          <a:srgbClr val="9BBB59"/>
        </a:buClr>
        <a:buSzPct val="75000"/>
        <a:buFont typeface="Wingdings" pitchFamily="2" charset="2"/>
        <a:buChar char=""/>
        <a:defRPr sz="2000" kern="1200">
          <a:solidFill>
            <a:schemeClr val="tx1"/>
          </a:solidFill>
          <a:latin typeface="+mn-lt"/>
          <a:ea typeface="+mn-ea"/>
          <a:cs typeface="+mn-cs"/>
        </a:defRPr>
      </a:lvl4pPr>
      <a:lvl5pPr marL="1828800" indent="-228600" algn="r" rtl="1" eaLnBrk="0" fontAlgn="base" hangingPunct="0">
        <a:spcBef>
          <a:spcPts val="400"/>
        </a:spcBef>
        <a:spcAft>
          <a:spcPct val="0"/>
        </a:spcAft>
        <a:buClr>
          <a:srgbClr val="8064A2"/>
        </a:buClr>
        <a:buSzPct val="65000"/>
        <a:buFont typeface="Wingdings" pitchFamily="2" charset="2"/>
        <a:buChar char=""/>
        <a:defRPr sz="2000" kern="1200">
          <a:solidFill>
            <a:schemeClr val="tx1"/>
          </a:solidFill>
          <a:latin typeface="+mn-lt"/>
          <a:ea typeface="+mn-ea"/>
          <a:cs typeface="+mn-cs"/>
        </a:defRPr>
      </a:lvl5pPr>
      <a:lvl6pPr marL="2103120" indent="-228600" algn="r" rtl="1"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r" rtl="1"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r" rtl="1"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r" rtl="1"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cs typeface="B Titr" panose="00000700000000000000" pitchFamily="2" charset="-78"/>
              </a:rPr>
              <a:t>به نام خدا</a:t>
            </a:r>
            <a:endParaRPr lang="en-US" dirty="0">
              <a:cs typeface="B Titr" panose="00000700000000000000" pitchFamily="2" charset="-78"/>
            </a:endParaRPr>
          </a:p>
        </p:txBody>
      </p:sp>
    </p:spTree>
    <p:extLst>
      <p:ext uri="{BB962C8B-B14F-4D97-AF65-F5344CB8AC3E}">
        <p14:creationId xmlns:p14="http://schemas.microsoft.com/office/powerpoint/2010/main" val="315694531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1371600"/>
            <a:ext cx="7851775" cy="2343150"/>
          </a:xfrm>
        </p:spPr>
        <p:txBody>
          <a:bodyPr>
            <a:normAutofit/>
          </a:bodyPr>
          <a:lstStyle/>
          <a:p>
            <a:pPr algn="ctr" eaLnBrk="1" fontAlgn="auto" hangingPunct="1">
              <a:spcAft>
                <a:spcPts val="0"/>
              </a:spcAft>
              <a:defRPr/>
            </a:pPr>
            <a:r>
              <a:rPr lang="fa-IR" dirty="0" smtClean="0">
                <a:solidFill>
                  <a:schemeClr val="accent2">
                    <a:lumMod val="20000"/>
                    <a:lumOff val="80000"/>
                  </a:schemeClr>
                </a:solidFill>
                <a:cs typeface="B Titr" pitchFamily="2" charset="-78"/>
              </a:rPr>
              <a:t>نظام جامع توانمندسازی مردم </a:t>
            </a:r>
            <a:br>
              <a:rPr lang="fa-IR" dirty="0" smtClean="0">
                <a:solidFill>
                  <a:schemeClr val="accent2">
                    <a:lumMod val="20000"/>
                    <a:lumOff val="80000"/>
                  </a:schemeClr>
                </a:solidFill>
                <a:cs typeface="B Titr" pitchFamily="2" charset="-78"/>
              </a:rPr>
            </a:br>
            <a:r>
              <a:rPr lang="fa-IR" dirty="0" smtClean="0">
                <a:solidFill>
                  <a:schemeClr val="accent2">
                    <a:lumMod val="20000"/>
                    <a:lumOff val="80000"/>
                  </a:schemeClr>
                </a:solidFill>
                <a:cs typeface="B Titr" pitchFamily="2" charset="-78"/>
              </a:rPr>
              <a:t>برای خود مراقبتی</a:t>
            </a:r>
            <a:endParaRPr lang="en-US" dirty="0">
              <a:solidFill>
                <a:schemeClr val="accent2">
                  <a:lumMod val="20000"/>
                  <a:lumOff val="80000"/>
                </a:schemeClr>
              </a:solidFill>
              <a:cs typeface="B Titr" pitchFamily="2" charset="-78"/>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cs typeface="B Titr" panose="00000700000000000000" pitchFamily="2" charset="-78"/>
              </a:rPr>
              <a:t>تعریف</a:t>
            </a:r>
            <a:endParaRPr lang="en-US" dirty="0">
              <a:cs typeface="B Titr" panose="00000700000000000000" pitchFamily="2" charset="-78"/>
            </a:endParaRPr>
          </a:p>
        </p:txBody>
      </p:sp>
      <p:sp>
        <p:nvSpPr>
          <p:cNvPr id="3" name="Content Placeholder 2"/>
          <p:cNvSpPr>
            <a:spLocks noGrp="1"/>
          </p:cNvSpPr>
          <p:nvPr>
            <p:ph sz="quarter" idx="1"/>
          </p:nvPr>
        </p:nvSpPr>
        <p:spPr/>
        <p:txBody>
          <a:bodyPr/>
          <a:lstStyle/>
          <a:p>
            <a:pPr>
              <a:buFont typeface="Wingdings" panose="05000000000000000000" pitchFamily="2" charset="2"/>
              <a:buChar char="v"/>
            </a:pPr>
            <a:r>
              <a:rPr lang="fa-IR" sz="2800" b="1" dirty="0">
                <a:solidFill>
                  <a:srgbClr val="1F497D"/>
                </a:solidFill>
                <a:latin typeface="Arial" panose="020B0604020202020204" pitchFamily="34" charset="0"/>
              </a:rPr>
              <a:t>مراقبت از خود فعالیت پایداری است که توسط خود فرد ، برای فرد ، از زمان تولد تا مرگ اتفاق می </a:t>
            </a:r>
            <a:r>
              <a:rPr lang="fa-IR" sz="2800" b="1" dirty="0" smtClean="0">
                <a:solidFill>
                  <a:srgbClr val="1F497D"/>
                </a:solidFill>
                <a:latin typeface="Arial" panose="020B0604020202020204" pitchFamily="34" charset="0"/>
              </a:rPr>
              <a:t>افتد</a:t>
            </a:r>
          </a:p>
          <a:p>
            <a:pPr marL="342900" lvl="0" indent="-342900" defTabSz="457200" eaLnBrk="1" fontAlgn="auto" hangingPunct="1">
              <a:lnSpc>
                <a:spcPct val="160000"/>
              </a:lnSpc>
              <a:spcBef>
                <a:spcPts val="1000"/>
              </a:spcBef>
              <a:spcAft>
                <a:spcPts val="0"/>
              </a:spcAft>
              <a:buClr>
                <a:srgbClr val="A53010"/>
              </a:buClr>
              <a:buSzTx/>
              <a:buFont typeface="Wingdings" pitchFamily="2" charset="2"/>
              <a:buChar char="v"/>
              <a:defRPr/>
            </a:pPr>
            <a:r>
              <a:rPr lang="fa-IR" sz="2800" b="1" dirty="0">
                <a:solidFill>
                  <a:srgbClr val="1F497D"/>
                </a:solidFill>
                <a:latin typeface="Arial" panose="020B0604020202020204" pitchFamily="34" charset="0"/>
              </a:rPr>
              <a:t>مراقبت از خود </a:t>
            </a:r>
            <a:r>
              <a:rPr lang="fa-IR" sz="2800" b="1" dirty="0">
                <a:solidFill>
                  <a:srgbClr val="FFC000"/>
                </a:solidFill>
                <a:latin typeface="Arial" panose="020B0604020202020204" pitchFamily="34" charset="0"/>
              </a:rPr>
              <a:t>مهارتی تدریجی </a:t>
            </a:r>
            <a:r>
              <a:rPr lang="fa-IR" sz="2800" b="1" dirty="0">
                <a:solidFill>
                  <a:srgbClr val="1F497D"/>
                </a:solidFill>
                <a:latin typeface="Arial" panose="020B0604020202020204" pitchFamily="34" charset="0"/>
              </a:rPr>
              <a:t>است و به مرور زمان و با کسب </a:t>
            </a:r>
          </a:p>
          <a:p>
            <a:pPr marL="0" lvl="0" indent="0" defTabSz="457200" eaLnBrk="1" fontAlgn="auto" hangingPunct="1">
              <a:spcBef>
                <a:spcPts val="1000"/>
              </a:spcBef>
              <a:spcAft>
                <a:spcPts val="0"/>
              </a:spcAft>
              <a:buClr>
                <a:srgbClr val="A53010"/>
              </a:buClr>
              <a:buSzTx/>
              <a:buNone/>
              <a:defRPr/>
            </a:pPr>
            <a:r>
              <a:rPr lang="fa-IR" sz="2800" b="1" dirty="0">
                <a:solidFill>
                  <a:srgbClr val="1F497D"/>
                </a:solidFill>
                <a:latin typeface="Arial" panose="020B0604020202020204" pitchFamily="34" charset="0"/>
              </a:rPr>
              <a:t>تجربه ، آموزش و تربیت حاصل می شود</a:t>
            </a:r>
            <a:endParaRPr lang="en-US" sz="1800" b="1" dirty="0">
              <a:solidFill>
                <a:prstClr val="black">
                  <a:lumMod val="75000"/>
                  <a:lumOff val="25000"/>
                </a:prstClr>
              </a:solidFill>
              <a:latin typeface="Arial" panose="020B0604020202020204" pitchFamily="34" charset="0"/>
              <a:cs typeface="Arial" panose="020B0604020202020204" pitchFamily="34" charset="0"/>
            </a:endParaRPr>
          </a:p>
          <a:p>
            <a:pPr marL="571500" lvl="0" indent="-571500" defTabSz="457200" eaLnBrk="1" fontAlgn="auto" hangingPunct="1">
              <a:spcBef>
                <a:spcPts val="1000"/>
              </a:spcBef>
              <a:spcAft>
                <a:spcPts val="0"/>
              </a:spcAft>
              <a:buClr>
                <a:srgbClr val="A53010"/>
              </a:buClr>
              <a:buSzTx/>
              <a:buFont typeface="Wingdings" pitchFamily="2" charset="2"/>
              <a:buChar char="v"/>
              <a:defRPr/>
            </a:pPr>
            <a:r>
              <a:rPr lang="fa-IR" sz="2800" b="1" dirty="0">
                <a:solidFill>
                  <a:srgbClr val="1F497D"/>
                </a:solidFill>
                <a:latin typeface="Arial" panose="020B0604020202020204" pitchFamily="34" charset="0"/>
              </a:rPr>
              <a:t>خود مراقبتی مجموعه فعالیت هایی است که </a:t>
            </a:r>
            <a:r>
              <a:rPr lang="fa-IR" sz="2800" b="1" dirty="0">
                <a:solidFill>
                  <a:srgbClr val="FF0000"/>
                </a:solidFill>
                <a:latin typeface="Arial" panose="020B0604020202020204" pitchFamily="34" charset="0"/>
              </a:rPr>
              <a:t>فرد برای بهبود وضعیت جسمی ، روحی و روانی خود </a:t>
            </a:r>
            <a:r>
              <a:rPr lang="fa-IR" sz="2800" b="1" dirty="0">
                <a:solidFill>
                  <a:srgbClr val="1F497D"/>
                </a:solidFill>
                <a:latin typeface="Arial" panose="020B0604020202020204" pitchFamily="34" charset="0"/>
              </a:rPr>
              <a:t>انجام می دهد  .</a:t>
            </a:r>
            <a:endParaRPr lang="en-US" sz="2800" b="1" dirty="0">
              <a:solidFill>
                <a:srgbClr val="1F497D"/>
              </a:solidFill>
              <a:latin typeface="Arial" panose="020B0604020202020204" pitchFamily="34" charset="0"/>
              <a:cs typeface="Arial" panose="020B0604020202020204" pitchFamily="34" charset="0"/>
            </a:endParaRPr>
          </a:p>
          <a:p>
            <a:pPr marL="342900" lvl="0" indent="-342900" defTabSz="457200" eaLnBrk="1" fontAlgn="auto" hangingPunct="1">
              <a:lnSpc>
                <a:spcPct val="160000"/>
              </a:lnSpc>
              <a:spcBef>
                <a:spcPts val="1000"/>
              </a:spcBef>
              <a:spcAft>
                <a:spcPts val="0"/>
              </a:spcAft>
              <a:buClr>
                <a:srgbClr val="A53010"/>
              </a:buClr>
              <a:buSzTx/>
              <a:buFont typeface="Wingdings" pitchFamily="2" charset="2"/>
              <a:buChar char="v"/>
              <a:defRPr/>
            </a:pPr>
            <a:r>
              <a:rPr lang="fa-IR" sz="2800" b="1" dirty="0">
                <a:solidFill>
                  <a:srgbClr val="1F497D"/>
                </a:solidFill>
                <a:latin typeface="Arial" panose="020B0604020202020204" pitchFamily="34" charset="0"/>
              </a:rPr>
              <a:t>مراقبت از خود </a:t>
            </a:r>
            <a:r>
              <a:rPr lang="fa-IR" sz="2800" b="1" dirty="0">
                <a:solidFill>
                  <a:srgbClr val="FFC000"/>
                </a:solidFill>
                <a:latin typeface="Arial" panose="020B0604020202020204" pitchFamily="34" charset="0"/>
              </a:rPr>
              <a:t>مهارتی تدریجی </a:t>
            </a:r>
            <a:r>
              <a:rPr lang="fa-IR" sz="2800" b="1" dirty="0">
                <a:solidFill>
                  <a:srgbClr val="1F497D"/>
                </a:solidFill>
                <a:latin typeface="Arial" panose="020B0604020202020204" pitchFamily="34" charset="0"/>
              </a:rPr>
              <a:t>است و به مرور زمان و با کسب </a:t>
            </a:r>
          </a:p>
          <a:p>
            <a:pPr marL="0" lvl="0" indent="0" defTabSz="457200" eaLnBrk="1" fontAlgn="auto" hangingPunct="1">
              <a:spcBef>
                <a:spcPts val="1000"/>
              </a:spcBef>
              <a:spcAft>
                <a:spcPts val="0"/>
              </a:spcAft>
              <a:buClr>
                <a:srgbClr val="A53010"/>
              </a:buClr>
              <a:buSzTx/>
              <a:buNone/>
              <a:defRPr/>
            </a:pPr>
            <a:r>
              <a:rPr lang="fa-IR" sz="2800" b="1" dirty="0">
                <a:solidFill>
                  <a:srgbClr val="1F497D"/>
                </a:solidFill>
                <a:latin typeface="Arial" panose="020B0604020202020204" pitchFamily="34" charset="0"/>
              </a:rPr>
              <a:t>تجربه ، آموزش و تربیت حاصل می شود</a:t>
            </a:r>
            <a:endParaRPr lang="en-US" sz="1800" b="1" dirty="0">
              <a:solidFill>
                <a:prstClr val="black">
                  <a:lumMod val="75000"/>
                  <a:lumOff val="25000"/>
                </a:prstClr>
              </a:solidFill>
              <a:latin typeface="Arial" panose="020B0604020202020204" pitchFamily="34" charset="0"/>
              <a:cs typeface="Arial" panose="020B0604020202020204" pitchFamily="34" charset="0"/>
            </a:endParaRPr>
          </a:p>
          <a:p>
            <a:pPr>
              <a:buFont typeface="Wingdings" panose="05000000000000000000" pitchFamily="2" charset="2"/>
              <a:buChar char="v"/>
            </a:pPr>
            <a:endParaRPr lang="en-US" dirty="0"/>
          </a:p>
        </p:txBody>
      </p:sp>
    </p:spTree>
    <p:extLst>
      <p:ext uri="{BB962C8B-B14F-4D97-AF65-F5344CB8AC3E}">
        <p14:creationId xmlns:p14="http://schemas.microsoft.com/office/powerpoint/2010/main" val="222548449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cs typeface="B Titr" panose="00000700000000000000" pitchFamily="2" charset="-78"/>
              </a:rPr>
              <a:t>تعریف</a:t>
            </a:r>
            <a:endParaRPr lang="en-US" dirty="0">
              <a:cs typeface="B Titr" panose="00000700000000000000" pitchFamily="2" charset="-78"/>
            </a:endParaRPr>
          </a:p>
        </p:txBody>
      </p:sp>
      <p:sp>
        <p:nvSpPr>
          <p:cNvPr id="3" name="Content Placeholder 2"/>
          <p:cNvSpPr>
            <a:spLocks noGrp="1"/>
          </p:cNvSpPr>
          <p:nvPr>
            <p:ph sz="quarter" idx="1"/>
          </p:nvPr>
        </p:nvSpPr>
        <p:spPr/>
        <p:txBody>
          <a:bodyPr/>
          <a:lstStyle/>
          <a:p>
            <a:pPr lvl="0" algn="just" defTabSz="457200" eaLnBrk="1" fontAlgn="auto" hangingPunct="1">
              <a:spcBef>
                <a:spcPts val="1000"/>
              </a:spcBef>
              <a:spcAft>
                <a:spcPts val="0"/>
              </a:spcAft>
              <a:buClr>
                <a:srgbClr val="9BBB59"/>
              </a:buClr>
              <a:buSzTx/>
              <a:buFont typeface="Wingdings" panose="05000000000000000000" pitchFamily="2" charset="2"/>
              <a:buChar char="v"/>
              <a:defRPr/>
            </a:pPr>
            <a:r>
              <a:rPr lang="fa-IR" sz="2800" dirty="0">
                <a:solidFill>
                  <a:prstClr val="black"/>
                </a:solidFill>
                <a:latin typeface="Arial" panose="020B0604020202020204" pitchFamily="34" charset="0"/>
              </a:rPr>
              <a:t>خود مراقبتی اقدامات و </a:t>
            </a:r>
            <a:r>
              <a:rPr lang="fa-IR" sz="2800" dirty="0">
                <a:solidFill>
                  <a:srgbClr val="FFC000"/>
                </a:solidFill>
                <a:latin typeface="Arial" panose="020B0604020202020204" pitchFamily="34" charset="0"/>
              </a:rPr>
              <a:t>فعالیت های آگاهانه</a:t>
            </a:r>
            <a:r>
              <a:rPr lang="fa-IR" sz="2800" dirty="0">
                <a:solidFill>
                  <a:prstClr val="black"/>
                </a:solidFill>
                <a:latin typeface="Arial" panose="020B0604020202020204" pitchFamily="34" charset="0"/>
              </a:rPr>
              <a:t>، </a:t>
            </a:r>
            <a:r>
              <a:rPr lang="fa-IR" sz="2800" dirty="0">
                <a:solidFill>
                  <a:srgbClr val="766F54">
                    <a:lumMod val="60000"/>
                    <a:lumOff val="40000"/>
                  </a:srgbClr>
                </a:solidFill>
                <a:latin typeface="Arial" panose="020B0604020202020204" pitchFamily="34" charset="0"/>
              </a:rPr>
              <a:t>آموخته شده </a:t>
            </a:r>
            <a:r>
              <a:rPr lang="fa-IR" sz="2800" dirty="0">
                <a:solidFill>
                  <a:prstClr val="black"/>
                </a:solidFill>
                <a:latin typeface="Arial" panose="020B0604020202020204" pitchFamily="34" charset="0"/>
              </a:rPr>
              <a:t>و </a:t>
            </a:r>
            <a:r>
              <a:rPr lang="fa-IR" sz="2800" dirty="0">
                <a:solidFill>
                  <a:srgbClr val="FF0000"/>
                </a:solidFill>
                <a:latin typeface="Arial" panose="020B0604020202020204" pitchFamily="34" charset="0"/>
              </a:rPr>
              <a:t>هدف داري </a:t>
            </a:r>
            <a:r>
              <a:rPr lang="fa-IR" sz="2800" dirty="0">
                <a:solidFill>
                  <a:prstClr val="black"/>
                </a:solidFill>
                <a:latin typeface="Arial" panose="020B0604020202020204" pitchFamily="34" charset="0"/>
              </a:rPr>
              <a:t>است كه فرد به </a:t>
            </a:r>
            <a:r>
              <a:rPr lang="fa-IR" sz="2800" dirty="0">
                <a:solidFill>
                  <a:srgbClr val="FF0000"/>
                </a:solidFill>
                <a:latin typeface="Arial" panose="020B0604020202020204" pitchFamily="34" charset="0"/>
              </a:rPr>
              <a:t>منظور</a:t>
            </a:r>
            <a:r>
              <a:rPr lang="en-US" sz="2800" dirty="0">
                <a:solidFill>
                  <a:srgbClr val="FF0000"/>
                </a:solidFill>
                <a:latin typeface="Arial" panose="020B0604020202020204" pitchFamily="34" charset="0"/>
                <a:cs typeface="Arial" panose="020B0604020202020204" pitchFamily="34" charset="0"/>
              </a:rPr>
              <a:t> </a:t>
            </a:r>
            <a:r>
              <a:rPr lang="fa-IR" sz="2800" dirty="0">
                <a:solidFill>
                  <a:srgbClr val="FF0000"/>
                </a:solidFill>
                <a:latin typeface="Arial" panose="020B0604020202020204" pitchFamily="34" charset="0"/>
              </a:rPr>
              <a:t>حفظ حيات و تأمين، حفظ و ارتقاي سلامت خود و خانواده اش</a:t>
            </a:r>
            <a:r>
              <a:rPr lang="fa-IR" sz="2800" dirty="0">
                <a:solidFill>
                  <a:prstClr val="black"/>
                </a:solidFill>
                <a:latin typeface="Arial" panose="020B0604020202020204" pitchFamily="34" charset="0"/>
              </a:rPr>
              <a:t> انجام مي دهد. </a:t>
            </a:r>
            <a:endParaRPr lang="fa-IR" sz="2800" dirty="0" smtClean="0">
              <a:solidFill>
                <a:prstClr val="black"/>
              </a:solidFill>
              <a:latin typeface="Arial" panose="020B0604020202020204" pitchFamily="34" charset="0"/>
            </a:endParaRPr>
          </a:p>
          <a:p>
            <a:pPr algn="just" defTabSz="457200" eaLnBrk="1" fontAlgn="auto" hangingPunct="1">
              <a:spcBef>
                <a:spcPts val="1000"/>
              </a:spcBef>
              <a:spcAft>
                <a:spcPts val="0"/>
              </a:spcAft>
              <a:buClr>
                <a:srgbClr val="9BBB59"/>
              </a:buClr>
              <a:buSzTx/>
              <a:buFont typeface="Wingdings" panose="05000000000000000000" pitchFamily="2" charset="2"/>
              <a:buChar char="v"/>
              <a:defRPr/>
            </a:pPr>
            <a:r>
              <a:rPr lang="fa-IR" sz="2800" b="1" dirty="0">
                <a:solidFill>
                  <a:prstClr val="black"/>
                </a:solidFill>
                <a:latin typeface="Arial" panose="020B0604020202020204" pitchFamily="34" charset="0"/>
              </a:rPr>
              <a:t>خود مراقبتی به وضوح موجب افزایش کارآیی و مهارت های فردی میشود و یکی از مفاهیم اصلی برای تاکید بر رفتار سالم است</a:t>
            </a:r>
            <a:endParaRPr lang="en-US" sz="2800" b="1" dirty="0">
              <a:solidFill>
                <a:prstClr val="black"/>
              </a:solidFill>
              <a:latin typeface="Arial" panose="020B0604020202020204" pitchFamily="34" charset="0"/>
              <a:cs typeface="Arial" panose="020B0604020202020204" pitchFamily="34" charset="0"/>
            </a:endParaRPr>
          </a:p>
          <a:p>
            <a:pPr algn="just" defTabSz="457200" eaLnBrk="1" fontAlgn="auto" hangingPunct="1">
              <a:spcBef>
                <a:spcPts val="1000"/>
              </a:spcBef>
              <a:spcAft>
                <a:spcPts val="0"/>
              </a:spcAft>
              <a:buClr>
                <a:srgbClr val="9BBB59"/>
              </a:buClr>
              <a:buSzTx/>
              <a:buFont typeface="Wingdings" panose="05000000000000000000" pitchFamily="2" charset="2"/>
              <a:buChar char="v"/>
              <a:defRPr/>
            </a:pPr>
            <a:r>
              <a:rPr lang="fa-IR" sz="2800" b="1" dirty="0">
                <a:latin typeface="Arial" panose="020B0604020202020204" pitchFamily="34" charset="0"/>
              </a:rPr>
              <a:t>در یک تعریف ساده خود مراقبتی عبارت است از مراقبت فرد از خویش در جهت سلامتی </a:t>
            </a:r>
          </a:p>
          <a:p>
            <a:pPr marL="0" lvl="0" indent="0" algn="just" defTabSz="457200" eaLnBrk="1" fontAlgn="auto" hangingPunct="1">
              <a:spcBef>
                <a:spcPts val="1000"/>
              </a:spcBef>
              <a:spcAft>
                <a:spcPts val="0"/>
              </a:spcAft>
              <a:buClr>
                <a:srgbClr val="9BBB59"/>
              </a:buClr>
              <a:buSzTx/>
              <a:buNone/>
              <a:defRPr/>
            </a:pPr>
            <a:endParaRPr lang="en-US" sz="2800" dirty="0">
              <a:solidFill>
                <a:prstClr val="black"/>
              </a:solidFill>
              <a:latin typeface="Arial" panose="020B0604020202020204" pitchFamily="34" charset="0"/>
              <a:cs typeface="Arial" panose="020B0604020202020204" pitchFamily="34" charset="0"/>
            </a:endParaRPr>
          </a:p>
          <a:p>
            <a:pPr>
              <a:buFont typeface="Wingdings" panose="05000000000000000000" pitchFamily="2" charset="2"/>
              <a:buChar char="v"/>
            </a:pPr>
            <a:endParaRPr lang="en-US" dirty="0"/>
          </a:p>
        </p:txBody>
      </p:sp>
    </p:spTree>
    <p:extLst>
      <p:ext uri="{BB962C8B-B14F-4D97-AF65-F5344CB8AC3E}">
        <p14:creationId xmlns:p14="http://schemas.microsoft.com/office/powerpoint/2010/main" val="379443736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cs typeface="B Titr" panose="00000700000000000000" pitchFamily="2" charset="-78"/>
              </a:rPr>
              <a:t>ویژگی</a:t>
            </a:r>
            <a:endParaRPr lang="en-US" dirty="0">
              <a:cs typeface="B Titr" panose="00000700000000000000" pitchFamily="2" charset="-78"/>
            </a:endParaRPr>
          </a:p>
        </p:txBody>
      </p:sp>
      <p:sp>
        <p:nvSpPr>
          <p:cNvPr id="3" name="Content Placeholder 2"/>
          <p:cNvSpPr>
            <a:spLocks noGrp="1"/>
          </p:cNvSpPr>
          <p:nvPr>
            <p:ph sz="quarter" idx="1"/>
          </p:nvPr>
        </p:nvSpPr>
        <p:spPr/>
        <p:txBody>
          <a:bodyPr/>
          <a:lstStyle/>
          <a:p>
            <a:pPr marL="0" indent="0">
              <a:buNone/>
            </a:pPr>
            <a:r>
              <a:rPr lang="fa-IR" sz="3200" b="1" dirty="0">
                <a:latin typeface="Arial" panose="020B0604020202020204" pitchFamily="34" charset="0"/>
                <a:cs typeface="B Titr" panose="00000700000000000000" pitchFamily="2" charset="-78"/>
              </a:rPr>
              <a:t>در تعریف خود مراقبتی، ویژگی های زیر مستتر است</a:t>
            </a:r>
            <a:r>
              <a:rPr lang="fa-IR" sz="3200" b="1" dirty="0" smtClean="0">
                <a:latin typeface="Arial" panose="020B0604020202020204" pitchFamily="34" charset="0"/>
                <a:cs typeface="B Titr" panose="00000700000000000000" pitchFamily="2" charset="-78"/>
              </a:rPr>
              <a:t>:</a:t>
            </a:r>
          </a:p>
          <a:p>
            <a:pPr>
              <a:buFont typeface="Wingdings" panose="05000000000000000000" pitchFamily="2" charset="2"/>
              <a:buChar char="v"/>
            </a:pPr>
            <a:endParaRPr lang="fa-IR" sz="3200" b="1" dirty="0">
              <a:latin typeface="Arial" panose="020B0604020202020204" pitchFamily="34" charset="0"/>
              <a:cs typeface="B Titr" panose="00000700000000000000" pitchFamily="2" charset="-78"/>
            </a:endParaRPr>
          </a:p>
          <a:p>
            <a:pPr algn="just">
              <a:buClr>
                <a:schemeClr val="accent3"/>
              </a:buClr>
              <a:buFont typeface="Wingdings" panose="05000000000000000000" pitchFamily="2" charset="2"/>
              <a:buChar char="v"/>
              <a:defRPr/>
            </a:pPr>
            <a:r>
              <a:rPr lang="fa-IR" sz="3200" b="1" dirty="0" smtClean="0">
                <a:latin typeface="Arial" panose="020B0604020202020204" pitchFamily="34" charset="0"/>
                <a:cs typeface="B Titr" panose="00000700000000000000" pitchFamily="2" charset="-78"/>
              </a:rPr>
              <a:t> </a:t>
            </a:r>
            <a:r>
              <a:rPr lang="fa-IR" sz="3200" b="1" dirty="0">
                <a:latin typeface="Arial" panose="020B0604020202020204" pitchFamily="34" charset="0"/>
              </a:rPr>
              <a:t>رفتاری است </a:t>
            </a:r>
            <a:r>
              <a:rPr lang="fa-IR" sz="3200" b="1" dirty="0">
                <a:solidFill>
                  <a:schemeClr val="tx2">
                    <a:lumMod val="60000"/>
                    <a:lumOff val="40000"/>
                  </a:schemeClr>
                </a:solidFill>
                <a:latin typeface="Arial" panose="020B0604020202020204" pitchFamily="34" charset="0"/>
              </a:rPr>
              <a:t>داوطلبانه</a:t>
            </a:r>
            <a:r>
              <a:rPr lang="fa-IR" sz="3200" b="1" dirty="0">
                <a:latin typeface="Arial" panose="020B0604020202020204" pitchFamily="34" charset="0"/>
              </a:rPr>
              <a:t> </a:t>
            </a:r>
          </a:p>
          <a:p>
            <a:pPr algn="just">
              <a:buClr>
                <a:schemeClr val="accent3"/>
              </a:buClr>
              <a:buFont typeface="Wingdings" panose="05000000000000000000" pitchFamily="2" charset="2"/>
              <a:buChar char="v"/>
              <a:defRPr/>
            </a:pPr>
            <a:r>
              <a:rPr lang="fa-IR" sz="3200" b="1" dirty="0">
                <a:latin typeface="Arial" panose="020B0604020202020204" pitchFamily="34" charset="0"/>
              </a:rPr>
              <a:t>فعالیتی است </a:t>
            </a:r>
            <a:r>
              <a:rPr lang="fa-IR" sz="3200" b="1" dirty="0">
                <a:solidFill>
                  <a:schemeClr val="tx2">
                    <a:lumMod val="60000"/>
                    <a:lumOff val="40000"/>
                  </a:schemeClr>
                </a:solidFill>
                <a:latin typeface="Arial" panose="020B0604020202020204" pitchFamily="34" charset="0"/>
              </a:rPr>
              <a:t>آموخته شده </a:t>
            </a:r>
          </a:p>
          <a:p>
            <a:pPr algn="just">
              <a:buClr>
                <a:schemeClr val="accent3"/>
              </a:buClr>
              <a:buFont typeface="Wingdings" panose="05000000000000000000" pitchFamily="2" charset="2"/>
              <a:buChar char="v"/>
              <a:defRPr/>
            </a:pPr>
            <a:r>
              <a:rPr lang="fa-IR" sz="3200" b="1" dirty="0">
                <a:latin typeface="Arial" panose="020B0604020202020204" pitchFamily="34" charset="0"/>
              </a:rPr>
              <a:t>حق و مسئولیتی است </a:t>
            </a:r>
            <a:r>
              <a:rPr lang="fa-IR" sz="3200" b="1" dirty="0">
                <a:solidFill>
                  <a:schemeClr val="tx2">
                    <a:lumMod val="60000"/>
                    <a:lumOff val="40000"/>
                  </a:schemeClr>
                </a:solidFill>
                <a:latin typeface="Arial" panose="020B0604020202020204" pitchFamily="34" charset="0"/>
              </a:rPr>
              <a:t>همگانی</a:t>
            </a:r>
            <a:r>
              <a:rPr lang="fa-IR" sz="3200" b="1" dirty="0">
                <a:latin typeface="Arial" panose="020B0604020202020204" pitchFamily="34" charset="0"/>
              </a:rPr>
              <a:t> برای حفظ سلامت خود، خانواده و نزدیکان </a:t>
            </a:r>
          </a:p>
          <a:p>
            <a:pPr marL="0" indent="0">
              <a:buNone/>
            </a:pPr>
            <a:endParaRPr lang="fa-IR" sz="3200" b="1" dirty="0">
              <a:latin typeface="Arial" panose="020B0604020202020204" pitchFamily="34" charset="0"/>
              <a:cs typeface="B Titr" panose="00000700000000000000" pitchFamily="2" charset="-78"/>
            </a:endParaRPr>
          </a:p>
          <a:p>
            <a:endParaRPr lang="en-US" dirty="0"/>
          </a:p>
        </p:txBody>
      </p:sp>
    </p:spTree>
    <p:extLst>
      <p:ext uri="{BB962C8B-B14F-4D97-AF65-F5344CB8AC3E}">
        <p14:creationId xmlns:p14="http://schemas.microsoft.com/office/powerpoint/2010/main" val="385791258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cs typeface="B Titr" panose="00000700000000000000" pitchFamily="2" charset="-78"/>
              </a:rPr>
              <a:t>واژگان</a:t>
            </a:r>
            <a:endParaRPr lang="en-US" dirty="0">
              <a:cs typeface="B Titr" panose="00000700000000000000" pitchFamily="2" charset="-78"/>
            </a:endParaRPr>
          </a:p>
        </p:txBody>
      </p:sp>
      <p:sp>
        <p:nvSpPr>
          <p:cNvPr id="3" name="Content Placeholder 2"/>
          <p:cNvSpPr>
            <a:spLocks noGrp="1"/>
          </p:cNvSpPr>
          <p:nvPr>
            <p:ph sz="quarter" idx="1"/>
          </p:nvPr>
        </p:nvSpPr>
        <p:spPr/>
        <p:txBody>
          <a:bodyPr/>
          <a:lstStyle/>
          <a:p>
            <a:pPr marL="0" indent="0">
              <a:buNone/>
            </a:pPr>
            <a:r>
              <a:rPr lang="fa-IR" sz="3200" dirty="0">
                <a:solidFill>
                  <a:srgbClr val="FF0000"/>
                </a:solidFill>
              </a:rPr>
              <a:t>سواد </a:t>
            </a:r>
            <a:r>
              <a:rPr lang="fa-IR" sz="3200" dirty="0" smtClean="0">
                <a:solidFill>
                  <a:srgbClr val="FF0000"/>
                </a:solidFill>
              </a:rPr>
              <a:t>سلامت:</a:t>
            </a:r>
            <a:r>
              <a:rPr lang="fa-IR" sz="3200" dirty="0"/>
              <a:t> ميزان ظرفيت هر فرد براي كسب درك و فهم مربوط به سلامت كه براي تصميم‌گيري و عمل مناسب </a:t>
            </a:r>
            <a:r>
              <a:rPr lang="fa-IR" sz="3200" dirty="0" smtClean="0"/>
              <a:t>است</a:t>
            </a:r>
          </a:p>
          <a:p>
            <a:pPr marL="0" indent="0">
              <a:buNone/>
            </a:pPr>
            <a:endParaRPr lang="fa-IR" sz="3200" dirty="0"/>
          </a:p>
          <a:p>
            <a:pPr marL="0" lvl="0" indent="0" defTabSz="457200" rtl="0" eaLnBrk="1" fontAlgn="auto" hangingPunct="1">
              <a:spcBef>
                <a:spcPts val="1000"/>
              </a:spcBef>
              <a:spcAft>
                <a:spcPts val="0"/>
              </a:spcAft>
              <a:buClr>
                <a:srgbClr val="A53010"/>
              </a:buClr>
              <a:buSzTx/>
              <a:buNone/>
            </a:pPr>
            <a:r>
              <a:rPr lang="fa-IR" sz="3200" dirty="0">
                <a:solidFill>
                  <a:srgbClr val="FF0000"/>
                </a:solidFill>
              </a:rPr>
              <a:t>سفير </a:t>
            </a:r>
            <a:r>
              <a:rPr lang="fa-IR" sz="4000" dirty="0" smtClean="0">
                <a:solidFill>
                  <a:srgbClr val="FF0000"/>
                </a:solidFill>
              </a:rPr>
              <a:t>سلامت:</a:t>
            </a:r>
            <a:r>
              <a:rPr lang="fa-IR" sz="3200" dirty="0">
                <a:solidFill>
                  <a:prstClr val="black">
                    <a:lumMod val="75000"/>
                    <a:lumOff val="25000"/>
                  </a:prstClr>
                </a:solidFill>
                <a:latin typeface="Century Gothic" panose="020B0502020202020204"/>
              </a:rPr>
              <a:t>عضوي از يك خانوار است </a:t>
            </a:r>
            <a:r>
              <a:rPr lang="fa-IR" sz="3200" dirty="0" smtClean="0">
                <a:solidFill>
                  <a:prstClr val="black">
                    <a:lumMod val="75000"/>
                    <a:lumOff val="25000"/>
                  </a:prstClr>
                </a:solidFill>
                <a:latin typeface="Century Gothic" panose="020B0502020202020204"/>
              </a:rPr>
              <a:t>که شامل حداقل </a:t>
            </a:r>
            <a:r>
              <a:rPr lang="fa-IR" sz="3200" dirty="0">
                <a:solidFill>
                  <a:prstClr val="black">
                    <a:lumMod val="75000"/>
                    <a:lumOff val="25000"/>
                  </a:prstClr>
                </a:solidFill>
                <a:latin typeface="Century Gothic" panose="020B0502020202020204"/>
              </a:rPr>
              <a:t>8 كلاس سواد خواندن و نوشتن </a:t>
            </a:r>
            <a:r>
              <a:rPr lang="fa-IR" sz="3200" dirty="0" smtClean="0">
                <a:solidFill>
                  <a:prstClr val="black">
                    <a:lumMod val="75000"/>
                    <a:lumOff val="25000"/>
                  </a:prstClr>
                </a:solidFill>
                <a:latin typeface="Century Gothic" panose="020B0502020202020204"/>
              </a:rPr>
              <a:t>باشد داوطلب </a:t>
            </a:r>
            <a:r>
              <a:rPr lang="fa-IR" sz="3200" dirty="0">
                <a:solidFill>
                  <a:prstClr val="black">
                    <a:lumMod val="75000"/>
                    <a:lumOff val="25000"/>
                  </a:prstClr>
                </a:solidFill>
                <a:latin typeface="Century Gothic" panose="020B0502020202020204"/>
              </a:rPr>
              <a:t>انتقال مطالب آموخته شده در حوزه سلامت و مراقبت فعال از سلامت خود و اعضاي خانواده و جامعه</a:t>
            </a:r>
          </a:p>
          <a:p>
            <a:pPr marL="0" indent="0">
              <a:buNone/>
            </a:pPr>
            <a:endParaRPr lang="en-US" dirty="0"/>
          </a:p>
        </p:txBody>
      </p:sp>
    </p:spTree>
    <p:extLst>
      <p:ext uri="{BB962C8B-B14F-4D97-AF65-F5344CB8AC3E}">
        <p14:creationId xmlns:p14="http://schemas.microsoft.com/office/powerpoint/2010/main" val="427650629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cs typeface="B Titr" panose="00000700000000000000" pitchFamily="2" charset="-78"/>
              </a:rPr>
              <a:t>ویژگی</a:t>
            </a:r>
            <a:endParaRPr lang="en-US" dirty="0">
              <a:cs typeface="B Titr" panose="00000700000000000000" pitchFamily="2" charset="-78"/>
            </a:endParaRPr>
          </a:p>
        </p:txBody>
      </p:sp>
      <p:sp>
        <p:nvSpPr>
          <p:cNvPr id="3" name="Content Placeholder 2"/>
          <p:cNvSpPr>
            <a:spLocks noGrp="1"/>
          </p:cNvSpPr>
          <p:nvPr>
            <p:ph sz="quarter" idx="1"/>
          </p:nvPr>
        </p:nvSpPr>
        <p:spPr/>
        <p:txBody>
          <a:bodyPr/>
          <a:lstStyle/>
          <a:p>
            <a:pPr marL="0" indent="0">
              <a:buNone/>
            </a:pPr>
            <a:r>
              <a:rPr lang="fa-IR" sz="3200" dirty="0">
                <a:solidFill>
                  <a:srgbClr val="FF0000"/>
                </a:solidFill>
              </a:rPr>
              <a:t>خودمراقبتي </a:t>
            </a:r>
            <a:r>
              <a:rPr lang="fa-IR" sz="3200" dirty="0" smtClean="0">
                <a:solidFill>
                  <a:srgbClr val="FF0000"/>
                </a:solidFill>
              </a:rPr>
              <a:t>فردی:</a:t>
            </a:r>
            <a:r>
              <a:rPr lang="fa-IR" sz="3200" dirty="0"/>
              <a:t> </a:t>
            </a:r>
            <a:r>
              <a:rPr lang="fa-IR" sz="2400" dirty="0"/>
              <a:t>اعمال اكتسابي، آگاهانه و هدفدار كه فرد براي خود، فرزندان و خانواده‌اش انجام مي‌دهد تا سالم بماند، از سلامت جسمي، رواني و اجتماعي خود و خانواده خود حفاظت كند، نيازهاي جسمي، رواني و اجتماعي خود و آنها را برآورده سازد. از بيماري‌ها يا حوادث پيشگيري كند، بيماري‌هاي مزمن خود و خانواده خود را مديريت كند و نيز از سلامت خود و خانواده اش بعد از بيماري حاد يا ترخيص از بيمارستان حفاظت </a:t>
            </a:r>
            <a:r>
              <a:rPr lang="fa-IR" sz="2400" dirty="0" smtClean="0"/>
              <a:t>كند</a:t>
            </a:r>
          </a:p>
          <a:p>
            <a:pPr marL="0" indent="0">
              <a:buNone/>
            </a:pPr>
            <a:endParaRPr lang="fa-IR" sz="2400" dirty="0"/>
          </a:p>
          <a:p>
            <a:pPr marL="0" indent="0">
              <a:buNone/>
            </a:pPr>
            <a:r>
              <a:rPr lang="fa-IR" sz="2400" dirty="0">
                <a:solidFill>
                  <a:srgbClr val="FF0000"/>
                </a:solidFill>
              </a:rPr>
              <a:t>خودمراقبتي سازماني: </a:t>
            </a:r>
            <a:r>
              <a:rPr lang="fa-IR" sz="2400" dirty="0"/>
              <a:t>فرآيندي انتخابي، مشاركتي و فعال براي ارتقاي سلامت يك جامعه كه توسط ائتلافي از شهروندان آن جامعه طراحي، اجرا، پايش و ارزشيابي مي‌شود </a:t>
            </a:r>
          </a:p>
          <a:p>
            <a:pPr marL="0" indent="0">
              <a:buNone/>
            </a:pPr>
            <a:endParaRPr lang="fa-IR" sz="2400" dirty="0">
              <a:solidFill>
                <a:srgbClr val="FF0000"/>
              </a:solidFill>
            </a:endParaRPr>
          </a:p>
          <a:p>
            <a:pPr marL="0" indent="0">
              <a:buNone/>
            </a:pPr>
            <a:endParaRPr lang="en-US" sz="2400" dirty="0"/>
          </a:p>
        </p:txBody>
      </p:sp>
    </p:spTree>
    <p:extLst>
      <p:ext uri="{BB962C8B-B14F-4D97-AF65-F5344CB8AC3E}">
        <p14:creationId xmlns:p14="http://schemas.microsoft.com/office/powerpoint/2010/main" val="335495215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cs typeface="B Titr" panose="00000700000000000000" pitchFamily="2" charset="-78"/>
              </a:rPr>
              <a:t>انواع خودمراقبتی</a:t>
            </a:r>
            <a:endParaRPr lang="en-US" dirty="0">
              <a:cs typeface="B Titr" panose="00000700000000000000" pitchFamily="2" charset="-78"/>
            </a:endParaRPr>
          </a:p>
        </p:txBody>
      </p:sp>
      <p:sp>
        <p:nvSpPr>
          <p:cNvPr id="3" name="Content Placeholder 2"/>
          <p:cNvSpPr>
            <a:spLocks noGrp="1"/>
          </p:cNvSpPr>
          <p:nvPr>
            <p:ph sz="quarter" idx="1"/>
          </p:nvPr>
        </p:nvSpPr>
        <p:spPr/>
        <p:txBody>
          <a:bodyPr/>
          <a:lstStyle/>
          <a:p>
            <a:pPr marL="0" indent="0" algn="ctr">
              <a:lnSpc>
                <a:spcPct val="150000"/>
              </a:lnSpc>
              <a:buNone/>
            </a:pPr>
            <a:r>
              <a:rPr lang="fa-IR" sz="4800" dirty="0" smtClean="0">
                <a:cs typeface="B Titr" panose="00000700000000000000" pitchFamily="2" charset="-78"/>
              </a:rPr>
              <a:t>خود مراقبتی جسمی</a:t>
            </a:r>
          </a:p>
          <a:p>
            <a:pPr marL="0" indent="0" algn="ctr">
              <a:lnSpc>
                <a:spcPct val="150000"/>
              </a:lnSpc>
              <a:buNone/>
            </a:pPr>
            <a:r>
              <a:rPr lang="fa-IR" sz="4800" dirty="0" smtClean="0">
                <a:cs typeface="B Titr" panose="00000700000000000000" pitchFamily="2" charset="-78"/>
              </a:rPr>
              <a:t>خود مراقبتی روانی</a:t>
            </a:r>
          </a:p>
          <a:p>
            <a:pPr marL="0" indent="0" algn="ctr">
              <a:lnSpc>
                <a:spcPct val="150000"/>
              </a:lnSpc>
              <a:buNone/>
            </a:pPr>
            <a:r>
              <a:rPr lang="fa-IR" sz="4800" dirty="0" smtClean="0">
                <a:cs typeface="B Titr" panose="00000700000000000000" pitchFamily="2" charset="-78"/>
              </a:rPr>
              <a:t>خود مراقبتی عاطفی</a:t>
            </a:r>
          </a:p>
          <a:p>
            <a:pPr marL="0" indent="0" algn="ctr">
              <a:lnSpc>
                <a:spcPct val="150000"/>
              </a:lnSpc>
              <a:buNone/>
            </a:pPr>
            <a:r>
              <a:rPr lang="fa-IR" sz="4800" dirty="0" smtClean="0">
                <a:cs typeface="B Titr" panose="00000700000000000000" pitchFamily="2" charset="-78"/>
              </a:rPr>
              <a:t>خود مراقبتی معنوی</a:t>
            </a:r>
            <a:endParaRPr lang="en-US" sz="4800" dirty="0">
              <a:cs typeface="B Titr" panose="00000700000000000000" pitchFamily="2" charset="-78"/>
            </a:endParaRPr>
          </a:p>
        </p:txBody>
      </p:sp>
    </p:spTree>
    <p:extLst>
      <p:ext uri="{BB962C8B-B14F-4D97-AF65-F5344CB8AC3E}">
        <p14:creationId xmlns:p14="http://schemas.microsoft.com/office/powerpoint/2010/main" val="235008303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cs typeface="B Titr" panose="00000700000000000000" pitchFamily="2" charset="-78"/>
              </a:rPr>
              <a:t>خود مراقبتی جسمی</a:t>
            </a:r>
            <a:endParaRPr lang="en-US" dirty="0">
              <a:cs typeface="B Titr" panose="00000700000000000000" pitchFamily="2" charset="-78"/>
            </a:endParaRPr>
          </a:p>
        </p:txBody>
      </p:sp>
      <p:sp>
        <p:nvSpPr>
          <p:cNvPr id="3" name="Content Placeholder 2"/>
          <p:cNvSpPr>
            <a:spLocks noGrp="1"/>
          </p:cNvSpPr>
          <p:nvPr>
            <p:ph sz="quarter" idx="1"/>
          </p:nvPr>
        </p:nvSpPr>
        <p:spPr/>
        <p:txBody>
          <a:bodyPr/>
          <a:lstStyle/>
          <a:p>
            <a:pPr marL="274320" indent="-274320" algn="just" eaLnBrk="1" fontAlgn="auto" hangingPunct="1">
              <a:spcAft>
                <a:spcPts val="0"/>
              </a:spcAft>
              <a:buClr>
                <a:schemeClr val="accent3"/>
              </a:buClr>
              <a:buFont typeface="Arial" pitchFamily="34" charset="0"/>
              <a:buChar char="•"/>
              <a:defRPr/>
            </a:pPr>
            <a:r>
              <a:rPr lang="fa-IR" sz="2400" b="1" dirty="0">
                <a:solidFill>
                  <a:schemeClr val="tx2">
                    <a:lumMod val="60000"/>
                    <a:lumOff val="40000"/>
                  </a:schemeClr>
                </a:solidFill>
                <a:latin typeface="Arial" panose="020B0604020202020204" pitchFamily="34" charset="0"/>
              </a:rPr>
              <a:t>خوردن منظم غذای سالم : </a:t>
            </a:r>
            <a:r>
              <a:rPr lang="fa-IR" sz="2400" b="1" dirty="0">
                <a:latin typeface="Arial" panose="020B0604020202020204" pitchFamily="34" charset="0"/>
              </a:rPr>
              <a:t>صبحانه ، ناهار ، شام و میان وعده های سالم ، مصرف 5 وعده میوه و سبزی در روز</a:t>
            </a:r>
          </a:p>
          <a:p>
            <a:pPr marL="274320" indent="-274320" algn="just" eaLnBrk="1" fontAlgn="auto" hangingPunct="1">
              <a:spcAft>
                <a:spcPts val="0"/>
              </a:spcAft>
              <a:buClr>
                <a:schemeClr val="accent3"/>
              </a:buClr>
              <a:buFont typeface="Arial" pitchFamily="34" charset="0"/>
              <a:buChar char="•"/>
              <a:defRPr/>
            </a:pPr>
            <a:r>
              <a:rPr lang="fa-IR" sz="2400" b="1" dirty="0">
                <a:solidFill>
                  <a:schemeClr val="tx2">
                    <a:lumMod val="60000"/>
                    <a:lumOff val="40000"/>
                  </a:schemeClr>
                </a:solidFill>
                <a:latin typeface="Arial" panose="020B0604020202020204" pitchFamily="34" charset="0"/>
              </a:rPr>
              <a:t>انجام ورزش روزانه </a:t>
            </a:r>
            <a:r>
              <a:rPr lang="fa-IR" sz="2400" b="1" dirty="0">
                <a:latin typeface="Arial" panose="020B0604020202020204" pitchFamily="34" charset="0"/>
              </a:rPr>
              <a:t>: پیاده روی ، دویدن ، شنا  و …</a:t>
            </a:r>
          </a:p>
          <a:p>
            <a:pPr marL="274320" indent="-274320" algn="just" eaLnBrk="1" fontAlgn="auto" hangingPunct="1">
              <a:spcAft>
                <a:spcPts val="0"/>
              </a:spcAft>
              <a:buClr>
                <a:schemeClr val="accent3"/>
              </a:buClr>
              <a:buFont typeface="Arial" pitchFamily="34" charset="0"/>
              <a:buChar char="•"/>
              <a:defRPr/>
            </a:pPr>
            <a:r>
              <a:rPr lang="fa-IR" sz="2400" b="1" dirty="0">
                <a:solidFill>
                  <a:schemeClr val="tx2">
                    <a:lumMod val="60000"/>
                    <a:lumOff val="40000"/>
                  </a:schemeClr>
                </a:solidFill>
                <a:latin typeface="Arial" panose="020B0604020202020204" pitchFamily="34" charset="0"/>
              </a:rPr>
              <a:t>انجام معاینات پزشکی ادواری </a:t>
            </a:r>
            <a:r>
              <a:rPr lang="fa-IR" sz="2400" b="1" dirty="0">
                <a:latin typeface="Arial" panose="020B0604020202020204" pitchFamily="34" charset="0"/>
              </a:rPr>
              <a:t>و منظم پیشگیرانه</a:t>
            </a:r>
          </a:p>
          <a:p>
            <a:pPr marL="274320" indent="-274320" algn="just" eaLnBrk="1" fontAlgn="auto" hangingPunct="1">
              <a:spcAft>
                <a:spcPts val="0"/>
              </a:spcAft>
              <a:buClr>
                <a:schemeClr val="accent3"/>
              </a:buClr>
              <a:buFont typeface="Arial" pitchFamily="34" charset="0"/>
              <a:buChar char="•"/>
              <a:defRPr/>
            </a:pPr>
            <a:r>
              <a:rPr lang="fa-IR" sz="2400" b="1" dirty="0">
                <a:latin typeface="Arial" panose="020B0604020202020204" pitchFamily="34" charset="0"/>
              </a:rPr>
              <a:t>دریافت خدمات و مراقبت های پزشکی مورد نیاز</a:t>
            </a:r>
          </a:p>
          <a:p>
            <a:pPr marL="274320" indent="-274320" algn="just" eaLnBrk="1" fontAlgn="auto" hangingPunct="1">
              <a:spcAft>
                <a:spcPts val="0"/>
              </a:spcAft>
              <a:buClr>
                <a:schemeClr val="accent3"/>
              </a:buClr>
              <a:buFont typeface="Arial" pitchFamily="34" charset="0"/>
              <a:buChar char="•"/>
              <a:defRPr/>
            </a:pPr>
            <a:r>
              <a:rPr lang="fa-IR" sz="2400" b="1" dirty="0">
                <a:solidFill>
                  <a:schemeClr val="tx2">
                    <a:lumMod val="60000"/>
                    <a:lumOff val="40000"/>
                  </a:schemeClr>
                </a:solidFill>
                <a:latin typeface="Arial" panose="020B0604020202020204" pitchFamily="34" charset="0"/>
              </a:rPr>
              <a:t>استراحت کافی </a:t>
            </a:r>
            <a:r>
              <a:rPr lang="fa-IR" sz="2400" b="1" dirty="0">
                <a:latin typeface="Arial" panose="020B0604020202020204" pitchFamily="34" charset="0"/>
              </a:rPr>
              <a:t>هنگام بیماری</a:t>
            </a:r>
          </a:p>
          <a:p>
            <a:pPr marL="274320" indent="-274320" algn="just" eaLnBrk="1" fontAlgn="auto" hangingPunct="1">
              <a:spcAft>
                <a:spcPts val="0"/>
              </a:spcAft>
              <a:buClr>
                <a:schemeClr val="accent3"/>
              </a:buClr>
              <a:buFont typeface="Arial" pitchFamily="34" charset="0"/>
              <a:buChar char="•"/>
              <a:defRPr/>
            </a:pPr>
            <a:r>
              <a:rPr lang="fa-IR" sz="2400" b="1" dirty="0">
                <a:solidFill>
                  <a:schemeClr val="tx2">
                    <a:lumMod val="60000"/>
                    <a:lumOff val="40000"/>
                  </a:schemeClr>
                </a:solidFill>
                <a:latin typeface="Arial" panose="020B0604020202020204" pitchFamily="34" charset="0"/>
              </a:rPr>
              <a:t>انجام فعالیت های جسمی </a:t>
            </a:r>
            <a:r>
              <a:rPr lang="fa-IR" sz="2400" b="1" dirty="0">
                <a:latin typeface="Arial" panose="020B0604020202020204" pitchFamily="34" charset="0"/>
              </a:rPr>
              <a:t>منظم</a:t>
            </a:r>
          </a:p>
          <a:p>
            <a:pPr marL="274320" indent="-274320" algn="just" eaLnBrk="1" fontAlgn="auto" hangingPunct="1">
              <a:spcAft>
                <a:spcPts val="0"/>
              </a:spcAft>
              <a:buClr>
                <a:schemeClr val="accent3"/>
              </a:buClr>
              <a:buFont typeface="Arial" pitchFamily="34" charset="0"/>
              <a:buChar char="•"/>
              <a:defRPr/>
            </a:pPr>
            <a:r>
              <a:rPr lang="fa-IR" sz="2400" b="1" dirty="0">
                <a:latin typeface="Arial" panose="020B0604020202020204" pitchFamily="34" charset="0"/>
              </a:rPr>
              <a:t>داشتن </a:t>
            </a:r>
            <a:r>
              <a:rPr lang="fa-IR" sz="2400" b="1" dirty="0">
                <a:solidFill>
                  <a:schemeClr val="tx2">
                    <a:lumMod val="60000"/>
                    <a:lumOff val="40000"/>
                  </a:schemeClr>
                </a:solidFill>
                <a:latin typeface="Arial" panose="020B0604020202020204" pitchFamily="34" charset="0"/>
              </a:rPr>
              <a:t>خواب </a:t>
            </a:r>
            <a:r>
              <a:rPr lang="fa-IR" sz="2400" b="1" dirty="0">
                <a:latin typeface="Arial" panose="020B0604020202020204" pitchFamily="34" charset="0"/>
              </a:rPr>
              <a:t>و استراحت </a:t>
            </a:r>
            <a:r>
              <a:rPr lang="fa-IR" sz="2400" b="1" dirty="0">
                <a:solidFill>
                  <a:schemeClr val="tx2">
                    <a:lumMod val="60000"/>
                    <a:lumOff val="40000"/>
                  </a:schemeClr>
                </a:solidFill>
                <a:latin typeface="Arial" panose="020B0604020202020204" pitchFamily="34" charset="0"/>
              </a:rPr>
              <a:t>کافی</a:t>
            </a:r>
          </a:p>
          <a:p>
            <a:pPr marL="274320" indent="-274320" algn="just" eaLnBrk="1" fontAlgn="auto" hangingPunct="1">
              <a:spcAft>
                <a:spcPts val="0"/>
              </a:spcAft>
              <a:buClr>
                <a:schemeClr val="accent3"/>
              </a:buClr>
              <a:buFont typeface="Arial" pitchFamily="34" charset="0"/>
              <a:buChar char="•"/>
              <a:defRPr/>
            </a:pPr>
            <a:r>
              <a:rPr lang="fa-IR" sz="2400" b="1" dirty="0">
                <a:latin typeface="Arial" panose="020B0604020202020204" pitchFamily="34" charset="0"/>
              </a:rPr>
              <a:t>رعایت </a:t>
            </a:r>
            <a:r>
              <a:rPr lang="fa-IR" sz="2400" b="1" dirty="0">
                <a:solidFill>
                  <a:schemeClr val="tx2">
                    <a:lumMod val="60000"/>
                    <a:lumOff val="40000"/>
                  </a:schemeClr>
                </a:solidFill>
                <a:latin typeface="Arial" panose="020B0604020202020204" pitchFamily="34" charset="0"/>
              </a:rPr>
              <a:t>پوشش مناسب </a:t>
            </a:r>
            <a:r>
              <a:rPr lang="fa-IR" sz="2400" b="1" dirty="0">
                <a:latin typeface="Arial" panose="020B0604020202020204" pitchFamily="34" charset="0"/>
              </a:rPr>
              <a:t>و بر اساس فصول سال</a:t>
            </a:r>
          </a:p>
          <a:p>
            <a:pPr marL="274320" indent="-274320" algn="just" eaLnBrk="1" fontAlgn="auto" hangingPunct="1">
              <a:spcAft>
                <a:spcPts val="0"/>
              </a:spcAft>
              <a:buClr>
                <a:schemeClr val="accent3"/>
              </a:buClr>
              <a:buFont typeface="Arial" pitchFamily="34" charset="0"/>
              <a:buChar char="•"/>
              <a:defRPr/>
            </a:pPr>
            <a:r>
              <a:rPr lang="fa-IR" sz="2400" b="1" dirty="0">
                <a:latin typeface="Arial" panose="020B0604020202020204" pitchFamily="34" charset="0"/>
              </a:rPr>
              <a:t>رفتن به تعطیلات</a:t>
            </a:r>
          </a:p>
          <a:p>
            <a:endParaRPr lang="en-US" dirty="0"/>
          </a:p>
        </p:txBody>
      </p:sp>
    </p:spTree>
    <p:extLst>
      <p:ext uri="{BB962C8B-B14F-4D97-AF65-F5344CB8AC3E}">
        <p14:creationId xmlns:p14="http://schemas.microsoft.com/office/powerpoint/2010/main" val="119877989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cs typeface="B Titr" panose="00000700000000000000" pitchFamily="2" charset="-78"/>
              </a:rPr>
              <a:t>خود مراقبتی روانی</a:t>
            </a:r>
            <a:endParaRPr lang="en-US" dirty="0">
              <a:cs typeface="B Titr" panose="00000700000000000000" pitchFamily="2" charset="-78"/>
            </a:endParaRPr>
          </a:p>
        </p:txBody>
      </p:sp>
      <p:sp>
        <p:nvSpPr>
          <p:cNvPr id="3" name="Content Placeholder 2"/>
          <p:cNvSpPr>
            <a:spLocks noGrp="1"/>
          </p:cNvSpPr>
          <p:nvPr>
            <p:ph sz="quarter" idx="1"/>
          </p:nvPr>
        </p:nvSpPr>
        <p:spPr/>
        <p:txBody>
          <a:bodyPr/>
          <a:lstStyle/>
          <a:p>
            <a:pPr marL="274320" indent="-274320" algn="just" eaLnBrk="1" fontAlgn="auto" hangingPunct="1">
              <a:spcAft>
                <a:spcPts val="0"/>
              </a:spcAft>
              <a:buClr>
                <a:schemeClr val="accent3"/>
              </a:buClr>
              <a:buFont typeface="Arial" pitchFamily="34" charset="0"/>
              <a:buChar char="•"/>
              <a:defRPr/>
            </a:pPr>
            <a:r>
              <a:rPr lang="fa-IR" sz="3200" b="1" dirty="0">
                <a:latin typeface="Arial" panose="020B0604020202020204" pitchFamily="34" charset="0"/>
              </a:rPr>
              <a:t>اختصاص وقت و زمان روزانه برای </a:t>
            </a:r>
            <a:r>
              <a:rPr lang="fa-IR" sz="3200" b="1" dirty="0">
                <a:solidFill>
                  <a:schemeClr val="tx2">
                    <a:lumMod val="60000"/>
                    <a:lumOff val="40000"/>
                  </a:schemeClr>
                </a:solidFill>
                <a:latin typeface="Arial" panose="020B0604020202020204" pitchFamily="34" charset="0"/>
              </a:rPr>
              <a:t>تفکر و تأمل</a:t>
            </a:r>
          </a:p>
          <a:p>
            <a:pPr marL="274320" indent="-274320" algn="just" eaLnBrk="1" fontAlgn="auto" hangingPunct="1">
              <a:spcAft>
                <a:spcPts val="0"/>
              </a:spcAft>
              <a:buClr>
                <a:schemeClr val="accent3"/>
              </a:buClr>
              <a:buFont typeface="Arial" pitchFamily="34" charset="0"/>
              <a:buChar char="•"/>
              <a:defRPr/>
            </a:pPr>
            <a:r>
              <a:rPr lang="fa-IR" sz="3200" b="1" dirty="0">
                <a:latin typeface="Arial" panose="020B0604020202020204" pitchFamily="34" charset="0"/>
              </a:rPr>
              <a:t>مراجعه به </a:t>
            </a:r>
            <a:r>
              <a:rPr lang="fa-IR" sz="3200" b="1" dirty="0">
                <a:solidFill>
                  <a:schemeClr val="tx2">
                    <a:lumMod val="60000"/>
                    <a:lumOff val="40000"/>
                  </a:schemeClr>
                </a:solidFill>
                <a:latin typeface="Arial" panose="020B0604020202020204" pitchFamily="34" charset="0"/>
              </a:rPr>
              <a:t>روان پزشک </a:t>
            </a:r>
            <a:r>
              <a:rPr lang="fa-IR" sz="3200" b="1" dirty="0">
                <a:latin typeface="Arial" panose="020B0604020202020204" pitchFamily="34" charset="0"/>
              </a:rPr>
              <a:t>یا روان شناس در صورت بروز مشکل یا ناراحتی روانی</a:t>
            </a:r>
          </a:p>
          <a:p>
            <a:pPr marL="274320" indent="-274320" algn="just" eaLnBrk="1" fontAlgn="auto" hangingPunct="1">
              <a:spcAft>
                <a:spcPts val="0"/>
              </a:spcAft>
              <a:buClr>
                <a:schemeClr val="accent3"/>
              </a:buClr>
              <a:buFont typeface="Arial" pitchFamily="34" charset="0"/>
              <a:buChar char="•"/>
              <a:defRPr/>
            </a:pPr>
            <a:r>
              <a:rPr lang="fa-IR" sz="3200" b="1" dirty="0">
                <a:latin typeface="Arial" panose="020B0604020202020204" pitchFamily="34" charset="0"/>
              </a:rPr>
              <a:t>انجام اقدامات لازم برای </a:t>
            </a:r>
            <a:r>
              <a:rPr lang="fa-IR" sz="3200" b="1" dirty="0">
                <a:solidFill>
                  <a:schemeClr val="tx2">
                    <a:lumMod val="60000"/>
                    <a:lumOff val="40000"/>
                  </a:schemeClr>
                </a:solidFill>
                <a:latin typeface="Arial" panose="020B0604020202020204" pitchFamily="34" charset="0"/>
              </a:rPr>
              <a:t>کاهش تنش و استرس</a:t>
            </a:r>
          </a:p>
          <a:p>
            <a:pPr marL="274320" indent="-274320" algn="just" eaLnBrk="1" fontAlgn="auto" hangingPunct="1">
              <a:spcAft>
                <a:spcPts val="0"/>
              </a:spcAft>
              <a:buClr>
                <a:schemeClr val="accent3"/>
              </a:buClr>
              <a:buFont typeface="Arial" pitchFamily="34" charset="0"/>
              <a:buChar char="•"/>
              <a:defRPr/>
            </a:pPr>
            <a:r>
              <a:rPr lang="fa-IR" sz="3200" b="1" dirty="0">
                <a:solidFill>
                  <a:schemeClr val="tx2">
                    <a:lumMod val="60000"/>
                    <a:lumOff val="40000"/>
                  </a:schemeClr>
                </a:solidFill>
                <a:latin typeface="Arial" panose="020B0604020202020204" pitchFamily="34" charset="0"/>
              </a:rPr>
              <a:t>توجه به تجارب</a:t>
            </a:r>
            <a:r>
              <a:rPr lang="fa-IR" sz="3200" b="1" dirty="0">
                <a:latin typeface="Arial" panose="020B0604020202020204" pitchFamily="34" charset="0"/>
              </a:rPr>
              <a:t>، آرزوها ، افکار و احساسات خود</a:t>
            </a:r>
          </a:p>
          <a:p>
            <a:pPr marL="274320" indent="-274320" algn="just" eaLnBrk="1" fontAlgn="auto" hangingPunct="1">
              <a:spcAft>
                <a:spcPts val="0"/>
              </a:spcAft>
              <a:buClr>
                <a:schemeClr val="accent3"/>
              </a:buClr>
              <a:buFont typeface="Arial" pitchFamily="34" charset="0"/>
              <a:buChar char="•"/>
              <a:defRPr/>
            </a:pPr>
            <a:r>
              <a:rPr lang="fa-IR" sz="3200" b="1" dirty="0">
                <a:solidFill>
                  <a:schemeClr val="tx2">
                    <a:lumMod val="60000"/>
                    <a:lumOff val="40000"/>
                  </a:schemeClr>
                </a:solidFill>
                <a:latin typeface="Arial" panose="020B0604020202020204" pitchFamily="34" charset="0"/>
              </a:rPr>
              <a:t>انطباق با </a:t>
            </a:r>
            <a:r>
              <a:rPr lang="fa-IR" sz="3200" b="1" dirty="0" smtClean="0">
                <a:solidFill>
                  <a:schemeClr val="tx2">
                    <a:lumMod val="60000"/>
                    <a:lumOff val="40000"/>
                  </a:schemeClr>
                </a:solidFill>
                <a:latin typeface="Arial" panose="020B0604020202020204" pitchFamily="34" charset="0"/>
              </a:rPr>
              <a:t>تغییرات</a:t>
            </a:r>
            <a:endParaRPr lang="fa-IR" sz="3200" b="1" dirty="0">
              <a:solidFill>
                <a:schemeClr val="tx2">
                  <a:lumMod val="60000"/>
                  <a:lumOff val="40000"/>
                </a:schemeClr>
              </a:solidFill>
              <a:latin typeface="Arial" panose="020B0604020202020204" pitchFamily="34" charset="0"/>
            </a:endParaRPr>
          </a:p>
          <a:p>
            <a:pPr marL="274320" indent="-274320" algn="just" eaLnBrk="1" fontAlgn="auto" hangingPunct="1">
              <a:spcAft>
                <a:spcPts val="0"/>
              </a:spcAft>
              <a:buClr>
                <a:schemeClr val="accent3"/>
              </a:buClr>
              <a:buFont typeface="Arial" pitchFamily="34" charset="0"/>
              <a:buChar char="•"/>
              <a:defRPr/>
            </a:pPr>
            <a:r>
              <a:rPr lang="fa-IR" sz="3200" b="1" dirty="0">
                <a:latin typeface="Arial" panose="020B0604020202020204" pitchFamily="34" charset="0"/>
              </a:rPr>
              <a:t>وجود </a:t>
            </a:r>
            <a:r>
              <a:rPr lang="fa-IR" sz="3200" b="1" dirty="0">
                <a:solidFill>
                  <a:schemeClr val="tx2">
                    <a:lumMod val="60000"/>
                    <a:lumOff val="40000"/>
                  </a:schemeClr>
                </a:solidFill>
                <a:latin typeface="Arial" panose="020B0604020202020204" pitchFamily="34" charset="0"/>
              </a:rPr>
              <a:t>احساس رضایت </a:t>
            </a:r>
          </a:p>
          <a:p>
            <a:endParaRPr lang="en-US" dirty="0"/>
          </a:p>
        </p:txBody>
      </p:sp>
    </p:spTree>
    <p:extLst>
      <p:ext uri="{BB962C8B-B14F-4D97-AF65-F5344CB8AC3E}">
        <p14:creationId xmlns:p14="http://schemas.microsoft.com/office/powerpoint/2010/main" val="310552593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cs typeface="B Titr" panose="00000700000000000000" pitchFamily="2" charset="-78"/>
              </a:rPr>
              <a:t>خود مراقبتی عاطفی</a:t>
            </a:r>
            <a:endParaRPr lang="en-US" dirty="0">
              <a:cs typeface="B Titr" panose="00000700000000000000" pitchFamily="2" charset="-78"/>
            </a:endParaRPr>
          </a:p>
        </p:txBody>
      </p:sp>
      <p:sp>
        <p:nvSpPr>
          <p:cNvPr id="3" name="Content Placeholder 2"/>
          <p:cNvSpPr>
            <a:spLocks noGrp="1"/>
          </p:cNvSpPr>
          <p:nvPr>
            <p:ph sz="quarter" idx="1"/>
          </p:nvPr>
        </p:nvSpPr>
        <p:spPr/>
        <p:txBody>
          <a:bodyPr/>
          <a:lstStyle/>
          <a:p>
            <a:pPr marL="274320" indent="-274320" algn="just" eaLnBrk="1" fontAlgn="auto" hangingPunct="1">
              <a:spcAft>
                <a:spcPts val="0"/>
              </a:spcAft>
              <a:buClr>
                <a:schemeClr val="accent3"/>
              </a:buClr>
              <a:buFont typeface="Arial" pitchFamily="34" charset="0"/>
              <a:buChar char="•"/>
              <a:defRPr/>
            </a:pPr>
            <a:r>
              <a:rPr lang="fa-IR" sz="3200" b="1" dirty="0">
                <a:solidFill>
                  <a:schemeClr val="tx2">
                    <a:lumMod val="60000"/>
                    <a:lumOff val="40000"/>
                  </a:schemeClr>
                </a:solidFill>
                <a:latin typeface="Arial" panose="020B0604020202020204" pitchFamily="34" charset="0"/>
              </a:rPr>
              <a:t>معاشرت</a:t>
            </a:r>
            <a:r>
              <a:rPr lang="fa-IR" sz="3200" b="1" dirty="0">
                <a:latin typeface="Arial" panose="020B0604020202020204" pitchFamily="34" charset="0"/>
              </a:rPr>
              <a:t> و مراوده با دیگران ،</a:t>
            </a:r>
            <a:r>
              <a:rPr lang="fa-IR" sz="3200" b="1" i="1" dirty="0">
                <a:latin typeface="Arial" panose="020B0604020202020204" pitchFamily="34" charset="0"/>
              </a:rPr>
              <a:t> خانواده و دوستان</a:t>
            </a:r>
            <a:endParaRPr lang="fa-IR" sz="3200" b="1" dirty="0">
              <a:latin typeface="Arial" panose="020B0604020202020204" pitchFamily="34" charset="0"/>
            </a:endParaRPr>
          </a:p>
          <a:p>
            <a:pPr marL="274320" indent="-274320" algn="just" eaLnBrk="1" fontAlgn="auto" hangingPunct="1">
              <a:spcAft>
                <a:spcPts val="0"/>
              </a:spcAft>
              <a:buClr>
                <a:schemeClr val="accent3"/>
              </a:buClr>
              <a:buFont typeface="Arial" pitchFamily="34" charset="0"/>
              <a:buChar char="•"/>
              <a:defRPr/>
            </a:pPr>
            <a:r>
              <a:rPr lang="fa-IR" sz="3200" b="1" dirty="0">
                <a:solidFill>
                  <a:schemeClr val="tx2">
                    <a:lumMod val="60000"/>
                    <a:lumOff val="40000"/>
                  </a:schemeClr>
                </a:solidFill>
                <a:latin typeface="Arial" panose="020B0604020202020204" pitchFamily="34" charset="0"/>
              </a:rPr>
              <a:t>رفتار مهربانانه </a:t>
            </a:r>
            <a:r>
              <a:rPr lang="fa-IR" sz="3200" b="1" dirty="0">
                <a:latin typeface="Arial" panose="020B0604020202020204" pitchFamily="34" charset="0"/>
              </a:rPr>
              <a:t>با خود و دیگران</a:t>
            </a:r>
          </a:p>
          <a:p>
            <a:pPr marL="274320" indent="-274320" algn="just" eaLnBrk="1" fontAlgn="auto" hangingPunct="1">
              <a:spcAft>
                <a:spcPts val="0"/>
              </a:spcAft>
              <a:buClr>
                <a:schemeClr val="accent3"/>
              </a:buClr>
              <a:buFont typeface="Arial" pitchFamily="34" charset="0"/>
              <a:buChar char="•"/>
              <a:defRPr/>
            </a:pPr>
            <a:r>
              <a:rPr lang="fa-IR" sz="3200" b="1" dirty="0">
                <a:solidFill>
                  <a:schemeClr val="tx2">
                    <a:lumMod val="60000"/>
                    <a:lumOff val="40000"/>
                  </a:schemeClr>
                </a:solidFill>
                <a:latin typeface="Arial" panose="020B0604020202020204" pitchFamily="34" charset="0"/>
              </a:rPr>
              <a:t>افتخار</a:t>
            </a:r>
            <a:r>
              <a:rPr lang="fa-IR" sz="3200" b="1" dirty="0">
                <a:latin typeface="Arial" panose="020B0604020202020204" pitchFamily="34" charset="0"/>
              </a:rPr>
              <a:t> به خود</a:t>
            </a:r>
          </a:p>
          <a:p>
            <a:pPr marL="274320" indent="-274320" algn="just" eaLnBrk="1" fontAlgn="auto" hangingPunct="1">
              <a:spcAft>
                <a:spcPts val="0"/>
              </a:spcAft>
              <a:buClr>
                <a:schemeClr val="accent3"/>
              </a:buClr>
              <a:buFont typeface="Arial" pitchFamily="34" charset="0"/>
              <a:buChar char="•"/>
              <a:defRPr/>
            </a:pPr>
            <a:r>
              <a:rPr lang="fa-IR" sz="3200" b="1" dirty="0">
                <a:solidFill>
                  <a:schemeClr val="tx2">
                    <a:lumMod val="60000"/>
                    <a:lumOff val="40000"/>
                  </a:schemeClr>
                </a:solidFill>
                <a:latin typeface="Arial" panose="020B0604020202020204" pitchFamily="34" charset="0"/>
              </a:rPr>
              <a:t>گریه کردن </a:t>
            </a:r>
            <a:r>
              <a:rPr lang="fa-IR" sz="3200" b="1" dirty="0">
                <a:latin typeface="Arial" panose="020B0604020202020204" pitchFamily="34" charset="0"/>
              </a:rPr>
              <a:t>وقتی که لازم است</a:t>
            </a:r>
          </a:p>
          <a:p>
            <a:pPr marL="274320" indent="-274320" algn="just" eaLnBrk="1" fontAlgn="auto" hangingPunct="1">
              <a:spcAft>
                <a:spcPts val="0"/>
              </a:spcAft>
              <a:buClr>
                <a:schemeClr val="accent3"/>
              </a:buClr>
              <a:buFont typeface="Arial" pitchFamily="34" charset="0"/>
              <a:buChar char="•"/>
              <a:defRPr/>
            </a:pPr>
            <a:r>
              <a:rPr lang="fa-IR" sz="3200" b="1" dirty="0">
                <a:latin typeface="Arial" panose="020B0604020202020204" pitchFamily="34" charset="0"/>
              </a:rPr>
              <a:t>جستجوی چیزهایی برای خندیدن</a:t>
            </a:r>
          </a:p>
          <a:p>
            <a:pPr marL="274320" indent="-274320" algn="just" eaLnBrk="1" fontAlgn="auto" hangingPunct="1">
              <a:spcAft>
                <a:spcPts val="0"/>
              </a:spcAft>
              <a:buClr>
                <a:schemeClr val="accent3"/>
              </a:buClr>
              <a:buFont typeface="Arial" pitchFamily="34" charset="0"/>
              <a:buChar char="•"/>
              <a:defRPr/>
            </a:pPr>
            <a:r>
              <a:rPr lang="fa-IR" sz="3200" b="1" dirty="0">
                <a:solidFill>
                  <a:schemeClr val="tx2">
                    <a:lumMod val="60000"/>
                    <a:lumOff val="40000"/>
                  </a:schemeClr>
                </a:solidFill>
                <a:latin typeface="Arial" panose="020B0604020202020204" pitchFamily="34" charset="0"/>
              </a:rPr>
              <a:t>بیان خشم </a:t>
            </a:r>
            <a:r>
              <a:rPr lang="fa-IR" sz="3200" b="1" dirty="0">
                <a:latin typeface="Arial" panose="020B0604020202020204" pitchFamily="34" charset="0"/>
              </a:rPr>
              <a:t>خود به روشی سازنده</a:t>
            </a:r>
          </a:p>
          <a:p>
            <a:pPr marL="274320" indent="-274320" algn="just" eaLnBrk="1" fontAlgn="auto" hangingPunct="1">
              <a:spcAft>
                <a:spcPts val="0"/>
              </a:spcAft>
              <a:buClr>
                <a:schemeClr val="accent3"/>
              </a:buClr>
              <a:buFont typeface="Arial" pitchFamily="34" charset="0"/>
              <a:buChar char="•"/>
              <a:defRPr/>
            </a:pPr>
            <a:r>
              <a:rPr lang="fa-IR" sz="3200" b="1" i="1" dirty="0">
                <a:solidFill>
                  <a:schemeClr val="tx2">
                    <a:lumMod val="60000"/>
                    <a:lumOff val="40000"/>
                  </a:schemeClr>
                </a:solidFill>
                <a:latin typeface="Arial" panose="020B0604020202020204" pitchFamily="34" charset="0"/>
              </a:rPr>
              <a:t>اعتماد به نفس </a:t>
            </a:r>
            <a:r>
              <a:rPr lang="fa-IR" sz="3200" b="1" i="1" dirty="0">
                <a:latin typeface="Arial" panose="020B0604020202020204" pitchFamily="34" charset="0"/>
              </a:rPr>
              <a:t>کافی</a:t>
            </a:r>
          </a:p>
          <a:p>
            <a:endParaRPr lang="en-US" dirty="0"/>
          </a:p>
        </p:txBody>
      </p:sp>
    </p:spTree>
    <p:extLst>
      <p:ext uri="{BB962C8B-B14F-4D97-AF65-F5344CB8AC3E}">
        <p14:creationId xmlns:p14="http://schemas.microsoft.com/office/powerpoint/2010/main" val="323181838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cs typeface="B Titr" panose="00000700000000000000" pitchFamily="2" charset="-78"/>
              </a:rPr>
              <a:t>خود مراقبتی معنوی</a:t>
            </a:r>
            <a:endParaRPr lang="en-US" dirty="0">
              <a:cs typeface="B Titr" panose="00000700000000000000" pitchFamily="2" charset="-78"/>
            </a:endParaRPr>
          </a:p>
        </p:txBody>
      </p:sp>
      <p:sp>
        <p:nvSpPr>
          <p:cNvPr id="3" name="Content Placeholder 2"/>
          <p:cNvSpPr>
            <a:spLocks noGrp="1"/>
          </p:cNvSpPr>
          <p:nvPr>
            <p:ph sz="quarter" idx="1"/>
          </p:nvPr>
        </p:nvSpPr>
        <p:spPr>
          <a:xfrm>
            <a:off x="612648" y="1600200"/>
            <a:ext cx="8153400" cy="4853136"/>
          </a:xfrm>
        </p:spPr>
        <p:txBody>
          <a:bodyPr/>
          <a:lstStyle/>
          <a:p>
            <a:pPr marL="274320" indent="-274320" algn="just" eaLnBrk="1" fontAlgn="auto" hangingPunct="1">
              <a:spcAft>
                <a:spcPts val="0"/>
              </a:spcAft>
              <a:buClr>
                <a:schemeClr val="accent3"/>
              </a:buClr>
              <a:buFont typeface="Arial" pitchFamily="34" charset="0"/>
              <a:buChar char="•"/>
              <a:defRPr/>
            </a:pPr>
            <a:endParaRPr lang="fa-IR" sz="3200" dirty="0">
              <a:latin typeface="Arial" panose="020B0604020202020204" pitchFamily="34" charset="0"/>
            </a:endParaRPr>
          </a:p>
          <a:p>
            <a:pPr marL="274320" indent="-274320" algn="just" eaLnBrk="1" fontAlgn="auto" hangingPunct="1">
              <a:spcAft>
                <a:spcPts val="0"/>
              </a:spcAft>
              <a:buClr>
                <a:schemeClr val="accent3"/>
              </a:buClr>
              <a:buFont typeface="Arial" pitchFamily="34" charset="0"/>
              <a:buChar char="•"/>
              <a:defRPr/>
            </a:pPr>
            <a:r>
              <a:rPr lang="fa-IR" sz="2800" b="1" dirty="0">
                <a:latin typeface="Arial" panose="020B0604020202020204" pitchFamily="34" charset="0"/>
              </a:rPr>
              <a:t>اختصاص </a:t>
            </a:r>
            <a:r>
              <a:rPr lang="fa-IR" sz="2800" b="1" dirty="0">
                <a:solidFill>
                  <a:schemeClr val="tx2">
                    <a:lumMod val="60000"/>
                    <a:lumOff val="40000"/>
                  </a:schemeClr>
                </a:solidFill>
                <a:latin typeface="Arial" panose="020B0604020202020204" pitchFamily="34" charset="0"/>
              </a:rPr>
              <a:t>زمان روزانه </a:t>
            </a:r>
            <a:r>
              <a:rPr lang="fa-IR" sz="2800" b="1" dirty="0">
                <a:latin typeface="Arial" panose="020B0604020202020204" pitchFamily="34" charset="0"/>
              </a:rPr>
              <a:t>برای عبادت و نیایش</a:t>
            </a:r>
          </a:p>
          <a:p>
            <a:pPr marL="274320" indent="-274320" algn="just" eaLnBrk="1" fontAlgn="auto" hangingPunct="1">
              <a:spcAft>
                <a:spcPts val="0"/>
              </a:spcAft>
              <a:buClr>
                <a:schemeClr val="accent3"/>
              </a:buClr>
              <a:buFont typeface="Arial" pitchFamily="34" charset="0"/>
              <a:buChar char="•"/>
              <a:defRPr/>
            </a:pPr>
            <a:r>
              <a:rPr lang="fa-IR" sz="2800" b="1" dirty="0">
                <a:latin typeface="Arial" panose="020B0604020202020204" pitchFamily="34" charset="0"/>
              </a:rPr>
              <a:t>انجام </a:t>
            </a:r>
            <a:r>
              <a:rPr lang="fa-IR" sz="2800" b="1" dirty="0">
                <a:solidFill>
                  <a:schemeClr val="tx2">
                    <a:lumMod val="60000"/>
                    <a:lumOff val="40000"/>
                  </a:schemeClr>
                </a:solidFill>
                <a:latin typeface="Arial" panose="020B0604020202020204" pitchFamily="34" charset="0"/>
              </a:rPr>
              <a:t>کارهای خیر </a:t>
            </a:r>
            <a:r>
              <a:rPr lang="fa-IR" sz="2800" b="1" dirty="0">
                <a:latin typeface="Arial" panose="020B0604020202020204" pitchFamily="34" charset="0"/>
              </a:rPr>
              <a:t>و عام المنفعه</a:t>
            </a:r>
          </a:p>
          <a:p>
            <a:pPr marL="274320" indent="-274320" algn="just" eaLnBrk="1" fontAlgn="auto" hangingPunct="1">
              <a:spcAft>
                <a:spcPts val="0"/>
              </a:spcAft>
              <a:buClr>
                <a:schemeClr val="accent3"/>
              </a:buClr>
              <a:buFont typeface="Arial" pitchFamily="34" charset="0"/>
              <a:buChar char="•"/>
              <a:defRPr/>
            </a:pPr>
            <a:r>
              <a:rPr lang="fa-IR" sz="2800" b="1" dirty="0">
                <a:solidFill>
                  <a:schemeClr val="tx2">
                    <a:lumMod val="60000"/>
                    <a:lumOff val="40000"/>
                  </a:schemeClr>
                </a:solidFill>
                <a:latin typeface="Arial" panose="020B0604020202020204" pitchFamily="34" charset="0"/>
              </a:rPr>
              <a:t>کمک</a:t>
            </a:r>
            <a:r>
              <a:rPr lang="fa-IR" sz="2800" b="1" dirty="0">
                <a:latin typeface="Arial" panose="020B0604020202020204" pitchFamily="34" charset="0"/>
              </a:rPr>
              <a:t> به نیازمندان</a:t>
            </a:r>
          </a:p>
          <a:p>
            <a:pPr marL="274320" indent="-274320" algn="just" eaLnBrk="1" fontAlgn="auto" hangingPunct="1">
              <a:spcAft>
                <a:spcPts val="0"/>
              </a:spcAft>
              <a:buClr>
                <a:schemeClr val="accent3"/>
              </a:buClr>
              <a:buFont typeface="Arial" pitchFamily="34" charset="0"/>
              <a:buChar char="•"/>
              <a:defRPr/>
            </a:pPr>
            <a:r>
              <a:rPr lang="fa-IR" sz="2800" b="1" dirty="0">
                <a:solidFill>
                  <a:schemeClr val="tx2">
                    <a:lumMod val="60000"/>
                    <a:lumOff val="40000"/>
                  </a:schemeClr>
                </a:solidFill>
                <a:latin typeface="Arial" panose="020B0604020202020204" pitchFamily="34" charset="0"/>
              </a:rPr>
              <a:t>شکرگزاری</a:t>
            </a:r>
            <a:r>
              <a:rPr lang="fa-IR" sz="2800" b="1" dirty="0">
                <a:latin typeface="Arial" panose="020B0604020202020204" pitchFamily="34" charset="0"/>
              </a:rPr>
              <a:t> نعمت های الهی</a:t>
            </a:r>
          </a:p>
          <a:p>
            <a:pPr marL="274320" indent="-274320" algn="just" eaLnBrk="1" fontAlgn="auto" hangingPunct="1">
              <a:spcAft>
                <a:spcPts val="0"/>
              </a:spcAft>
              <a:buClr>
                <a:schemeClr val="accent3"/>
              </a:buClr>
              <a:buFont typeface="Arial" pitchFamily="34" charset="0"/>
              <a:buChar char="•"/>
              <a:defRPr/>
            </a:pPr>
            <a:r>
              <a:rPr lang="fa-IR" sz="2800" b="1" dirty="0">
                <a:solidFill>
                  <a:schemeClr val="tx2">
                    <a:lumMod val="60000"/>
                    <a:lumOff val="40000"/>
                  </a:schemeClr>
                </a:solidFill>
                <a:latin typeface="Arial" panose="020B0604020202020204" pitchFamily="34" charset="0"/>
              </a:rPr>
              <a:t>احساس ارزش </a:t>
            </a:r>
            <a:r>
              <a:rPr lang="fa-IR" sz="2800" b="1" dirty="0">
                <a:latin typeface="Arial" panose="020B0604020202020204" pitchFamily="34" charset="0"/>
              </a:rPr>
              <a:t>، خوشبینی و امید</a:t>
            </a:r>
          </a:p>
          <a:p>
            <a:pPr marL="274320" indent="-274320" algn="just" eaLnBrk="1" fontAlgn="auto" hangingPunct="1">
              <a:spcAft>
                <a:spcPts val="0"/>
              </a:spcAft>
              <a:buClr>
                <a:schemeClr val="accent3"/>
              </a:buClr>
              <a:buFont typeface="Arial" pitchFamily="34" charset="0"/>
              <a:buChar char="•"/>
              <a:defRPr/>
            </a:pPr>
            <a:r>
              <a:rPr lang="fa-IR" sz="2800" b="1" dirty="0">
                <a:latin typeface="Arial" panose="020B0604020202020204" pitchFamily="34" charset="0"/>
              </a:rPr>
              <a:t>شرکت در مراسم و </a:t>
            </a:r>
            <a:r>
              <a:rPr lang="fa-IR" sz="2800" b="1" dirty="0">
                <a:solidFill>
                  <a:schemeClr val="tx2">
                    <a:lumMod val="60000"/>
                    <a:lumOff val="40000"/>
                  </a:schemeClr>
                </a:solidFill>
                <a:latin typeface="Arial" panose="020B0604020202020204" pitchFamily="34" charset="0"/>
              </a:rPr>
              <a:t>مناسک دینی و مذهبی</a:t>
            </a:r>
          </a:p>
          <a:p>
            <a:pPr marL="274320" indent="-274320" algn="just" eaLnBrk="1" fontAlgn="auto" hangingPunct="1">
              <a:spcAft>
                <a:spcPts val="0"/>
              </a:spcAft>
              <a:buClr>
                <a:schemeClr val="accent3"/>
              </a:buClr>
              <a:buFont typeface="Arial" pitchFamily="34" charset="0"/>
              <a:buChar char="•"/>
              <a:defRPr/>
            </a:pPr>
            <a:r>
              <a:rPr lang="fa-IR" sz="2800" b="1" dirty="0">
                <a:solidFill>
                  <a:schemeClr val="tx2">
                    <a:lumMod val="60000"/>
                    <a:lumOff val="40000"/>
                  </a:schemeClr>
                </a:solidFill>
                <a:latin typeface="Arial" panose="020B0604020202020204" pitchFamily="34" charset="0"/>
              </a:rPr>
              <a:t>مطالعه متون </a:t>
            </a:r>
            <a:r>
              <a:rPr lang="fa-IR" sz="2800" b="1" dirty="0">
                <a:latin typeface="Arial" panose="020B0604020202020204" pitchFamily="34" charset="0"/>
              </a:rPr>
              <a:t>و ادبیات مذهبی و معنوی</a:t>
            </a:r>
          </a:p>
          <a:p>
            <a:pPr marL="274320" indent="-274320" algn="just" eaLnBrk="1" fontAlgn="auto" hangingPunct="1">
              <a:spcAft>
                <a:spcPts val="0"/>
              </a:spcAft>
              <a:buClr>
                <a:schemeClr val="accent3"/>
              </a:buClr>
              <a:buFont typeface="Arial" pitchFamily="34" charset="0"/>
              <a:buChar char="•"/>
              <a:defRPr/>
            </a:pPr>
            <a:r>
              <a:rPr lang="fa-IR" sz="2800" b="1" dirty="0">
                <a:latin typeface="Arial" panose="020B0604020202020204" pitchFamily="34" charset="0"/>
              </a:rPr>
              <a:t>تأمل در ارزش ها</a:t>
            </a:r>
          </a:p>
          <a:p>
            <a:endParaRPr lang="en-US" dirty="0"/>
          </a:p>
        </p:txBody>
      </p:sp>
    </p:spTree>
    <p:extLst>
      <p:ext uri="{BB962C8B-B14F-4D97-AF65-F5344CB8AC3E}">
        <p14:creationId xmlns:p14="http://schemas.microsoft.com/office/powerpoint/2010/main" val="381905337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43608" y="404664"/>
            <a:ext cx="8172400" cy="369332"/>
          </a:xfrm>
          <a:prstGeom prst="rect">
            <a:avLst/>
          </a:prstGeom>
        </p:spPr>
        <p:txBody>
          <a:bodyPr wrap="square">
            <a:spAutoFit/>
          </a:bodyPr>
          <a:lstStyle/>
          <a:p>
            <a:r>
              <a:rPr lang="fa-IR" b="1" dirty="0">
                <a:cs typeface="B Titr" panose="00000700000000000000" pitchFamily="2" charset="-78"/>
              </a:rPr>
              <a:t>خود مراقبتی  در برگیرنده  </a:t>
            </a:r>
            <a:r>
              <a:rPr lang="fa-IR" b="1" dirty="0">
                <a:ea typeface="Majalla UI"/>
                <a:cs typeface="B Titr" panose="00000700000000000000" pitchFamily="2" charset="-78"/>
              </a:rPr>
              <a:t> سه واژه </a:t>
            </a:r>
            <a:r>
              <a:rPr lang="fa-IR" b="1" dirty="0">
                <a:solidFill>
                  <a:schemeClr val="tx2">
                    <a:lumMod val="60000"/>
                    <a:lumOff val="40000"/>
                  </a:schemeClr>
                </a:solidFill>
                <a:ea typeface="Majalla UI"/>
                <a:cs typeface="B Titr" panose="00000700000000000000" pitchFamily="2" charset="-78"/>
              </a:rPr>
              <a:t>خود مراقبتی</a:t>
            </a:r>
            <a:r>
              <a:rPr lang="fa-IR" b="1" dirty="0">
                <a:ea typeface="Majalla UI"/>
                <a:cs typeface="B Titr" panose="00000700000000000000" pitchFamily="2" charset="-78"/>
              </a:rPr>
              <a:t>، </a:t>
            </a:r>
            <a:r>
              <a:rPr lang="fa-IR" b="1" dirty="0">
                <a:solidFill>
                  <a:schemeClr val="tx2">
                    <a:lumMod val="60000"/>
                    <a:lumOff val="40000"/>
                  </a:schemeClr>
                </a:solidFill>
                <a:ea typeface="Majalla UI"/>
                <a:cs typeface="B Titr" panose="00000700000000000000" pitchFamily="2" charset="-78"/>
              </a:rPr>
              <a:t>خود مدیریتی </a:t>
            </a:r>
            <a:r>
              <a:rPr lang="fa-IR" b="1" dirty="0">
                <a:ea typeface="Majalla UI"/>
                <a:cs typeface="B Titr" panose="00000700000000000000" pitchFamily="2" charset="-78"/>
              </a:rPr>
              <a:t>و </a:t>
            </a:r>
            <a:r>
              <a:rPr lang="fa-IR" b="1" dirty="0">
                <a:solidFill>
                  <a:schemeClr val="tx2">
                    <a:lumMod val="60000"/>
                    <a:lumOff val="40000"/>
                  </a:schemeClr>
                </a:solidFill>
                <a:ea typeface="Majalla UI"/>
                <a:cs typeface="B Titr" panose="00000700000000000000" pitchFamily="2" charset="-78"/>
              </a:rPr>
              <a:t>خود اتکایی </a:t>
            </a:r>
            <a:r>
              <a:rPr lang="fa-IR" b="1" dirty="0">
                <a:ea typeface="Majalla UI"/>
                <a:cs typeface="B Titr" panose="00000700000000000000" pitchFamily="2" charset="-78"/>
              </a:rPr>
              <a:t>است</a:t>
            </a:r>
            <a:endParaRPr lang="en-US" dirty="0">
              <a:cs typeface="B Titr" panose="00000700000000000000" pitchFamily="2" charset="-78"/>
            </a:endParaRPr>
          </a:p>
        </p:txBody>
      </p:sp>
      <p:sp>
        <p:nvSpPr>
          <p:cNvPr id="3" name="Rectangle 2"/>
          <p:cNvSpPr/>
          <p:nvPr/>
        </p:nvSpPr>
        <p:spPr>
          <a:xfrm>
            <a:off x="899592" y="1997839"/>
            <a:ext cx="7416824" cy="3970318"/>
          </a:xfrm>
          <a:prstGeom prst="rect">
            <a:avLst/>
          </a:prstGeom>
        </p:spPr>
        <p:txBody>
          <a:bodyPr wrap="square">
            <a:spAutoFit/>
          </a:bodyPr>
          <a:lstStyle/>
          <a:p>
            <a:pPr algn="just" rtl="1" eaLnBrk="1" fontAlgn="auto" hangingPunct="1">
              <a:spcAft>
                <a:spcPts val="0"/>
              </a:spcAft>
              <a:buFont typeface="Wingdings" pitchFamily="2" charset="2"/>
              <a:buChar char="§"/>
              <a:defRPr/>
            </a:pPr>
            <a:r>
              <a:rPr lang="fa-IR" sz="2800" b="1" dirty="0">
                <a:solidFill>
                  <a:srgbClr val="FF0000"/>
                </a:solidFill>
                <a:ea typeface="Majalla UI"/>
              </a:rPr>
              <a:t>خود مراقبتی :</a:t>
            </a:r>
            <a:r>
              <a:rPr lang="fa-IR" sz="2800" b="1" dirty="0">
                <a:solidFill>
                  <a:schemeClr val="tx2">
                    <a:lumMod val="60000"/>
                    <a:lumOff val="40000"/>
                  </a:schemeClr>
                </a:solidFill>
                <a:ea typeface="Majalla UI"/>
              </a:rPr>
              <a:t> </a:t>
            </a:r>
            <a:r>
              <a:rPr lang="fa-IR" sz="2800" b="1" dirty="0">
                <a:ea typeface="Majalla UI"/>
              </a:rPr>
              <a:t>خود مراقبتی به </a:t>
            </a:r>
            <a:r>
              <a:rPr lang="fa-IR" sz="2800" b="1" dirty="0">
                <a:solidFill>
                  <a:schemeClr val="tx2">
                    <a:lumMod val="60000"/>
                    <a:lumOff val="40000"/>
                  </a:schemeClr>
                </a:solidFill>
                <a:ea typeface="Majalla UI"/>
              </a:rPr>
              <a:t>مسوولیت‌پذیری</a:t>
            </a:r>
            <a:r>
              <a:rPr lang="fa-IR" sz="2800" b="1" dirty="0">
                <a:ea typeface="Majalla UI"/>
              </a:rPr>
              <a:t> افراد در مقابل سلامت خود از طریق اتخاذ سبک سالم زندگی، تدبیر اندیشی جهت جلوگیری از رخداد حوادث و بیماری‌ها اطلاق می‌شود. </a:t>
            </a:r>
          </a:p>
          <a:p>
            <a:pPr algn="just" rtl="1" eaLnBrk="1" fontAlgn="auto" hangingPunct="1">
              <a:spcAft>
                <a:spcPts val="0"/>
              </a:spcAft>
              <a:buFont typeface="Wingdings" pitchFamily="2" charset="2"/>
              <a:buChar char="§"/>
              <a:defRPr/>
            </a:pPr>
            <a:r>
              <a:rPr lang="fa-IR" sz="2800" b="1" dirty="0">
                <a:solidFill>
                  <a:srgbClr val="FF0000"/>
                </a:solidFill>
                <a:ea typeface="Majalla UI"/>
              </a:rPr>
              <a:t>خود مدیریتی: </a:t>
            </a:r>
            <a:r>
              <a:rPr lang="fa-IR" sz="2800" b="1" dirty="0">
                <a:ea typeface="Majalla UI"/>
              </a:rPr>
              <a:t>یعنی چگونه افراد با سختی ها و مشکلات زندگی کنار بیایند و از داشته هایشان استفاده حداکثری نمایند .</a:t>
            </a:r>
          </a:p>
          <a:p>
            <a:pPr algn="just" rtl="1" eaLnBrk="1" fontAlgn="auto" hangingPunct="1">
              <a:spcAft>
                <a:spcPts val="0"/>
              </a:spcAft>
              <a:buClr>
                <a:schemeClr val="accent3"/>
              </a:buClr>
              <a:buFont typeface="Wingdings" pitchFamily="2" charset="2"/>
              <a:buChar char="§"/>
              <a:defRPr/>
            </a:pPr>
            <a:r>
              <a:rPr lang="fa-IR" sz="2800" b="1" dirty="0">
                <a:solidFill>
                  <a:srgbClr val="FF0000"/>
                </a:solidFill>
              </a:rPr>
              <a:t>خود اتکایی: </a:t>
            </a:r>
            <a:r>
              <a:rPr lang="fa-IR" sz="2800" b="1" dirty="0"/>
              <a:t>خود اتکایی به </a:t>
            </a:r>
            <a:r>
              <a:rPr lang="fa-IR" sz="2800" b="1" dirty="0">
                <a:solidFill>
                  <a:schemeClr val="tx2">
                    <a:lumMod val="60000"/>
                    <a:lumOff val="40000"/>
                  </a:schemeClr>
                </a:solidFill>
              </a:rPr>
              <a:t>توانایی و اعتماد به نفس فرد </a:t>
            </a:r>
            <a:r>
              <a:rPr lang="fa-IR" sz="2800" b="1" dirty="0"/>
              <a:t>برای </a:t>
            </a:r>
            <a:r>
              <a:rPr lang="fa-IR" sz="2800" b="1" dirty="0">
                <a:solidFill>
                  <a:schemeClr val="tx2">
                    <a:lumMod val="60000"/>
                    <a:lumOff val="40000"/>
                  </a:schemeClr>
                </a:solidFill>
              </a:rPr>
              <a:t>حفظ استقلال</a:t>
            </a:r>
            <a:r>
              <a:rPr lang="fa-IR" sz="2800" b="1" dirty="0"/>
              <a:t>، انجام امور روزمره و دستیابی به اهداف زندگی </a:t>
            </a:r>
            <a:r>
              <a:rPr lang="fa-IR" sz="2800" b="1" dirty="0">
                <a:solidFill>
                  <a:schemeClr val="tx2">
                    <a:lumMod val="60000"/>
                    <a:lumOff val="40000"/>
                  </a:schemeClr>
                </a:solidFill>
              </a:rPr>
              <a:t>با</a:t>
            </a:r>
            <a:r>
              <a:rPr lang="fa-IR" sz="2800" b="1" dirty="0">
                <a:solidFill>
                  <a:srgbClr val="FF0000"/>
                </a:solidFill>
              </a:rPr>
              <a:t> </a:t>
            </a:r>
            <a:r>
              <a:rPr lang="fa-IR" sz="2800" b="1" dirty="0">
                <a:solidFill>
                  <a:schemeClr val="tx2">
                    <a:lumMod val="60000"/>
                    <a:lumOff val="40000"/>
                  </a:schemeClr>
                </a:solidFill>
              </a:rPr>
              <a:t>حداقل وابستگی به دیگران </a:t>
            </a:r>
            <a:r>
              <a:rPr lang="fa-IR" sz="2800" b="1" dirty="0"/>
              <a:t>گفته می‌شود</a:t>
            </a:r>
            <a:endParaRPr lang="en-US" sz="2800" dirty="0"/>
          </a:p>
        </p:txBody>
      </p:sp>
    </p:spTree>
    <p:extLst>
      <p:ext uri="{BB962C8B-B14F-4D97-AF65-F5344CB8AC3E}">
        <p14:creationId xmlns:p14="http://schemas.microsoft.com/office/powerpoint/2010/main" val="39086906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457200" y="357188"/>
            <a:ext cx="8229600" cy="928687"/>
          </a:xfrm>
        </p:spPr>
        <p:txBody>
          <a:bodyPr/>
          <a:lstStyle/>
          <a:p>
            <a:pPr algn="ctr" eaLnBrk="1" hangingPunct="1"/>
            <a:r>
              <a:rPr lang="fa-IR" sz="3200" b="1" smtClean="0">
                <a:solidFill>
                  <a:srgbClr val="FF0000"/>
                </a:solidFill>
                <a:cs typeface="B Titr" pitchFamily="2" charset="-78"/>
              </a:rPr>
              <a:t>سلامت وسعت توانمندی فرد برای تغییر خود یا محیط</a:t>
            </a:r>
            <a:endParaRPr lang="en-US" sz="3200" b="1" smtClean="0">
              <a:solidFill>
                <a:srgbClr val="FF0000"/>
              </a:solidFill>
              <a:cs typeface="B Titr" pitchFamily="2" charset="-78"/>
            </a:endParaRPr>
          </a:p>
        </p:txBody>
      </p:sp>
      <p:sp>
        <p:nvSpPr>
          <p:cNvPr id="3" name="Content Placeholder 2"/>
          <p:cNvSpPr>
            <a:spLocks noGrp="1"/>
          </p:cNvSpPr>
          <p:nvPr>
            <p:ph sz="quarter" idx="1"/>
          </p:nvPr>
        </p:nvSpPr>
        <p:spPr>
          <a:xfrm>
            <a:off x="457200" y="1643063"/>
            <a:ext cx="8229600" cy="4681537"/>
          </a:xfrm>
          <a:solidFill>
            <a:schemeClr val="accent1">
              <a:lumMod val="20000"/>
              <a:lumOff val="80000"/>
            </a:schemeClr>
          </a:solidFill>
        </p:spPr>
        <p:txBody>
          <a:bodyPr>
            <a:normAutofit fontScale="77500" lnSpcReduction="20000"/>
          </a:bodyPr>
          <a:lstStyle/>
          <a:p>
            <a:pPr marL="274320" indent="-274320" algn="ctr" eaLnBrk="1" fontAlgn="auto" hangingPunct="1">
              <a:lnSpc>
                <a:spcPct val="120000"/>
              </a:lnSpc>
              <a:spcAft>
                <a:spcPts val="0"/>
              </a:spcAft>
              <a:buClr>
                <a:schemeClr val="accent3"/>
              </a:buClr>
              <a:buFont typeface="Wingdings 2"/>
              <a:buNone/>
              <a:defRPr/>
            </a:pPr>
            <a:r>
              <a:rPr lang="fa-IR" sz="3700" b="1" dirty="0" smtClean="0">
                <a:solidFill>
                  <a:srgbClr val="C00000"/>
                </a:solidFill>
                <a:cs typeface="B Lotus" pitchFamily="2" charset="-78"/>
              </a:rPr>
              <a:t>   </a:t>
            </a:r>
            <a:r>
              <a:rPr lang="fa-IR" sz="3700" b="1" dirty="0" smtClean="0">
                <a:solidFill>
                  <a:srgbClr val="C00000"/>
                </a:solidFill>
                <a:cs typeface="B Titr" pitchFamily="2" charset="-78"/>
              </a:rPr>
              <a:t>سلامت یعنی وسعت توانمندي فرد یا گروهی از افراد </a:t>
            </a:r>
          </a:p>
          <a:p>
            <a:pPr marL="274320" indent="-274320" algn="ctr" eaLnBrk="1" fontAlgn="auto" hangingPunct="1">
              <a:lnSpc>
                <a:spcPct val="120000"/>
              </a:lnSpc>
              <a:spcAft>
                <a:spcPts val="0"/>
              </a:spcAft>
              <a:buClr>
                <a:schemeClr val="accent3"/>
              </a:buClr>
              <a:buFont typeface="Wingdings 2"/>
              <a:buNone/>
              <a:defRPr/>
            </a:pPr>
            <a:r>
              <a:rPr lang="fa-IR" sz="3700" b="1" dirty="0" smtClean="0">
                <a:solidFill>
                  <a:srgbClr val="C00000"/>
                </a:solidFill>
                <a:cs typeface="B Titr" pitchFamily="2" charset="-78"/>
              </a:rPr>
              <a:t>براي درك خواسته‌ها وآرمان‌ها، برآورده ساختن نيازها و تغيير شرايط محيط يا كنار آمدن با آن </a:t>
            </a:r>
          </a:p>
          <a:p>
            <a:pPr marL="274320" indent="-274320" algn="justLow" eaLnBrk="1" fontAlgn="auto" hangingPunct="1">
              <a:spcAft>
                <a:spcPts val="0"/>
              </a:spcAft>
              <a:buClr>
                <a:schemeClr val="accent3"/>
              </a:buClr>
              <a:buFont typeface="Wingdings 2"/>
              <a:buNone/>
              <a:defRPr/>
            </a:pPr>
            <a:r>
              <a:rPr lang="fa-IR" sz="3100" b="1" dirty="0" smtClean="0">
                <a:cs typeface="B Lotus" pitchFamily="2" charset="-78"/>
              </a:rPr>
              <a:t>اين تعريف از غناي زيادي برخودار است و ايده‌هاي زير را دربردارد:</a:t>
            </a:r>
            <a:endParaRPr lang="en-US" sz="3100" b="1" dirty="0" smtClean="0">
              <a:cs typeface="B Lotus" pitchFamily="2" charset="-78"/>
            </a:endParaRPr>
          </a:p>
          <a:p>
            <a:pPr marL="274320" indent="-274320" algn="justLow" eaLnBrk="1" fontAlgn="auto" hangingPunct="1">
              <a:spcAft>
                <a:spcPts val="0"/>
              </a:spcAft>
              <a:buClr>
                <a:schemeClr val="accent3"/>
              </a:buClr>
              <a:buFont typeface="Wingdings 2"/>
              <a:buNone/>
              <a:defRPr/>
            </a:pPr>
            <a:r>
              <a:rPr lang="fa-IR" sz="3100" b="1" dirty="0" smtClean="0">
                <a:cs typeface="B Lotus" pitchFamily="2" charset="-78"/>
              </a:rPr>
              <a:t>- رشد و تكامل فردي (درك آرمان‌ها و خواسته‌ها)</a:t>
            </a:r>
            <a:endParaRPr lang="en-US" sz="3100" b="1" dirty="0" smtClean="0">
              <a:cs typeface="B Lotus" pitchFamily="2" charset="-78"/>
            </a:endParaRPr>
          </a:p>
          <a:p>
            <a:pPr marL="274320" indent="-274320" algn="justLow" eaLnBrk="1" fontAlgn="auto" hangingPunct="1">
              <a:spcAft>
                <a:spcPts val="0"/>
              </a:spcAft>
              <a:buClr>
                <a:schemeClr val="accent3"/>
              </a:buClr>
              <a:buFont typeface="Wingdings 2"/>
              <a:buNone/>
              <a:defRPr/>
            </a:pPr>
            <a:r>
              <a:rPr lang="fa-IR" sz="3100" b="1" dirty="0" smtClean="0">
                <a:cs typeface="B Lotus" pitchFamily="2" charset="-78"/>
              </a:rPr>
              <a:t>- تأمين نيازهاي پايه فردي (برآورده ساختن نيازها)</a:t>
            </a:r>
            <a:endParaRPr lang="en-US" sz="3100" b="1" dirty="0" smtClean="0">
              <a:cs typeface="B Lotus" pitchFamily="2" charset="-78"/>
            </a:endParaRPr>
          </a:p>
          <a:p>
            <a:pPr marL="274320" indent="-274320" algn="justLow" eaLnBrk="1" fontAlgn="auto" hangingPunct="1">
              <a:spcAft>
                <a:spcPts val="0"/>
              </a:spcAft>
              <a:buClr>
                <a:schemeClr val="accent3"/>
              </a:buClr>
              <a:buFont typeface="Wingdings 2"/>
              <a:buNone/>
              <a:defRPr/>
            </a:pPr>
            <a:r>
              <a:rPr lang="fa-IR" sz="3100" b="1" dirty="0" smtClean="0">
                <a:cs typeface="B Lotus" pitchFamily="2" charset="-78"/>
              </a:rPr>
              <a:t>- توان سازگاري با تغييرات محيطي(تغيير محيط يا كنار آمدن با آن)</a:t>
            </a:r>
            <a:endParaRPr lang="en-US" sz="3100" b="1" dirty="0" smtClean="0">
              <a:cs typeface="B Lotus" pitchFamily="2" charset="-78"/>
            </a:endParaRPr>
          </a:p>
          <a:p>
            <a:pPr marL="274320" indent="-274320" algn="justLow" eaLnBrk="1" fontAlgn="auto" hangingPunct="1">
              <a:spcAft>
                <a:spcPts val="0"/>
              </a:spcAft>
              <a:buClr>
                <a:schemeClr val="accent3"/>
              </a:buClr>
              <a:buFont typeface="Wingdings"/>
              <a:buNone/>
              <a:defRPr/>
            </a:pPr>
            <a:r>
              <a:rPr lang="fa-IR" sz="3100" b="1" dirty="0" smtClean="0">
                <a:cs typeface="B Lotus" pitchFamily="2" charset="-78"/>
              </a:rPr>
              <a:t>- وسيله اي براي نيل به يك هدف و نه يك هدف </a:t>
            </a:r>
          </a:p>
          <a:p>
            <a:pPr marL="274320" indent="-274320" algn="justLow" eaLnBrk="1" fontAlgn="auto" hangingPunct="1">
              <a:spcAft>
                <a:spcPts val="0"/>
              </a:spcAft>
              <a:buClr>
                <a:schemeClr val="accent3"/>
              </a:buClr>
              <a:buFont typeface="Wingdings"/>
              <a:buNone/>
              <a:defRPr/>
            </a:pPr>
            <a:r>
              <a:rPr lang="fa-IR" sz="3100" b="1" dirty="0" smtClean="0">
                <a:cs typeface="B Lotus" pitchFamily="2" charset="-78"/>
              </a:rPr>
              <a:t>- منبعي براي زندگي روزانه و نه هدف از زندگي </a:t>
            </a:r>
            <a:endParaRPr lang="en-US" sz="3100" b="1" dirty="0" smtClean="0">
              <a:cs typeface="B Lotus" pitchFamily="2" charset="-78"/>
            </a:endParaRPr>
          </a:p>
          <a:p>
            <a:pPr marL="274320" indent="-274320" algn="justLow" eaLnBrk="1" fontAlgn="auto" hangingPunct="1">
              <a:spcAft>
                <a:spcPts val="0"/>
              </a:spcAft>
              <a:buClr>
                <a:schemeClr val="accent3"/>
              </a:buClr>
              <a:buFont typeface="Wingdings 2"/>
              <a:buNone/>
              <a:defRPr/>
            </a:pPr>
            <a:r>
              <a:rPr lang="fa-IR" sz="3100" b="1" dirty="0" smtClean="0">
                <a:cs typeface="B Lotus" pitchFamily="2" charset="-78"/>
              </a:rPr>
              <a:t>- نه فقط نبود بيماري (يك ديدگاه مثبت)</a:t>
            </a:r>
            <a:endParaRPr lang="en-US" sz="3100" b="1" dirty="0" smtClean="0">
              <a:cs typeface="B Lotus" pitchFamily="2" charset="-78"/>
            </a:endParaRPr>
          </a:p>
          <a:p>
            <a:pPr marL="274320" indent="-274320" algn="justLow" eaLnBrk="1" fontAlgn="auto" hangingPunct="1">
              <a:spcAft>
                <a:spcPts val="0"/>
              </a:spcAft>
              <a:buClr>
                <a:schemeClr val="accent3"/>
              </a:buClr>
              <a:buFont typeface="Wingdings 2"/>
              <a:buNone/>
              <a:defRPr/>
            </a:pPr>
            <a:r>
              <a:rPr lang="fa-IR" sz="3100" b="1" dirty="0" smtClean="0">
                <a:cs typeface="B Lotus" pitchFamily="2" charset="-78"/>
              </a:rPr>
              <a:t>- يك ديدگاه كل نگر (منابع اجتماعي و فردي علاوه بر قابليت‌هاي جسماني) </a:t>
            </a:r>
            <a:endParaRPr lang="en-US" sz="3100" b="1" dirty="0" smtClean="0">
              <a:cs typeface="B Lotus" pitchFamily="2" charset="-78"/>
            </a:endParaRPr>
          </a:p>
          <a:p>
            <a:pPr marL="274320" indent="-274320" algn="justLow" eaLnBrk="1" fontAlgn="auto" hangingPunct="1">
              <a:spcAft>
                <a:spcPts val="0"/>
              </a:spcAft>
              <a:buClr>
                <a:schemeClr val="accent3"/>
              </a:buClr>
              <a:buFont typeface="Wingdings 2"/>
              <a:buNone/>
              <a:defRPr/>
            </a:pPr>
            <a:endParaRPr lang="en-US" b="1" dirty="0" smtClean="0">
              <a:cs typeface="B Lotus"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2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20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20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20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fade">
                                      <p:cBhvr>
                                        <p:cTn id="42" dur="20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fade">
                                      <p:cBhvr>
                                        <p:cTn id="47" dur="2000"/>
                                        <p:tgtEl>
                                          <p:spTgt spid="3">
                                            <p:txEl>
                                              <p:pRg st="7" end="7"/>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3">
                                            <p:txEl>
                                              <p:pRg st="8" end="8"/>
                                            </p:txEl>
                                          </p:spTgt>
                                        </p:tgtEl>
                                        <p:attrNameLst>
                                          <p:attrName>style.visibility</p:attrName>
                                        </p:attrNameLst>
                                      </p:cBhvr>
                                      <p:to>
                                        <p:strVal val="visible"/>
                                      </p:to>
                                    </p:set>
                                    <p:animEffect transition="in" filter="fade">
                                      <p:cBhvr>
                                        <p:cTn id="52" dur="2000"/>
                                        <p:tgtEl>
                                          <p:spTgt spid="3">
                                            <p:txEl>
                                              <p:pRg st="8" end="8"/>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3">
                                            <p:txEl>
                                              <p:pRg st="9" end="9"/>
                                            </p:txEl>
                                          </p:spTgt>
                                        </p:tgtEl>
                                        <p:attrNameLst>
                                          <p:attrName>style.visibility</p:attrName>
                                        </p:attrNameLst>
                                      </p:cBhvr>
                                      <p:to>
                                        <p:strVal val="visible"/>
                                      </p:to>
                                    </p:set>
                                    <p:animEffect transition="in" filter="fade">
                                      <p:cBhvr>
                                        <p:cTn id="57" dur="20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a:xfrm>
            <a:off x="612775" y="228600"/>
            <a:ext cx="8153400" cy="990600"/>
          </a:xfrm>
        </p:spPr>
        <p:txBody>
          <a:bodyPr/>
          <a:lstStyle/>
          <a:p>
            <a:pPr algn="ctr" eaLnBrk="1" hangingPunct="1"/>
            <a:r>
              <a:rPr lang="fa-IR" sz="4000" b="1" smtClean="0">
                <a:cs typeface="B Lotus" pitchFamily="2" charset="-78"/>
              </a:rPr>
              <a:t>  </a:t>
            </a:r>
            <a:r>
              <a:rPr lang="fa-IR" sz="4000" b="1" smtClean="0">
                <a:solidFill>
                  <a:srgbClr val="FF0000"/>
                </a:solidFill>
                <a:cs typeface="B Titr" pitchFamily="2" charset="-78"/>
              </a:rPr>
              <a:t>منشور ارتقای سلامت اوتاوا( 1986)  </a:t>
            </a:r>
            <a:endParaRPr lang="en-US" sz="4000" b="1" smtClean="0">
              <a:solidFill>
                <a:srgbClr val="FF0000"/>
              </a:solidFill>
              <a:cs typeface="B Titr" pitchFamily="2" charset="-78"/>
            </a:endParaRPr>
          </a:p>
        </p:txBody>
      </p:sp>
      <p:sp>
        <p:nvSpPr>
          <p:cNvPr id="3" name="Content Placeholder 2"/>
          <p:cNvSpPr>
            <a:spLocks noGrp="1"/>
          </p:cNvSpPr>
          <p:nvPr>
            <p:ph sz="quarter" idx="1"/>
          </p:nvPr>
        </p:nvSpPr>
        <p:spPr>
          <a:xfrm>
            <a:off x="612775" y="1600200"/>
            <a:ext cx="8153400" cy="4495800"/>
          </a:xfrm>
          <a:solidFill>
            <a:schemeClr val="accent1">
              <a:lumMod val="20000"/>
              <a:lumOff val="80000"/>
            </a:schemeClr>
          </a:solidFill>
        </p:spPr>
        <p:txBody>
          <a:bodyPr>
            <a:normAutofit lnSpcReduction="10000"/>
          </a:bodyPr>
          <a:lstStyle/>
          <a:p>
            <a:pPr marL="274320" indent="-274320" algn="ctr" eaLnBrk="1" fontAlgn="auto" hangingPunct="1">
              <a:spcAft>
                <a:spcPts val="0"/>
              </a:spcAft>
              <a:buClr>
                <a:schemeClr val="accent3"/>
              </a:buClr>
              <a:buFont typeface="Wingdings 2"/>
              <a:buNone/>
              <a:defRPr/>
            </a:pPr>
            <a:r>
              <a:rPr lang="en-US" b="1" dirty="0" smtClean="0">
                <a:solidFill>
                  <a:srgbClr val="C00000"/>
                </a:solidFill>
                <a:cs typeface="B Lotus" pitchFamily="2" charset="-78"/>
              </a:rPr>
              <a:t> </a:t>
            </a:r>
            <a:r>
              <a:rPr lang="ar-SA" sz="3200" b="1" dirty="0" smtClean="0">
                <a:solidFill>
                  <a:srgbClr val="C00000"/>
                </a:solidFill>
                <a:cs typeface="B Titr" pitchFamily="2" charset="-78"/>
              </a:rPr>
              <a:t>ارتقاي سلامت </a:t>
            </a:r>
            <a:endParaRPr lang="en-US" sz="3200" b="1" dirty="0" smtClean="0">
              <a:solidFill>
                <a:srgbClr val="C00000"/>
              </a:solidFill>
              <a:cs typeface="B Titr" pitchFamily="2" charset="-78"/>
            </a:endParaRPr>
          </a:p>
          <a:p>
            <a:pPr marL="274320" indent="-274320" algn="ctr" eaLnBrk="1" fontAlgn="auto" hangingPunct="1">
              <a:spcAft>
                <a:spcPts val="0"/>
              </a:spcAft>
              <a:buClr>
                <a:schemeClr val="accent3"/>
              </a:buClr>
              <a:buFont typeface="Wingdings 2"/>
              <a:buNone/>
              <a:defRPr/>
            </a:pPr>
            <a:r>
              <a:rPr lang="fa-IR" sz="3200" b="1" dirty="0" smtClean="0">
                <a:solidFill>
                  <a:srgbClr val="C00000"/>
                </a:solidFill>
                <a:cs typeface="B Titr" pitchFamily="2" charset="-78"/>
              </a:rPr>
              <a:t>فرایند </a:t>
            </a:r>
            <a:r>
              <a:rPr lang="ar-SA" sz="3200" b="1" dirty="0" smtClean="0">
                <a:solidFill>
                  <a:srgbClr val="C00000"/>
                </a:solidFill>
                <a:cs typeface="B Titr" pitchFamily="2" charset="-78"/>
              </a:rPr>
              <a:t>قادرسازي افراد براي </a:t>
            </a:r>
            <a:r>
              <a:rPr lang="fa-IR" sz="3200" b="1" dirty="0" smtClean="0">
                <a:solidFill>
                  <a:srgbClr val="C00000"/>
                </a:solidFill>
                <a:cs typeface="B Titr" pitchFamily="2" charset="-78"/>
              </a:rPr>
              <a:t>كنترل</a:t>
            </a:r>
            <a:r>
              <a:rPr lang="ar-SA" sz="3200" b="1" dirty="0" smtClean="0">
                <a:solidFill>
                  <a:srgbClr val="C00000"/>
                </a:solidFill>
                <a:cs typeface="B Titr" pitchFamily="2" charset="-78"/>
              </a:rPr>
              <a:t> بيشتر و بهبود </a:t>
            </a:r>
            <a:r>
              <a:rPr lang="fa-IR" sz="3200" b="1" dirty="0" smtClean="0">
                <a:solidFill>
                  <a:srgbClr val="C00000"/>
                </a:solidFill>
                <a:cs typeface="B Titr" pitchFamily="2" charset="-78"/>
              </a:rPr>
              <a:t>   </a:t>
            </a:r>
            <a:r>
              <a:rPr lang="ar-SA" sz="3200" b="1" dirty="0" smtClean="0">
                <a:solidFill>
                  <a:srgbClr val="C00000"/>
                </a:solidFill>
                <a:cs typeface="B Titr" pitchFamily="2" charset="-78"/>
              </a:rPr>
              <a:t>سلامتي شا</a:t>
            </a:r>
            <a:r>
              <a:rPr lang="fa-IR" sz="3200" b="1" dirty="0" smtClean="0">
                <a:solidFill>
                  <a:srgbClr val="C00000"/>
                </a:solidFill>
                <a:cs typeface="B Titr" pitchFamily="2" charset="-78"/>
              </a:rPr>
              <a:t>ن است</a:t>
            </a:r>
            <a:r>
              <a:rPr lang="ar-SA" sz="3200" b="1" dirty="0" smtClean="0">
                <a:solidFill>
                  <a:srgbClr val="C00000"/>
                </a:solidFill>
                <a:cs typeface="B Titr" pitchFamily="2" charset="-78"/>
              </a:rPr>
              <a:t> </a:t>
            </a:r>
            <a:r>
              <a:rPr lang="fa-IR" sz="3200" b="1" dirty="0" smtClean="0">
                <a:solidFill>
                  <a:srgbClr val="C00000"/>
                </a:solidFill>
                <a:cs typeface="B Titr" pitchFamily="2" charset="-78"/>
              </a:rPr>
              <a:t> </a:t>
            </a:r>
            <a:r>
              <a:rPr lang="en-US" sz="3200" b="1" dirty="0" smtClean="0">
                <a:solidFill>
                  <a:srgbClr val="C00000"/>
                </a:solidFill>
                <a:cs typeface="B Titr" pitchFamily="2" charset="-78"/>
              </a:rPr>
              <a:t>  </a:t>
            </a:r>
            <a:r>
              <a:rPr lang="ar-SA" sz="3200" b="1" dirty="0" smtClean="0">
                <a:solidFill>
                  <a:srgbClr val="C00000"/>
                </a:solidFill>
                <a:cs typeface="B Titr" pitchFamily="2" charset="-78"/>
              </a:rPr>
              <a:t> </a:t>
            </a:r>
            <a:endParaRPr lang="fa-IR" sz="3200" b="1" dirty="0" smtClean="0">
              <a:solidFill>
                <a:srgbClr val="C00000"/>
              </a:solidFill>
              <a:cs typeface="B Titr" pitchFamily="2" charset="-78"/>
            </a:endParaRPr>
          </a:p>
          <a:p>
            <a:pPr marL="274320" indent="-274320" eaLnBrk="1" fontAlgn="auto" hangingPunct="1">
              <a:spcAft>
                <a:spcPts val="0"/>
              </a:spcAft>
              <a:buClr>
                <a:schemeClr val="accent3"/>
              </a:buClr>
              <a:buFont typeface="Wingdings 2"/>
              <a:buNone/>
              <a:defRPr/>
            </a:pPr>
            <a:r>
              <a:rPr lang="fa-IR" b="1" dirty="0" smtClean="0">
                <a:cs typeface="B Lotus" pitchFamily="2" charset="-78"/>
              </a:rPr>
              <a:t>اولویت های اقدام ارتقای سلامت: </a:t>
            </a:r>
          </a:p>
          <a:p>
            <a:pPr marL="274320" indent="-274320" eaLnBrk="1" fontAlgn="auto" hangingPunct="1">
              <a:spcAft>
                <a:spcPts val="0"/>
              </a:spcAft>
              <a:buClr>
                <a:schemeClr val="accent3"/>
              </a:buClr>
              <a:buFont typeface="Wingdings 2"/>
              <a:buNone/>
              <a:defRPr/>
            </a:pPr>
            <a:r>
              <a:rPr lang="fa-IR" b="1" dirty="0" smtClean="0">
                <a:cs typeface="B Lotus" pitchFamily="2" charset="-78"/>
              </a:rPr>
              <a:t>- </a:t>
            </a:r>
            <a:r>
              <a:rPr lang="ar-SA" b="1" dirty="0" smtClean="0">
                <a:cs typeface="B Lotus" pitchFamily="2" charset="-78"/>
              </a:rPr>
              <a:t>ايجاد سياست عمومي سلامت </a:t>
            </a:r>
            <a:endParaRPr lang="fa-IR" b="1" dirty="0" smtClean="0">
              <a:cs typeface="B Lotus" pitchFamily="2" charset="-78"/>
            </a:endParaRPr>
          </a:p>
          <a:p>
            <a:pPr marL="274320" indent="-274320" eaLnBrk="1" fontAlgn="auto" hangingPunct="1">
              <a:spcAft>
                <a:spcPts val="0"/>
              </a:spcAft>
              <a:buClr>
                <a:schemeClr val="accent3"/>
              </a:buClr>
              <a:buFont typeface="Wingdings 2"/>
              <a:buNone/>
              <a:defRPr/>
            </a:pPr>
            <a:r>
              <a:rPr lang="fa-IR" b="1" dirty="0" smtClean="0">
                <a:cs typeface="B Lotus" pitchFamily="2" charset="-78"/>
              </a:rPr>
              <a:t>- </a:t>
            </a:r>
            <a:r>
              <a:rPr lang="ar-SA" b="1" dirty="0" smtClean="0">
                <a:cs typeface="B Lotus" pitchFamily="2" charset="-78"/>
              </a:rPr>
              <a:t>خلق محيط‌هاي حمایتی</a:t>
            </a:r>
            <a:endParaRPr lang="fa-IR" b="1" dirty="0" smtClean="0">
              <a:cs typeface="B Lotus" pitchFamily="2" charset="-78"/>
            </a:endParaRPr>
          </a:p>
          <a:p>
            <a:pPr marL="274320" indent="-274320" eaLnBrk="1" fontAlgn="auto" hangingPunct="1">
              <a:spcAft>
                <a:spcPts val="0"/>
              </a:spcAft>
              <a:buClr>
                <a:schemeClr val="accent3"/>
              </a:buClr>
              <a:buFont typeface="Wingdings 2"/>
              <a:buNone/>
              <a:defRPr/>
            </a:pPr>
            <a:r>
              <a:rPr lang="fa-IR" b="1" dirty="0" smtClean="0">
                <a:cs typeface="B Lotus" pitchFamily="2" charset="-78"/>
              </a:rPr>
              <a:t>- </a:t>
            </a:r>
            <a:r>
              <a:rPr lang="ar-SA" b="1" dirty="0" smtClean="0">
                <a:cs typeface="B Lotus" pitchFamily="2" charset="-78"/>
              </a:rPr>
              <a:t>تقويت اقدام جامعه</a:t>
            </a:r>
            <a:r>
              <a:rPr lang="fa-IR" b="1" dirty="0" smtClean="0">
                <a:cs typeface="B Lotus" pitchFamily="2" charset="-78"/>
              </a:rPr>
              <a:t> </a:t>
            </a:r>
            <a:r>
              <a:rPr lang="ar-SA" b="1" dirty="0" smtClean="0">
                <a:cs typeface="B Lotus" pitchFamily="2" charset="-78"/>
              </a:rPr>
              <a:t> </a:t>
            </a:r>
            <a:endParaRPr lang="fa-IR" b="1" dirty="0" smtClean="0">
              <a:cs typeface="B Lotus" pitchFamily="2" charset="-78"/>
            </a:endParaRPr>
          </a:p>
          <a:p>
            <a:pPr marL="274320" indent="-274320" eaLnBrk="1" fontAlgn="auto" hangingPunct="1">
              <a:spcAft>
                <a:spcPts val="0"/>
              </a:spcAft>
              <a:buClr>
                <a:schemeClr val="accent3"/>
              </a:buClr>
              <a:buFont typeface="Wingdings 2"/>
              <a:buNone/>
              <a:defRPr/>
            </a:pPr>
            <a:r>
              <a:rPr lang="fa-IR" b="1" dirty="0" smtClean="0">
                <a:cs typeface="B Lotus" pitchFamily="2" charset="-78"/>
              </a:rPr>
              <a:t>- </a:t>
            </a:r>
            <a:r>
              <a:rPr lang="ar-SA" b="1" dirty="0" smtClean="0">
                <a:cs typeface="B Lotus" pitchFamily="2" charset="-78"/>
              </a:rPr>
              <a:t>توانمندسازی مردم </a:t>
            </a:r>
            <a:r>
              <a:rPr lang="fa-IR" b="1" dirty="0" smtClean="0">
                <a:cs typeface="B Lotus" pitchFamily="2" charset="-78"/>
              </a:rPr>
              <a:t> </a:t>
            </a:r>
          </a:p>
          <a:p>
            <a:pPr marL="274320" indent="-274320" eaLnBrk="1" fontAlgn="auto" hangingPunct="1">
              <a:spcAft>
                <a:spcPts val="0"/>
              </a:spcAft>
              <a:buClr>
                <a:schemeClr val="accent3"/>
              </a:buClr>
              <a:buFont typeface="Wingdings 2"/>
              <a:buNone/>
              <a:defRPr/>
            </a:pPr>
            <a:r>
              <a:rPr lang="fa-IR" b="1" dirty="0" smtClean="0">
                <a:cs typeface="B Lotus" pitchFamily="2" charset="-78"/>
              </a:rPr>
              <a:t>- </a:t>
            </a:r>
            <a:r>
              <a:rPr lang="ar-SA" b="1" dirty="0" smtClean="0">
                <a:cs typeface="B Lotus" pitchFamily="2" charset="-78"/>
              </a:rPr>
              <a:t>بازنگري در </a:t>
            </a:r>
            <a:r>
              <a:rPr lang="fa-IR" b="1" dirty="0" smtClean="0">
                <a:cs typeface="B Lotus" pitchFamily="2" charset="-78"/>
              </a:rPr>
              <a:t>خدمات بهداشتی</a:t>
            </a:r>
            <a:endParaRPr lang="en-US" dirty="0">
              <a:cs typeface="B Lotus"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2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20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20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20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fade">
                                      <p:cBhvr>
                                        <p:cTn id="42" dur="20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fade">
                                      <p:cBhvr>
                                        <p:cTn id="47"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457200" y="428625"/>
            <a:ext cx="8229600" cy="857250"/>
          </a:xfrm>
        </p:spPr>
        <p:txBody>
          <a:bodyPr/>
          <a:lstStyle/>
          <a:p>
            <a:pPr algn="ctr" eaLnBrk="1" hangingPunct="1"/>
            <a:r>
              <a:rPr lang="ar-SA" sz="4000" b="1" smtClean="0">
                <a:solidFill>
                  <a:srgbClr val="FF0000"/>
                </a:solidFill>
                <a:cs typeface="B Titr" pitchFamily="2" charset="-78"/>
              </a:rPr>
              <a:t>خودمراقبتی پديدة جديدی نيست</a:t>
            </a:r>
            <a:endParaRPr lang="en-US" sz="4000" smtClean="0">
              <a:solidFill>
                <a:srgbClr val="FF0000"/>
              </a:solidFill>
              <a:cs typeface="B Titr" pitchFamily="2" charset="-78"/>
            </a:endParaRPr>
          </a:p>
        </p:txBody>
      </p:sp>
      <p:sp>
        <p:nvSpPr>
          <p:cNvPr id="3" name="Content Placeholder 2"/>
          <p:cNvSpPr>
            <a:spLocks noGrp="1"/>
          </p:cNvSpPr>
          <p:nvPr>
            <p:ph sz="quarter" idx="1"/>
          </p:nvPr>
        </p:nvSpPr>
        <p:spPr>
          <a:xfrm>
            <a:off x="457200" y="1643063"/>
            <a:ext cx="8229600" cy="4681537"/>
          </a:xfrm>
          <a:solidFill>
            <a:schemeClr val="accent1">
              <a:lumMod val="20000"/>
              <a:lumOff val="80000"/>
            </a:schemeClr>
          </a:solidFill>
        </p:spPr>
        <p:txBody>
          <a:bodyPr>
            <a:noAutofit/>
          </a:bodyPr>
          <a:lstStyle/>
          <a:p>
            <a:pPr marL="274320" indent="-274320" algn="justLow" eaLnBrk="1" fontAlgn="auto" hangingPunct="1">
              <a:spcAft>
                <a:spcPts val="0"/>
              </a:spcAft>
              <a:buClr>
                <a:schemeClr val="accent3"/>
              </a:buClr>
              <a:buFont typeface="Wingdings 2"/>
              <a:buNone/>
              <a:defRPr/>
            </a:pPr>
            <a:r>
              <a:rPr lang="fa-IR" sz="2400" b="1" dirty="0" smtClean="0">
                <a:cs typeface="B Lotus" pitchFamily="2" charset="-78"/>
              </a:rPr>
              <a:t>1- </a:t>
            </a:r>
            <a:r>
              <a:rPr lang="ar-SA" sz="2400" b="1" dirty="0" smtClean="0">
                <a:cs typeface="B Lotus" pitchFamily="2" charset="-78"/>
              </a:rPr>
              <a:t>اقبال كنوني به خود</a:t>
            </a:r>
            <a:r>
              <a:rPr lang="fa-IR" sz="2400" b="1" dirty="0" smtClean="0">
                <a:cs typeface="B Lotus" pitchFamily="2" charset="-78"/>
              </a:rPr>
              <a:t>مراقبتی، </a:t>
            </a:r>
            <a:r>
              <a:rPr lang="ar-SA" sz="2400" b="1" dirty="0" smtClean="0">
                <a:cs typeface="B Lotus" pitchFamily="2" charset="-78"/>
              </a:rPr>
              <a:t>به</a:t>
            </a:r>
            <a:r>
              <a:rPr lang="en-US" sz="2400" b="1" dirty="0" smtClean="0">
                <a:cs typeface="B Lotus" pitchFamily="2" charset="-78"/>
              </a:rPr>
              <a:t> </a:t>
            </a:r>
            <a:r>
              <a:rPr lang="fa-IR" sz="2400" b="1" dirty="0" smtClean="0">
                <a:cs typeface="B Lotus" pitchFamily="2" charset="-78"/>
              </a:rPr>
              <a:t>دهه</a:t>
            </a:r>
            <a:r>
              <a:rPr lang="ar-SA" sz="2400" b="1" dirty="0" smtClean="0">
                <a:cs typeface="B Lotus" pitchFamily="2" charset="-78"/>
              </a:rPr>
              <a:t> 1960 و 197</a:t>
            </a:r>
            <a:r>
              <a:rPr lang="fa-IR" sz="2400" b="1" dirty="0" smtClean="0">
                <a:cs typeface="B Lotus" pitchFamily="2" charset="-78"/>
              </a:rPr>
              <a:t>0</a:t>
            </a:r>
            <a:r>
              <a:rPr lang="ar-SA" sz="2400" b="1" dirty="0" smtClean="0">
                <a:cs typeface="B Lotus" pitchFamily="2" charset="-78"/>
              </a:rPr>
              <a:t> برمي</a:t>
            </a:r>
            <a:r>
              <a:rPr lang="fa-IR" sz="2400" b="1" dirty="0" smtClean="0">
                <a:cs typeface="B Lotus" pitchFamily="2" charset="-78"/>
              </a:rPr>
              <a:t>‌</a:t>
            </a:r>
            <a:r>
              <a:rPr lang="ar-SA" sz="2400" b="1" dirty="0" smtClean="0">
                <a:cs typeface="B Lotus" pitchFamily="2" charset="-78"/>
              </a:rPr>
              <a:t>گردد</a:t>
            </a:r>
            <a:r>
              <a:rPr lang="fa-IR" sz="2400" b="1" dirty="0" smtClean="0">
                <a:cs typeface="B Lotus" pitchFamily="2" charset="-78"/>
              </a:rPr>
              <a:t>.</a:t>
            </a:r>
          </a:p>
          <a:p>
            <a:pPr marL="274320" indent="-274320" algn="justLow" eaLnBrk="1" fontAlgn="auto" hangingPunct="1">
              <a:spcAft>
                <a:spcPts val="0"/>
              </a:spcAft>
              <a:buClr>
                <a:schemeClr val="accent3"/>
              </a:buClr>
              <a:buFont typeface="Wingdings 2"/>
              <a:buNone/>
              <a:defRPr/>
            </a:pPr>
            <a:r>
              <a:rPr lang="fa-IR" sz="2400" b="1" dirty="0" smtClean="0">
                <a:cs typeface="B Lotus" pitchFamily="2" charset="-78"/>
              </a:rPr>
              <a:t>2- </a:t>
            </a:r>
            <a:r>
              <a:rPr lang="ar-SA" sz="2400" b="1" dirty="0" smtClean="0">
                <a:cs typeface="B Lotus" pitchFamily="2" charset="-78"/>
              </a:rPr>
              <a:t>در</a:t>
            </a:r>
            <a:r>
              <a:rPr lang="fa-IR" sz="2400" b="1" dirty="0" smtClean="0">
                <a:cs typeface="B Lotus" pitchFamily="2" charset="-78"/>
              </a:rPr>
              <a:t>این </a:t>
            </a:r>
            <a:r>
              <a:rPr lang="ar-SA" sz="2400" b="1" dirty="0" smtClean="0">
                <a:cs typeface="B Lotus" pitchFamily="2" charset="-78"/>
              </a:rPr>
              <a:t>دهه،</a:t>
            </a:r>
            <a:r>
              <a:rPr lang="fa-IR" sz="2400" b="1" dirty="0" smtClean="0">
                <a:cs typeface="B Lotus" pitchFamily="2" charset="-78"/>
              </a:rPr>
              <a:t> </a:t>
            </a:r>
            <a:r>
              <a:rPr lang="ar-SA" sz="2400" b="1" dirty="0" smtClean="0">
                <a:cs typeface="B Lotus" pitchFamily="2" charset="-78"/>
              </a:rPr>
              <a:t>محدوديت</a:t>
            </a:r>
            <a:r>
              <a:rPr lang="fa-IR" sz="2400" b="1" dirty="0" smtClean="0">
                <a:cs typeface="B Lotus" pitchFamily="2" charset="-78"/>
              </a:rPr>
              <a:t> </a:t>
            </a:r>
            <a:r>
              <a:rPr lang="ar-SA" sz="2400" b="1" dirty="0" smtClean="0">
                <a:cs typeface="B Lotus" pitchFamily="2" charset="-78"/>
              </a:rPr>
              <a:t>‌هاي سيستم سلامت تخصصي آشکار</a:t>
            </a:r>
            <a:r>
              <a:rPr lang="fa-IR" sz="2400" b="1" dirty="0" smtClean="0">
                <a:cs typeface="B Lotus" pitchFamily="2" charset="-78"/>
              </a:rPr>
              <a:t> </a:t>
            </a:r>
            <a:r>
              <a:rPr lang="ar-SA" sz="2400" b="1" dirty="0" smtClean="0">
                <a:cs typeface="B Lotus" pitchFamily="2" charset="-78"/>
              </a:rPr>
              <a:t>شد</a:t>
            </a:r>
            <a:r>
              <a:rPr lang="fa-IR" sz="2400" b="1" dirty="0" smtClean="0">
                <a:cs typeface="B Lotus" pitchFamily="2" charset="-78"/>
              </a:rPr>
              <a:t> و </a:t>
            </a:r>
            <a:r>
              <a:rPr lang="ar-SA" sz="2400" b="1" dirty="0" smtClean="0">
                <a:cs typeface="B Lotus" pitchFamily="2" charset="-78"/>
              </a:rPr>
              <a:t>نقش پزشكي مدرن</a:t>
            </a:r>
            <a:r>
              <a:rPr lang="fa-IR" sz="2400" b="1" dirty="0" smtClean="0">
                <a:cs typeface="B Lotus" pitchFamily="2" charset="-78"/>
              </a:rPr>
              <a:t> </a:t>
            </a:r>
            <a:r>
              <a:rPr lang="ar-SA" sz="2400" b="1" dirty="0" smtClean="0">
                <a:cs typeface="B Lotus" pitchFamily="2" charset="-78"/>
              </a:rPr>
              <a:t>د</a:t>
            </a:r>
            <a:r>
              <a:rPr lang="fa-IR" sz="2400" b="1" dirty="0" smtClean="0">
                <a:cs typeface="B Lotus" pitchFamily="2" charset="-78"/>
              </a:rPr>
              <a:t>ر </a:t>
            </a:r>
            <a:r>
              <a:rPr lang="ar-SA" sz="2400" b="1" dirty="0" smtClean="0">
                <a:cs typeface="B Lotus" pitchFamily="2" charset="-78"/>
              </a:rPr>
              <a:t>ارتقاي</a:t>
            </a:r>
            <a:r>
              <a:rPr lang="fa-IR" sz="2400" b="1" dirty="0" smtClean="0">
                <a:cs typeface="B Lotus" pitchFamily="2" charset="-78"/>
              </a:rPr>
              <a:t> </a:t>
            </a:r>
            <a:r>
              <a:rPr lang="ar-SA" sz="2400" b="1" dirty="0" smtClean="0">
                <a:cs typeface="B Lotus" pitchFamily="2" charset="-78"/>
              </a:rPr>
              <a:t>سلامت مردم مورد ترديد قرار گرفت</a:t>
            </a:r>
            <a:r>
              <a:rPr lang="fa-IR" sz="2400" b="1" dirty="0" smtClean="0">
                <a:cs typeface="B Lotus" pitchFamily="2" charset="-78"/>
              </a:rPr>
              <a:t>، </a:t>
            </a:r>
            <a:r>
              <a:rPr lang="ar-SA" sz="2400" b="1" dirty="0" smtClean="0">
                <a:cs typeface="B Lotus" pitchFamily="2" charset="-78"/>
              </a:rPr>
              <a:t>نشان داده شد كه ميزان مرگ و مير در انگليس مدت</a:t>
            </a:r>
            <a:r>
              <a:rPr lang="fa-IR" sz="2400" b="1" dirty="0" smtClean="0">
                <a:cs typeface="B Lotus" pitchFamily="2" charset="-78"/>
              </a:rPr>
              <a:t>‌</a:t>
            </a:r>
            <a:r>
              <a:rPr lang="ar-SA" sz="2400" b="1" dirty="0" smtClean="0">
                <a:cs typeface="B Lotus" pitchFamily="2" charset="-78"/>
              </a:rPr>
              <a:t>ها قبل‌ از حضور مراقبت هاي پزشكي مدرن در قرن بيستم كاهش يافته</a:t>
            </a:r>
            <a:r>
              <a:rPr lang="fa-IR" sz="2400" b="1" dirty="0" smtClean="0">
                <a:cs typeface="B Lotus" pitchFamily="2" charset="-78"/>
              </a:rPr>
              <a:t> </a:t>
            </a:r>
            <a:r>
              <a:rPr lang="ar-SA" sz="2400" b="1" dirty="0" smtClean="0">
                <a:cs typeface="B Lotus" pitchFamily="2" charset="-78"/>
              </a:rPr>
              <a:t>بود</a:t>
            </a:r>
            <a:r>
              <a:rPr lang="fa-IR" sz="2400" b="1" dirty="0" smtClean="0">
                <a:cs typeface="B Lotus" pitchFamily="2" charset="-78"/>
              </a:rPr>
              <a:t> و </a:t>
            </a:r>
            <a:r>
              <a:rPr lang="ar-SA" sz="2400" b="1" dirty="0" smtClean="0">
                <a:cs typeface="B Lotus" pitchFamily="2" charset="-78"/>
              </a:rPr>
              <a:t>آثار</a:t>
            </a:r>
            <a:r>
              <a:rPr lang="fa-IR" sz="2400" b="1" dirty="0" smtClean="0">
                <a:cs typeface="B Lotus" pitchFamily="2" charset="-78"/>
              </a:rPr>
              <a:t> </a:t>
            </a:r>
            <a:r>
              <a:rPr lang="ar-SA" sz="2400" b="1" dirty="0" smtClean="0">
                <a:cs typeface="B Lotus" pitchFamily="2" charset="-78"/>
              </a:rPr>
              <a:t>منف</a:t>
            </a:r>
            <a:r>
              <a:rPr lang="fa-IR" sz="2400" b="1" dirty="0" smtClean="0">
                <a:cs typeface="B Lotus" pitchFamily="2" charset="-78"/>
              </a:rPr>
              <a:t>ی مراقبت های </a:t>
            </a:r>
            <a:r>
              <a:rPr lang="ar-SA" sz="2400" b="1" dirty="0" smtClean="0">
                <a:cs typeface="B Lotus" pitchFamily="2" charset="-78"/>
              </a:rPr>
              <a:t>پزشكي مدرن نيز مورد ارزيابي قرار گرفتند.</a:t>
            </a:r>
            <a:r>
              <a:rPr lang="fa-IR" sz="2400" b="1" dirty="0" smtClean="0">
                <a:cs typeface="B Lotus" pitchFamily="2" charset="-78"/>
              </a:rPr>
              <a:t> </a:t>
            </a:r>
          </a:p>
          <a:p>
            <a:pPr marL="274320" indent="-274320" algn="justLow" eaLnBrk="1" fontAlgn="auto" hangingPunct="1">
              <a:spcAft>
                <a:spcPts val="0"/>
              </a:spcAft>
              <a:buClr>
                <a:schemeClr val="accent3"/>
              </a:buClr>
              <a:buFont typeface="Wingdings 2"/>
              <a:buNone/>
              <a:defRPr/>
            </a:pPr>
            <a:r>
              <a:rPr lang="fa-IR" sz="2400" b="1" dirty="0" smtClean="0">
                <a:cs typeface="B Lotus" pitchFamily="2" charset="-78"/>
              </a:rPr>
              <a:t>3- </a:t>
            </a:r>
            <a:r>
              <a:rPr lang="ar-SA" sz="2400" b="1" dirty="0" smtClean="0">
                <a:cs typeface="B Lotus" pitchFamily="2" charset="-78"/>
              </a:rPr>
              <a:t>بعد از</a:t>
            </a:r>
            <a:r>
              <a:rPr lang="fa-IR" sz="2400" b="1" dirty="0" smtClean="0">
                <a:cs typeface="B Lotus" pitchFamily="2" charset="-78"/>
              </a:rPr>
              <a:t> </a:t>
            </a:r>
            <a:r>
              <a:rPr lang="ar-SA" sz="2400" b="1" dirty="0" smtClean="0">
                <a:cs typeface="B Lotus" pitchFamily="2" charset="-78"/>
              </a:rPr>
              <a:t>آن در اروپاي غربي و آمريكاي شمالي،</a:t>
            </a:r>
            <a:r>
              <a:rPr lang="fa-IR" sz="2400" b="1" dirty="0" smtClean="0">
                <a:cs typeface="B Lotus" pitchFamily="2" charset="-78"/>
              </a:rPr>
              <a:t> </a:t>
            </a:r>
            <a:r>
              <a:rPr lang="ar-SA" sz="2400" b="1" dirty="0" smtClean="0">
                <a:cs typeface="B Lotus" pitchFamily="2" charset="-78"/>
              </a:rPr>
              <a:t>تلاش براي اعمال کنترل بيشتر بر سلامت شخصي و</a:t>
            </a:r>
            <a:r>
              <a:rPr lang="fa-IR" sz="2400" b="1" dirty="0" smtClean="0">
                <a:cs typeface="B Lotus" pitchFamily="2" charset="-78"/>
              </a:rPr>
              <a:t> </a:t>
            </a:r>
            <a:r>
              <a:rPr lang="ar-SA" sz="2400" b="1" dirty="0" smtClean="0">
                <a:cs typeface="B Lotus" pitchFamily="2" charset="-78"/>
              </a:rPr>
              <a:t>خودمراقبتی،</a:t>
            </a:r>
            <a:r>
              <a:rPr lang="fa-IR" sz="2400" b="1" dirty="0" smtClean="0">
                <a:cs typeface="B Lotus" pitchFamily="2" charset="-78"/>
              </a:rPr>
              <a:t> </a:t>
            </a:r>
            <a:r>
              <a:rPr lang="ar-SA" sz="2400" b="1" dirty="0" smtClean="0">
                <a:cs typeface="B Lotus" pitchFamily="2" charset="-78"/>
              </a:rPr>
              <a:t>اهميت زيادي یافت</a:t>
            </a:r>
            <a:r>
              <a:rPr lang="fa-IR" sz="2400" b="1" dirty="0" smtClean="0">
                <a:cs typeface="B Lotus" pitchFamily="2" charset="-78"/>
              </a:rPr>
              <a:t>. </a:t>
            </a:r>
            <a:r>
              <a:rPr lang="ar-SA" sz="2400" b="1" dirty="0" smtClean="0">
                <a:cs typeface="B Lotus" pitchFamily="2" charset="-78"/>
              </a:rPr>
              <a:t>در</a:t>
            </a:r>
            <a:r>
              <a:rPr lang="fa-IR" sz="2400" b="1" dirty="0" smtClean="0">
                <a:cs typeface="B Lotus" pitchFamily="2" charset="-78"/>
              </a:rPr>
              <a:t> </a:t>
            </a:r>
            <a:r>
              <a:rPr lang="ar-SA" sz="2400" b="1" dirty="0" smtClean="0">
                <a:cs typeface="B Lotus" pitchFamily="2" charset="-78"/>
              </a:rPr>
              <a:t>امريكا علاقة مجددي به</a:t>
            </a:r>
            <a:r>
              <a:rPr lang="fa-IR" sz="2400" b="1" dirty="0" smtClean="0">
                <a:cs typeface="B Lotus" pitchFamily="2" charset="-78"/>
              </a:rPr>
              <a:t> </a:t>
            </a:r>
            <a:r>
              <a:rPr lang="ar-SA" sz="2400" b="1" dirty="0" smtClean="0">
                <a:cs typeface="B Lotus" pitchFamily="2" charset="-78"/>
              </a:rPr>
              <a:t>خود</a:t>
            </a:r>
            <a:r>
              <a:rPr lang="fa-IR" sz="2400" b="1" dirty="0" smtClean="0">
                <a:cs typeface="B Lotus" pitchFamily="2" charset="-78"/>
              </a:rPr>
              <a:t> مراقبتی</a:t>
            </a:r>
            <a:r>
              <a:rPr lang="ar-SA" sz="2400" b="1" dirty="0" smtClean="0">
                <a:cs typeface="B Lotus" pitchFamily="2" charset="-78"/>
              </a:rPr>
              <a:t> پيدا شد</a:t>
            </a:r>
            <a:r>
              <a:rPr lang="fa-IR" sz="2400" b="1" dirty="0" smtClean="0">
                <a:cs typeface="B Lotus" pitchFamily="2" charset="-78"/>
              </a:rPr>
              <a:t> </a:t>
            </a:r>
            <a:r>
              <a:rPr lang="ar-SA" sz="2400" b="1" dirty="0" smtClean="0">
                <a:cs typeface="B Lotus" pitchFamily="2" charset="-78"/>
              </a:rPr>
              <a:t>كه ريشه در</a:t>
            </a:r>
            <a:r>
              <a:rPr lang="fa-IR" sz="2400" b="1" dirty="0" smtClean="0">
                <a:cs typeface="B Lotus" pitchFamily="2" charset="-78"/>
              </a:rPr>
              <a:t> نگرش ارزشی </a:t>
            </a:r>
            <a:r>
              <a:rPr lang="ar-SA" sz="2400" b="1" dirty="0" smtClean="0">
                <a:cs typeface="B Lotus" pitchFamily="2" charset="-78"/>
              </a:rPr>
              <a:t>به</a:t>
            </a:r>
            <a:r>
              <a:rPr lang="fa-IR" sz="2400" b="1" dirty="0" smtClean="0">
                <a:cs typeface="B Lotus" pitchFamily="2" charset="-78"/>
              </a:rPr>
              <a:t> </a:t>
            </a:r>
            <a:r>
              <a:rPr lang="ar-SA" sz="2400" b="1" dirty="0" smtClean="0">
                <a:cs typeface="B Lotus" pitchFamily="2" charset="-78"/>
              </a:rPr>
              <a:t>خود</a:t>
            </a:r>
            <a:r>
              <a:rPr lang="fa-IR" sz="2400" b="1" dirty="0" smtClean="0">
                <a:cs typeface="B Lotus" pitchFamily="2" charset="-78"/>
              </a:rPr>
              <a:t>كارآمدي</a:t>
            </a:r>
            <a:r>
              <a:rPr lang="ar-SA" sz="2400" b="1" dirty="0" smtClean="0">
                <a:cs typeface="B Lotus" pitchFamily="2" charset="-78"/>
              </a:rPr>
              <a:t>،</a:t>
            </a:r>
            <a:r>
              <a:rPr lang="fa-IR" sz="2400" b="1" dirty="0" smtClean="0">
                <a:cs typeface="B Lotus" pitchFamily="2" charset="-78"/>
              </a:rPr>
              <a:t> </a:t>
            </a:r>
            <a:r>
              <a:rPr lang="ar-SA" sz="2400" b="1" dirty="0" smtClean="0">
                <a:cs typeface="B Lotus" pitchFamily="2" charset="-78"/>
              </a:rPr>
              <a:t>فردگرايي</a:t>
            </a:r>
            <a:r>
              <a:rPr lang="fa-IR" sz="2400" b="1" dirty="0" smtClean="0">
                <a:cs typeface="B Lotus" pitchFamily="2" charset="-78"/>
              </a:rPr>
              <a:t>، دموكراسي و </a:t>
            </a:r>
            <a:r>
              <a:rPr lang="ar-SA" sz="2400" b="1" dirty="0" smtClean="0">
                <a:cs typeface="B Lotus" pitchFamily="2" charset="-78"/>
              </a:rPr>
              <a:t>ضدیت</a:t>
            </a:r>
            <a:r>
              <a:rPr lang="fa-IR" sz="2400" b="1" dirty="0" smtClean="0">
                <a:cs typeface="B Lotus" pitchFamily="2" charset="-78"/>
              </a:rPr>
              <a:t> با نخبه سالاری </a:t>
            </a:r>
            <a:r>
              <a:rPr lang="ar-SA" sz="2400" b="1" dirty="0" smtClean="0">
                <a:cs typeface="B Lotus" pitchFamily="2" charset="-78"/>
              </a:rPr>
              <a:t>داشت</a:t>
            </a:r>
            <a:r>
              <a:rPr lang="fa-IR" sz="2400" b="1" dirty="0" smtClean="0">
                <a:cs typeface="B Lotus" pitchFamily="2" charset="-78"/>
              </a:rPr>
              <a:t>. جنبش</a:t>
            </a:r>
            <a:r>
              <a:rPr lang="ar-SA" sz="2400" b="1" dirty="0" smtClean="0">
                <a:cs typeface="B Lotus" pitchFamily="2" charset="-78"/>
              </a:rPr>
              <a:t> زنان بوستون از اولين مثال‌هاي</a:t>
            </a:r>
            <a:r>
              <a:rPr lang="fa-IR" sz="2400" b="1" dirty="0" smtClean="0">
                <a:cs typeface="B Lotus" pitchFamily="2" charset="-78"/>
              </a:rPr>
              <a:t> </a:t>
            </a:r>
            <a:r>
              <a:rPr lang="ar-SA" sz="2400" b="1" dirty="0" smtClean="0">
                <a:cs typeface="B Lotus" pitchFamily="2" charset="-78"/>
              </a:rPr>
              <a:t>تقويت </a:t>
            </a:r>
            <a:r>
              <a:rPr lang="fa-IR" sz="2400" b="1" dirty="0" smtClean="0">
                <a:cs typeface="B Lotus" pitchFamily="2" charset="-78"/>
              </a:rPr>
              <a:t>خودمراقبتي</a:t>
            </a:r>
            <a:r>
              <a:rPr lang="ar-SA" sz="2400" b="1" dirty="0" smtClean="0">
                <a:cs typeface="B Lotus" pitchFamily="2" charset="-78"/>
              </a:rPr>
              <a:t> و كتاب ما و بدن</a:t>
            </a:r>
            <a:r>
              <a:rPr lang="fa-IR" sz="2400" b="1" dirty="0" smtClean="0">
                <a:cs typeface="B Lotus" pitchFamily="2" charset="-78"/>
              </a:rPr>
              <a:t> ما </a:t>
            </a:r>
            <a:r>
              <a:rPr lang="ar-SA" sz="2400" b="1" dirty="0" smtClean="0">
                <a:cs typeface="B Lotus" pitchFamily="2" charset="-78"/>
              </a:rPr>
              <a:t>(</a:t>
            </a:r>
            <a:r>
              <a:rPr lang="fa-IR" sz="2400" b="1" dirty="0" smtClean="0">
                <a:cs typeface="B Lotus" pitchFamily="2" charset="-78"/>
              </a:rPr>
              <a:t>1971</a:t>
            </a:r>
            <a:r>
              <a:rPr lang="ar-SA" sz="2400" b="1" dirty="0" smtClean="0">
                <a:cs typeface="B Lotus" pitchFamily="2" charset="-78"/>
              </a:rPr>
              <a:t>) نيز از اولين ابزارهاي </a:t>
            </a:r>
            <a:r>
              <a:rPr lang="fa-IR" sz="2400" b="1" dirty="0" smtClean="0">
                <a:cs typeface="B Lotus" pitchFamily="2" charset="-78"/>
              </a:rPr>
              <a:t>خودمراقبتي</a:t>
            </a:r>
            <a:r>
              <a:rPr lang="ar-SA" sz="2400" b="1" dirty="0" smtClean="0">
                <a:cs typeface="B Lotus" pitchFamily="2" charset="-78"/>
              </a:rPr>
              <a:t> بو</a:t>
            </a:r>
            <a:r>
              <a:rPr lang="fa-IR" sz="2400" b="1" dirty="0" smtClean="0">
                <a:cs typeface="B Lotus" pitchFamily="2" charset="-78"/>
              </a:rPr>
              <a:t>د.  </a:t>
            </a:r>
            <a:endParaRPr lang="en-US" sz="2400" b="1" dirty="0" smtClean="0">
              <a:cs typeface="B Lotus" pitchFamily="2" charset="-78"/>
            </a:endParaRPr>
          </a:p>
          <a:p>
            <a:pPr marL="274320" indent="-274320" eaLnBrk="1" fontAlgn="auto" hangingPunct="1">
              <a:spcAft>
                <a:spcPts val="0"/>
              </a:spcAft>
              <a:buClr>
                <a:schemeClr val="accent3"/>
              </a:buClr>
              <a:buFont typeface="Wingdings 2"/>
              <a:buChar char=""/>
              <a:defRPr/>
            </a:pPr>
            <a:endParaRPr lang="en-US"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457200" y="428625"/>
            <a:ext cx="8229600" cy="857250"/>
          </a:xfrm>
        </p:spPr>
        <p:txBody>
          <a:bodyPr/>
          <a:lstStyle/>
          <a:p>
            <a:pPr algn="ctr" eaLnBrk="1" hangingPunct="1"/>
            <a:r>
              <a:rPr lang="fa-IR" sz="4000" b="1" smtClean="0">
                <a:solidFill>
                  <a:srgbClr val="FF0000"/>
                </a:solidFill>
                <a:cs typeface="B Titr" pitchFamily="2" charset="-78"/>
              </a:rPr>
              <a:t>نهضت ادامه دارد</a:t>
            </a:r>
            <a:endParaRPr lang="en-US" sz="4000" b="1" smtClean="0">
              <a:solidFill>
                <a:srgbClr val="FF0000"/>
              </a:solidFill>
              <a:cs typeface="B Titr" pitchFamily="2" charset="-78"/>
            </a:endParaRPr>
          </a:p>
        </p:txBody>
      </p:sp>
      <p:sp>
        <p:nvSpPr>
          <p:cNvPr id="3" name="Content Placeholder 2"/>
          <p:cNvSpPr>
            <a:spLocks noGrp="1"/>
          </p:cNvSpPr>
          <p:nvPr>
            <p:ph sz="quarter" idx="1"/>
          </p:nvPr>
        </p:nvSpPr>
        <p:spPr>
          <a:xfrm>
            <a:off x="428625" y="1643063"/>
            <a:ext cx="8215313" cy="4818062"/>
          </a:xfrm>
          <a:solidFill>
            <a:schemeClr val="accent1">
              <a:lumMod val="20000"/>
              <a:lumOff val="80000"/>
            </a:schemeClr>
          </a:solidFill>
        </p:spPr>
        <p:txBody>
          <a:bodyPr>
            <a:normAutofit lnSpcReduction="10000"/>
          </a:bodyPr>
          <a:lstStyle/>
          <a:p>
            <a:pPr marL="274320" indent="-274320" algn="justLow" eaLnBrk="1" fontAlgn="auto" hangingPunct="1">
              <a:spcAft>
                <a:spcPts val="0"/>
              </a:spcAft>
              <a:buClr>
                <a:schemeClr val="accent3"/>
              </a:buClr>
              <a:buFont typeface="Wingdings 2"/>
              <a:buNone/>
              <a:defRPr/>
            </a:pPr>
            <a:r>
              <a:rPr lang="fa-IR" b="1" dirty="0" smtClean="0">
                <a:cs typeface="B Lotus" pitchFamily="2" charset="-78"/>
              </a:rPr>
              <a:t>1- </a:t>
            </a:r>
            <a:r>
              <a:rPr lang="ar-SA" b="1" dirty="0" smtClean="0">
                <a:cs typeface="B Lotus" pitchFamily="2" charset="-78"/>
              </a:rPr>
              <a:t>در دهه1970،</a:t>
            </a:r>
            <a:r>
              <a:rPr lang="fa-IR" b="1" dirty="0" smtClean="0">
                <a:cs typeface="B Lotus" pitchFamily="2" charset="-78"/>
              </a:rPr>
              <a:t> رویکرد </a:t>
            </a:r>
            <a:r>
              <a:rPr lang="ar-SA" b="1" dirty="0" smtClean="0">
                <a:cs typeface="B Lotus" pitchFamily="2" charset="-78"/>
              </a:rPr>
              <a:t>خودمراقبتی وسعت بيشتري يافت كه ناشي از </a:t>
            </a:r>
            <a:r>
              <a:rPr lang="fa-IR" b="1" dirty="0" smtClean="0">
                <a:cs typeface="B Lotus" pitchFamily="2" charset="-78"/>
              </a:rPr>
              <a:t>جنبش های</a:t>
            </a:r>
            <a:r>
              <a:rPr lang="ar-SA" b="1" dirty="0" smtClean="0">
                <a:cs typeface="B Lotus" pitchFamily="2" charset="-78"/>
              </a:rPr>
              <a:t> خودياري و </a:t>
            </a:r>
            <a:r>
              <a:rPr lang="fa-IR" b="1" dirty="0" smtClean="0">
                <a:cs typeface="B Lotus" pitchFamily="2" charset="-78"/>
              </a:rPr>
              <a:t>رفاه</a:t>
            </a:r>
            <a:r>
              <a:rPr lang="ar-SA" b="1" dirty="0" smtClean="0">
                <a:cs typeface="B Lotus" pitchFamily="2" charset="-78"/>
              </a:rPr>
              <a:t> بود.</a:t>
            </a:r>
            <a:endParaRPr lang="fa-IR" b="1" dirty="0" smtClean="0">
              <a:cs typeface="B Lotus" pitchFamily="2" charset="-78"/>
            </a:endParaRPr>
          </a:p>
          <a:p>
            <a:pPr marL="274320" indent="-274320" algn="justLow" eaLnBrk="1" fontAlgn="auto" hangingPunct="1">
              <a:spcAft>
                <a:spcPts val="0"/>
              </a:spcAft>
              <a:buClr>
                <a:schemeClr val="accent3"/>
              </a:buClr>
              <a:buFont typeface="Wingdings 2"/>
              <a:buNone/>
              <a:defRPr/>
            </a:pPr>
            <a:r>
              <a:rPr lang="fa-IR" b="1" dirty="0" smtClean="0">
                <a:cs typeface="B Lotus" pitchFamily="2" charset="-78"/>
              </a:rPr>
              <a:t>2- </a:t>
            </a:r>
            <a:r>
              <a:rPr lang="ar-SA" b="1" dirty="0" smtClean="0">
                <a:cs typeface="B Lotus" pitchFamily="2" charset="-78"/>
              </a:rPr>
              <a:t>ویک کری و</a:t>
            </a:r>
            <a:r>
              <a:rPr lang="fa-IR" b="1" dirty="0" smtClean="0">
                <a:cs typeface="B Lotus" pitchFamily="2" charset="-78"/>
              </a:rPr>
              <a:t> </a:t>
            </a:r>
            <a:r>
              <a:rPr lang="ar-SA" b="1" dirty="0" smtClean="0">
                <a:cs typeface="B Lotus" pitchFamily="2" charset="-78"/>
              </a:rPr>
              <a:t>فرایز</a:t>
            </a:r>
            <a:r>
              <a:rPr lang="fa-IR" b="1" dirty="0" smtClean="0">
                <a:cs typeface="B Lotus" pitchFamily="2" charset="-78"/>
              </a:rPr>
              <a:t>،</a:t>
            </a:r>
            <a:r>
              <a:rPr lang="ar-SA" b="1" dirty="0" smtClean="0">
                <a:cs typeface="B Lotus" pitchFamily="2" charset="-78"/>
              </a:rPr>
              <a:t> بر</a:t>
            </a:r>
            <a:r>
              <a:rPr lang="fa-IR" b="1" dirty="0" smtClean="0">
                <a:cs typeface="B Lotus" pitchFamily="2" charset="-78"/>
              </a:rPr>
              <a:t> </a:t>
            </a:r>
            <a:r>
              <a:rPr lang="ar-SA" b="1" dirty="0" smtClean="0">
                <a:cs typeface="B Lotus" pitchFamily="2" charset="-78"/>
              </a:rPr>
              <a:t>مبناي كار لابراتو</a:t>
            </a:r>
            <a:r>
              <a:rPr lang="fa-IR" b="1" dirty="0" smtClean="0">
                <a:cs typeface="B Lotus" pitchFamily="2" charset="-78"/>
              </a:rPr>
              <a:t>آ</a:t>
            </a:r>
            <a:r>
              <a:rPr lang="ar-SA" b="1" dirty="0" smtClean="0">
                <a:cs typeface="B Lotus" pitchFamily="2" charset="-78"/>
              </a:rPr>
              <a:t>ر</a:t>
            </a:r>
            <a:r>
              <a:rPr lang="fa-IR" b="1" dirty="0" smtClean="0">
                <a:cs typeface="B Lotus" pitchFamily="2" charset="-78"/>
              </a:rPr>
              <a:t> </a:t>
            </a:r>
            <a:r>
              <a:rPr lang="ar-SA" b="1" dirty="0" smtClean="0">
                <a:cs typeface="B Lotus" pitchFamily="2" charset="-78"/>
              </a:rPr>
              <a:t>لينك</a:t>
            </a:r>
            <a:r>
              <a:rPr lang="fa-IR" b="1" dirty="0" smtClean="0">
                <a:cs typeface="B Lotus" pitchFamily="2" charset="-78"/>
              </a:rPr>
              <a:t>ل</a:t>
            </a:r>
            <a:r>
              <a:rPr lang="ar-SA" b="1" dirty="0" smtClean="0">
                <a:cs typeface="B Lotus" pitchFamily="2" charset="-78"/>
              </a:rPr>
              <a:t>ن</a:t>
            </a:r>
            <a:r>
              <a:rPr lang="fa-IR" b="1" dirty="0" smtClean="0">
                <a:cs typeface="B Lotus" pitchFamily="2" charset="-78"/>
              </a:rPr>
              <a:t> </a:t>
            </a:r>
            <a:r>
              <a:rPr lang="ar-SA" b="1" dirty="0" smtClean="0">
                <a:cs typeface="B Lotus" pitchFamily="2" charset="-78"/>
              </a:rPr>
              <a:t>بوستون و</a:t>
            </a:r>
            <a:r>
              <a:rPr lang="fa-IR" b="1" dirty="0" smtClean="0">
                <a:cs typeface="B Lotus" pitchFamily="2" charset="-78"/>
              </a:rPr>
              <a:t> </a:t>
            </a:r>
            <a:r>
              <a:rPr lang="ar-SA" b="1" dirty="0" smtClean="0">
                <a:cs typeface="B Lotus" pitchFamily="2" charset="-78"/>
              </a:rPr>
              <a:t>برنامه</a:t>
            </a:r>
            <a:r>
              <a:rPr lang="fa-IR" b="1" dirty="0" smtClean="0">
                <a:cs typeface="B Lotus" pitchFamily="2" charset="-78"/>
              </a:rPr>
              <a:t> آموسیست </a:t>
            </a:r>
            <a:r>
              <a:rPr lang="ar-SA" b="1" dirty="0" smtClean="0">
                <a:cs typeface="B Lotus" pitchFamily="2" charset="-78"/>
              </a:rPr>
              <a:t>ارتش</a:t>
            </a:r>
            <a:r>
              <a:rPr lang="fa-IR" b="1" dirty="0" smtClean="0">
                <a:cs typeface="B Lotus" pitchFamily="2" charset="-78"/>
              </a:rPr>
              <a:t> </a:t>
            </a:r>
            <a:r>
              <a:rPr lang="ar-SA" b="1" dirty="0" smtClean="0">
                <a:cs typeface="B Lotus" pitchFamily="2" charset="-78"/>
              </a:rPr>
              <a:t>امريك</a:t>
            </a:r>
            <a:r>
              <a:rPr lang="fa-IR" b="1" dirty="0" smtClean="0">
                <a:cs typeface="B Lotus" pitchFamily="2" charset="-78"/>
              </a:rPr>
              <a:t>ا </a:t>
            </a:r>
            <a:r>
              <a:rPr lang="ar-SA" b="1" dirty="0" smtClean="0">
                <a:cs typeface="B Lotus" pitchFamily="2" charset="-78"/>
              </a:rPr>
              <a:t>كه با استفاده از</a:t>
            </a:r>
            <a:r>
              <a:rPr lang="fa-IR" b="1" dirty="0" smtClean="0">
                <a:cs typeface="B Lotus" pitchFamily="2" charset="-78"/>
              </a:rPr>
              <a:t> </a:t>
            </a:r>
            <a:r>
              <a:rPr lang="ar-SA" b="1" dirty="0" smtClean="0">
                <a:cs typeface="B Lotus" pitchFamily="2" charset="-78"/>
              </a:rPr>
              <a:t>الگوريتم هايي پيراپزشكان را</a:t>
            </a:r>
            <a:r>
              <a:rPr lang="fa-IR" b="1" dirty="0" smtClean="0">
                <a:cs typeface="B Lotus" pitchFamily="2" charset="-78"/>
              </a:rPr>
              <a:t> </a:t>
            </a:r>
            <a:r>
              <a:rPr lang="ar-SA" b="1" dirty="0" smtClean="0">
                <a:cs typeface="B Lotus" pitchFamily="2" charset="-78"/>
              </a:rPr>
              <a:t>براي تشخيص و درمان بيماري</a:t>
            </a:r>
            <a:r>
              <a:rPr lang="fa-IR" b="1" dirty="0" smtClean="0">
                <a:cs typeface="B Lotus" pitchFamily="2" charset="-78"/>
              </a:rPr>
              <a:t>‌</a:t>
            </a:r>
            <a:r>
              <a:rPr lang="ar-SA" b="1" dirty="0" smtClean="0">
                <a:cs typeface="B Lotus" pitchFamily="2" charset="-78"/>
              </a:rPr>
              <a:t>هاي حاد به كار مي‌گرفت</a:t>
            </a:r>
            <a:r>
              <a:rPr lang="fa-IR" b="1" dirty="0" smtClean="0">
                <a:cs typeface="B Lotus" pitchFamily="2" charset="-78"/>
              </a:rPr>
              <a:t>، </a:t>
            </a:r>
            <a:r>
              <a:rPr lang="ar-SA" b="1" dirty="0" smtClean="0">
                <a:cs typeface="B Lotus" pitchFamily="2" charset="-78"/>
              </a:rPr>
              <a:t>كتاب </a:t>
            </a:r>
            <a:r>
              <a:rPr lang="fa-IR" b="1" dirty="0" smtClean="0">
                <a:cs typeface="B Lotus" pitchFamily="2" charset="-78"/>
              </a:rPr>
              <a:t> مراقب سلامت خود باشيد </a:t>
            </a:r>
            <a:r>
              <a:rPr lang="ar-SA" b="1" dirty="0" smtClean="0">
                <a:cs typeface="B Lotus" pitchFamily="2" charset="-78"/>
              </a:rPr>
              <a:t>را نوشتند و فرگوسن مجله </a:t>
            </a:r>
            <a:r>
              <a:rPr lang="fa-IR" b="1" dirty="0" smtClean="0">
                <a:cs typeface="B Lotus" pitchFamily="2" charset="-78"/>
              </a:rPr>
              <a:t>خودمراقبتي </a:t>
            </a:r>
            <a:r>
              <a:rPr lang="ar-SA" b="1" dirty="0" smtClean="0">
                <a:cs typeface="B Lotus" pitchFamily="2" charset="-78"/>
              </a:rPr>
              <a:t>را  </a:t>
            </a:r>
            <a:r>
              <a:rPr lang="fa-IR" b="1" dirty="0" smtClean="0">
                <a:cs typeface="B Lotus" pitchFamily="2" charset="-78"/>
              </a:rPr>
              <a:t>منتشر</a:t>
            </a:r>
            <a:r>
              <a:rPr lang="ar-SA" b="1" dirty="0" smtClean="0">
                <a:cs typeface="B Lotus" pitchFamily="2" charset="-78"/>
              </a:rPr>
              <a:t> كرد.</a:t>
            </a:r>
            <a:endParaRPr lang="fa-IR" b="1" dirty="0" smtClean="0">
              <a:cs typeface="B Lotus" pitchFamily="2" charset="-78"/>
            </a:endParaRPr>
          </a:p>
          <a:p>
            <a:pPr marL="274320" indent="-274320" algn="justLow" eaLnBrk="1" fontAlgn="auto" hangingPunct="1">
              <a:spcAft>
                <a:spcPts val="0"/>
              </a:spcAft>
              <a:buClr>
                <a:schemeClr val="accent3"/>
              </a:buClr>
              <a:buFont typeface="Wingdings 2"/>
              <a:buNone/>
              <a:defRPr/>
            </a:pPr>
            <a:r>
              <a:rPr lang="fa-IR" b="1" dirty="0" smtClean="0">
                <a:cs typeface="B Lotus" pitchFamily="2" charset="-78"/>
              </a:rPr>
              <a:t>3- </a:t>
            </a:r>
            <a:r>
              <a:rPr lang="ar-SA" b="1" dirty="0" smtClean="0">
                <a:cs typeface="B Lotus" pitchFamily="2" charset="-78"/>
              </a:rPr>
              <a:t>متون آن زمان </a:t>
            </a:r>
            <a:r>
              <a:rPr lang="fa-IR" b="1" dirty="0" smtClean="0">
                <a:cs typeface="B Lotus" pitchFamily="2" charset="-78"/>
              </a:rPr>
              <a:t>بر </a:t>
            </a:r>
            <a:r>
              <a:rPr lang="ar-SA" b="1" dirty="0" smtClean="0">
                <a:cs typeface="B Lotus" pitchFamily="2" charset="-78"/>
              </a:rPr>
              <a:t>اين موضوع ت</a:t>
            </a:r>
            <a:r>
              <a:rPr lang="fa-IR" b="1" dirty="0" smtClean="0">
                <a:cs typeface="B Lotus" pitchFamily="2" charset="-78"/>
              </a:rPr>
              <a:t>أ</a:t>
            </a:r>
            <a:r>
              <a:rPr lang="ar-SA" b="1" dirty="0" smtClean="0">
                <a:cs typeface="B Lotus" pitchFamily="2" charset="-78"/>
              </a:rPr>
              <a:t>كيد مي‌كردند كه «مردم ب</a:t>
            </a:r>
            <a:r>
              <a:rPr lang="fa-IR" b="1" dirty="0" smtClean="0">
                <a:cs typeface="B Lotus" pitchFamily="2" charset="-78"/>
              </a:rPr>
              <a:t>ه </a:t>
            </a:r>
            <a:r>
              <a:rPr lang="ar-SA" b="1" dirty="0" smtClean="0">
                <a:cs typeface="B Lotus" pitchFamily="2" charset="-78"/>
              </a:rPr>
              <a:t>عنوان مصرف كنندگان خدمات بهداشتی بايد اعتماد به نفس </a:t>
            </a:r>
            <a:r>
              <a:rPr lang="fa-IR" b="1" dirty="0" smtClean="0">
                <a:cs typeface="B Lotus" pitchFamily="2" charset="-78"/>
              </a:rPr>
              <a:t>شان </a:t>
            </a:r>
            <a:r>
              <a:rPr lang="ar-SA" b="1" dirty="0" smtClean="0">
                <a:cs typeface="B Lotus" pitchFamily="2" charset="-78"/>
              </a:rPr>
              <a:t>را افزایش دهند» و«موانع گوناگوني در راه رسيدن به سلامتي از طريق درمان‌هاي پزشكي وجود دارد».</a:t>
            </a:r>
            <a:endParaRPr lang="en-US" dirty="0" smtClean="0">
              <a:cs typeface="B Lotus" pitchFamily="2" charset="-78"/>
            </a:endParaRPr>
          </a:p>
          <a:p>
            <a:pPr marL="274320" indent="-274320" eaLnBrk="1" fontAlgn="auto" hangingPunct="1">
              <a:spcAft>
                <a:spcPts val="0"/>
              </a:spcAft>
              <a:buClr>
                <a:schemeClr val="accent3"/>
              </a:buClr>
              <a:buFont typeface="Wingdings 2"/>
              <a:buNone/>
              <a:defRPr/>
            </a:pPr>
            <a:endParaRPr lang="en-US" dirty="0" smtClean="0"/>
          </a:p>
          <a:p>
            <a:pPr marL="274320" indent="-274320" eaLnBrk="1" fontAlgn="auto" hangingPunct="1">
              <a:spcAft>
                <a:spcPts val="0"/>
              </a:spcAft>
              <a:buClr>
                <a:schemeClr val="accent3"/>
              </a:buClr>
              <a:buFont typeface="Wingdings 2"/>
              <a:buChar char=""/>
              <a:defRPr/>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612775" y="228600"/>
            <a:ext cx="8153400" cy="990600"/>
          </a:xfrm>
        </p:spPr>
        <p:txBody>
          <a:bodyPr>
            <a:normAutofit fontScale="90000"/>
          </a:bodyPr>
          <a:lstStyle/>
          <a:p>
            <a:pPr algn="ctr" eaLnBrk="1" fontAlgn="auto" hangingPunct="1">
              <a:spcAft>
                <a:spcPts val="0"/>
              </a:spcAft>
              <a:defRPr/>
            </a:pPr>
            <a:r>
              <a:rPr lang="fa-IR" sz="4000" b="1" dirty="0" smtClean="0">
                <a:solidFill>
                  <a:srgbClr val="FF0000"/>
                </a:solidFill>
                <a:cs typeface="B Titr" pitchFamily="2" charset="-78"/>
              </a:rPr>
              <a:t>علل اقبال عمومی به خودمراقبتی</a:t>
            </a:r>
            <a:br>
              <a:rPr lang="fa-IR" sz="4000" b="1" dirty="0" smtClean="0">
                <a:solidFill>
                  <a:srgbClr val="FF0000"/>
                </a:solidFill>
                <a:cs typeface="B Titr" pitchFamily="2" charset="-78"/>
              </a:rPr>
            </a:br>
            <a:r>
              <a:rPr lang="fa-IR" sz="2400" b="1" dirty="0" smtClean="0">
                <a:solidFill>
                  <a:srgbClr val="FF0000"/>
                </a:solidFill>
                <a:cs typeface="B Titr" pitchFamily="2" charset="-78"/>
              </a:rPr>
              <a:t>(دین و پادولا-1990)</a:t>
            </a:r>
            <a:endParaRPr lang="en-US" sz="2400" b="1" dirty="0" smtClean="0">
              <a:solidFill>
                <a:srgbClr val="FF0000"/>
              </a:solidFill>
              <a:cs typeface="B Titr" pitchFamily="2" charset="-78"/>
            </a:endParaRPr>
          </a:p>
        </p:txBody>
      </p:sp>
      <p:sp>
        <p:nvSpPr>
          <p:cNvPr id="3" name="Content Placeholder 2"/>
          <p:cNvSpPr>
            <a:spLocks noGrp="1"/>
          </p:cNvSpPr>
          <p:nvPr>
            <p:ph sz="quarter" idx="1"/>
          </p:nvPr>
        </p:nvSpPr>
        <p:spPr>
          <a:xfrm>
            <a:off x="612775" y="1600200"/>
            <a:ext cx="8153400" cy="4495800"/>
          </a:xfrm>
          <a:solidFill>
            <a:schemeClr val="accent1">
              <a:lumMod val="20000"/>
              <a:lumOff val="80000"/>
            </a:schemeClr>
          </a:solidFill>
        </p:spPr>
        <p:txBody>
          <a:bodyPr>
            <a:normAutofit/>
          </a:bodyPr>
          <a:lstStyle/>
          <a:p>
            <a:pPr marL="274320" indent="-274320" algn="justLow" eaLnBrk="1" fontAlgn="auto" hangingPunct="1">
              <a:spcAft>
                <a:spcPts val="0"/>
              </a:spcAft>
              <a:buClr>
                <a:schemeClr val="accent3"/>
              </a:buClr>
              <a:buFont typeface="Wingdings 2"/>
              <a:buNone/>
              <a:defRPr/>
            </a:pPr>
            <a:r>
              <a:rPr lang="fa-IR" sz="3000" b="1" dirty="0" smtClean="0">
                <a:cs typeface="B Lotus" pitchFamily="2" charset="-78"/>
              </a:rPr>
              <a:t>1- </a:t>
            </a:r>
            <a:r>
              <a:rPr lang="ar-SA" sz="3000" b="1" dirty="0" smtClean="0">
                <a:cs typeface="B Lotus" pitchFamily="2" charset="-78"/>
              </a:rPr>
              <a:t>تغيير الگوي بيماري</a:t>
            </a:r>
            <a:r>
              <a:rPr lang="fa-IR" sz="3000" b="1" dirty="0" smtClean="0">
                <a:cs typeface="B Lotus" pitchFamily="2" charset="-78"/>
              </a:rPr>
              <a:t>‌</a:t>
            </a:r>
            <a:r>
              <a:rPr lang="ar-SA" sz="3000" b="1" dirty="0" smtClean="0">
                <a:cs typeface="B Lotus" pitchFamily="2" charset="-78"/>
              </a:rPr>
              <a:t>ها از حاد به مزمن</a:t>
            </a:r>
            <a:endParaRPr lang="fa-IR" sz="3000" b="1" dirty="0" smtClean="0">
              <a:cs typeface="B Lotus" pitchFamily="2" charset="-78"/>
            </a:endParaRPr>
          </a:p>
          <a:p>
            <a:pPr marL="274320" indent="-274320" algn="justLow" eaLnBrk="1" fontAlgn="auto" hangingPunct="1">
              <a:spcAft>
                <a:spcPts val="0"/>
              </a:spcAft>
              <a:buClr>
                <a:schemeClr val="accent3"/>
              </a:buClr>
              <a:buFont typeface="Wingdings 2"/>
              <a:buNone/>
              <a:defRPr/>
            </a:pPr>
            <a:r>
              <a:rPr lang="fa-IR" sz="3000" b="1" dirty="0" smtClean="0">
                <a:cs typeface="B Lotus" pitchFamily="2" charset="-78"/>
              </a:rPr>
              <a:t>2-</a:t>
            </a:r>
            <a:r>
              <a:rPr lang="ar-SA" sz="3000" b="1" dirty="0" smtClean="0">
                <a:cs typeface="B Lotus" pitchFamily="2" charset="-78"/>
              </a:rPr>
              <a:t> تغيير</a:t>
            </a:r>
            <a:r>
              <a:rPr lang="fa-IR" sz="3000" b="1" dirty="0" smtClean="0">
                <a:cs typeface="B Lotus" pitchFamily="2" charset="-78"/>
              </a:rPr>
              <a:t> </a:t>
            </a:r>
            <a:r>
              <a:rPr lang="ar-SA" sz="3000" b="1" dirty="0" smtClean="0">
                <a:cs typeface="B Lotus" pitchFamily="2" charset="-78"/>
              </a:rPr>
              <a:t>ديدگاه ها از درمان قطعي به مراقبت</a:t>
            </a:r>
            <a:endParaRPr lang="fa-IR" sz="3000" b="1" dirty="0" smtClean="0">
              <a:cs typeface="B Lotus" pitchFamily="2" charset="-78"/>
            </a:endParaRPr>
          </a:p>
          <a:p>
            <a:pPr marL="274320" indent="-274320" algn="justLow" eaLnBrk="1" fontAlgn="auto" hangingPunct="1">
              <a:spcAft>
                <a:spcPts val="0"/>
              </a:spcAft>
              <a:buClr>
                <a:schemeClr val="accent3"/>
              </a:buClr>
              <a:buFont typeface="Wingdings 2"/>
              <a:buNone/>
              <a:defRPr/>
            </a:pPr>
            <a:r>
              <a:rPr lang="fa-IR" sz="3000" b="1" dirty="0" smtClean="0">
                <a:cs typeface="B Lotus" pitchFamily="2" charset="-78"/>
              </a:rPr>
              <a:t>3-</a:t>
            </a:r>
            <a:r>
              <a:rPr lang="ar-SA" sz="3000" b="1" dirty="0" smtClean="0">
                <a:cs typeface="B Lotus" pitchFamily="2" charset="-78"/>
              </a:rPr>
              <a:t> افزايش نارضايتي حاصل از توسعه تكنولوژي</a:t>
            </a:r>
            <a:r>
              <a:rPr lang="fa-IR" sz="3000" b="1" dirty="0" smtClean="0">
                <a:cs typeface="B Lotus" pitchFamily="2" charset="-78"/>
              </a:rPr>
              <a:t> ها</a:t>
            </a:r>
            <a:r>
              <a:rPr lang="ar-SA" sz="3000" b="1" dirty="0" smtClean="0">
                <a:cs typeface="B Lotus" pitchFamily="2" charset="-78"/>
              </a:rPr>
              <a:t> و تخصصی شدن مراقبت‌هاي پزشكي</a:t>
            </a:r>
            <a:endParaRPr lang="fa-IR" sz="3000" b="1" dirty="0" smtClean="0">
              <a:cs typeface="B Lotus" pitchFamily="2" charset="-78"/>
            </a:endParaRPr>
          </a:p>
          <a:p>
            <a:pPr marL="274320" indent="-274320" algn="justLow" eaLnBrk="1" fontAlgn="auto" hangingPunct="1">
              <a:spcAft>
                <a:spcPts val="0"/>
              </a:spcAft>
              <a:buClr>
                <a:schemeClr val="accent3"/>
              </a:buClr>
              <a:buFont typeface="Wingdings 2"/>
              <a:buNone/>
              <a:defRPr/>
            </a:pPr>
            <a:r>
              <a:rPr lang="fa-IR" sz="3000" b="1" dirty="0" smtClean="0">
                <a:cs typeface="B Lotus" pitchFamily="2" charset="-78"/>
              </a:rPr>
              <a:t>4- </a:t>
            </a:r>
            <a:r>
              <a:rPr lang="ar-SA" sz="3000" b="1" dirty="0" smtClean="0">
                <a:cs typeface="B Lotus" pitchFamily="2" charset="-78"/>
              </a:rPr>
              <a:t>رشد دانش افراد غيرمتخصص</a:t>
            </a:r>
            <a:endParaRPr lang="fa-IR" sz="3000" b="1" dirty="0" smtClean="0">
              <a:cs typeface="B Lotus" pitchFamily="2" charset="-78"/>
            </a:endParaRPr>
          </a:p>
          <a:p>
            <a:pPr marL="274320" indent="-274320" algn="justLow" eaLnBrk="1" fontAlgn="auto" hangingPunct="1">
              <a:spcAft>
                <a:spcPts val="0"/>
              </a:spcAft>
              <a:buClr>
                <a:schemeClr val="accent3"/>
              </a:buClr>
              <a:buFont typeface="Wingdings 2"/>
              <a:buNone/>
              <a:defRPr/>
            </a:pPr>
            <a:r>
              <a:rPr lang="fa-IR" sz="3000" b="1" dirty="0" smtClean="0">
                <a:cs typeface="B Lotus" pitchFamily="2" charset="-78"/>
              </a:rPr>
              <a:t>5- </a:t>
            </a:r>
            <a:r>
              <a:rPr lang="ar-SA" sz="3000" b="1" dirty="0" smtClean="0">
                <a:cs typeface="B Lotus" pitchFamily="2" charset="-78"/>
              </a:rPr>
              <a:t>تمايل مردم به كنترل شخصي</a:t>
            </a:r>
            <a:r>
              <a:rPr lang="fa-IR" sz="3000" b="1" dirty="0" smtClean="0">
                <a:cs typeface="B Lotus" pitchFamily="2" charset="-78"/>
              </a:rPr>
              <a:t> در </a:t>
            </a:r>
            <a:r>
              <a:rPr lang="ar-SA" sz="3000" b="1" dirty="0" smtClean="0">
                <a:cs typeface="B Lotus" pitchFamily="2" charset="-78"/>
              </a:rPr>
              <a:t>مسا</a:t>
            </a:r>
            <a:r>
              <a:rPr lang="fa-IR" sz="3000" b="1" dirty="0" smtClean="0">
                <a:cs typeface="B Lotus" pitchFamily="2" charset="-78"/>
              </a:rPr>
              <a:t>ي</a:t>
            </a:r>
            <a:r>
              <a:rPr lang="ar-SA" sz="3000" b="1" dirty="0" smtClean="0">
                <a:cs typeface="B Lotus" pitchFamily="2" charset="-78"/>
              </a:rPr>
              <a:t>ل بهداشتي و همکاري با متخصصان خودمراقبتی </a:t>
            </a:r>
            <a:r>
              <a:rPr lang="fa-IR" sz="3000" b="1" dirty="0" smtClean="0">
                <a:cs typeface="B Lotus" pitchFamily="2" charset="-78"/>
              </a:rPr>
              <a:t> </a:t>
            </a:r>
          </a:p>
          <a:p>
            <a:pPr marL="274320" indent="-274320" algn="justLow" eaLnBrk="1" fontAlgn="auto" hangingPunct="1">
              <a:spcAft>
                <a:spcPts val="0"/>
              </a:spcAft>
              <a:buClr>
                <a:schemeClr val="accent3"/>
              </a:buClr>
              <a:buFont typeface="Wingdings 2"/>
              <a:buNone/>
              <a:defRPr/>
            </a:pPr>
            <a:r>
              <a:rPr lang="fa-IR" sz="3000" b="1" dirty="0" smtClean="0">
                <a:cs typeface="B Lotus" pitchFamily="2" charset="-78"/>
              </a:rPr>
              <a:t>6-</a:t>
            </a:r>
            <a:r>
              <a:rPr lang="ar-SA" sz="3000" b="1" dirty="0" smtClean="0">
                <a:cs typeface="B Lotus" pitchFamily="2" charset="-78"/>
              </a:rPr>
              <a:t> </a:t>
            </a:r>
            <a:r>
              <a:rPr lang="fa-IR" sz="3000" b="1" dirty="0" smtClean="0">
                <a:cs typeface="B Lotus" pitchFamily="2" charset="-78"/>
              </a:rPr>
              <a:t>ضرورت </a:t>
            </a:r>
            <a:r>
              <a:rPr lang="ar-SA" sz="3000" b="1" dirty="0" smtClean="0">
                <a:cs typeface="B Lotus" pitchFamily="2" charset="-78"/>
              </a:rPr>
              <a:t>كنترل هزينه‌ها </a:t>
            </a:r>
            <a:r>
              <a:rPr lang="fa-IR" sz="3000" b="1" dirty="0" smtClean="0">
                <a:cs typeface="B Lotus" pitchFamily="2" charset="-78"/>
              </a:rPr>
              <a:t> </a:t>
            </a:r>
            <a:endParaRPr lang="en-US" sz="3000" b="1" dirty="0" smtClean="0">
              <a:cs typeface="B Lotus" pitchFamily="2" charset="-78"/>
            </a:endParaRPr>
          </a:p>
          <a:p>
            <a:pPr marL="274320" indent="-274320" eaLnBrk="1" fontAlgn="auto" hangingPunct="1">
              <a:spcAft>
                <a:spcPts val="0"/>
              </a:spcAft>
              <a:buClr>
                <a:schemeClr val="accent3"/>
              </a:buClr>
              <a:buFont typeface="Wingdings 2"/>
              <a:buChar char=""/>
              <a:defRPr/>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2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20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20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a:xfrm>
            <a:off x="457200" y="428625"/>
            <a:ext cx="8229600" cy="785813"/>
          </a:xfrm>
        </p:spPr>
        <p:txBody>
          <a:bodyPr/>
          <a:lstStyle/>
          <a:p>
            <a:pPr algn="ctr" eaLnBrk="1" hangingPunct="1"/>
            <a:r>
              <a:rPr lang="fa-IR" sz="3200" b="1" smtClean="0">
                <a:solidFill>
                  <a:srgbClr val="FF0000"/>
                </a:solidFill>
                <a:cs typeface="B Titr" pitchFamily="2" charset="-78"/>
              </a:rPr>
              <a:t>خودمراقبتی؛ مهم ترین شکل مراقبت های بهداشتی اولیه</a:t>
            </a:r>
            <a:endParaRPr lang="en-US" sz="3200" b="1" smtClean="0">
              <a:solidFill>
                <a:srgbClr val="FF0000"/>
              </a:solidFill>
              <a:cs typeface="B Titr" pitchFamily="2" charset="-78"/>
            </a:endParaRPr>
          </a:p>
        </p:txBody>
      </p:sp>
      <p:sp>
        <p:nvSpPr>
          <p:cNvPr id="3" name="Content Placeholder 2"/>
          <p:cNvSpPr>
            <a:spLocks noGrp="1"/>
          </p:cNvSpPr>
          <p:nvPr>
            <p:ph sz="quarter" idx="1"/>
          </p:nvPr>
        </p:nvSpPr>
        <p:spPr>
          <a:xfrm>
            <a:off x="457200" y="1571625"/>
            <a:ext cx="8329613" cy="4752975"/>
          </a:xfrm>
          <a:solidFill>
            <a:schemeClr val="accent1">
              <a:lumMod val="20000"/>
              <a:lumOff val="80000"/>
            </a:schemeClr>
          </a:solidFill>
        </p:spPr>
        <p:txBody>
          <a:bodyPr>
            <a:normAutofit fontScale="92500" lnSpcReduction="10000"/>
          </a:bodyPr>
          <a:lstStyle/>
          <a:p>
            <a:pPr marL="320040" indent="-320040" algn="justLow" eaLnBrk="1" fontAlgn="auto" hangingPunct="1">
              <a:spcAft>
                <a:spcPts val="0"/>
              </a:spcAft>
              <a:buFont typeface="Wingdings"/>
              <a:buChar char=""/>
              <a:defRPr/>
            </a:pPr>
            <a:r>
              <a:rPr lang="fa-IR" sz="3200" b="1" dirty="0" smtClean="0">
                <a:cs typeface="B Lotus" pitchFamily="2" charset="-78"/>
              </a:rPr>
              <a:t>خودمراقبتي </a:t>
            </a:r>
            <a:r>
              <a:rPr lang="ar-SA" sz="3200" b="1" dirty="0" smtClean="0">
                <a:cs typeface="B Lotus" pitchFamily="2" charset="-78"/>
              </a:rPr>
              <a:t>مهم ترين شكل مراقبت اوليه </a:t>
            </a:r>
            <a:r>
              <a:rPr lang="fa-IR" sz="3200" b="1" dirty="0" smtClean="0">
                <a:cs typeface="B Lotus" pitchFamily="2" charset="-78"/>
              </a:rPr>
              <a:t>بهداشتی </a:t>
            </a:r>
            <a:r>
              <a:rPr lang="ar-SA" sz="3200" b="1" dirty="0" smtClean="0">
                <a:cs typeface="B Lotus" pitchFamily="2" charset="-78"/>
              </a:rPr>
              <a:t>در كشورهاي توسعه يافته که ساختار سلامت بهتري دارند و سطح سواد در آن‌ها بالاتر است و </a:t>
            </a:r>
            <a:r>
              <a:rPr lang="fa-IR" sz="3200" b="1" dirty="0" smtClean="0">
                <a:cs typeface="B Lotus" pitchFamily="2" charset="-78"/>
              </a:rPr>
              <a:t>نيز </a:t>
            </a:r>
            <a:r>
              <a:rPr lang="ar-SA" sz="3200" b="1" dirty="0" smtClean="0">
                <a:cs typeface="B Lotus" pitchFamily="2" charset="-78"/>
              </a:rPr>
              <a:t>دركشورهاي درحال توسعه </a:t>
            </a:r>
            <a:r>
              <a:rPr lang="fa-IR" sz="3200" b="1" dirty="0" smtClean="0">
                <a:cs typeface="B Lotus" pitchFamily="2" charset="-78"/>
              </a:rPr>
              <a:t>است </a:t>
            </a:r>
            <a:r>
              <a:rPr lang="ar-SA" sz="3200" b="1" dirty="0" smtClean="0">
                <a:cs typeface="B Lotus" pitchFamily="2" charset="-78"/>
              </a:rPr>
              <a:t>كه</a:t>
            </a:r>
            <a:r>
              <a:rPr lang="fa-IR" sz="3200" b="1" dirty="0" smtClean="0">
                <a:cs typeface="B Lotus" pitchFamily="2" charset="-78"/>
              </a:rPr>
              <a:t> تعداد بیشتری از مردم </a:t>
            </a:r>
            <a:r>
              <a:rPr lang="ar-SA" sz="3200" b="1" dirty="0" smtClean="0">
                <a:cs typeface="B Lotus" pitchFamily="2" charset="-78"/>
              </a:rPr>
              <a:t>فقير هستند و دسترسي كمتري</a:t>
            </a:r>
            <a:r>
              <a:rPr lang="fa-IR" sz="3200" b="1" dirty="0" smtClean="0">
                <a:cs typeface="B Lotus" pitchFamily="2" charset="-78"/>
              </a:rPr>
              <a:t> به </a:t>
            </a:r>
            <a:r>
              <a:rPr lang="ar-SA" sz="3200" b="1" dirty="0" smtClean="0">
                <a:cs typeface="B Lotus" pitchFamily="2" charset="-78"/>
              </a:rPr>
              <a:t>مراقبت ‌هاي </a:t>
            </a:r>
            <a:r>
              <a:rPr lang="fa-IR" sz="3200" b="1" dirty="0" smtClean="0">
                <a:cs typeface="B Lotus" pitchFamily="2" charset="-78"/>
              </a:rPr>
              <a:t>بهداشتي</a:t>
            </a:r>
            <a:r>
              <a:rPr lang="ar-SA" sz="3200" b="1" dirty="0" smtClean="0">
                <a:cs typeface="B Lotus" pitchFamily="2" charset="-78"/>
              </a:rPr>
              <a:t> تخصصي وجود دارد</a:t>
            </a:r>
            <a:r>
              <a:rPr lang="fa-IR" sz="3200" b="1" dirty="0" smtClean="0">
                <a:cs typeface="B Lotus" pitchFamily="2" charset="-78"/>
              </a:rPr>
              <a:t>.</a:t>
            </a:r>
            <a:endParaRPr lang="en-US" sz="3200" dirty="0" smtClean="0">
              <a:cs typeface="B Lotus" pitchFamily="2" charset="-78"/>
            </a:endParaRPr>
          </a:p>
          <a:p>
            <a:pPr marL="320040" indent="-320040" algn="justLow" eaLnBrk="1" fontAlgn="auto" hangingPunct="1">
              <a:spcAft>
                <a:spcPts val="0"/>
              </a:spcAft>
              <a:buFont typeface="Wingdings"/>
              <a:buChar char=""/>
              <a:defRPr/>
            </a:pPr>
            <a:r>
              <a:rPr lang="fa-IR" sz="3200" b="1" dirty="0" smtClean="0">
                <a:cs typeface="B Lotus" pitchFamily="2" charset="-78"/>
              </a:rPr>
              <a:t>براي مثال یک فرد ديابتي در طول يك سال، به طور متوسط حدود 3 ساعت با يك متخصص بهداشتي تماس دارد و 8757 ساعت باقيمانده سال را با استفاده از توصيه هايي كه متخصصان در طول آن 3 ساعت ارايه داده اند</a:t>
            </a:r>
            <a:r>
              <a:rPr lang="fa-IR" sz="3200" dirty="0" smtClean="0">
                <a:cs typeface="B Lotus" pitchFamily="2" charset="-78"/>
              </a:rPr>
              <a:t> </a:t>
            </a:r>
            <a:r>
              <a:rPr lang="fa-IR" sz="3200" b="1" dirty="0" smtClean="0">
                <a:cs typeface="B Lotus" pitchFamily="2" charset="-78"/>
              </a:rPr>
              <a:t>يا با استفاده از مهارتي كه از طريق برنامه‌هاي سازمان يافته آموزش خودمراقبتي کسب نموده، از خود مراقبت مي‌كند. </a:t>
            </a:r>
            <a:endParaRPr lang="en-US" sz="3200" dirty="0" smtClean="0">
              <a:cs typeface="B Lotus"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a:xfrm>
            <a:off x="457200" y="357188"/>
            <a:ext cx="8229600" cy="928687"/>
          </a:xfrm>
        </p:spPr>
        <p:txBody>
          <a:bodyPr/>
          <a:lstStyle/>
          <a:p>
            <a:pPr algn="ctr" eaLnBrk="1" hangingPunct="1"/>
            <a:r>
              <a:rPr lang="fa-IR" sz="4000" b="1" smtClean="0">
                <a:solidFill>
                  <a:srgbClr val="FF0000"/>
                </a:solidFill>
                <a:cs typeface="B Titr" pitchFamily="2" charset="-78"/>
              </a:rPr>
              <a:t>خودمراقبتی، چقدر و کجا؟</a:t>
            </a:r>
            <a:endParaRPr lang="en-US" sz="4000" b="1" smtClean="0">
              <a:solidFill>
                <a:srgbClr val="FF0000"/>
              </a:solidFill>
              <a:cs typeface="B Titr" pitchFamily="2" charset="-78"/>
            </a:endParaRPr>
          </a:p>
        </p:txBody>
      </p:sp>
      <p:sp>
        <p:nvSpPr>
          <p:cNvPr id="3" name="Content Placeholder 2"/>
          <p:cNvSpPr>
            <a:spLocks noGrp="1"/>
          </p:cNvSpPr>
          <p:nvPr>
            <p:ph sz="quarter" idx="1"/>
          </p:nvPr>
        </p:nvSpPr>
        <p:spPr>
          <a:xfrm>
            <a:off x="457200" y="1643063"/>
            <a:ext cx="8229600" cy="4681537"/>
          </a:xfrm>
          <a:solidFill>
            <a:schemeClr val="accent1">
              <a:lumMod val="20000"/>
              <a:lumOff val="80000"/>
            </a:schemeClr>
          </a:solidFill>
        </p:spPr>
        <p:txBody>
          <a:bodyPr>
            <a:normAutofit fontScale="25000" lnSpcReduction="20000"/>
          </a:bodyPr>
          <a:lstStyle/>
          <a:p>
            <a:pPr marL="320040" indent="-320040" algn="justLow" eaLnBrk="1" fontAlgn="auto" hangingPunct="1">
              <a:spcAft>
                <a:spcPts val="0"/>
              </a:spcAft>
              <a:buFont typeface="Wingdings"/>
              <a:buChar char=""/>
              <a:defRPr/>
            </a:pPr>
            <a:r>
              <a:rPr lang="ar-SA" sz="11600" b="1" dirty="0" smtClean="0">
                <a:cs typeface="B Lotus" pitchFamily="2" charset="-78"/>
              </a:rPr>
              <a:t>تخمين زده مي‌شود كه 65 تا 85 درصد همه مراقبت‌هاي </a:t>
            </a:r>
            <a:r>
              <a:rPr lang="fa-IR" sz="11600" b="1" dirty="0" smtClean="0">
                <a:cs typeface="B Lotus" pitchFamily="2" charset="-78"/>
              </a:rPr>
              <a:t>بهداشتي</a:t>
            </a:r>
            <a:r>
              <a:rPr lang="ar-SA" sz="11600" b="1" dirty="0" smtClean="0">
                <a:cs typeface="B Lotus" pitchFamily="2" charset="-78"/>
              </a:rPr>
              <a:t> ب</a:t>
            </a:r>
            <a:r>
              <a:rPr lang="fa-IR" sz="11600" b="1" dirty="0" smtClean="0">
                <a:cs typeface="B Lotus" pitchFamily="2" charset="-78"/>
              </a:rPr>
              <a:t>ه </a:t>
            </a:r>
            <a:r>
              <a:rPr lang="ar-SA" sz="11600" b="1" dirty="0" smtClean="0">
                <a:cs typeface="B Lotus" pitchFamily="2" charset="-78"/>
              </a:rPr>
              <a:t>وسيله خود شخص و</a:t>
            </a:r>
            <a:r>
              <a:rPr lang="fa-IR" sz="11600" b="1" dirty="0" smtClean="0">
                <a:cs typeface="B Lotus" pitchFamily="2" charset="-78"/>
              </a:rPr>
              <a:t> </a:t>
            </a:r>
            <a:r>
              <a:rPr lang="ar-SA" sz="11600" b="1" dirty="0" smtClean="0">
                <a:cs typeface="B Lotus" pitchFamily="2" charset="-78"/>
              </a:rPr>
              <a:t>خانواده‌اش</a:t>
            </a:r>
            <a:r>
              <a:rPr lang="fa-IR" sz="11600" b="1" dirty="0" smtClean="0">
                <a:cs typeface="B Lotus" pitchFamily="2" charset="-78"/>
              </a:rPr>
              <a:t>، </a:t>
            </a:r>
            <a:r>
              <a:rPr lang="ar-SA" sz="11600" b="1" dirty="0" smtClean="0">
                <a:cs typeface="B Lotus" pitchFamily="2" charset="-78"/>
              </a:rPr>
              <a:t>بدون دخالت متخصص</a:t>
            </a:r>
            <a:r>
              <a:rPr lang="fa-IR" sz="11600" b="1" dirty="0" smtClean="0">
                <a:cs typeface="B Lotus" pitchFamily="2" charset="-78"/>
              </a:rPr>
              <a:t>ا</a:t>
            </a:r>
            <a:r>
              <a:rPr lang="ar-SA" sz="11600" b="1" dirty="0" smtClean="0">
                <a:cs typeface="B Lotus" pitchFamily="2" charset="-78"/>
              </a:rPr>
              <a:t>ن اعمال مي‌شود كه در آن</a:t>
            </a:r>
            <a:r>
              <a:rPr lang="fa-IR" sz="11600" b="1" dirty="0" smtClean="0">
                <a:cs typeface="B Lotus" pitchFamily="2" charset="-78"/>
              </a:rPr>
              <a:t> از </a:t>
            </a:r>
            <a:r>
              <a:rPr lang="ar-SA" sz="11600" b="1" dirty="0" smtClean="0">
                <a:cs typeface="B Lotus" pitchFamily="2" charset="-78"/>
              </a:rPr>
              <a:t>روش‌هاي سنتي و غير</a:t>
            </a:r>
            <a:r>
              <a:rPr lang="fa-IR" sz="11600" b="1" dirty="0" smtClean="0">
                <a:cs typeface="B Lotus" pitchFamily="2" charset="-78"/>
              </a:rPr>
              <a:t>طبي </a:t>
            </a:r>
            <a:r>
              <a:rPr lang="ar-SA" sz="11600" b="1" dirty="0" smtClean="0">
                <a:cs typeface="B Lotus" pitchFamily="2" charset="-78"/>
              </a:rPr>
              <a:t>يا </a:t>
            </a:r>
            <a:r>
              <a:rPr lang="fa-IR" sz="11600" b="1" dirty="0" smtClean="0">
                <a:cs typeface="B Lotus" pitchFamily="2" charset="-78"/>
              </a:rPr>
              <a:t>معالجه بیماری با اضداد آن </a:t>
            </a:r>
            <a:r>
              <a:rPr lang="ar-SA" sz="11600" b="1" dirty="0" smtClean="0">
                <a:cs typeface="B Lotus" pitchFamily="2" charset="-78"/>
              </a:rPr>
              <a:t>استفاده مي‌شود. </a:t>
            </a:r>
            <a:endParaRPr lang="en-US" sz="11600" dirty="0" smtClean="0">
              <a:cs typeface="B Lotus" pitchFamily="2" charset="-78"/>
            </a:endParaRPr>
          </a:p>
          <a:p>
            <a:pPr marL="320040" indent="-320040" algn="justLow" eaLnBrk="1" fontAlgn="auto" hangingPunct="1">
              <a:spcAft>
                <a:spcPts val="0"/>
              </a:spcAft>
              <a:buFont typeface="Wingdings"/>
              <a:buChar char=""/>
              <a:defRPr/>
            </a:pPr>
            <a:r>
              <a:rPr lang="fa-IR" sz="11600" b="1" dirty="0" smtClean="0">
                <a:cs typeface="B Lotus" pitchFamily="2" charset="-78"/>
              </a:rPr>
              <a:t>خودمراقبتي </a:t>
            </a:r>
            <a:r>
              <a:rPr lang="ar-SA" sz="11600" b="1" dirty="0" smtClean="0">
                <a:cs typeface="B Lotus" pitchFamily="2" charset="-78"/>
              </a:rPr>
              <a:t>دربرگيرنده فعاليت</a:t>
            </a:r>
            <a:r>
              <a:rPr lang="en-US" sz="11600" b="1" dirty="0" smtClean="0">
                <a:cs typeface="B Lotus" pitchFamily="2" charset="-78"/>
              </a:rPr>
              <a:t>‌</a:t>
            </a:r>
            <a:r>
              <a:rPr lang="ar-SA" sz="11600" b="1" dirty="0" smtClean="0">
                <a:cs typeface="B Lotus" pitchFamily="2" charset="-78"/>
              </a:rPr>
              <a:t>هايي مشتمل بر </a:t>
            </a:r>
            <a:r>
              <a:rPr lang="fa-IR" sz="11600" b="1" dirty="0" smtClean="0">
                <a:cs typeface="B Lotus" pitchFamily="2" charset="-78"/>
              </a:rPr>
              <a:t>ارتقاي سلامت</a:t>
            </a:r>
            <a:r>
              <a:rPr lang="ar-SA" sz="11600" b="1" dirty="0" smtClean="0">
                <a:cs typeface="B Lotus" pitchFamily="2" charset="-78"/>
              </a:rPr>
              <a:t>،</a:t>
            </a:r>
            <a:r>
              <a:rPr lang="fa-IR" sz="11600" b="1" dirty="0" smtClean="0">
                <a:cs typeface="B Lotus" pitchFamily="2" charset="-78"/>
              </a:rPr>
              <a:t> </a:t>
            </a:r>
            <a:r>
              <a:rPr lang="ar-SA" sz="11600" b="1" dirty="0" smtClean="0">
                <a:cs typeface="B Lotus" pitchFamily="2" charset="-78"/>
              </a:rPr>
              <a:t>پيشگيري از بيماري،</a:t>
            </a:r>
            <a:r>
              <a:rPr lang="fa-IR" sz="11600" b="1" dirty="0" smtClean="0">
                <a:cs typeface="B Lotus" pitchFamily="2" charset="-78"/>
              </a:rPr>
              <a:t> </a:t>
            </a:r>
            <a:r>
              <a:rPr lang="ar-SA" sz="11600" b="1" dirty="0" smtClean="0">
                <a:cs typeface="B Lotus" pitchFamily="2" charset="-78"/>
              </a:rPr>
              <a:t>درمان بيماري و مصدوميت</a:t>
            </a:r>
            <a:r>
              <a:rPr lang="en-US" sz="11600" b="1" dirty="0" smtClean="0">
                <a:cs typeface="B Lotus" pitchFamily="2" charset="-78"/>
              </a:rPr>
              <a:t>‌</a:t>
            </a:r>
            <a:r>
              <a:rPr lang="ar-SA" sz="11600" b="1" dirty="0" smtClean="0">
                <a:cs typeface="B Lotus" pitchFamily="2" charset="-78"/>
              </a:rPr>
              <a:t>ها و درمان و توان‌بخشي بيماري‌هاي مزمن است. </a:t>
            </a:r>
            <a:endParaRPr lang="en-US" sz="11600" dirty="0" smtClean="0">
              <a:cs typeface="B Lotus" pitchFamily="2" charset="-78"/>
            </a:endParaRPr>
          </a:p>
          <a:p>
            <a:pPr marL="320040" indent="-320040" algn="justLow" eaLnBrk="1" fontAlgn="auto" hangingPunct="1">
              <a:spcAft>
                <a:spcPts val="0"/>
              </a:spcAft>
              <a:buFont typeface="Wingdings"/>
              <a:buChar char=""/>
              <a:defRPr/>
            </a:pPr>
            <a:r>
              <a:rPr lang="ar-SA" sz="11600" b="1" dirty="0" smtClean="0">
                <a:cs typeface="B Lotus" pitchFamily="2" charset="-78"/>
              </a:rPr>
              <a:t>مطال</a:t>
            </a:r>
            <a:r>
              <a:rPr lang="fa-IR" sz="11600" b="1" dirty="0" smtClean="0">
                <a:cs typeface="B Lotus" pitchFamily="2" charset="-78"/>
              </a:rPr>
              <a:t>عه </a:t>
            </a:r>
            <a:r>
              <a:rPr lang="ar-SA" sz="11600" b="1" dirty="0" smtClean="0">
                <a:cs typeface="B Lotus" pitchFamily="2" charset="-78"/>
              </a:rPr>
              <a:t>تعداد زيادي  از</a:t>
            </a:r>
            <a:r>
              <a:rPr lang="fa-IR" sz="11600" b="1" dirty="0" smtClean="0">
                <a:cs typeface="B Lotus" pitchFamily="2" charset="-78"/>
              </a:rPr>
              <a:t> </a:t>
            </a:r>
            <a:r>
              <a:rPr lang="ar-SA" sz="11600" b="1" dirty="0" smtClean="0">
                <a:cs typeface="B Lotus" pitchFamily="2" charset="-78"/>
              </a:rPr>
              <a:t>دفاتر تقويم روزانه سلامتي </a:t>
            </a:r>
            <a:r>
              <a:rPr lang="fa-IR" sz="11600" b="1" dirty="0" smtClean="0">
                <a:cs typeface="B Lotus" pitchFamily="2" charset="-78"/>
              </a:rPr>
              <a:t>طراحی شده</a:t>
            </a:r>
            <a:r>
              <a:rPr lang="ar-SA" sz="11600" b="1" dirty="0" smtClean="0">
                <a:cs typeface="B Lotus" pitchFamily="2" charset="-78"/>
              </a:rPr>
              <a:t> براي </a:t>
            </a:r>
            <a:r>
              <a:rPr lang="fa-IR" sz="11600" b="1" dirty="0" smtClean="0">
                <a:cs typeface="B Lotus" pitchFamily="2" charset="-78"/>
              </a:rPr>
              <a:t>ثبت</a:t>
            </a:r>
            <a:r>
              <a:rPr lang="ar-SA" sz="11600" b="1" dirty="0" smtClean="0">
                <a:cs typeface="B Lotus" pitchFamily="2" charset="-78"/>
              </a:rPr>
              <a:t> رفتارهاي خود مراقبتی</a:t>
            </a:r>
            <a:r>
              <a:rPr lang="fa-IR" sz="11600" b="1" dirty="0" smtClean="0">
                <a:cs typeface="B Lotus" pitchFamily="2" charset="-78"/>
              </a:rPr>
              <a:t> افراد توسط خود آنها، </a:t>
            </a:r>
            <a:r>
              <a:rPr lang="ar-SA" sz="11600" b="1" dirty="0" smtClean="0">
                <a:cs typeface="B Lotus" pitchFamily="2" charset="-78"/>
              </a:rPr>
              <a:t>نشان </a:t>
            </a:r>
            <a:r>
              <a:rPr lang="fa-IR" sz="11600" b="1" dirty="0" smtClean="0">
                <a:cs typeface="B Lotus" pitchFamily="2" charset="-78"/>
              </a:rPr>
              <a:t>دا</a:t>
            </a:r>
            <a:r>
              <a:rPr lang="ar-SA" sz="11600" b="1" dirty="0" smtClean="0">
                <a:cs typeface="B Lotus" pitchFamily="2" charset="-78"/>
              </a:rPr>
              <a:t>د </a:t>
            </a:r>
            <a:r>
              <a:rPr lang="fa-IR" sz="11600" b="1" dirty="0" smtClean="0">
                <a:cs typeface="B Lotus" pitchFamily="2" charset="-78"/>
              </a:rPr>
              <a:t>که بخش</a:t>
            </a:r>
            <a:r>
              <a:rPr lang="ar-SA" sz="11600" b="1" dirty="0" smtClean="0">
                <a:cs typeface="B Lotus" pitchFamily="2" charset="-78"/>
              </a:rPr>
              <a:t> كوچكي از بيماري </a:t>
            </a:r>
            <a:r>
              <a:rPr lang="fa-IR" sz="11600" b="1" dirty="0" smtClean="0">
                <a:cs typeface="B Lotus" pitchFamily="2" charset="-78"/>
              </a:rPr>
              <a:t>ها </a:t>
            </a:r>
            <a:r>
              <a:rPr lang="ar-SA" sz="11600" b="1" dirty="0" smtClean="0">
                <a:cs typeface="B Lotus" pitchFamily="2" charset="-78"/>
              </a:rPr>
              <a:t>ب</a:t>
            </a:r>
            <a:r>
              <a:rPr lang="fa-IR" sz="11600" b="1" dirty="0" smtClean="0">
                <a:cs typeface="B Lotus" pitchFamily="2" charset="-78"/>
              </a:rPr>
              <a:t>ه </a:t>
            </a:r>
            <a:r>
              <a:rPr lang="ar-SA" sz="11600" b="1" dirty="0" smtClean="0">
                <a:cs typeface="B Lotus" pitchFamily="2" charset="-78"/>
              </a:rPr>
              <a:t>وسيله متخصصان مراقبت و درمان مي‌شود و بخش عمده مراقبت ها توسط بیمار و </a:t>
            </a:r>
            <a:r>
              <a:rPr lang="fa-IR" sz="11600" b="1" dirty="0" smtClean="0">
                <a:cs typeface="B Lotus" pitchFamily="2" charset="-78"/>
              </a:rPr>
              <a:t>نیز </a:t>
            </a:r>
            <a:r>
              <a:rPr lang="ar-SA" sz="11600" b="1" dirty="0" smtClean="0">
                <a:cs typeface="B Lotus" pitchFamily="2" charset="-78"/>
              </a:rPr>
              <a:t>اعضای خانواد</a:t>
            </a:r>
            <a:r>
              <a:rPr lang="fa-IR" sz="11600" b="1" dirty="0" smtClean="0">
                <a:cs typeface="B Lotus" pitchFamily="2" charset="-78"/>
              </a:rPr>
              <a:t>ه اش </a:t>
            </a:r>
            <a:r>
              <a:rPr lang="ar-SA" sz="11600" b="1" dirty="0" smtClean="0">
                <a:cs typeface="B Lotus" pitchFamily="2" charset="-78"/>
              </a:rPr>
              <a:t>صورت مي‌گيرد.</a:t>
            </a:r>
            <a:r>
              <a:rPr lang="fa-IR" sz="11600" b="1" dirty="0" smtClean="0">
                <a:cs typeface="B Lotus" pitchFamily="2" charset="-78"/>
              </a:rPr>
              <a:t> </a:t>
            </a:r>
            <a:endParaRPr lang="en-US" sz="11600" dirty="0" smtClean="0">
              <a:cs typeface="B Lotus" pitchFamily="2" charset="-78"/>
            </a:endParaRPr>
          </a:p>
          <a:p>
            <a:pPr marL="274320" indent="-274320" eaLnBrk="1" fontAlgn="auto" hangingPunct="1">
              <a:spcAft>
                <a:spcPts val="0"/>
              </a:spcAft>
              <a:buClr>
                <a:schemeClr val="accent3"/>
              </a:buClr>
              <a:buFont typeface="Wingdings 2"/>
              <a:buNone/>
              <a:defRPr/>
            </a:pPr>
            <a:r>
              <a:rPr lang="fa-IR" b="1" dirty="0" smtClean="0">
                <a:cs typeface="B Lotus" pitchFamily="2" charset="-78"/>
              </a:rPr>
              <a:t>   </a:t>
            </a:r>
            <a:endParaRPr lang="en-US" b="1" dirty="0" smtClean="0">
              <a:cs typeface="B Lotus" pitchFamily="2" charset="-78"/>
            </a:endParaRPr>
          </a:p>
          <a:p>
            <a:pPr marL="274320" indent="-274320" eaLnBrk="1" fontAlgn="auto" hangingPunct="1">
              <a:spcAft>
                <a:spcPts val="0"/>
              </a:spcAft>
              <a:buClr>
                <a:schemeClr val="accent3"/>
              </a:buClr>
              <a:buFont typeface="Wingdings 2"/>
              <a:buChar char=""/>
              <a:defRPr/>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2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457200" y="357188"/>
            <a:ext cx="8229600" cy="857250"/>
          </a:xfrm>
        </p:spPr>
        <p:txBody>
          <a:bodyPr/>
          <a:lstStyle/>
          <a:p>
            <a:pPr algn="ctr" eaLnBrk="1" hangingPunct="1"/>
            <a:r>
              <a:rPr lang="fa-IR" sz="4000" b="1" smtClean="0">
                <a:solidFill>
                  <a:srgbClr val="FF0000"/>
                </a:solidFill>
                <a:cs typeface="B Titr" pitchFamily="2" charset="-78"/>
              </a:rPr>
              <a:t>خودمراقبتی از دارو تا درمان</a:t>
            </a:r>
            <a:endParaRPr lang="en-US" sz="4000" b="1" smtClean="0">
              <a:solidFill>
                <a:srgbClr val="FF0000"/>
              </a:solidFill>
              <a:cs typeface="B Titr" pitchFamily="2" charset="-78"/>
            </a:endParaRPr>
          </a:p>
        </p:txBody>
      </p:sp>
      <p:sp>
        <p:nvSpPr>
          <p:cNvPr id="3" name="Content Placeholder 2"/>
          <p:cNvSpPr>
            <a:spLocks noGrp="1"/>
          </p:cNvSpPr>
          <p:nvPr>
            <p:ph sz="quarter" idx="1"/>
          </p:nvPr>
        </p:nvSpPr>
        <p:spPr>
          <a:xfrm>
            <a:off x="457200" y="1571625"/>
            <a:ext cx="8229600" cy="4752975"/>
          </a:xfrm>
          <a:solidFill>
            <a:schemeClr val="accent1">
              <a:lumMod val="20000"/>
              <a:lumOff val="80000"/>
            </a:schemeClr>
          </a:solidFill>
        </p:spPr>
        <p:txBody>
          <a:bodyPr>
            <a:normAutofit fontScale="92500"/>
          </a:bodyPr>
          <a:lstStyle/>
          <a:p>
            <a:pPr marL="320040" indent="-320040" algn="justLow" eaLnBrk="1" fontAlgn="auto" hangingPunct="1">
              <a:spcAft>
                <a:spcPts val="0"/>
              </a:spcAft>
              <a:buFont typeface="Wingdings"/>
              <a:buChar char=""/>
              <a:defRPr/>
            </a:pPr>
            <a:r>
              <a:rPr lang="ar-SA" sz="2800" b="1" dirty="0" smtClean="0">
                <a:cs typeface="B Lotus" pitchFamily="2" charset="-78"/>
              </a:rPr>
              <a:t>در برخي از مطالعات</a:t>
            </a:r>
            <a:r>
              <a:rPr lang="fa-IR" sz="2800" b="1" dirty="0" smtClean="0">
                <a:cs typeface="B Lotus" pitchFamily="2" charset="-78"/>
              </a:rPr>
              <a:t>،</a:t>
            </a:r>
            <a:r>
              <a:rPr lang="ar-SA" sz="2800" b="1" dirty="0" smtClean="0">
                <a:cs typeface="B Lotus" pitchFamily="2" charset="-78"/>
              </a:rPr>
              <a:t> استفاده از داروهاي</a:t>
            </a:r>
            <a:r>
              <a:rPr lang="fa-IR" sz="2800" b="1" dirty="0" smtClean="0">
                <a:cs typeface="B Lotus" pitchFamily="2" charset="-78"/>
              </a:rPr>
              <a:t> بدون</a:t>
            </a:r>
            <a:r>
              <a:rPr lang="ar-SA" sz="2800" b="1" dirty="0" smtClean="0">
                <a:cs typeface="B Lotus" pitchFamily="2" charset="-78"/>
              </a:rPr>
              <a:t> نسخه پزشک شايع ترين </a:t>
            </a:r>
            <a:r>
              <a:rPr lang="fa-IR" sz="2800" b="1" dirty="0" smtClean="0">
                <a:cs typeface="B Lotus" pitchFamily="2" charset="-78"/>
              </a:rPr>
              <a:t>  </a:t>
            </a:r>
            <a:r>
              <a:rPr lang="ar-SA" sz="2800" b="1" dirty="0" smtClean="0">
                <a:cs typeface="B Lotus" pitchFamily="2" charset="-78"/>
              </a:rPr>
              <a:t>رو</a:t>
            </a:r>
            <a:r>
              <a:rPr lang="fa-IR" sz="2800" b="1" dirty="0" smtClean="0">
                <a:cs typeface="B Lotus" pitchFamily="2" charset="-78"/>
              </a:rPr>
              <a:t>ش خودمراقبتی</a:t>
            </a:r>
            <a:r>
              <a:rPr lang="ar-SA" sz="2800" b="1" dirty="0" smtClean="0">
                <a:cs typeface="B Lotus" pitchFamily="2" charset="-78"/>
              </a:rPr>
              <a:t> بوده  است.</a:t>
            </a:r>
            <a:r>
              <a:rPr lang="fa-IR" sz="2800" b="1" dirty="0" smtClean="0">
                <a:cs typeface="B Lotus" pitchFamily="2" charset="-78"/>
              </a:rPr>
              <a:t> </a:t>
            </a:r>
            <a:r>
              <a:rPr lang="ar-SA" sz="2800" b="1" dirty="0" smtClean="0">
                <a:cs typeface="B Lotus" pitchFamily="2" charset="-78"/>
              </a:rPr>
              <a:t>در دهه 1980در</a:t>
            </a:r>
            <a:r>
              <a:rPr lang="fa-IR" sz="2800" b="1" dirty="0" smtClean="0">
                <a:cs typeface="B Lotus" pitchFamily="2" charset="-78"/>
              </a:rPr>
              <a:t> </a:t>
            </a:r>
            <a:r>
              <a:rPr lang="ar-SA" sz="2800" b="1" dirty="0" smtClean="0">
                <a:cs typeface="B Lotus" pitchFamily="2" charset="-78"/>
              </a:rPr>
              <a:t>انگليس،</a:t>
            </a:r>
            <a:r>
              <a:rPr lang="fa-IR" sz="2800" b="1" dirty="0" smtClean="0">
                <a:cs typeface="B Lotus" pitchFamily="2" charset="-78"/>
              </a:rPr>
              <a:t> </a:t>
            </a:r>
            <a:r>
              <a:rPr lang="ar-SA" sz="2800" b="1" dirty="0" smtClean="0">
                <a:cs typeface="B Lotus" pitchFamily="2" charset="-78"/>
              </a:rPr>
              <a:t>به دنبال</a:t>
            </a:r>
            <a:r>
              <a:rPr lang="fa-IR" sz="2800" b="1" dirty="0" smtClean="0">
                <a:cs typeface="B Lotus" pitchFamily="2" charset="-78"/>
              </a:rPr>
              <a:t> تبدیل </a:t>
            </a:r>
            <a:r>
              <a:rPr lang="ar-SA" sz="2800" b="1" dirty="0" smtClean="0">
                <a:cs typeface="B Lotus" pitchFamily="2" charset="-78"/>
              </a:rPr>
              <a:t>بعضي از داروها از</a:t>
            </a:r>
            <a:r>
              <a:rPr lang="fa-IR" sz="2800" b="1" dirty="0" smtClean="0">
                <a:cs typeface="B Lotus" pitchFamily="2" charset="-78"/>
              </a:rPr>
              <a:t>  </a:t>
            </a:r>
            <a:r>
              <a:rPr lang="ar-SA" sz="2800" b="1" dirty="0" smtClean="0">
                <a:cs typeface="B Lotus" pitchFamily="2" charset="-78"/>
              </a:rPr>
              <a:t>قابل ارايه تنها با نسخه پزشک به فروش آزاد</a:t>
            </a:r>
            <a:r>
              <a:rPr lang="fa-IR" sz="2800" b="1" dirty="0" smtClean="0">
                <a:cs typeface="B Lotus" pitchFamily="2" charset="-78"/>
              </a:rPr>
              <a:t>، مصرف</a:t>
            </a:r>
            <a:r>
              <a:rPr lang="ar-SA" sz="2800" b="1" dirty="0" smtClean="0">
                <a:cs typeface="B Lotus" pitchFamily="2" charset="-78"/>
              </a:rPr>
              <a:t> داروهاي قابل فروش بدون نسخه افزايش يافت</a:t>
            </a:r>
            <a:r>
              <a:rPr lang="fa-IR" sz="2800" b="1" dirty="0" smtClean="0">
                <a:cs typeface="B Lotus" pitchFamily="2" charset="-78"/>
              </a:rPr>
              <a:t>. </a:t>
            </a:r>
            <a:r>
              <a:rPr lang="ar-SA" sz="2800" b="1" dirty="0" smtClean="0">
                <a:cs typeface="B Lotus" pitchFamily="2" charset="-78"/>
              </a:rPr>
              <a:t>در سال</a:t>
            </a:r>
            <a:r>
              <a:rPr lang="fa-IR" sz="2800" b="1" dirty="0" smtClean="0">
                <a:cs typeface="B Lotus" pitchFamily="2" charset="-78"/>
              </a:rPr>
              <a:t> </a:t>
            </a:r>
            <a:r>
              <a:rPr lang="ar-SA" sz="2800" b="1" dirty="0" smtClean="0">
                <a:cs typeface="B Lotus" pitchFamily="2" charset="-78"/>
              </a:rPr>
              <a:t>1994، 3</a:t>
            </a:r>
            <a:r>
              <a:rPr lang="fa-IR" sz="2800" b="1" dirty="0" smtClean="0">
                <a:cs typeface="B Lotus" pitchFamily="2" charset="-78"/>
              </a:rPr>
              <a:t>3</a:t>
            </a:r>
            <a:r>
              <a:rPr lang="ar-SA" sz="2800" b="1" dirty="0" smtClean="0">
                <a:cs typeface="B Lotus" pitchFamily="2" charset="-78"/>
              </a:rPr>
              <a:t>درص</a:t>
            </a:r>
            <a:r>
              <a:rPr lang="fa-IR" sz="2800" b="1" dirty="0" smtClean="0">
                <a:cs typeface="B Lotus" pitchFamily="2" charset="-78"/>
              </a:rPr>
              <a:t>د</a:t>
            </a:r>
            <a:r>
              <a:rPr lang="ar-SA" sz="2800" b="1" dirty="0" smtClean="0">
                <a:cs typeface="B Lotus" pitchFamily="2" charset="-78"/>
              </a:rPr>
              <a:t> از كل صورت حساب</a:t>
            </a:r>
            <a:r>
              <a:rPr lang="en-US" sz="2800" b="1" dirty="0" smtClean="0">
                <a:cs typeface="B Lotus" pitchFamily="2" charset="-78"/>
              </a:rPr>
              <a:t>‌</a:t>
            </a:r>
            <a:r>
              <a:rPr lang="ar-SA" sz="2800" b="1" dirty="0" smtClean="0">
                <a:cs typeface="B Lotus" pitchFamily="2" charset="-78"/>
              </a:rPr>
              <a:t> دارو</a:t>
            </a:r>
            <a:r>
              <a:rPr lang="fa-IR" sz="2800" b="1" dirty="0" smtClean="0">
                <a:cs typeface="B Lotus" pitchFamily="2" charset="-78"/>
              </a:rPr>
              <a:t>یی</a:t>
            </a:r>
            <a:r>
              <a:rPr lang="ar-SA" sz="2800" b="1" dirty="0" smtClean="0">
                <a:cs typeface="B Lotus" pitchFamily="2" charset="-78"/>
              </a:rPr>
              <a:t> پرداخت شده توسط شبکه ملي سلام</a:t>
            </a:r>
            <a:r>
              <a:rPr lang="fa-IR" sz="2800" b="1" dirty="0" smtClean="0">
                <a:cs typeface="B Lotus" pitchFamily="2" charset="-78"/>
              </a:rPr>
              <a:t>ت انگلیس به این داروها اختصاص یافت. اين</a:t>
            </a:r>
            <a:r>
              <a:rPr lang="ar-SA" sz="2800" b="1" dirty="0" smtClean="0">
                <a:cs typeface="B Lotus" pitchFamily="2" charset="-78"/>
              </a:rPr>
              <a:t> اتفاق در </a:t>
            </a:r>
            <a:r>
              <a:rPr lang="fa-IR" sz="2800" b="1" dirty="0" smtClean="0">
                <a:cs typeface="B Lotus" pitchFamily="2" charset="-78"/>
              </a:rPr>
              <a:t>ساير </a:t>
            </a:r>
            <a:r>
              <a:rPr lang="ar-SA" sz="2800" b="1" dirty="0" smtClean="0">
                <a:cs typeface="B Lotus" pitchFamily="2" charset="-78"/>
              </a:rPr>
              <a:t>كشورهاي اروپا</a:t>
            </a:r>
            <a:r>
              <a:rPr lang="fa-IR" sz="2800" b="1" dirty="0" smtClean="0">
                <a:cs typeface="B Lotus" pitchFamily="2" charset="-78"/>
              </a:rPr>
              <a:t>يي</a:t>
            </a:r>
            <a:r>
              <a:rPr lang="ar-SA" sz="2800" b="1" dirty="0" smtClean="0">
                <a:cs typeface="B Lotus" pitchFamily="2" charset="-78"/>
              </a:rPr>
              <a:t>،</a:t>
            </a:r>
            <a:r>
              <a:rPr lang="fa-IR" sz="2800" b="1" dirty="0" smtClean="0">
                <a:cs typeface="B Lotus" pitchFamily="2" charset="-78"/>
              </a:rPr>
              <a:t> </a:t>
            </a:r>
            <a:r>
              <a:rPr lang="ar-SA" sz="2800" b="1" dirty="0" smtClean="0">
                <a:cs typeface="B Lotus" pitchFamily="2" charset="-78"/>
              </a:rPr>
              <a:t>آمريکا</a:t>
            </a:r>
            <a:r>
              <a:rPr lang="fa-IR" sz="2800" b="1" dirty="0" smtClean="0">
                <a:cs typeface="B Lotus" pitchFamily="2" charset="-78"/>
              </a:rPr>
              <a:t>،</a:t>
            </a:r>
            <a:r>
              <a:rPr lang="ar-SA" sz="2800" b="1" dirty="0" smtClean="0">
                <a:cs typeface="B Lotus" pitchFamily="2" charset="-78"/>
              </a:rPr>
              <a:t> استراليا و نيوزيلند نيز </a:t>
            </a:r>
            <a:r>
              <a:rPr lang="fa-IR" sz="2800" b="1" dirty="0" smtClean="0">
                <a:cs typeface="B Lotus" pitchFamily="2" charset="-78"/>
              </a:rPr>
              <a:t>رخ داد</a:t>
            </a:r>
            <a:r>
              <a:rPr lang="ar-SA" sz="2800" b="1" dirty="0" smtClean="0">
                <a:cs typeface="B Lotus" pitchFamily="2" charset="-78"/>
              </a:rPr>
              <a:t>. </a:t>
            </a:r>
            <a:endParaRPr lang="en-US" sz="2800" dirty="0" smtClean="0">
              <a:cs typeface="B Lotus" pitchFamily="2" charset="-78"/>
            </a:endParaRPr>
          </a:p>
          <a:p>
            <a:pPr marL="320040" indent="-320040" algn="justLow" eaLnBrk="1" fontAlgn="auto" hangingPunct="1">
              <a:spcAft>
                <a:spcPts val="0"/>
              </a:spcAft>
              <a:buFont typeface="Wingdings"/>
              <a:buChar char=""/>
              <a:defRPr/>
            </a:pPr>
            <a:r>
              <a:rPr lang="ar-SA" sz="2800" b="1" dirty="0" smtClean="0">
                <a:cs typeface="B Lotus" pitchFamily="2" charset="-78"/>
              </a:rPr>
              <a:t>مطالعات مقطعي جمعيتي نيز يافته‌هاي مشابهي </a:t>
            </a:r>
            <a:r>
              <a:rPr lang="fa-IR" sz="2800" b="1" dirty="0" smtClean="0">
                <a:cs typeface="B Lotus" pitchFamily="2" charset="-78"/>
              </a:rPr>
              <a:t>داشت به طوري كه مشخص شد همیشه تنها ب</a:t>
            </a:r>
            <a:r>
              <a:rPr lang="ar-SA" sz="2800" b="1" dirty="0" smtClean="0">
                <a:cs typeface="B Lotus" pitchFamily="2" charset="-78"/>
              </a:rPr>
              <a:t>خش كوچكي </a:t>
            </a:r>
            <a:r>
              <a:rPr lang="fa-IR" sz="2800" b="1" dirty="0" smtClean="0">
                <a:cs typeface="B Lotus" pitchFamily="2" charset="-78"/>
              </a:rPr>
              <a:t>از </a:t>
            </a:r>
            <a:r>
              <a:rPr lang="ar-SA" sz="2800" b="1" dirty="0" smtClean="0">
                <a:cs typeface="B Lotus" pitchFamily="2" charset="-78"/>
              </a:rPr>
              <a:t>افراد </a:t>
            </a:r>
            <a:r>
              <a:rPr lang="fa-IR" sz="2800" b="1" dirty="0" smtClean="0">
                <a:cs typeface="B Lotus" pitchFamily="2" charset="-78"/>
              </a:rPr>
              <a:t>دارای علايم </a:t>
            </a:r>
            <a:r>
              <a:rPr lang="ar-SA" sz="2800" b="1" dirty="0" smtClean="0">
                <a:cs typeface="B Lotus" pitchFamily="2" charset="-78"/>
              </a:rPr>
              <a:t>جسماني</a:t>
            </a:r>
            <a:r>
              <a:rPr lang="fa-IR" sz="2800" b="1" dirty="0" smtClean="0">
                <a:cs typeface="B Lotus" pitchFamily="2" charset="-78"/>
              </a:rPr>
              <a:t> به دنبال </a:t>
            </a:r>
            <a:r>
              <a:rPr lang="ar-SA" sz="2800" b="1" dirty="0" smtClean="0">
                <a:cs typeface="B Lotus" pitchFamily="2" charset="-78"/>
              </a:rPr>
              <a:t>مراقبت‌هاي</a:t>
            </a:r>
            <a:r>
              <a:rPr lang="fa-IR" sz="2800" b="1" dirty="0" smtClean="0">
                <a:cs typeface="B Lotus" pitchFamily="2" charset="-78"/>
              </a:rPr>
              <a:t> تخصصی می رفتند</a:t>
            </a:r>
            <a:r>
              <a:rPr lang="ar-SA" sz="2800" b="1" dirty="0" smtClean="0">
                <a:cs typeface="B Lotus" pitchFamily="2" charset="-78"/>
              </a:rPr>
              <a:t> و بيشتر</a:t>
            </a:r>
            <a:r>
              <a:rPr lang="fa-IR" sz="2800" b="1" dirty="0" smtClean="0">
                <a:cs typeface="B Lotus" pitchFamily="2" charset="-78"/>
              </a:rPr>
              <a:t>ين</a:t>
            </a:r>
            <a:r>
              <a:rPr lang="ar-SA" sz="2800" b="1" dirty="0" smtClean="0">
                <a:cs typeface="B Lotus" pitchFamily="2" charset="-78"/>
              </a:rPr>
              <a:t> علا</a:t>
            </a:r>
            <a:r>
              <a:rPr lang="fa-IR" sz="2800" b="1" dirty="0" smtClean="0">
                <a:cs typeface="B Lotus" pitchFamily="2" charset="-78"/>
              </a:rPr>
              <a:t>ي</a:t>
            </a:r>
            <a:r>
              <a:rPr lang="ar-SA" sz="2800" b="1" dirty="0" smtClean="0">
                <a:cs typeface="B Lotus" pitchFamily="2" charset="-78"/>
              </a:rPr>
              <a:t>م </a:t>
            </a:r>
            <a:r>
              <a:rPr lang="fa-IR" sz="2800" b="1" dirty="0" smtClean="0">
                <a:cs typeface="B Lotus" pitchFamily="2" charset="-78"/>
              </a:rPr>
              <a:t>بيماري </a:t>
            </a:r>
            <a:r>
              <a:rPr lang="ar-SA" sz="2800" b="1" dirty="0" smtClean="0">
                <a:cs typeface="B Lotus" pitchFamily="2" charset="-78"/>
              </a:rPr>
              <a:t>ب</a:t>
            </a:r>
            <a:r>
              <a:rPr lang="fa-IR" sz="2800" b="1" dirty="0" smtClean="0">
                <a:cs typeface="B Lotus" pitchFamily="2" charset="-78"/>
              </a:rPr>
              <a:t>ه </a:t>
            </a:r>
            <a:r>
              <a:rPr lang="ar-SA" sz="2800" b="1" dirty="0" smtClean="0">
                <a:cs typeface="B Lotus" pitchFamily="2" charset="-78"/>
              </a:rPr>
              <a:t>وسيله </a:t>
            </a:r>
            <a:r>
              <a:rPr lang="fa-IR" sz="2800" b="1" dirty="0" smtClean="0">
                <a:cs typeface="B Lotus" pitchFamily="2" charset="-78"/>
              </a:rPr>
              <a:t>خودمراقبتي</a:t>
            </a:r>
            <a:r>
              <a:rPr lang="ar-SA" sz="2800" b="1" dirty="0" smtClean="0">
                <a:cs typeface="B Lotus" pitchFamily="2" charset="-78"/>
              </a:rPr>
              <a:t> يا مراقبت از خانواده و فاميل يا دوستان درمان </a:t>
            </a:r>
            <a:r>
              <a:rPr lang="fa-IR" sz="2800" b="1" dirty="0" smtClean="0">
                <a:cs typeface="B Lotus" pitchFamily="2" charset="-78"/>
              </a:rPr>
              <a:t>شده‌اند</a:t>
            </a:r>
            <a:r>
              <a:rPr lang="fa-IR" sz="2400" b="1" dirty="0" smtClean="0">
                <a:cs typeface="B Lotus" pitchFamily="2" charset="-78"/>
              </a:rPr>
              <a:t>.</a:t>
            </a:r>
            <a:r>
              <a:rPr lang="fa-IR" sz="2400" b="1" dirty="0" smtClean="0"/>
              <a:t>     </a:t>
            </a:r>
            <a:endParaRPr lang="en-US" sz="2400" dirty="0" smtClean="0"/>
          </a:p>
          <a:p>
            <a:pPr marL="274320" indent="-274320" eaLnBrk="1" fontAlgn="auto" hangingPunct="1">
              <a:spcAft>
                <a:spcPts val="0"/>
              </a:spcAft>
              <a:buClr>
                <a:schemeClr val="accent3"/>
              </a:buClr>
              <a:buFont typeface="Wingdings 2"/>
              <a:buNone/>
              <a:defRPr/>
            </a:pPr>
            <a:endParaRPr lang="en-US" sz="2400" b="1" dirty="0" smtClean="0">
              <a:solidFill>
                <a:schemeClr val="accent1">
                  <a:lumMod val="75000"/>
                </a:schemeClr>
              </a:solidFill>
              <a:cs typeface="B Lotus"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457200" y="357188"/>
            <a:ext cx="8229600" cy="928687"/>
          </a:xfrm>
        </p:spPr>
        <p:txBody>
          <a:bodyPr/>
          <a:lstStyle/>
          <a:p>
            <a:pPr algn="ctr" eaLnBrk="1" hangingPunct="1"/>
            <a:r>
              <a:rPr lang="fa-IR" sz="4000" b="1" smtClean="0">
                <a:solidFill>
                  <a:srgbClr val="FF0000"/>
                </a:solidFill>
                <a:cs typeface="B Titr" pitchFamily="2" charset="-78"/>
              </a:rPr>
              <a:t>درمان تخصصی، نوک کوه یخ درمان</a:t>
            </a:r>
            <a:endParaRPr lang="en-US" sz="4000" b="1" smtClean="0">
              <a:solidFill>
                <a:srgbClr val="FF0000"/>
              </a:solidFill>
              <a:cs typeface="B Titr" pitchFamily="2" charset="-78"/>
            </a:endParaRPr>
          </a:p>
        </p:txBody>
      </p:sp>
      <p:sp>
        <p:nvSpPr>
          <p:cNvPr id="3" name="Content Placeholder 2"/>
          <p:cNvSpPr>
            <a:spLocks noGrp="1"/>
          </p:cNvSpPr>
          <p:nvPr>
            <p:ph sz="quarter" idx="1"/>
          </p:nvPr>
        </p:nvSpPr>
        <p:spPr>
          <a:xfrm>
            <a:off x="457200" y="1643063"/>
            <a:ext cx="8229600" cy="4681537"/>
          </a:xfrm>
          <a:solidFill>
            <a:schemeClr val="accent1">
              <a:lumMod val="20000"/>
              <a:lumOff val="80000"/>
            </a:schemeClr>
          </a:solidFill>
        </p:spPr>
        <p:txBody>
          <a:bodyPr>
            <a:normAutofit fontScale="92500" lnSpcReduction="20000"/>
          </a:bodyPr>
          <a:lstStyle/>
          <a:p>
            <a:pPr marL="320040" indent="-320040" algn="justLow" eaLnBrk="1" fontAlgn="auto" hangingPunct="1">
              <a:spcAft>
                <a:spcPts val="0"/>
              </a:spcAft>
              <a:buFont typeface="Wingdings"/>
              <a:buChar char=""/>
              <a:defRPr/>
            </a:pPr>
            <a:r>
              <a:rPr lang="ar-SA" b="1" dirty="0" smtClean="0">
                <a:cs typeface="B Lotus" pitchFamily="2" charset="-78"/>
              </a:rPr>
              <a:t>مطالعه ای در اوايل دهه 60 نشان داد كه در انگليس،</a:t>
            </a:r>
            <a:r>
              <a:rPr lang="fa-IR" b="1" dirty="0" smtClean="0">
                <a:cs typeface="B Lotus" pitchFamily="2" charset="-78"/>
              </a:rPr>
              <a:t> </a:t>
            </a:r>
            <a:r>
              <a:rPr lang="ar-SA" b="1" dirty="0" smtClean="0">
                <a:cs typeface="B Lotus" pitchFamily="2" charset="-78"/>
              </a:rPr>
              <a:t>درصد زيادي از</a:t>
            </a:r>
            <a:r>
              <a:rPr lang="fa-IR" b="1" dirty="0" smtClean="0">
                <a:cs typeface="B Lotus" pitchFamily="2" charset="-78"/>
              </a:rPr>
              <a:t> </a:t>
            </a:r>
            <a:r>
              <a:rPr lang="ar-SA" b="1" dirty="0" smtClean="0">
                <a:cs typeface="B Lotus" pitchFamily="2" charset="-78"/>
              </a:rPr>
              <a:t>بيماري‌هاي شايع و</a:t>
            </a:r>
            <a:r>
              <a:rPr lang="fa-IR" b="1" dirty="0" smtClean="0">
                <a:cs typeface="B Lotus" pitchFamily="2" charset="-78"/>
              </a:rPr>
              <a:t> </a:t>
            </a:r>
            <a:r>
              <a:rPr lang="ar-SA" b="1" dirty="0" smtClean="0">
                <a:cs typeface="B Lotus" pitchFamily="2" charset="-78"/>
              </a:rPr>
              <a:t>مزمن ب</a:t>
            </a:r>
            <a:r>
              <a:rPr lang="fa-IR" b="1" dirty="0" smtClean="0">
                <a:cs typeface="B Lotus" pitchFamily="2" charset="-78"/>
              </a:rPr>
              <a:t>ه </a:t>
            </a:r>
            <a:r>
              <a:rPr lang="ar-SA" b="1" dirty="0" smtClean="0">
                <a:cs typeface="B Lotus" pitchFamily="2" charset="-78"/>
              </a:rPr>
              <a:t>وسيله پزشكان درمان نشده‌اند.</a:t>
            </a:r>
            <a:r>
              <a:rPr lang="fa-IR" b="1" dirty="0" smtClean="0">
                <a:cs typeface="B Lotus" pitchFamily="2" charset="-78"/>
              </a:rPr>
              <a:t> </a:t>
            </a:r>
            <a:r>
              <a:rPr lang="ar-SA" b="1" dirty="0" smtClean="0">
                <a:cs typeface="B Lotus" pitchFamily="2" charset="-78"/>
              </a:rPr>
              <a:t>درواقع،</a:t>
            </a:r>
            <a:r>
              <a:rPr lang="fa-IR" b="1" dirty="0" smtClean="0">
                <a:cs typeface="B Lotus" pitchFamily="2" charset="-78"/>
              </a:rPr>
              <a:t> </a:t>
            </a:r>
            <a:r>
              <a:rPr lang="ar-SA" b="1" dirty="0" smtClean="0">
                <a:cs typeface="B Lotus" pitchFamily="2" charset="-78"/>
              </a:rPr>
              <a:t>درماني که ب</a:t>
            </a:r>
            <a:r>
              <a:rPr lang="fa-IR" b="1" dirty="0" smtClean="0">
                <a:cs typeface="B Lotus" pitchFamily="2" charset="-78"/>
              </a:rPr>
              <a:t>ه </a:t>
            </a:r>
            <a:r>
              <a:rPr lang="ar-SA" b="1" dirty="0" smtClean="0">
                <a:cs typeface="B Lotus" pitchFamily="2" charset="-78"/>
              </a:rPr>
              <a:t>وسيله پزشك  اعمال مي‌شد</a:t>
            </a:r>
            <a:r>
              <a:rPr lang="fa-IR" b="1" dirty="0" smtClean="0">
                <a:cs typeface="B Lotus" pitchFamily="2" charset="-78"/>
              </a:rPr>
              <a:t>، </a:t>
            </a:r>
            <a:r>
              <a:rPr lang="ar-SA" b="1" dirty="0" smtClean="0">
                <a:cs typeface="B Lotus" pitchFamily="2" charset="-78"/>
              </a:rPr>
              <a:t>تنها نوک کوه يخي </a:t>
            </a:r>
            <a:r>
              <a:rPr lang="fa-IR" b="1" dirty="0" smtClean="0">
                <a:cs typeface="B Lotus" pitchFamily="2" charset="-78"/>
              </a:rPr>
              <a:t>     </a:t>
            </a:r>
            <a:r>
              <a:rPr lang="ar-SA" b="1" dirty="0" smtClean="0">
                <a:cs typeface="B Lotus" pitchFamily="2" charset="-78"/>
              </a:rPr>
              <a:t>بیماری ها بود. </a:t>
            </a:r>
            <a:endParaRPr lang="en-US" dirty="0" smtClean="0">
              <a:cs typeface="B Lotus" pitchFamily="2" charset="-78"/>
            </a:endParaRPr>
          </a:p>
          <a:p>
            <a:pPr marL="320040" indent="-320040" algn="justLow" eaLnBrk="1" fontAlgn="auto" hangingPunct="1">
              <a:spcAft>
                <a:spcPts val="0"/>
              </a:spcAft>
              <a:buFont typeface="Wingdings"/>
              <a:buChar char=""/>
              <a:defRPr/>
            </a:pPr>
            <a:r>
              <a:rPr lang="ar-SA" b="1" dirty="0" smtClean="0">
                <a:cs typeface="B Lotus" pitchFamily="2" charset="-78"/>
              </a:rPr>
              <a:t>يافته‌هاي مشابهي از مطالعات بين‌المللي روي استفاده از خدمات بهداشتی در 3 كشور امريكا،</a:t>
            </a:r>
            <a:r>
              <a:rPr lang="fa-IR" b="1" dirty="0" smtClean="0">
                <a:cs typeface="B Lotus" pitchFamily="2" charset="-78"/>
              </a:rPr>
              <a:t> </a:t>
            </a:r>
            <a:r>
              <a:rPr lang="ar-SA" b="1" dirty="0" smtClean="0">
                <a:cs typeface="B Lotus" pitchFamily="2" charset="-78"/>
              </a:rPr>
              <a:t>انگليس و يوگسلاوي گزارش شد</a:t>
            </a:r>
            <a:r>
              <a:rPr lang="fa-IR" b="1" dirty="0" smtClean="0">
                <a:cs typeface="B Lotus" pitchFamily="2" charset="-78"/>
              </a:rPr>
              <a:t>ه است</a:t>
            </a:r>
            <a:r>
              <a:rPr lang="ar-SA" b="1" dirty="0" smtClean="0">
                <a:cs typeface="B Lotus" pitchFamily="2" charset="-78"/>
              </a:rPr>
              <a:t>. </a:t>
            </a:r>
            <a:endParaRPr lang="en-US" dirty="0" smtClean="0">
              <a:cs typeface="B Lotus" pitchFamily="2" charset="-78"/>
            </a:endParaRPr>
          </a:p>
          <a:p>
            <a:pPr marL="320040" indent="-320040" algn="justLow" eaLnBrk="1" fontAlgn="auto" hangingPunct="1">
              <a:spcAft>
                <a:spcPts val="0"/>
              </a:spcAft>
              <a:buFont typeface="Wingdings"/>
              <a:buChar char=""/>
              <a:defRPr/>
            </a:pPr>
            <a:r>
              <a:rPr lang="ar-SA" b="1" dirty="0" smtClean="0">
                <a:cs typeface="B Lotus" pitchFamily="2" charset="-78"/>
              </a:rPr>
              <a:t>مطالعه جديدي در</a:t>
            </a:r>
            <a:r>
              <a:rPr lang="fa-IR" b="1" dirty="0" smtClean="0">
                <a:cs typeface="B Lotus" pitchFamily="2" charset="-78"/>
              </a:rPr>
              <a:t> </a:t>
            </a:r>
            <a:r>
              <a:rPr lang="ar-SA" b="1" dirty="0" smtClean="0">
                <a:cs typeface="B Lotus" pitchFamily="2" charset="-78"/>
              </a:rPr>
              <a:t>مكزيك نشان داد كه </a:t>
            </a:r>
            <a:r>
              <a:rPr lang="fa-IR" b="1" dirty="0" smtClean="0">
                <a:cs typeface="B Lotus" pitchFamily="2" charset="-78"/>
              </a:rPr>
              <a:t>خودمراقبتي</a:t>
            </a:r>
            <a:r>
              <a:rPr lang="ar-SA" b="1" dirty="0" smtClean="0">
                <a:cs typeface="B Lotus" pitchFamily="2" charset="-78"/>
              </a:rPr>
              <a:t>،</a:t>
            </a:r>
            <a:r>
              <a:rPr lang="fa-IR" b="1" dirty="0" smtClean="0">
                <a:cs typeface="B Lotus" pitchFamily="2" charset="-78"/>
              </a:rPr>
              <a:t> </a:t>
            </a:r>
            <a:r>
              <a:rPr lang="ar-SA" b="1" dirty="0" smtClean="0">
                <a:cs typeface="B Lotus" pitchFamily="2" charset="-78"/>
              </a:rPr>
              <a:t>شایع ترين پاسخ رفتاري به بيماري است</a:t>
            </a:r>
            <a:r>
              <a:rPr lang="fa-IR" b="1" dirty="0" smtClean="0">
                <a:cs typeface="B Lotus" pitchFamily="2" charset="-78"/>
              </a:rPr>
              <a:t>، </a:t>
            </a:r>
            <a:r>
              <a:rPr lang="ar-SA" b="1" dirty="0" smtClean="0">
                <a:cs typeface="B Lotus" pitchFamily="2" charset="-78"/>
              </a:rPr>
              <a:t>مهم ترین عوامل</a:t>
            </a:r>
            <a:r>
              <a:rPr lang="fa-IR" b="1" dirty="0" smtClean="0">
                <a:cs typeface="B Lotus" pitchFamily="2" charset="-78"/>
              </a:rPr>
              <a:t> خودمراقبتي شامل </a:t>
            </a:r>
            <a:r>
              <a:rPr lang="ar-SA" b="1" dirty="0" smtClean="0">
                <a:cs typeface="B Lotus" pitchFamily="2" charset="-78"/>
              </a:rPr>
              <a:t>شرايط اجتماعي،</a:t>
            </a:r>
            <a:r>
              <a:rPr lang="fa-IR" b="1" dirty="0" smtClean="0">
                <a:cs typeface="B Lotus" pitchFamily="2" charset="-78"/>
              </a:rPr>
              <a:t> </a:t>
            </a:r>
            <a:r>
              <a:rPr lang="ar-SA" b="1" dirty="0" smtClean="0">
                <a:cs typeface="B Lotus" pitchFamily="2" charset="-78"/>
              </a:rPr>
              <a:t>اقتصادي</a:t>
            </a:r>
            <a:r>
              <a:rPr lang="fa-IR" b="1" dirty="0" smtClean="0">
                <a:cs typeface="B Lotus" pitchFamily="2" charset="-78"/>
              </a:rPr>
              <a:t> و</a:t>
            </a:r>
            <a:r>
              <a:rPr lang="ar-SA" b="1" dirty="0" smtClean="0">
                <a:cs typeface="B Lotus" pitchFamily="2" charset="-78"/>
              </a:rPr>
              <a:t> محل سكونت است که به ویژه در ميان جمعيت فقيرتر و مناطق روستايي اهميت بيشتري مي‌يابد. </a:t>
            </a:r>
            <a:endParaRPr lang="en-US" dirty="0" smtClean="0">
              <a:cs typeface="B Lotus" pitchFamily="2" charset="-78"/>
            </a:endParaRPr>
          </a:p>
          <a:p>
            <a:pPr marL="320040" indent="-320040" algn="justLow" eaLnBrk="1" fontAlgn="auto" hangingPunct="1">
              <a:spcAft>
                <a:spcPts val="0"/>
              </a:spcAft>
              <a:buFont typeface="Wingdings"/>
              <a:buChar char=""/>
              <a:defRPr/>
            </a:pPr>
            <a:r>
              <a:rPr lang="fa-IR" b="1" dirty="0" smtClean="0">
                <a:cs typeface="B Lotus" pitchFamily="2" charset="-78"/>
              </a:rPr>
              <a:t>خودمراقبتي جزء لاينفک</a:t>
            </a:r>
            <a:r>
              <a:rPr lang="ar-SA" b="1" dirty="0" smtClean="0">
                <a:cs typeface="B Lotus" pitchFamily="2" charset="-78"/>
              </a:rPr>
              <a:t> تمام سطوح مراقبت </a:t>
            </a:r>
            <a:r>
              <a:rPr lang="fa-IR" b="1" dirty="0" smtClean="0">
                <a:cs typeface="B Lotus" pitchFamily="2" charset="-78"/>
              </a:rPr>
              <a:t>بهداشتي </a:t>
            </a:r>
            <a:r>
              <a:rPr lang="ar-SA" b="1" dirty="0" smtClean="0">
                <a:cs typeface="B Lotus" pitchFamily="2" charset="-78"/>
              </a:rPr>
              <a:t>اوليه </a:t>
            </a:r>
            <a:r>
              <a:rPr lang="fa-IR" b="1" dirty="0" smtClean="0">
                <a:cs typeface="B Lotus" pitchFamily="2" charset="-78"/>
              </a:rPr>
              <a:t>و </a:t>
            </a:r>
            <a:r>
              <a:rPr lang="ar-SA" b="1" dirty="0" smtClean="0">
                <a:cs typeface="B Lotus" pitchFamily="2" charset="-78"/>
              </a:rPr>
              <a:t>تخصصي </a:t>
            </a:r>
            <a:r>
              <a:rPr lang="fa-IR" b="1" dirty="0" smtClean="0">
                <a:cs typeface="B Lotus" pitchFamily="2" charset="-78"/>
              </a:rPr>
              <a:t>است که </a:t>
            </a:r>
            <a:r>
              <a:rPr lang="ar-SA" b="1" dirty="0" smtClean="0">
                <a:cs typeface="B Lotus" pitchFamily="2" charset="-78"/>
              </a:rPr>
              <a:t>اندکي تسهيل در روند اجراي </a:t>
            </a:r>
            <a:r>
              <a:rPr lang="fa-IR" b="1" dirty="0" smtClean="0">
                <a:cs typeface="B Lotus" pitchFamily="2" charset="-78"/>
              </a:rPr>
              <a:t>آن</a:t>
            </a:r>
            <a:r>
              <a:rPr lang="ar-SA" b="1" dirty="0" smtClean="0">
                <a:cs typeface="B Lotus" pitchFamily="2" charset="-78"/>
              </a:rPr>
              <a:t> مي‌تواند وضعيت </a:t>
            </a:r>
            <a:r>
              <a:rPr lang="fa-IR" b="1" dirty="0" smtClean="0">
                <a:cs typeface="B Lotus" pitchFamily="2" charset="-78"/>
              </a:rPr>
              <a:t>بهداشتي،</a:t>
            </a:r>
            <a:r>
              <a:rPr lang="ar-SA" b="1" dirty="0" smtClean="0">
                <a:cs typeface="B Lotus" pitchFamily="2" charset="-78"/>
              </a:rPr>
              <a:t> اقتصادي </a:t>
            </a:r>
            <a:r>
              <a:rPr lang="fa-IR" b="1" dirty="0" smtClean="0">
                <a:cs typeface="B Lotus" pitchFamily="2" charset="-78"/>
              </a:rPr>
              <a:t>و </a:t>
            </a:r>
            <a:r>
              <a:rPr lang="ar-SA" b="1" dirty="0" smtClean="0">
                <a:cs typeface="B Lotus" pitchFamily="2" charset="-78"/>
              </a:rPr>
              <a:t>اجتماعي كل جمعيت را بهبود بخشد. </a:t>
            </a:r>
            <a:endParaRPr lang="en-US" dirty="0" smtClean="0">
              <a:cs typeface="B Lotus" pitchFamily="2" charset="-78"/>
            </a:endParaRPr>
          </a:p>
          <a:p>
            <a:pPr marL="274320" indent="-274320" eaLnBrk="1" fontAlgn="auto" hangingPunct="1">
              <a:spcAft>
                <a:spcPts val="0"/>
              </a:spcAft>
              <a:buClr>
                <a:schemeClr val="accent3"/>
              </a:buClr>
              <a:buFont typeface="Wingdings 2"/>
              <a:buChar char=""/>
              <a:defRPr/>
            </a:pPr>
            <a:endParaRPr lang="en-US" b="1" dirty="0">
              <a:cs typeface="B Lotus"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2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a:xfrm>
            <a:off x="500063" y="428625"/>
            <a:ext cx="8229600" cy="785813"/>
          </a:xfrm>
        </p:spPr>
        <p:txBody>
          <a:bodyPr>
            <a:normAutofit fontScale="90000"/>
          </a:bodyPr>
          <a:lstStyle/>
          <a:p>
            <a:pPr algn="ctr" eaLnBrk="1" fontAlgn="auto" hangingPunct="1">
              <a:spcAft>
                <a:spcPts val="0"/>
              </a:spcAft>
              <a:defRPr/>
            </a:pPr>
            <a:r>
              <a:rPr lang="fa-IR" sz="3200" b="1" dirty="0" smtClean="0">
                <a:solidFill>
                  <a:srgbClr val="FF0000"/>
                </a:solidFill>
                <a:cs typeface="B Titr" pitchFamily="2" charset="-78"/>
              </a:rPr>
              <a:t>خودمراقبتي: بيدارکردن توانايي بالقوه افراد براي مراقبت </a:t>
            </a:r>
            <a:endParaRPr lang="en-US" sz="3200" dirty="0" smtClean="0">
              <a:solidFill>
                <a:srgbClr val="FF0000"/>
              </a:solidFill>
              <a:cs typeface="B Titr" pitchFamily="2" charset="-78"/>
            </a:endParaRPr>
          </a:p>
        </p:txBody>
      </p:sp>
      <p:sp>
        <p:nvSpPr>
          <p:cNvPr id="3" name="Content Placeholder 2"/>
          <p:cNvSpPr>
            <a:spLocks noGrp="1"/>
          </p:cNvSpPr>
          <p:nvPr>
            <p:ph sz="quarter" idx="1"/>
          </p:nvPr>
        </p:nvSpPr>
        <p:spPr>
          <a:xfrm>
            <a:off x="612775" y="1600200"/>
            <a:ext cx="8153400" cy="4495800"/>
          </a:xfrm>
          <a:solidFill>
            <a:schemeClr val="accent1">
              <a:lumMod val="20000"/>
              <a:lumOff val="80000"/>
            </a:schemeClr>
          </a:solidFill>
        </p:spPr>
        <p:txBody>
          <a:bodyPr>
            <a:normAutofit fontScale="85000" lnSpcReduction="20000"/>
          </a:bodyPr>
          <a:lstStyle/>
          <a:p>
            <a:pPr marL="320040" indent="-320040" algn="justLow" eaLnBrk="1" fontAlgn="auto" hangingPunct="1">
              <a:lnSpc>
                <a:spcPct val="150000"/>
              </a:lnSpc>
              <a:spcAft>
                <a:spcPts val="0"/>
              </a:spcAft>
              <a:buFont typeface="Wingdings"/>
              <a:buChar char=""/>
              <a:defRPr/>
            </a:pPr>
            <a:r>
              <a:rPr lang="ar-SA" sz="3500" b="1" dirty="0" smtClean="0">
                <a:solidFill>
                  <a:srgbClr val="C00000"/>
                </a:solidFill>
                <a:cs typeface="B Lotus" pitchFamily="2" charset="-78"/>
              </a:rPr>
              <a:t>خودمراقبتی عملي </a:t>
            </a:r>
            <a:r>
              <a:rPr lang="fa-IR" sz="3500" b="1" dirty="0" smtClean="0">
                <a:solidFill>
                  <a:srgbClr val="C00000"/>
                </a:solidFill>
                <a:cs typeface="B Lotus" pitchFamily="2" charset="-78"/>
              </a:rPr>
              <a:t>است</a:t>
            </a:r>
            <a:r>
              <a:rPr lang="ar-SA" sz="3500" b="1" dirty="0" smtClean="0">
                <a:solidFill>
                  <a:srgbClr val="C00000"/>
                </a:solidFill>
                <a:cs typeface="B Lotus" pitchFamily="2" charset="-78"/>
              </a:rPr>
              <a:t> كه در آن شخص از دانش، مهارت و توان خود به عنوان يك منبع استفاده کرده و به طور مستقل از ديگران، از سلامت </a:t>
            </a:r>
            <a:r>
              <a:rPr lang="fa-IR" sz="3500" b="1" dirty="0" smtClean="0">
                <a:solidFill>
                  <a:srgbClr val="C00000"/>
                </a:solidFill>
                <a:cs typeface="B Lotus" pitchFamily="2" charset="-78"/>
              </a:rPr>
              <a:t>خود </a:t>
            </a:r>
            <a:r>
              <a:rPr lang="ar-SA" sz="3500" b="1" dirty="0" smtClean="0">
                <a:solidFill>
                  <a:srgbClr val="C00000"/>
                </a:solidFill>
                <a:cs typeface="B Lotus" pitchFamily="2" charset="-78"/>
              </a:rPr>
              <a:t>مراقبت مي‌كند</a:t>
            </a:r>
            <a:r>
              <a:rPr lang="fa-IR" sz="3500" b="1" dirty="0" smtClean="0">
                <a:solidFill>
                  <a:srgbClr val="C00000"/>
                </a:solidFill>
                <a:cs typeface="B Lotus" pitchFamily="2" charset="-78"/>
              </a:rPr>
              <a:t>. </a:t>
            </a:r>
            <a:endParaRPr lang="en-US" sz="3500" dirty="0" smtClean="0">
              <a:solidFill>
                <a:srgbClr val="C00000"/>
              </a:solidFill>
              <a:cs typeface="B Lotus" pitchFamily="2" charset="-78"/>
            </a:endParaRPr>
          </a:p>
          <a:p>
            <a:pPr marL="320040" indent="-320040" algn="justLow" eaLnBrk="1" fontAlgn="auto" hangingPunct="1">
              <a:lnSpc>
                <a:spcPct val="150000"/>
              </a:lnSpc>
              <a:spcAft>
                <a:spcPts val="0"/>
              </a:spcAft>
              <a:buFont typeface="Wingdings"/>
              <a:buChar char=""/>
              <a:defRPr/>
            </a:pPr>
            <a:r>
              <a:rPr lang="ar-SA" sz="3500" b="1" dirty="0" smtClean="0">
                <a:cs typeface="B Lotus" pitchFamily="2" charset="-78"/>
              </a:rPr>
              <a:t>منظور از استقلال</a:t>
            </a:r>
            <a:r>
              <a:rPr lang="fa-IR" sz="3500" b="1" dirty="0" smtClean="0">
                <a:cs typeface="B Lotus" pitchFamily="2" charset="-78"/>
              </a:rPr>
              <a:t>، </a:t>
            </a:r>
            <a:r>
              <a:rPr lang="ar-SA" sz="3500" b="1" dirty="0" smtClean="0">
                <a:cs typeface="B Lotus" pitchFamily="2" charset="-78"/>
              </a:rPr>
              <a:t>تصميم گيري براي خويش با اتكا</a:t>
            </a:r>
            <a:r>
              <a:rPr lang="fa-IR" sz="3500" b="1" dirty="0" smtClean="0">
                <a:cs typeface="B Lotus" pitchFamily="2" charset="-78"/>
              </a:rPr>
              <a:t>ي </a:t>
            </a:r>
            <a:r>
              <a:rPr lang="ar-SA" sz="3500" b="1" dirty="0" smtClean="0">
                <a:cs typeface="B Lotus" pitchFamily="2" charset="-78"/>
              </a:rPr>
              <a:t>به خود</a:t>
            </a:r>
            <a:r>
              <a:rPr lang="fa-IR" sz="3500" b="1" dirty="0" smtClean="0">
                <a:cs typeface="B Lotus" pitchFamily="2" charset="-78"/>
              </a:rPr>
              <a:t> مي‌باشد که </a:t>
            </a:r>
            <a:r>
              <a:rPr lang="ar-SA" sz="3500" b="1" dirty="0" smtClean="0">
                <a:cs typeface="B Lotus" pitchFamily="2" charset="-78"/>
              </a:rPr>
              <a:t>شامل مشورت</a:t>
            </a:r>
            <a:r>
              <a:rPr lang="fa-IR" sz="3500" b="1" dirty="0" smtClean="0">
                <a:cs typeface="B Lotus" pitchFamily="2" charset="-78"/>
              </a:rPr>
              <a:t> و کسب کمک تخصصي يا غيرتخصصي از </a:t>
            </a:r>
            <a:r>
              <a:rPr lang="ar-SA" sz="3500" b="1" dirty="0" smtClean="0">
                <a:cs typeface="B Lotus" pitchFamily="2" charset="-78"/>
              </a:rPr>
              <a:t>ديگران چه</a:t>
            </a:r>
            <a:r>
              <a:rPr lang="fa-IR" sz="3500" b="1" dirty="0" smtClean="0">
                <a:cs typeface="B Lotus" pitchFamily="2" charset="-78"/>
              </a:rPr>
              <a:t>  </a:t>
            </a:r>
            <a:r>
              <a:rPr lang="ar-SA" sz="3500" b="1" dirty="0" smtClean="0">
                <a:cs typeface="B Lotus" pitchFamily="2" charset="-78"/>
              </a:rPr>
              <a:t>متخصص و چه </a:t>
            </a:r>
            <a:r>
              <a:rPr lang="fa-IR" sz="3500" b="1" dirty="0" smtClean="0">
                <a:cs typeface="B Lotus" pitchFamily="2" charset="-78"/>
              </a:rPr>
              <a:t>غیر</a:t>
            </a:r>
            <a:r>
              <a:rPr lang="ar-SA" sz="3500" b="1" dirty="0" smtClean="0">
                <a:cs typeface="B Lotus" pitchFamily="2" charset="-78"/>
              </a:rPr>
              <a:t>متخصص نيز مي‌</a:t>
            </a:r>
            <a:r>
              <a:rPr lang="fa-IR" sz="3500" b="1" dirty="0" smtClean="0">
                <a:cs typeface="B Lotus" pitchFamily="2" charset="-78"/>
              </a:rPr>
              <a:t>باشد. </a:t>
            </a:r>
            <a:endParaRPr lang="en-US" sz="3500" dirty="0" smtClean="0">
              <a:cs typeface="B Lotus" pitchFamily="2" charset="-78"/>
            </a:endParaRPr>
          </a:p>
          <a:p>
            <a:pPr marL="274320" indent="-274320" algn="ctr" eaLnBrk="1" fontAlgn="auto" hangingPunct="1">
              <a:spcAft>
                <a:spcPts val="0"/>
              </a:spcAft>
              <a:buClr>
                <a:schemeClr val="accent3"/>
              </a:buClr>
              <a:buFont typeface="Wingdings 2"/>
              <a:buNone/>
              <a:defRPr/>
            </a:pPr>
            <a:endParaRPr lang="en-US" b="1" dirty="0">
              <a:solidFill>
                <a:schemeClr val="accent1">
                  <a:lumMod val="75000"/>
                </a:schemeClr>
              </a:solidFill>
              <a:cs typeface="B Lotus"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612775" y="228600"/>
            <a:ext cx="8153400" cy="990600"/>
          </a:xfrm>
        </p:spPr>
        <p:txBody>
          <a:bodyPr/>
          <a:lstStyle/>
          <a:p>
            <a:pPr algn="ctr" eaLnBrk="1" hangingPunct="1"/>
            <a:r>
              <a:rPr lang="ar-SA" sz="3200" b="1" smtClean="0">
                <a:solidFill>
                  <a:srgbClr val="FF0000"/>
                </a:solidFill>
                <a:cs typeface="B Titr" pitchFamily="2" charset="-78"/>
              </a:rPr>
              <a:t>مدل ارتقاي سلامت فرد-محور رامدر</a:t>
            </a:r>
            <a:r>
              <a:rPr lang="fa-IR" sz="3200" b="1" smtClean="0">
                <a:solidFill>
                  <a:srgbClr val="FF0000"/>
                </a:solidFill>
                <a:cs typeface="B Titr" pitchFamily="2" charset="-78"/>
              </a:rPr>
              <a:t> </a:t>
            </a:r>
            <a:r>
              <a:rPr lang="ar-SA" sz="3200" b="1" smtClean="0">
                <a:solidFill>
                  <a:srgbClr val="FF0000"/>
                </a:solidFill>
                <a:cs typeface="B Titr" pitchFamily="2" charset="-78"/>
              </a:rPr>
              <a:t>وهمکاران(1990)</a:t>
            </a:r>
            <a:r>
              <a:rPr lang="fa-IR" sz="3600" b="1" smtClean="0">
                <a:solidFill>
                  <a:srgbClr val="FF0000"/>
                </a:solidFill>
                <a:cs typeface="B Lotus" pitchFamily="2" charset="-78"/>
              </a:rPr>
              <a:t> </a:t>
            </a:r>
            <a:endParaRPr lang="en-US" sz="3600" smtClean="0">
              <a:solidFill>
                <a:srgbClr val="FF0000"/>
              </a:solidFill>
              <a:cs typeface="B Lotus" pitchFamily="2" charset="-78"/>
            </a:endParaRPr>
          </a:p>
        </p:txBody>
      </p:sp>
      <p:sp>
        <p:nvSpPr>
          <p:cNvPr id="3" name="Content Placeholder 2"/>
          <p:cNvSpPr>
            <a:spLocks noGrp="1"/>
          </p:cNvSpPr>
          <p:nvPr>
            <p:ph sz="quarter" idx="1"/>
          </p:nvPr>
        </p:nvSpPr>
        <p:spPr>
          <a:xfrm>
            <a:off x="457200" y="1643063"/>
            <a:ext cx="8229600" cy="4681537"/>
          </a:xfrm>
          <a:solidFill>
            <a:schemeClr val="accent1">
              <a:lumMod val="20000"/>
              <a:lumOff val="80000"/>
            </a:schemeClr>
          </a:solidFill>
        </p:spPr>
        <p:txBody>
          <a:bodyPr>
            <a:normAutofit/>
          </a:bodyPr>
          <a:lstStyle/>
          <a:p>
            <a:pPr marL="320040" indent="-320040" algn="justLow" eaLnBrk="1" fontAlgn="auto" hangingPunct="1">
              <a:spcAft>
                <a:spcPts val="0"/>
              </a:spcAft>
              <a:buFont typeface="Wingdings"/>
              <a:buChar char=""/>
              <a:defRPr/>
            </a:pPr>
            <a:r>
              <a:rPr lang="ar-SA" sz="3400" b="1" dirty="0" smtClean="0">
                <a:solidFill>
                  <a:srgbClr val="C00000"/>
                </a:solidFill>
                <a:cs typeface="B Lotus" pitchFamily="2" charset="-78"/>
              </a:rPr>
              <a:t>هنگام مواجهه با يك مشكل بهداشتي يا براي حفظ و ارتقا</a:t>
            </a:r>
            <a:r>
              <a:rPr lang="fa-IR" sz="3400" b="1" dirty="0" smtClean="0">
                <a:solidFill>
                  <a:srgbClr val="C00000"/>
                </a:solidFill>
                <a:cs typeface="B Lotus" pitchFamily="2" charset="-78"/>
              </a:rPr>
              <a:t>ي</a:t>
            </a:r>
            <a:r>
              <a:rPr lang="ar-SA" sz="3400" b="1" dirty="0" smtClean="0">
                <a:solidFill>
                  <a:srgbClr val="C00000"/>
                </a:solidFill>
                <a:cs typeface="B Lotus" pitchFamily="2" charset="-78"/>
              </a:rPr>
              <a:t> سلامت</a:t>
            </a:r>
            <a:r>
              <a:rPr lang="fa-IR" sz="3400" b="1" dirty="0" smtClean="0">
                <a:solidFill>
                  <a:srgbClr val="C00000"/>
                </a:solidFill>
                <a:cs typeface="B Lotus" pitchFamily="2" charset="-78"/>
              </a:rPr>
              <a:t>،</a:t>
            </a:r>
            <a:r>
              <a:rPr lang="ar-SA" sz="3400" b="1" dirty="0" smtClean="0">
                <a:solidFill>
                  <a:srgbClr val="C00000"/>
                </a:solidFill>
                <a:cs typeface="B Lotus" pitchFamily="2" charset="-78"/>
              </a:rPr>
              <a:t> </a:t>
            </a:r>
            <a:r>
              <a:rPr lang="ar-SA" sz="3400" b="1" dirty="0" smtClean="0">
                <a:solidFill>
                  <a:srgbClr val="C00000"/>
                </a:solidFill>
                <a:cs typeface="B Titr" pitchFamily="2" charset="-78"/>
              </a:rPr>
              <a:t>5</a:t>
            </a:r>
            <a:r>
              <a:rPr lang="ar-SA" sz="3400" b="1" dirty="0" smtClean="0">
                <a:solidFill>
                  <a:srgbClr val="C00000"/>
                </a:solidFill>
                <a:cs typeface="B Lotus" pitchFamily="2" charset="-78"/>
              </a:rPr>
              <a:t> منبع اصلي در دسترس اشخاص است:</a:t>
            </a:r>
            <a:endParaRPr lang="en-US" sz="3400" dirty="0" smtClean="0">
              <a:solidFill>
                <a:srgbClr val="C00000"/>
              </a:solidFill>
              <a:cs typeface="B Lotus" pitchFamily="2" charset="-78"/>
            </a:endParaRPr>
          </a:p>
          <a:p>
            <a:pPr marL="320040" indent="-320040" algn="justLow" eaLnBrk="1" fontAlgn="auto" hangingPunct="1">
              <a:spcAft>
                <a:spcPts val="0"/>
              </a:spcAft>
              <a:buFont typeface="Wingdings 2" pitchFamily="18" charset="2"/>
              <a:buNone/>
              <a:defRPr/>
            </a:pPr>
            <a:r>
              <a:rPr lang="fa-IR" sz="3400" b="1" dirty="0" smtClean="0">
                <a:cs typeface="B Lotus" pitchFamily="2" charset="-78"/>
              </a:rPr>
              <a:t>1- </a:t>
            </a:r>
            <a:r>
              <a:rPr lang="ar-SA" sz="3400" b="1" dirty="0" smtClean="0">
                <a:cs typeface="B Lotus" pitchFamily="2" charset="-78"/>
              </a:rPr>
              <a:t>خود شخص </a:t>
            </a:r>
            <a:endParaRPr lang="en-US" sz="3400" dirty="0" smtClean="0">
              <a:cs typeface="B Lotus" pitchFamily="2" charset="-78"/>
            </a:endParaRPr>
          </a:p>
          <a:p>
            <a:pPr marL="320040" indent="-320040" algn="justLow" eaLnBrk="1" fontAlgn="auto" hangingPunct="1">
              <a:spcAft>
                <a:spcPts val="0"/>
              </a:spcAft>
              <a:buFont typeface="Wingdings 2" pitchFamily="18" charset="2"/>
              <a:buNone/>
              <a:defRPr/>
            </a:pPr>
            <a:r>
              <a:rPr lang="fa-IR" sz="3400" b="1" dirty="0" smtClean="0">
                <a:cs typeface="B Lotus" pitchFamily="2" charset="-78"/>
              </a:rPr>
              <a:t>2- </a:t>
            </a:r>
            <a:r>
              <a:rPr lang="ar-SA" sz="3400" b="1" dirty="0" smtClean="0">
                <a:cs typeface="B Lotus" pitchFamily="2" charset="-78"/>
              </a:rPr>
              <a:t>ساير افراد عادي   </a:t>
            </a:r>
            <a:endParaRPr lang="en-US" sz="3400" dirty="0" smtClean="0">
              <a:cs typeface="B Lotus" pitchFamily="2" charset="-78"/>
            </a:endParaRPr>
          </a:p>
          <a:p>
            <a:pPr marL="320040" indent="-320040" algn="justLow" eaLnBrk="1" fontAlgn="auto" hangingPunct="1">
              <a:spcAft>
                <a:spcPts val="0"/>
              </a:spcAft>
              <a:buFont typeface="Wingdings"/>
              <a:buNone/>
              <a:defRPr/>
            </a:pPr>
            <a:r>
              <a:rPr lang="fa-IR" sz="3400" b="1" dirty="0" smtClean="0">
                <a:cs typeface="B Lotus" pitchFamily="2" charset="-78"/>
              </a:rPr>
              <a:t>3-</a:t>
            </a:r>
            <a:r>
              <a:rPr lang="ar-SA" sz="3400" b="1" dirty="0" smtClean="0">
                <a:cs typeface="B Lotus" pitchFamily="2" charset="-78"/>
              </a:rPr>
              <a:t> اطلاعات موجود در محيط </a:t>
            </a:r>
            <a:endParaRPr lang="en-US" sz="3400" dirty="0" smtClean="0">
              <a:cs typeface="B Lotus" pitchFamily="2" charset="-78"/>
            </a:endParaRPr>
          </a:p>
          <a:p>
            <a:pPr marL="320040" indent="-320040" algn="justLow" eaLnBrk="1" fontAlgn="auto" hangingPunct="1">
              <a:spcAft>
                <a:spcPts val="0"/>
              </a:spcAft>
              <a:buFont typeface="Wingdings 2" pitchFamily="18" charset="2"/>
              <a:buNone/>
              <a:defRPr/>
            </a:pPr>
            <a:r>
              <a:rPr lang="fa-IR" sz="3400" b="1" dirty="0" smtClean="0">
                <a:cs typeface="B Lotus" pitchFamily="2" charset="-78"/>
              </a:rPr>
              <a:t>4- محيط</a:t>
            </a:r>
            <a:endParaRPr lang="en-US" sz="3400" dirty="0" smtClean="0">
              <a:cs typeface="B Lotus" pitchFamily="2" charset="-78"/>
            </a:endParaRPr>
          </a:p>
          <a:p>
            <a:pPr marL="320040" indent="-320040" algn="justLow" eaLnBrk="1" fontAlgn="auto" hangingPunct="1">
              <a:spcAft>
                <a:spcPts val="0"/>
              </a:spcAft>
              <a:buFont typeface="Wingdings"/>
              <a:buNone/>
              <a:defRPr/>
            </a:pPr>
            <a:r>
              <a:rPr lang="fa-IR" sz="3400" b="1" dirty="0" smtClean="0">
                <a:cs typeface="B Lotus" pitchFamily="2" charset="-78"/>
              </a:rPr>
              <a:t>5- </a:t>
            </a:r>
            <a:r>
              <a:rPr lang="ar-SA" sz="3400" b="1" dirty="0" smtClean="0">
                <a:cs typeface="B Lotus" pitchFamily="2" charset="-78"/>
              </a:rPr>
              <a:t>متخصصان</a:t>
            </a:r>
            <a:endParaRPr lang="en-US" sz="3400" dirty="0" smtClean="0">
              <a:cs typeface="B Lotus" pitchFamily="2" charset="-78"/>
            </a:endParaRPr>
          </a:p>
          <a:p>
            <a:pPr marL="274320" indent="-274320" algn="justLow" eaLnBrk="1" fontAlgn="auto" hangingPunct="1">
              <a:spcAft>
                <a:spcPts val="0"/>
              </a:spcAft>
              <a:buClr>
                <a:schemeClr val="accent3"/>
              </a:buClr>
              <a:buFont typeface="Wingdings 2"/>
              <a:buNone/>
              <a:defRPr/>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2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20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20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8"/>
          <p:cNvSpPr>
            <a:spLocks noChangeArrowheads="1"/>
          </p:cNvSpPr>
          <p:nvPr/>
        </p:nvSpPr>
        <p:spPr bwMode="auto">
          <a:xfrm>
            <a:off x="0" y="0"/>
            <a:ext cx="292100" cy="554038"/>
          </a:xfrm>
          <a:prstGeom prst="rect">
            <a:avLst/>
          </a:prstGeom>
          <a:noFill/>
          <a:ln w="9525">
            <a:noFill/>
            <a:miter lim="800000"/>
            <a:headEnd/>
            <a:tailEnd/>
          </a:ln>
        </p:spPr>
        <p:txBody>
          <a:bodyPr wrap="none" anchor="ctr">
            <a:spAutoFit/>
          </a:bodyPr>
          <a:lstStyle/>
          <a:p>
            <a:pPr rtl="1">
              <a:tabLst>
                <a:tab pos="319088" algn="r"/>
              </a:tabLst>
            </a:pPr>
            <a:r>
              <a:rPr lang="fa-IR" altLang="zh-CN" sz="1200" b="1">
                <a:latin typeface="Times New Roman" pitchFamily="18" charset="0"/>
                <a:cs typeface="B Lotus" pitchFamily="2" charset="-78"/>
              </a:rPr>
              <a:t> </a:t>
            </a:r>
            <a:endParaRPr lang="en-US" altLang="zh-CN" sz="1100">
              <a:cs typeface="B Lotus" pitchFamily="2" charset="-78"/>
            </a:endParaRPr>
          </a:p>
          <a:p>
            <a:pPr eaLnBrk="0" hangingPunct="0">
              <a:tabLst>
                <a:tab pos="319088" algn="r"/>
              </a:tabLst>
            </a:pPr>
            <a:r>
              <a:rPr lang="fa-IR" altLang="zh-CN">
                <a:cs typeface="B Lotus" pitchFamily="2" charset="-78"/>
              </a:rPr>
              <a:t> </a:t>
            </a:r>
            <a:endParaRPr lang="en-US" altLang="zh-CN">
              <a:cs typeface="B Lotus" pitchFamily="2" charset="-78"/>
            </a:endParaRPr>
          </a:p>
        </p:txBody>
      </p:sp>
      <p:grpSp>
        <p:nvGrpSpPr>
          <p:cNvPr id="2" name="Group 1"/>
          <p:cNvGrpSpPr>
            <a:grpSpLocks/>
          </p:cNvGrpSpPr>
          <p:nvPr/>
        </p:nvGrpSpPr>
        <p:grpSpPr bwMode="auto">
          <a:xfrm>
            <a:off x="571500" y="857250"/>
            <a:ext cx="7643813" cy="5286375"/>
            <a:chOff x="2334" y="7852"/>
            <a:chExt cx="7014" cy="6840"/>
          </a:xfrm>
        </p:grpSpPr>
        <p:sp>
          <p:nvSpPr>
            <p:cNvPr id="2055" name="Text Box 7"/>
            <p:cNvSpPr txBox="1">
              <a:spLocks noChangeArrowheads="1"/>
            </p:cNvSpPr>
            <p:nvPr/>
          </p:nvSpPr>
          <p:spPr bwMode="auto">
            <a:xfrm>
              <a:off x="3776" y="13490"/>
              <a:ext cx="4457" cy="1202"/>
            </a:xfrm>
            <a:prstGeom prst="rect">
              <a:avLst/>
            </a:prstGeom>
            <a:solidFill>
              <a:schemeClr val="accent1">
                <a:lumMod val="20000"/>
                <a:lumOff val="80000"/>
              </a:schemeClr>
            </a:solidFill>
            <a:ln w="9525">
              <a:noFill/>
              <a:miter lim="800000"/>
              <a:headEnd/>
              <a:tailEnd/>
            </a:ln>
          </p:spPr>
          <p:txBody>
            <a:bodyPr/>
            <a:lstStyle/>
            <a:p>
              <a:pPr algn="ctr" rtl="1">
                <a:defRPr/>
              </a:pPr>
              <a:r>
                <a:rPr lang="en-US" altLang="zh-CN" sz="1100" b="1" dirty="0">
                  <a:latin typeface="Times New Roman" pitchFamily="18" charset="0"/>
                  <a:cs typeface="B Lotus" pitchFamily="2" charset="-78"/>
                </a:rPr>
                <a:t> </a:t>
              </a:r>
              <a:endParaRPr lang="en-US" altLang="zh-CN" sz="1100" dirty="0"/>
            </a:p>
            <a:p>
              <a:pPr algn="ctr" rtl="1" eaLnBrk="0" hangingPunct="0">
                <a:defRPr/>
              </a:pPr>
              <a:r>
                <a:rPr lang="fa-IR" altLang="zh-CN" sz="4000" b="1" dirty="0">
                  <a:solidFill>
                    <a:srgbClr val="FF0000"/>
                  </a:solidFill>
                  <a:latin typeface="Times New Roman" pitchFamily="18" charset="0"/>
                  <a:cs typeface="B Titr" pitchFamily="2" charset="-78"/>
                </a:rPr>
                <a:t>هرم خودمراقبتی  </a:t>
              </a:r>
              <a:endParaRPr lang="en-US" altLang="zh-CN" sz="4000" dirty="0">
                <a:solidFill>
                  <a:srgbClr val="FF0000"/>
                </a:solidFill>
                <a:cs typeface="B Titr" pitchFamily="2" charset="-78"/>
              </a:endParaRPr>
            </a:p>
            <a:p>
              <a:pPr eaLnBrk="0" hangingPunct="0">
                <a:defRPr/>
              </a:pPr>
              <a:endParaRPr lang="en-US" altLang="zh-CN" dirty="0"/>
            </a:p>
          </p:txBody>
        </p:sp>
        <p:sp>
          <p:nvSpPr>
            <p:cNvPr id="21510" name="Oval 6"/>
            <p:cNvSpPr>
              <a:spLocks noChangeArrowheads="1"/>
            </p:cNvSpPr>
            <p:nvPr/>
          </p:nvSpPr>
          <p:spPr bwMode="auto">
            <a:xfrm>
              <a:off x="3029" y="7852"/>
              <a:ext cx="5940" cy="5488"/>
            </a:xfrm>
            <a:prstGeom prst="ellipse">
              <a:avLst/>
            </a:prstGeom>
            <a:solidFill>
              <a:srgbClr val="F79646"/>
            </a:solidFill>
            <a:ln w="127000" cmpd="dbl">
              <a:solidFill>
                <a:srgbClr val="F79646"/>
              </a:solidFill>
              <a:round/>
              <a:headEnd/>
              <a:tailEnd/>
            </a:ln>
          </p:spPr>
          <p:txBody>
            <a:bodyPr/>
            <a:lstStyle/>
            <a:p>
              <a:endParaRPr lang="fa-IR">
                <a:latin typeface="Constantia" pitchFamily="18" charset="0"/>
              </a:endParaRPr>
            </a:p>
          </p:txBody>
        </p:sp>
        <p:sp>
          <p:nvSpPr>
            <p:cNvPr id="21511" name="Text Box 5"/>
            <p:cNvSpPr txBox="1">
              <a:spLocks noChangeArrowheads="1"/>
            </p:cNvSpPr>
            <p:nvPr/>
          </p:nvSpPr>
          <p:spPr bwMode="auto">
            <a:xfrm>
              <a:off x="4861" y="7944"/>
              <a:ext cx="2338" cy="1439"/>
            </a:xfrm>
            <a:prstGeom prst="rect">
              <a:avLst/>
            </a:prstGeom>
            <a:noFill/>
            <a:ln w="9525">
              <a:noFill/>
              <a:miter lim="800000"/>
              <a:headEnd/>
              <a:tailEnd/>
            </a:ln>
          </p:spPr>
          <p:txBody>
            <a:bodyPr/>
            <a:lstStyle/>
            <a:p>
              <a:pPr algn="ctr"/>
              <a:r>
                <a:rPr lang="fa-IR" altLang="zh-CN" sz="3200" b="1">
                  <a:latin typeface="Times New Roman" pitchFamily="18" charset="0"/>
                  <a:cs typeface="B Lotus" pitchFamily="2" charset="-78"/>
                </a:rPr>
                <a:t>خودمراقبتي</a:t>
              </a:r>
              <a:endParaRPr lang="en-US" altLang="zh-CN" sz="3200">
                <a:cs typeface="B Lotus" pitchFamily="2" charset="-78"/>
              </a:endParaRPr>
            </a:p>
          </p:txBody>
        </p:sp>
        <p:sp>
          <p:nvSpPr>
            <p:cNvPr id="2052" name="AutoShape 4"/>
            <p:cNvSpPr>
              <a:spLocks noChangeArrowheads="1"/>
            </p:cNvSpPr>
            <p:nvPr/>
          </p:nvSpPr>
          <p:spPr bwMode="auto">
            <a:xfrm>
              <a:off x="4124" y="8688"/>
              <a:ext cx="4003" cy="2506"/>
            </a:xfrm>
            <a:prstGeom prst="triangle">
              <a:avLst>
                <a:gd name="adj" fmla="val 50000"/>
              </a:avLst>
            </a:prstGeom>
            <a:solidFill>
              <a:srgbClr val="C0504D"/>
            </a:solidFill>
            <a:ln w="38100">
              <a:solidFill>
                <a:srgbClr val="F2F2F2"/>
              </a:solidFill>
              <a:miter lim="800000"/>
              <a:headEnd/>
              <a:tailEnd/>
            </a:ln>
            <a:effectLst>
              <a:outerShdw dist="28398" dir="3806097" algn="ctr" rotWithShape="0">
                <a:srgbClr val="622423">
                  <a:alpha val="50000"/>
                </a:srgbClr>
              </a:outerShdw>
            </a:effectLst>
          </p:spPr>
          <p:txBody>
            <a:bodyPr/>
            <a:lstStyle/>
            <a:p>
              <a:pPr fontAlgn="auto">
                <a:spcBef>
                  <a:spcPts val="0"/>
                </a:spcBef>
                <a:spcAft>
                  <a:spcPts val="0"/>
                </a:spcAft>
                <a:defRPr/>
              </a:pPr>
              <a:endParaRPr lang="en-US" dirty="0">
                <a:solidFill>
                  <a:srgbClr val="FF0000"/>
                </a:solidFill>
                <a:latin typeface="+mn-lt"/>
                <a:cs typeface="+mn-cs"/>
              </a:endParaRPr>
            </a:p>
          </p:txBody>
        </p:sp>
        <p:sp>
          <p:nvSpPr>
            <p:cNvPr id="21513" name="Text Box 3"/>
            <p:cNvSpPr txBox="1">
              <a:spLocks noChangeArrowheads="1"/>
            </p:cNvSpPr>
            <p:nvPr/>
          </p:nvSpPr>
          <p:spPr bwMode="auto">
            <a:xfrm>
              <a:off x="6131" y="11425"/>
              <a:ext cx="3217" cy="2144"/>
            </a:xfrm>
            <a:prstGeom prst="rect">
              <a:avLst/>
            </a:prstGeom>
            <a:noFill/>
            <a:ln w="9525">
              <a:noFill/>
              <a:miter lim="800000"/>
              <a:headEnd/>
              <a:tailEnd/>
            </a:ln>
          </p:spPr>
          <p:txBody>
            <a:bodyPr/>
            <a:lstStyle/>
            <a:p>
              <a:pPr algn="ctr" rtl="1"/>
              <a:r>
                <a:rPr lang="fa-IR" altLang="zh-CN" sz="2800" b="1">
                  <a:latin typeface="Times New Roman" pitchFamily="18" charset="0"/>
                  <a:cs typeface="B Lotus" pitchFamily="2" charset="-78"/>
                </a:rPr>
                <a:t>مراقبت سازماني </a:t>
              </a:r>
            </a:p>
            <a:p>
              <a:pPr algn="ctr" rtl="1"/>
              <a:r>
                <a:rPr lang="fa-IR" altLang="zh-CN" sz="2800" b="1">
                  <a:latin typeface="Times New Roman" pitchFamily="18" charset="0"/>
                  <a:cs typeface="B Lotus" pitchFamily="2" charset="-78"/>
                </a:rPr>
                <a:t>و</a:t>
              </a:r>
            </a:p>
            <a:p>
              <a:pPr algn="ctr" rtl="1"/>
              <a:r>
                <a:rPr lang="fa-IR" altLang="zh-CN" sz="2800" b="1">
                  <a:latin typeface="Times New Roman" pitchFamily="18" charset="0"/>
                  <a:cs typeface="B Lotus" pitchFamily="2" charset="-78"/>
                </a:rPr>
                <a:t> تخصصي</a:t>
              </a:r>
              <a:endParaRPr lang="fa-IR" altLang="zh-CN" sz="2800">
                <a:cs typeface="B Lotus" pitchFamily="2" charset="-78"/>
              </a:endParaRPr>
            </a:p>
          </p:txBody>
        </p:sp>
        <p:sp>
          <p:nvSpPr>
            <p:cNvPr id="21514" name="Text Box 2"/>
            <p:cNvSpPr txBox="1">
              <a:spLocks noChangeArrowheads="1"/>
            </p:cNvSpPr>
            <p:nvPr/>
          </p:nvSpPr>
          <p:spPr bwMode="auto">
            <a:xfrm>
              <a:off x="2334" y="11425"/>
              <a:ext cx="3103" cy="1940"/>
            </a:xfrm>
            <a:prstGeom prst="rect">
              <a:avLst/>
            </a:prstGeom>
            <a:noFill/>
            <a:ln w="9525">
              <a:noFill/>
              <a:miter lim="800000"/>
              <a:headEnd/>
              <a:tailEnd/>
            </a:ln>
          </p:spPr>
          <p:txBody>
            <a:bodyPr/>
            <a:lstStyle/>
            <a:p>
              <a:pPr algn="ctr" rtl="1"/>
              <a:r>
                <a:rPr lang="fa-IR" altLang="zh-CN" sz="1100" b="1">
                  <a:latin typeface="Times New Roman" pitchFamily="18" charset="0"/>
                  <a:cs typeface="B Lotus" pitchFamily="2" charset="-78"/>
                </a:rPr>
                <a:t> </a:t>
              </a:r>
              <a:r>
                <a:rPr lang="fa-IR" altLang="zh-CN" sz="2800" b="1">
                  <a:latin typeface="Times New Roman" pitchFamily="18" charset="0"/>
                  <a:cs typeface="B Lotus" pitchFamily="2" charset="-78"/>
                </a:rPr>
                <a:t>مراقبت خانوادگی</a:t>
              </a:r>
            </a:p>
            <a:p>
              <a:pPr algn="ctr" rtl="1"/>
              <a:r>
                <a:rPr lang="fa-IR" altLang="zh-CN" sz="2800" b="1">
                  <a:latin typeface="Times New Roman" pitchFamily="18" charset="0"/>
                  <a:cs typeface="B Lotus" pitchFamily="2" charset="-78"/>
                </a:rPr>
                <a:t> و </a:t>
              </a:r>
            </a:p>
            <a:p>
              <a:pPr algn="ctr" rtl="1"/>
              <a:r>
                <a:rPr lang="fa-IR" altLang="zh-CN" sz="2800" b="1">
                  <a:latin typeface="Times New Roman" pitchFamily="18" charset="0"/>
                  <a:cs typeface="B Lotus" pitchFamily="2" charset="-78"/>
                </a:rPr>
                <a:t>سازمان‌هاي داوطلب</a:t>
              </a:r>
              <a:endParaRPr lang="fa-IR" altLang="zh-CN" sz="2800">
                <a:cs typeface="B Lotus" pitchFamily="2" charset="-78"/>
              </a:endParaRPr>
            </a:p>
          </p:txBody>
        </p:sp>
      </p:grpSp>
      <p:sp>
        <p:nvSpPr>
          <p:cNvPr id="21508" name="Rectangle 13"/>
          <p:cNvSpPr>
            <a:spLocks noChangeArrowheads="1"/>
          </p:cNvSpPr>
          <p:nvPr/>
        </p:nvSpPr>
        <p:spPr bwMode="auto">
          <a:xfrm>
            <a:off x="6858000" y="857250"/>
            <a:ext cx="1571625" cy="1462088"/>
          </a:xfrm>
          <a:prstGeom prst="rect">
            <a:avLst/>
          </a:prstGeom>
          <a:noFill/>
          <a:ln w="9525">
            <a:noFill/>
            <a:miter lim="800000"/>
            <a:headEnd/>
            <a:tailEnd/>
          </a:ln>
        </p:spPr>
        <p:txBody>
          <a:bodyPr anchor="ctr">
            <a:spAutoFit/>
          </a:bodyPr>
          <a:lstStyle/>
          <a:p>
            <a:pPr indent="90488">
              <a:tabLst>
                <a:tab pos="319088" algn="r"/>
              </a:tabLst>
            </a:pPr>
            <a:endParaRPr lang="fa-IR" altLang="zh-CN" sz="1200" b="1">
              <a:latin typeface="Times New Roman" pitchFamily="18" charset="0"/>
              <a:cs typeface="B Lotus" pitchFamily="2" charset="-78"/>
            </a:endParaRPr>
          </a:p>
          <a:p>
            <a:pPr indent="90488" algn="r" rtl="1" eaLnBrk="0" hangingPunct="0">
              <a:tabLst>
                <a:tab pos="319088" algn="r"/>
              </a:tabLst>
            </a:pPr>
            <a:r>
              <a:rPr lang="fa-IR" altLang="zh-CN" sz="1200" b="1">
                <a:latin typeface="Times New Roman" pitchFamily="18" charset="0"/>
                <a:cs typeface="B Lotus" pitchFamily="2" charset="-78"/>
              </a:rPr>
              <a:t>                                   </a:t>
            </a:r>
            <a:r>
              <a:rPr lang="fa-IR" altLang="zh-CN" sz="3600" b="1">
                <a:latin typeface="Times New Roman" pitchFamily="18" charset="0"/>
                <a:cs typeface="B Lotus" pitchFamily="2" charset="-78"/>
              </a:rPr>
              <a:t>محیط</a:t>
            </a:r>
            <a:r>
              <a:rPr lang="fa-IR" altLang="zh-CN" sz="1200" b="1">
                <a:latin typeface="Times New Roman" pitchFamily="18" charset="0"/>
                <a:cs typeface="B Lotus" pitchFamily="2" charset="-78"/>
              </a:rPr>
              <a:t/>
            </a:r>
            <a:br>
              <a:rPr lang="fa-IR" altLang="zh-CN" sz="1200" b="1">
                <a:latin typeface="Times New Roman" pitchFamily="18" charset="0"/>
                <a:cs typeface="B Lotus" pitchFamily="2" charset="-78"/>
              </a:rPr>
            </a:br>
            <a:endParaRPr lang="en-US" altLang="zh-CN" sz="1100">
              <a:cs typeface="华文仿宋"/>
            </a:endParaRPr>
          </a:p>
          <a:p>
            <a:pPr indent="90488" eaLnBrk="0" hangingPunct="0">
              <a:tabLst>
                <a:tab pos="319088" algn="r"/>
              </a:tabLst>
            </a:pPr>
            <a:endParaRPr lang="en-US" altLang="zh-CN">
              <a:cs typeface="华文仿宋"/>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a:grpSpLocks/>
          </p:cNvGrpSpPr>
          <p:nvPr/>
        </p:nvGrpSpPr>
        <p:grpSpPr bwMode="auto">
          <a:xfrm>
            <a:off x="214313" y="428625"/>
            <a:ext cx="8715375" cy="6072188"/>
            <a:chOff x="1957" y="3483"/>
            <a:chExt cx="7500" cy="10296"/>
          </a:xfrm>
        </p:grpSpPr>
        <p:sp>
          <p:nvSpPr>
            <p:cNvPr id="18435" name="Text Box 41"/>
            <p:cNvSpPr txBox="1">
              <a:spLocks noChangeArrowheads="1"/>
            </p:cNvSpPr>
            <p:nvPr/>
          </p:nvSpPr>
          <p:spPr bwMode="auto">
            <a:xfrm>
              <a:off x="2656" y="12866"/>
              <a:ext cx="5786" cy="913"/>
            </a:xfrm>
            <a:prstGeom prst="rect">
              <a:avLst/>
            </a:prstGeom>
            <a:solidFill>
              <a:schemeClr val="accent1">
                <a:lumMod val="20000"/>
                <a:lumOff val="80000"/>
              </a:schemeClr>
            </a:solidFill>
            <a:ln w="9525">
              <a:noFill/>
              <a:miter lim="800000"/>
              <a:headEnd/>
              <a:tailEnd/>
            </a:ln>
          </p:spPr>
          <p:txBody>
            <a:bodyPr/>
            <a:lstStyle/>
            <a:p>
              <a:pPr algn="ctr" rtl="1">
                <a:defRPr/>
              </a:pPr>
              <a:r>
                <a:rPr lang="fa-IR" altLang="zh-CN" sz="2400" b="1" dirty="0">
                  <a:solidFill>
                    <a:srgbClr val="FF0000"/>
                  </a:solidFill>
                  <a:latin typeface="Times New Roman" pitchFamily="18" charset="0"/>
                  <a:cs typeface="B Titr" pitchFamily="2" charset="-78"/>
                </a:rPr>
                <a:t> نقشة تغییرات مراقبت از سلامت فرگوسن (1995)</a:t>
              </a:r>
              <a:endParaRPr lang="fa-IR" altLang="zh-CN" sz="2400" dirty="0">
                <a:solidFill>
                  <a:srgbClr val="FF0000"/>
                </a:solidFill>
                <a:cs typeface="B Titr" pitchFamily="2" charset="-78"/>
              </a:endParaRPr>
            </a:p>
          </p:txBody>
        </p:sp>
        <p:sp>
          <p:nvSpPr>
            <p:cNvPr id="22532" name="Pyr1"/>
            <p:cNvSpPr>
              <a:spLocks noEditPoints="1" noChangeArrowheads="1"/>
            </p:cNvSpPr>
            <p:nvPr/>
          </p:nvSpPr>
          <p:spPr bwMode="auto">
            <a:xfrm>
              <a:off x="4845" y="4205"/>
              <a:ext cx="668" cy="440"/>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5400 w 21600"/>
                <a:gd name="T10" fmla="*/ 11782 h 21600"/>
                <a:gd name="T11" fmla="*/ 16200 w 21600"/>
                <a:gd name="T12" fmla="*/ 20618 h 21600"/>
              </a:gdLst>
              <a:ahLst/>
              <a:cxnLst>
                <a:cxn ang="T6">
                  <a:pos x="T0" y="T1"/>
                </a:cxn>
                <a:cxn ang="T7">
                  <a:pos x="T2" y="T3"/>
                </a:cxn>
                <a:cxn ang="T8">
                  <a:pos x="T4" y="T5"/>
                </a:cxn>
              </a:cxnLst>
              <a:rect l="T9" t="T10" r="T11" b="T12"/>
              <a:pathLst>
                <a:path w="21600" h="21600">
                  <a:moveTo>
                    <a:pt x="10800" y="0"/>
                  </a:moveTo>
                  <a:lnTo>
                    <a:pt x="21600" y="21600"/>
                  </a:lnTo>
                  <a:lnTo>
                    <a:pt x="0" y="21600"/>
                  </a:lnTo>
                  <a:lnTo>
                    <a:pt x="10800" y="0"/>
                  </a:lnTo>
                  <a:close/>
                </a:path>
              </a:pathLst>
            </a:custGeom>
            <a:solidFill>
              <a:srgbClr val="7030A0"/>
            </a:solidFill>
            <a:ln w="38100" cmpd="dbl">
              <a:solidFill>
                <a:srgbClr val="000000"/>
              </a:solidFill>
              <a:miter lim="800000"/>
              <a:headEnd/>
              <a:tailEnd/>
            </a:ln>
          </p:spPr>
          <p:txBody>
            <a:bodyPr/>
            <a:lstStyle/>
            <a:p>
              <a:endParaRPr lang="fa-IR"/>
            </a:p>
          </p:txBody>
        </p:sp>
        <p:sp>
          <p:nvSpPr>
            <p:cNvPr id="22533" name="Pyr2"/>
            <p:cNvSpPr>
              <a:spLocks noEditPoints="1" noChangeArrowheads="1"/>
            </p:cNvSpPr>
            <p:nvPr/>
          </p:nvSpPr>
          <p:spPr bwMode="auto">
            <a:xfrm>
              <a:off x="4449" y="4745"/>
              <a:ext cx="1441" cy="518"/>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5786 w 21600"/>
                <a:gd name="T13" fmla="*/ 500 h 21600"/>
                <a:gd name="T14" fmla="*/ 15814 w 21600"/>
                <a:gd name="T15" fmla="*/ 21100 h 21600"/>
              </a:gdLst>
              <a:ahLst/>
              <a:cxnLst>
                <a:cxn ang="T8">
                  <a:pos x="T0" y="T1"/>
                </a:cxn>
                <a:cxn ang="T9">
                  <a:pos x="T2" y="T3"/>
                </a:cxn>
                <a:cxn ang="T10">
                  <a:pos x="T4" y="T5"/>
                </a:cxn>
                <a:cxn ang="T11">
                  <a:pos x="T6" y="T7"/>
                </a:cxn>
              </a:cxnLst>
              <a:rect l="T12" t="T13" r="T14" b="T15"/>
              <a:pathLst>
                <a:path w="21600" h="21600">
                  <a:moveTo>
                    <a:pt x="5787" y="0"/>
                  </a:moveTo>
                  <a:lnTo>
                    <a:pt x="15812" y="0"/>
                  </a:lnTo>
                  <a:lnTo>
                    <a:pt x="21600" y="21600"/>
                  </a:lnTo>
                  <a:lnTo>
                    <a:pt x="0" y="21600"/>
                  </a:lnTo>
                  <a:lnTo>
                    <a:pt x="5787" y="0"/>
                  </a:lnTo>
                  <a:close/>
                </a:path>
              </a:pathLst>
            </a:custGeom>
            <a:solidFill>
              <a:srgbClr val="7030A0"/>
            </a:solidFill>
            <a:ln w="38100" cmpd="dbl">
              <a:solidFill>
                <a:srgbClr val="000000"/>
              </a:solidFill>
              <a:miter lim="800000"/>
              <a:headEnd/>
              <a:tailEnd/>
            </a:ln>
          </p:spPr>
          <p:txBody>
            <a:bodyPr/>
            <a:lstStyle/>
            <a:p>
              <a:endParaRPr lang="fa-IR"/>
            </a:p>
          </p:txBody>
        </p:sp>
        <p:sp>
          <p:nvSpPr>
            <p:cNvPr id="22534" name="Pyr3"/>
            <p:cNvSpPr>
              <a:spLocks noEditPoints="1" noChangeArrowheads="1"/>
            </p:cNvSpPr>
            <p:nvPr/>
          </p:nvSpPr>
          <p:spPr bwMode="auto">
            <a:xfrm>
              <a:off x="4077" y="5400"/>
              <a:ext cx="2206" cy="515"/>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5287 w 21600"/>
                <a:gd name="T13" fmla="*/ 503 h 21600"/>
                <a:gd name="T14" fmla="*/ 16313 w 21600"/>
                <a:gd name="T15" fmla="*/ 21097 h 21600"/>
              </a:gdLst>
              <a:ahLst/>
              <a:cxnLst>
                <a:cxn ang="T8">
                  <a:pos x="T0" y="T1"/>
                </a:cxn>
                <a:cxn ang="T9">
                  <a:pos x="T2" y="T3"/>
                </a:cxn>
                <a:cxn ang="T10">
                  <a:pos x="T4" y="T5"/>
                </a:cxn>
                <a:cxn ang="T11">
                  <a:pos x="T6" y="T7"/>
                </a:cxn>
              </a:cxnLst>
              <a:rect l="T12" t="T13" r="T14" b="T15"/>
              <a:pathLst>
                <a:path w="21600" h="21600">
                  <a:moveTo>
                    <a:pt x="3768" y="0"/>
                  </a:moveTo>
                  <a:lnTo>
                    <a:pt x="17831" y="0"/>
                  </a:lnTo>
                  <a:lnTo>
                    <a:pt x="21600" y="21600"/>
                  </a:lnTo>
                  <a:lnTo>
                    <a:pt x="0" y="21600"/>
                  </a:lnTo>
                  <a:lnTo>
                    <a:pt x="3768" y="0"/>
                  </a:lnTo>
                  <a:close/>
                </a:path>
              </a:pathLst>
            </a:custGeom>
            <a:solidFill>
              <a:srgbClr val="7030A0"/>
            </a:solidFill>
            <a:ln w="38100" cmpd="dbl">
              <a:solidFill>
                <a:srgbClr val="000000"/>
              </a:solidFill>
              <a:miter lim="800000"/>
              <a:headEnd/>
              <a:tailEnd/>
            </a:ln>
          </p:spPr>
          <p:txBody>
            <a:bodyPr/>
            <a:lstStyle/>
            <a:p>
              <a:endParaRPr lang="fa-IR"/>
            </a:p>
          </p:txBody>
        </p:sp>
        <p:sp>
          <p:nvSpPr>
            <p:cNvPr id="22535" name="Line 37"/>
            <p:cNvSpPr>
              <a:spLocks noChangeShapeType="1"/>
            </p:cNvSpPr>
            <p:nvPr/>
          </p:nvSpPr>
          <p:spPr bwMode="auto">
            <a:xfrm flipH="1">
              <a:off x="4588" y="4359"/>
              <a:ext cx="471" cy="0"/>
            </a:xfrm>
            <a:prstGeom prst="line">
              <a:avLst/>
            </a:prstGeom>
            <a:noFill/>
            <a:ln w="9525">
              <a:solidFill>
                <a:srgbClr val="000000"/>
              </a:solidFill>
              <a:round/>
              <a:headEnd/>
              <a:tailEnd/>
            </a:ln>
          </p:spPr>
          <p:txBody>
            <a:bodyPr/>
            <a:lstStyle/>
            <a:p>
              <a:endParaRPr lang="fa-IR"/>
            </a:p>
          </p:txBody>
        </p:sp>
        <p:sp>
          <p:nvSpPr>
            <p:cNvPr id="22536" name="Line 36"/>
            <p:cNvSpPr>
              <a:spLocks noChangeShapeType="1"/>
            </p:cNvSpPr>
            <p:nvPr/>
          </p:nvSpPr>
          <p:spPr bwMode="auto">
            <a:xfrm flipH="1">
              <a:off x="4233" y="5008"/>
              <a:ext cx="472" cy="0"/>
            </a:xfrm>
            <a:prstGeom prst="line">
              <a:avLst/>
            </a:prstGeom>
            <a:noFill/>
            <a:ln w="9525">
              <a:solidFill>
                <a:srgbClr val="000000"/>
              </a:solidFill>
              <a:round/>
              <a:headEnd/>
              <a:tailEnd/>
            </a:ln>
          </p:spPr>
          <p:txBody>
            <a:bodyPr/>
            <a:lstStyle/>
            <a:p>
              <a:endParaRPr lang="fa-IR"/>
            </a:p>
          </p:txBody>
        </p:sp>
        <p:sp>
          <p:nvSpPr>
            <p:cNvPr id="22537" name="Line 35"/>
            <p:cNvSpPr>
              <a:spLocks noChangeShapeType="1"/>
            </p:cNvSpPr>
            <p:nvPr/>
          </p:nvSpPr>
          <p:spPr bwMode="auto">
            <a:xfrm flipH="1">
              <a:off x="3877" y="5645"/>
              <a:ext cx="592" cy="0"/>
            </a:xfrm>
            <a:prstGeom prst="line">
              <a:avLst/>
            </a:prstGeom>
            <a:noFill/>
            <a:ln w="9525">
              <a:solidFill>
                <a:srgbClr val="000000"/>
              </a:solidFill>
              <a:round/>
              <a:headEnd/>
              <a:tailEnd/>
            </a:ln>
          </p:spPr>
          <p:txBody>
            <a:bodyPr/>
            <a:lstStyle/>
            <a:p>
              <a:endParaRPr lang="fa-IR"/>
            </a:p>
          </p:txBody>
        </p:sp>
        <p:sp>
          <p:nvSpPr>
            <p:cNvPr id="22538" name="Text Box 34"/>
            <p:cNvSpPr txBox="1">
              <a:spLocks noChangeArrowheads="1"/>
            </p:cNvSpPr>
            <p:nvPr/>
          </p:nvSpPr>
          <p:spPr bwMode="auto">
            <a:xfrm>
              <a:off x="3352" y="4135"/>
              <a:ext cx="988" cy="521"/>
            </a:xfrm>
            <a:prstGeom prst="rect">
              <a:avLst/>
            </a:prstGeom>
            <a:noFill/>
            <a:ln w="9525">
              <a:noFill/>
              <a:miter lim="800000"/>
              <a:headEnd/>
              <a:tailEnd/>
            </a:ln>
          </p:spPr>
          <p:txBody>
            <a:bodyPr/>
            <a:lstStyle/>
            <a:p>
              <a:r>
                <a:rPr lang="fa-IR" altLang="zh-CN" b="1">
                  <a:solidFill>
                    <a:srgbClr val="C00000"/>
                  </a:solidFill>
                  <a:latin typeface="Times New Roman" pitchFamily="18" charset="0"/>
                  <a:cs typeface="B Lotus" pitchFamily="2" charset="-78"/>
                </a:rPr>
                <a:t>ثالثیه</a:t>
              </a:r>
              <a:r>
                <a:rPr lang="en-US" altLang="zh-CN" sz="1200" b="1">
                  <a:latin typeface="Times New Roman" pitchFamily="18" charset="0"/>
                  <a:cs typeface="B Lotus" pitchFamily="2" charset="-78"/>
                </a:rPr>
                <a:t>    </a:t>
              </a:r>
              <a:endParaRPr lang="en-US" altLang="zh-CN">
                <a:cs typeface="华文仿宋"/>
              </a:endParaRPr>
            </a:p>
          </p:txBody>
        </p:sp>
        <p:sp>
          <p:nvSpPr>
            <p:cNvPr id="22539" name="Text Box 33"/>
            <p:cNvSpPr txBox="1">
              <a:spLocks noChangeArrowheads="1"/>
            </p:cNvSpPr>
            <p:nvPr/>
          </p:nvSpPr>
          <p:spPr bwMode="auto">
            <a:xfrm>
              <a:off x="2735" y="4745"/>
              <a:ext cx="1431" cy="432"/>
            </a:xfrm>
            <a:prstGeom prst="rect">
              <a:avLst/>
            </a:prstGeom>
            <a:solidFill>
              <a:srgbClr val="FFFFFF"/>
            </a:solidFill>
            <a:ln w="9525">
              <a:noFill/>
              <a:miter lim="800000"/>
              <a:headEnd/>
              <a:tailEnd/>
            </a:ln>
          </p:spPr>
          <p:txBody>
            <a:bodyPr/>
            <a:lstStyle/>
            <a:p>
              <a:pPr algn="ctr"/>
              <a:r>
                <a:rPr lang="ar-SA" altLang="zh-CN" b="1">
                  <a:solidFill>
                    <a:srgbClr val="C00000"/>
                  </a:solidFill>
                  <a:latin typeface="Times New Roman" pitchFamily="18" charset="0"/>
                  <a:cs typeface="B Lotus" pitchFamily="2" charset="-78"/>
                </a:rPr>
                <a:t>ثانویه</a:t>
              </a:r>
              <a:r>
                <a:rPr lang="en-US" altLang="zh-CN" sz="1200" b="1">
                  <a:latin typeface="Times New Roman" pitchFamily="18" charset="0"/>
                  <a:cs typeface="B Lotus" pitchFamily="2" charset="-78"/>
                </a:rPr>
                <a:t>         </a:t>
              </a:r>
              <a:endParaRPr lang="en-US" altLang="zh-CN">
                <a:cs typeface="华文仿宋"/>
              </a:endParaRPr>
            </a:p>
          </p:txBody>
        </p:sp>
        <p:sp>
          <p:nvSpPr>
            <p:cNvPr id="22540" name="Text Box 32"/>
            <p:cNvSpPr txBox="1">
              <a:spLocks noChangeArrowheads="1"/>
            </p:cNvSpPr>
            <p:nvPr/>
          </p:nvSpPr>
          <p:spPr bwMode="auto">
            <a:xfrm>
              <a:off x="2887" y="5465"/>
              <a:ext cx="873" cy="494"/>
            </a:xfrm>
            <a:prstGeom prst="rect">
              <a:avLst/>
            </a:prstGeom>
            <a:solidFill>
              <a:srgbClr val="FFFFFF"/>
            </a:solidFill>
            <a:ln w="9525">
              <a:noFill/>
              <a:miter lim="800000"/>
              <a:headEnd/>
              <a:tailEnd/>
            </a:ln>
          </p:spPr>
          <p:txBody>
            <a:bodyPr/>
            <a:lstStyle/>
            <a:p>
              <a:pPr algn="ctr"/>
              <a:r>
                <a:rPr lang="en-US" altLang="zh-CN" sz="1200" b="1">
                  <a:latin typeface="Times New Roman" pitchFamily="18" charset="0"/>
                  <a:cs typeface="B Lotus" pitchFamily="2" charset="-78"/>
                </a:rPr>
                <a:t> </a:t>
              </a:r>
              <a:r>
                <a:rPr lang="ar-SA" altLang="zh-CN" b="1">
                  <a:solidFill>
                    <a:srgbClr val="C00000"/>
                  </a:solidFill>
                  <a:latin typeface="Times New Roman" pitchFamily="18" charset="0"/>
                  <a:cs typeface="B Lotus" pitchFamily="2" charset="-78"/>
                </a:rPr>
                <a:t>اولیه</a:t>
              </a:r>
              <a:r>
                <a:rPr lang="en-US" altLang="zh-CN" sz="1200" b="1">
                  <a:latin typeface="Times New Roman" pitchFamily="18" charset="0"/>
                  <a:cs typeface="B Lotus" pitchFamily="2" charset="-78"/>
                </a:rPr>
                <a:t>   </a:t>
              </a:r>
              <a:endParaRPr lang="en-US" altLang="zh-CN">
                <a:cs typeface="华文仿宋"/>
              </a:endParaRPr>
            </a:p>
          </p:txBody>
        </p:sp>
        <p:sp>
          <p:nvSpPr>
            <p:cNvPr id="22541" name="Line 31"/>
            <p:cNvSpPr>
              <a:spLocks noChangeShapeType="1"/>
            </p:cNvSpPr>
            <p:nvPr/>
          </p:nvSpPr>
          <p:spPr bwMode="auto">
            <a:xfrm>
              <a:off x="6337" y="6005"/>
              <a:ext cx="564" cy="1086"/>
            </a:xfrm>
            <a:prstGeom prst="line">
              <a:avLst/>
            </a:prstGeom>
            <a:noFill/>
            <a:ln w="9525">
              <a:solidFill>
                <a:srgbClr val="000000"/>
              </a:solidFill>
              <a:round/>
              <a:headEnd/>
              <a:tailEnd/>
            </a:ln>
          </p:spPr>
          <p:txBody>
            <a:bodyPr/>
            <a:lstStyle/>
            <a:p>
              <a:endParaRPr lang="fa-IR"/>
            </a:p>
          </p:txBody>
        </p:sp>
        <p:sp>
          <p:nvSpPr>
            <p:cNvPr id="22542" name="Line 30"/>
            <p:cNvSpPr>
              <a:spLocks noChangeShapeType="1"/>
            </p:cNvSpPr>
            <p:nvPr/>
          </p:nvSpPr>
          <p:spPr bwMode="auto">
            <a:xfrm flipH="1">
              <a:off x="4772" y="7091"/>
              <a:ext cx="2115" cy="0"/>
            </a:xfrm>
            <a:prstGeom prst="line">
              <a:avLst/>
            </a:prstGeom>
            <a:noFill/>
            <a:ln w="9525">
              <a:solidFill>
                <a:srgbClr val="000000"/>
              </a:solidFill>
              <a:round/>
              <a:headEnd/>
              <a:tailEnd/>
            </a:ln>
          </p:spPr>
          <p:txBody>
            <a:bodyPr/>
            <a:lstStyle/>
            <a:p>
              <a:endParaRPr lang="fa-IR"/>
            </a:p>
          </p:txBody>
        </p:sp>
        <p:sp>
          <p:nvSpPr>
            <p:cNvPr id="22543" name="Text Box 29"/>
            <p:cNvSpPr txBox="1">
              <a:spLocks noChangeArrowheads="1"/>
            </p:cNvSpPr>
            <p:nvPr/>
          </p:nvSpPr>
          <p:spPr bwMode="auto">
            <a:xfrm>
              <a:off x="4127" y="6185"/>
              <a:ext cx="2315" cy="947"/>
            </a:xfrm>
            <a:prstGeom prst="rect">
              <a:avLst/>
            </a:prstGeom>
            <a:solidFill>
              <a:srgbClr val="FFFFFF"/>
            </a:solidFill>
            <a:ln w="9525">
              <a:noFill/>
              <a:miter lim="800000"/>
              <a:headEnd/>
              <a:tailEnd/>
            </a:ln>
          </p:spPr>
          <p:txBody>
            <a:bodyPr/>
            <a:lstStyle/>
            <a:p>
              <a:pPr algn="ctr"/>
              <a:r>
                <a:rPr lang="en-US" altLang="zh-CN" sz="1200" b="1">
                  <a:latin typeface="Times New Roman" pitchFamily="18" charset="0"/>
                  <a:cs typeface="Times New Roman" pitchFamily="18" charset="0"/>
                </a:rPr>
                <a:t>  </a:t>
              </a:r>
              <a:r>
                <a:rPr lang="ar-SA" altLang="zh-CN" sz="2400" b="1">
                  <a:solidFill>
                    <a:srgbClr val="0070C0"/>
                  </a:solidFill>
                  <a:latin typeface="Times New Roman" pitchFamily="18" charset="0"/>
                  <a:cs typeface="B Lotus" pitchFamily="2" charset="-78"/>
                </a:rPr>
                <a:t>خودمراقبتی</a:t>
              </a:r>
              <a:endParaRPr lang="en-US" altLang="zh-CN" sz="2400">
                <a:solidFill>
                  <a:srgbClr val="0070C0"/>
                </a:solidFill>
                <a:cs typeface="华文仿宋"/>
              </a:endParaRPr>
            </a:p>
            <a:p>
              <a:pPr algn="ctr" eaLnBrk="0" hangingPunct="0"/>
              <a:r>
                <a:rPr lang="fa-IR" altLang="zh-CN" b="1">
                  <a:latin typeface="Times New Roman" pitchFamily="18" charset="0"/>
                  <a:cs typeface="B Lotus" pitchFamily="2" charset="-78"/>
                </a:rPr>
                <a:t> </a:t>
              </a:r>
              <a:endParaRPr lang="en-US" altLang="zh-CN">
                <a:cs typeface="华文仿宋"/>
              </a:endParaRPr>
            </a:p>
          </p:txBody>
        </p:sp>
        <p:sp>
          <p:nvSpPr>
            <p:cNvPr id="22544" name="Rectangle 28"/>
            <p:cNvSpPr>
              <a:spLocks noChangeArrowheads="1"/>
            </p:cNvSpPr>
            <p:nvPr/>
          </p:nvSpPr>
          <p:spPr bwMode="auto">
            <a:xfrm>
              <a:off x="3839" y="3483"/>
              <a:ext cx="2934" cy="652"/>
            </a:xfrm>
            <a:prstGeom prst="rect">
              <a:avLst/>
            </a:prstGeom>
            <a:solidFill>
              <a:srgbClr val="FFFFFF"/>
            </a:solidFill>
            <a:ln w="9525">
              <a:noFill/>
              <a:miter lim="800000"/>
              <a:headEnd/>
              <a:tailEnd/>
            </a:ln>
          </p:spPr>
          <p:txBody>
            <a:bodyPr/>
            <a:lstStyle/>
            <a:p>
              <a:pPr algn="ctr"/>
              <a:r>
                <a:rPr lang="en-US" altLang="zh-CN" sz="1100" b="1">
                  <a:latin typeface="Times New Roman" pitchFamily="18" charset="0"/>
                  <a:cs typeface="Times New Roman" pitchFamily="18" charset="0"/>
                </a:rPr>
                <a:t> </a:t>
              </a:r>
              <a:r>
                <a:rPr lang="fa-IR" altLang="zh-CN" sz="2800" b="1">
                  <a:solidFill>
                    <a:srgbClr val="FF0000"/>
                  </a:solidFill>
                  <a:latin typeface="Times New Roman" pitchFamily="18" charset="0"/>
                  <a:cs typeface="B Lotus" pitchFamily="2" charset="-78"/>
                </a:rPr>
                <a:t>عصر  صنعت  پزشکی</a:t>
              </a:r>
              <a:endParaRPr lang="en-US" altLang="zh-CN" sz="2800">
                <a:cs typeface="华文仿宋"/>
              </a:endParaRPr>
            </a:p>
          </p:txBody>
        </p:sp>
        <p:sp>
          <p:nvSpPr>
            <p:cNvPr id="22545" name="Rectangle 27"/>
            <p:cNvSpPr>
              <a:spLocks noChangeArrowheads="1"/>
            </p:cNvSpPr>
            <p:nvPr/>
          </p:nvSpPr>
          <p:spPr bwMode="auto">
            <a:xfrm>
              <a:off x="3985" y="7393"/>
              <a:ext cx="2884" cy="521"/>
            </a:xfrm>
            <a:prstGeom prst="rect">
              <a:avLst/>
            </a:prstGeom>
            <a:solidFill>
              <a:srgbClr val="FFFFFF"/>
            </a:solidFill>
            <a:ln w="9525">
              <a:noFill/>
              <a:miter lim="800000"/>
              <a:headEnd/>
              <a:tailEnd/>
            </a:ln>
          </p:spPr>
          <p:txBody>
            <a:bodyPr/>
            <a:lstStyle/>
            <a:p>
              <a:pPr algn="ctr"/>
              <a:r>
                <a:rPr lang="en-US" altLang="zh-CN" sz="1100" b="1">
                  <a:solidFill>
                    <a:srgbClr val="FF0000"/>
                  </a:solidFill>
                  <a:latin typeface="Times New Roman" pitchFamily="18" charset="0"/>
                  <a:cs typeface="B Lotus" pitchFamily="2" charset="-78"/>
                </a:rPr>
                <a:t> </a:t>
              </a:r>
              <a:r>
                <a:rPr lang="fa-IR" altLang="zh-CN" sz="2800" b="1">
                  <a:solidFill>
                    <a:srgbClr val="FF0000"/>
                  </a:solidFill>
                  <a:latin typeface="Times New Roman" pitchFamily="18" charset="0"/>
                  <a:cs typeface="B Lotus" pitchFamily="2" charset="-78"/>
                </a:rPr>
                <a:t>عصر اطلاعات برای سلامت</a:t>
              </a:r>
              <a:endParaRPr lang="en-US" altLang="zh-CN" sz="2800">
                <a:cs typeface="华文仿宋"/>
              </a:endParaRPr>
            </a:p>
          </p:txBody>
        </p:sp>
        <p:sp>
          <p:nvSpPr>
            <p:cNvPr id="22546" name="AutoShape 26"/>
            <p:cNvSpPr>
              <a:spLocks/>
            </p:cNvSpPr>
            <p:nvPr/>
          </p:nvSpPr>
          <p:spPr bwMode="auto">
            <a:xfrm>
              <a:off x="7190" y="8436"/>
              <a:ext cx="930" cy="652"/>
            </a:xfrm>
            <a:prstGeom prst="callout1">
              <a:avLst>
                <a:gd name="adj1" fmla="val 20690"/>
                <a:gd name="adj2" fmla="val -7431"/>
                <a:gd name="adj3" fmla="val 19542"/>
                <a:gd name="adj4" fmla="val -51704"/>
              </a:avLst>
            </a:prstGeom>
            <a:solidFill>
              <a:srgbClr val="FFFFFF"/>
            </a:solidFill>
            <a:ln w="9525">
              <a:solidFill>
                <a:srgbClr val="000000"/>
              </a:solidFill>
              <a:miter lim="800000"/>
              <a:headEnd/>
              <a:tailEnd/>
            </a:ln>
          </p:spPr>
          <p:txBody>
            <a:bodyPr/>
            <a:lstStyle/>
            <a:p>
              <a:pPr algn="r"/>
              <a:r>
                <a:rPr lang="en-US" altLang="zh-CN" sz="2400" b="1">
                  <a:solidFill>
                    <a:srgbClr val="0070C0"/>
                  </a:solidFill>
                  <a:latin typeface="Times New Roman" pitchFamily="18" charset="0"/>
                  <a:cs typeface="B Lotus" pitchFamily="2" charset="-78"/>
                </a:rPr>
                <a:t>        </a:t>
              </a:r>
              <a:r>
                <a:rPr lang="ar-SA" altLang="zh-CN" sz="2400" b="1">
                  <a:solidFill>
                    <a:srgbClr val="0070C0"/>
                  </a:solidFill>
                  <a:latin typeface="Times New Roman" pitchFamily="18" charset="0"/>
                  <a:cs typeface="B Lotus" pitchFamily="2" charset="-78"/>
                </a:rPr>
                <a:t>فرد</a:t>
              </a:r>
              <a:endParaRPr lang="en-US" altLang="zh-CN" sz="2400">
                <a:solidFill>
                  <a:srgbClr val="0070C0"/>
                </a:solidFill>
                <a:cs typeface="华文仿宋"/>
              </a:endParaRPr>
            </a:p>
            <a:p>
              <a:pPr algn="r" eaLnBrk="0" hangingPunct="0"/>
              <a:r>
                <a:rPr lang="en-US" altLang="zh-CN" sz="1200" b="1">
                  <a:latin typeface="Times New Roman" pitchFamily="18" charset="0"/>
                  <a:cs typeface="华文仿宋"/>
                </a:rPr>
                <a:t>  </a:t>
              </a:r>
              <a:endParaRPr lang="en-US" altLang="zh-CN" sz="1100">
                <a:cs typeface="华文仿宋"/>
              </a:endParaRPr>
            </a:p>
            <a:p>
              <a:pPr algn="r" eaLnBrk="0" hangingPunct="0"/>
              <a:r>
                <a:rPr lang="en-US" altLang="zh-CN" sz="1000" b="1">
                  <a:latin typeface="Times New Roman" pitchFamily="18" charset="0"/>
                  <a:cs typeface="华文仿宋"/>
                </a:rPr>
                <a:t> </a:t>
              </a:r>
              <a:endParaRPr lang="en-US" altLang="zh-CN">
                <a:cs typeface="华文仿宋"/>
              </a:endParaRPr>
            </a:p>
          </p:txBody>
        </p:sp>
        <p:sp>
          <p:nvSpPr>
            <p:cNvPr id="22547" name="AutoShape 25"/>
            <p:cNvSpPr>
              <a:spLocks/>
            </p:cNvSpPr>
            <p:nvPr/>
          </p:nvSpPr>
          <p:spPr bwMode="auto">
            <a:xfrm>
              <a:off x="6550" y="9868"/>
              <a:ext cx="2162" cy="783"/>
            </a:xfrm>
            <a:prstGeom prst="callout1">
              <a:avLst>
                <a:gd name="adj1" fmla="val 20630"/>
                <a:gd name="adj2" fmla="val -7454"/>
                <a:gd name="adj3" fmla="val 19486"/>
                <a:gd name="adj4" fmla="val -51861"/>
              </a:avLst>
            </a:prstGeom>
            <a:solidFill>
              <a:srgbClr val="FFFFFF"/>
            </a:solidFill>
            <a:ln w="9525">
              <a:solidFill>
                <a:srgbClr val="000000"/>
              </a:solidFill>
              <a:miter lim="800000"/>
              <a:headEnd/>
              <a:tailEnd/>
            </a:ln>
          </p:spPr>
          <p:txBody>
            <a:bodyPr/>
            <a:lstStyle/>
            <a:p>
              <a:r>
                <a:rPr lang="en-US" altLang="zh-CN" sz="1000" b="1">
                  <a:latin typeface="Times New Roman" pitchFamily="18" charset="0"/>
                  <a:cs typeface="Times New Roman" pitchFamily="18" charset="0"/>
                </a:rPr>
                <a:t>   </a:t>
              </a:r>
              <a:r>
                <a:rPr lang="ar-SA" altLang="zh-CN" sz="2000" b="1">
                  <a:solidFill>
                    <a:srgbClr val="0070C0"/>
                  </a:solidFill>
                  <a:latin typeface="Times New Roman" pitchFamily="18" charset="0"/>
                  <a:cs typeface="B Lotus" pitchFamily="2" charset="-78"/>
                </a:rPr>
                <a:t>شبکه های خودیاری</a:t>
              </a:r>
              <a:endParaRPr lang="en-US" altLang="zh-CN" sz="2000">
                <a:solidFill>
                  <a:srgbClr val="0070C0"/>
                </a:solidFill>
                <a:cs typeface="B Lotus" pitchFamily="2" charset="-78"/>
              </a:endParaRPr>
            </a:p>
          </p:txBody>
        </p:sp>
        <p:sp>
          <p:nvSpPr>
            <p:cNvPr id="22548" name="AutoShape 24"/>
            <p:cNvSpPr>
              <a:spLocks/>
            </p:cNvSpPr>
            <p:nvPr/>
          </p:nvSpPr>
          <p:spPr bwMode="auto">
            <a:xfrm>
              <a:off x="6841" y="9087"/>
              <a:ext cx="1570" cy="782"/>
            </a:xfrm>
            <a:prstGeom prst="callout1">
              <a:avLst>
                <a:gd name="adj1" fmla="val 20630"/>
                <a:gd name="adj2" fmla="val -8759"/>
                <a:gd name="adj3" fmla="val 17477"/>
                <a:gd name="adj4" fmla="val -57481"/>
              </a:avLst>
            </a:prstGeom>
            <a:solidFill>
              <a:srgbClr val="FFFFFF"/>
            </a:solidFill>
            <a:ln w="9525">
              <a:solidFill>
                <a:srgbClr val="000000"/>
              </a:solidFill>
              <a:miter lim="800000"/>
              <a:headEnd/>
              <a:tailEnd/>
            </a:ln>
          </p:spPr>
          <p:txBody>
            <a:bodyPr/>
            <a:lstStyle/>
            <a:p>
              <a:pPr algn="r"/>
              <a:r>
                <a:rPr lang="ar-SA" altLang="zh-CN" sz="2000" b="1">
                  <a:solidFill>
                    <a:srgbClr val="0070C0"/>
                  </a:solidFill>
                  <a:latin typeface="Rockwell Extra Bold" pitchFamily="18" charset="0"/>
                  <a:cs typeface="B Lotus" pitchFamily="2" charset="-78"/>
                </a:rPr>
                <a:t>خانواد</a:t>
              </a:r>
              <a:r>
                <a:rPr lang="fa-IR" altLang="zh-CN" sz="2000" b="1">
                  <a:solidFill>
                    <a:srgbClr val="0070C0"/>
                  </a:solidFill>
                  <a:latin typeface="Rockwell Extra Bold" pitchFamily="18" charset="0"/>
                  <a:cs typeface="B Lotus" pitchFamily="2" charset="-78"/>
                </a:rPr>
                <a:t>/ </a:t>
              </a:r>
              <a:r>
                <a:rPr lang="ar-SA" altLang="zh-CN" sz="2000" b="1">
                  <a:solidFill>
                    <a:srgbClr val="0070C0"/>
                  </a:solidFill>
                  <a:latin typeface="Times New Roman" pitchFamily="18" charset="0"/>
                  <a:cs typeface="B Lotus" pitchFamily="2" charset="-78"/>
                </a:rPr>
                <a:t>دوستان</a:t>
              </a:r>
              <a:endParaRPr lang="en-US" altLang="zh-CN" sz="2000">
                <a:solidFill>
                  <a:srgbClr val="0070C0"/>
                </a:solidFill>
                <a:cs typeface="B Lotus" pitchFamily="2" charset="-78"/>
              </a:endParaRPr>
            </a:p>
          </p:txBody>
        </p:sp>
        <p:sp>
          <p:nvSpPr>
            <p:cNvPr id="22549" name="AutoShape 23"/>
            <p:cNvSpPr>
              <a:spLocks/>
            </p:cNvSpPr>
            <p:nvPr/>
          </p:nvSpPr>
          <p:spPr bwMode="auto">
            <a:xfrm>
              <a:off x="6085" y="11189"/>
              <a:ext cx="2107" cy="505"/>
            </a:xfrm>
            <a:prstGeom prst="callout1">
              <a:avLst>
                <a:gd name="adj1" fmla="val 20630"/>
                <a:gd name="adj2" fmla="val -5375"/>
                <a:gd name="adj3" fmla="val 14898"/>
                <a:gd name="adj4" fmla="val -35722"/>
              </a:avLst>
            </a:prstGeom>
            <a:solidFill>
              <a:srgbClr val="FFFFFF"/>
            </a:solidFill>
            <a:ln w="9525">
              <a:solidFill>
                <a:srgbClr val="000000"/>
              </a:solidFill>
              <a:miter lim="800000"/>
              <a:headEnd/>
              <a:tailEnd/>
            </a:ln>
          </p:spPr>
          <p:txBody>
            <a:bodyPr/>
            <a:lstStyle/>
            <a:p>
              <a:pPr algn="r"/>
              <a:r>
                <a:rPr lang="en-US" altLang="zh-CN" sz="2000" b="1">
                  <a:latin typeface="Times New Roman" pitchFamily="18" charset="0"/>
                  <a:cs typeface="Times New Roman" pitchFamily="18" charset="0"/>
                </a:rPr>
                <a:t> </a:t>
              </a:r>
              <a:r>
                <a:rPr lang="fa-IR" altLang="zh-CN" sz="2000" b="1">
                  <a:solidFill>
                    <a:srgbClr val="7030A0"/>
                  </a:solidFill>
                  <a:latin typeface="Times New Roman" pitchFamily="18" charset="0"/>
                  <a:cs typeface="B Lotus" pitchFamily="2" charset="-78"/>
                </a:rPr>
                <a:t>متخصص:شریک</a:t>
              </a:r>
              <a:endParaRPr lang="en-US" altLang="zh-CN" sz="2000">
                <a:solidFill>
                  <a:srgbClr val="7030A0"/>
                </a:solidFill>
                <a:cs typeface="B Lotus" pitchFamily="2" charset="-78"/>
              </a:endParaRPr>
            </a:p>
          </p:txBody>
        </p:sp>
        <p:sp>
          <p:nvSpPr>
            <p:cNvPr id="22550" name="AutoShape 22"/>
            <p:cNvSpPr>
              <a:spLocks/>
            </p:cNvSpPr>
            <p:nvPr/>
          </p:nvSpPr>
          <p:spPr bwMode="auto">
            <a:xfrm>
              <a:off x="6434" y="10506"/>
              <a:ext cx="2088" cy="667"/>
            </a:xfrm>
            <a:prstGeom prst="callout1">
              <a:avLst>
                <a:gd name="adj1" fmla="val 20630"/>
                <a:gd name="adj2" fmla="val -5356"/>
                <a:gd name="adj3" fmla="val 14898"/>
                <a:gd name="adj4" fmla="val -35602"/>
              </a:avLst>
            </a:prstGeom>
            <a:solidFill>
              <a:srgbClr val="FFFFFF"/>
            </a:solidFill>
            <a:ln w="9525">
              <a:solidFill>
                <a:srgbClr val="000000"/>
              </a:solidFill>
              <a:miter lim="800000"/>
              <a:headEnd/>
              <a:tailEnd/>
            </a:ln>
          </p:spPr>
          <p:txBody>
            <a:bodyPr/>
            <a:lstStyle/>
            <a:p>
              <a:r>
                <a:rPr lang="en-US" altLang="zh-CN" sz="1100" b="1">
                  <a:latin typeface="Times New Roman" pitchFamily="18" charset="0"/>
                  <a:cs typeface="B Lotus" pitchFamily="2" charset="-78"/>
                </a:rPr>
                <a:t>   </a:t>
              </a:r>
              <a:r>
                <a:rPr lang="ar-SA" altLang="zh-CN" sz="2000" b="1">
                  <a:solidFill>
                    <a:srgbClr val="7030A0"/>
                  </a:solidFill>
                  <a:latin typeface="Times New Roman" pitchFamily="18" charset="0"/>
                  <a:cs typeface="B Lotus" pitchFamily="2" charset="-78"/>
                </a:rPr>
                <a:t>متخصص:تسهیل</a:t>
              </a:r>
              <a:r>
                <a:rPr lang="fa-IR" altLang="zh-CN" sz="2000" b="1">
                  <a:solidFill>
                    <a:srgbClr val="7030A0"/>
                  </a:solidFill>
                  <a:latin typeface="Times New Roman" pitchFamily="18" charset="0"/>
                  <a:cs typeface="B Lotus" pitchFamily="2" charset="-78"/>
                </a:rPr>
                <a:t>گر</a:t>
              </a:r>
              <a:endParaRPr lang="en-US" altLang="zh-CN" sz="2000">
                <a:solidFill>
                  <a:srgbClr val="7030A0"/>
                </a:solidFill>
                <a:cs typeface="B Lotus" pitchFamily="2" charset="-78"/>
              </a:endParaRPr>
            </a:p>
          </p:txBody>
        </p:sp>
        <p:sp>
          <p:nvSpPr>
            <p:cNvPr id="22551" name="AutoShape 21"/>
            <p:cNvSpPr>
              <a:spLocks/>
            </p:cNvSpPr>
            <p:nvPr/>
          </p:nvSpPr>
          <p:spPr bwMode="auto">
            <a:xfrm>
              <a:off x="5736" y="11694"/>
              <a:ext cx="2290" cy="816"/>
            </a:xfrm>
            <a:prstGeom prst="callout1">
              <a:avLst>
                <a:gd name="adj1" fmla="val 20630"/>
                <a:gd name="adj2" fmla="val -4903"/>
                <a:gd name="adj3" fmla="val 14898"/>
                <a:gd name="adj4" fmla="val -32583"/>
              </a:avLst>
            </a:prstGeom>
            <a:solidFill>
              <a:srgbClr val="FFFFFF"/>
            </a:solidFill>
            <a:ln w="9525">
              <a:solidFill>
                <a:srgbClr val="000000"/>
              </a:solidFill>
              <a:miter lim="800000"/>
              <a:headEnd/>
              <a:tailEnd/>
            </a:ln>
          </p:spPr>
          <p:txBody>
            <a:bodyPr/>
            <a:lstStyle/>
            <a:p>
              <a:pPr algn="r" rtl="1"/>
              <a:r>
                <a:rPr lang="ar-SA" altLang="zh-CN" sz="1000" b="1">
                  <a:latin typeface="Times New Roman" pitchFamily="18" charset="0"/>
                  <a:cs typeface="Times New Roman" pitchFamily="18" charset="0"/>
                </a:rPr>
                <a:t>  </a:t>
              </a:r>
              <a:r>
                <a:rPr lang="ar-SA" altLang="zh-CN" sz="2000" b="1">
                  <a:solidFill>
                    <a:srgbClr val="7030A0"/>
                  </a:solidFill>
                  <a:latin typeface="Times New Roman" pitchFamily="18" charset="0"/>
                  <a:cs typeface="B Lotus" pitchFamily="2" charset="-78"/>
                </a:rPr>
                <a:t>متخصص:معتبر</a:t>
              </a:r>
              <a:endParaRPr lang="ar-SA" altLang="zh-CN" sz="2000">
                <a:solidFill>
                  <a:srgbClr val="7030A0"/>
                </a:solidFill>
                <a:cs typeface="B Lotus" pitchFamily="2" charset="-78"/>
              </a:endParaRPr>
            </a:p>
          </p:txBody>
        </p:sp>
        <p:sp>
          <p:nvSpPr>
            <p:cNvPr id="22552" name="AutoShape 20"/>
            <p:cNvSpPr>
              <a:spLocks noChangeArrowheads="1"/>
            </p:cNvSpPr>
            <p:nvPr/>
          </p:nvSpPr>
          <p:spPr bwMode="auto">
            <a:xfrm rot="10800000">
              <a:off x="2914" y="8165"/>
              <a:ext cx="4664" cy="4389"/>
            </a:xfrm>
            <a:prstGeom prst="triangle">
              <a:avLst>
                <a:gd name="adj" fmla="val 50000"/>
              </a:avLst>
            </a:prstGeom>
            <a:solidFill>
              <a:srgbClr val="00B0F0"/>
            </a:solidFill>
            <a:ln w="38100" cmpd="dbl">
              <a:noFill/>
              <a:miter lim="800000"/>
              <a:headEnd/>
              <a:tailEnd/>
            </a:ln>
          </p:spPr>
          <p:txBody>
            <a:bodyPr/>
            <a:lstStyle/>
            <a:p>
              <a:endParaRPr lang="fa-IR">
                <a:latin typeface="Constantia" pitchFamily="18" charset="0"/>
              </a:endParaRPr>
            </a:p>
          </p:txBody>
        </p:sp>
        <p:sp>
          <p:nvSpPr>
            <p:cNvPr id="22553" name="Line 19"/>
            <p:cNvSpPr>
              <a:spLocks noChangeShapeType="1"/>
            </p:cNvSpPr>
            <p:nvPr/>
          </p:nvSpPr>
          <p:spPr bwMode="auto">
            <a:xfrm>
              <a:off x="4020" y="11676"/>
              <a:ext cx="2453" cy="0"/>
            </a:xfrm>
            <a:prstGeom prst="line">
              <a:avLst/>
            </a:prstGeom>
            <a:noFill/>
            <a:ln w="38100" cmpd="dbl">
              <a:solidFill>
                <a:srgbClr val="FFFFFF"/>
              </a:solidFill>
              <a:round/>
              <a:headEnd/>
              <a:tailEnd/>
            </a:ln>
          </p:spPr>
          <p:txBody>
            <a:bodyPr/>
            <a:lstStyle/>
            <a:p>
              <a:endParaRPr lang="fa-IR"/>
            </a:p>
          </p:txBody>
        </p:sp>
        <p:sp>
          <p:nvSpPr>
            <p:cNvPr id="22554" name="Line 18"/>
            <p:cNvSpPr>
              <a:spLocks noChangeShapeType="1"/>
            </p:cNvSpPr>
            <p:nvPr/>
          </p:nvSpPr>
          <p:spPr bwMode="auto">
            <a:xfrm>
              <a:off x="4183" y="10945"/>
              <a:ext cx="2454" cy="0"/>
            </a:xfrm>
            <a:prstGeom prst="line">
              <a:avLst/>
            </a:prstGeom>
            <a:noFill/>
            <a:ln w="38100" cmpd="dbl">
              <a:solidFill>
                <a:srgbClr val="FFFFFF"/>
              </a:solidFill>
              <a:round/>
              <a:headEnd/>
              <a:tailEnd/>
            </a:ln>
          </p:spPr>
          <p:txBody>
            <a:bodyPr/>
            <a:lstStyle/>
            <a:p>
              <a:endParaRPr lang="fa-IR"/>
            </a:p>
          </p:txBody>
        </p:sp>
        <p:sp>
          <p:nvSpPr>
            <p:cNvPr id="22555" name="Line 17"/>
            <p:cNvSpPr>
              <a:spLocks noChangeShapeType="1"/>
            </p:cNvSpPr>
            <p:nvPr/>
          </p:nvSpPr>
          <p:spPr bwMode="auto">
            <a:xfrm>
              <a:off x="3404" y="10213"/>
              <a:ext cx="3233" cy="0"/>
            </a:xfrm>
            <a:prstGeom prst="line">
              <a:avLst/>
            </a:prstGeom>
            <a:noFill/>
            <a:ln w="38100" cmpd="dbl">
              <a:solidFill>
                <a:srgbClr val="FFFFFF"/>
              </a:solidFill>
              <a:round/>
              <a:headEnd/>
              <a:tailEnd/>
            </a:ln>
          </p:spPr>
          <p:txBody>
            <a:bodyPr/>
            <a:lstStyle/>
            <a:p>
              <a:endParaRPr lang="fa-IR"/>
            </a:p>
          </p:txBody>
        </p:sp>
        <p:sp>
          <p:nvSpPr>
            <p:cNvPr id="22556" name="Line 16"/>
            <p:cNvSpPr>
              <a:spLocks noChangeShapeType="1"/>
            </p:cNvSpPr>
            <p:nvPr/>
          </p:nvSpPr>
          <p:spPr bwMode="auto">
            <a:xfrm>
              <a:off x="2546" y="9428"/>
              <a:ext cx="4664" cy="0"/>
            </a:xfrm>
            <a:prstGeom prst="line">
              <a:avLst/>
            </a:prstGeom>
            <a:noFill/>
            <a:ln w="38100" cmpd="dbl">
              <a:solidFill>
                <a:srgbClr val="FFFFFF"/>
              </a:solidFill>
              <a:round/>
              <a:headEnd/>
              <a:tailEnd/>
            </a:ln>
          </p:spPr>
          <p:txBody>
            <a:bodyPr/>
            <a:lstStyle/>
            <a:p>
              <a:endParaRPr lang="fa-IR"/>
            </a:p>
          </p:txBody>
        </p:sp>
        <p:sp>
          <p:nvSpPr>
            <p:cNvPr id="22557" name="Line 15"/>
            <p:cNvSpPr>
              <a:spLocks noChangeShapeType="1"/>
            </p:cNvSpPr>
            <p:nvPr/>
          </p:nvSpPr>
          <p:spPr bwMode="auto">
            <a:xfrm>
              <a:off x="3037" y="8750"/>
              <a:ext cx="4296" cy="0"/>
            </a:xfrm>
            <a:prstGeom prst="line">
              <a:avLst/>
            </a:prstGeom>
            <a:noFill/>
            <a:ln w="38100" cmpd="dbl">
              <a:solidFill>
                <a:srgbClr val="FFFFFF"/>
              </a:solidFill>
              <a:round/>
              <a:headEnd/>
              <a:tailEnd/>
            </a:ln>
          </p:spPr>
          <p:txBody>
            <a:bodyPr/>
            <a:lstStyle/>
            <a:p>
              <a:endParaRPr lang="fa-IR"/>
            </a:p>
          </p:txBody>
        </p:sp>
        <p:sp>
          <p:nvSpPr>
            <p:cNvPr id="22558" name="Rectangle 14"/>
            <p:cNvSpPr>
              <a:spLocks noChangeArrowheads="1"/>
            </p:cNvSpPr>
            <p:nvPr/>
          </p:nvSpPr>
          <p:spPr bwMode="auto">
            <a:xfrm>
              <a:off x="2309" y="3483"/>
              <a:ext cx="7107" cy="9384"/>
            </a:xfrm>
            <a:prstGeom prst="rect">
              <a:avLst/>
            </a:prstGeom>
            <a:noFill/>
            <a:ln w="9525">
              <a:solidFill>
                <a:srgbClr val="000000"/>
              </a:solidFill>
              <a:miter lim="800000"/>
              <a:headEnd/>
              <a:tailEnd/>
            </a:ln>
          </p:spPr>
          <p:txBody>
            <a:bodyPr/>
            <a:lstStyle/>
            <a:p>
              <a:endParaRPr lang="fa-IR">
                <a:latin typeface="Constantia" pitchFamily="18" charset="0"/>
              </a:endParaRPr>
            </a:p>
          </p:txBody>
        </p:sp>
        <p:sp>
          <p:nvSpPr>
            <p:cNvPr id="22559" name="Line 13"/>
            <p:cNvSpPr>
              <a:spLocks noChangeShapeType="1"/>
            </p:cNvSpPr>
            <p:nvPr/>
          </p:nvSpPr>
          <p:spPr bwMode="auto">
            <a:xfrm>
              <a:off x="2536" y="4331"/>
              <a:ext cx="39" cy="2019"/>
            </a:xfrm>
            <a:prstGeom prst="line">
              <a:avLst/>
            </a:prstGeom>
            <a:noFill/>
            <a:ln w="9525">
              <a:solidFill>
                <a:srgbClr val="000000"/>
              </a:solidFill>
              <a:round/>
              <a:headEnd type="triangle" w="med" len="med"/>
              <a:tailEnd type="triangle" w="med" len="med"/>
            </a:ln>
          </p:spPr>
          <p:txBody>
            <a:bodyPr/>
            <a:lstStyle/>
            <a:p>
              <a:endParaRPr lang="fa-IR"/>
            </a:p>
          </p:txBody>
        </p:sp>
        <p:sp>
          <p:nvSpPr>
            <p:cNvPr id="22560" name="Text Box 12"/>
            <p:cNvSpPr txBox="1">
              <a:spLocks noChangeArrowheads="1"/>
            </p:cNvSpPr>
            <p:nvPr/>
          </p:nvSpPr>
          <p:spPr bwMode="auto">
            <a:xfrm>
              <a:off x="1998" y="3483"/>
              <a:ext cx="1587" cy="912"/>
            </a:xfrm>
            <a:prstGeom prst="rect">
              <a:avLst/>
            </a:prstGeom>
            <a:noFill/>
            <a:ln w="9525">
              <a:noFill/>
              <a:miter lim="800000"/>
              <a:headEnd/>
              <a:tailEnd/>
            </a:ln>
          </p:spPr>
          <p:txBody>
            <a:bodyPr/>
            <a:lstStyle/>
            <a:p>
              <a:pPr algn="ctr"/>
              <a:r>
                <a:rPr lang="en-US" altLang="zh-CN" sz="1200">
                  <a:solidFill>
                    <a:srgbClr val="002060"/>
                  </a:solidFill>
                  <a:latin typeface="Times New Roman" pitchFamily="18" charset="0"/>
                  <a:cs typeface="B Lotus" pitchFamily="2" charset="-78"/>
                </a:rPr>
                <a:t> </a:t>
              </a:r>
              <a:r>
                <a:rPr lang="fa-IR" altLang="zh-CN" sz="2000">
                  <a:solidFill>
                    <a:srgbClr val="002060"/>
                  </a:solidFill>
                  <a:latin typeface="Times New Roman" pitchFamily="18" charset="0"/>
                  <a:cs typeface="B Lotus" pitchFamily="2" charset="-78"/>
                </a:rPr>
                <a:t>بیشترین تمایل</a:t>
              </a:r>
              <a:endParaRPr lang="en-US" altLang="zh-CN" sz="2000">
                <a:solidFill>
                  <a:srgbClr val="002060"/>
                </a:solidFill>
                <a:cs typeface="华文仿宋"/>
              </a:endParaRPr>
            </a:p>
          </p:txBody>
        </p:sp>
        <p:sp>
          <p:nvSpPr>
            <p:cNvPr id="22561" name="Text Box 11"/>
            <p:cNvSpPr txBox="1">
              <a:spLocks noChangeArrowheads="1"/>
            </p:cNvSpPr>
            <p:nvPr/>
          </p:nvSpPr>
          <p:spPr bwMode="auto">
            <a:xfrm>
              <a:off x="1957" y="6365"/>
              <a:ext cx="2005" cy="540"/>
            </a:xfrm>
            <a:prstGeom prst="rect">
              <a:avLst/>
            </a:prstGeom>
            <a:noFill/>
            <a:ln w="9525">
              <a:noFill/>
              <a:miter lim="800000"/>
              <a:headEnd/>
              <a:tailEnd/>
            </a:ln>
          </p:spPr>
          <p:txBody>
            <a:bodyPr/>
            <a:lstStyle/>
            <a:p>
              <a:pPr algn="ctr"/>
              <a:r>
                <a:rPr lang="en-US" altLang="zh-CN" sz="1200">
                  <a:solidFill>
                    <a:srgbClr val="002060"/>
                  </a:solidFill>
                  <a:latin typeface="Times New Roman" pitchFamily="18" charset="0"/>
                  <a:cs typeface="B Lotus" pitchFamily="2" charset="-78"/>
                </a:rPr>
                <a:t> </a:t>
              </a:r>
              <a:r>
                <a:rPr lang="fa-IR" altLang="zh-CN" sz="2000">
                  <a:solidFill>
                    <a:srgbClr val="002060"/>
                  </a:solidFill>
                  <a:latin typeface="Times New Roman" pitchFamily="18" charset="0"/>
                  <a:cs typeface="B Lotus" pitchFamily="2" charset="-78"/>
                </a:rPr>
                <a:t>کمترین تمایل</a:t>
              </a:r>
              <a:endParaRPr lang="en-US" altLang="zh-CN" sz="2000">
                <a:solidFill>
                  <a:srgbClr val="002060"/>
                </a:solidFill>
                <a:cs typeface="华文仿宋"/>
              </a:endParaRPr>
            </a:p>
          </p:txBody>
        </p:sp>
        <p:sp>
          <p:nvSpPr>
            <p:cNvPr id="22562" name="Line 10"/>
            <p:cNvSpPr>
              <a:spLocks noChangeShapeType="1"/>
            </p:cNvSpPr>
            <p:nvPr/>
          </p:nvSpPr>
          <p:spPr bwMode="auto">
            <a:xfrm>
              <a:off x="2597" y="9087"/>
              <a:ext cx="49" cy="2862"/>
            </a:xfrm>
            <a:prstGeom prst="line">
              <a:avLst/>
            </a:prstGeom>
            <a:noFill/>
            <a:ln w="9525">
              <a:solidFill>
                <a:srgbClr val="000000"/>
              </a:solidFill>
              <a:round/>
              <a:headEnd type="triangle" w="med" len="med"/>
              <a:tailEnd type="triangle" w="med" len="med"/>
            </a:ln>
          </p:spPr>
          <p:txBody>
            <a:bodyPr/>
            <a:lstStyle/>
            <a:p>
              <a:endParaRPr lang="fa-IR"/>
            </a:p>
          </p:txBody>
        </p:sp>
        <p:sp>
          <p:nvSpPr>
            <p:cNvPr id="22563" name="Text Box 9"/>
            <p:cNvSpPr txBox="1">
              <a:spLocks noChangeArrowheads="1"/>
            </p:cNvSpPr>
            <p:nvPr/>
          </p:nvSpPr>
          <p:spPr bwMode="auto">
            <a:xfrm>
              <a:off x="2190" y="7523"/>
              <a:ext cx="930" cy="912"/>
            </a:xfrm>
            <a:prstGeom prst="rect">
              <a:avLst/>
            </a:prstGeom>
            <a:noFill/>
            <a:ln w="9525">
              <a:noFill/>
              <a:miter lim="800000"/>
              <a:headEnd/>
              <a:tailEnd/>
            </a:ln>
          </p:spPr>
          <p:txBody>
            <a:bodyPr/>
            <a:lstStyle/>
            <a:p>
              <a:pPr algn="ctr"/>
              <a:r>
                <a:rPr lang="en-US" altLang="zh-CN" sz="1200">
                  <a:latin typeface="Times New Roman" pitchFamily="18" charset="0"/>
                  <a:cs typeface="Times New Roman" pitchFamily="18" charset="0"/>
                </a:rPr>
                <a:t>  </a:t>
              </a:r>
              <a:r>
                <a:rPr lang="fa-IR" altLang="zh-CN" sz="2000">
                  <a:solidFill>
                    <a:srgbClr val="002060"/>
                  </a:solidFill>
                  <a:latin typeface="Times New Roman" pitchFamily="18" charset="0"/>
                  <a:cs typeface="B Lotus" pitchFamily="2" charset="-78"/>
                </a:rPr>
                <a:t>بیشتر</a:t>
              </a:r>
              <a:r>
                <a:rPr lang="fa-IR" altLang="zh-CN" sz="2400">
                  <a:solidFill>
                    <a:srgbClr val="002060"/>
                  </a:solidFill>
                  <a:latin typeface="Times New Roman" pitchFamily="18" charset="0"/>
                  <a:cs typeface="B Lotus" pitchFamily="2" charset="-78"/>
                </a:rPr>
                <a:t>ین تمایل</a:t>
              </a:r>
              <a:endParaRPr lang="en-US" altLang="zh-CN" sz="2400">
                <a:solidFill>
                  <a:srgbClr val="002060"/>
                </a:solidFill>
                <a:cs typeface="华文仿宋"/>
              </a:endParaRPr>
            </a:p>
            <a:p>
              <a:pPr eaLnBrk="0" hangingPunct="0"/>
              <a:endParaRPr lang="en-US" altLang="zh-CN">
                <a:cs typeface="华文仿宋"/>
              </a:endParaRPr>
            </a:p>
          </p:txBody>
        </p:sp>
        <p:sp>
          <p:nvSpPr>
            <p:cNvPr id="22564" name="Text Box 8"/>
            <p:cNvSpPr txBox="1">
              <a:spLocks noChangeArrowheads="1"/>
            </p:cNvSpPr>
            <p:nvPr/>
          </p:nvSpPr>
          <p:spPr bwMode="auto">
            <a:xfrm>
              <a:off x="2143" y="11973"/>
              <a:ext cx="1326" cy="503"/>
            </a:xfrm>
            <a:prstGeom prst="rect">
              <a:avLst/>
            </a:prstGeom>
            <a:noFill/>
            <a:ln w="9525">
              <a:noFill/>
              <a:miter lim="800000"/>
              <a:headEnd/>
              <a:tailEnd/>
            </a:ln>
          </p:spPr>
          <p:txBody>
            <a:bodyPr/>
            <a:lstStyle/>
            <a:p>
              <a:pPr algn="ctr"/>
              <a:r>
                <a:rPr lang="en-US" altLang="zh-CN" sz="1200" b="1">
                  <a:latin typeface="Times New Roman" pitchFamily="18" charset="0"/>
                  <a:cs typeface="B Lotus" pitchFamily="2" charset="-78"/>
                </a:rPr>
                <a:t> </a:t>
              </a:r>
              <a:r>
                <a:rPr lang="fa-IR" altLang="zh-CN" sz="2000" b="1">
                  <a:solidFill>
                    <a:srgbClr val="002060"/>
                  </a:solidFill>
                  <a:latin typeface="Times New Roman" pitchFamily="18" charset="0"/>
                  <a:cs typeface="B Lotus" pitchFamily="2" charset="-78"/>
                </a:rPr>
                <a:t>کمترین تمایل</a:t>
              </a:r>
              <a:endParaRPr lang="en-US" altLang="zh-CN" sz="2000">
                <a:solidFill>
                  <a:srgbClr val="002060"/>
                </a:solidFill>
                <a:cs typeface="华文仿宋"/>
              </a:endParaRPr>
            </a:p>
          </p:txBody>
        </p:sp>
        <p:sp>
          <p:nvSpPr>
            <p:cNvPr id="22565" name="Line 7"/>
            <p:cNvSpPr>
              <a:spLocks noChangeShapeType="1"/>
            </p:cNvSpPr>
            <p:nvPr/>
          </p:nvSpPr>
          <p:spPr bwMode="auto">
            <a:xfrm>
              <a:off x="8922" y="3847"/>
              <a:ext cx="0" cy="2880"/>
            </a:xfrm>
            <a:prstGeom prst="line">
              <a:avLst/>
            </a:prstGeom>
            <a:noFill/>
            <a:ln w="9525">
              <a:solidFill>
                <a:srgbClr val="000000"/>
              </a:solidFill>
              <a:round/>
              <a:headEnd type="triangle" w="med" len="med"/>
              <a:tailEnd/>
            </a:ln>
          </p:spPr>
          <p:txBody>
            <a:bodyPr/>
            <a:lstStyle/>
            <a:p>
              <a:endParaRPr lang="fa-IR"/>
            </a:p>
          </p:txBody>
        </p:sp>
        <p:sp>
          <p:nvSpPr>
            <p:cNvPr id="22566" name="Text Box 6"/>
            <p:cNvSpPr txBox="1">
              <a:spLocks noChangeArrowheads="1"/>
            </p:cNvSpPr>
            <p:nvPr/>
          </p:nvSpPr>
          <p:spPr bwMode="auto">
            <a:xfrm>
              <a:off x="8922" y="4395"/>
              <a:ext cx="535" cy="1492"/>
            </a:xfrm>
            <a:prstGeom prst="rect">
              <a:avLst/>
            </a:prstGeom>
            <a:noFill/>
            <a:ln w="9525">
              <a:noFill/>
              <a:miter lim="800000"/>
              <a:headEnd/>
              <a:tailEnd/>
            </a:ln>
          </p:spPr>
          <p:txBody>
            <a:bodyPr/>
            <a:lstStyle/>
            <a:p>
              <a:pPr algn="r" rtl="1"/>
              <a:r>
                <a:rPr lang="en-US" altLang="zh-CN" sz="2000">
                  <a:latin typeface="Times New Roman" pitchFamily="18" charset="0"/>
                  <a:cs typeface="B Lotus" pitchFamily="2" charset="-78"/>
                </a:rPr>
                <a:t> </a:t>
              </a:r>
              <a:r>
                <a:rPr lang="fa-IR" altLang="zh-CN" sz="2000" b="1">
                  <a:solidFill>
                    <a:srgbClr val="00B050"/>
                  </a:solidFill>
                  <a:latin typeface="Times New Roman" pitchFamily="18" charset="0"/>
                  <a:cs typeface="B Lotus" pitchFamily="2" charset="-78"/>
                </a:rPr>
                <a:t>هزینه</a:t>
              </a:r>
              <a:endParaRPr lang="fa-IR" altLang="zh-CN" sz="2000">
                <a:solidFill>
                  <a:srgbClr val="00B050"/>
                </a:solidFill>
                <a:cs typeface="B Lotus" pitchFamily="2" charset="-78"/>
              </a:endParaRPr>
            </a:p>
          </p:txBody>
        </p:sp>
        <p:sp>
          <p:nvSpPr>
            <p:cNvPr id="22567" name="Line 5"/>
            <p:cNvSpPr>
              <a:spLocks noChangeShapeType="1"/>
            </p:cNvSpPr>
            <p:nvPr/>
          </p:nvSpPr>
          <p:spPr bwMode="auto">
            <a:xfrm>
              <a:off x="8922" y="8345"/>
              <a:ext cx="0" cy="3969"/>
            </a:xfrm>
            <a:prstGeom prst="line">
              <a:avLst/>
            </a:prstGeom>
            <a:noFill/>
            <a:ln w="9525">
              <a:solidFill>
                <a:srgbClr val="000000"/>
              </a:solidFill>
              <a:round/>
              <a:headEnd/>
              <a:tailEnd type="triangle" w="med" len="med"/>
            </a:ln>
          </p:spPr>
          <p:txBody>
            <a:bodyPr/>
            <a:lstStyle/>
            <a:p>
              <a:endParaRPr lang="fa-IR"/>
            </a:p>
          </p:txBody>
        </p:sp>
        <p:sp>
          <p:nvSpPr>
            <p:cNvPr id="22568" name="Text Box 4"/>
            <p:cNvSpPr txBox="1">
              <a:spLocks noChangeArrowheads="1"/>
            </p:cNvSpPr>
            <p:nvPr/>
          </p:nvSpPr>
          <p:spPr bwMode="auto">
            <a:xfrm>
              <a:off x="8922" y="9739"/>
              <a:ext cx="535" cy="1006"/>
            </a:xfrm>
            <a:prstGeom prst="rect">
              <a:avLst/>
            </a:prstGeom>
            <a:noFill/>
            <a:ln w="9525">
              <a:noFill/>
              <a:miter lim="800000"/>
              <a:headEnd/>
              <a:tailEnd/>
            </a:ln>
          </p:spPr>
          <p:txBody>
            <a:bodyPr/>
            <a:lstStyle/>
            <a:p>
              <a:pPr algn="ctr" rtl="1"/>
              <a:r>
                <a:rPr lang="ar-SA" altLang="zh-CN" sz="2000" b="1">
                  <a:latin typeface="Times New Roman" pitchFamily="18" charset="0"/>
                  <a:cs typeface="B Lotus" pitchFamily="2" charset="-78"/>
                </a:rPr>
                <a:t>  </a:t>
              </a:r>
              <a:r>
                <a:rPr lang="ar-SA" altLang="zh-CN" sz="2000" b="1">
                  <a:solidFill>
                    <a:srgbClr val="00B050"/>
                  </a:solidFill>
                  <a:latin typeface="Times New Roman" pitchFamily="18" charset="0"/>
                  <a:cs typeface="B Lotus" pitchFamily="2" charset="-78"/>
                </a:rPr>
                <a:t>هزینه</a:t>
              </a:r>
              <a:endParaRPr lang="ar-SA" altLang="zh-CN" sz="2000">
                <a:solidFill>
                  <a:srgbClr val="00B050"/>
                </a:solidFill>
                <a:cs typeface="B Lotus" pitchFamily="2" charset="-78"/>
              </a:endParaRPr>
            </a:p>
          </p:txBody>
        </p:sp>
        <p:sp>
          <p:nvSpPr>
            <p:cNvPr id="22569" name="AutoShape 3"/>
            <p:cNvSpPr>
              <a:spLocks/>
            </p:cNvSpPr>
            <p:nvPr/>
          </p:nvSpPr>
          <p:spPr bwMode="auto">
            <a:xfrm>
              <a:off x="6442" y="4124"/>
              <a:ext cx="331" cy="1701"/>
            </a:xfrm>
            <a:prstGeom prst="rightBrace">
              <a:avLst>
                <a:gd name="adj1" fmla="val 25695"/>
                <a:gd name="adj2" fmla="val 33644"/>
              </a:avLst>
            </a:prstGeom>
            <a:noFill/>
            <a:ln w="9525">
              <a:solidFill>
                <a:srgbClr val="000000"/>
              </a:solidFill>
              <a:round/>
              <a:headEnd/>
              <a:tailEnd/>
            </a:ln>
          </p:spPr>
          <p:txBody>
            <a:bodyPr/>
            <a:lstStyle/>
            <a:p>
              <a:endParaRPr lang="fa-IR">
                <a:latin typeface="Constantia" pitchFamily="18" charset="0"/>
              </a:endParaRPr>
            </a:p>
          </p:txBody>
        </p:sp>
        <p:sp>
          <p:nvSpPr>
            <p:cNvPr id="22570" name="Text Box 2"/>
            <p:cNvSpPr txBox="1">
              <a:spLocks noChangeArrowheads="1"/>
            </p:cNvSpPr>
            <p:nvPr/>
          </p:nvSpPr>
          <p:spPr bwMode="auto">
            <a:xfrm>
              <a:off x="6479" y="4502"/>
              <a:ext cx="1782" cy="720"/>
            </a:xfrm>
            <a:prstGeom prst="rect">
              <a:avLst/>
            </a:prstGeom>
            <a:noFill/>
            <a:ln w="9525">
              <a:noFill/>
              <a:miter lim="800000"/>
              <a:headEnd/>
              <a:tailEnd/>
            </a:ln>
          </p:spPr>
          <p:txBody>
            <a:bodyPr/>
            <a:lstStyle/>
            <a:p>
              <a:pPr algn="ctr"/>
              <a:r>
                <a:rPr lang="en-US" altLang="zh-CN" sz="1200" b="1">
                  <a:latin typeface="Times New Roman" pitchFamily="18" charset="0"/>
                  <a:cs typeface="B Lotus" pitchFamily="2" charset="-78"/>
                </a:rPr>
                <a:t>  </a:t>
              </a:r>
              <a:r>
                <a:rPr lang="ar-SA" altLang="zh-CN" sz="2000" b="1">
                  <a:solidFill>
                    <a:srgbClr val="7030A0"/>
                  </a:solidFill>
                  <a:latin typeface="Times New Roman" pitchFamily="18" charset="0"/>
                  <a:cs typeface="B Lotus" pitchFamily="2" charset="-78"/>
                </a:rPr>
                <a:t>مراقبت تخصصی</a:t>
              </a:r>
              <a:endParaRPr lang="en-US" altLang="zh-CN" sz="2000">
                <a:solidFill>
                  <a:srgbClr val="7030A0"/>
                </a:solidFill>
                <a:cs typeface="华文仿宋"/>
              </a:endParaRPr>
            </a:p>
            <a:p>
              <a:pPr eaLnBrk="0" hangingPunct="0"/>
              <a:endParaRPr lang="en-US" altLang="zh-CN">
                <a:cs typeface="华文仿宋"/>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a:xfrm>
            <a:off x="428625" y="428625"/>
            <a:ext cx="8229600" cy="785813"/>
          </a:xfrm>
        </p:spPr>
        <p:txBody>
          <a:bodyPr/>
          <a:lstStyle/>
          <a:p>
            <a:pPr algn="ctr" eaLnBrk="1" hangingPunct="1"/>
            <a:r>
              <a:rPr lang="fa-IR" sz="4000" b="1" smtClean="0">
                <a:solidFill>
                  <a:srgbClr val="FF0000"/>
                </a:solidFill>
                <a:cs typeface="B Titr" pitchFamily="2" charset="-78"/>
              </a:rPr>
              <a:t>تعریف دورتی اورم از خودمراقبتی</a:t>
            </a:r>
            <a:endParaRPr lang="en-US" sz="4000" b="1" smtClean="0">
              <a:solidFill>
                <a:srgbClr val="FF0000"/>
              </a:solidFill>
              <a:cs typeface="B Titr" pitchFamily="2" charset="-78"/>
            </a:endParaRPr>
          </a:p>
        </p:txBody>
      </p:sp>
      <p:sp>
        <p:nvSpPr>
          <p:cNvPr id="3" name="Content Placeholder 2"/>
          <p:cNvSpPr>
            <a:spLocks noGrp="1"/>
          </p:cNvSpPr>
          <p:nvPr>
            <p:ph sz="quarter" idx="1"/>
          </p:nvPr>
        </p:nvSpPr>
        <p:spPr>
          <a:xfrm>
            <a:off x="612775" y="1600200"/>
            <a:ext cx="8153400" cy="4495800"/>
          </a:xfrm>
          <a:solidFill>
            <a:schemeClr val="accent1">
              <a:lumMod val="20000"/>
              <a:lumOff val="80000"/>
            </a:schemeClr>
          </a:solidFill>
        </p:spPr>
        <p:txBody>
          <a:bodyPr>
            <a:normAutofit fontScale="92500" lnSpcReduction="20000"/>
          </a:bodyPr>
          <a:lstStyle/>
          <a:p>
            <a:pPr marL="320040" indent="-320040" algn="justLow" eaLnBrk="1" fontAlgn="auto" hangingPunct="1">
              <a:spcAft>
                <a:spcPts val="0"/>
              </a:spcAft>
              <a:buFont typeface="Wingdings"/>
              <a:buChar char=""/>
              <a:defRPr/>
            </a:pPr>
            <a:r>
              <a:rPr lang="fa-IR" sz="3000" b="1" dirty="0" smtClean="0">
                <a:solidFill>
                  <a:srgbClr val="C00000"/>
                </a:solidFill>
                <a:cs typeface="B Lotus" pitchFamily="2" charset="-78"/>
              </a:rPr>
              <a:t>خود مراقبتي اقدامات و فعاليت‌هاي آگاهانه،آموخته شده  و هدفداري است كه فرد به منظور حفظ حيات و تأمين ، حفظ و ارتقاي سلامت خود و خانواده اش انجام مي دهد. </a:t>
            </a:r>
            <a:r>
              <a:rPr lang="fa-IR" sz="3000" dirty="0" smtClean="0">
                <a:cs typeface="B Lotus" pitchFamily="2" charset="-78"/>
              </a:rPr>
              <a:t> </a:t>
            </a:r>
            <a:endParaRPr lang="en-US" sz="3000" dirty="0" smtClean="0">
              <a:cs typeface="B Lotus" pitchFamily="2" charset="-78"/>
            </a:endParaRPr>
          </a:p>
          <a:p>
            <a:pPr marL="320040" indent="-320040" algn="justLow" eaLnBrk="1" fontAlgn="auto" hangingPunct="1">
              <a:spcAft>
                <a:spcPts val="0"/>
              </a:spcAft>
              <a:buFont typeface="Wingdings 2" pitchFamily="18" charset="2"/>
              <a:buNone/>
              <a:defRPr/>
            </a:pPr>
            <a:r>
              <a:rPr lang="fa-IR" sz="3000" b="1" dirty="0" smtClean="0">
                <a:cs typeface="B Lotus" pitchFamily="2" charset="-78"/>
              </a:rPr>
              <a:t>1- خودمراقبتي قسمتي از زندگي روزانه مردم و شامل مراقبتي است كه به فرزندان، خانواده، دوستان، همسايگان و اجتماعات محلي نیز گسترش مي‌يابد.</a:t>
            </a:r>
            <a:r>
              <a:rPr lang="fa-IR" sz="3000" dirty="0" smtClean="0">
                <a:cs typeface="B Lotus" pitchFamily="2" charset="-78"/>
              </a:rPr>
              <a:t> </a:t>
            </a:r>
            <a:endParaRPr lang="en-US" sz="3000" dirty="0" smtClean="0">
              <a:cs typeface="B Lotus" pitchFamily="2" charset="-78"/>
            </a:endParaRPr>
          </a:p>
          <a:p>
            <a:pPr marL="320040" indent="-320040" algn="justLow" eaLnBrk="1" fontAlgn="auto" hangingPunct="1">
              <a:spcAft>
                <a:spcPts val="0"/>
              </a:spcAft>
              <a:buFont typeface="Wingdings 2" pitchFamily="18" charset="2"/>
              <a:buNone/>
              <a:defRPr/>
            </a:pPr>
            <a:r>
              <a:rPr lang="fa-IR" sz="3000" b="1" dirty="0" smtClean="0">
                <a:cs typeface="B Lotus" pitchFamily="2" charset="-78"/>
              </a:rPr>
              <a:t>2- خودمراقبتي شامل اعمالي است که مردم  انجام مي‌دهند تا تندرست بمانند، سلامت ذهني و جسمي خود را حفظ كنند، نيازهاي اجتماعي و رواني خود را برآورده سازند، از بيماري ها يا حوادث پيشگيري كنند، ‌ناخوشي‌ها و وضعيت‌هاي مزمن را  بهبود بخشند و نيز از   سلامت شان بعد از بيماري حاد و يا ترخيص از بيمارستان حفاظت کنند.</a:t>
            </a:r>
            <a:r>
              <a:rPr lang="fa-IR" sz="3000" dirty="0" smtClean="0">
                <a:cs typeface="B Lotus" pitchFamily="2" charset="-78"/>
              </a:rPr>
              <a:t> </a:t>
            </a:r>
            <a:endParaRPr lang="en-US" sz="3000" dirty="0" smtClean="0">
              <a:cs typeface="B Lotus" pitchFamily="2" charset="-78"/>
            </a:endParaRPr>
          </a:p>
          <a:p>
            <a:pPr marL="320040" indent="-320040" algn="justLow" eaLnBrk="1" fontAlgn="auto" hangingPunct="1">
              <a:spcAft>
                <a:spcPts val="0"/>
              </a:spcAft>
              <a:buFont typeface="Wingdings"/>
              <a:buChar char=""/>
              <a:defRPr/>
            </a:pPr>
            <a:endParaRPr lang="en-US" dirty="0" smtClean="0">
              <a:solidFill>
                <a:srgbClr val="FF0000"/>
              </a:solidFill>
              <a:cs typeface="B Tit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a:xfrm>
            <a:off x="1043608" y="620688"/>
            <a:ext cx="7272808" cy="5832648"/>
          </a:xfrm>
          <a:prstGeom prst="rect">
            <a:avLst/>
          </a:prstGeom>
        </p:spPr>
      </p:pic>
    </p:spTree>
    <p:extLst>
      <p:ext uri="{BB962C8B-B14F-4D97-AF65-F5344CB8AC3E}">
        <p14:creationId xmlns:p14="http://schemas.microsoft.com/office/powerpoint/2010/main" val="343482833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775" y="228600"/>
            <a:ext cx="8153400" cy="990600"/>
          </a:xfrm>
        </p:spPr>
        <p:txBody>
          <a:bodyPr>
            <a:normAutofit fontScale="90000"/>
          </a:bodyPr>
          <a:lstStyle/>
          <a:p>
            <a:pPr algn="ctr" eaLnBrk="1" fontAlgn="auto" hangingPunct="1">
              <a:spcAft>
                <a:spcPts val="0"/>
              </a:spcAft>
              <a:defRPr/>
            </a:pPr>
            <a:r>
              <a:rPr lang="en-US" dirty="0" smtClean="0"/>
              <a:t/>
            </a:r>
            <a:br>
              <a:rPr lang="en-US" dirty="0" smtClean="0"/>
            </a:br>
            <a:r>
              <a:rPr lang="fa-IR" b="1" dirty="0" smtClean="0">
                <a:solidFill>
                  <a:srgbClr val="FF0000"/>
                </a:solidFill>
                <a:cs typeface="B Titr" pitchFamily="2" charset="-78"/>
              </a:rPr>
              <a:t> حیطه های خودمراقبتی</a:t>
            </a:r>
            <a:r>
              <a:rPr lang="fa-IR" b="1" dirty="0" smtClean="0">
                <a:solidFill>
                  <a:srgbClr val="FF0000"/>
                </a:solidFill>
              </a:rPr>
              <a:t> </a:t>
            </a:r>
            <a:r>
              <a:rPr lang="en-US" dirty="0" smtClean="0"/>
              <a:t/>
            </a:r>
            <a:br>
              <a:rPr lang="en-US" dirty="0" smtClean="0"/>
            </a:br>
            <a:endParaRPr lang="en-US" sz="4900" b="1" dirty="0">
              <a:cs typeface="B Titr" pitchFamily="2" charset="-78"/>
            </a:endParaRPr>
          </a:p>
        </p:txBody>
      </p:sp>
      <p:sp>
        <p:nvSpPr>
          <p:cNvPr id="3" name="Content Placeholder 2"/>
          <p:cNvSpPr>
            <a:spLocks noGrp="1"/>
          </p:cNvSpPr>
          <p:nvPr>
            <p:ph sz="quarter" idx="1"/>
          </p:nvPr>
        </p:nvSpPr>
        <p:spPr>
          <a:xfrm>
            <a:off x="612775" y="1600200"/>
            <a:ext cx="8153400" cy="4495800"/>
          </a:xfrm>
          <a:solidFill>
            <a:schemeClr val="accent1">
              <a:lumMod val="20000"/>
              <a:lumOff val="80000"/>
            </a:schemeClr>
          </a:solidFill>
        </p:spPr>
        <p:txBody>
          <a:bodyPr>
            <a:normAutofit/>
          </a:bodyPr>
          <a:lstStyle/>
          <a:p>
            <a:pPr marL="274320" indent="-274320" algn="justLow" eaLnBrk="1" fontAlgn="auto" hangingPunct="1">
              <a:spcAft>
                <a:spcPts val="0"/>
              </a:spcAft>
              <a:buClr>
                <a:schemeClr val="accent3"/>
              </a:buClr>
              <a:buFont typeface="Wingdings" pitchFamily="2" charset="2"/>
              <a:buChar char="v"/>
              <a:defRPr/>
            </a:pPr>
            <a:r>
              <a:rPr lang="fa-IR" sz="3300" b="1" dirty="0" smtClean="0">
                <a:cs typeface="B Lotus" pitchFamily="2" charset="-78"/>
              </a:rPr>
              <a:t>ارتقاي سلامت </a:t>
            </a:r>
            <a:endParaRPr lang="en-US" sz="3300" b="1" dirty="0" smtClean="0">
              <a:cs typeface="B Lotus" pitchFamily="2" charset="-78"/>
            </a:endParaRPr>
          </a:p>
          <a:p>
            <a:pPr marL="274320" indent="-274320" algn="justLow" eaLnBrk="1" fontAlgn="auto" hangingPunct="1">
              <a:spcAft>
                <a:spcPts val="0"/>
              </a:spcAft>
              <a:buClr>
                <a:schemeClr val="accent3"/>
              </a:buClr>
              <a:buFont typeface="Wingdings" pitchFamily="2" charset="2"/>
              <a:buChar char="v"/>
              <a:defRPr/>
            </a:pPr>
            <a:r>
              <a:rPr lang="fa-IR" sz="3300" b="1" dirty="0" smtClean="0">
                <a:cs typeface="B Lotus" pitchFamily="2" charset="-78"/>
              </a:rPr>
              <a:t>اصلاح شيوه زندگي</a:t>
            </a:r>
            <a:endParaRPr lang="en-US" sz="3300" b="1" dirty="0" smtClean="0">
              <a:cs typeface="B Lotus" pitchFamily="2" charset="-78"/>
            </a:endParaRPr>
          </a:p>
          <a:p>
            <a:pPr marL="274320" indent="-274320" algn="justLow" eaLnBrk="1" fontAlgn="auto" hangingPunct="1">
              <a:spcAft>
                <a:spcPts val="0"/>
              </a:spcAft>
              <a:buClr>
                <a:schemeClr val="accent3"/>
              </a:buClr>
              <a:buFont typeface="Wingdings" pitchFamily="2" charset="2"/>
              <a:buChar char="v"/>
              <a:defRPr/>
            </a:pPr>
            <a:r>
              <a:rPr lang="fa-IR" sz="3300" b="1" dirty="0" smtClean="0">
                <a:cs typeface="B Lotus" pitchFamily="2" charset="-78"/>
              </a:rPr>
              <a:t>پيشگيري از بيماري </a:t>
            </a:r>
            <a:endParaRPr lang="en-US" sz="3300" b="1" dirty="0" smtClean="0">
              <a:cs typeface="B Lotus" pitchFamily="2" charset="-78"/>
            </a:endParaRPr>
          </a:p>
          <a:p>
            <a:pPr marL="274320" indent="-274320" algn="justLow" eaLnBrk="1" fontAlgn="auto" hangingPunct="1">
              <a:spcAft>
                <a:spcPts val="0"/>
              </a:spcAft>
              <a:buClr>
                <a:schemeClr val="accent3"/>
              </a:buClr>
              <a:buFont typeface="Wingdings" pitchFamily="2" charset="2"/>
              <a:buChar char="v"/>
              <a:defRPr/>
            </a:pPr>
            <a:r>
              <a:rPr lang="fa-IR" sz="3300" b="1" dirty="0" smtClean="0">
                <a:cs typeface="B Lotus" pitchFamily="2" charset="-78"/>
              </a:rPr>
              <a:t> پایش سلامت</a:t>
            </a:r>
          </a:p>
          <a:p>
            <a:pPr marL="274320" indent="-274320" algn="justLow" eaLnBrk="1" fontAlgn="auto" hangingPunct="1">
              <a:spcAft>
                <a:spcPts val="0"/>
              </a:spcAft>
              <a:buClr>
                <a:schemeClr val="accent3"/>
              </a:buClr>
              <a:buFont typeface="Wingdings" pitchFamily="2" charset="2"/>
              <a:buChar char="v"/>
              <a:defRPr/>
            </a:pPr>
            <a:r>
              <a:rPr lang="fa-IR" sz="3300" b="1" dirty="0" smtClean="0">
                <a:cs typeface="B Lotus" pitchFamily="2" charset="-78"/>
              </a:rPr>
              <a:t>حفظ سلامت </a:t>
            </a:r>
            <a:endParaRPr lang="en-US" sz="3300" b="1" dirty="0" smtClean="0">
              <a:cs typeface="B Lotus" pitchFamily="2" charset="-78"/>
            </a:endParaRPr>
          </a:p>
          <a:p>
            <a:pPr marL="274320" indent="-274320" algn="justLow" eaLnBrk="1" fontAlgn="auto" hangingPunct="1">
              <a:spcAft>
                <a:spcPts val="0"/>
              </a:spcAft>
              <a:buClr>
                <a:schemeClr val="accent3"/>
              </a:buClr>
              <a:buFont typeface="Wingdings" pitchFamily="2" charset="2"/>
              <a:buChar char="v"/>
              <a:defRPr/>
            </a:pPr>
            <a:r>
              <a:rPr lang="fa-IR" sz="3300" b="1" dirty="0" smtClean="0">
                <a:cs typeface="B Lotus" pitchFamily="2" charset="-78"/>
              </a:rPr>
              <a:t>درمان بيماري</a:t>
            </a:r>
          </a:p>
          <a:p>
            <a:pPr marL="274320" indent="-274320" algn="justLow" eaLnBrk="1" fontAlgn="auto" hangingPunct="1">
              <a:spcAft>
                <a:spcPts val="0"/>
              </a:spcAft>
              <a:buClr>
                <a:schemeClr val="accent3"/>
              </a:buClr>
              <a:buFont typeface="Wingdings" pitchFamily="2" charset="2"/>
              <a:buChar char="v"/>
              <a:defRPr/>
            </a:pPr>
            <a:r>
              <a:rPr lang="fa-IR" sz="3300" b="1" dirty="0" smtClean="0">
                <a:cs typeface="B Lotus" pitchFamily="2" charset="-78"/>
              </a:rPr>
              <a:t>توان بخشي  </a:t>
            </a:r>
            <a:endParaRPr lang="en-US" sz="3300" b="1" dirty="0" smtClean="0">
              <a:cs typeface="B Lotus" pitchFamily="2" charset="-78"/>
            </a:endParaRPr>
          </a:p>
          <a:p>
            <a:pPr marL="274320" indent="-274320" eaLnBrk="1" fontAlgn="auto" hangingPunct="1">
              <a:spcAft>
                <a:spcPts val="0"/>
              </a:spcAft>
              <a:buClr>
                <a:schemeClr val="accent3"/>
              </a:buClr>
              <a:buFont typeface="Wingdings 2"/>
              <a:buChar char=""/>
              <a:defRPr/>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2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20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20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20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fade">
                                      <p:cBhvr>
                                        <p:cTn id="42"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a:xfrm>
            <a:off x="457200" y="428625"/>
            <a:ext cx="8229600" cy="857250"/>
          </a:xfrm>
        </p:spPr>
        <p:txBody>
          <a:bodyPr/>
          <a:lstStyle/>
          <a:p>
            <a:pPr algn="ctr" eaLnBrk="1" hangingPunct="1"/>
            <a:r>
              <a:rPr lang="fa-IR" sz="4000" b="1" smtClean="0">
                <a:solidFill>
                  <a:srgbClr val="FF0000"/>
                </a:solidFill>
                <a:cs typeface="B Titr" pitchFamily="2" charset="-78"/>
              </a:rPr>
              <a:t>خودمراقبتی مکمل خدمات تخصصی</a:t>
            </a:r>
            <a:endParaRPr lang="en-US" sz="4000" b="1" smtClean="0">
              <a:solidFill>
                <a:srgbClr val="FF0000"/>
              </a:solidFill>
              <a:cs typeface="B Titr" pitchFamily="2" charset="-78"/>
            </a:endParaRPr>
          </a:p>
        </p:txBody>
      </p:sp>
      <p:sp>
        <p:nvSpPr>
          <p:cNvPr id="3" name="Content Placeholder 2"/>
          <p:cNvSpPr>
            <a:spLocks noGrp="1"/>
          </p:cNvSpPr>
          <p:nvPr>
            <p:ph sz="quarter" idx="1"/>
          </p:nvPr>
        </p:nvSpPr>
        <p:spPr>
          <a:xfrm>
            <a:off x="357188" y="1500188"/>
            <a:ext cx="8429625" cy="4824412"/>
          </a:xfrm>
          <a:solidFill>
            <a:schemeClr val="accent1">
              <a:lumMod val="20000"/>
              <a:lumOff val="80000"/>
            </a:schemeClr>
          </a:solidFill>
        </p:spPr>
        <p:txBody>
          <a:bodyPr>
            <a:noAutofit/>
          </a:bodyPr>
          <a:lstStyle/>
          <a:p>
            <a:pPr marL="320040" indent="-320040" algn="justLow" eaLnBrk="1" fontAlgn="auto" hangingPunct="1">
              <a:spcAft>
                <a:spcPts val="0"/>
              </a:spcAft>
              <a:buFont typeface="Wingdings"/>
              <a:buChar char=""/>
              <a:defRPr/>
            </a:pPr>
            <a:r>
              <a:rPr lang="fa-IR" sz="2600" b="1" dirty="0" smtClean="0">
                <a:cs typeface="B Lotus" pitchFamily="2" charset="-78"/>
              </a:rPr>
              <a:t>خودمراقبتي بیشتر روی جنبه هايي كه تحت كنترل فرد هستند، تمركز دارد  و جايگزين مراقبت تخصصي و سازماني نيست بلكه مكمل آن و يكي از عوامل تعيين كننده ميزان و چگونگي استفاده از آن است. </a:t>
            </a:r>
            <a:endParaRPr lang="en-US" sz="2600" b="1" dirty="0" smtClean="0">
              <a:cs typeface="B Lotus" pitchFamily="2" charset="-78"/>
            </a:endParaRPr>
          </a:p>
          <a:p>
            <a:pPr marL="320040" indent="-320040" algn="justLow" eaLnBrk="1" fontAlgn="auto" hangingPunct="1">
              <a:spcAft>
                <a:spcPts val="0"/>
              </a:spcAft>
              <a:buFont typeface="Wingdings"/>
              <a:buChar char=""/>
              <a:defRPr/>
            </a:pPr>
            <a:r>
              <a:rPr lang="fa-IR" sz="2600" b="1" dirty="0" smtClean="0">
                <a:cs typeface="B Lotus" pitchFamily="2" charset="-78"/>
              </a:rPr>
              <a:t>طبق نظر هولشتاین، دین و هایکی؛ خودمراقبتي بيشتر به معناي تعامل با سيستم مراقبت  بهداشتی است تا استقلال از سيستم مراقبت تخصصي.</a:t>
            </a:r>
            <a:endParaRPr lang="en-US" sz="2600" b="1" dirty="0" smtClean="0">
              <a:cs typeface="B Lotus" pitchFamily="2" charset="-78"/>
            </a:endParaRPr>
          </a:p>
          <a:p>
            <a:pPr marL="320040" indent="-320040" algn="justLow" eaLnBrk="1" fontAlgn="auto" hangingPunct="1">
              <a:spcAft>
                <a:spcPts val="0"/>
              </a:spcAft>
              <a:buFont typeface="Wingdings"/>
              <a:buChar char=""/>
              <a:defRPr/>
            </a:pPr>
            <a:r>
              <a:rPr lang="fa-IR" sz="2600" b="1" dirty="0" smtClean="0">
                <a:cs typeface="B Lotus" pitchFamily="2" charset="-78"/>
              </a:rPr>
              <a:t>خودمراقبتي بستگي به فرهنگ و موقعيت افراد دارد، ظرفيت اقدام وانتخاب آنها را دربرمي‌گيرد و دانش، مهارت‌هاي زندگي، ارزش‌ها، انگيزه، جايگاه كنترل و احساس خودكارآمدي‌ فرد بر آن موثر است. </a:t>
            </a:r>
            <a:endParaRPr lang="en-US" sz="2600" b="1" dirty="0" smtClean="0">
              <a:cs typeface="B Lotus" pitchFamily="2" charset="-78"/>
            </a:endParaRPr>
          </a:p>
          <a:p>
            <a:pPr marL="320040" indent="-320040" algn="justLow" eaLnBrk="1" fontAlgn="auto" hangingPunct="1">
              <a:spcAft>
                <a:spcPts val="0"/>
              </a:spcAft>
              <a:buFont typeface="Wingdings"/>
              <a:buChar char=""/>
              <a:defRPr/>
            </a:pPr>
            <a:r>
              <a:rPr lang="fa-IR" sz="2600" b="1" dirty="0" smtClean="0">
                <a:cs typeface="B Lotus" pitchFamily="2" charset="-78"/>
              </a:rPr>
              <a:t>بزرگ ترین دستاورد تقويت رویکرد خودمراقبتي اين است كه مردم تصميمات درستي درباره استفاده یا عدم استفاده از مراقبت‌هاي بهداشتي گرفته و رفتارهاي خود مراقبتی را به طور مناسب انتخاب و اجرا كنند. </a:t>
            </a:r>
            <a:endParaRPr lang="en-US" sz="2600" dirty="0" smtClean="0"/>
          </a:p>
          <a:p>
            <a:pPr marL="274320" indent="-274320" eaLnBrk="1" fontAlgn="auto" hangingPunct="1">
              <a:spcAft>
                <a:spcPts val="0"/>
              </a:spcAft>
              <a:buClr>
                <a:schemeClr val="accent3"/>
              </a:buClr>
              <a:buFont typeface="Wingdings 2"/>
              <a:buChar char=""/>
              <a:defRPr/>
            </a:pPr>
            <a:endParaRPr lang="en-US"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2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xfrm>
            <a:off x="457200" y="428625"/>
            <a:ext cx="8229600" cy="857250"/>
          </a:xfrm>
        </p:spPr>
        <p:txBody>
          <a:bodyPr/>
          <a:lstStyle/>
          <a:p>
            <a:pPr algn="ctr" eaLnBrk="1" hangingPunct="1"/>
            <a:r>
              <a:rPr lang="fa-IR" sz="4000" b="1" smtClean="0">
                <a:solidFill>
                  <a:srgbClr val="FF0000"/>
                </a:solidFill>
                <a:cs typeface="B Titr" pitchFamily="2" charset="-78"/>
              </a:rPr>
              <a:t>مردم و سیستم کارآمد با خودمراقبتی</a:t>
            </a:r>
            <a:endParaRPr lang="en-US" sz="4000" b="1" smtClean="0">
              <a:solidFill>
                <a:srgbClr val="FF0000"/>
              </a:solidFill>
              <a:cs typeface="B Titr" pitchFamily="2" charset="-78"/>
            </a:endParaRPr>
          </a:p>
        </p:txBody>
      </p:sp>
      <p:sp>
        <p:nvSpPr>
          <p:cNvPr id="3" name="Content Placeholder 2"/>
          <p:cNvSpPr>
            <a:spLocks noGrp="1"/>
          </p:cNvSpPr>
          <p:nvPr>
            <p:ph sz="quarter" idx="1"/>
          </p:nvPr>
        </p:nvSpPr>
        <p:spPr>
          <a:xfrm>
            <a:off x="457200" y="1571625"/>
            <a:ext cx="8329613" cy="4752975"/>
          </a:xfrm>
        </p:spPr>
        <p:txBody>
          <a:bodyPr/>
          <a:lstStyle/>
          <a:p>
            <a:pPr algn="justLow" eaLnBrk="1" hangingPunct="1"/>
            <a:r>
              <a:rPr lang="fa-IR" b="1" smtClean="0">
                <a:cs typeface="B Lotus" pitchFamily="2" charset="-78"/>
              </a:rPr>
              <a:t>خودمراقبتی به وضوح بر كارآيي و مهارت‌ های فردی مردم          می افزاید و نبايد به عنوان بخشی از مداخلات بهداشتی كه  هيچ كس تمايلی به اجرای آن ندارد يا دولت نمي تواند متخصصان كافي براي اجرای آن تربيت كند، مطرح شود.</a:t>
            </a:r>
            <a:endParaRPr lang="en-US" smtClean="0">
              <a:cs typeface="B Lotus" pitchFamily="2" charset="-78"/>
            </a:endParaRPr>
          </a:p>
          <a:p>
            <a:pPr algn="justLow" eaLnBrk="1" hangingPunct="1"/>
            <a:r>
              <a:rPr lang="fa-IR" b="1" smtClean="0">
                <a:cs typeface="B Lotus" pitchFamily="2" charset="-78"/>
              </a:rPr>
              <a:t>خودمراقبتی، راهي است  كه به وسيله آن  افراد تلاش مي‌كنند از بيماري و معلولیت پيشگيري كنند و يكي از مفاهيم اصلي برای تاکید بر رفتار سالم مثبت است.</a:t>
            </a:r>
            <a:endParaRPr lang="en-US" smtClean="0">
              <a:cs typeface="B Lotus" pitchFamily="2" charset="-78"/>
            </a:endParaRPr>
          </a:p>
          <a:p>
            <a:pPr algn="justLow" eaLnBrk="1" hangingPunct="1"/>
            <a:r>
              <a:rPr lang="fa-IR" b="1" smtClean="0">
                <a:cs typeface="B Lotus" pitchFamily="2" charset="-78"/>
              </a:rPr>
              <a:t>به اعتقاد پرایولت و مالو: هدف از خودمراقبتي، گسترش سيستم مراقبت بهداشتی كاراتری است كه مبتني بر بهره برداري كامل از تمام اجزا و توانايي‌های فردی و تعاملات بین فردی مردم باشد.</a:t>
            </a:r>
            <a:endParaRPr lang="en-US" smtClean="0">
              <a:cs typeface="B Lotus"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a:grpSpLocks/>
          </p:cNvGrpSpPr>
          <p:nvPr/>
        </p:nvGrpSpPr>
        <p:grpSpPr bwMode="auto">
          <a:xfrm>
            <a:off x="803275" y="1357313"/>
            <a:ext cx="8055216" cy="5000625"/>
            <a:chOff x="2398" y="4375"/>
            <a:chExt cx="8342" cy="6120"/>
          </a:xfrm>
          <a:solidFill>
            <a:schemeClr val="accent1">
              <a:lumMod val="20000"/>
              <a:lumOff val="80000"/>
            </a:schemeClr>
          </a:solidFill>
        </p:grpSpPr>
        <p:sp>
          <p:nvSpPr>
            <p:cNvPr id="23557" name="Rectangle 21"/>
            <p:cNvSpPr>
              <a:spLocks noChangeArrowheads="1"/>
            </p:cNvSpPr>
            <p:nvPr/>
          </p:nvSpPr>
          <p:spPr bwMode="auto">
            <a:xfrm>
              <a:off x="3194" y="4900"/>
              <a:ext cx="5925" cy="3746"/>
            </a:xfrm>
            <a:prstGeom prst="rect">
              <a:avLst/>
            </a:prstGeom>
            <a:solidFill>
              <a:schemeClr val="bg1"/>
            </a:solidFill>
            <a:ln w="9525">
              <a:noFill/>
              <a:miter lim="800000"/>
              <a:headEnd/>
              <a:tailEnd/>
            </a:ln>
          </p:spPr>
          <p:txBody>
            <a:bodyPr/>
            <a:lstStyle/>
            <a:p>
              <a:pPr>
                <a:defRPr/>
              </a:pPr>
              <a:endParaRPr lang="fa-IR">
                <a:latin typeface="Constantia" pitchFamily="18" charset="0"/>
              </a:endParaRPr>
            </a:p>
          </p:txBody>
        </p:sp>
        <p:sp>
          <p:nvSpPr>
            <p:cNvPr id="23559" name="Text Box 19"/>
            <p:cNvSpPr txBox="1">
              <a:spLocks noChangeArrowheads="1"/>
            </p:cNvSpPr>
            <p:nvPr/>
          </p:nvSpPr>
          <p:spPr bwMode="auto">
            <a:xfrm>
              <a:off x="2602" y="5074"/>
              <a:ext cx="6806" cy="3746"/>
            </a:xfrm>
            <a:prstGeom prst="rect">
              <a:avLst/>
            </a:prstGeom>
            <a:grpFill/>
            <a:ln w="9525">
              <a:solidFill>
                <a:srgbClr val="000000"/>
              </a:solidFill>
              <a:miter lim="800000"/>
              <a:headEnd/>
              <a:tailEnd/>
            </a:ln>
          </p:spPr>
          <p:txBody>
            <a:bodyPr/>
            <a:lstStyle/>
            <a:p>
              <a:pPr>
                <a:defRPr/>
              </a:pPr>
              <a:endParaRPr lang="fa-IR"/>
            </a:p>
          </p:txBody>
        </p:sp>
        <p:sp>
          <p:nvSpPr>
            <p:cNvPr id="23561" name="Text Box 17"/>
            <p:cNvSpPr txBox="1">
              <a:spLocks noChangeArrowheads="1"/>
            </p:cNvSpPr>
            <p:nvPr/>
          </p:nvSpPr>
          <p:spPr bwMode="auto">
            <a:xfrm>
              <a:off x="2398" y="4430"/>
              <a:ext cx="865" cy="659"/>
            </a:xfrm>
            <a:prstGeom prst="rect">
              <a:avLst/>
            </a:prstGeom>
            <a:solidFill>
              <a:schemeClr val="bg1"/>
            </a:solidFill>
            <a:ln w="9525">
              <a:noFill/>
              <a:miter lim="800000"/>
              <a:headEnd/>
              <a:tailEnd/>
            </a:ln>
          </p:spPr>
          <p:txBody>
            <a:bodyPr/>
            <a:lstStyle/>
            <a:p>
              <a:pPr>
                <a:defRPr/>
              </a:pPr>
              <a:r>
                <a:rPr lang="fa-IR" altLang="zh-CN" sz="2000" dirty="0">
                  <a:latin typeface="Times New Roman" pitchFamily="18" charset="0"/>
                  <a:cs typeface="B Zar" pitchFamily="2" charset="-78"/>
                </a:rPr>
                <a:t>100%</a:t>
              </a:r>
              <a:endParaRPr lang="en-US" altLang="zh-CN" sz="2000" dirty="0">
                <a:cs typeface="B Zar" pitchFamily="2" charset="-78"/>
              </a:endParaRPr>
            </a:p>
          </p:txBody>
        </p:sp>
        <p:sp>
          <p:nvSpPr>
            <p:cNvPr id="23562" name="Text Box 16"/>
            <p:cNvSpPr txBox="1">
              <a:spLocks noChangeArrowheads="1"/>
            </p:cNvSpPr>
            <p:nvPr/>
          </p:nvSpPr>
          <p:spPr bwMode="auto">
            <a:xfrm>
              <a:off x="8913" y="4375"/>
              <a:ext cx="865" cy="714"/>
            </a:xfrm>
            <a:prstGeom prst="rect">
              <a:avLst/>
            </a:prstGeom>
            <a:solidFill>
              <a:schemeClr val="bg1"/>
            </a:solidFill>
            <a:ln w="9525">
              <a:noFill/>
              <a:miter lim="800000"/>
              <a:headEnd/>
              <a:tailEnd/>
            </a:ln>
          </p:spPr>
          <p:txBody>
            <a:bodyPr/>
            <a:lstStyle/>
            <a:p>
              <a:pPr>
                <a:defRPr/>
              </a:pPr>
              <a:r>
                <a:rPr lang="fa-IR" altLang="zh-CN" sz="2000">
                  <a:latin typeface="Times New Roman" pitchFamily="18" charset="0"/>
                  <a:cs typeface="B Zar" pitchFamily="2" charset="-78"/>
                </a:rPr>
                <a:t>%0</a:t>
              </a:r>
              <a:r>
                <a:rPr lang="en-US" altLang="zh-CN" sz="1200">
                  <a:latin typeface="Times New Roman" pitchFamily="18" charset="0"/>
                  <a:cs typeface="B Zar" pitchFamily="2" charset="-78"/>
                </a:rPr>
                <a:t> </a:t>
              </a:r>
              <a:endParaRPr lang="en-US" altLang="zh-CN"/>
            </a:p>
          </p:txBody>
        </p:sp>
        <p:sp>
          <p:nvSpPr>
            <p:cNvPr id="23564" name="Text Box 14"/>
            <p:cNvSpPr txBox="1">
              <a:spLocks noChangeArrowheads="1"/>
            </p:cNvSpPr>
            <p:nvPr/>
          </p:nvSpPr>
          <p:spPr bwMode="auto">
            <a:xfrm>
              <a:off x="2724" y="6990"/>
              <a:ext cx="2423" cy="1070"/>
            </a:xfrm>
            <a:prstGeom prst="rect">
              <a:avLst/>
            </a:prstGeom>
            <a:grpFill/>
            <a:ln w="9525">
              <a:noFill/>
              <a:miter lim="800000"/>
              <a:headEnd/>
              <a:tailEnd/>
            </a:ln>
          </p:spPr>
          <p:txBody>
            <a:bodyPr/>
            <a:lstStyle/>
            <a:p>
              <a:pPr algn="ctr">
                <a:defRPr/>
              </a:pPr>
              <a:r>
                <a:rPr lang="fa-IR" altLang="zh-CN" sz="2400" b="1">
                  <a:solidFill>
                    <a:srgbClr val="FF0000"/>
                  </a:solidFill>
                  <a:latin typeface="Times New Roman" pitchFamily="18" charset="0"/>
                  <a:cs typeface="B Lotus" pitchFamily="2" charset="-78"/>
                </a:rPr>
                <a:t>خود مراقبتي</a:t>
              </a:r>
              <a:endParaRPr lang="en-US" altLang="zh-CN" sz="2400">
                <a:solidFill>
                  <a:srgbClr val="FF0000"/>
                </a:solidFill>
                <a:cs typeface="B Lotus" pitchFamily="2" charset="-78"/>
              </a:endParaRPr>
            </a:p>
          </p:txBody>
        </p:sp>
        <p:sp>
          <p:nvSpPr>
            <p:cNvPr id="23565" name="Text Box 13"/>
            <p:cNvSpPr txBox="1">
              <a:spLocks noChangeArrowheads="1"/>
            </p:cNvSpPr>
            <p:nvPr/>
          </p:nvSpPr>
          <p:spPr bwMode="auto">
            <a:xfrm>
              <a:off x="2528" y="9621"/>
              <a:ext cx="4291" cy="696"/>
            </a:xfrm>
            <a:prstGeom prst="rect">
              <a:avLst/>
            </a:prstGeom>
            <a:grpFill/>
            <a:ln w="9525">
              <a:noFill/>
              <a:miter lim="800000"/>
              <a:headEnd/>
              <a:tailEnd/>
            </a:ln>
          </p:spPr>
          <p:txBody>
            <a:bodyPr/>
            <a:lstStyle/>
            <a:p>
              <a:pPr algn="r">
                <a:defRPr/>
              </a:pPr>
              <a:r>
                <a:rPr lang="fa-IR" altLang="zh-CN" sz="1200" b="1" dirty="0">
                  <a:latin typeface="Nazanin"/>
                  <a:cs typeface="Times New Roman" pitchFamily="18" charset="0"/>
                </a:rPr>
                <a:t> </a:t>
              </a:r>
              <a:r>
                <a:rPr lang="fa-IR" altLang="zh-CN" sz="2000" b="1" dirty="0">
                  <a:solidFill>
                    <a:srgbClr val="C00000"/>
                  </a:solidFill>
                  <a:latin typeface="Times New Roman" pitchFamily="18" charset="0"/>
                  <a:cs typeface="B Titr" pitchFamily="2" charset="-78"/>
                </a:rPr>
                <a:t>مراقبت‌هاي تخصصي</a:t>
              </a:r>
              <a:r>
                <a:rPr lang="fa-IR" altLang="zh-CN" sz="2000" dirty="0">
                  <a:solidFill>
                    <a:srgbClr val="C00000"/>
                  </a:solidFill>
                  <a:cs typeface="B Titr" pitchFamily="2" charset="-78"/>
                </a:rPr>
                <a:t> </a:t>
              </a:r>
              <a:r>
                <a:rPr lang="fa-IR" altLang="zh-CN" sz="2000" b="1" dirty="0">
                  <a:solidFill>
                    <a:srgbClr val="C00000"/>
                  </a:solidFill>
                  <a:latin typeface="Times New Roman" pitchFamily="18" charset="0"/>
                  <a:cs typeface="B Titr" pitchFamily="2" charset="-78"/>
                </a:rPr>
                <a:t>سطح اول و پايه</a:t>
              </a:r>
              <a:endParaRPr lang="en-US" altLang="zh-CN" sz="2000" dirty="0">
                <a:solidFill>
                  <a:srgbClr val="C00000"/>
                </a:solidFill>
                <a:cs typeface="B Titr" pitchFamily="2" charset="-78"/>
              </a:endParaRPr>
            </a:p>
          </p:txBody>
        </p:sp>
        <p:sp>
          <p:nvSpPr>
            <p:cNvPr id="23566" name="Text Box 12"/>
            <p:cNvSpPr txBox="1">
              <a:spLocks noChangeArrowheads="1"/>
            </p:cNvSpPr>
            <p:nvPr/>
          </p:nvSpPr>
          <p:spPr bwMode="auto">
            <a:xfrm>
              <a:off x="5075" y="4375"/>
              <a:ext cx="2423" cy="437"/>
            </a:xfrm>
            <a:prstGeom prst="rect">
              <a:avLst/>
            </a:prstGeom>
            <a:solidFill>
              <a:schemeClr val="bg1"/>
            </a:solidFill>
            <a:ln w="9525">
              <a:noFill/>
              <a:miter lim="800000"/>
              <a:headEnd/>
              <a:tailEnd/>
            </a:ln>
          </p:spPr>
          <p:txBody>
            <a:bodyPr/>
            <a:lstStyle/>
            <a:p>
              <a:pPr algn="ctr" rtl="1">
                <a:defRPr/>
              </a:pPr>
              <a:r>
                <a:rPr lang="en-US" altLang="zh-CN" sz="1400" dirty="0">
                  <a:solidFill>
                    <a:srgbClr val="FF0000"/>
                  </a:solidFill>
                  <a:latin typeface="Nazanin"/>
                  <a:cs typeface="Times New Roman" pitchFamily="18" charset="0"/>
                </a:rPr>
                <a:t> </a:t>
              </a:r>
              <a:r>
                <a:rPr lang="fa-IR" altLang="zh-CN" sz="2800" dirty="0">
                  <a:solidFill>
                    <a:srgbClr val="FF0000"/>
                  </a:solidFill>
                  <a:latin typeface="Times New Roman" pitchFamily="18" charset="0"/>
                  <a:cs typeface="B Lotus" pitchFamily="2" charset="-78"/>
                </a:rPr>
                <a:t> درصدخودمراقبتی</a:t>
              </a:r>
              <a:endParaRPr lang="fa-IR" altLang="zh-CN" sz="2800" dirty="0">
                <a:solidFill>
                  <a:srgbClr val="FF0000"/>
                </a:solidFill>
              </a:endParaRPr>
            </a:p>
          </p:txBody>
        </p:sp>
        <p:sp>
          <p:nvSpPr>
            <p:cNvPr id="23567" name="Line 11"/>
            <p:cNvSpPr>
              <a:spLocks noChangeShapeType="1"/>
            </p:cNvSpPr>
            <p:nvPr/>
          </p:nvSpPr>
          <p:spPr bwMode="auto">
            <a:xfrm flipV="1">
              <a:off x="6893" y="8397"/>
              <a:ext cx="962" cy="1573"/>
            </a:xfrm>
            <a:prstGeom prst="line">
              <a:avLst/>
            </a:prstGeom>
            <a:grpFill/>
            <a:ln w="9525">
              <a:solidFill>
                <a:srgbClr val="000000"/>
              </a:solidFill>
              <a:round/>
              <a:headEnd/>
              <a:tailEnd type="triangle" w="med" len="med"/>
            </a:ln>
          </p:spPr>
          <p:txBody>
            <a:bodyPr/>
            <a:lstStyle/>
            <a:p>
              <a:pPr>
                <a:defRPr/>
              </a:pPr>
              <a:endParaRPr lang="fa-IR"/>
            </a:p>
          </p:txBody>
        </p:sp>
        <p:sp>
          <p:nvSpPr>
            <p:cNvPr id="23568" name="Text Box 10"/>
            <p:cNvSpPr txBox="1">
              <a:spLocks noChangeArrowheads="1"/>
            </p:cNvSpPr>
            <p:nvPr/>
          </p:nvSpPr>
          <p:spPr bwMode="auto">
            <a:xfrm>
              <a:off x="7263" y="9446"/>
              <a:ext cx="3477" cy="1049"/>
            </a:xfrm>
            <a:prstGeom prst="rect">
              <a:avLst/>
            </a:prstGeom>
            <a:grpFill/>
            <a:ln w="9525">
              <a:noFill/>
              <a:miter lim="800000"/>
              <a:headEnd/>
              <a:tailEnd/>
            </a:ln>
          </p:spPr>
          <p:txBody>
            <a:bodyPr/>
            <a:lstStyle/>
            <a:p>
              <a:pPr algn="r">
                <a:defRPr/>
              </a:pPr>
              <a:r>
                <a:rPr lang="fa-IR" altLang="zh-CN" sz="2000" b="1" dirty="0">
                  <a:solidFill>
                    <a:srgbClr val="C00000"/>
                  </a:solidFill>
                  <a:latin typeface="Times New Roman" pitchFamily="18" charset="0"/>
                  <a:cs typeface="B Titr" pitchFamily="2" charset="-78"/>
                </a:rPr>
                <a:t>مراقبت‌هاي تخصصي سطح دوم و سوم</a:t>
              </a:r>
              <a:endParaRPr lang="en-US" altLang="zh-CN" sz="2000" dirty="0">
                <a:solidFill>
                  <a:srgbClr val="C00000"/>
                </a:solidFill>
                <a:cs typeface="B Titr" pitchFamily="2" charset="-78"/>
              </a:endParaRPr>
            </a:p>
          </p:txBody>
        </p:sp>
        <p:sp>
          <p:nvSpPr>
            <p:cNvPr id="23569" name="Line 9"/>
            <p:cNvSpPr>
              <a:spLocks noChangeShapeType="1"/>
            </p:cNvSpPr>
            <p:nvPr/>
          </p:nvSpPr>
          <p:spPr bwMode="auto">
            <a:xfrm flipV="1">
              <a:off x="8617" y="8533"/>
              <a:ext cx="347" cy="892"/>
            </a:xfrm>
            <a:prstGeom prst="line">
              <a:avLst/>
            </a:prstGeom>
            <a:grpFill/>
            <a:ln w="9525">
              <a:solidFill>
                <a:srgbClr val="000000"/>
              </a:solidFill>
              <a:round/>
              <a:headEnd/>
              <a:tailEnd type="triangle" w="med" len="med"/>
            </a:ln>
          </p:spPr>
          <p:txBody>
            <a:bodyPr/>
            <a:lstStyle/>
            <a:p>
              <a:pPr>
                <a:defRPr/>
              </a:pPr>
              <a:endParaRPr lang="fa-IR"/>
            </a:p>
          </p:txBody>
        </p:sp>
        <p:sp>
          <p:nvSpPr>
            <p:cNvPr id="23570" name="Line 8"/>
            <p:cNvSpPr>
              <a:spLocks noChangeShapeType="1"/>
            </p:cNvSpPr>
            <p:nvPr/>
          </p:nvSpPr>
          <p:spPr bwMode="auto">
            <a:xfrm>
              <a:off x="8638" y="4965"/>
              <a:ext cx="0" cy="3746"/>
            </a:xfrm>
            <a:prstGeom prst="line">
              <a:avLst/>
            </a:prstGeom>
            <a:grpFill/>
            <a:ln w="9525">
              <a:solidFill>
                <a:srgbClr val="000000"/>
              </a:solidFill>
              <a:round/>
              <a:headEnd/>
              <a:tailEnd/>
            </a:ln>
          </p:spPr>
          <p:txBody>
            <a:bodyPr/>
            <a:lstStyle/>
            <a:p>
              <a:pPr>
                <a:defRPr/>
              </a:pPr>
              <a:endParaRPr lang="fa-IR"/>
            </a:p>
          </p:txBody>
        </p:sp>
        <p:sp>
          <p:nvSpPr>
            <p:cNvPr id="23571" name="Arc 7"/>
            <p:cNvSpPr>
              <a:spLocks/>
            </p:cNvSpPr>
            <p:nvPr/>
          </p:nvSpPr>
          <p:spPr bwMode="auto">
            <a:xfrm flipV="1">
              <a:off x="2612" y="5162"/>
              <a:ext cx="6366" cy="3548"/>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882" y="0"/>
                    <a:pt x="21533" y="9597"/>
                    <a:pt x="21599" y="21479"/>
                  </a:cubicBezTo>
                </a:path>
                <a:path w="21600" h="21600" stroke="0" extrusionOk="0">
                  <a:moveTo>
                    <a:pt x="-1" y="0"/>
                  </a:moveTo>
                  <a:cubicBezTo>
                    <a:pt x="11882" y="0"/>
                    <a:pt x="21533" y="9597"/>
                    <a:pt x="21599" y="21479"/>
                  </a:cubicBezTo>
                  <a:lnTo>
                    <a:pt x="0" y="21600"/>
                  </a:lnTo>
                  <a:close/>
                </a:path>
              </a:pathLst>
            </a:custGeom>
            <a:grpFill/>
            <a:ln w="9525">
              <a:solidFill>
                <a:srgbClr val="000000"/>
              </a:solidFill>
              <a:round/>
              <a:headEnd/>
              <a:tailEnd/>
            </a:ln>
          </p:spPr>
          <p:txBody>
            <a:bodyPr/>
            <a:lstStyle/>
            <a:p>
              <a:pPr>
                <a:defRPr/>
              </a:pPr>
              <a:endParaRPr lang="fa-IR">
                <a:latin typeface="Constantia" pitchFamily="18" charset="0"/>
              </a:endParaRPr>
            </a:p>
          </p:txBody>
        </p:sp>
        <p:sp>
          <p:nvSpPr>
            <p:cNvPr id="23572" name="Line 6"/>
            <p:cNvSpPr>
              <a:spLocks noChangeShapeType="1"/>
            </p:cNvSpPr>
            <p:nvPr/>
          </p:nvSpPr>
          <p:spPr bwMode="auto">
            <a:xfrm>
              <a:off x="8981" y="5027"/>
              <a:ext cx="0" cy="3568"/>
            </a:xfrm>
            <a:prstGeom prst="line">
              <a:avLst/>
            </a:prstGeom>
            <a:grpFill/>
            <a:ln w="9525">
              <a:solidFill>
                <a:srgbClr val="000000"/>
              </a:solidFill>
              <a:prstDash val="dash"/>
              <a:round/>
              <a:headEnd/>
              <a:tailEnd/>
            </a:ln>
          </p:spPr>
          <p:txBody>
            <a:bodyPr/>
            <a:lstStyle/>
            <a:p>
              <a:pPr>
                <a:defRPr/>
              </a:pPr>
              <a:endParaRPr lang="fa-IR"/>
            </a:p>
          </p:txBody>
        </p:sp>
        <p:sp>
          <p:nvSpPr>
            <p:cNvPr id="23573" name="Line 5"/>
            <p:cNvSpPr>
              <a:spLocks noChangeShapeType="1"/>
            </p:cNvSpPr>
            <p:nvPr/>
          </p:nvSpPr>
          <p:spPr bwMode="auto">
            <a:xfrm flipV="1">
              <a:off x="3049" y="4870"/>
              <a:ext cx="0" cy="3860"/>
            </a:xfrm>
            <a:prstGeom prst="line">
              <a:avLst/>
            </a:prstGeom>
            <a:grpFill/>
            <a:ln w="9525">
              <a:solidFill>
                <a:srgbClr val="000000"/>
              </a:solidFill>
              <a:prstDash val="dash"/>
              <a:round/>
              <a:headEnd/>
              <a:tailEnd/>
            </a:ln>
          </p:spPr>
          <p:txBody>
            <a:bodyPr/>
            <a:lstStyle/>
            <a:p>
              <a:pPr>
                <a:defRPr/>
              </a:pPr>
              <a:endParaRPr lang="fa-IR"/>
            </a:p>
          </p:txBody>
        </p:sp>
        <p:sp>
          <p:nvSpPr>
            <p:cNvPr id="23574" name="Text Box 4"/>
            <p:cNvSpPr txBox="1">
              <a:spLocks noChangeArrowheads="1"/>
            </p:cNvSpPr>
            <p:nvPr/>
          </p:nvSpPr>
          <p:spPr bwMode="auto">
            <a:xfrm>
              <a:off x="6671" y="7610"/>
              <a:ext cx="2079" cy="807"/>
            </a:xfrm>
            <a:prstGeom prst="rect">
              <a:avLst/>
            </a:prstGeom>
            <a:grpFill/>
            <a:ln w="9525">
              <a:noFill/>
              <a:miter lim="800000"/>
              <a:headEnd/>
              <a:tailEnd/>
            </a:ln>
          </p:spPr>
          <p:txBody>
            <a:bodyPr/>
            <a:lstStyle/>
            <a:p>
              <a:pPr algn="r" rtl="1">
                <a:defRPr/>
              </a:pPr>
              <a:r>
                <a:rPr lang="fa-IR" altLang="zh-CN" sz="2400" b="1" dirty="0">
                  <a:solidFill>
                    <a:srgbClr val="0070C0"/>
                  </a:solidFill>
                  <a:latin typeface="Times New Roman" pitchFamily="18" charset="0"/>
                  <a:cs typeface="B Lotus" pitchFamily="2" charset="-78"/>
                </a:rPr>
                <a:t>مراقبت تخصصي</a:t>
              </a:r>
              <a:endParaRPr lang="fa-IR" altLang="zh-CN" sz="2400" dirty="0">
                <a:solidFill>
                  <a:srgbClr val="0070C0"/>
                </a:solidFill>
                <a:cs typeface="B Lotus" pitchFamily="2" charset="-78"/>
              </a:endParaRPr>
            </a:p>
          </p:txBody>
        </p:sp>
        <p:sp>
          <p:nvSpPr>
            <p:cNvPr id="23575" name="AutoShape 3"/>
            <p:cNvSpPr>
              <a:spLocks/>
            </p:cNvSpPr>
            <p:nvPr/>
          </p:nvSpPr>
          <p:spPr bwMode="auto">
            <a:xfrm rot="16200000" flipH="1" flipV="1">
              <a:off x="5885" y="2308"/>
              <a:ext cx="243" cy="5951"/>
            </a:xfrm>
            <a:prstGeom prst="rightBrace">
              <a:avLst>
                <a:gd name="adj1" fmla="val 111192"/>
                <a:gd name="adj2" fmla="val 50000"/>
              </a:avLst>
            </a:prstGeom>
            <a:grpFill/>
            <a:ln w="9525">
              <a:solidFill>
                <a:srgbClr val="000000"/>
              </a:solidFill>
              <a:round/>
              <a:headEnd/>
              <a:tailEnd/>
            </a:ln>
          </p:spPr>
          <p:txBody>
            <a:bodyPr/>
            <a:lstStyle/>
            <a:p>
              <a:pPr>
                <a:defRPr/>
              </a:pPr>
              <a:endParaRPr lang="fa-IR">
                <a:latin typeface="Constantia" pitchFamily="18" charset="0"/>
              </a:endParaRPr>
            </a:p>
          </p:txBody>
        </p:sp>
        <p:sp>
          <p:nvSpPr>
            <p:cNvPr id="23576" name="Text Box 2"/>
            <p:cNvSpPr txBox="1">
              <a:spLocks noChangeArrowheads="1"/>
            </p:cNvSpPr>
            <p:nvPr/>
          </p:nvSpPr>
          <p:spPr bwMode="auto">
            <a:xfrm>
              <a:off x="4678" y="5384"/>
              <a:ext cx="2118" cy="535"/>
            </a:xfrm>
            <a:prstGeom prst="rect">
              <a:avLst/>
            </a:prstGeom>
            <a:grpFill/>
            <a:ln w="9525">
              <a:noFill/>
              <a:miter lim="800000"/>
              <a:headEnd/>
              <a:tailEnd/>
            </a:ln>
          </p:spPr>
          <p:txBody>
            <a:bodyPr/>
            <a:lstStyle/>
            <a:p>
              <a:pPr algn="r" rtl="1">
                <a:defRPr/>
              </a:pPr>
              <a:r>
                <a:rPr lang="fa-IR" altLang="zh-CN" sz="2400" b="1" dirty="0">
                  <a:solidFill>
                    <a:srgbClr val="C00000"/>
                  </a:solidFill>
                  <a:latin typeface="Times New Roman" pitchFamily="18" charset="0"/>
                  <a:cs typeface="B Titr" pitchFamily="2" charset="-78"/>
                </a:rPr>
                <a:t>مراقبت مشاركتي</a:t>
              </a:r>
              <a:endParaRPr lang="fa-IR" altLang="zh-CN" sz="2400" dirty="0">
                <a:solidFill>
                  <a:srgbClr val="C00000"/>
                </a:solidFill>
                <a:cs typeface="B Titr" pitchFamily="2" charset="-78"/>
              </a:endParaRPr>
            </a:p>
          </p:txBody>
        </p:sp>
      </p:grpSp>
      <p:sp>
        <p:nvSpPr>
          <p:cNvPr id="26" name="Rectangle 25"/>
          <p:cNvSpPr/>
          <p:nvPr/>
        </p:nvSpPr>
        <p:spPr>
          <a:xfrm>
            <a:off x="1000125" y="357188"/>
            <a:ext cx="6643688" cy="708025"/>
          </a:xfrm>
          <a:prstGeom prst="rect">
            <a:avLst/>
          </a:prstGeom>
          <a:solidFill>
            <a:schemeClr val="accent6">
              <a:lumMod val="20000"/>
              <a:lumOff val="80000"/>
            </a:schemeClr>
          </a:solidFill>
        </p:spPr>
        <p:txBody>
          <a:bodyPr>
            <a:spAutoFit/>
          </a:bodyPr>
          <a:lstStyle/>
          <a:p>
            <a:pPr algn="ctr" fontAlgn="auto">
              <a:spcBef>
                <a:spcPts val="0"/>
              </a:spcBef>
              <a:spcAft>
                <a:spcPts val="0"/>
              </a:spcAft>
              <a:defRPr/>
            </a:pPr>
            <a:r>
              <a:rPr lang="fa-IR" sz="4000" b="1" dirty="0">
                <a:solidFill>
                  <a:srgbClr val="FF0000"/>
                </a:solidFill>
                <a:latin typeface="+mn-lt"/>
                <a:cs typeface="B Titr" pitchFamily="2" charset="-78"/>
              </a:rPr>
              <a:t>طیف مراقبت</a:t>
            </a:r>
            <a:endParaRPr lang="en-US" sz="4000" dirty="0">
              <a:solidFill>
                <a:srgbClr val="FF0000"/>
              </a:solidFill>
              <a:latin typeface="+mn-lt"/>
              <a:cs typeface="B Tit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6"/>
                                        </p:tgtEl>
                                        <p:attrNameLst>
                                          <p:attrName>style.visibility</p:attrName>
                                        </p:attrNameLst>
                                      </p:cBhvr>
                                      <p:to>
                                        <p:strVal val="visible"/>
                                      </p:to>
                                    </p:set>
                                    <p:animEffect transition="in" filter="fade">
                                      <p:cBhvr>
                                        <p:cTn id="10" dur="20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612775" y="357188"/>
            <a:ext cx="8153400" cy="862012"/>
          </a:xfrm>
        </p:spPr>
        <p:txBody>
          <a:bodyPr/>
          <a:lstStyle/>
          <a:p>
            <a:pPr algn="ctr" eaLnBrk="1" hangingPunct="1"/>
            <a:r>
              <a:rPr lang="fa-IR" b="1" smtClean="0">
                <a:cs typeface="B Lotus" pitchFamily="2" charset="-78"/>
              </a:rPr>
              <a:t> </a:t>
            </a:r>
            <a:r>
              <a:rPr lang="fa-IR" sz="3200" b="1" smtClean="0">
                <a:solidFill>
                  <a:srgbClr val="FF0000"/>
                </a:solidFill>
                <a:cs typeface="B Titr" pitchFamily="2" charset="-78"/>
              </a:rPr>
              <a:t>خودمراقبتی، مراقبت مشارکتی، مراقبت تخصصی</a:t>
            </a:r>
            <a:endParaRPr lang="en-US" sz="3200" b="1" smtClean="0">
              <a:solidFill>
                <a:srgbClr val="FF0000"/>
              </a:solidFill>
              <a:cs typeface="B Titr" pitchFamily="2" charset="-78"/>
            </a:endParaRPr>
          </a:p>
        </p:txBody>
      </p:sp>
      <p:sp>
        <p:nvSpPr>
          <p:cNvPr id="3" name="Content Placeholder 2"/>
          <p:cNvSpPr>
            <a:spLocks noGrp="1"/>
          </p:cNvSpPr>
          <p:nvPr>
            <p:ph sz="quarter" idx="1"/>
          </p:nvPr>
        </p:nvSpPr>
        <p:spPr>
          <a:xfrm>
            <a:off x="612775" y="1600200"/>
            <a:ext cx="8153400" cy="4495800"/>
          </a:xfrm>
          <a:solidFill>
            <a:schemeClr val="accent1">
              <a:lumMod val="20000"/>
              <a:lumOff val="80000"/>
            </a:schemeClr>
          </a:solidFill>
        </p:spPr>
        <p:txBody>
          <a:bodyPr>
            <a:normAutofit lnSpcReduction="10000"/>
          </a:bodyPr>
          <a:lstStyle/>
          <a:p>
            <a:pPr marL="320040" indent="-320040" algn="justLow" eaLnBrk="1" fontAlgn="auto" hangingPunct="1">
              <a:spcAft>
                <a:spcPts val="0"/>
              </a:spcAft>
              <a:buFont typeface="Wingdings"/>
              <a:buChar char=""/>
              <a:defRPr/>
            </a:pPr>
            <a:r>
              <a:rPr lang="fa-IR" sz="3200" b="1" dirty="0" smtClean="0">
                <a:cs typeface="B Lotus" pitchFamily="2" charset="-78"/>
              </a:rPr>
              <a:t>هر مثال خاص از مراقبت بهداشتی، در طيفي كه دامنه اش از خودمراقبتي100% مثل مسواك زدن منظم روزانه تا مراقبت حرفه اي 100%  مثل جراحي اعصاب  مي‌باشد، قرار مي گيرد.  </a:t>
            </a:r>
            <a:endParaRPr lang="en-US" sz="3200" dirty="0" smtClean="0">
              <a:cs typeface="B Lotus" pitchFamily="2" charset="-78"/>
            </a:endParaRPr>
          </a:p>
          <a:p>
            <a:pPr marL="320040" indent="-320040" algn="justLow" eaLnBrk="1" fontAlgn="auto" hangingPunct="1">
              <a:spcAft>
                <a:spcPts val="0"/>
              </a:spcAft>
              <a:buFont typeface="Wingdings"/>
              <a:buChar char=""/>
              <a:defRPr/>
            </a:pPr>
            <a:r>
              <a:rPr lang="fa-IR" sz="3200" b="1" dirty="0" smtClean="0">
                <a:cs typeface="B Lotus" pitchFamily="2" charset="-78"/>
              </a:rPr>
              <a:t>بيشتر مراقبت‌ها، مراقبت مشاركتي هستند که مي‌توانند جزء كوچك يا بزرگي از خودمراقبتي را شامل شوند.</a:t>
            </a:r>
            <a:endParaRPr lang="en-US" sz="3200" dirty="0" smtClean="0">
              <a:cs typeface="B Lotus" pitchFamily="2" charset="-78"/>
            </a:endParaRPr>
          </a:p>
          <a:p>
            <a:pPr marL="320040" indent="-320040" algn="justLow" eaLnBrk="1" fontAlgn="auto" hangingPunct="1">
              <a:spcAft>
                <a:spcPts val="0"/>
              </a:spcAft>
              <a:buFont typeface="Wingdings"/>
              <a:buChar char=""/>
              <a:defRPr/>
            </a:pPr>
            <a:r>
              <a:rPr lang="fa-IR" sz="3200" b="1" dirty="0" smtClean="0">
                <a:cs typeface="B Lotus" pitchFamily="2" charset="-78"/>
              </a:rPr>
              <a:t>درمراقبت مشاركتي افراد يا خانواده‌ها با مراقبان سلامت اعم از پرسنل بهداشتي، پزشكان، پرستاران، كاركنان اجتماعي و داروسازان شريك هستند. </a:t>
            </a:r>
            <a:endParaRPr lang="en-US" sz="3200" dirty="0" smtClean="0">
              <a:cs typeface="B Lotus" pitchFamily="2" charset="-78"/>
            </a:endParaRPr>
          </a:p>
          <a:p>
            <a:pPr marL="274320" indent="-274320" eaLnBrk="1" fontAlgn="auto" hangingPunct="1">
              <a:spcAft>
                <a:spcPts val="0"/>
              </a:spcAft>
              <a:buClr>
                <a:schemeClr val="accent3"/>
              </a:buClr>
              <a:buFont typeface="Wingdings 2"/>
              <a:buNone/>
              <a:defRPr/>
            </a:pPr>
            <a:endParaRPr lang="en-US" dirty="0">
              <a:cs typeface="B Lotus"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a:xfrm>
            <a:off x="612775" y="228600"/>
            <a:ext cx="8153400" cy="990600"/>
          </a:xfrm>
        </p:spPr>
        <p:txBody>
          <a:bodyPr/>
          <a:lstStyle/>
          <a:p>
            <a:pPr algn="ctr" eaLnBrk="1" hangingPunct="1"/>
            <a:r>
              <a:rPr lang="fa-IR" sz="4000" b="1" smtClean="0">
                <a:solidFill>
                  <a:srgbClr val="FF0000"/>
                </a:solidFill>
                <a:cs typeface="B Titr" pitchFamily="2" charset="-78"/>
              </a:rPr>
              <a:t>حمايت از خود مراقبتي يعني چه؟</a:t>
            </a:r>
            <a:endParaRPr lang="en-US" sz="4000" smtClean="0">
              <a:solidFill>
                <a:srgbClr val="FF0000"/>
              </a:solidFill>
              <a:cs typeface="B Titr" pitchFamily="2" charset="-78"/>
            </a:endParaRPr>
          </a:p>
        </p:txBody>
      </p:sp>
      <p:sp>
        <p:nvSpPr>
          <p:cNvPr id="3" name="Content Placeholder 2"/>
          <p:cNvSpPr>
            <a:spLocks noGrp="1"/>
          </p:cNvSpPr>
          <p:nvPr>
            <p:ph sz="quarter" idx="1"/>
          </p:nvPr>
        </p:nvSpPr>
        <p:spPr>
          <a:xfrm>
            <a:off x="612775" y="1600200"/>
            <a:ext cx="8153400" cy="4495800"/>
          </a:xfrm>
          <a:solidFill>
            <a:schemeClr val="accent1">
              <a:lumMod val="20000"/>
              <a:lumOff val="80000"/>
            </a:schemeClr>
          </a:solidFill>
        </p:spPr>
        <p:txBody>
          <a:bodyPr>
            <a:noAutofit/>
          </a:bodyPr>
          <a:lstStyle/>
          <a:p>
            <a:pPr marL="320040" indent="-320040" algn="justLow" eaLnBrk="1" fontAlgn="auto" hangingPunct="1">
              <a:spcAft>
                <a:spcPts val="0"/>
              </a:spcAft>
              <a:buFont typeface="Wingdings"/>
              <a:buChar char=""/>
              <a:defRPr/>
            </a:pPr>
            <a:r>
              <a:rPr lang="fa-IR" sz="3200" b="1" dirty="0" smtClean="0">
                <a:cs typeface="B Lotus" pitchFamily="2" charset="-78"/>
              </a:rPr>
              <a:t>حمايت ازخود مراقبتي يعني فراهم نمودن شرايط و زيرساخت هايي که منجر به توانمند سازي افراد و جامعه براي خودمراقبتي شود.</a:t>
            </a:r>
            <a:endParaRPr lang="en-US" sz="3200" dirty="0" smtClean="0">
              <a:cs typeface="B Lotus" pitchFamily="2" charset="-78"/>
            </a:endParaRPr>
          </a:p>
          <a:p>
            <a:pPr marL="320040" indent="-320040" algn="justLow" eaLnBrk="1" fontAlgn="auto" hangingPunct="1">
              <a:spcAft>
                <a:spcPts val="0"/>
              </a:spcAft>
              <a:buFont typeface="Wingdings"/>
              <a:buChar char=""/>
              <a:defRPr/>
            </a:pPr>
            <a:r>
              <a:rPr lang="fa-IR" sz="3200" b="1" dirty="0" smtClean="0">
                <a:cs typeface="B Lotus" pitchFamily="2" charset="-78"/>
              </a:rPr>
              <a:t>حمايت از خود مراقبتي به معناي بزرگ نمودن جزء خود مراقبتي طیف مراقبت از سلامت و حمايت از برنامه هايي با رويكرد خودمراقبتي است.</a:t>
            </a:r>
            <a:r>
              <a:rPr lang="fa-IR" sz="3200" dirty="0" smtClean="0">
                <a:cs typeface="B Lotus" pitchFamily="2" charset="-78"/>
              </a:rPr>
              <a:t> </a:t>
            </a:r>
            <a:endParaRPr lang="en-US" sz="3200" dirty="0" smtClean="0">
              <a:cs typeface="B Lotus" pitchFamily="2" charset="-78"/>
            </a:endParaRPr>
          </a:p>
          <a:p>
            <a:pPr marL="320040" indent="-320040" algn="justLow" eaLnBrk="1" fontAlgn="auto" hangingPunct="1">
              <a:spcAft>
                <a:spcPts val="0"/>
              </a:spcAft>
              <a:buFont typeface="Wingdings"/>
              <a:buChar char=""/>
              <a:defRPr/>
            </a:pPr>
            <a:r>
              <a:rPr lang="fa-IR" sz="3200" b="1" dirty="0" smtClean="0">
                <a:cs typeface="B Lotus" pitchFamily="2" charset="-78"/>
              </a:rPr>
              <a:t>حمایت از خود مراقبتي با ارايه مجموعه ای از خدمات بر ظرفيت، اعتمادبه نفس  و كارايي افراد  براي خودمراقبتي  تأثير می گذارد.</a:t>
            </a:r>
            <a:endParaRPr lang="en-US" sz="3200" dirty="0" smtClean="0">
              <a:cs typeface="B Lotus"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p:txBody>
          <a:bodyPr/>
          <a:lstStyle/>
          <a:p>
            <a:pPr algn="ctr" eaLnBrk="1" hangingPunct="1"/>
            <a:r>
              <a:rPr lang="fa-IR" sz="4000" b="1" smtClean="0">
                <a:solidFill>
                  <a:srgbClr val="FF0000"/>
                </a:solidFill>
                <a:cs typeface="B Titr" pitchFamily="2" charset="-78"/>
              </a:rPr>
              <a:t>فهرست خدمات حمایت از خودمراقبتی</a:t>
            </a:r>
            <a:endParaRPr lang="en-US" sz="4000" b="1" smtClean="0">
              <a:solidFill>
                <a:srgbClr val="FF0000"/>
              </a:solidFill>
              <a:cs typeface="B Titr" pitchFamily="2" charset="-78"/>
            </a:endParaRPr>
          </a:p>
        </p:txBody>
      </p:sp>
      <p:sp>
        <p:nvSpPr>
          <p:cNvPr id="3" name="Content Placeholder 2"/>
          <p:cNvSpPr>
            <a:spLocks noGrp="1"/>
          </p:cNvSpPr>
          <p:nvPr>
            <p:ph sz="quarter" idx="1"/>
          </p:nvPr>
        </p:nvSpPr>
        <p:spPr>
          <a:xfrm>
            <a:off x="609600" y="1589088"/>
            <a:ext cx="3886200" cy="4572000"/>
          </a:xfrm>
          <a:solidFill>
            <a:schemeClr val="accent1">
              <a:lumMod val="20000"/>
              <a:lumOff val="80000"/>
            </a:schemeClr>
          </a:solidFill>
        </p:spPr>
        <p:txBody>
          <a:bodyPr>
            <a:noAutofit/>
          </a:bodyPr>
          <a:lstStyle/>
          <a:p>
            <a:pPr marL="274320" indent="-274320" algn="justLow" eaLnBrk="1" fontAlgn="auto" hangingPunct="1">
              <a:spcAft>
                <a:spcPts val="0"/>
              </a:spcAft>
              <a:buClr>
                <a:schemeClr val="accent3"/>
              </a:buClr>
              <a:buFont typeface="Wingdings" pitchFamily="2" charset="2"/>
              <a:buChar char="v"/>
              <a:defRPr/>
            </a:pPr>
            <a:r>
              <a:rPr lang="fa-IR" sz="2000" b="1" dirty="0" smtClean="0">
                <a:cs typeface="B Lotus" pitchFamily="2" charset="-78"/>
              </a:rPr>
              <a:t>استفاده از شبكه‌هاي افراد همسان داراي تجربه و خاطره زندگي سالم و مراقبت از بیماری های حاد يا مزمن</a:t>
            </a:r>
            <a:endParaRPr lang="en-US" sz="2000" dirty="0" smtClean="0">
              <a:cs typeface="B Lotus" pitchFamily="2" charset="-78"/>
            </a:endParaRPr>
          </a:p>
          <a:p>
            <a:pPr marL="274320" indent="-274320" algn="justLow" eaLnBrk="1" fontAlgn="auto" hangingPunct="1">
              <a:spcAft>
                <a:spcPts val="0"/>
              </a:spcAft>
              <a:buClr>
                <a:schemeClr val="accent3"/>
              </a:buClr>
              <a:buFont typeface="Wingdings" pitchFamily="2" charset="2"/>
              <a:buChar char="v"/>
              <a:defRPr/>
            </a:pPr>
            <a:r>
              <a:rPr lang="fa-IR" sz="2000" b="1" dirty="0" smtClean="0">
                <a:cs typeface="B Lotus" pitchFamily="2" charset="-78"/>
              </a:rPr>
              <a:t>توسعه سرمايه اجتماعي و ظرفيت جامعه</a:t>
            </a:r>
            <a:endParaRPr lang="en-US" sz="2000" dirty="0" smtClean="0">
              <a:cs typeface="B Lotus" pitchFamily="2" charset="-78"/>
            </a:endParaRPr>
          </a:p>
          <a:p>
            <a:pPr marL="274320" indent="-274320" algn="justLow" eaLnBrk="1" fontAlgn="auto" hangingPunct="1">
              <a:spcAft>
                <a:spcPts val="0"/>
              </a:spcAft>
              <a:buClr>
                <a:schemeClr val="accent3"/>
              </a:buClr>
              <a:buFont typeface="Wingdings" pitchFamily="2" charset="2"/>
              <a:buChar char="v"/>
              <a:defRPr/>
            </a:pPr>
            <a:r>
              <a:rPr lang="fa-IR" sz="2000" b="1" dirty="0" smtClean="0">
                <a:cs typeface="B Lotus" pitchFamily="2" charset="-78"/>
              </a:rPr>
              <a:t>درگير نمودن مردم در طراحي و استقرار برنامه‌هاي محلي خودمراقبتي</a:t>
            </a:r>
            <a:endParaRPr lang="en-US" sz="2000" dirty="0" smtClean="0">
              <a:cs typeface="B Lotus" pitchFamily="2" charset="-78"/>
            </a:endParaRPr>
          </a:p>
          <a:p>
            <a:pPr marL="274320" indent="-274320" algn="justLow" eaLnBrk="1" fontAlgn="auto" hangingPunct="1">
              <a:spcAft>
                <a:spcPts val="0"/>
              </a:spcAft>
              <a:buClr>
                <a:schemeClr val="accent3"/>
              </a:buClr>
              <a:buFont typeface="Wingdings" pitchFamily="2" charset="2"/>
              <a:buChar char="v"/>
              <a:defRPr/>
            </a:pPr>
            <a:r>
              <a:rPr lang="fa-IR" sz="2000" b="1" dirty="0" smtClean="0">
                <a:cs typeface="B Lotus" pitchFamily="2" charset="-78"/>
              </a:rPr>
              <a:t>آموزش براي تغيير نگرش و رفتارهاي مجريان و مردم در زمينه خودمراقبتي</a:t>
            </a:r>
            <a:endParaRPr lang="en-US" sz="2000" dirty="0" smtClean="0">
              <a:cs typeface="B Lotus" pitchFamily="2" charset="-78"/>
            </a:endParaRPr>
          </a:p>
          <a:p>
            <a:pPr marL="274320" indent="-274320" algn="justLow" eaLnBrk="1" fontAlgn="auto" hangingPunct="1">
              <a:spcAft>
                <a:spcPts val="0"/>
              </a:spcAft>
              <a:buClr>
                <a:schemeClr val="accent3"/>
              </a:buClr>
              <a:buFont typeface="Wingdings" pitchFamily="2" charset="2"/>
              <a:buChar char="v"/>
              <a:defRPr/>
            </a:pPr>
            <a:r>
              <a:rPr lang="fa-IR" sz="2000" b="1" dirty="0" smtClean="0">
                <a:cs typeface="B Lotus" pitchFamily="2" charset="-78"/>
              </a:rPr>
              <a:t>آموزش پزشكان و سايرپرسنل بخش سلامت در مورد زمان و چگونگي استفاده از رويكردهاي حمايت ازخودمراقبتي </a:t>
            </a:r>
          </a:p>
          <a:p>
            <a:pPr marL="274320" indent="-274320" algn="justLow" eaLnBrk="1" fontAlgn="auto" hangingPunct="1">
              <a:spcAft>
                <a:spcPts val="0"/>
              </a:spcAft>
              <a:buClr>
                <a:schemeClr val="accent3"/>
              </a:buClr>
              <a:buFont typeface="Wingdings" pitchFamily="2" charset="2"/>
              <a:buChar char="v"/>
              <a:defRPr/>
            </a:pPr>
            <a:r>
              <a:rPr lang="fa-IR" sz="2000" b="1" dirty="0" smtClean="0">
                <a:cs typeface="B Lotus" pitchFamily="2" charset="-78"/>
              </a:rPr>
              <a:t>اتوسعه مشاركت بين متخصصان و مردم</a:t>
            </a:r>
            <a:endParaRPr lang="en-US" sz="2000" dirty="0">
              <a:cs typeface="B Lotus" pitchFamily="2" charset="-78"/>
            </a:endParaRPr>
          </a:p>
        </p:txBody>
      </p:sp>
      <p:sp>
        <p:nvSpPr>
          <p:cNvPr id="4" name="Content Placeholder 3"/>
          <p:cNvSpPr>
            <a:spLocks noGrp="1"/>
          </p:cNvSpPr>
          <p:nvPr>
            <p:ph sz="quarter" idx="2"/>
          </p:nvPr>
        </p:nvSpPr>
        <p:spPr>
          <a:xfrm>
            <a:off x="4845050" y="1589088"/>
            <a:ext cx="3886200" cy="4572000"/>
          </a:xfrm>
          <a:solidFill>
            <a:schemeClr val="accent1">
              <a:lumMod val="20000"/>
              <a:lumOff val="80000"/>
            </a:schemeClr>
          </a:solidFill>
        </p:spPr>
        <p:txBody>
          <a:bodyPr>
            <a:normAutofit fontScale="47500" lnSpcReduction="20000"/>
          </a:bodyPr>
          <a:lstStyle/>
          <a:p>
            <a:pPr marL="274320" indent="-274320" algn="justLow" eaLnBrk="1" fontAlgn="auto" hangingPunct="1">
              <a:spcAft>
                <a:spcPts val="0"/>
              </a:spcAft>
              <a:buClr>
                <a:schemeClr val="accent3"/>
              </a:buClr>
              <a:buFont typeface="Wingdings" pitchFamily="2" charset="2"/>
              <a:buChar char="v"/>
              <a:defRPr/>
            </a:pPr>
            <a:r>
              <a:rPr lang="fa-IR" sz="4400" b="1" dirty="0" smtClean="0">
                <a:cs typeface="B Lotus" pitchFamily="2" charset="-78"/>
              </a:rPr>
              <a:t>تهيه اطلاعات و ابزار مناسب و قابل دسترسي</a:t>
            </a:r>
            <a:endParaRPr lang="en-US" sz="4400" dirty="0" smtClean="0">
              <a:cs typeface="B Lotus" pitchFamily="2" charset="-78"/>
            </a:endParaRPr>
          </a:p>
          <a:p>
            <a:pPr marL="274320" indent="-274320" algn="justLow" eaLnBrk="1" fontAlgn="auto" hangingPunct="1">
              <a:spcAft>
                <a:spcPts val="0"/>
              </a:spcAft>
              <a:buClr>
                <a:schemeClr val="accent3"/>
              </a:buClr>
              <a:buFont typeface="Wingdings" pitchFamily="2" charset="2"/>
              <a:buChar char="v"/>
              <a:defRPr/>
            </a:pPr>
            <a:r>
              <a:rPr lang="fa-IR" sz="4400" b="1" dirty="0" smtClean="0">
                <a:cs typeface="B Lotus" pitchFamily="2" charset="-78"/>
              </a:rPr>
              <a:t>اجراي برنامه‌هاي خودمراقبتي براي گروه‌هاي مختلف</a:t>
            </a:r>
            <a:endParaRPr lang="en-US" sz="4400" dirty="0" smtClean="0">
              <a:cs typeface="B Lotus" pitchFamily="2" charset="-78"/>
            </a:endParaRPr>
          </a:p>
          <a:p>
            <a:pPr marL="274320" indent="-274320" algn="justLow" eaLnBrk="1" fontAlgn="auto" hangingPunct="1">
              <a:spcAft>
                <a:spcPts val="0"/>
              </a:spcAft>
              <a:buClr>
                <a:schemeClr val="accent3"/>
              </a:buClr>
              <a:buFont typeface="Wingdings" pitchFamily="2" charset="2"/>
              <a:buChar char="v"/>
              <a:defRPr/>
            </a:pPr>
            <a:r>
              <a:rPr lang="fa-IR" sz="4400" b="1" dirty="0" smtClean="0">
                <a:cs typeface="B Lotus" pitchFamily="2" charset="-78"/>
              </a:rPr>
              <a:t>توليد ابزارهاي خودتشخيصي،‌ وسايل خودپايشي وتجهيزات خودمراقبتي </a:t>
            </a:r>
            <a:endParaRPr lang="en-US" sz="4400" dirty="0" smtClean="0">
              <a:cs typeface="B Lotus" pitchFamily="2" charset="-78"/>
            </a:endParaRPr>
          </a:p>
          <a:p>
            <a:pPr marL="274320" indent="-274320" algn="justLow" eaLnBrk="1" fontAlgn="auto" hangingPunct="1">
              <a:spcAft>
                <a:spcPts val="0"/>
              </a:spcAft>
              <a:buClr>
                <a:schemeClr val="accent3"/>
              </a:buClr>
              <a:buFont typeface="Wingdings" pitchFamily="2" charset="2"/>
              <a:buChar char="v"/>
              <a:defRPr/>
            </a:pPr>
            <a:r>
              <a:rPr lang="fa-IR" sz="4400" b="1" dirty="0" smtClean="0">
                <a:cs typeface="B Lotus" pitchFamily="2" charset="-78"/>
              </a:rPr>
              <a:t>آموزش مهارت‌هاي زندگي و افزايش سواد بهداشتي دانش آموزان</a:t>
            </a:r>
            <a:endParaRPr lang="en-US" sz="4400" dirty="0" smtClean="0">
              <a:cs typeface="B Lotus" pitchFamily="2" charset="-78"/>
            </a:endParaRPr>
          </a:p>
          <a:p>
            <a:pPr marL="274320" indent="-274320" algn="justLow" eaLnBrk="1" fontAlgn="auto" hangingPunct="1">
              <a:spcAft>
                <a:spcPts val="0"/>
              </a:spcAft>
              <a:buClr>
                <a:schemeClr val="accent3"/>
              </a:buClr>
              <a:buFont typeface="Wingdings" pitchFamily="2" charset="2"/>
              <a:buChar char="v"/>
              <a:defRPr/>
            </a:pPr>
            <a:r>
              <a:rPr lang="fa-IR" sz="4400" b="1" dirty="0" smtClean="0">
                <a:cs typeface="B Lotus" pitchFamily="2" charset="-78"/>
              </a:rPr>
              <a:t>آموزش مهارت‌هاي خودمراقبتي </a:t>
            </a:r>
            <a:endParaRPr lang="en-US" sz="4400" dirty="0" smtClean="0">
              <a:cs typeface="B Lotus" pitchFamily="2" charset="-78"/>
            </a:endParaRPr>
          </a:p>
          <a:p>
            <a:pPr marL="274320" indent="-274320" algn="justLow" eaLnBrk="1" fontAlgn="auto" hangingPunct="1">
              <a:spcAft>
                <a:spcPts val="0"/>
              </a:spcAft>
              <a:buClr>
                <a:schemeClr val="accent3"/>
              </a:buClr>
              <a:buFont typeface="Wingdings" pitchFamily="2" charset="2"/>
              <a:buChar char="v"/>
              <a:defRPr/>
            </a:pPr>
            <a:r>
              <a:rPr lang="fa-IR" sz="4400" b="1" dirty="0" smtClean="0">
                <a:cs typeface="B Lotus" pitchFamily="2" charset="-78"/>
              </a:rPr>
              <a:t>توليد مولتي مدياهاي چند زبانه و اطلاعاتي خودمراقبتي</a:t>
            </a:r>
          </a:p>
          <a:p>
            <a:pPr marL="274320" indent="-274320" algn="justLow" eaLnBrk="1" fontAlgn="auto" hangingPunct="1">
              <a:spcAft>
                <a:spcPts val="0"/>
              </a:spcAft>
              <a:buClr>
                <a:schemeClr val="accent3"/>
              </a:buClr>
              <a:buFont typeface="Wingdings" pitchFamily="2" charset="2"/>
              <a:buChar char="v"/>
              <a:defRPr/>
            </a:pPr>
            <a:r>
              <a:rPr lang="fa-IR" sz="4400" b="1" dirty="0" smtClean="0">
                <a:cs typeface="B Lotus" pitchFamily="2" charset="-78"/>
              </a:rPr>
              <a:t>اجراي بسيج های آموزشی و مهارت آموزي در زمینه شيوه زندگي سالم براي تغيير رفتار،‌ ارتقاي سلامت و پيشگيري از بيماري </a:t>
            </a:r>
            <a:endParaRPr lang="en-US" sz="4400" dirty="0" smtClean="0">
              <a:cs typeface="B Lotus" pitchFamily="2" charset="-78"/>
            </a:endParaRPr>
          </a:p>
          <a:p>
            <a:pPr marL="274320" indent="-274320" eaLnBrk="1" fontAlgn="auto" hangingPunct="1">
              <a:spcAft>
                <a:spcPts val="0"/>
              </a:spcAft>
              <a:buClr>
                <a:schemeClr val="accent3"/>
              </a:buClr>
              <a:buFont typeface="Wingdings 2"/>
              <a:buChar char=""/>
              <a:defRPr/>
            </a:pPr>
            <a:endParaRPr lang="en-US" dirty="0" smtClean="0"/>
          </a:p>
          <a:p>
            <a:pPr marL="274320" indent="-274320" eaLnBrk="1" fontAlgn="auto" hangingPunct="1">
              <a:spcAft>
                <a:spcPts val="0"/>
              </a:spcAft>
              <a:buClr>
                <a:schemeClr val="accent3"/>
              </a:buClr>
              <a:buFont typeface="Wingdings 2"/>
              <a:buChar char=""/>
              <a:defRPr/>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 calcmode="lin" valueType="num">
                                      <p:cBhvr additive="base">
                                        <p:cTn id="7" dur="500" fill="hold"/>
                                        <p:tgtEl>
                                          <p:spTgt spid="4">
                                            <p:bg/>
                                          </p:spTgt>
                                        </p:tgtEl>
                                        <p:attrNameLst>
                                          <p:attrName>ppt_x</p:attrName>
                                        </p:attrNameLst>
                                      </p:cBhvr>
                                      <p:tavLst>
                                        <p:tav tm="0">
                                          <p:val>
                                            <p:strVal val="#ppt_x"/>
                                          </p:val>
                                        </p:tav>
                                        <p:tav tm="100000">
                                          <p:val>
                                            <p:strVal val="#ppt_x"/>
                                          </p:val>
                                        </p:tav>
                                      </p:tavLst>
                                    </p:anim>
                                    <p:anim calcmode="lin" valueType="num">
                                      <p:cBhvr additive="base">
                                        <p:cTn id="8" dur="500" fill="hold"/>
                                        <p:tgtEl>
                                          <p:spTgt spid="4">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anim calcmode="lin" valueType="num">
                                      <p:cBhvr additive="base">
                                        <p:cTn id="13"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xEl>
                                              <p:pRg st="1" end="1"/>
                                            </p:txEl>
                                          </p:spTgt>
                                        </p:tgtEl>
                                        <p:attrNameLst>
                                          <p:attrName>style.visibility</p:attrName>
                                        </p:attrNameLst>
                                      </p:cBhvr>
                                      <p:to>
                                        <p:strVal val="visible"/>
                                      </p:to>
                                    </p:set>
                                    <p:anim calcmode="lin" valueType="num">
                                      <p:cBhvr additive="base">
                                        <p:cTn id="19"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xEl>
                                              <p:pRg st="2" end="2"/>
                                            </p:txEl>
                                          </p:spTgt>
                                        </p:tgtEl>
                                        <p:attrNameLst>
                                          <p:attrName>style.visibility</p:attrName>
                                        </p:attrNameLst>
                                      </p:cBhvr>
                                      <p:to>
                                        <p:strVal val="visible"/>
                                      </p:to>
                                    </p:set>
                                    <p:anim calcmode="lin" valueType="num">
                                      <p:cBhvr additive="base">
                                        <p:cTn id="25"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txEl>
                                              <p:pRg st="3" end="3"/>
                                            </p:txEl>
                                          </p:spTgt>
                                        </p:tgtEl>
                                        <p:attrNameLst>
                                          <p:attrName>style.visibility</p:attrName>
                                        </p:attrNameLst>
                                      </p:cBhvr>
                                      <p:to>
                                        <p:strVal val="visible"/>
                                      </p:to>
                                    </p:set>
                                    <p:anim calcmode="lin" valueType="num">
                                      <p:cBhvr additive="base">
                                        <p:cTn id="31"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
                                            <p:txEl>
                                              <p:pRg st="4" end="4"/>
                                            </p:txEl>
                                          </p:spTgt>
                                        </p:tgtEl>
                                        <p:attrNameLst>
                                          <p:attrName>style.visibility</p:attrName>
                                        </p:attrNameLst>
                                      </p:cBhvr>
                                      <p:to>
                                        <p:strVal val="visible"/>
                                      </p:to>
                                    </p:set>
                                    <p:anim calcmode="lin" valueType="num">
                                      <p:cBhvr additive="base">
                                        <p:cTn id="37"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4">
                                            <p:txEl>
                                              <p:pRg st="5" end="5"/>
                                            </p:txEl>
                                          </p:spTgt>
                                        </p:tgtEl>
                                        <p:attrNameLst>
                                          <p:attrName>style.visibility</p:attrName>
                                        </p:attrNameLst>
                                      </p:cBhvr>
                                      <p:to>
                                        <p:strVal val="visible"/>
                                      </p:to>
                                    </p:set>
                                    <p:anim calcmode="lin" valueType="num">
                                      <p:cBhvr additive="base">
                                        <p:cTn id="43"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4">
                                            <p:txEl>
                                              <p:pRg st="6" end="6"/>
                                            </p:txEl>
                                          </p:spTgt>
                                        </p:tgtEl>
                                        <p:attrNameLst>
                                          <p:attrName>style.visibility</p:attrName>
                                        </p:attrNameLst>
                                      </p:cBhvr>
                                      <p:to>
                                        <p:strVal val="visible"/>
                                      </p:to>
                                    </p:set>
                                    <p:anim calcmode="lin" valueType="num">
                                      <p:cBhvr additive="base">
                                        <p:cTn id="49"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2" presetClass="entr" presetSubtype="4" fill="hold" grpId="0" nodeType="clickEffect">
                                  <p:stCondLst>
                                    <p:cond delay="0"/>
                                  </p:stCondLst>
                                  <p:childTnLst>
                                    <p:set>
                                      <p:cBhvr>
                                        <p:cTn id="54" dur="1" fill="hold">
                                          <p:stCondLst>
                                            <p:cond delay="0"/>
                                          </p:stCondLst>
                                        </p:cTn>
                                        <p:tgtEl>
                                          <p:spTgt spid="3">
                                            <p:bg/>
                                          </p:spTgt>
                                        </p:tgtEl>
                                        <p:attrNameLst>
                                          <p:attrName>style.visibility</p:attrName>
                                        </p:attrNameLst>
                                      </p:cBhvr>
                                      <p:to>
                                        <p:strVal val="visible"/>
                                      </p:to>
                                    </p:set>
                                    <p:animEffect transition="in" filter="wipe(down)">
                                      <p:cBhvr>
                                        <p:cTn id="55" dur="500"/>
                                        <p:tgtEl>
                                          <p:spTgt spid="3">
                                            <p:bg/>
                                          </p:spTgt>
                                        </p:tgtEl>
                                      </p:cBhvr>
                                    </p:animEffect>
                                  </p:childTnLst>
                                </p:cTn>
                              </p:par>
                            </p:childTnLst>
                          </p:cTn>
                        </p:par>
                      </p:childTnLst>
                    </p:cTn>
                  </p:par>
                  <p:par>
                    <p:cTn id="56" fill="hold">
                      <p:stCondLst>
                        <p:cond delay="indefinite"/>
                      </p:stCondLst>
                      <p:childTnLst>
                        <p:par>
                          <p:cTn id="57" fill="hold">
                            <p:stCondLst>
                              <p:cond delay="0"/>
                            </p:stCondLst>
                            <p:childTnLst>
                              <p:par>
                                <p:cTn id="58" presetID="22" presetClass="entr" presetSubtype="4" fill="hold" grpId="0" nodeType="clickEffect">
                                  <p:stCondLst>
                                    <p:cond delay="0"/>
                                  </p:stCondLst>
                                  <p:childTnLst>
                                    <p:set>
                                      <p:cBhvr>
                                        <p:cTn id="59" dur="1" fill="hold">
                                          <p:stCondLst>
                                            <p:cond delay="0"/>
                                          </p:stCondLst>
                                        </p:cTn>
                                        <p:tgtEl>
                                          <p:spTgt spid="3">
                                            <p:txEl>
                                              <p:pRg st="0" end="0"/>
                                            </p:txEl>
                                          </p:spTgt>
                                        </p:tgtEl>
                                        <p:attrNameLst>
                                          <p:attrName>style.visibility</p:attrName>
                                        </p:attrNameLst>
                                      </p:cBhvr>
                                      <p:to>
                                        <p:strVal val="visible"/>
                                      </p:to>
                                    </p:set>
                                    <p:animEffect transition="in" filter="wipe(down)">
                                      <p:cBhvr>
                                        <p:cTn id="60" dur="500"/>
                                        <p:tgtEl>
                                          <p:spTgt spid="3">
                                            <p:txEl>
                                              <p:pRg st="0" end="0"/>
                                            </p:txEl>
                                          </p:spTgt>
                                        </p:tgtEl>
                                      </p:cBhvr>
                                    </p:animEffect>
                                  </p:childTnLst>
                                </p:cTn>
                              </p:par>
                            </p:childTnLst>
                          </p:cTn>
                        </p:par>
                      </p:childTnLst>
                    </p:cTn>
                  </p:par>
                  <p:par>
                    <p:cTn id="61" fill="hold">
                      <p:stCondLst>
                        <p:cond delay="indefinite"/>
                      </p:stCondLst>
                      <p:childTnLst>
                        <p:par>
                          <p:cTn id="62" fill="hold">
                            <p:stCondLst>
                              <p:cond delay="0"/>
                            </p:stCondLst>
                            <p:childTnLst>
                              <p:par>
                                <p:cTn id="63" presetID="22" presetClass="entr" presetSubtype="4" fill="hold" grpId="0" nodeType="clickEffect">
                                  <p:stCondLst>
                                    <p:cond delay="0"/>
                                  </p:stCondLst>
                                  <p:childTnLst>
                                    <p:set>
                                      <p:cBhvr>
                                        <p:cTn id="64" dur="1" fill="hold">
                                          <p:stCondLst>
                                            <p:cond delay="0"/>
                                          </p:stCondLst>
                                        </p:cTn>
                                        <p:tgtEl>
                                          <p:spTgt spid="3">
                                            <p:txEl>
                                              <p:pRg st="1" end="1"/>
                                            </p:txEl>
                                          </p:spTgt>
                                        </p:tgtEl>
                                        <p:attrNameLst>
                                          <p:attrName>style.visibility</p:attrName>
                                        </p:attrNameLst>
                                      </p:cBhvr>
                                      <p:to>
                                        <p:strVal val="visible"/>
                                      </p:to>
                                    </p:set>
                                    <p:animEffect transition="in" filter="wipe(down)">
                                      <p:cBhvr>
                                        <p:cTn id="65" dur="500"/>
                                        <p:tgtEl>
                                          <p:spTgt spid="3">
                                            <p:txEl>
                                              <p:pRg st="1" end="1"/>
                                            </p:txEl>
                                          </p:spTgt>
                                        </p:tgtEl>
                                      </p:cBhvr>
                                    </p:animEffect>
                                  </p:childTnLst>
                                </p:cTn>
                              </p:par>
                            </p:childTnLst>
                          </p:cTn>
                        </p:par>
                      </p:childTnLst>
                    </p:cTn>
                  </p:par>
                  <p:par>
                    <p:cTn id="66" fill="hold">
                      <p:stCondLst>
                        <p:cond delay="indefinite"/>
                      </p:stCondLst>
                      <p:childTnLst>
                        <p:par>
                          <p:cTn id="67" fill="hold">
                            <p:stCondLst>
                              <p:cond delay="0"/>
                            </p:stCondLst>
                            <p:childTnLst>
                              <p:par>
                                <p:cTn id="68" presetID="22" presetClass="entr" presetSubtype="4" fill="hold" grpId="0" nodeType="clickEffect">
                                  <p:stCondLst>
                                    <p:cond delay="0"/>
                                  </p:stCondLst>
                                  <p:childTnLst>
                                    <p:set>
                                      <p:cBhvr>
                                        <p:cTn id="69" dur="1" fill="hold">
                                          <p:stCondLst>
                                            <p:cond delay="0"/>
                                          </p:stCondLst>
                                        </p:cTn>
                                        <p:tgtEl>
                                          <p:spTgt spid="3">
                                            <p:txEl>
                                              <p:pRg st="2" end="2"/>
                                            </p:txEl>
                                          </p:spTgt>
                                        </p:tgtEl>
                                        <p:attrNameLst>
                                          <p:attrName>style.visibility</p:attrName>
                                        </p:attrNameLst>
                                      </p:cBhvr>
                                      <p:to>
                                        <p:strVal val="visible"/>
                                      </p:to>
                                    </p:set>
                                    <p:animEffect transition="in" filter="wipe(down)">
                                      <p:cBhvr>
                                        <p:cTn id="70" dur="500"/>
                                        <p:tgtEl>
                                          <p:spTgt spid="3">
                                            <p:txEl>
                                              <p:pRg st="2" end="2"/>
                                            </p:txEl>
                                          </p:spTgt>
                                        </p:tgtEl>
                                      </p:cBhvr>
                                    </p:animEffect>
                                  </p:childTnLst>
                                </p:cTn>
                              </p:par>
                            </p:childTnLst>
                          </p:cTn>
                        </p:par>
                      </p:childTnLst>
                    </p:cTn>
                  </p:par>
                  <p:par>
                    <p:cTn id="71" fill="hold">
                      <p:stCondLst>
                        <p:cond delay="indefinite"/>
                      </p:stCondLst>
                      <p:childTnLst>
                        <p:par>
                          <p:cTn id="72" fill="hold">
                            <p:stCondLst>
                              <p:cond delay="0"/>
                            </p:stCondLst>
                            <p:childTnLst>
                              <p:par>
                                <p:cTn id="73" presetID="22" presetClass="entr" presetSubtype="4" fill="hold" grpId="0" nodeType="clickEffect">
                                  <p:stCondLst>
                                    <p:cond delay="0"/>
                                  </p:stCondLst>
                                  <p:childTnLst>
                                    <p:set>
                                      <p:cBhvr>
                                        <p:cTn id="74" dur="1" fill="hold">
                                          <p:stCondLst>
                                            <p:cond delay="0"/>
                                          </p:stCondLst>
                                        </p:cTn>
                                        <p:tgtEl>
                                          <p:spTgt spid="3">
                                            <p:txEl>
                                              <p:pRg st="3" end="3"/>
                                            </p:txEl>
                                          </p:spTgt>
                                        </p:tgtEl>
                                        <p:attrNameLst>
                                          <p:attrName>style.visibility</p:attrName>
                                        </p:attrNameLst>
                                      </p:cBhvr>
                                      <p:to>
                                        <p:strVal val="visible"/>
                                      </p:to>
                                    </p:set>
                                    <p:animEffect transition="in" filter="wipe(down)">
                                      <p:cBhvr>
                                        <p:cTn id="75" dur="500"/>
                                        <p:tgtEl>
                                          <p:spTgt spid="3">
                                            <p:txEl>
                                              <p:pRg st="3" end="3"/>
                                            </p:txEl>
                                          </p:spTgt>
                                        </p:tgtEl>
                                      </p:cBhvr>
                                    </p:animEffect>
                                  </p:childTnLst>
                                </p:cTn>
                              </p:par>
                            </p:childTnLst>
                          </p:cTn>
                        </p:par>
                      </p:childTnLst>
                    </p:cTn>
                  </p:par>
                  <p:par>
                    <p:cTn id="76" fill="hold">
                      <p:stCondLst>
                        <p:cond delay="indefinite"/>
                      </p:stCondLst>
                      <p:childTnLst>
                        <p:par>
                          <p:cTn id="77" fill="hold">
                            <p:stCondLst>
                              <p:cond delay="0"/>
                            </p:stCondLst>
                            <p:childTnLst>
                              <p:par>
                                <p:cTn id="78" presetID="22" presetClass="entr" presetSubtype="4" fill="hold" grpId="0" nodeType="clickEffect">
                                  <p:stCondLst>
                                    <p:cond delay="0"/>
                                  </p:stCondLst>
                                  <p:childTnLst>
                                    <p:set>
                                      <p:cBhvr>
                                        <p:cTn id="79" dur="1" fill="hold">
                                          <p:stCondLst>
                                            <p:cond delay="0"/>
                                          </p:stCondLst>
                                        </p:cTn>
                                        <p:tgtEl>
                                          <p:spTgt spid="3">
                                            <p:txEl>
                                              <p:pRg st="4" end="4"/>
                                            </p:txEl>
                                          </p:spTgt>
                                        </p:tgtEl>
                                        <p:attrNameLst>
                                          <p:attrName>style.visibility</p:attrName>
                                        </p:attrNameLst>
                                      </p:cBhvr>
                                      <p:to>
                                        <p:strVal val="visible"/>
                                      </p:to>
                                    </p:set>
                                    <p:animEffect transition="in" filter="wipe(down)">
                                      <p:cBhvr>
                                        <p:cTn id="80" dur="500"/>
                                        <p:tgtEl>
                                          <p:spTgt spid="3">
                                            <p:txEl>
                                              <p:pRg st="4" end="4"/>
                                            </p:txEl>
                                          </p:spTgt>
                                        </p:tgtEl>
                                      </p:cBhvr>
                                    </p:animEffect>
                                  </p:childTnLst>
                                </p:cTn>
                              </p:par>
                            </p:childTnLst>
                          </p:cTn>
                        </p:par>
                      </p:childTnLst>
                    </p:cTn>
                  </p:par>
                  <p:par>
                    <p:cTn id="81" fill="hold">
                      <p:stCondLst>
                        <p:cond delay="indefinite"/>
                      </p:stCondLst>
                      <p:childTnLst>
                        <p:par>
                          <p:cTn id="82" fill="hold">
                            <p:stCondLst>
                              <p:cond delay="0"/>
                            </p:stCondLst>
                            <p:childTnLst>
                              <p:par>
                                <p:cTn id="83" presetID="22" presetClass="entr" presetSubtype="4" fill="hold" grpId="0" nodeType="clickEffect">
                                  <p:stCondLst>
                                    <p:cond delay="0"/>
                                  </p:stCondLst>
                                  <p:childTnLst>
                                    <p:set>
                                      <p:cBhvr>
                                        <p:cTn id="84" dur="1" fill="hold">
                                          <p:stCondLst>
                                            <p:cond delay="0"/>
                                          </p:stCondLst>
                                        </p:cTn>
                                        <p:tgtEl>
                                          <p:spTgt spid="3">
                                            <p:txEl>
                                              <p:pRg st="5" end="5"/>
                                            </p:txEl>
                                          </p:spTgt>
                                        </p:tgtEl>
                                        <p:attrNameLst>
                                          <p:attrName>style.visibility</p:attrName>
                                        </p:attrNameLst>
                                      </p:cBhvr>
                                      <p:to>
                                        <p:strVal val="visible"/>
                                      </p:to>
                                    </p:set>
                                    <p:animEffect transition="in" filter="wipe(down)">
                                      <p:cBhvr>
                                        <p:cTn id="85"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build="p"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775" y="285750"/>
            <a:ext cx="8153400" cy="857250"/>
          </a:xfrm>
        </p:spPr>
        <p:txBody>
          <a:bodyPr>
            <a:normAutofit fontScale="90000"/>
          </a:bodyPr>
          <a:lstStyle/>
          <a:p>
            <a:pPr algn="ctr" eaLnBrk="1" fontAlgn="auto" hangingPunct="1">
              <a:spcAft>
                <a:spcPts val="0"/>
              </a:spcAft>
              <a:defRPr/>
            </a:pPr>
            <a:r>
              <a:rPr lang="fa-IR" b="1" dirty="0" smtClean="0"/>
              <a:t> </a:t>
            </a:r>
            <a:r>
              <a:rPr lang="en-US" dirty="0" smtClean="0"/>
              <a:t/>
            </a:r>
            <a:br>
              <a:rPr lang="en-US" dirty="0" smtClean="0"/>
            </a:br>
            <a:r>
              <a:rPr lang="fa-IR" b="1" dirty="0" smtClean="0"/>
              <a:t> </a:t>
            </a:r>
            <a:r>
              <a:rPr lang="fa-IR" sz="3100" b="1" dirty="0" smtClean="0">
                <a:cs typeface="B Lotus" pitchFamily="2" charset="-78"/>
              </a:rPr>
              <a:t> </a:t>
            </a:r>
            <a:br>
              <a:rPr lang="fa-IR" sz="3100" b="1" dirty="0" smtClean="0">
                <a:cs typeface="B Lotus" pitchFamily="2" charset="-78"/>
              </a:rPr>
            </a:br>
            <a:r>
              <a:rPr lang="fa-IR" sz="2000" b="1" dirty="0" smtClean="0">
                <a:cs typeface="B Lotus" pitchFamily="2" charset="-78"/>
              </a:rPr>
              <a:t/>
            </a:r>
            <a:br>
              <a:rPr lang="fa-IR" sz="2000" b="1" dirty="0" smtClean="0">
                <a:cs typeface="B Lotus" pitchFamily="2" charset="-78"/>
              </a:rPr>
            </a:br>
            <a:r>
              <a:rPr lang="fa-IR" b="1" dirty="0" smtClean="0">
                <a:solidFill>
                  <a:srgbClr val="FF0000"/>
                </a:solidFill>
                <a:cs typeface="B Titr" pitchFamily="2" charset="-78"/>
              </a:rPr>
              <a:t>مزاياي حمايت از خود مراقبتي </a:t>
            </a:r>
            <a:r>
              <a:rPr lang="fa-IR" sz="3100" b="1" dirty="0" smtClean="0">
                <a:cs typeface="B Lotus" pitchFamily="2" charset="-78"/>
              </a:rPr>
              <a:t/>
            </a:r>
            <a:br>
              <a:rPr lang="fa-IR" sz="3100" b="1" dirty="0" smtClean="0">
                <a:cs typeface="B Lotus" pitchFamily="2" charset="-78"/>
              </a:rPr>
            </a:br>
            <a:r>
              <a:rPr lang="fa-IR" sz="3100" b="1" dirty="0" smtClean="0">
                <a:cs typeface="B Lotus" pitchFamily="2" charset="-78"/>
              </a:rPr>
              <a:t/>
            </a:r>
            <a:br>
              <a:rPr lang="fa-IR" sz="3100" b="1" dirty="0" smtClean="0">
                <a:cs typeface="B Lotus" pitchFamily="2" charset="-78"/>
              </a:rPr>
            </a:br>
            <a:endParaRPr lang="en-US" dirty="0">
              <a:cs typeface="B Lotus" pitchFamily="2" charset="-78"/>
            </a:endParaRPr>
          </a:p>
        </p:txBody>
      </p:sp>
      <p:sp>
        <p:nvSpPr>
          <p:cNvPr id="3" name="Content Placeholder 2"/>
          <p:cNvSpPr>
            <a:spLocks noGrp="1"/>
          </p:cNvSpPr>
          <p:nvPr>
            <p:ph sz="quarter" idx="1"/>
          </p:nvPr>
        </p:nvSpPr>
        <p:spPr>
          <a:xfrm>
            <a:off x="612775" y="1643063"/>
            <a:ext cx="8153400" cy="5026297"/>
          </a:xfrm>
          <a:solidFill>
            <a:schemeClr val="accent1">
              <a:lumMod val="20000"/>
              <a:lumOff val="80000"/>
            </a:schemeClr>
          </a:solidFill>
        </p:spPr>
        <p:txBody>
          <a:bodyPr>
            <a:noAutofit/>
          </a:bodyPr>
          <a:lstStyle/>
          <a:p>
            <a:pPr marL="274320" indent="-274320" algn="justLow" eaLnBrk="1" fontAlgn="auto" hangingPunct="1">
              <a:lnSpc>
                <a:spcPct val="110000"/>
              </a:lnSpc>
              <a:spcAft>
                <a:spcPts val="0"/>
              </a:spcAft>
              <a:buClr>
                <a:schemeClr val="accent3"/>
              </a:buClr>
              <a:buFont typeface="Wingdings" pitchFamily="2" charset="2"/>
              <a:buChar char="v"/>
              <a:defRPr/>
            </a:pPr>
            <a:r>
              <a:rPr lang="fa-IR" sz="3200" b="1" dirty="0" smtClean="0">
                <a:cs typeface="B Lotus" pitchFamily="2" charset="-78"/>
              </a:rPr>
              <a:t>بهبود سلامت وكيفيت زندگي </a:t>
            </a:r>
            <a:endParaRPr lang="en-US" sz="3200" b="1" dirty="0" smtClean="0">
              <a:cs typeface="B Lotus" pitchFamily="2" charset="-78"/>
            </a:endParaRPr>
          </a:p>
          <a:p>
            <a:pPr marL="274320" indent="-274320" algn="justLow" eaLnBrk="1" fontAlgn="auto" hangingPunct="1">
              <a:lnSpc>
                <a:spcPct val="110000"/>
              </a:lnSpc>
              <a:spcAft>
                <a:spcPts val="0"/>
              </a:spcAft>
              <a:buClr>
                <a:schemeClr val="accent3"/>
              </a:buClr>
              <a:buFont typeface="Wingdings" pitchFamily="2" charset="2"/>
              <a:buChar char="v"/>
              <a:defRPr/>
            </a:pPr>
            <a:r>
              <a:rPr lang="fa-IR" sz="3200" b="1" dirty="0" smtClean="0">
                <a:cs typeface="B Lotus" pitchFamily="2" charset="-78"/>
              </a:rPr>
              <a:t>افزايش رضايت بيماران</a:t>
            </a:r>
            <a:endParaRPr lang="en-US" sz="3200" b="1" dirty="0" smtClean="0">
              <a:cs typeface="B Lotus" pitchFamily="2" charset="-78"/>
            </a:endParaRPr>
          </a:p>
          <a:p>
            <a:pPr marL="274320" indent="-274320" algn="justLow" eaLnBrk="1" fontAlgn="auto" hangingPunct="1">
              <a:lnSpc>
                <a:spcPct val="110000"/>
              </a:lnSpc>
              <a:spcAft>
                <a:spcPts val="0"/>
              </a:spcAft>
              <a:buClr>
                <a:schemeClr val="accent3"/>
              </a:buClr>
              <a:buFont typeface="Wingdings" pitchFamily="2" charset="2"/>
              <a:buChar char="v"/>
              <a:defRPr/>
            </a:pPr>
            <a:r>
              <a:rPr lang="fa-IR" sz="3200" b="1" dirty="0" smtClean="0">
                <a:cs typeface="B Lotus" pitchFamily="2" charset="-78"/>
              </a:rPr>
              <a:t>منطقي شدن استفاده از خدمات (نياز كمتر به مشاوره ارايه دهندگان خدمات در مراكز بهداشتي،كاهش ويزيت بيماران سرپايي و كاهش استفاده از منابع بيمارستاني)</a:t>
            </a:r>
          </a:p>
          <a:p>
            <a:pPr marL="274320" indent="-274320" algn="justLow" eaLnBrk="1" fontAlgn="auto" hangingPunct="1">
              <a:lnSpc>
                <a:spcPct val="110000"/>
              </a:lnSpc>
              <a:spcAft>
                <a:spcPts val="0"/>
              </a:spcAft>
              <a:buClr>
                <a:schemeClr val="accent3"/>
              </a:buClr>
              <a:buFont typeface="Wingdings" pitchFamily="2" charset="2"/>
              <a:buChar char="v"/>
              <a:defRPr/>
            </a:pPr>
            <a:r>
              <a:rPr lang="fa-IR" sz="3200" b="1" dirty="0" smtClean="0">
                <a:cs typeface="B Lotus" pitchFamily="2" charset="-78"/>
              </a:rPr>
              <a:t>کاهش هزينه‌هاي سلامت </a:t>
            </a:r>
          </a:p>
          <a:p>
            <a:pPr marL="274320" indent="-274320" algn="justLow" eaLnBrk="1" fontAlgn="auto" hangingPunct="1">
              <a:lnSpc>
                <a:spcPct val="110000"/>
              </a:lnSpc>
              <a:spcAft>
                <a:spcPts val="0"/>
              </a:spcAft>
              <a:buClr>
                <a:schemeClr val="accent3"/>
              </a:buClr>
              <a:buFont typeface="Wingdings" pitchFamily="2" charset="2"/>
              <a:buChar char="v"/>
              <a:defRPr/>
            </a:pPr>
            <a:r>
              <a:rPr lang="fa-IR" sz="3200" b="1" dirty="0">
                <a:cs typeface="B Lotus" pitchFamily="2" charset="-78"/>
              </a:rPr>
              <a:t>كاهش ويزيت سرپايي</a:t>
            </a:r>
          </a:p>
          <a:p>
            <a:pPr marL="274320" indent="-274320" algn="justLow" eaLnBrk="1" fontAlgn="auto" hangingPunct="1">
              <a:lnSpc>
                <a:spcPct val="110000"/>
              </a:lnSpc>
              <a:spcAft>
                <a:spcPts val="0"/>
              </a:spcAft>
              <a:buClr>
                <a:schemeClr val="accent3"/>
              </a:buClr>
              <a:buFont typeface="Wingdings" pitchFamily="2" charset="2"/>
              <a:buChar char="v"/>
              <a:defRPr/>
            </a:pPr>
            <a:r>
              <a:rPr lang="fa-IR" sz="3200" b="1" dirty="0">
                <a:cs typeface="B Lotus" pitchFamily="2" charset="-78"/>
              </a:rPr>
              <a:t>كاهش استفاده از منابع بيمارستاني</a:t>
            </a:r>
          </a:p>
          <a:p>
            <a:pPr marL="274320" indent="-274320" algn="justLow" eaLnBrk="1" fontAlgn="auto" hangingPunct="1">
              <a:lnSpc>
                <a:spcPct val="110000"/>
              </a:lnSpc>
              <a:spcAft>
                <a:spcPts val="0"/>
              </a:spcAft>
              <a:buClr>
                <a:schemeClr val="accent3"/>
              </a:buClr>
              <a:buFont typeface="Wingdings" pitchFamily="2" charset="2"/>
              <a:buChar char="v"/>
              <a:defRPr/>
            </a:pPr>
            <a:endParaRPr lang="en-US" sz="3200" b="1" dirty="0">
              <a:cs typeface="B Lotus"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2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20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20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a:xfrm>
            <a:off x="612775" y="228600"/>
            <a:ext cx="8153400" cy="990600"/>
          </a:xfrm>
        </p:spPr>
        <p:txBody>
          <a:bodyPr/>
          <a:lstStyle/>
          <a:p>
            <a:pPr algn="ctr" eaLnBrk="1" hangingPunct="1"/>
            <a:r>
              <a:rPr lang="fa-IR" sz="3600" b="1" smtClean="0">
                <a:solidFill>
                  <a:srgbClr val="FF0000"/>
                </a:solidFill>
                <a:cs typeface="B Titr" pitchFamily="2" charset="-78"/>
              </a:rPr>
              <a:t>آثار درازمدت برنامه خودمراقبتي در بيماران</a:t>
            </a:r>
            <a:endParaRPr lang="en-US" sz="3600" smtClean="0">
              <a:solidFill>
                <a:srgbClr val="FF0000"/>
              </a:solidFill>
              <a:cs typeface="B Titr" pitchFamily="2" charset="-78"/>
            </a:endParaRPr>
          </a:p>
        </p:txBody>
      </p:sp>
      <p:sp>
        <p:nvSpPr>
          <p:cNvPr id="3" name="Content Placeholder 2"/>
          <p:cNvSpPr>
            <a:spLocks noGrp="1"/>
          </p:cNvSpPr>
          <p:nvPr>
            <p:ph sz="quarter" idx="1"/>
          </p:nvPr>
        </p:nvSpPr>
        <p:spPr>
          <a:xfrm>
            <a:off x="612775" y="1600200"/>
            <a:ext cx="8153400" cy="4495800"/>
          </a:xfrm>
          <a:solidFill>
            <a:schemeClr val="accent1">
              <a:lumMod val="20000"/>
              <a:lumOff val="80000"/>
            </a:schemeClr>
          </a:solidFill>
        </p:spPr>
        <p:txBody>
          <a:bodyPr>
            <a:normAutofit/>
          </a:bodyPr>
          <a:lstStyle/>
          <a:p>
            <a:pPr marL="640080" lvl="1" indent="-246888" algn="justLow" eaLnBrk="1" fontAlgn="auto" hangingPunct="1">
              <a:lnSpc>
                <a:spcPct val="150000"/>
              </a:lnSpc>
              <a:spcAft>
                <a:spcPts val="0"/>
              </a:spcAft>
              <a:buFont typeface="Wingdings" pitchFamily="2" charset="2"/>
              <a:buChar char="v"/>
              <a:defRPr/>
            </a:pPr>
            <a:r>
              <a:rPr lang="fa-IR" sz="3200" b="1" dirty="0" smtClean="0">
                <a:cs typeface="B Lotus" pitchFamily="2" charset="-78"/>
              </a:rPr>
              <a:t>مديريت بهتر علايم بيماري (مثل كاهش درد، اضطراب، افسردگي و خستگي)</a:t>
            </a:r>
            <a:endParaRPr lang="en-US" sz="3200" dirty="0" smtClean="0">
              <a:cs typeface="B Lotus" pitchFamily="2" charset="-78"/>
            </a:endParaRPr>
          </a:p>
          <a:p>
            <a:pPr marL="640080" lvl="1" indent="-246888" algn="justLow" eaLnBrk="1" fontAlgn="auto" hangingPunct="1">
              <a:lnSpc>
                <a:spcPct val="150000"/>
              </a:lnSpc>
              <a:spcAft>
                <a:spcPts val="0"/>
              </a:spcAft>
              <a:buFont typeface="Wingdings" pitchFamily="2" charset="2"/>
              <a:buChar char="v"/>
              <a:defRPr/>
            </a:pPr>
            <a:r>
              <a:rPr lang="fa-IR" sz="3200" b="1" dirty="0" smtClean="0">
                <a:cs typeface="B Lotus" pitchFamily="2" charset="-78"/>
              </a:rPr>
              <a:t>افزايش احساس عافيت و تندرستي</a:t>
            </a:r>
            <a:endParaRPr lang="en-US" sz="3200" dirty="0" smtClean="0">
              <a:cs typeface="B Lotus" pitchFamily="2" charset="-78"/>
            </a:endParaRPr>
          </a:p>
          <a:p>
            <a:pPr marL="640080" lvl="1" indent="-246888" algn="justLow" eaLnBrk="1" fontAlgn="auto" hangingPunct="1">
              <a:lnSpc>
                <a:spcPct val="150000"/>
              </a:lnSpc>
              <a:spcAft>
                <a:spcPts val="0"/>
              </a:spcAft>
              <a:buFont typeface="Wingdings" pitchFamily="2" charset="2"/>
              <a:buChar char="v"/>
              <a:defRPr/>
            </a:pPr>
            <a:r>
              <a:rPr lang="fa-IR" sz="3200" b="1" dirty="0" smtClean="0">
                <a:cs typeface="B Lotus" pitchFamily="2" charset="-78"/>
              </a:rPr>
              <a:t>افزايش اميد به زندگي</a:t>
            </a:r>
            <a:endParaRPr lang="en-US" sz="3200" dirty="0" smtClean="0">
              <a:cs typeface="B Lotus" pitchFamily="2" charset="-78"/>
            </a:endParaRPr>
          </a:p>
          <a:p>
            <a:pPr marL="640080" lvl="1" indent="-246888" algn="justLow" eaLnBrk="1" fontAlgn="auto" hangingPunct="1">
              <a:lnSpc>
                <a:spcPct val="150000"/>
              </a:lnSpc>
              <a:spcAft>
                <a:spcPts val="0"/>
              </a:spcAft>
              <a:buFont typeface="Wingdings" pitchFamily="2" charset="2"/>
              <a:buChar char="v"/>
              <a:defRPr/>
            </a:pPr>
            <a:r>
              <a:rPr lang="fa-IR" sz="3200" b="1" dirty="0" smtClean="0">
                <a:cs typeface="B Lotus" pitchFamily="2" charset="-78"/>
              </a:rPr>
              <a:t>بهبود كيفيت زندگي ضمن حفظ استقلال فردی  </a:t>
            </a:r>
            <a:endParaRPr lang="en-US" sz="3200" dirty="0" smtClean="0">
              <a:cs typeface="B Lotus" pitchFamily="2" charset="-78"/>
            </a:endParaRPr>
          </a:p>
          <a:p>
            <a:pPr marL="274320" indent="-274320" eaLnBrk="1" fontAlgn="auto" hangingPunct="1">
              <a:spcAft>
                <a:spcPts val="0"/>
              </a:spcAft>
              <a:buClr>
                <a:schemeClr val="accent3"/>
              </a:buClr>
              <a:buFont typeface="Wingdings 2"/>
              <a:buChar char=""/>
              <a:defRPr/>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2000"/>
                                        <p:tgtEl>
                                          <p:spTgt spid="3">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2000"/>
                                        <p:tgtEl>
                                          <p:spTgt spid="3">
                                            <p:txEl>
                                              <p:pRg st="0" end="0"/>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fade">
                                      <p:cBhvr>
                                        <p:cTn id="13" dur="2000"/>
                                        <p:tgtEl>
                                          <p:spTgt spid="3">
                                            <p:txEl>
                                              <p:pRg st="1" end="1"/>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fade">
                                      <p:cBhvr>
                                        <p:cTn id="16" dur="2000"/>
                                        <p:tgtEl>
                                          <p:spTgt spid="3">
                                            <p:txEl>
                                              <p:pRg st="2" end="2"/>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a:xfrm>
            <a:off x="457200" y="428625"/>
            <a:ext cx="8229600" cy="785813"/>
          </a:xfrm>
        </p:spPr>
        <p:txBody>
          <a:bodyPr/>
          <a:lstStyle/>
          <a:p>
            <a:pPr algn="ctr" eaLnBrk="1" hangingPunct="1"/>
            <a:r>
              <a:rPr lang="fa-IR" sz="3600" b="1" smtClean="0">
                <a:solidFill>
                  <a:srgbClr val="FF0000"/>
                </a:solidFill>
                <a:cs typeface="B Titr" pitchFamily="2" charset="-78"/>
              </a:rPr>
              <a:t>تاثیرخودمراقبتي بر سیستم ارايه خدمات بهداشتی</a:t>
            </a:r>
            <a:endParaRPr lang="en-US" sz="3600" smtClean="0">
              <a:solidFill>
                <a:srgbClr val="FF0000"/>
              </a:solidFill>
              <a:cs typeface="B Titr" pitchFamily="2" charset="-78"/>
            </a:endParaRPr>
          </a:p>
        </p:txBody>
      </p:sp>
      <p:sp>
        <p:nvSpPr>
          <p:cNvPr id="3" name="Content Placeholder 2"/>
          <p:cNvSpPr>
            <a:spLocks noGrp="1"/>
          </p:cNvSpPr>
          <p:nvPr>
            <p:ph sz="quarter" idx="1"/>
          </p:nvPr>
        </p:nvSpPr>
        <p:spPr>
          <a:xfrm>
            <a:off x="612775" y="1600200"/>
            <a:ext cx="8153400" cy="4495800"/>
          </a:xfrm>
          <a:solidFill>
            <a:schemeClr val="accent1">
              <a:lumMod val="20000"/>
              <a:lumOff val="80000"/>
            </a:schemeClr>
          </a:solidFill>
        </p:spPr>
        <p:txBody>
          <a:bodyPr>
            <a:normAutofit/>
          </a:bodyPr>
          <a:lstStyle/>
          <a:p>
            <a:pPr marL="274320" indent="-274320" algn="justLow" eaLnBrk="1" fontAlgn="auto" hangingPunct="1">
              <a:spcAft>
                <a:spcPts val="0"/>
              </a:spcAft>
              <a:buClr>
                <a:schemeClr val="accent3"/>
              </a:buClr>
              <a:buFont typeface="Wingdings" pitchFamily="2" charset="2"/>
              <a:buChar char="v"/>
              <a:defRPr/>
            </a:pPr>
            <a:r>
              <a:rPr lang="fa-IR" sz="3200" b="1" dirty="0" smtClean="0">
                <a:cs typeface="B Lotus" pitchFamily="2" charset="-78"/>
              </a:rPr>
              <a:t>کاهش ويزيت پزشكان عمومي تا 40% </a:t>
            </a:r>
            <a:endParaRPr lang="en-US" sz="3200" b="1" dirty="0" smtClean="0">
              <a:cs typeface="B Lotus" pitchFamily="2" charset="-78"/>
            </a:endParaRPr>
          </a:p>
          <a:p>
            <a:pPr marL="274320" indent="-274320" algn="justLow" eaLnBrk="1" fontAlgn="auto" hangingPunct="1">
              <a:spcAft>
                <a:spcPts val="0"/>
              </a:spcAft>
              <a:buClr>
                <a:schemeClr val="accent3"/>
              </a:buClr>
              <a:buFont typeface="Wingdings" pitchFamily="2" charset="2"/>
              <a:buChar char="v"/>
              <a:defRPr/>
            </a:pPr>
            <a:r>
              <a:rPr lang="fa-IR" sz="3200" b="1" dirty="0" smtClean="0">
                <a:cs typeface="B Lotus" pitchFamily="2" charset="-78"/>
              </a:rPr>
              <a:t>کاهش ويزيت‌هاي سرپايي تا 17%     </a:t>
            </a:r>
            <a:endParaRPr lang="en-US" sz="3200" b="1" dirty="0" smtClean="0">
              <a:cs typeface="B Lotus" pitchFamily="2" charset="-78"/>
            </a:endParaRPr>
          </a:p>
          <a:p>
            <a:pPr marL="274320" indent="-274320" algn="justLow" eaLnBrk="1" fontAlgn="auto" hangingPunct="1">
              <a:spcAft>
                <a:spcPts val="0"/>
              </a:spcAft>
              <a:buClr>
                <a:schemeClr val="accent3"/>
              </a:buClr>
              <a:buFont typeface="Wingdings" pitchFamily="2" charset="2"/>
              <a:buChar char="v"/>
              <a:defRPr/>
            </a:pPr>
            <a:r>
              <a:rPr lang="fa-IR" sz="3200" b="1" dirty="0" smtClean="0">
                <a:cs typeface="B Lotus" pitchFamily="2" charset="-78"/>
              </a:rPr>
              <a:t>کاهش ويزيت‌هاي بعدي بيماري‌ها تا50%   </a:t>
            </a:r>
            <a:endParaRPr lang="en-US" sz="3200" b="1" dirty="0" smtClean="0">
              <a:cs typeface="B Lotus" pitchFamily="2" charset="-78"/>
            </a:endParaRPr>
          </a:p>
          <a:p>
            <a:pPr marL="274320" indent="-274320" algn="justLow" eaLnBrk="1" fontAlgn="auto" hangingPunct="1">
              <a:spcAft>
                <a:spcPts val="0"/>
              </a:spcAft>
              <a:buClr>
                <a:schemeClr val="accent3"/>
              </a:buClr>
              <a:buFont typeface="Wingdings" pitchFamily="2" charset="2"/>
              <a:buChar char="v"/>
              <a:defRPr/>
            </a:pPr>
            <a:r>
              <a:rPr lang="fa-IR" sz="3200" b="1" dirty="0" smtClean="0">
                <a:cs typeface="B Lotus" pitchFamily="2" charset="-78"/>
              </a:rPr>
              <a:t>کاهش بستری شدن در بيمارستان تا 50%  </a:t>
            </a:r>
            <a:endParaRPr lang="en-US" sz="3200" b="1" dirty="0" smtClean="0">
              <a:cs typeface="B Lotus" pitchFamily="2" charset="-78"/>
            </a:endParaRPr>
          </a:p>
          <a:p>
            <a:pPr marL="274320" indent="-274320" algn="justLow" eaLnBrk="1" fontAlgn="auto" hangingPunct="1">
              <a:spcAft>
                <a:spcPts val="0"/>
              </a:spcAft>
              <a:buClr>
                <a:schemeClr val="accent3"/>
              </a:buClr>
              <a:buFont typeface="Wingdings" pitchFamily="2" charset="2"/>
              <a:buChar char="v"/>
              <a:defRPr/>
            </a:pPr>
            <a:r>
              <a:rPr lang="fa-IR" sz="3200" b="1" dirty="0" smtClean="0">
                <a:cs typeface="B Lotus" pitchFamily="2" charset="-78"/>
              </a:rPr>
              <a:t>کاهش طول دوره اقامت بيمار در بيمارستان تا 50% </a:t>
            </a:r>
            <a:endParaRPr lang="en-US" sz="3200" b="1" dirty="0" smtClean="0">
              <a:cs typeface="B Lotus" pitchFamily="2" charset="-78"/>
            </a:endParaRPr>
          </a:p>
          <a:p>
            <a:pPr marL="274320" indent="-274320" algn="justLow" eaLnBrk="1" fontAlgn="auto" hangingPunct="1">
              <a:spcAft>
                <a:spcPts val="0"/>
              </a:spcAft>
              <a:buClr>
                <a:schemeClr val="accent3"/>
              </a:buClr>
              <a:buFont typeface="Wingdings" pitchFamily="2" charset="2"/>
              <a:buChar char="v"/>
              <a:defRPr/>
            </a:pPr>
            <a:r>
              <a:rPr lang="fa-IR" sz="3200" b="1" dirty="0" smtClean="0">
                <a:cs typeface="B Lotus" pitchFamily="2" charset="-78"/>
              </a:rPr>
              <a:t>کاهش یا تعدیل مصرف داروها  </a:t>
            </a:r>
            <a:endParaRPr lang="en-US" sz="3200" b="1" dirty="0" smtClean="0">
              <a:cs typeface="B Lotus" pitchFamily="2" charset="-78"/>
            </a:endParaRPr>
          </a:p>
          <a:p>
            <a:pPr marL="274320" indent="-274320" algn="justLow" eaLnBrk="1" fontAlgn="auto" hangingPunct="1">
              <a:spcAft>
                <a:spcPts val="0"/>
              </a:spcAft>
              <a:buClr>
                <a:schemeClr val="accent3"/>
              </a:buClr>
              <a:buFont typeface="Wingdings" pitchFamily="2" charset="2"/>
              <a:buChar char="v"/>
              <a:defRPr/>
            </a:pPr>
            <a:r>
              <a:rPr lang="fa-IR" sz="3200" b="1" dirty="0" smtClean="0">
                <a:cs typeface="B Lotus" pitchFamily="2" charset="-78"/>
              </a:rPr>
              <a:t>کاهش روزهاي غيبت از كار تا50%  </a:t>
            </a:r>
            <a:endParaRPr lang="en-US" sz="3200" b="1" dirty="0" smtClean="0">
              <a:cs typeface="B Lotus" pitchFamily="2" charset="-78"/>
            </a:endParaRPr>
          </a:p>
          <a:p>
            <a:pPr marL="274320" indent="-274320" algn="l" eaLnBrk="1" fontAlgn="auto" hangingPunct="1">
              <a:spcAft>
                <a:spcPts val="0"/>
              </a:spcAft>
              <a:buClr>
                <a:schemeClr val="accent3"/>
              </a:buClr>
              <a:buFont typeface="Wingdings 2"/>
              <a:buNone/>
              <a:defRPr/>
            </a:pPr>
            <a:r>
              <a:rPr lang="fa-IR" sz="1600" b="1" dirty="0" smtClean="0">
                <a:solidFill>
                  <a:srgbClr val="FF0000"/>
                </a:solidFill>
                <a:cs typeface="B Titr" pitchFamily="2" charset="-78"/>
              </a:rPr>
              <a:t>طبق شواهد به دست آمده از انگلستان</a:t>
            </a:r>
            <a:endParaRPr lang="en-US" sz="1600" b="1" dirty="0">
              <a:solidFill>
                <a:srgbClr val="FF0000"/>
              </a:solidFill>
              <a:cs typeface="B Tit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2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20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20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20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fade">
                                      <p:cBhvr>
                                        <p:cTn id="42" dur="20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fade">
                                      <p:cBhvr>
                                        <p:cTn id="47"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a:xfrm>
            <a:off x="457200" y="357188"/>
            <a:ext cx="8229600" cy="857250"/>
          </a:xfrm>
        </p:spPr>
        <p:txBody>
          <a:bodyPr/>
          <a:lstStyle/>
          <a:p>
            <a:pPr algn="ctr" eaLnBrk="1" hangingPunct="1"/>
            <a:r>
              <a:rPr lang="fa-IR" sz="4000" b="1" smtClean="0">
                <a:solidFill>
                  <a:srgbClr val="FF0000"/>
                </a:solidFill>
                <a:cs typeface="B Titr" pitchFamily="2" charset="-78"/>
              </a:rPr>
              <a:t>مزایای از توانمندسازی افراد و جوامع</a:t>
            </a:r>
            <a:endParaRPr lang="en-US" sz="4000" b="1" smtClean="0">
              <a:solidFill>
                <a:srgbClr val="FF0000"/>
              </a:solidFill>
              <a:cs typeface="B Titr" pitchFamily="2" charset="-78"/>
            </a:endParaRPr>
          </a:p>
        </p:txBody>
      </p:sp>
      <p:sp>
        <p:nvSpPr>
          <p:cNvPr id="3" name="Content Placeholder 2"/>
          <p:cNvSpPr>
            <a:spLocks noGrp="1"/>
          </p:cNvSpPr>
          <p:nvPr>
            <p:ph sz="quarter" idx="1"/>
          </p:nvPr>
        </p:nvSpPr>
        <p:spPr>
          <a:xfrm>
            <a:off x="457200" y="1643063"/>
            <a:ext cx="8229600" cy="4681537"/>
          </a:xfrm>
          <a:solidFill>
            <a:schemeClr val="accent1">
              <a:lumMod val="20000"/>
              <a:lumOff val="80000"/>
            </a:schemeClr>
          </a:solidFill>
        </p:spPr>
        <p:txBody>
          <a:bodyPr>
            <a:normAutofit fontScale="85000" lnSpcReduction="20000"/>
          </a:bodyPr>
          <a:lstStyle/>
          <a:p>
            <a:pPr marL="320040" indent="-320040" algn="justLow" eaLnBrk="1" fontAlgn="auto" hangingPunct="1">
              <a:spcAft>
                <a:spcPts val="0"/>
              </a:spcAft>
              <a:buFont typeface="Wingdings"/>
              <a:buChar char=""/>
              <a:defRPr/>
            </a:pPr>
            <a:r>
              <a:rPr lang="fa-IR" sz="3200" b="1" dirty="0" smtClean="0">
                <a:solidFill>
                  <a:srgbClr val="C00000"/>
                </a:solidFill>
                <a:cs typeface="B Lotus" pitchFamily="2" charset="-78"/>
              </a:rPr>
              <a:t>ترویج شیوه زندگی سالم و ارتقای سلامت: </a:t>
            </a:r>
            <a:r>
              <a:rPr lang="ar-SA" sz="3200" b="1" dirty="0" smtClean="0">
                <a:cs typeface="B Lotus" pitchFamily="2" charset="-78"/>
              </a:rPr>
              <a:t>توانمندسازي افراد</a:t>
            </a:r>
            <a:r>
              <a:rPr lang="fa-IR" sz="3200" b="1" dirty="0" smtClean="0">
                <a:cs typeface="B Lotus" pitchFamily="2" charset="-78"/>
              </a:rPr>
              <a:t> </a:t>
            </a:r>
            <a:r>
              <a:rPr lang="ar-SA" sz="3200" b="1" dirty="0" smtClean="0">
                <a:cs typeface="B Lotus" pitchFamily="2" charset="-78"/>
              </a:rPr>
              <a:t>غيرمتخصص</a:t>
            </a:r>
            <a:r>
              <a:rPr lang="fa-IR" sz="3200" b="1" dirty="0" smtClean="0">
                <a:cs typeface="B Lotus" pitchFamily="2" charset="-78"/>
              </a:rPr>
              <a:t>، روشی </a:t>
            </a:r>
            <a:r>
              <a:rPr lang="ar-SA" sz="3200" b="1" dirty="0" smtClean="0">
                <a:cs typeface="B Lotus" pitchFamily="2" charset="-78"/>
              </a:rPr>
              <a:t>مشاركتي براي  انتشار اطلاعات خودمراقبتي است كه منجر به ترویج رفتارهاي سالم </a:t>
            </a:r>
            <a:r>
              <a:rPr lang="fa-IR" sz="3200" b="1" dirty="0" smtClean="0">
                <a:cs typeface="B Lotus" pitchFamily="2" charset="-78"/>
              </a:rPr>
              <a:t>و </a:t>
            </a:r>
            <a:r>
              <a:rPr lang="ar-SA" sz="3200" b="1" dirty="0" smtClean="0">
                <a:cs typeface="B Lotus" pitchFamily="2" charset="-78"/>
              </a:rPr>
              <a:t>ارتقاي سلامت </a:t>
            </a:r>
            <a:r>
              <a:rPr lang="fa-IR" sz="3200" b="1" dirty="0" smtClean="0">
                <a:cs typeface="B Lotus" pitchFamily="2" charset="-78"/>
              </a:rPr>
              <a:t>می </a:t>
            </a:r>
            <a:r>
              <a:rPr lang="ar-SA" sz="3200" b="1" dirty="0" smtClean="0">
                <a:cs typeface="B Lotus" pitchFamily="2" charset="-78"/>
              </a:rPr>
              <a:t>شو</a:t>
            </a:r>
            <a:r>
              <a:rPr lang="fa-IR" sz="3200" b="1" dirty="0" smtClean="0">
                <a:cs typeface="B Lotus" pitchFamily="2" charset="-78"/>
              </a:rPr>
              <a:t>د. </a:t>
            </a:r>
            <a:r>
              <a:rPr lang="ar-SA" sz="3200" b="1" dirty="0" smtClean="0">
                <a:cs typeface="B Lotus" pitchFamily="2" charset="-78"/>
              </a:rPr>
              <a:t>بخش عظيمي از</a:t>
            </a:r>
            <a:r>
              <a:rPr lang="fa-IR" sz="3200" b="1" dirty="0" smtClean="0">
                <a:cs typeface="B Lotus" pitchFamily="2" charset="-78"/>
              </a:rPr>
              <a:t>  ج</a:t>
            </a:r>
            <a:r>
              <a:rPr lang="ar-SA" sz="3200" b="1" dirty="0" smtClean="0">
                <a:cs typeface="B Lotus" pitchFamily="2" charset="-78"/>
              </a:rPr>
              <a:t>معیت كشورهاي در حال توسعه هنوز به اطلاعات پايه ارتقاي</a:t>
            </a:r>
            <a:r>
              <a:rPr lang="fa-IR" sz="3200" b="1" dirty="0" smtClean="0">
                <a:cs typeface="B Lotus" pitchFamily="2" charset="-78"/>
              </a:rPr>
              <a:t>  </a:t>
            </a:r>
            <a:r>
              <a:rPr lang="ar-SA" sz="3200" b="1" dirty="0" smtClean="0">
                <a:cs typeface="B Lotus" pitchFamily="2" charset="-78"/>
              </a:rPr>
              <a:t>سلامت دسترسي ندارند. اطلاعات خودمراقبتی بايد از سنين پايين در دسترس كليه افراد جامعه قرار بگيرد. </a:t>
            </a:r>
            <a:endParaRPr lang="en-US" sz="3200" dirty="0" smtClean="0">
              <a:cs typeface="B Lotus" pitchFamily="2" charset="-78"/>
            </a:endParaRPr>
          </a:p>
          <a:p>
            <a:pPr marL="320040" indent="-320040" algn="justLow" eaLnBrk="1" fontAlgn="auto" hangingPunct="1">
              <a:spcAft>
                <a:spcPts val="0"/>
              </a:spcAft>
              <a:buFont typeface="Wingdings"/>
              <a:buChar char=""/>
              <a:defRPr/>
            </a:pPr>
            <a:r>
              <a:rPr lang="ar-SA" sz="3200" b="1" dirty="0" smtClean="0">
                <a:solidFill>
                  <a:srgbClr val="C00000"/>
                </a:solidFill>
                <a:cs typeface="B Lotus" pitchFamily="2" charset="-78"/>
              </a:rPr>
              <a:t>تسهيل برنامه‌ريزي،</a:t>
            </a:r>
            <a:r>
              <a:rPr lang="fa-IR" sz="3200" b="1" dirty="0" smtClean="0">
                <a:solidFill>
                  <a:srgbClr val="C00000"/>
                </a:solidFill>
                <a:cs typeface="B Lotus" pitchFamily="2" charset="-78"/>
              </a:rPr>
              <a:t> </a:t>
            </a:r>
            <a:r>
              <a:rPr lang="ar-SA" sz="3200" b="1" dirty="0" smtClean="0">
                <a:solidFill>
                  <a:srgbClr val="C00000"/>
                </a:solidFill>
                <a:cs typeface="B Lotus" pitchFamily="2" charset="-78"/>
              </a:rPr>
              <a:t>مديريت و</a:t>
            </a:r>
            <a:r>
              <a:rPr lang="fa-IR" sz="3200" b="1" dirty="0" smtClean="0">
                <a:solidFill>
                  <a:srgbClr val="C00000"/>
                </a:solidFill>
                <a:cs typeface="B Lotus" pitchFamily="2" charset="-78"/>
              </a:rPr>
              <a:t> </a:t>
            </a:r>
            <a:r>
              <a:rPr lang="ar-SA" sz="3200" b="1" dirty="0" smtClean="0">
                <a:solidFill>
                  <a:srgbClr val="C00000"/>
                </a:solidFill>
                <a:cs typeface="B Lotus" pitchFamily="2" charset="-78"/>
              </a:rPr>
              <a:t>تحقيقات سلامت:</a:t>
            </a:r>
            <a:r>
              <a:rPr lang="fa-IR" sz="3200" b="1" dirty="0" smtClean="0">
                <a:solidFill>
                  <a:srgbClr val="C00000"/>
                </a:solidFill>
                <a:cs typeface="B Lotus" pitchFamily="2" charset="-78"/>
              </a:rPr>
              <a:t> </a:t>
            </a:r>
            <a:r>
              <a:rPr lang="ar-SA" sz="3200" b="1" dirty="0" smtClean="0">
                <a:cs typeface="B Lotus" pitchFamily="2" charset="-78"/>
              </a:rPr>
              <a:t>استفاده هم زمان از دفترچه</a:t>
            </a:r>
            <a:r>
              <a:rPr lang="fa-IR" sz="3200" b="1" dirty="0" smtClean="0">
                <a:cs typeface="B Lotus" pitchFamily="2" charset="-78"/>
              </a:rPr>
              <a:t> های خودمراقبتي</a:t>
            </a:r>
            <a:r>
              <a:rPr lang="ar-SA" sz="3200" b="1" dirty="0" smtClean="0">
                <a:cs typeface="B Lotus" pitchFamily="2" charset="-78"/>
              </a:rPr>
              <a:t> و پروندة بهداشتي در برنامه‌های خودمراقبتی، درتركيب با ساير منابع سنتي مي‌تواند سيستم اطلاعات بهداشتي</a:t>
            </a:r>
            <a:r>
              <a:rPr lang="fa-IR" sz="3200" b="1" dirty="0" smtClean="0">
                <a:cs typeface="B Lotus" pitchFamily="2" charset="-78"/>
              </a:rPr>
              <a:t>  </a:t>
            </a:r>
            <a:r>
              <a:rPr lang="ar-SA" sz="3200" b="1" dirty="0" smtClean="0">
                <a:cs typeface="B Lotus" pitchFamily="2" charset="-78"/>
              </a:rPr>
              <a:t>را بهبود بخشیده و برنامه‌ريزي بهداشتي و مديريت آن را تسهيل كند. به اين ترتيب، در دراز مدت امکان اجرای مطالعات اپيدميولوژيك حاصل از  شواهد پروند‌ه‌هاي سلامت،</a:t>
            </a:r>
            <a:r>
              <a:rPr lang="fa-IR" sz="3200" b="1" dirty="0" smtClean="0">
                <a:cs typeface="B Lotus" pitchFamily="2" charset="-78"/>
              </a:rPr>
              <a:t> </a:t>
            </a:r>
            <a:r>
              <a:rPr lang="ar-SA" sz="3200" b="1" dirty="0" smtClean="0">
                <a:cs typeface="B Lotus" pitchFamily="2" charset="-78"/>
              </a:rPr>
              <a:t>مطالعات كنترل موردي و کوهورت گذشته نگر تسهيل خواهد شد. </a:t>
            </a:r>
            <a:endParaRPr lang="en-US" sz="3200" dirty="0" smtClean="0">
              <a:cs typeface="B Lotus" pitchFamily="2" charset="-78"/>
            </a:endParaRPr>
          </a:p>
          <a:p>
            <a:pPr marL="274320" indent="-274320" eaLnBrk="1" fontAlgn="auto" hangingPunct="1">
              <a:spcAft>
                <a:spcPts val="0"/>
              </a:spcAft>
              <a:buClr>
                <a:schemeClr val="accent3"/>
              </a:buClr>
              <a:buFont typeface="Wingdings 2" pitchFamily="18" charset="2"/>
              <a:buNone/>
              <a:defRPr/>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a:xfrm>
            <a:off x="457200" y="357188"/>
            <a:ext cx="8229600" cy="928687"/>
          </a:xfrm>
        </p:spPr>
        <p:txBody>
          <a:bodyPr/>
          <a:lstStyle/>
          <a:p>
            <a:pPr algn="ctr" eaLnBrk="1" hangingPunct="1"/>
            <a:r>
              <a:rPr lang="fa-IR" sz="4000" b="1" smtClean="0">
                <a:solidFill>
                  <a:srgbClr val="FF0000"/>
                </a:solidFill>
                <a:cs typeface="B Titr" pitchFamily="2" charset="-78"/>
              </a:rPr>
              <a:t>تجارب بین المللی حمايت از خودمراقبتي1  </a:t>
            </a:r>
            <a:endParaRPr lang="en-US" sz="4000" smtClean="0">
              <a:solidFill>
                <a:srgbClr val="FF0000"/>
              </a:solidFill>
              <a:cs typeface="B Titr" pitchFamily="2" charset="-78"/>
            </a:endParaRPr>
          </a:p>
        </p:txBody>
      </p:sp>
      <p:sp>
        <p:nvSpPr>
          <p:cNvPr id="31747" name="Content Placeholder 2"/>
          <p:cNvSpPr>
            <a:spLocks noGrp="1"/>
          </p:cNvSpPr>
          <p:nvPr>
            <p:ph sz="quarter" idx="1"/>
          </p:nvPr>
        </p:nvSpPr>
        <p:spPr>
          <a:xfrm>
            <a:off x="457200" y="1571625"/>
            <a:ext cx="8229600" cy="4752975"/>
          </a:xfrm>
          <a:solidFill>
            <a:schemeClr val="accent1">
              <a:lumMod val="20000"/>
              <a:lumOff val="80000"/>
            </a:schemeClr>
          </a:solidFill>
        </p:spPr>
        <p:txBody>
          <a:bodyPr>
            <a:normAutofit/>
          </a:bodyPr>
          <a:lstStyle/>
          <a:p>
            <a:pPr marL="320040" indent="-320040" algn="justLow" eaLnBrk="1" fontAlgn="auto" hangingPunct="1">
              <a:spcAft>
                <a:spcPts val="0"/>
              </a:spcAft>
              <a:buFont typeface="Wingdings"/>
              <a:buChar char=""/>
              <a:defRPr/>
            </a:pPr>
            <a:r>
              <a:rPr lang="fa-IR" sz="2400" b="1" dirty="0" smtClean="0">
                <a:cs typeface="B Lotus" pitchFamily="2" charset="-78"/>
              </a:rPr>
              <a:t>ا</a:t>
            </a:r>
            <a:r>
              <a:rPr lang="ar-SA" sz="2400" b="1" dirty="0" smtClean="0">
                <a:cs typeface="B Lotus" pitchFamily="2" charset="-78"/>
              </a:rPr>
              <a:t>ز سال1970برنامه های خودمراقبتي در امريكاي شمالي و اروپاي غربي</a:t>
            </a:r>
            <a:r>
              <a:rPr lang="fa-IR" sz="2400" b="1" dirty="0" smtClean="0">
                <a:cs typeface="B Lotus" pitchFamily="2" charset="-78"/>
              </a:rPr>
              <a:t> توسعه  یافت، </a:t>
            </a:r>
            <a:r>
              <a:rPr lang="ar-SA" sz="2400" b="1" dirty="0" smtClean="0">
                <a:cs typeface="B Lotus" pitchFamily="2" charset="-78"/>
              </a:rPr>
              <a:t>انفجاري از ارايه مطالب سلامت مرتبط</a:t>
            </a:r>
            <a:r>
              <a:rPr lang="fa-IR" sz="2400" b="1" dirty="0" smtClean="0">
                <a:cs typeface="B Lotus" pitchFamily="2" charset="-78"/>
              </a:rPr>
              <a:t> با </a:t>
            </a:r>
            <a:r>
              <a:rPr lang="ar-SA" sz="2400" b="1" dirty="0" smtClean="0">
                <a:cs typeface="B Lotus" pitchFamily="2" charset="-78"/>
              </a:rPr>
              <a:t>خودمراقبتي رخ داد</a:t>
            </a:r>
            <a:r>
              <a:rPr lang="fa-IR" sz="2400" b="1" dirty="0" smtClean="0">
                <a:cs typeface="B Lotus" pitchFamily="2" charset="-78"/>
              </a:rPr>
              <a:t> و </a:t>
            </a:r>
            <a:r>
              <a:rPr lang="ar-SA" sz="2400" b="1" dirty="0" smtClean="0">
                <a:cs typeface="B Lotus" pitchFamily="2" charset="-78"/>
              </a:rPr>
              <a:t>هم زمان با رشد فناوري اطلاعات، انقلابي در دسترسي مصرف‌كنندگان</a:t>
            </a:r>
            <a:r>
              <a:rPr lang="fa-IR" sz="2400" b="1" dirty="0" smtClean="0">
                <a:cs typeface="B Lotus" pitchFamily="2" charset="-78"/>
              </a:rPr>
              <a:t> به اطلاعات سلامت </a:t>
            </a:r>
            <a:r>
              <a:rPr lang="ar-SA" sz="2400" b="1" dirty="0" smtClean="0">
                <a:cs typeface="B Lotus" pitchFamily="2" charset="-78"/>
              </a:rPr>
              <a:t>ايجاد</a:t>
            </a:r>
            <a:r>
              <a:rPr lang="fa-IR" sz="2400" b="1" dirty="0" smtClean="0">
                <a:cs typeface="B Lotus" pitchFamily="2" charset="-78"/>
              </a:rPr>
              <a:t> شد.  </a:t>
            </a:r>
            <a:endParaRPr lang="en-US" sz="2400" dirty="0" smtClean="0">
              <a:cs typeface="B Lotus" pitchFamily="2" charset="-78"/>
            </a:endParaRPr>
          </a:p>
          <a:p>
            <a:pPr marL="320040" indent="-320040" algn="justLow" eaLnBrk="1" fontAlgn="auto" hangingPunct="1">
              <a:spcAft>
                <a:spcPts val="0"/>
              </a:spcAft>
              <a:buFont typeface="Wingdings"/>
              <a:buChar char=""/>
              <a:defRPr/>
            </a:pPr>
            <a:r>
              <a:rPr lang="ar-SA" sz="2400" b="1" dirty="0" smtClean="0">
                <a:cs typeface="B Lotus" pitchFamily="2" charset="-78"/>
              </a:rPr>
              <a:t>در امريكا، نسل جديد</a:t>
            </a:r>
            <a:r>
              <a:rPr lang="fa-IR" sz="2400" b="1" dirty="0" smtClean="0">
                <a:cs typeface="B Lotus" pitchFamily="2" charset="-78"/>
              </a:rPr>
              <a:t>ی  از</a:t>
            </a:r>
            <a:r>
              <a:rPr lang="ar-SA" sz="2400" b="1" dirty="0" smtClean="0">
                <a:cs typeface="B Lotus" pitchFamily="2" charset="-78"/>
              </a:rPr>
              <a:t> برنامه‌هاي نرم‌افزاري براي كنترل  و  مراقبت  از بسياري از بيماري‌هاي مزمن مانند ایدز،</a:t>
            </a:r>
            <a:r>
              <a:rPr lang="fa-IR" sz="2400" b="1" dirty="0" smtClean="0">
                <a:cs typeface="B Lotus" pitchFamily="2" charset="-78"/>
              </a:rPr>
              <a:t> </a:t>
            </a:r>
            <a:r>
              <a:rPr lang="ar-SA" sz="2400" b="1" dirty="0" smtClean="0">
                <a:cs typeface="B Lotus" pitchFamily="2" charset="-78"/>
              </a:rPr>
              <a:t>سوءمصرف مواد،</a:t>
            </a:r>
            <a:r>
              <a:rPr lang="fa-IR" sz="2400" b="1" dirty="0" smtClean="0">
                <a:cs typeface="B Lotus" pitchFamily="2" charset="-78"/>
              </a:rPr>
              <a:t> </a:t>
            </a:r>
            <a:r>
              <a:rPr lang="ar-SA" sz="2400" b="1" dirty="0" smtClean="0">
                <a:cs typeface="B Lotus" pitchFamily="2" charset="-78"/>
              </a:rPr>
              <a:t>ديابت،</a:t>
            </a:r>
            <a:r>
              <a:rPr lang="fa-IR" sz="2400" b="1" dirty="0" smtClean="0">
                <a:cs typeface="B Lotus" pitchFamily="2" charset="-78"/>
              </a:rPr>
              <a:t> </a:t>
            </a:r>
            <a:r>
              <a:rPr lang="ar-SA" sz="2400" b="1" dirty="0" smtClean="0">
                <a:cs typeface="B Lotus" pitchFamily="2" charset="-78"/>
              </a:rPr>
              <a:t>افسردگي</a:t>
            </a:r>
            <a:r>
              <a:rPr lang="fa-IR" sz="2400" b="1" dirty="0" smtClean="0">
                <a:cs typeface="B Lotus" pitchFamily="2" charset="-78"/>
              </a:rPr>
              <a:t> طراحی شد </a:t>
            </a:r>
            <a:r>
              <a:rPr lang="ar-SA" sz="2400" b="1" dirty="0" smtClean="0">
                <a:cs typeface="B Lotus" pitchFamily="2" charset="-78"/>
              </a:rPr>
              <a:t>و گروه‌هاي خودياري الکترونيکي</a:t>
            </a:r>
            <a:r>
              <a:rPr lang="fa-IR" sz="2400" b="1" dirty="0" smtClean="0">
                <a:cs typeface="B Lotus" pitchFamily="2" charset="-78"/>
              </a:rPr>
              <a:t> تاسیس گردید</a:t>
            </a:r>
            <a:r>
              <a:rPr lang="ar-SA" sz="2400" b="1" dirty="0" smtClean="0">
                <a:cs typeface="B Lotus" pitchFamily="2" charset="-78"/>
              </a:rPr>
              <a:t>. </a:t>
            </a:r>
            <a:endParaRPr lang="en-US" sz="2400" dirty="0" smtClean="0">
              <a:cs typeface="B Lotus" pitchFamily="2" charset="-78"/>
            </a:endParaRPr>
          </a:p>
          <a:p>
            <a:pPr marL="320040" indent="-320040" algn="justLow" eaLnBrk="1" fontAlgn="auto" hangingPunct="1">
              <a:spcAft>
                <a:spcPts val="0"/>
              </a:spcAft>
              <a:buFont typeface="Wingdings"/>
              <a:buChar char=""/>
              <a:defRPr/>
            </a:pPr>
            <a:r>
              <a:rPr lang="fa-IR" sz="2400" b="1" dirty="0" smtClean="0">
                <a:cs typeface="B Lotus" pitchFamily="2" charset="-78"/>
              </a:rPr>
              <a:t>درامریکا به طور روزافزونی </a:t>
            </a:r>
            <a:r>
              <a:rPr lang="ar-SA" sz="2400" b="1" dirty="0" smtClean="0">
                <a:cs typeface="B Lotus" pitchFamily="2" charset="-78"/>
              </a:rPr>
              <a:t>دسترسي افراد غيرمتخصص به </a:t>
            </a:r>
            <a:r>
              <a:rPr lang="fa-IR" sz="2400" b="1" dirty="0" smtClean="0">
                <a:cs typeface="B Lotus" pitchFamily="2" charset="-78"/>
              </a:rPr>
              <a:t>فناوری</a:t>
            </a:r>
            <a:r>
              <a:rPr lang="ar-SA" sz="2400" b="1" dirty="0" smtClean="0">
                <a:cs typeface="B Lotus" pitchFamily="2" charset="-78"/>
              </a:rPr>
              <a:t> مراقبت‌هاي پزشكي و داروها افزايش يافته است. </a:t>
            </a:r>
            <a:endParaRPr lang="en-US" sz="2400" dirty="0" smtClean="0">
              <a:cs typeface="B Lotus" pitchFamily="2" charset="-78"/>
            </a:endParaRPr>
          </a:p>
          <a:p>
            <a:pPr marL="320040" indent="-320040" algn="justLow" eaLnBrk="1" fontAlgn="auto" hangingPunct="1">
              <a:spcAft>
                <a:spcPts val="0"/>
              </a:spcAft>
              <a:buFont typeface="Wingdings"/>
              <a:buChar char=""/>
              <a:defRPr/>
            </a:pPr>
            <a:r>
              <a:rPr lang="ar-SA" sz="2400" b="1" dirty="0" smtClean="0">
                <a:cs typeface="B Lotus" pitchFamily="2" charset="-78"/>
              </a:rPr>
              <a:t>در</a:t>
            </a:r>
            <a:r>
              <a:rPr lang="fa-IR" sz="2400" b="1" dirty="0" smtClean="0">
                <a:cs typeface="B Lotus" pitchFamily="2" charset="-78"/>
              </a:rPr>
              <a:t> </a:t>
            </a:r>
            <a:r>
              <a:rPr lang="ar-SA" sz="2400" b="1" dirty="0" smtClean="0">
                <a:cs typeface="B Lotus" pitchFamily="2" charset="-78"/>
              </a:rPr>
              <a:t>امريكا ارزش تخمينی صنعت لوازم پزشكي خودمراقبتی10ميليارد دلار</a:t>
            </a:r>
            <a:r>
              <a:rPr lang="fa-IR" sz="2400" b="1" dirty="0" smtClean="0">
                <a:cs typeface="B Lotus" pitchFamily="2" charset="-78"/>
              </a:rPr>
              <a:t> </a:t>
            </a:r>
            <a:r>
              <a:rPr lang="ar-SA" sz="2400" b="1" dirty="0" smtClean="0">
                <a:cs typeface="B Lotus" pitchFamily="2" charset="-78"/>
              </a:rPr>
              <a:t>در سال است</a:t>
            </a:r>
            <a:r>
              <a:rPr lang="fa-IR" sz="2400" b="1" dirty="0" smtClean="0">
                <a:cs typeface="B Lotus" pitchFamily="2" charset="-78"/>
              </a:rPr>
              <a:t>.</a:t>
            </a:r>
            <a:endParaRPr lang="en-US" sz="2400" dirty="0" smtClean="0">
              <a:cs typeface="B Lotus"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1747">
                                            <p:bg/>
                                          </p:spTgt>
                                        </p:tgtEl>
                                        <p:attrNameLst>
                                          <p:attrName>style.visibility</p:attrName>
                                        </p:attrNameLst>
                                      </p:cBhvr>
                                      <p:to>
                                        <p:strVal val="visible"/>
                                      </p:to>
                                    </p:set>
                                    <p:animEffect transition="in" filter="fade">
                                      <p:cBhvr>
                                        <p:cTn id="7" dur="2000"/>
                                        <p:tgtEl>
                                          <p:spTgt spid="31747">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1747">
                                            <p:txEl>
                                              <p:pRg st="0" end="0"/>
                                            </p:txEl>
                                          </p:spTgt>
                                        </p:tgtEl>
                                        <p:attrNameLst>
                                          <p:attrName>style.visibility</p:attrName>
                                        </p:attrNameLst>
                                      </p:cBhvr>
                                      <p:to>
                                        <p:strVal val="visible"/>
                                      </p:to>
                                    </p:set>
                                    <p:animEffect transition="in" filter="fade">
                                      <p:cBhvr>
                                        <p:cTn id="12" dur="2000"/>
                                        <p:tgtEl>
                                          <p:spTgt spid="3174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1747">
                                            <p:txEl>
                                              <p:pRg st="1" end="1"/>
                                            </p:txEl>
                                          </p:spTgt>
                                        </p:tgtEl>
                                        <p:attrNameLst>
                                          <p:attrName>style.visibility</p:attrName>
                                        </p:attrNameLst>
                                      </p:cBhvr>
                                      <p:to>
                                        <p:strVal val="visible"/>
                                      </p:to>
                                    </p:set>
                                    <p:animEffect transition="in" filter="fade">
                                      <p:cBhvr>
                                        <p:cTn id="17" dur="2000"/>
                                        <p:tgtEl>
                                          <p:spTgt spid="31747">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1747">
                                            <p:txEl>
                                              <p:pRg st="2" end="2"/>
                                            </p:txEl>
                                          </p:spTgt>
                                        </p:tgtEl>
                                        <p:attrNameLst>
                                          <p:attrName>style.visibility</p:attrName>
                                        </p:attrNameLst>
                                      </p:cBhvr>
                                      <p:to>
                                        <p:strVal val="visible"/>
                                      </p:to>
                                    </p:set>
                                    <p:animEffect transition="in" filter="fade">
                                      <p:cBhvr>
                                        <p:cTn id="22" dur="2000"/>
                                        <p:tgtEl>
                                          <p:spTgt spid="31747">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1747">
                                            <p:txEl>
                                              <p:pRg st="3" end="3"/>
                                            </p:txEl>
                                          </p:spTgt>
                                        </p:tgtEl>
                                        <p:attrNameLst>
                                          <p:attrName>style.visibility</p:attrName>
                                        </p:attrNameLst>
                                      </p:cBhvr>
                                      <p:to>
                                        <p:strVal val="visible"/>
                                      </p:to>
                                    </p:set>
                                    <p:animEffect transition="in" filter="fade">
                                      <p:cBhvr>
                                        <p:cTn id="27" dur="2000"/>
                                        <p:tgtEl>
                                          <p:spTgt spid="3174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7" grpId="0" build="p"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a:xfrm>
            <a:off x="428625" y="357188"/>
            <a:ext cx="8229600" cy="857250"/>
          </a:xfrm>
        </p:spPr>
        <p:txBody>
          <a:bodyPr/>
          <a:lstStyle/>
          <a:p>
            <a:pPr algn="ctr" eaLnBrk="1" hangingPunct="1"/>
            <a:r>
              <a:rPr lang="fa-IR" sz="3600" b="1" smtClean="0">
                <a:solidFill>
                  <a:srgbClr val="FF0000"/>
                </a:solidFill>
                <a:cs typeface="B Titr" pitchFamily="2" charset="-78"/>
              </a:rPr>
              <a:t>تجارب بین المللی حمايت از خودمراقبتي2</a:t>
            </a:r>
            <a:endParaRPr lang="en-US" sz="3600" smtClean="0">
              <a:solidFill>
                <a:srgbClr val="FF0000"/>
              </a:solidFill>
              <a:cs typeface="B Titr" pitchFamily="2" charset="-78"/>
            </a:endParaRPr>
          </a:p>
        </p:txBody>
      </p:sp>
      <p:sp>
        <p:nvSpPr>
          <p:cNvPr id="3" name="Content Placeholder 2"/>
          <p:cNvSpPr>
            <a:spLocks noGrp="1"/>
          </p:cNvSpPr>
          <p:nvPr>
            <p:ph sz="quarter" idx="1"/>
          </p:nvPr>
        </p:nvSpPr>
        <p:spPr>
          <a:xfrm>
            <a:off x="457200" y="1571625"/>
            <a:ext cx="8229600" cy="4752975"/>
          </a:xfrm>
          <a:solidFill>
            <a:schemeClr val="accent1">
              <a:lumMod val="20000"/>
              <a:lumOff val="80000"/>
            </a:schemeClr>
          </a:solidFill>
        </p:spPr>
        <p:txBody>
          <a:bodyPr>
            <a:normAutofit fontScale="25000" lnSpcReduction="20000"/>
          </a:bodyPr>
          <a:lstStyle/>
          <a:p>
            <a:pPr marL="320040" indent="-320040" algn="justLow" eaLnBrk="1" fontAlgn="auto" hangingPunct="1">
              <a:spcAft>
                <a:spcPts val="0"/>
              </a:spcAft>
              <a:buFont typeface="Wingdings"/>
              <a:buChar char=""/>
              <a:defRPr/>
            </a:pPr>
            <a:r>
              <a:rPr lang="fa-IR" sz="9600" b="1" dirty="0" smtClean="0">
                <a:cs typeface="B Lotus" pitchFamily="2" charset="-78"/>
              </a:rPr>
              <a:t>در </a:t>
            </a:r>
            <a:r>
              <a:rPr lang="ar-SA" sz="9600" b="1" dirty="0" smtClean="0">
                <a:cs typeface="B Lotus" pitchFamily="2" charset="-78"/>
              </a:rPr>
              <a:t>آلمان تعداد گروه‌ها</a:t>
            </a:r>
            <a:r>
              <a:rPr lang="fa-IR" sz="9600" b="1" dirty="0" smtClean="0">
                <a:cs typeface="B Lotus" pitchFamily="2" charset="-78"/>
              </a:rPr>
              <a:t>ی خودیار</a:t>
            </a:r>
            <a:r>
              <a:rPr lang="ar-SA" sz="9600" b="1" dirty="0" smtClean="0">
                <a:cs typeface="B Lotus" pitchFamily="2" charset="-78"/>
              </a:rPr>
              <a:t> در سال 1995 به 60000 رسيده اس</a:t>
            </a:r>
            <a:r>
              <a:rPr lang="fa-IR" sz="9600" b="1" dirty="0" smtClean="0">
                <a:cs typeface="B Lotus" pitchFamily="2" charset="-78"/>
              </a:rPr>
              <a:t>ت</a:t>
            </a:r>
            <a:r>
              <a:rPr lang="ar-SA" sz="9600" b="1" dirty="0" smtClean="0">
                <a:cs typeface="B Lotus" pitchFamily="2" charset="-78"/>
              </a:rPr>
              <a:t>.</a:t>
            </a:r>
            <a:endParaRPr lang="fa-IR" sz="9600" b="1" dirty="0" smtClean="0">
              <a:cs typeface="B Lotus" pitchFamily="2" charset="-78"/>
            </a:endParaRPr>
          </a:p>
          <a:p>
            <a:pPr marL="320040" indent="-320040" algn="justLow" eaLnBrk="1" fontAlgn="auto" hangingPunct="1">
              <a:spcAft>
                <a:spcPts val="0"/>
              </a:spcAft>
              <a:buFont typeface="Wingdings"/>
              <a:buChar char=""/>
              <a:defRPr/>
            </a:pPr>
            <a:r>
              <a:rPr lang="fa-IR" sz="9600" b="1" dirty="0" smtClean="0">
                <a:cs typeface="B Lotus" pitchFamily="2" charset="-78"/>
              </a:rPr>
              <a:t>در امریکا </a:t>
            </a:r>
            <a:r>
              <a:rPr lang="ar-SA" sz="9600" b="1" dirty="0" smtClean="0">
                <a:cs typeface="B Lotus" pitchFamily="2" charset="-78"/>
              </a:rPr>
              <a:t>گروه‌هاي خوديار(گروه‌هاي داوطلبی كه به  وسيله مبتلايان به يك بيماري</a:t>
            </a:r>
            <a:r>
              <a:rPr lang="fa-IR" sz="9600" b="1" dirty="0" smtClean="0">
                <a:cs typeface="B Lotus" pitchFamily="2" charset="-78"/>
              </a:rPr>
              <a:t> </a:t>
            </a:r>
            <a:r>
              <a:rPr lang="ar-SA" sz="9600" b="1" dirty="0" smtClean="0">
                <a:cs typeface="B Lotus" pitchFamily="2" charset="-78"/>
              </a:rPr>
              <a:t>خاص براي كمك متقابل به يكديگر تشكيل مي‌شوند)</a:t>
            </a:r>
            <a:r>
              <a:rPr lang="fa-IR" sz="9600" b="1" dirty="0" smtClean="0">
                <a:cs typeface="B Lotus" pitchFamily="2" charset="-78"/>
              </a:rPr>
              <a:t> </a:t>
            </a:r>
            <a:r>
              <a:rPr lang="ar-SA" sz="9600" b="1" dirty="0" smtClean="0">
                <a:cs typeface="B Lotus" pitchFamily="2" charset="-78"/>
              </a:rPr>
              <a:t>رشد فزاينده‌اي داشته است.</a:t>
            </a:r>
            <a:r>
              <a:rPr lang="fa-IR" sz="9600" b="1" dirty="0" smtClean="0">
                <a:cs typeface="B Lotus" pitchFamily="2" charset="-78"/>
              </a:rPr>
              <a:t> بعد از </a:t>
            </a:r>
            <a:r>
              <a:rPr lang="ar-SA" sz="9600" b="1" dirty="0" smtClean="0">
                <a:cs typeface="B Lotus" pitchFamily="2" charset="-78"/>
              </a:rPr>
              <a:t>الكلي‌هاي گمنام،</a:t>
            </a:r>
            <a:r>
              <a:rPr lang="fa-IR" sz="9600" b="1" dirty="0" smtClean="0">
                <a:cs typeface="B Lotus" pitchFamily="2" charset="-78"/>
              </a:rPr>
              <a:t> </a:t>
            </a:r>
            <a:r>
              <a:rPr lang="ar-SA" sz="9600" b="1" dirty="0" smtClean="0">
                <a:cs typeface="B Lotus" pitchFamily="2" charset="-78"/>
              </a:rPr>
              <a:t>اين گروه‌ها براي بيماري‌هاي روانی، ديابت، فشار خون، انواع سرطان‌ها و دمانس نيز تشكيل شد. </a:t>
            </a:r>
            <a:endParaRPr lang="en-US" sz="9600" dirty="0" smtClean="0">
              <a:cs typeface="B Lotus" pitchFamily="2" charset="-78"/>
            </a:endParaRPr>
          </a:p>
          <a:p>
            <a:pPr marL="320040" indent="-320040" algn="justLow" eaLnBrk="1" fontAlgn="auto" hangingPunct="1">
              <a:spcAft>
                <a:spcPts val="0"/>
              </a:spcAft>
              <a:buFont typeface="Wingdings"/>
              <a:buChar char=""/>
              <a:defRPr/>
            </a:pPr>
            <a:r>
              <a:rPr lang="ar-SA" sz="9600" b="1" dirty="0" smtClean="0">
                <a:cs typeface="B Lotus" pitchFamily="2" charset="-78"/>
              </a:rPr>
              <a:t>اولين خانه تبادل اطلاعات خودمراقبتي درسال 1964در امريكا تأسي</a:t>
            </a:r>
            <a:r>
              <a:rPr lang="fa-IR" sz="9600" b="1" dirty="0" smtClean="0">
                <a:cs typeface="B Lotus" pitchFamily="2" charset="-78"/>
              </a:rPr>
              <a:t>س </a:t>
            </a:r>
            <a:r>
              <a:rPr lang="ar-SA" sz="9600" b="1" dirty="0" smtClean="0">
                <a:cs typeface="B Lotus" pitchFamily="2" charset="-78"/>
              </a:rPr>
              <a:t>شد</a:t>
            </a:r>
            <a:r>
              <a:rPr lang="fa-IR" sz="9600" b="1" dirty="0" smtClean="0">
                <a:cs typeface="B Lotus" pitchFamily="2" charset="-78"/>
              </a:rPr>
              <a:t>. این خانه ها،</a:t>
            </a:r>
            <a:r>
              <a:rPr lang="ar-SA" sz="9600" b="1" dirty="0" smtClean="0">
                <a:cs typeface="B Lotus" pitchFamily="2" charset="-78"/>
              </a:rPr>
              <a:t> اماكني هستند كه </a:t>
            </a:r>
            <a:r>
              <a:rPr lang="fa-IR" sz="9600" b="1" dirty="0" smtClean="0">
                <a:cs typeface="B Lotus" pitchFamily="2" charset="-78"/>
              </a:rPr>
              <a:t>ب</a:t>
            </a:r>
            <a:r>
              <a:rPr lang="ar-SA" sz="9600" b="1" dirty="0" smtClean="0">
                <a:cs typeface="B Lotus" pitchFamily="2" charset="-78"/>
              </a:rPr>
              <a:t>راي حمايت  از تشکيل و استمرار گروه‌هاي خوديار </a:t>
            </a:r>
            <a:r>
              <a:rPr lang="fa-IR" sz="9600" b="1" dirty="0" smtClean="0">
                <a:cs typeface="B Lotus" pitchFamily="2" charset="-78"/>
              </a:rPr>
              <a:t>و به منظور تسهیل روابط</a:t>
            </a:r>
            <a:r>
              <a:rPr lang="ar-SA" sz="9600" b="1" dirty="0" smtClean="0">
                <a:cs typeface="B Lotus" pitchFamily="2" charset="-78"/>
              </a:rPr>
              <a:t> مردم  و متخصصان در اين گروه‌ها تاسیس شده اند و اطلاعات،</a:t>
            </a:r>
            <a:r>
              <a:rPr lang="en-US" sz="9600" b="1" dirty="0" smtClean="0">
                <a:cs typeface="B Lotus" pitchFamily="2" charset="-78"/>
              </a:rPr>
              <a:t> </a:t>
            </a:r>
            <a:r>
              <a:rPr lang="ar-SA" sz="9600" b="1" dirty="0" smtClean="0">
                <a:cs typeface="B Lotus" pitchFamily="2" charset="-78"/>
              </a:rPr>
              <a:t>آموزش و سرويس‌هاي مشاوره اي را تأمين مي‌نمايند.</a:t>
            </a:r>
            <a:r>
              <a:rPr lang="fa-IR" sz="9600" b="1" dirty="0" smtClean="0">
                <a:cs typeface="B Lotus" pitchFamily="2" charset="-78"/>
              </a:rPr>
              <a:t>  </a:t>
            </a:r>
            <a:endParaRPr lang="en-US" sz="9600" dirty="0" smtClean="0">
              <a:cs typeface="B Lotus" pitchFamily="2" charset="-78"/>
            </a:endParaRPr>
          </a:p>
          <a:p>
            <a:pPr marL="320040" indent="-320040" algn="justLow" eaLnBrk="1" fontAlgn="auto" hangingPunct="1">
              <a:spcAft>
                <a:spcPts val="0"/>
              </a:spcAft>
              <a:buFont typeface="Wingdings"/>
              <a:buChar char=""/>
              <a:defRPr/>
            </a:pPr>
            <a:r>
              <a:rPr lang="ar-SA" sz="9600" b="1" dirty="0" smtClean="0">
                <a:cs typeface="B Lotus" pitchFamily="2" charset="-78"/>
              </a:rPr>
              <a:t>سمپوزيوم </a:t>
            </a:r>
            <a:r>
              <a:rPr lang="fa-IR" sz="9600" b="1" dirty="0" smtClean="0">
                <a:cs typeface="B Lotus" pitchFamily="2" charset="-78"/>
              </a:rPr>
              <a:t> بین المللی </a:t>
            </a:r>
            <a:r>
              <a:rPr lang="ar-SA" sz="9600" b="1" dirty="0" smtClean="0">
                <a:cs typeface="B Lotus" pitchFamily="2" charset="-78"/>
              </a:rPr>
              <a:t>خودمراقبتي در</a:t>
            </a:r>
            <a:r>
              <a:rPr lang="en-US" sz="9600" b="1" dirty="0" smtClean="0">
                <a:cs typeface="B Lotus" pitchFamily="2" charset="-78"/>
              </a:rPr>
              <a:t> </a:t>
            </a:r>
            <a:r>
              <a:rPr lang="ar-SA" sz="9600" b="1" dirty="0" smtClean="0">
                <a:cs typeface="B Lotus" pitchFamily="2" charset="-78"/>
              </a:rPr>
              <a:t>بخش اروپايي سازمان جهاني بهداشت در كپنهاگ درسال 1975</a:t>
            </a:r>
            <a:r>
              <a:rPr lang="fa-IR" sz="9600" b="1" dirty="0" smtClean="0">
                <a:cs typeface="B Lotus" pitchFamily="2" charset="-78"/>
              </a:rPr>
              <a:t>برای اولین بار </a:t>
            </a:r>
            <a:r>
              <a:rPr lang="ar-SA" sz="9600" b="1" dirty="0" smtClean="0">
                <a:cs typeface="B Lotus" pitchFamily="2" charset="-78"/>
              </a:rPr>
              <a:t>برگزار و درآن مشارکت افراد غيرمتخصص در مراقبت از سلامت از نظر نقش،عملكرد و حيطه‌هاي تحقيق بررسي شد</a:t>
            </a:r>
            <a:r>
              <a:rPr lang="fa-IR" sz="9600" b="1" dirty="0" smtClean="0">
                <a:cs typeface="B Lotus" pitchFamily="2" charset="-78"/>
              </a:rPr>
              <a:t>.</a:t>
            </a:r>
            <a:endParaRPr lang="en-US" sz="9600" dirty="0" smtClean="0">
              <a:cs typeface="B Lotus" pitchFamily="2" charset="-78"/>
            </a:endParaRPr>
          </a:p>
          <a:p>
            <a:pPr marL="320040" indent="-320040" algn="justLow" eaLnBrk="1" fontAlgn="auto" hangingPunct="1">
              <a:spcAft>
                <a:spcPts val="0"/>
              </a:spcAft>
              <a:buFont typeface="Wingdings"/>
              <a:buChar char=""/>
              <a:defRPr/>
            </a:pPr>
            <a:r>
              <a:rPr lang="ar-SA" sz="9600" b="1" dirty="0" smtClean="0">
                <a:cs typeface="B Lotus" pitchFamily="2" charset="-78"/>
              </a:rPr>
              <a:t>درسال 1983،گزارشي از دفتر اروپايي سازمان جهاني </a:t>
            </a:r>
            <a:r>
              <a:rPr lang="fa-IR" sz="9600" b="1" dirty="0" smtClean="0">
                <a:cs typeface="B Lotus" pitchFamily="2" charset="-78"/>
              </a:rPr>
              <a:t>بهداشت </a:t>
            </a:r>
            <a:r>
              <a:rPr lang="ar-SA" sz="9600" b="1" dirty="0" smtClean="0">
                <a:cs typeface="B Lotus" pitchFamily="2" charset="-78"/>
              </a:rPr>
              <a:t>منتشر شد که به بررسي جنبه‌هاي مختلفي از خودمراقبتي در كشورهاي مختلف مي‌پرداخت. </a:t>
            </a:r>
            <a:endParaRPr lang="en-US" sz="9600" dirty="0" smtClean="0">
              <a:cs typeface="B Lotus" pitchFamily="2" charset="-78"/>
            </a:endParaRPr>
          </a:p>
          <a:p>
            <a:pPr marL="274320" indent="-274320" eaLnBrk="1" fontAlgn="auto" hangingPunct="1">
              <a:spcAft>
                <a:spcPts val="0"/>
              </a:spcAft>
              <a:buClr>
                <a:schemeClr val="accent3"/>
              </a:buClr>
              <a:buFont typeface="Wingdings 2"/>
              <a:buNone/>
              <a:defRPr/>
            </a:pPr>
            <a:endParaRPr lang="en-US" b="1" dirty="0" smtClean="0">
              <a:cs typeface="B Lotus" pitchFamily="2" charset="-78"/>
            </a:endParaRPr>
          </a:p>
          <a:p>
            <a:pPr marL="274320" indent="-274320" eaLnBrk="1" fontAlgn="auto" hangingPunct="1">
              <a:spcAft>
                <a:spcPts val="0"/>
              </a:spcAft>
              <a:buClr>
                <a:schemeClr val="accent3"/>
              </a:buClr>
              <a:buFont typeface="Wingdings 2"/>
              <a:buNone/>
              <a:defRPr/>
            </a:pPr>
            <a:r>
              <a:rPr lang="fa-IR" b="1" dirty="0" smtClean="0">
                <a:cs typeface="B Lotus" pitchFamily="2" charset="-78"/>
              </a:rPr>
              <a:t>  </a:t>
            </a:r>
            <a:endParaRPr lang="en-US" b="1" dirty="0" smtClean="0">
              <a:cs typeface="B Lotus" pitchFamily="2" charset="-78"/>
            </a:endParaRPr>
          </a:p>
          <a:p>
            <a:pPr marL="274320" indent="-274320" eaLnBrk="1" fontAlgn="auto" hangingPunct="1">
              <a:spcAft>
                <a:spcPts val="0"/>
              </a:spcAft>
              <a:buClr>
                <a:schemeClr val="accent3"/>
              </a:buClr>
              <a:buFont typeface="Wingdings 2"/>
              <a:buNone/>
              <a:defRPr/>
            </a:pPr>
            <a:r>
              <a:rPr lang="fa-IR" dirty="0" smtClean="0"/>
              <a:t> </a:t>
            </a:r>
            <a:endParaRPr lang="en-US" dirty="0" smtClean="0"/>
          </a:p>
          <a:p>
            <a:pPr marL="274320" indent="-274320" eaLnBrk="1" fontAlgn="auto" hangingPunct="1">
              <a:spcAft>
                <a:spcPts val="0"/>
              </a:spcAft>
              <a:buClr>
                <a:schemeClr val="accent3"/>
              </a:buClr>
              <a:buFont typeface="Wingdings 2"/>
              <a:buChar char=""/>
              <a:defRPr/>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2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20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20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20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a:xfrm>
            <a:off x="612775" y="228600"/>
            <a:ext cx="8153400" cy="990600"/>
          </a:xfrm>
        </p:spPr>
        <p:txBody>
          <a:bodyPr/>
          <a:lstStyle/>
          <a:p>
            <a:pPr algn="ctr" eaLnBrk="1" hangingPunct="1"/>
            <a:r>
              <a:rPr lang="fa-IR" sz="4000" b="1" smtClean="0">
                <a:solidFill>
                  <a:srgbClr val="FF0000"/>
                </a:solidFill>
                <a:cs typeface="B Titr" pitchFamily="2" charset="-78"/>
              </a:rPr>
              <a:t>تجارب بین المللی حمايت از خودمراقبتي3</a:t>
            </a:r>
            <a:endParaRPr lang="en-US" sz="4000" smtClean="0">
              <a:solidFill>
                <a:srgbClr val="FF0000"/>
              </a:solidFill>
              <a:cs typeface="B Titr" pitchFamily="2" charset="-78"/>
            </a:endParaRPr>
          </a:p>
        </p:txBody>
      </p:sp>
      <p:sp>
        <p:nvSpPr>
          <p:cNvPr id="3" name="Content Placeholder 2"/>
          <p:cNvSpPr>
            <a:spLocks noGrp="1"/>
          </p:cNvSpPr>
          <p:nvPr>
            <p:ph sz="quarter" idx="1"/>
          </p:nvPr>
        </p:nvSpPr>
        <p:spPr>
          <a:xfrm>
            <a:off x="612775" y="1600200"/>
            <a:ext cx="8153400" cy="4495800"/>
          </a:xfrm>
          <a:solidFill>
            <a:schemeClr val="bg1"/>
          </a:solidFill>
        </p:spPr>
        <p:txBody>
          <a:bodyPr>
            <a:normAutofit fontScale="92500"/>
          </a:bodyPr>
          <a:lstStyle/>
          <a:p>
            <a:pPr marL="320040" indent="-320040" algn="justLow" eaLnBrk="1" fontAlgn="auto" hangingPunct="1">
              <a:spcAft>
                <a:spcPts val="0"/>
              </a:spcAft>
              <a:buFont typeface="Wingdings"/>
              <a:buChar char=""/>
              <a:defRPr/>
            </a:pPr>
            <a:r>
              <a:rPr lang="ar-SA" b="1" dirty="0" smtClean="0">
                <a:cs typeface="B Lotus" pitchFamily="2" charset="-78"/>
              </a:rPr>
              <a:t>دركانادا،</a:t>
            </a:r>
            <a:r>
              <a:rPr lang="fa-IR" b="1" dirty="0" smtClean="0">
                <a:cs typeface="B Lotus" pitchFamily="2" charset="-78"/>
              </a:rPr>
              <a:t> خود</a:t>
            </a:r>
            <a:r>
              <a:rPr lang="ar-SA" b="1" dirty="0" smtClean="0">
                <a:cs typeface="B Lotus" pitchFamily="2" charset="-78"/>
              </a:rPr>
              <a:t>مراقبت</a:t>
            </a:r>
            <a:r>
              <a:rPr lang="fa-IR" b="1" dirty="0" smtClean="0">
                <a:cs typeface="B Lotus" pitchFamily="2" charset="-78"/>
              </a:rPr>
              <a:t>ی</a:t>
            </a:r>
            <a:r>
              <a:rPr lang="ar-SA" b="1" dirty="0" smtClean="0">
                <a:cs typeface="B Lotus" pitchFamily="2" charset="-78"/>
              </a:rPr>
              <a:t> به عنوان يكي از 3 مكانيسم اصلي ارتقاي سلامت براي همه مطرح است.</a:t>
            </a:r>
            <a:r>
              <a:rPr lang="en-US" b="1" dirty="0" smtClean="0">
                <a:cs typeface="B Lotus" pitchFamily="2" charset="-78"/>
              </a:rPr>
              <a:t> </a:t>
            </a:r>
            <a:r>
              <a:rPr lang="ar-SA" b="1" dirty="0" smtClean="0">
                <a:cs typeface="B Lotus" pitchFamily="2" charset="-78"/>
              </a:rPr>
              <a:t>سند سلامت براي همه،</a:t>
            </a:r>
            <a:r>
              <a:rPr lang="en-US" b="1" dirty="0" smtClean="0">
                <a:cs typeface="B Lotus" pitchFamily="2" charset="-78"/>
              </a:rPr>
              <a:t> </a:t>
            </a:r>
            <a:r>
              <a:rPr lang="ar-SA" b="1" dirty="0" smtClean="0">
                <a:cs typeface="B Lotus" pitchFamily="2" charset="-78"/>
              </a:rPr>
              <a:t>راهي براي ارتقاي سلامت کانادا</a:t>
            </a:r>
            <a:r>
              <a:rPr lang="fa-IR" b="1" dirty="0" smtClean="0">
                <a:cs typeface="B Lotus" pitchFamily="2" charset="-78"/>
              </a:rPr>
              <a:t>  </a:t>
            </a:r>
            <a:r>
              <a:rPr lang="ar-SA" b="1" dirty="0" smtClean="0">
                <a:cs typeface="B Lotus" pitchFamily="2" charset="-78"/>
              </a:rPr>
              <a:t>با الهام از سازمان جهاني بهداشت</a:t>
            </a:r>
            <a:r>
              <a:rPr lang="fa-IR" b="1" dirty="0" smtClean="0">
                <a:cs typeface="B Lotus" pitchFamily="2" charset="-78"/>
              </a:rPr>
              <a:t>،</a:t>
            </a:r>
            <a:r>
              <a:rPr lang="en-US" b="1" dirty="0" smtClean="0">
                <a:cs typeface="B Lotus" pitchFamily="2" charset="-78"/>
              </a:rPr>
              <a:t> </a:t>
            </a:r>
            <a:r>
              <a:rPr lang="ar-SA" b="1" dirty="0" smtClean="0">
                <a:cs typeface="B Lotus" pitchFamily="2" charset="-78"/>
              </a:rPr>
              <a:t>ارتقاي سلامت را به صورت فرآيند</a:t>
            </a:r>
            <a:r>
              <a:rPr lang="fa-IR" b="1" dirty="0" smtClean="0">
                <a:cs typeface="B Lotus" pitchFamily="2" charset="-78"/>
              </a:rPr>
              <a:t> </a:t>
            </a:r>
            <a:r>
              <a:rPr lang="ar-SA" b="1" dirty="0" smtClean="0">
                <a:cs typeface="B Lotus" pitchFamily="2" charset="-78"/>
              </a:rPr>
              <a:t>قادرسازي مردم براي افزايش كنترل آنها بر سلامتي و بهبود آن تعريف مي‌نمايد. </a:t>
            </a:r>
            <a:endParaRPr lang="en-US" dirty="0" smtClean="0">
              <a:cs typeface="B Lotus" pitchFamily="2" charset="-78"/>
            </a:endParaRPr>
          </a:p>
          <a:p>
            <a:pPr marL="320040" indent="-320040" algn="justLow" eaLnBrk="1" fontAlgn="auto" hangingPunct="1">
              <a:spcAft>
                <a:spcPts val="0"/>
              </a:spcAft>
              <a:buFont typeface="Wingdings"/>
              <a:buChar char=""/>
              <a:defRPr/>
            </a:pPr>
            <a:r>
              <a:rPr lang="fa-IR" b="1" dirty="0" smtClean="0">
                <a:cs typeface="B Lotus" pitchFamily="2" charset="-78"/>
              </a:rPr>
              <a:t>در کانادا،</a:t>
            </a:r>
            <a:r>
              <a:rPr lang="ar-SA" b="1" dirty="0" smtClean="0">
                <a:cs typeface="B Lotus" pitchFamily="2" charset="-78"/>
              </a:rPr>
              <a:t> 3 چالش اصلي در بخش سلامت شناخته شده است: كاهش شكاف عدالت</a:t>
            </a:r>
            <a:r>
              <a:rPr lang="fa-IR" b="1" dirty="0" smtClean="0">
                <a:cs typeface="B Lotus" pitchFamily="2" charset="-78"/>
              </a:rPr>
              <a:t>،</a:t>
            </a:r>
            <a:r>
              <a:rPr lang="en-US" b="1" dirty="0" smtClean="0">
                <a:cs typeface="B Lotus" pitchFamily="2" charset="-78"/>
              </a:rPr>
              <a:t> </a:t>
            </a:r>
            <a:r>
              <a:rPr lang="fa-IR" b="1" dirty="0" smtClean="0">
                <a:cs typeface="B Lotus" pitchFamily="2" charset="-78"/>
              </a:rPr>
              <a:t>بهبود برنامه هاي پيشگيرانه و </a:t>
            </a:r>
            <a:r>
              <a:rPr lang="ar-SA" b="1" dirty="0" smtClean="0">
                <a:cs typeface="B Lotus" pitchFamily="2" charset="-78"/>
              </a:rPr>
              <a:t>توانمندسازی مردم براي سازگاري با</a:t>
            </a:r>
            <a:r>
              <a:rPr lang="fa-IR" b="1" dirty="0" smtClean="0">
                <a:cs typeface="B Lotus" pitchFamily="2" charset="-78"/>
              </a:rPr>
              <a:t>  </a:t>
            </a:r>
            <a:r>
              <a:rPr lang="ar-SA" b="1" dirty="0" smtClean="0">
                <a:cs typeface="B Lotus" pitchFamily="2" charset="-78"/>
              </a:rPr>
              <a:t>بيماري‌ هاي مزمن و ساير مشكلات سلامتي</a:t>
            </a:r>
            <a:r>
              <a:rPr lang="fa-IR" b="1" dirty="0" smtClean="0">
                <a:cs typeface="B Lotus" pitchFamily="2" charset="-78"/>
              </a:rPr>
              <a:t>.</a:t>
            </a:r>
            <a:endParaRPr lang="en-US" dirty="0" smtClean="0">
              <a:cs typeface="B Lotus" pitchFamily="2" charset="-78"/>
            </a:endParaRPr>
          </a:p>
          <a:p>
            <a:pPr marL="320040" indent="-320040" algn="justLow" eaLnBrk="1" fontAlgn="auto" hangingPunct="1">
              <a:spcAft>
                <a:spcPts val="0"/>
              </a:spcAft>
              <a:buFont typeface="Wingdings"/>
              <a:buChar char=""/>
              <a:defRPr/>
            </a:pPr>
            <a:r>
              <a:rPr lang="fa-IR" b="1" dirty="0" smtClean="0">
                <a:cs typeface="B Lotus" pitchFamily="2" charset="-78"/>
              </a:rPr>
              <a:t>درکانادا، </a:t>
            </a:r>
            <a:r>
              <a:rPr lang="ar-SA" b="1" dirty="0" smtClean="0">
                <a:cs typeface="B Lotus" pitchFamily="2" charset="-78"/>
              </a:rPr>
              <a:t>علاوه برخودمراقبتی،</a:t>
            </a:r>
            <a:r>
              <a:rPr lang="fa-IR" b="1" dirty="0" smtClean="0">
                <a:cs typeface="B Lotus" pitchFamily="2" charset="-78"/>
              </a:rPr>
              <a:t> </a:t>
            </a:r>
            <a:r>
              <a:rPr lang="ar-SA" b="1" dirty="0" smtClean="0">
                <a:cs typeface="B Lotus" pitchFamily="2" charset="-78"/>
              </a:rPr>
              <a:t>كمك متقابل و خلق  محيط‌هاي سالم </a:t>
            </a:r>
            <a:r>
              <a:rPr lang="fa-IR" b="1" dirty="0" smtClean="0">
                <a:cs typeface="B Lotus" pitchFamily="2" charset="-78"/>
              </a:rPr>
              <a:t>3 راهبرد اصلی</a:t>
            </a:r>
            <a:r>
              <a:rPr lang="ar-SA" b="1" dirty="0" smtClean="0">
                <a:cs typeface="B Lotus" pitchFamily="2" charset="-78"/>
              </a:rPr>
              <a:t> براي مواجهه با اين 3 چالش‌ است. </a:t>
            </a:r>
            <a:endParaRPr lang="en-US" dirty="0" smtClean="0">
              <a:cs typeface="B Lotus" pitchFamily="2" charset="-78"/>
            </a:endParaRPr>
          </a:p>
          <a:p>
            <a:pPr marL="274320" indent="-274320" eaLnBrk="1" fontAlgn="auto" hangingPunct="1">
              <a:spcAft>
                <a:spcPts val="0"/>
              </a:spcAft>
              <a:buClr>
                <a:schemeClr val="accent3"/>
              </a:buClr>
              <a:buFont typeface="Wingdings 2"/>
              <a:buNone/>
              <a:defRPr/>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a:xfrm>
            <a:off x="457200" y="357188"/>
            <a:ext cx="8229600" cy="857250"/>
          </a:xfrm>
        </p:spPr>
        <p:txBody>
          <a:bodyPr/>
          <a:lstStyle/>
          <a:p>
            <a:pPr algn="ctr" eaLnBrk="1" hangingPunct="1"/>
            <a:r>
              <a:rPr lang="fa-IR" sz="3600" b="1" smtClean="0">
                <a:solidFill>
                  <a:srgbClr val="FF0000"/>
                </a:solidFill>
                <a:cs typeface="B Titr" pitchFamily="2" charset="-78"/>
              </a:rPr>
              <a:t>حمايت از خودمراقبتي دركجا مي‌تواند مفيد باشد؟</a:t>
            </a:r>
            <a:endParaRPr lang="en-US" sz="3600" smtClean="0">
              <a:solidFill>
                <a:srgbClr val="FF0000"/>
              </a:solidFill>
              <a:cs typeface="B Titr" pitchFamily="2" charset="-78"/>
            </a:endParaRPr>
          </a:p>
        </p:txBody>
      </p:sp>
      <p:sp>
        <p:nvSpPr>
          <p:cNvPr id="3" name="Content Placeholder 2"/>
          <p:cNvSpPr>
            <a:spLocks noGrp="1"/>
          </p:cNvSpPr>
          <p:nvPr>
            <p:ph sz="quarter" idx="1"/>
          </p:nvPr>
        </p:nvSpPr>
        <p:spPr>
          <a:xfrm>
            <a:off x="457200" y="1643063"/>
            <a:ext cx="8229600" cy="4929187"/>
          </a:xfrm>
          <a:solidFill>
            <a:schemeClr val="accent1">
              <a:lumMod val="20000"/>
              <a:lumOff val="80000"/>
            </a:schemeClr>
          </a:solidFill>
        </p:spPr>
        <p:txBody>
          <a:bodyPr>
            <a:normAutofit fontScale="25000" lnSpcReduction="20000"/>
          </a:bodyPr>
          <a:lstStyle/>
          <a:p>
            <a:pPr marL="274320" indent="-274320" algn="justLow" eaLnBrk="1" fontAlgn="auto" hangingPunct="1">
              <a:spcAft>
                <a:spcPts val="0"/>
              </a:spcAft>
              <a:buClr>
                <a:schemeClr val="accent3"/>
              </a:buClr>
              <a:buFont typeface="Wingdings 2"/>
              <a:buNone/>
              <a:defRPr/>
            </a:pPr>
            <a:endParaRPr lang="en-US" sz="3300" b="1" dirty="0" smtClean="0">
              <a:solidFill>
                <a:srgbClr val="FF0000"/>
              </a:solidFill>
              <a:cs typeface="B Lotus" pitchFamily="2" charset="-78"/>
            </a:endParaRPr>
          </a:p>
          <a:p>
            <a:pPr marL="274320" indent="-274320" algn="ctr" eaLnBrk="1" fontAlgn="auto" hangingPunct="1">
              <a:spcAft>
                <a:spcPts val="0"/>
              </a:spcAft>
              <a:buClr>
                <a:schemeClr val="accent3"/>
              </a:buClr>
              <a:buFont typeface="Wingdings 2"/>
              <a:buNone/>
              <a:defRPr/>
            </a:pPr>
            <a:r>
              <a:rPr lang="fa-IR" sz="9600" b="1" dirty="0" smtClean="0">
                <a:solidFill>
                  <a:srgbClr val="FF0000"/>
                </a:solidFill>
                <a:cs typeface="B Titr" pitchFamily="2" charset="-78"/>
              </a:rPr>
              <a:t>خودمراقبتي جزيي غیرقابل تفکیک از تمام حيطه‌هاي مراقبت مي‌باشد</a:t>
            </a:r>
            <a:r>
              <a:rPr lang="fa-IR" sz="6000" b="1" dirty="0" smtClean="0">
                <a:cs typeface="B Titr" pitchFamily="2" charset="-78"/>
              </a:rPr>
              <a:t> </a:t>
            </a:r>
          </a:p>
          <a:p>
            <a:pPr marL="274320" indent="-274320" algn="justLow" eaLnBrk="1" fontAlgn="auto" hangingPunct="1">
              <a:lnSpc>
                <a:spcPct val="170000"/>
              </a:lnSpc>
              <a:spcAft>
                <a:spcPts val="0"/>
              </a:spcAft>
              <a:buClr>
                <a:schemeClr val="accent3"/>
              </a:buClr>
              <a:buFont typeface="Wingdings 2"/>
              <a:buNone/>
              <a:defRPr/>
            </a:pPr>
            <a:r>
              <a:rPr lang="fa-IR" sz="8000" b="1" dirty="0" smtClean="0">
                <a:cs typeface="B Titr" pitchFamily="2" charset="-78"/>
              </a:rPr>
              <a:t>1- خودمراقبتي برای ارتقاي  سلامت و پيشگيري از بيماري </a:t>
            </a:r>
          </a:p>
          <a:p>
            <a:pPr marL="274320" indent="-274320" algn="justLow" eaLnBrk="1" fontAlgn="auto" hangingPunct="1">
              <a:lnSpc>
                <a:spcPct val="170000"/>
              </a:lnSpc>
              <a:spcAft>
                <a:spcPts val="0"/>
              </a:spcAft>
              <a:buClr>
                <a:schemeClr val="accent3"/>
              </a:buClr>
              <a:buFont typeface="Wingdings 2"/>
              <a:buNone/>
              <a:defRPr/>
            </a:pPr>
            <a:r>
              <a:rPr lang="fa-IR" sz="8000" b="1" dirty="0" smtClean="0">
                <a:cs typeface="B Titr" pitchFamily="2" charset="-78"/>
              </a:rPr>
              <a:t>2- خودمراقبتي در بیمارهاي مزمن</a:t>
            </a:r>
          </a:p>
          <a:p>
            <a:pPr marL="274320" indent="-274320" algn="justLow" eaLnBrk="1" fontAlgn="auto" hangingPunct="1">
              <a:lnSpc>
                <a:spcPct val="170000"/>
              </a:lnSpc>
              <a:spcAft>
                <a:spcPts val="0"/>
              </a:spcAft>
              <a:buClr>
                <a:schemeClr val="accent3"/>
              </a:buClr>
              <a:buFont typeface="Wingdings 2"/>
              <a:buNone/>
              <a:defRPr/>
            </a:pPr>
            <a:r>
              <a:rPr lang="fa-IR" sz="8000" b="1" dirty="0" smtClean="0">
                <a:cs typeface="B Titr" pitchFamily="2" charset="-78"/>
              </a:rPr>
              <a:t>3- خودمراقبتي در بيماري هاي كوچك </a:t>
            </a:r>
          </a:p>
          <a:p>
            <a:pPr marL="274320" indent="-274320" algn="justLow" eaLnBrk="1" fontAlgn="auto" hangingPunct="1">
              <a:lnSpc>
                <a:spcPct val="170000"/>
              </a:lnSpc>
              <a:spcAft>
                <a:spcPts val="0"/>
              </a:spcAft>
              <a:buClr>
                <a:schemeClr val="accent3"/>
              </a:buClr>
              <a:buFont typeface="Wingdings 2"/>
              <a:buNone/>
              <a:defRPr/>
            </a:pPr>
            <a:r>
              <a:rPr lang="fa-IR" sz="8000" b="1" dirty="0" smtClean="0">
                <a:cs typeface="B Titr" pitchFamily="2" charset="-78"/>
              </a:rPr>
              <a:t>4- خودمراقبتي در مراجعات به پزشكان عمومي </a:t>
            </a:r>
            <a:endParaRPr lang="en-US" sz="8000" b="1" dirty="0" smtClean="0">
              <a:cs typeface="B Titr" pitchFamily="2" charset="-78"/>
            </a:endParaRPr>
          </a:p>
          <a:p>
            <a:pPr marL="274320" indent="-274320" algn="justLow" eaLnBrk="1" fontAlgn="auto" hangingPunct="1">
              <a:lnSpc>
                <a:spcPct val="170000"/>
              </a:lnSpc>
              <a:spcAft>
                <a:spcPts val="0"/>
              </a:spcAft>
              <a:buClr>
                <a:schemeClr val="accent3"/>
              </a:buClr>
              <a:buFont typeface="Wingdings 2"/>
              <a:buNone/>
              <a:defRPr/>
            </a:pPr>
            <a:r>
              <a:rPr lang="fa-IR" sz="8000" b="1" dirty="0" smtClean="0">
                <a:cs typeface="B Titr" pitchFamily="2" charset="-78"/>
              </a:rPr>
              <a:t>5- خودمراقبتي در هنگام ترخيص از بيمارستان</a:t>
            </a:r>
          </a:p>
          <a:p>
            <a:pPr marL="274320" indent="-274320" algn="justLow" eaLnBrk="1" fontAlgn="auto" hangingPunct="1">
              <a:lnSpc>
                <a:spcPct val="170000"/>
              </a:lnSpc>
              <a:spcAft>
                <a:spcPts val="0"/>
              </a:spcAft>
              <a:buClr>
                <a:schemeClr val="accent3"/>
              </a:buClr>
              <a:buFont typeface="Wingdings 2"/>
              <a:buNone/>
              <a:defRPr/>
            </a:pPr>
            <a:r>
              <a:rPr lang="fa-IR" sz="8000" b="1" dirty="0" smtClean="0">
                <a:cs typeface="B Titr" pitchFamily="2" charset="-78"/>
              </a:rPr>
              <a:t>6- خودمراقبتی در داروخانه ها </a:t>
            </a:r>
            <a:endParaRPr lang="en-US" sz="8000" b="1" dirty="0" smtClean="0">
              <a:cs typeface="B Titr" pitchFamily="2" charset="-78"/>
            </a:endParaRPr>
          </a:p>
          <a:p>
            <a:pPr marL="274320" indent="-274320" algn="justLow" eaLnBrk="1" fontAlgn="auto" hangingPunct="1">
              <a:lnSpc>
                <a:spcPct val="170000"/>
              </a:lnSpc>
              <a:spcAft>
                <a:spcPts val="0"/>
              </a:spcAft>
              <a:buClr>
                <a:schemeClr val="accent3"/>
              </a:buClr>
              <a:buFont typeface="Wingdings 2"/>
              <a:buNone/>
              <a:defRPr/>
            </a:pPr>
            <a:r>
              <a:rPr lang="fa-IR" sz="8000" b="1" dirty="0" smtClean="0">
                <a:cs typeface="B Titr" pitchFamily="2" charset="-78"/>
              </a:rPr>
              <a:t>7- خودمراقبتي در بيماري هاي حاد در منزل</a:t>
            </a:r>
            <a:endParaRPr lang="en-US" sz="8000" b="1" dirty="0" smtClean="0">
              <a:cs typeface="B Titr" pitchFamily="2" charset="-78"/>
            </a:endParaRPr>
          </a:p>
          <a:p>
            <a:pPr marL="274320" indent="-274320" algn="justLow" eaLnBrk="1" fontAlgn="auto" hangingPunct="1">
              <a:lnSpc>
                <a:spcPct val="170000"/>
              </a:lnSpc>
              <a:spcAft>
                <a:spcPts val="0"/>
              </a:spcAft>
              <a:buClr>
                <a:schemeClr val="accent3"/>
              </a:buClr>
              <a:buFont typeface="Wingdings 2"/>
              <a:buNone/>
              <a:defRPr/>
            </a:pPr>
            <a:r>
              <a:rPr lang="fa-IR" sz="8000" b="1" dirty="0" smtClean="0">
                <a:cs typeface="B Titr" pitchFamily="2" charset="-78"/>
              </a:rPr>
              <a:t>8- حمايت از خود مراقبتي در قالب حمايت اجتماعي</a:t>
            </a:r>
            <a:endParaRPr lang="en-US" sz="8000" b="1" dirty="0" smtClean="0">
              <a:cs typeface="B Titr" pitchFamily="2" charset="-78"/>
            </a:endParaRPr>
          </a:p>
          <a:p>
            <a:pPr marL="274320" indent="-274320" eaLnBrk="1" fontAlgn="auto" hangingPunct="1">
              <a:spcAft>
                <a:spcPts val="0"/>
              </a:spcAft>
              <a:buClr>
                <a:schemeClr val="accent3"/>
              </a:buClr>
              <a:buFont typeface="Wingdings 2"/>
              <a:buNone/>
              <a:defRPr/>
            </a:pPr>
            <a:r>
              <a:rPr lang="en-US" sz="5100" dirty="0" smtClean="0"/>
              <a:t> </a:t>
            </a:r>
          </a:p>
          <a:p>
            <a:pPr marL="274320" indent="-274320" eaLnBrk="1" fontAlgn="auto" hangingPunct="1">
              <a:spcAft>
                <a:spcPts val="0"/>
              </a:spcAft>
              <a:buClr>
                <a:schemeClr val="accent3"/>
              </a:buClr>
              <a:buFont typeface="Wingdings 2"/>
              <a:buNone/>
              <a:defRPr/>
            </a:pPr>
            <a:endParaRPr lang="en-US" sz="2800" dirty="0">
              <a:solidFill>
                <a:srgbClr val="FF0000"/>
              </a:solidFill>
              <a:cs typeface="B Lotus"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20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20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20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fade">
                                      <p:cBhvr>
                                        <p:cTn id="47" dur="20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fade">
                                      <p:cBhvr>
                                        <p:cTn id="52" dur="2000"/>
                                        <p:tgtEl>
                                          <p:spTgt spid="3">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3">
                                            <p:txEl>
                                              <p:pRg st="10" end="10"/>
                                            </p:txEl>
                                          </p:spTgt>
                                        </p:tgtEl>
                                        <p:attrNameLst>
                                          <p:attrName>style.visibility</p:attrName>
                                        </p:attrNameLst>
                                      </p:cBhvr>
                                      <p:to>
                                        <p:strVal val="visible"/>
                                      </p:to>
                                    </p:set>
                                    <p:animEffect transition="in" filter="fade">
                                      <p:cBhvr>
                                        <p:cTn id="57" dur="20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3" name="Text Box 25"/>
          <p:cNvSpPr txBox="1">
            <a:spLocks noChangeArrowheads="1"/>
          </p:cNvSpPr>
          <p:nvPr/>
        </p:nvSpPr>
        <p:spPr bwMode="auto">
          <a:xfrm>
            <a:off x="357188" y="4786313"/>
            <a:ext cx="1500187" cy="1785937"/>
          </a:xfrm>
          <a:prstGeom prst="rect">
            <a:avLst/>
          </a:prstGeom>
          <a:noFill/>
          <a:ln w="9525">
            <a:noFill/>
            <a:miter lim="800000"/>
            <a:headEnd/>
            <a:tailEnd/>
          </a:ln>
        </p:spPr>
        <p:txBody>
          <a:bodyPr/>
          <a:lstStyle/>
          <a:p>
            <a:pPr algn="ctr">
              <a:defRPr/>
            </a:pPr>
            <a:r>
              <a:rPr lang="fa-IR" altLang="zh-CN" sz="2800" b="1" dirty="0">
                <a:latin typeface="Times New Roman" pitchFamily="18" charset="0"/>
                <a:cs typeface="B Lotus" pitchFamily="2" charset="-78"/>
              </a:rPr>
              <a:t> </a:t>
            </a:r>
            <a:r>
              <a:rPr lang="fa-IR" altLang="zh-CN" sz="2000" b="1" dirty="0">
                <a:solidFill>
                  <a:srgbClr val="FF0000"/>
                </a:solidFill>
                <a:latin typeface="Times New Roman" pitchFamily="18" charset="0"/>
                <a:cs typeface="B Titr" pitchFamily="2" charset="-78"/>
              </a:rPr>
              <a:t>نمودار خودمراقبتي و حمايت از آن</a:t>
            </a:r>
            <a:r>
              <a:rPr lang="fa-IR" altLang="zh-CN" sz="2800" b="1" dirty="0">
                <a:solidFill>
                  <a:schemeClr val="accent3">
                    <a:lumMod val="75000"/>
                  </a:schemeClr>
                </a:solidFill>
                <a:latin typeface="Times New Roman" pitchFamily="18" charset="0"/>
                <a:cs typeface="B Lotus" pitchFamily="2" charset="-78"/>
              </a:rPr>
              <a:t> </a:t>
            </a:r>
            <a:endParaRPr lang="en-US" altLang="zh-CN" sz="2800" dirty="0">
              <a:solidFill>
                <a:schemeClr val="accent3">
                  <a:lumMod val="75000"/>
                </a:schemeClr>
              </a:solidFill>
            </a:endParaRPr>
          </a:p>
        </p:txBody>
      </p:sp>
      <p:sp>
        <p:nvSpPr>
          <p:cNvPr id="39939" name="Text Box 24"/>
          <p:cNvSpPr txBox="1">
            <a:spLocks noChangeArrowheads="1"/>
          </p:cNvSpPr>
          <p:nvPr/>
        </p:nvSpPr>
        <p:spPr bwMode="auto">
          <a:xfrm>
            <a:off x="4929188" y="5929313"/>
            <a:ext cx="2071687" cy="620712"/>
          </a:xfrm>
          <a:prstGeom prst="rect">
            <a:avLst/>
          </a:prstGeom>
          <a:noFill/>
          <a:ln w="9525">
            <a:noFill/>
            <a:miter lim="800000"/>
            <a:headEnd/>
            <a:tailEnd/>
          </a:ln>
        </p:spPr>
        <p:txBody>
          <a:bodyPr/>
          <a:lstStyle/>
          <a:p>
            <a:pPr algn="ctr"/>
            <a:r>
              <a:rPr lang="fa-IR" altLang="zh-CN" sz="2000" b="1">
                <a:solidFill>
                  <a:srgbClr val="C00000"/>
                </a:solidFill>
                <a:latin typeface="Times New Roman" pitchFamily="18" charset="0"/>
                <a:cs typeface="B Lotus" pitchFamily="2" charset="-78"/>
              </a:rPr>
              <a:t>حمايت از خود مراقبتی</a:t>
            </a:r>
            <a:endParaRPr lang="en-US" altLang="zh-CN" sz="2000">
              <a:solidFill>
                <a:srgbClr val="C00000"/>
              </a:solidFill>
              <a:cs typeface="B Lotus" pitchFamily="2" charset="-78"/>
            </a:endParaRPr>
          </a:p>
        </p:txBody>
      </p:sp>
      <p:sp>
        <p:nvSpPr>
          <p:cNvPr id="39940" name="Text Box 22"/>
          <p:cNvSpPr txBox="1">
            <a:spLocks noChangeArrowheads="1"/>
          </p:cNvSpPr>
          <p:nvPr/>
        </p:nvSpPr>
        <p:spPr bwMode="auto">
          <a:xfrm>
            <a:off x="3857625" y="2428875"/>
            <a:ext cx="2857500" cy="2786063"/>
          </a:xfrm>
          <a:prstGeom prst="rect">
            <a:avLst/>
          </a:prstGeom>
          <a:noFill/>
          <a:ln w="9525">
            <a:noFill/>
            <a:miter lim="800000"/>
            <a:headEnd/>
            <a:tailEnd/>
          </a:ln>
        </p:spPr>
        <p:txBody>
          <a:bodyPr/>
          <a:lstStyle/>
          <a:p>
            <a:pPr algn="r"/>
            <a:r>
              <a:rPr lang="fa-IR" altLang="zh-CN" sz="2000" b="1">
                <a:solidFill>
                  <a:srgbClr val="C00000"/>
                </a:solidFill>
                <a:latin typeface="Times New Roman" pitchFamily="18" charset="0"/>
                <a:cs typeface="B Lotus" pitchFamily="2" charset="-78"/>
              </a:rPr>
              <a:t>خودمراقبتي وضعیت های مزمن</a:t>
            </a:r>
            <a:endParaRPr lang="en-US" altLang="zh-CN" sz="2000" b="1">
              <a:cs typeface="B Lotus" pitchFamily="2" charset="-78"/>
            </a:endParaRPr>
          </a:p>
          <a:p>
            <a:pPr algn="ctr" rtl="1" eaLnBrk="0" hangingPunct="0">
              <a:buFontTx/>
              <a:buChar char="•"/>
            </a:pPr>
            <a:r>
              <a:rPr lang="fa-IR" altLang="zh-CN" sz="1600" b="1">
                <a:solidFill>
                  <a:srgbClr val="FF0000"/>
                </a:solidFill>
                <a:latin typeface="Times New Roman" pitchFamily="18" charset="0"/>
                <a:cs typeface="B Lotus" pitchFamily="2" charset="-78"/>
              </a:rPr>
              <a:t>خودپايشي</a:t>
            </a:r>
            <a:endParaRPr lang="en-US" altLang="zh-CN" sz="1600" b="1">
              <a:cs typeface="华文仿宋"/>
            </a:endParaRPr>
          </a:p>
          <a:p>
            <a:pPr algn="ctr" rtl="1" eaLnBrk="0" hangingPunct="0">
              <a:buFontTx/>
              <a:buChar char="•"/>
            </a:pPr>
            <a:r>
              <a:rPr lang="fa-IR" altLang="zh-CN" sz="1600" b="1">
                <a:solidFill>
                  <a:srgbClr val="FF0000"/>
                </a:solidFill>
                <a:latin typeface="Times New Roman" pitchFamily="18" charset="0"/>
                <a:cs typeface="B Lotus" pitchFamily="2" charset="-78"/>
              </a:rPr>
              <a:t>خوددرماني</a:t>
            </a:r>
            <a:endParaRPr lang="en-US" altLang="zh-CN" sz="1600" b="1">
              <a:cs typeface="华文仿宋"/>
            </a:endParaRPr>
          </a:p>
          <a:p>
            <a:pPr algn="ctr" rtl="1" eaLnBrk="0" hangingPunct="0">
              <a:buFontTx/>
              <a:buChar char="•"/>
            </a:pPr>
            <a:r>
              <a:rPr lang="fa-IR" altLang="zh-CN" sz="1600" b="1">
                <a:solidFill>
                  <a:srgbClr val="FF0000"/>
                </a:solidFill>
                <a:latin typeface="Times New Roman" pitchFamily="18" charset="0"/>
                <a:cs typeface="B Lotus" pitchFamily="2" charset="-78"/>
              </a:rPr>
              <a:t>مصرف دارو</a:t>
            </a:r>
            <a:endParaRPr lang="fa-IR" altLang="zh-CN" sz="1600" b="1">
              <a:cs typeface="华文仿宋"/>
            </a:endParaRPr>
          </a:p>
        </p:txBody>
      </p:sp>
      <p:sp>
        <p:nvSpPr>
          <p:cNvPr id="39941" name="Oval 21"/>
          <p:cNvSpPr>
            <a:spLocks noChangeArrowheads="1"/>
          </p:cNvSpPr>
          <p:nvPr/>
        </p:nvSpPr>
        <p:spPr bwMode="auto">
          <a:xfrm>
            <a:off x="285750" y="1143000"/>
            <a:ext cx="6357938" cy="3214688"/>
          </a:xfrm>
          <a:prstGeom prst="ellipse">
            <a:avLst/>
          </a:prstGeom>
          <a:noFill/>
          <a:ln w="9525">
            <a:solidFill>
              <a:srgbClr val="000000"/>
            </a:solidFill>
            <a:round/>
            <a:headEnd/>
            <a:tailEnd/>
          </a:ln>
        </p:spPr>
        <p:txBody>
          <a:bodyPr/>
          <a:lstStyle/>
          <a:p>
            <a:endParaRPr lang="fa-IR">
              <a:latin typeface="Constantia" pitchFamily="18" charset="0"/>
            </a:endParaRPr>
          </a:p>
        </p:txBody>
      </p:sp>
      <p:sp>
        <p:nvSpPr>
          <p:cNvPr id="39942" name="Freeform 20"/>
          <p:cNvSpPr>
            <a:spLocks/>
          </p:cNvSpPr>
          <p:nvPr/>
        </p:nvSpPr>
        <p:spPr bwMode="auto">
          <a:xfrm>
            <a:off x="928688" y="3786188"/>
            <a:ext cx="5000625" cy="2857500"/>
          </a:xfrm>
          <a:custGeom>
            <a:avLst/>
            <a:gdLst>
              <a:gd name="T0" fmla="*/ 0 w 4680"/>
              <a:gd name="T1" fmla="*/ 0 h 4530"/>
              <a:gd name="T2" fmla="*/ 2147483647 w 4680"/>
              <a:gd name="T3" fmla="*/ 2147483647 h 4530"/>
              <a:gd name="T4" fmla="*/ 2147483647 w 4680"/>
              <a:gd name="T5" fmla="*/ 2147483647 h 4530"/>
              <a:gd name="T6" fmla="*/ 0 60000 65536"/>
              <a:gd name="T7" fmla="*/ 0 60000 65536"/>
              <a:gd name="T8" fmla="*/ 0 60000 65536"/>
              <a:gd name="T9" fmla="*/ 0 w 4680"/>
              <a:gd name="T10" fmla="*/ 0 h 4530"/>
              <a:gd name="T11" fmla="*/ 4680 w 4680"/>
              <a:gd name="T12" fmla="*/ 4530 h 4530"/>
            </a:gdLst>
            <a:ahLst/>
            <a:cxnLst>
              <a:cxn ang="T6">
                <a:pos x="T0" y="T1"/>
              </a:cxn>
              <a:cxn ang="T7">
                <a:pos x="T2" y="T3"/>
              </a:cxn>
              <a:cxn ang="T8">
                <a:pos x="T4" y="T5"/>
              </a:cxn>
            </a:cxnLst>
            <a:rect l="T9" t="T10" r="T11" b="T12"/>
            <a:pathLst>
              <a:path w="4680" h="4530">
                <a:moveTo>
                  <a:pt x="0" y="0"/>
                </a:moveTo>
                <a:cubicBezTo>
                  <a:pt x="780" y="2235"/>
                  <a:pt x="1560" y="4470"/>
                  <a:pt x="2340" y="4500"/>
                </a:cubicBezTo>
                <a:cubicBezTo>
                  <a:pt x="3120" y="4530"/>
                  <a:pt x="3900" y="2355"/>
                  <a:pt x="4680" y="180"/>
                </a:cubicBezTo>
              </a:path>
            </a:pathLst>
          </a:custGeom>
          <a:noFill/>
          <a:ln w="38100">
            <a:solidFill>
              <a:srgbClr val="808080"/>
            </a:solidFill>
            <a:round/>
            <a:headEnd/>
            <a:tailEnd/>
          </a:ln>
        </p:spPr>
        <p:txBody>
          <a:bodyPr/>
          <a:lstStyle/>
          <a:p>
            <a:endParaRPr lang="fa-IR"/>
          </a:p>
        </p:txBody>
      </p:sp>
      <p:grpSp>
        <p:nvGrpSpPr>
          <p:cNvPr id="39943" name="Group 16"/>
          <p:cNvGrpSpPr>
            <a:grpSpLocks/>
          </p:cNvGrpSpPr>
          <p:nvPr/>
        </p:nvGrpSpPr>
        <p:grpSpPr bwMode="auto">
          <a:xfrm>
            <a:off x="4357688" y="1285875"/>
            <a:ext cx="3000375" cy="2643188"/>
            <a:chOff x="4680" y="2880"/>
            <a:chExt cx="5220" cy="3240"/>
          </a:xfrm>
        </p:grpSpPr>
        <p:sp>
          <p:nvSpPr>
            <p:cNvPr id="39959" name="Oval 19"/>
            <p:cNvSpPr>
              <a:spLocks noChangeArrowheads="1"/>
            </p:cNvSpPr>
            <p:nvPr/>
          </p:nvSpPr>
          <p:spPr bwMode="auto">
            <a:xfrm>
              <a:off x="4680" y="2880"/>
              <a:ext cx="5220" cy="3240"/>
            </a:xfrm>
            <a:prstGeom prst="ellipse">
              <a:avLst/>
            </a:prstGeom>
            <a:noFill/>
            <a:ln w="9525">
              <a:solidFill>
                <a:srgbClr val="000000"/>
              </a:solidFill>
              <a:round/>
              <a:headEnd/>
              <a:tailEnd/>
            </a:ln>
          </p:spPr>
          <p:txBody>
            <a:bodyPr/>
            <a:lstStyle/>
            <a:p>
              <a:endParaRPr lang="fa-IR">
                <a:latin typeface="Constantia" pitchFamily="18" charset="0"/>
              </a:endParaRPr>
            </a:p>
          </p:txBody>
        </p:sp>
        <p:sp>
          <p:nvSpPr>
            <p:cNvPr id="39960" name="Line 18"/>
            <p:cNvSpPr>
              <a:spLocks noChangeShapeType="1"/>
            </p:cNvSpPr>
            <p:nvPr/>
          </p:nvSpPr>
          <p:spPr bwMode="auto">
            <a:xfrm flipH="1">
              <a:off x="4680" y="3240"/>
              <a:ext cx="4320" cy="1260"/>
            </a:xfrm>
            <a:prstGeom prst="line">
              <a:avLst/>
            </a:prstGeom>
            <a:noFill/>
            <a:ln w="9525">
              <a:solidFill>
                <a:srgbClr val="000000"/>
              </a:solidFill>
              <a:round/>
              <a:headEnd/>
              <a:tailEnd/>
            </a:ln>
          </p:spPr>
          <p:txBody>
            <a:bodyPr/>
            <a:lstStyle/>
            <a:p>
              <a:endParaRPr lang="fa-IR"/>
            </a:p>
          </p:txBody>
        </p:sp>
        <p:sp>
          <p:nvSpPr>
            <p:cNvPr id="39961" name="Line 17"/>
            <p:cNvSpPr>
              <a:spLocks noChangeShapeType="1"/>
            </p:cNvSpPr>
            <p:nvPr/>
          </p:nvSpPr>
          <p:spPr bwMode="auto">
            <a:xfrm flipH="1">
              <a:off x="6120" y="5040"/>
              <a:ext cx="3600" cy="900"/>
            </a:xfrm>
            <a:prstGeom prst="line">
              <a:avLst/>
            </a:prstGeom>
            <a:noFill/>
            <a:ln w="9525">
              <a:solidFill>
                <a:srgbClr val="000000"/>
              </a:solidFill>
              <a:round/>
              <a:headEnd/>
              <a:tailEnd/>
            </a:ln>
          </p:spPr>
          <p:txBody>
            <a:bodyPr/>
            <a:lstStyle/>
            <a:p>
              <a:endParaRPr lang="fa-IR"/>
            </a:p>
          </p:txBody>
        </p:sp>
      </p:grpSp>
      <p:sp>
        <p:nvSpPr>
          <p:cNvPr id="39944" name="Text Box 15"/>
          <p:cNvSpPr txBox="1">
            <a:spLocks noChangeArrowheads="1"/>
          </p:cNvSpPr>
          <p:nvPr/>
        </p:nvSpPr>
        <p:spPr bwMode="auto">
          <a:xfrm>
            <a:off x="857250" y="1714500"/>
            <a:ext cx="4071938" cy="642938"/>
          </a:xfrm>
          <a:prstGeom prst="rect">
            <a:avLst/>
          </a:prstGeom>
          <a:noFill/>
          <a:ln w="9525">
            <a:noFill/>
            <a:miter lim="800000"/>
            <a:headEnd/>
            <a:tailEnd/>
          </a:ln>
        </p:spPr>
        <p:txBody>
          <a:bodyPr/>
          <a:lstStyle/>
          <a:p>
            <a:pPr algn="ctr"/>
            <a:r>
              <a:rPr lang="fa-IR" altLang="zh-CN" sz="2000" b="1">
                <a:solidFill>
                  <a:srgbClr val="C00000"/>
                </a:solidFill>
                <a:latin typeface="Times New Roman" pitchFamily="18" charset="0"/>
                <a:cs typeface="B Lotus" pitchFamily="2" charset="-78"/>
              </a:rPr>
              <a:t>خودمراقبتي براي حفظ سلامت،بهبود </a:t>
            </a:r>
          </a:p>
          <a:p>
            <a:pPr algn="ctr"/>
            <a:r>
              <a:rPr lang="fa-IR" altLang="zh-CN" sz="2000" b="1">
                <a:solidFill>
                  <a:srgbClr val="C00000"/>
                </a:solidFill>
                <a:latin typeface="Times New Roman" pitchFamily="18" charset="0"/>
                <a:cs typeface="B Lotus" pitchFamily="2" charset="-78"/>
              </a:rPr>
              <a:t>شيوه زندگي و پيشگيري از بيماري</a:t>
            </a:r>
            <a:endParaRPr lang="en-US" altLang="zh-CN" sz="2000">
              <a:solidFill>
                <a:srgbClr val="C00000"/>
              </a:solidFill>
              <a:cs typeface="B Lotus" pitchFamily="2" charset="-78"/>
            </a:endParaRPr>
          </a:p>
          <a:p>
            <a:pPr eaLnBrk="0" hangingPunct="0"/>
            <a:endParaRPr lang="en-US" altLang="zh-CN">
              <a:cs typeface="B Lotus" pitchFamily="2" charset="-78"/>
            </a:endParaRPr>
          </a:p>
        </p:txBody>
      </p:sp>
      <p:sp>
        <p:nvSpPr>
          <p:cNvPr id="39945" name="Text Box 14"/>
          <p:cNvSpPr txBox="1">
            <a:spLocks noChangeArrowheads="1"/>
          </p:cNvSpPr>
          <p:nvPr/>
        </p:nvSpPr>
        <p:spPr bwMode="auto">
          <a:xfrm>
            <a:off x="2214563" y="2357438"/>
            <a:ext cx="1428750" cy="1785937"/>
          </a:xfrm>
          <a:prstGeom prst="rect">
            <a:avLst/>
          </a:prstGeom>
          <a:noFill/>
          <a:ln w="9525">
            <a:noFill/>
            <a:miter lim="800000"/>
            <a:headEnd/>
            <a:tailEnd/>
          </a:ln>
        </p:spPr>
        <p:txBody>
          <a:bodyPr/>
          <a:lstStyle/>
          <a:p>
            <a:pPr algn="r">
              <a:lnSpc>
                <a:spcPct val="150000"/>
              </a:lnSpc>
            </a:pPr>
            <a:r>
              <a:rPr lang="en-US" altLang="zh-CN" sz="900" b="1">
                <a:solidFill>
                  <a:srgbClr val="FF0000"/>
                </a:solidFill>
                <a:latin typeface="Lotus" pitchFamily="2" charset="-78"/>
                <a:cs typeface="Times New Roman" pitchFamily="18" charset="0"/>
              </a:rPr>
              <a:t> </a:t>
            </a:r>
            <a:r>
              <a:rPr lang="ar-SA" altLang="zh-CN" sz="900" b="1">
                <a:solidFill>
                  <a:srgbClr val="FF0000"/>
                </a:solidFill>
                <a:latin typeface="Times New Roman" pitchFamily="18" charset="0"/>
                <a:cs typeface="B Lotus" pitchFamily="2" charset="-78"/>
              </a:rPr>
              <a:t> </a:t>
            </a:r>
            <a:r>
              <a:rPr lang="fa-IR" altLang="zh-CN" sz="1600" b="1">
                <a:solidFill>
                  <a:srgbClr val="FF0000"/>
                </a:solidFill>
                <a:latin typeface="Times New Roman" pitchFamily="18" charset="0"/>
                <a:cs typeface="B Lotus" pitchFamily="2" charset="-78"/>
              </a:rPr>
              <a:t>- </a:t>
            </a:r>
            <a:r>
              <a:rPr lang="ar-SA" altLang="zh-CN" sz="1600" b="1">
                <a:solidFill>
                  <a:srgbClr val="FF0000"/>
                </a:solidFill>
                <a:latin typeface="Times New Roman" pitchFamily="18" charset="0"/>
                <a:cs typeface="B Lotus" pitchFamily="2" charset="-78"/>
              </a:rPr>
              <a:t>سواد بهداشتي</a:t>
            </a:r>
            <a:endParaRPr lang="en-US" altLang="zh-CN" sz="1600">
              <a:solidFill>
                <a:srgbClr val="FF0000"/>
              </a:solidFill>
              <a:cs typeface="华文仿宋"/>
            </a:endParaRPr>
          </a:p>
          <a:p>
            <a:pPr algn="r" eaLnBrk="0" hangingPunct="0">
              <a:lnSpc>
                <a:spcPct val="150000"/>
              </a:lnSpc>
            </a:pPr>
            <a:r>
              <a:rPr lang="en-US" altLang="zh-CN" sz="1600" b="1">
                <a:solidFill>
                  <a:srgbClr val="FF0000"/>
                </a:solidFill>
                <a:latin typeface="Lotus" pitchFamily="2" charset="-78"/>
                <a:cs typeface="华文仿宋"/>
              </a:rPr>
              <a:t> </a:t>
            </a:r>
            <a:r>
              <a:rPr lang="ar-SA" altLang="zh-CN" sz="1600" b="1">
                <a:solidFill>
                  <a:srgbClr val="FF0000"/>
                </a:solidFill>
                <a:latin typeface="Times New Roman" pitchFamily="18" charset="0"/>
                <a:cs typeface="B Lotus" pitchFamily="2" charset="-78"/>
              </a:rPr>
              <a:t> </a:t>
            </a:r>
            <a:r>
              <a:rPr lang="fa-IR" altLang="zh-CN" sz="1600" b="1">
                <a:solidFill>
                  <a:srgbClr val="FF0000"/>
                </a:solidFill>
                <a:latin typeface="Times New Roman" pitchFamily="18" charset="0"/>
                <a:cs typeface="B Lotus" pitchFamily="2" charset="-78"/>
              </a:rPr>
              <a:t>- </a:t>
            </a:r>
            <a:r>
              <a:rPr lang="ar-SA" altLang="zh-CN" sz="1600" b="1">
                <a:solidFill>
                  <a:srgbClr val="FF0000"/>
                </a:solidFill>
                <a:latin typeface="Times New Roman" pitchFamily="18" charset="0"/>
                <a:cs typeface="B Lotus" pitchFamily="2" charset="-78"/>
              </a:rPr>
              <a:t>پيشگيري از بيماري</a:t>
            </a:r>
            <a:endParaRPr lang="en-US" altLang="zh-CN" sz="1600">
              <a:solidFill>
                <a:srgbClr val="FF0000"/>
              </a:solidFill>
              <a:cs typeface="华文仿宋"/>
            </a:endParaRPr>
          </a:p>
          <a:p>
            <a:pPr algn="r" eaLnBrk="0" hangingPunct="0">
              <a:lnSpc>
                <a:spcPct val="150000"/>
              </a:lnSpc>
            </a:pPr>
            <a:r>
              <a:rPr lang="fa-IR" altLang="zh-CN" sz="1600" b="1">
                <a:solidFill>
                  <a:srgbClr val="FF0000"/>
                </a:solidFill>
                <a:latin typeface="Lotus" pitchFamily="2" charset="-78"/>
                <a:cs typeface="Times New Roman" pitchFamily="18" charset="0"/>
              </a:rPr>
              <a:t> </a:t>
            </a:r>
            <a:r>
              <a:rPr lang="ar-SA" altLang="zh-CN" sz="1600" b="1">
                <a:solidFill>
                  <a:srgbClr val="FF0000"/>
                </a:solidFill>
                <a:latin typeface="Times New Roman" pitchFamily="18" charset="0"/>
                <a:cs typeface="B Lotus" pitchFamily="2" charset="-78"/>
              </a:rPr>
              <a:t> </a:t>
            </a:r>
            <a:r>
              <a:rPr lang="fa-IR" altLang="zh-CN" sz="1600" b="1">
                <a:solidFill>
                  <a:srgbClr val="FF0000"/>
                </a:solidFill>
                <a:latin typeface="Times New Roman" pitchFamily="18" charset="0"/>
                <a:cs typeface="B Lotus" pitchFamily="2" charset="-78"/>
              </a:rPr>
              <a:t>- </a:t>
            </a:r>
            <a:r>
              <a:rPr lang="ar-SA" altLang="zh-CN" sz="1600" b="1">
                <a:solidFill>
                  <a:srgbClr val="FF0000"/>
                </a:solidFill>
                <a:latin typeface="Times New Roman" pitchFamily="18" charset="0"/>
                <a:cs typeface="B Lotus" pitchFamily="2" charset="-78"/>
              </a:rPr>
              <a:t>حفظ سلامت</a:t>
            </a:r>
            <a:r>
              <a:rPr lang="en-US" altLang="zh-CN" sz="1600" b="1">
                <a:solidFill>
                  <a:srgbClr val="FF0000"/>
                </a:solidFill>
                <a:latin typeface="Times New Roman" pitchFamily="18" charset="0"/>
                <a:cs typeface="华文仿宋"/>
              </a:rPr>
              <a:t>   </a:t>
            </a:r>
            <a:endParaRPr lang="en-US" altLang="zh-CN" sz="1600">
              <a:solidFill>
                <a:srgbClr val="FF0000"/>
              </a:solidFill>
              <a:cs typeface="华文仿宋"/>
            </a:endParaRPr>
          </a:p>
          <a:p>
            <a:pPr algn="r" eaLnBrk="0" hangingPunct="0">
              <a:lnSpc>
                <a:spcPct val="150000"/>
              </a:lnSpc>
            </a:pPr>
            <a:r>
              <a:rPr lang="fa-IR" altLang="zh-CN" sz="1600" b="1">
                <a:solidFill>
                  <a:srgbClr val="FF0000"/>
                </a:solidFill>
                <a:latin typeface="Lotus" pitchFamily="2" charset="-78"/>
                <a:cs typeface="Times New Roman" pitchFamily="18" charset="0"/>
              </a:rPr>
              <a:t> </a:t>
            </a:r>
            <a:r>
              <a:rPr lang="ar-SA" altLang="zh-CN" sz="1600" b="1">
                <a:solidFill>
                  <a:srgbClr val="FF0000"/>
                </a:solidFill>
                <a:latin typeface="Times New Roman" pitchFamily="18" charset="0"/>
                <a:cs typeface="B Lotus" pitchFamily="2" charset="-78"/>
              </a:rPr>
              <a:t> </a:t>
            </a:r>
            <a:r>
              <a:rPr lang="fa-IR" altLang="zh-CN" sz="1600" b="1">
                <a:solidFill>
                  <a:srgbClr val="FF0000"/>
                </a:solidFill>
                <a:latin typeface="Times New Roman" pitchFamily="18" charset="0"/>
                <a:cs typeface="B Lotus" pitchFamily="2" charset="-78"/>
              </a:rPr>
              <a:t>- </a:t>
            </a:r>
            <a:r>
              <a:rPr lang="ar-SA" altLang="zh-CN" sz="1600" b="1">
                <a:solidFill>
                  <a:srgbClr val="FF0000"/>
                </a:solidFill>
                <a:latin typeface="Times New Roman" pitchFamily="18" charset="0"/>
                <a:cs typeface="B Lotus" pitchFamily="2" charset="-78"/>
              </a:rPr>
              <a:t>حل مساله</a:t>
            </a:r>
            <a:endParaRPr lang="en-US" altLang="zh-CN" sz="1600">
              <a:solidFill>
                <a:srgbClr val="FF0000"/>
              </a:solidFill>
              <a:cs typeface="华文仿宋"/>
            </a:endParaRPr>
          </a:p>
          <a:p>
            <a:pPr eaLnBrk="0" hangingPunct="0"/>
            <a:endParaRPr lang="en-US" altLang="zh-CN">
              <a:cs typeface="华文仿宋"/>
            </a:endParaRPr>
          </a:p>
        </p:txBody>
      </p:sp>
      <p:sp>
        <p:nvSpPr>
          <p:cNvPr id="39946" name="Text Box 13"/>
          <p:cNvSpPr txBox="1">
            <a:spLocks noChangeArrowheads="1"/>
          </p:cNvSpPr>
          <p:nvPr/>
        </p:nvSpPr>
        <p:spPr bwMode="auto">
          <a:xfrm>
            <a:off x="928688" y="2357438"/>
            <a:ext cx="1428750" cy="1643062"/>
          </a:xfrm>
          <a:prstGeom prst="rect">
            <a:avLst/>
          </a:prstGeom>
          <a:noFill/>
          <a:ln w="9525">
            <a:noFill/>
            <a:miter lim="800000"/>
            <a:headEnd/>
            <a:tailEnd/>
          </a:ln>
        </p:spPr>
        <p:txBody>
          <a:bodyPr/>
          <a:lstStyle/>
          <a:p>
            <a:pPr algn="r">
              <a:lnSpc>
                <a:spcPct val="150000"/>
              </a:lnSpc>
            </a:pPr>
            <a:r>
              <a:rPr lang="fa-IR" altLang="zh-CN" sz="900" b="1">
                <a:solidFill>
                  <a:srgbClr val="7030A0"/>
                </a:solidFill>
                <a:latin typeface="Lotus" pitchFamily="2" charset="-78"/>
                <a:cs typeface="Times New Roman" pitchFamily="18" charset="0"/>
              </a:rPr>
              <a:t> </a:t>
            </a:r>
            <a:r>
              <a:rPr lang="ar-SA" altLang="zh-CN" sz="900" b="1">
                <a:solidFill>
                  <a:srgbClr val="7030A0"/>
                </a:solidFill>
                <a:latin typeface="Times New Roman" pitchFamily="18" charset="0"/>
                <a:cs typeface="B Lotus" pitchFamily="2" charset="-78"/>
              </a:rPr>
              <a:t> </a:t>
            </a:r>
            <a:r>
              <a:rPr lang="fa-IR" altLang="zh-CN" sz="1600" b="1">
                <a:solidFill>
                  <a:srgbClr val="FF0000"/>
                </a:solidFill>
                <a:latin typeface="Times New Roman" pitchFamily="18" charset="0"/>
                <a:cs typeface="B Lotus" pitchFamily="2" charset="-78"/>
              </a:rPr>
              <a:t>- </a:t>
            </a:r>
            <a:r>
              <a:rPr lang="ar-SA" altLang="zh-CN" sz="1600" b="1">
                <a:solidFill>
                  <a:srgbClr val="FF0000"/>
                </a:solidFill>
                <a:latin typeface="Times New Roman" pitchFamily="18" charset="0"/>
                <a:cs typeface="B Lotus" pitchFamily="2" charset="-78"/>
              </a:rPr>
              <a:t>خود تشخيصي</a:t>
            </a:r>
            <a:endParaRPr lang="en-US" altLang="zh-CN" sz="1600">
              <a:solidFill>
                <a:srgbClr val="FF0000"/>
              </a:solidFill>
              <a:cs typeface="华文仿宋"/>
            </a:endParaRPr>
          </a:p>
          <a:p>
            <a:pPr algn="r" eaLnBrk="0" hangingPunct="0">
              <a:lnSpc>
                <a:spcPct val="150000"/>
              </a:lnSpc>
            </a:pPr>
            <a:r>
              <a:rPr lang="fa-IR" altLang="zh-CN" sz="1600" b="1">
                <a:solidFill>
                  <a:srgbClr val="FF0000"/>
                </a:solidFill>
                <a:latin typeface="Lotus" pitchFamily="2" charset="-78"/>
                <a:cs typeface="Times New Roman" pitchFamily="18" charset="0"/>
              </a:rPr>
              <a:t> </a:t>
            </a:r>
            <a:r>
              <a:rPr lang="en-US" altLang="zh-CN" sz="1600" b="1">
                <a:solidFill>
                  <a:srgbClr val="FF0000"/>
                </a:solidFill>
                <a:latin typeface="Times New Roman" pitchFamily="18" charset="0"/>
                <a:cs typeface="华文仿宋"/>
              </a:rPr>
              <a:t>  </a:t>
            </a:r>
            <a:r>
              <a:rPr lang="fa-IR" altLang="zh-CN" sz="1600" b="1">
                <a:solidFill>
                  <a:srgbClr val="FF0000"/>
                </a:solidFill>
                <a:latin typeface="Times New Roman" pitchFamily="18" charset="0"/>
                <a:cs typeface="B Lotus" pitchFamily="2" charset="-78"/>
              </a:rPr>
              <a:t> - </a:t>
            </a:r>
            <a:r>
              <a:rPr lang="ar-SA" altLang="zh-CN" sz="1600" b="1">
                <a:solidFill>
                  <a:srgbClr val="FF0000"/>
                </a:solidFill>
                <a:latin typeface="Times New Roman" pitchFamily="18" charset="0"/>
                <a:cs typeface="B Lotus" pitchFamily="2" charset="-78"/>
              </a:rPr>
              <a:t>ارتباط مؤثر</a:t>
            </a:r>
            <a:r>
              <a:rPr lang="fa-IR" altLang="zh-CN" sz="1600" b="1">
                <a:solidFill>
                  <a:srgbClr val="FF0000"/>
                </a:solidFill>
                <a:latin typeface="Times New Roman" pitchFamily="18" charset="0"/>
                <a:cs typeface="B Lotus" pitchFamily="2" charset="-78"/>
              </a:rPr>
              <a:t> </a:t>
            </a:r>
            <a:endParaRPr lang="en-US" altLang="zh-CN" sz="1600">
              <a:solidFill>
                <a:srgbClr val="FF0000"/>
              </a:solidFill>
              <a:cs typeface="华文仿宋"/>
            </a:endParaRPr>
          </a:p>
          <a:p>
            <a:pPr algn="r" eaLnBrk="0" hangingPunct="0">
              <a:lnSpc>
                <a:spcPct val="150000"/>
              </a:lnSpc>
            </a:pPr>
            <a:r>
              <a:rPr lang="fa-IR" altLang="zh-CN" sz="1600" b="1">
                <a:solidFill>
                  <a:srgbClr val="FF0000"/>
                </a:solidFill>
                <a:latin typeface="Lotus" pitchFamily="2" charset="-78"/>
                <a:cs typeface="Times New Roman" pitchFamily="18" charset="0"/>
              </a:rPr>
              <a:t> </a:t>
            </a:r>
            <a:r>
              <a:rPr lang="fa-IR" altLang="zh-CN" sz="1600" b="1">
                <a:solidFill>
                  <a:srgbClr val="FF0000"/>
                </a:solidFill>
                <a:latin typeface="Times New Roman" pitchFamily="18" charset="0"/>
                <a:cs typeface="B Lotus" pitchFamily="2" charset="-78"/>
              </a:rPr>
              <a:t>- </a:t>
            </a:r>
            <a:r>
              <a:rPr lang="ar-SA" altLang="zh-CN" sz="1600" b="1">
                <a:solidFill>
                  <a:srgbClr val="FF0000"/>
                </a:solidFill>
                <a:latin typeface="Times New Roman" pitchFamily="18" charset="0"/>
                <a:cs typeface="B Lotus" pitchFamily="2" charset="-78"/>
              </a:rPr>
              <a:t>شهروندي فعال</a:t>
            </a:r>
            <a:endParaRPr lang="en-US" altLang="zh-CN" sz="1600">
              <a:solidFill>
                <a:srgbClr val="FF0000"/>
              </a:solidFill>
              <a:cs typeface="华文仿宋"/>
            </a:endParaRPr>
          </a:p>
        </p:txBody>
      </p:sp>
      <p:sp>
        <p:nvSpPr>
          <p:cNvPr id="39947" name="Line 11"/>
          <p:cNvSpPr>
            <a:spLocks noChangeShapeType="1"/>
          </p:cNvSpPr>
          <p:nvPr/>
        </p:nvSpPr>
        <p:spPr bwMode="auto">
          <a:xfrm flipH="1">
            <a:off x="5286375" y="1143000"/>
            <a:ext cx="46038" cy="684213"/>
          </a:xfrm>
          <a:prstGeom prst="line">
            <a:avLst/>
          </a:prstGeom>
          <a:noFill/>
          <a:ln w="9525">
            <a:solidFill>
              <a:srgbClr val="000000"/>
            </a:solidFill>
            <a:round/>
            <a:headEnd/>
            <a:tailEnd type="triangle" w="med" len="med"/>
          </a:ln>
        </p:spPr>
        <p:txBody>
          <a:bodyPr/>
          <a:lstStyle/>
          <a:p>
            <a:endParaRPr lang="fa-IR"/>
          </a:p>
        </p:txBody>
      </p:sp>
      <p:sp>
        <p:nvSpPr>
          <p:cNvPr id="39948" name="Text Box 10"/>
          <p:cNvSpPr txBox="1">
            <a:spLocks noChangeArrowheads="1"/>
          </p:cNvSpPr>
          <p:nvPr/>
        </p:nvSpPr>
        <p:spPr bwMode="auto">
          <a:xfrm>
            <a:off x="6929438" y="3571875"/>
            <a:ext cx="2214562" cy="857250"/>
          </a:xfrm>
          <a:prstGeom prst="rect">
            <a:avLst/>
          </a:prstGeom>
          <a:noFill/>
          <a:ln w="9525">
            <a:noFill/>
            <a:miter lim="800000"/>
            <a:headEnd/>
            <a:tailEnd/>
          </a:ln>
        </p:spPr>
        <p:txBody>
          <a:bodyPr/>
          <a:lstStyle/>
          <a:p>
            <a:pPr algn="ctr"/>
            <a:r>
              <a:rPr lang="fa-IR" altLang="zh-CN" sz="2000" b="1">
                <a:solidFill>
                  <a:srgbClr val="002060"/>
                </a:solidFill>
                <a:latin typeface="Times New Roman" pitchFamily="18" charset="0"/>
                <a:cs typeface="B Lotus" pitchFamily="2" charset="-78"/>
              </a:rPr>
              <a:t>مراقبت تخصصي وضعيت‌هاي مزمن</a:t>
            </a:r>
            <a:endParaRPr lang="en-US" altLang="zh-CN" sz="2000">
              <a:cs typeface="B Lotus" pitchFamily="2" charset="-78"/>
            </a:endParaRPr>
          </a:p>
          <a:p>
            <a:pPr algn="r" eaLnBrk="0" hangingPunct="0"/>
            <a:endParaRPr lang="en-US" altLang="zh-CN">
              <a:cs typeface="B Lotus" pitchFamily="2" charset="-78"/>
            </a:endParaRPr>
          </a:p>
        </p:txBody>
      </p:sp>
      <p:sp>
        <p:nvSpPr>
          <p:cNvPr id="39949" name="Text Box 9"/>
          <p:cNvSpPr txBox="1">
            <a:spLocks noChangeArrowheads="1"/>
          </p:cNvSpPr>
          <p:nvPr/>
        </p:nvSpPr>
        <p:spPr bwMode="auto">
          <a:xfrm>
            <a:off x="5929313" y="4429125"/>
            <a:ext cx="3000375" cy="428625"/>
          </a:xfrm>
          <a:prstGeom prst="rect">
            <a:avLst/>
          </a:prstGeom>
          <a:noFill/>
          <a:ln w="9525">
            <a:noFill/>
            <a:miter lim="800000"/>
            <a:headEnd/>
            <a:tailEnd/>
          </a:ln>
        </p:spPr>
        <p:txBody>
          <a:bodyPr/>
          <a:lstStyle/>
          <a:p>
            <a:pPr algn="r"/>
            <a:r>
              <a:rPr lang="fa-IR" altLang="zh-CN" sz="2000" b="1">
                <a:solidFill>
                  <a:srgbClr val="0070C0"/>
                </a:solidFill>
                <a:latin typeface="Times New Roman" pitchFamily="18" charset="0"/>
                <a:cs typeface="B Lotus" pitchFamily="2" charset="-78"/>
              </a:rPr>
              <a:t>مراقبت تخصصي بیماري‌هاي حاد</a:t>
            </a:r>
            <a:endParaRPr lang="en-US" altLang="zh-CN" sz="2000">
              <a:solidFill>
                <a:srgbClr val="0070C0"/>
              </a:solidFill>
              <a:cs typeface="B Lotus" pitchFamily="2" charset="-78"/>
            </a:endParaRPr>
          </a:p>
        </p:txBody>
      </p:sp>
      <p:sp>
        <p:nvSpPr>
          <p:cNvPr id="39950" name="Line 7"/>
          <p:cNvSpPr>
            <a:spLocks noChangeShapeType="1"/>
          </p:cNvSpPr>
          <p:nvPr/>
        </p:nvSpPr>
        <p:spPr bwMode="auto">
          <a:xfrm flipH="1" flipV="1">
            <a:off x="6715125" y="3429000"/>
            <a:ext cx="71438" cy="1071563"/>
          </a:xfrm>
          <a:prstGeom prst="line">
            <a:avLst/>
          </a:prstGeom>
          <a:noFill/>
          <a:ln w="9525">
            <a:solidFill>
              <a:srgbClr val="000000"/>
            </a:solidFill>
            <a:round/>
            <a:headEnd/>
            <a:tailEnd type="triangle" w="med" len="med"/>
          </a:ln>
        </p:spPr>
        <p:txBody>
          <a:bodyPr/>
          <a:lstStyle/>
          <a:p>
            <a:endParaRPr lang="fa-IR"/>
          </a:p>
        </p:txBody>
      </p:sp>
      <p:sp>
        <p:nvSpPr>
          <p:cNvPr id="39951" name="Text Box 6"/>
          <p:cNvSpPr txBox="1">
            <a:spLocks noChangeArrowheads="1"/>
          </p:cNvSpPr>
          <p:nvPr/>
        </p:nvSpPr>
        <p:spPr bwMode="auto">
          <a:xfrm>
            <a:off x="2071688" y="785813"/>
            <a:ext cx="4143375" cy="500062"/>
          </a:xfrm>
          <a:prstGeom prst="rect">
            <a:avLst/>
          </a:prstGeom>
          <a:noFill/>
          <a:ln w="9525">
            <a:noFill/>
            <a:miter lim="800000"/>
            <a:headEnd/>
            <a:tailEnd/>
          </a:ln>
        </p:spPr>
        <p:txBody>
          <a:bodyPr/>
          <a:lstStyle/>
          <a:p>
            <a:pPr algn="r"/>
            <a:r>
              <a:rPr lang="fa-IR" altLang="zh-CN" sz="2000" b="1">
                <a:solidFill>
                  <a:srgbClr val="C00000"/>
                </a:solidFill>
                <a:latin typeface="Times New Roman" pitchFamily="18" charset="0"/>
                <a:cs typeface="B Lotus" pitchFamily="2" charset="-78"/>
              </a:rPr>
              <a:t>خود مراقبتي</a:t>
            </a:r>
            <a:r>
              <a:rPr lang="fa-IR" altLang="zh-CN" sz="2000" b="1">
                <a:solidFill>
                  <a:srgbClr val="C00000"/>
                </a:solidFill>
                <a:cs typeface="B Lotus" pitchFamily="2" charset="-78"/>
              </a:rPr>
              <a:t> </a:t>
            </a:r>
            <a:r>
              <a:rPr lang="fa-IR" altLang="zh-CN" sz="2000" b="1">
                <a:solidFill>
                  <a:srgbClr val="C00000"/>
                </a:solidFill>
                <a:latin typeface="Times New Roman" pitchFamily="18" charset="0"/>
                <a:cs typeface="B Lotus" pitchFamily="2" charset="-78"/>
              </a:rPr>
              <a:t>بيماري‌هاي كوچک</a:t>
            </a:r>
            <a:endParaRPr lang="en-US" altLang="zh-CN" sz="2000" b="1">
              <a:solidFill>
                <a:srgbClr val="C00000"/>
              </a:solidFill>
              <a:cs typeface="B Lotus" pitchFamily="2" charset="-78"/>
            </a:endParaRPr>
          </a:p>
        </p:txBody>
      </p:sp>
      <p:sp>
        <p:nvSpPr>
          <p:cNvPr id="39952" name="Line 5"/>
          <p:cNvSpPr>
            <a:spLocks noChangeShapeType="1"/>
          </p:cNvSpPr>
          <p:nvPr/>
        </p:nvSpPr>
        <p:spPr bwMode="auto">
          <a:xfrm flipH="1" flipV="1">
            <a:off x="5500688" y="3714750"/>
            <a:ext cx="428625" cy="1285875"/>
          </a:xfrm>
          <a:prstGeom prst="line">
            <a:avLst/>
          </a:prstGeom>
          <a:noFill/>
          <a:ln w="9525">
            <a:solidFill>
              <a:srgbClr val="000000"/>
            </a:solidFill>
            <a:round/>
            <a:headEnd/>
            <a:tailEnd type="triangle" w="med" len="med"/>
          </a:ln>
        </p:spPr>
        <p:txBody>
          <a:bodyPr/>
          <a:lstStyle/>
          <a:p>
            <a:endParaRPr lang="fa-IR"/>
          </a:p>
        </p:txBody>
      </p:sp>
      <p:sp>
        <p:nvSpPr>
          <p:cNvPr id="39953" name="Text Box 4"/>
          <p:cNvSpPr txBox="1">
            <a:spLocks noChangeArrowheads="1"/>
          </p:cNvSpPr>
          <p:nvPr/>
        </p:nvSpPr>
        <p:spPr bwMode="auto">
          <a:xfrm>
            <a:off x="5572125" y="5000625"/>
            <a:ext cx="2500313" cy="714375"/>
          </a:xfrm>
          <a:prstGeom prst="rect">
            <a:avLst/>
          </a:prstGeom>
          <a:noFill/>
          <a:ln w="9525">
            <a:noFill/>
            <a:miter lim="800000"/>
            <a:headEnd/>
            <a:tailEnd/>
          </a:ln>
        </p:spPr>
        <p:txBody>
          <a:bodyPr/>
          <a:lstStyle/>
          <a:p>
            <a:pPr algn="r"/>
            <a:r>
              <a:rPr lang="fa-IR" altLang="zh-CN" sz="2000" b="1">
                <a:solidFill>
                  <a:srgbClr val="4F6228"/>
                </a:solidFill>
                <a:latin typeface="Times New Roman" pitchFamily="18" charset="0"/>
                <a:cs typeface="B Lotus" pitchFamily="2" charset="-78"/>
              </a:rPr>
              <a:t>خودمراقبتي بیماری های حاد</a:t>
            </a:r>
            <a:endParaRPr lang="en-US" altLang="zh-CN" sz="2000">
              <a:cs typeface="B Lotus" pitchFamily="2" charset="-78"/>
            </a:endParaRPr>
          </a:p>
          <a:p>
            <a:pPr algn="r" eaLnBrk="0" hangingPunct="0"/>
            <a:r>
              <a:rPr lang="fa-IR" altLang="zh-CN" b="1">
                <a:solidFill>
                  <a:srgbClr val="4F6228"/>
                </a:solidFill>
                <a:latin typeface="Times New Roman" pitchFamily="18" charset="0"/>
                <a:cs typeface="B Lotus" pitchFamily="2" charset="-78"/>
              </a:rPr>
              <a:t> </a:t>
            </a:r>
            <a:endParaRPr lang="en-US" altLang="zh-CN">
              <a:cs typeface="华文仿宋"/>
            </a:endParaRPr>
          </a:p>
        </p:txBody>
      </p:sp>
      <p:sp>
        <p:nvSpPr>
          <p:cNvPr id="39954" name="WordArt 2"/>
          <p:cNvSpPr>
            <a:spLocks noChangeArrowheads="1" noChangeShapeType="1" noTextEdit="1"/>
          </p:cNvSpPr>
          <p:nvPr/>
        </p:nvSpPr>
        <p:spPr bwMode="auto">
          <a:xfrm rot="-3271956">
            <a:off x="-217487" y="1431925"/>
            <a:ext cx="3886200" cy="1743075"/>
          </a:xfrm>
          <a:prstGeom prst="rect">
            <a:avLst/>
          </a:prstGeom>
        </p:spPr>
        <p:txBody>
          <a:bodyPr spcFirstLastPara="1" wrap="none" fromWordArt="1">
            <a:prstTxWarp prst="textArchUp">
              <a:avLst>
                <a:gd name="adj" fmla="val 11494244"/>
              </a:avLst>
            </a:prstTxWarp>
          </a:bodyPr>
          <a:lstStyle/>
          <a:p>
            <a:pPr algn="ctr" rtl="1"/>
            <a:r>
              <a:rPr lang="fa-IR" sz="1600" b="1" kern="10">
                <a:ln w="9525">
                  <a:solidFill>
                    <a:srgbClr val="000000"/>
                  </a:solidFill>
                  <a:round/>
                  <a:headEnd/>
                  <a:tailEnd/>
                </a:ln>
                <a:solidFill>
                  <a:srgbClr val="FF0000"/>
                </a:solidFill>
                <a:cs typeface="B Lotus"/>
              </a:rPr>
              <a:t>خودمراقبتي</a:t>
            </a:r>
          </a:p>
        </p:txBody>
      </p:sp>
      <p:sp>
        <p:nvSpPr>
          <p:cNvPr id="39955" name="WordArt 1"/>
          <p:cNvSpPr>
            <a:spLocks noChangeArrowheads="1" noChangeShapeType="1" noTextEdit="1"/>
          </p:cNvSpPr>
          <p:nvPr/>
        </p:nvSpPr>
        <p:spPr bwMode="auto">
          <a:xfrm rot="4008611">
            <a:off x="5772151" y="1609725"/>
            <a:ext cx="2119312" cy="966787"/>
          </a:xfrm>
          <a:prstGeom prst="rect">
            <a:avLst/>
          </a:prstGeom>
        </p:spPr>
        <p:txBody>
          <a:bodyPr spcFirstLastPara="1" wrap="none" fromWordArt="1">
            <a:prstTxWarp prst="textArchUp">
              <a:avLst>
                <a:gd name="adj" fmla="val 11455732"/>
              </a:avLst>
            </a:prstTxWarp>
          </a:bodyPr>
          <a:lstStyle/>
          <a:p>
            <a:pPr algn="ctr" rtl="1"/>
            <a:r>
              <a:rPr lang="fa-IR" b="1" kern="10">
                <a:ln w="9525">
                  <a:solidFill>
                    <a:srgbClr val="000000"/>
                  </a:solidFill>
                  <a:round/>
                  <a:headEnd/>
                  <a:tailEnd/>
                </a:ln>
                <a:solidFill>
                  <a:srgbClr val="0070C0"/>
                </a:solidFill>
                <a:cs typeface="B Lotus"/>
              </a:rPr>
              <a:t>مراقبت تخصصي</a:t>
            </a:r>
          </a:p>
        </p:txBody>
      </p:sp>
      <p:sp>
        <p:nvSpPr>
          <p:cNvPr id="39956" name="Text Box 23"/>
          <p:cNvSpPr txBox="1">
            <a:spLocks noChangeArrowheads="1"/>
          </p:cNvSpPr>
          <p:nvPr/>
        </p:nvSpPr>
        <p:spPr bwMode="auto">
          <a:xfrm>
            <a:off x="1643063" y="4357688"/>
            <a:ext cx="3500437" cy="2143125"/>
          </a:xfrm>
          <a:prstGeom prst="rect">
            <a:avLst/>
          </a:prstGeom>
          <a:noFill/>
          <a:ln w="9525">
            <a:noFill/>
            <a:miter lim="800000"/>
            <a:headEnd/>
            <a:tailEnd/>
          </a:ln>
        </p:spPr>
        <p:txBody>
          <a:bodyPr/>
          <a:lstStyle/>
          <a:p>
            <a:pPr algn="ctr" rtl="1"/>
            <a:r>
              <a:rPr lang="fa-IR" altLang="zh-CN" sz="1600" b="1">
                <a:solidFill>
                  <a:srgbClr val="FF0000"/>
                </a:solidFill>
                <a:latin typeface="Trebuchet MS" pitchFamily="34" charset="0"/>
                <a:cs typeface="B Lotus" pitchFamily="2" charset="-78"/>
              </a:rPr>
              <a:t> </a:t>
            </a:r>
            <a:r>
              <a:rPr lang="fa-IR" altLang="zh-CN" sz="1600" b="1">
                <a:solidFill>
                  <a:srgbClr val="FF0000"/>
                </a:solidFill>
                <a:latin typeface="Trebuchet MS" pitchFamily="34" charset="0"/>
                <a:cs typeface="Lotus" pitchFamily="2" charset="-78"/>
              </a:rPr>
              <a:t> </a:t>
            </a:r>
            <a:r>
              <a:rPr lang="fa-IR" altLang="zh-CN" sz="1600" b="1">
                <a:solidFill>
                  <a:srgbClr val="FF0000"/>
                </a:solidFill>
                <a:latin typeface="Times New Roman" pitchFamily="18" charset="0"/>
                <a:cs typeface="B Lotus" pitchFamily="2" charset="-78"/>
              </a:rPr>
              <a:t>آموزش بيمار / آموزش سلامت در محيط كار/</a:t>
            </a:r>
            <a:r>
              <a:rPr lang="fa-IR" altLang="zh-CN" sz="1600" b="1">
                <a:solidFill>
                  <a:srgbClr val="FF0000"/>
                </a:solidFill>
                <a:latin typeface="Trebuchet MS" pitchFamily="34" charset="0"/>
                <a:cs typeface="B Lotus" pitchFamily="2" charset="-78"/>
              </a:rPr>
              <a:t> </a:t>
            </a:r>
            <a:r>
              <a:rPr lang="fa-IR" altLang="zh-CN" sz="1600" b="1">
                <a:solidFill>
                  <a:srgbClr val="FF0000"/>
                </a:solidFill>
                <a:latin typeface="Times New Roman" pitchFamily="18" charset="0"/>
                <a:cs typeface="B Lotus" pitchFamily="2" charset="-78"/>
              </a:rPr>
              <a:t>آموزش مهارت های خودمراقبتي/اطلاعات</a:t>
            </a:r>
          </a:p>
          <a:p>
            <a:pPr algn="ctr" rtl="1"/>
            <a:r>
              <a:rPr lang="fa-IR" altLang="zh-CN" sz="1600" b="1">
                <a:solidFill>
                  <a:srgbClr val="FF0000"/>
                </a:solidFill>
                <a:latin typeface="Times New Roman" pitchFamily="18" charset="0"/>
                <a:cs typeface="B Lotus" pitchFamily="2" charset="-78"/>
              </a:rPr>
              <a:t> سلامت/ خدمات اجتماعي/ترویج  خودمراقبتي و خودتشخيصي/ابزارهاي</a:t>
            </a:r>
          </a:p>
          <a:p>
            <a:pPr algn="ctr" rtl="1"/>
            <a:r>
              <a:rPr lang="fa-IR" altLang="zh-CN" sz="1600" b="1">
                <a:solidFill>
                  <a:srgbClr val="FF0000"/>
                </a:solidFill>
                <a:latin typeface="Times New Roman" pitchFamily="18" charset="0"/>
                <a:cs typeface="B Lotus" pitchFamily="2" charset="-78"/>
              </a:rPr>
              <a:t> خودپايشي/گروه‌هاي خوديار </a:t>
            </a:r>
            <a:endParaRPr lang="en-US" altLang="zh-CN" sz="1600" b="1">
              <a:solidFill>
                <a:srgbClr val="FF0000"/>
              </a:solidFill>
              <a:cs typeface="华文仿宋"/>
            </a:endParaRPr>
          </a:p>
          <a:p>
            <a:pPr algn="ctr" rtl="1" eaLnBrk="0" hangingPunct="0"/>
            <a:r>
              <a:rPr lang="fa-IR" altLang="zh-CN" sz="1600" b="1">
                <a:solidFill>
                  <a:srgbClr val="FF0000"/>
                </a:solidFill>
                <a:latin typeface="Times New Roman" pitchFamily="18" charset="0"/>
                <a:cs typeface="B Lotus" pitchFamily="2" charset="-78"/>
              </a:rPr>
              <a:t>و حمايتي/توسعه</a:t>
            </a:r>
          </a:p>
          <a:p>
            <a:pPr algn="ctr" rtl="1" eaLnBrk="0" hangingPunct="0"/>
            <a:r>
              <a:rPr lang="fa-IR" altLang="zh-CN" sz="1600" b="1">
                <a:solidFill>
                  <a:srgbClr val="FF0000"/>
                </a:solidFill>
                <a:latin typeface="Times New Roman" pitchFamily="18" charset="0"/>
                <a:cs typeface="B Lotus" pitchFamily="2" charset="-78"/>
              </a:rPr>
              <a:t>خانه‌های حامی</a:t>
            </a:r>
            <a:endParaRPr lang="en-US" altLang="zh-CN" sz="1600" b="1">
              <a:solidFill>
                <a:srgbClr val="FF0000"/>
              </a:solidFill>
              <a:cs typeface="华文仿宋"/>
            </a:endParaRPr>
          </a:p>
          <a:p>
            <a:pPr algn="ctr" rtl="1" eaLnBrk="0" hangingPunct="0"/>
            <a:r>
              <a:rPr lang="fa-IR" altLang="zh-CN" sz="1600" b="1">
                <a:solidFill>
                  <a:srgbClr val="FF0000"/>
                </a:solidFill>
                <a:latin typeface="Times New Roman" pitchFamily="18" charset="0"/>
                <a:cs typeface="B Lotus" pitchFamily="2" charset="-78"/>
              </a:rPr>
              <a:t> سلامت</a:t>
            </a:r>
            <a:endParaRPr lang="en-US" altLang="zh-CN" sz="1600" b="1">
              <a:solidFill>
                <a:srgbClr val="FF0000"/>
              </a:solidFill>
              <a:cs typeface="华文仿宋"/>
            </a:endParaRPr>
          </a:p>
          <a:p>
            <a:pPr algn="ctr" eaLnBrk="0" hangingPunct="0"/>
            <a:r>
              <a:rPr lang="fa-IR" altLang="zh-CN" sz="1600">
                <a:cs typeface="华文仿宋"/>
              </a:rPr>
              <a:t> </a:t>
            </a:r>
            <a:endParaRPr lang="en-US" altLang="zh-CN" sz="1600">
              <a:cs typeface="华文仿宋"/>
            </a:endParaRPr>
          </a:p>
        </p:txBody>
      </p:sp>
      <p:sp>
        <p:nvSpPr>
          <p:cNvPr id="39957" name="Line 5"/>
          <p:cNvSpPr>
            <a:spLocks noChangeShapeType="1"/>
          </p:cNvSpPr>
          <p:nvPr/>
        </p:nvSpPr>
        <p:spPr bwMode="auto">
          <a:xfrm flipH="1" flipV="1">
            <a:off x="6786563" y="2428875"/>
            <a:ext cx="714375" cy="1285875"/>
          </a:xfrm>
          <a:prstGeom prst="line">
            <a:avLst/>
          </a:prstGeom>
          <a:noFill/>
          <a:ln w="9525">
            <a:solidFill>
              <a:srgbClr val="000000"/>
            </a:solidFill>
            <a:round/>
            <a:headEnd/>
            <a:tailEnd type="triangle" w="med" len="med"/>
          </a:ln>
        </p:spPr>
        <p:txBody>
          <a:bodyPr/>
          <a:lstStyle/>
          <a:p>
            <a:endParaRPr lang="fa-IR"/>
          </a:p>
        </p:txBody>
      </p:sp>
      <p:sp>
        <p:nvSpPr>
          <p:cNvPr id="39958" name="Line 5"/>
          <p:cNvSpPr>
            <a:spLocks noChangeShapeType="1"/>
          </p:cNvSpPr>
          <p:nvPr/>
        </p:nvSpPr>
        <p:spPr bwMode="auto">
          <a:xfrm flipH="1" flipV="1">
            <a:off x="4714875" y="5143500"/>
            <a:ext cx="1285875" cy="785813"/>
          </a:xfrm>
          <a:prstGeom prst="line">
            <a:avLst/>
          </a:prstGeom>
          <a:noFill/>
          <a:ln w="9525">
            <a:solidFill>
              <a:srgbClr val="000000"/>
            </a:solidFill>
            <a:round/>
            <a:headEnd/>
            <a:tailEnd type="triangle" w="med" len="med"/>
          </a:ln>
        </p:spPr>
        <p:txBody>
          <a:bodyPr/>
          <a:lstStyle/>
          <a:p>
            <a:endParaRPr lang="fa-I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73">
                                            <p:txEl>
                                              <p:pRg st="0" end="0"/>
                                            </p:txEl>
                                          </p:spTgt>
                                        </p:tgtEl>
                                        <p:attrNameLst>
                                          <p:attrName>style.visibility</p:attrName>
                                        </p:attrNameLst>
                                      </p:cBhvr>
                                      <p:to>
                                        <p:strVal val="visible"/>
                                      </p:to>
                                    </p:set>
                                    <p:anim calcmode="lin" valueType="num">
                                      <p:cBhvr additive="base">
                                        <p:cTn id="7" dur="500" fill="hold"/>
                                        <p:tgtEl>
                                          <p:spTgt spid="207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07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73" grpId="0" build="p"/>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a:xfrm>
            <a:off x="457200" y="357188"/>
            <a:ext cx="8229600" cy="857250"/>
          </a:xfrm>
        </p:spPr>
        <p:txBody>
          <a:bodyPr/>
          <a:lstStyle/>
          <a:p>
            <a:pPr algn="ctr" eaLnBrk="1" hangingPunct="1"/>
            <a:r>
              <a:rPr lang="fa-IR" sz="3600" b="1" smtClean="0">
                <a:solidFill>
                  <a:srgbClr val="FF0000"/>
                </a:solidFill>
                <a:cs typeface="B Titr" pitchFamily="2" charset="-78"/>
              </a:rPr>
              <a:t>حمایت از خودمراقبتي در بیمارهاي مزمن1</a:t>
            </a:r>
            <a:endParaRPr lang="en-US" sz="3600" smtClean="0">
              <a:solidFill>
                <a:srgbClr val="FF0000"/>
              </a:solidFill>
              <a:cs typeface="B Titr" pitchFamily="2" charset="-78"/>
            </a:endParaRPr>
          </a:p>
        </p:txBody>
      </p:sp>
      <p:sp>
        <p:nvSpPr>
          <p:cNvPr id="3" name="Content Placeholder 2"/>
          <p:cNvSpPr>
            <a:spLocks noGrp="1"/>
          </p:cNvSpPr>
          <p:nvPr>
            <p:ph sz="quarter" idx="1"/>
          </p:nvPr>
        </p:nvSpPr>
        <p:spPr>
          <a:xfrm>
            <a:off x="457200" y="1428750"/>
            <a:ext cx="8229600" cy="4895850"/>
          </a:xfrm>
          <a:solidFill>
            <a:schemeClr val="accent1">
              <a:lumMod val="20000"/>
              <a:lumOff val="80000"/>
            </a:schemeClr>
          </a:solidFill>
        </p:spPr>
        <p:txBody>
          <a:bodyPr>
            <a:noAutofit/>
          </a:bodyPr>
          <a:lstStyle/>
          <a:p>
            <a:pPr marL="274320" indent="-274320" algn="justLow" eaLnBrk="1" fontAlgn="auto" hangingPunct="1">
              <a:spcAft>
                <a:spcPts val="0"/>
              </a:spcAft>
              <a:buClr>
                <a:schemeClr val="accent3"/>
              </a:buClr>
              <a:buFont typeface="Wingdings" pitchFamily="2" charset="2"/>
              <a:buChar char="q"/>
              <a:defRPr/>
            </a:pPr>
            <a:r>
              <a:rPr lang="fa-IR" sz="3500" b="1" dirty="0" smtClean="0">
                <a:cs typeface="B Lotus" pitchFamily="2" charset="-78"/>
              </a:rPr>
              <a:t>امروزه شيوع بيماري هاي غيرواگير در جهان به طور فزاينده اي رو به افزايش است. </a:t>
            </a:r>
          </a:p>
          <a:p>
            <a:pPr marL="274320" indent="-274320" algn="justLow" eaLnBrk="1" fontAlgn="auto" hangingPunct="1">
              <a:spcAft>
                <a:spcPts val="0"/>
              </a:spcAft>
              <a:buClr>
                <a:schemeClr val="accent3"/>
              </a:buClr>
              <a:buFont typeface="Wingdings" pitchFamily="2" charset="2"/>
              <a:buChar char="q"/>
              <a:defRPr/>
            </a:pPr>
            <a:r>
              <a:rPr lang="fa-IR" sz="3500" b="1" dirty="0" smtClean="0">
                <a:cs typeface="B Lotus" pitchFamily="2" charset="-78"/>
              </a:rPr>
              <a:t>بنا برگزارش سازمان جهاني بهداشت در سال 2002، بيماري هاي غيرواگير عامل 60درصد از كل مرگ ها و 47 درصد از بار بيماري ها بوده كه تا سال 2020 به ترتيب به 73 و 60درصد خواهد رسيد.</a:t>
            </a:r>
          </a:p>
          <a:p>
            <a:pPr marL="274320" indent="-274320" algn="justLow" eaLnBrk="1" fontAlgn="auto" hangingPunct="1">
              <a:spcAft>
                <a:spcPts val="0"/>
              </a:spcAft>
              <a:buClr>
                <a:schemeClr val="accent3"/>
              </a:buClr>
              <a:buFont typeface="Wingdings" pitchFamily="2" charset="2"/>
              <a:buChar char="q"/>
              <a:defRPr/>
            </a:pPr>
            <a:r>
              <a:rPr lang="fa-IR" sz="3500" b="1" dirty="0" smtClean="0">
                <a:cs typeface="B Lotus" pitchFamily="2" charset="-78"/>
              </a:rPr>
              <a:t>80 درصد مرگ از اين بيماري ها نيز غالباّ در كشورهاي بادرآمد كم و پايين اتفاق مي افتد.</a:t>
            </a:r>
            <a:endParaRPr lang="en-US" sz="3500" dirty="0" smtClean="0">
              <a:cs typeface="B Lotus" pitchFamily="2" charset="-78"/>
            </a:endParaRPr>
          </a:p>
          <a:p>
            <a:pPr marL="274320" indent="-274320" algn="justLow" eaLnBrk="1" fontAlgn="auto" hangingPunct="1">
              <a:spcAft>
                <a:spcPts val="0"/>
              </a:spcAft>
              <a:buClr>
                <a:schemeClr val="accent3"/>
              </a:buClr>
              <a:buFont typeface="Wingdings" pitchFamily="2" charset="2"/>
              <a:buChar char="q"/>
              <a:defRPr/>
            </a:pPr>
            <a:endParaRPr lang="en-US" sz="2600" b="1" dirty="0" smtClean="0">
              <a:cs typeface="B Lotus" pitchFamily="2" charset="-78"/>
            </a:endParaRPr>
          </a:p>
          <a:p>
            <a:pPr marL="274320" indent="-274320" algn="justLow" eaLnBrk="1" fontAlgn="auto" hangingPunct="1">
              <a:spcAft>
                <a:spcPts val="0"/>
              </a:spcAft>
              <a:buClr>
                <a:schemeClr val="accent3"/>
              </a:buClr>
              <a:buFont typeface="Wingdings 2"/>
              <a:buNone/>
              <a:defRPr/>
            </a:pPr>
            <a:r>
              <a:rPr lang="fa-IR" sz="2000" b="1" dirty="0" smtClean="0">
                <a:cs typeface="B Lotus" pitchFamily="2" charset="-78"/>
              </a:rPr>
              <a:t> </a:t>
            </a:r>
            <a:r>
              <a:rPr lang="fa-IR" sz="2400" b="1" dirty="0" smtClean="0">
                <a:solidFill>
                  <a:srgbClr val="FF0000"/>
                </a:solidFill>
                <a:cs typeface="B Titr" pitchFamily="2" charset="-78"/>
              </a:rPr>
              <a:t> </a:t>
            </a:r>
            <a:endParaRPr lang="en-US" sz="2400" dirty="0">
              <a:solidFill>
                <a:srgbClr val="FF0000"/>
              </a:solidFill>
              <a:cs typeface="B Titr" pitchFamily="2" charset="-78"/>
            </a:endParaRP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a:xfrm>
            <a:off x="428625" y="357188"/>
            <a:ext cx="8229600" cy="928687"/>
          </a:xfrm>
        </p:spPr>
        <p:txBody>
          <a:bodyPr/>
          <a:lstStyle/>
          <a:p>
            <a:pPr algn="ctr" eaLnBrk="1" hangingPunct="1"/>
            <a:r>
              <a:rPr lang="fa-IR" sz="4000" b="1" smtClean="0">
                <a:solidFill>
                  <a:srgbClr val="FF0000"/>
                </a:solidFill>
                <a:cs typeface="B Titr" pitchFamily="2" charset="-78"/>
              </a:rPr>
              <a:t>حمایت از خودمراقبتي در بیمارهاي مزمن2</a:t>
            </a:r>
            <a:endParaRPr lang="en-US" sz="4000" smtClean="0">
              <a:solidFill>
                <a:srgbClr val="FF0000"/>
              </a:solidFill>
              <a:cs typeface="B Titr" pitchFamily="2" charset="-78"/>
            </a:endParaRPr>
          </a:p>
        </p:txBody>
      </p:sp>
      <p:sp>
        <p:nvSpPr>
          <p:cNvPr id="3" name="Content Placeholder 2"/>
          <p:cNvSpPr>
            <a:spLocks noGrp="1"/>
          </p:cNvSpPr>
          <p:nvPr>
            <p:ph sz="quarter" idx="1"/>
          </p:nvPr>
        </p:nvSpPr>
        <p:spPr>
          <a:xfrm>
            <a:off x="457200" y="1571625"/>
            <a:ext cx="8229600" cy="4752975"/>
          </a:xfrm>
          <a:solidFill>
            <a:schemeClr val="accent1">
              <a:lumMod val="20000"/>
              <a:lumOff val="80000"/>
            </a:schemeClr>
          </a:solidFill>
        </p:spPr>
        <p:txBody>
          <a:bodyPr>
            <a:normAutofit fontScale="85000" lnSpcReduction="20000"/>
          </a:bodyPr>
          <a:lstStyle/>
          <a:p>
            <a:pPr marL="320040" indent="-320040" algn="justLow" eaLnBrk="1" fontAlgn="auto" hangingPunct="1">
              <a:spcAft>
                <a:spcPts val="0"/>
              </a:spcAft>
              <a:buFont typeface="Wingdings"/>
              <a:buChar char=""/>
              <a:defRPr/>
            </a:pPr>
            <a:r>
              <a:rPr lang="fa-IR" sz="3200" b="1" dirty="0" smtClean="0">
                <a:cs typeface="B Lotus" pitchFamily="2" charset="-78"/>
              </a:rPr>
              <a:t>با حمايت مناسب از خودمراقبتی، مبتلایان به بیماری های مزمن مي‌توانند توانمند شوند و ياد بگيرند كه شرکای فعالي در بهبود علايم موجود، جلوگیری از عود، كندي تخريب و پيشگيري از توسعه سایر مشكلات و  عوارض شوند. اين امر به آنها كمك می كند كه در عين سازش با شرایط خودشان، از كيفيت زندگي بهتري برخوردار شوند.</a:t>
            </a:r>
            <a:endParaRPr lang="en-US" sz="3200" dirty="0" smtClean="0">
              <a:cs typeface="B Lotus" pitchFamily="2" charset="-78"/>
            </a:endParaRPr>
          </a:p>
          <a:p>
            <a:pPr marL="320040" indent="-320040" algn="justLow" eaLnBrk="1" fontAlgn="auto" hangingPunct="1">
              <a:spcAft>
                <a:spcPts val="0"/>
              </a:spcAft>
              <a:buFont typeface="Wingdings"/>
              <a:buChar char=""/>
              <a:defRPr/>
            </a:pPr>
            <a:r>
              <a:rPr lang="fa-IR" sz="3200" b="1" dirty="0" smtClean="0">
                <a:cs typeface="B Lotus" pitchFamily="2" charset="-78"/>
              </a:rPr>
              <a:t>اكثر مبتلایان به بیماری های مزمن، در قاعده تحتاني مثلث مراقبت قرار مي‌گيرند بنابراین حتي درصد اندكي افزايش توان خودمراقبتي یک بیماری مزمن، مي‌تواند اثر بزرگي بر كاهش تقاضاي خدمات تخصصي سلامت داشته باشد.</a:t>
            </a:r>
            <a:endParaRPr lang="en-US" sz="3200" dirty="0" smtClean="0">
              <a:cs typeface="B Lotus" pitchFamily="2" charset="-78"/>
            </a:endParaRPr>
          </a:p>
          <a:p>
            <a:pPr marL="320040" indent="-320040" algn="justLow" eaLnBrk="1" fontAlgn="auto" hangingPunct="1">
              <a:spcAft>
                <a:spcPts val="0"/>
              </a:spcAft>
              <a:buFont typeface="Wingdings"/>
              <a:buChar char=""/>
              <a:defRPr/>
            </a:pPr>
            <a:r>
              <a:rPr lang="fa-IR" sz="3200" b="1" dirty="0" smtClean="0">
                <a:cs typeface="B Lotus" pitchFamily="2" charset="-78"/>
              </a:rPr>
              <a:t>آموزش مبتلایان در مورد داروها، نوعي حمايت از خودمراقبتي براي مبتلایان به بیماری های مزمن است  كه می تواند  شامل اطلاعاتي  براي بهبود درك آنها از مزايا و عملكرد داروها، عوارض جانبي داروها و یا نحوه مراقبت از اين عوارض مي‌باشد. </a:t>
            </a:r>
            <a:endParaRPr lang="en-US" sz="3200" dirty="0" smtClean="0">
              <a:cs typeface="B Lotus" pitchFamily="2" charset="-78"/>
            </a:endParaRPr>
          </a:p>
          <a:p>
            <a:pPr marL="274320" indent="-274320" eaLnBrk="1" fontAlgn="auto" hangingPunct="1">
              <a:spcAft>
                <a:spcPts val="0"/>
              </a:spcAft>
              <a:buClr>
                <a:schemeClr val="accent3"/>
              </a:buClr>
              <a:buFont typeface="Wingdings 2" pitchFamily="18" charset="2"/>
              <a:buNone/>
              <a:defRPr/>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sz="2000" b="1" dirty="0">
                <a:solidFill>
                  <a:srgbClr val="0066FF"/>
                </a:solidFill>
              </a:rPr>
              <a:t>در حال حاضر از هر 100 نفری که در دنیا فوت می کنند 80 نفر آنها به خاطر شیوه غلط زندگی و عدم مراقبت از خود است و فقط 20% به خاطر عدم دسترسی به امکانات پزشکی است</a:t>
            </a:r>
            <a:endParaRPr lang="en-US" sz="2000" dirty="0"/>
          </a:p>
        </p:txBody>
      </p:sp>
      <p:pic>
        <p:nvPicPr>
          <p:cNvPr id="4" name="Picture 2"/>
          <p:cNvPicPr>
            <a:picLocks noGrp="1" noChangeAspect="1" noChangeArrowheads="1"/>
          </p:cNvPicPr>
          <p:nvPr>
            <p:ph sz="quarter" idx="1"/>
          </p:nvPr>
        </p:nvPicPr>
        <p:blipFill>
          <a:blip r:embed="rId2">
            <a:grayscl/>
            <a:biLevel thresh="50000"/>
            <a:extLst>
              <a:ext uri="{28A0092B-C50C-407E-A947-70E740481C1C}">
                <a14:useLocalDpi xmlns:a14="http://schemas.microsoft.com/office/drawing/2010/main" val="0"/>
              </a:ext>
            </a:extLst>
          </a:blip>
          <a:srcRect/>
          <a:stretch>
            <a:fillRect/>
          </a:stretch>
        </p:blipFill>
        <p:spPr bwMode="auto">
          <a:xfrm>
            <a:off x="1692148" y="1988840"/>
            <a:ext cx="5994399"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9497345"/>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WordArt 22"/>
          <p:cNvSpPr>
            <a:spLocks noChangeArrowheads="1" noChangeShapeType="1" noTextEdit="1"/>
          </p:cNvSpPr>
          <p:nvPr/>
        </p:nvSpPr>
        <p:spPr bwMode="auto">
          <a:xfrm rot="1597091">
            <a:off x="3224213" y="2593975"/>
            <a:ext cx="3162300" cy="2665413"/>
          </a:xfrm>
          <a:prstGeom prst="rect">
            <a:avLst/>
          </a:prstGeom>
        </p:spPr>
        <p:txBody>
          <a:bodyPr wrap="none" fromWordArt="1">
            <a:prstTxWarp prst="textSlantDown">
              <a:avLst>
                <a:gd name="adj" fmla="val 44444"/>
              </a:avLst>
            </a:prstTxWarp>
          </a:bodyPr>
          <a:lstStyle/>
          <a:p>
            <a:pPr algn="ctr" rtl="1"/>
            <a:r>
              <a:rPr lang="fa-IR" sz="3600" b="1" kern="10">
                <a:ln w="9525">
                  <a:solidFill>
                    <a:srgbClr val="00B050"/>
                  </a:solidFill>
                  <a:round/>
                  <a:headEnd/>
                  <a:tailEnd/>
                </a:ln>
                <a:solidFill>
                  <a:srgbClr val="C00000"/>
                </a:solidFill>
                <a:cs typeface="B Lotus"/>
              </a:rPr>
              <a:t>خودمراقبتي</a:t>
            </a:r>
          </a:p>
        </p:txBody>
      </p:sp>
      <p:sp>
        <p:nvSpPr>
          <p:cNvPr id="43011" name="WordArt 9"/>
          <p:cNvSpPr>
            <a:spLocks noChangeArrowheads="1" noChangeShapeType="1" noTextEdit="1"/>
          </p:cNvSpPr>
          <p:nvPr/>
        </p:nvSpPr>
        <p:spPr bwMode="auto">
          <a:xfrm rot="1936126">
            <a:off x="4346575" y="1763713"/>
            <a:ext cx="2119313" cy="1279525"/>
          </a:xfrm>
          <a:prstGeom prst="rect">
            <a:avLst/>
          </a:prstGeom>
        </p:spPr>
        <p:txBody>
          <a:bodyPr wrap="none" fromWordArt="1">
            <a:prstTxWarp prst="textSlantDown">
              <a:avLst>
                <a:gd name="adj" fmla="val 44444"/>
              </a:avLst>
            </a:prstTxWarp>
          </a:bodyPr>
          <a:lstStyle/>
          <a:p>
            <a:pPr algn="ctr" rtl="1"/>
            <a:r>
              <a:rPr lang="fa-IR" sz="1400" b="1" kern="10">
                <a:ln w="9525">
                  <a:solidFill>
                    <a:srgbClr val="0070C0"/>
                  </a:solidFill>
                  <a:round/>
                  <a:headEnd/>
                  <a:tailEnd/>
                </a:ln>
                <a:solidFill>
                  <a:srgbClr val="0070C0"/>
                </a:solidFill>
                <a:cs typeface="B Lotus"/>
              </a:rPr>
              <a:t>مراقبت تخصصي</a:t>
            </a:r>
          </a:p>
        </p:txBody>
      </p:sp>
      <p:sp>
        <p:nvSpPr>
          <p:cNvPr id="43012" name="Line 10"/>
          <p:cNvSpPr>
            <a:spLocks noChangeShapeType="1"/>
          </p:cNvSpPr>
          <p:nvPr/>
        </p:nvSpPr>
        <p:spPr bwMode="auto">
          <a:xfrm>
            <a:off x="4214813" y="1500188"/>
            <a:ext cx="2571750" cy="2857500"/>
          </a:xfrm>
          <a:prstGeom prst="line">
            <a:avLst/>
          </a:prstGeom>
          <a:noFill/>
          <a:ln w="28575">
            <a:solidFill>
              <a:srgbClr val="00B050"/>
            </a:solidFill>
            <a:round/>
            <a:headEnd/>
            <a:tailEnd/>
          </a:ln>
        </p:spPr>
        <p:txBody>
          <a:bodyPr/>
          <a:lstStyle/>
          <a:p>
            <a:endParaRPr lang="fa-IR"/>
          </a:p>
        </p:txBody>
      </p:sp>
      <p:sp>
        <p:nvSpPr>
          <p:cNvPr id="43013" name="Text Box 8"/>
          <p:cNvSpPr txBox="1">
            <a:spLocks noChangeArrowheads="1"/>
          </p:cNvSpPr>
          <p:nvPr/>
        </p:nvSpPr>
        <p:spPr bwMode="auto">
          <a:xfrm>
            <a:off x="1828800" y="430213"/>
            <a:ext cx="1544638" cy="1139825"/>
          </a:xfrm>
          <a:prstGeom prst="rect">
            <a:avLst/>
          </a:prstGeom>
          <a:noFill/>
          <a:ln w="9525">
            <a:noFill/>
            <a:miter lim="800000"/>
            <a:headEnd/>
            <a:tailEnd/>
          </a:ln>
        </p:spPr>
        <p:txBody>
          <a:bodyPr wrap="none">
            <a:spAutoFit/>
          </a:bodyPr>
          <a:lstStyle/>
          <a:p>
            <a:endParaRPr lang="fa-IR"/>
          </a:p>
        </p:txBody>
      </p:sp>
      <p:grpSp>
        <p:nvGrpSpPr>
          <p:cNvPr id="2" name="Group 11"/>
          <p:cNvGrpSpPr>
            <a:grpSpLocks/>
          </p:cNvGrpSpPr>
          <p:nvPr/>
        </p:nvGrpSpPr>
        <p:grpSpPr bwMode="auto">
          <a:xfrm>
            <a:off x="642938" y="285750"/>
            <a:ext cx="8001000" cy="6357938"/>
            <a:chOff x="1904" y="4559"/>
            <a:chExt cx="8100" cy="7160"/>
          </a:xfrm>
        </p:grpSpPr>
        <p:sp>
          <p:nvSpPr>
            <p:cNvPr id="43019" name="AutoShape 23"/>
            <p:cNvSpPr>
              <a:spLocks noChangeArrowheads="1"/>
            </p:cNvSpPr>
            <p:nvPr/>
          </p:nvSpPr>
          <p:spPr bwMode="auto">
            <a:xfrm>
              <a:off x="3277" y="4559"/>
              <a:ext cx="5491" cy="5833"/>
            </a:xfrm>
            <a:prstGeom prst="triangle">
              <a:avLst>
                <a:gd name="adj" fmla="val 50000"/>
              </a:avLst>
            </a:prstGeom>
            <a:noFill/>
            <a:ln w="9525">
              <a:solidFill>
                <a:srgbClr val="000000"/>
              </a:solidFill>
              <a:miter lim="800000"/>
              <a:headEnd/>
              <a:tailEnd/>
            </a:ln>
          </p:spPr>
          <p:txBody>
            <a:bodyPr/>
            <a:lstStyle/>
            <a:p>
              <a:endParaRPr lang="fa-IR">
                <a:latin typeface="Constantia" pitchFamily="18" charset="0"/>
              </a:endParaRPr>
            </a:p>
          </p:txBody>
        </p:sp>
        <p:sp>
          <p:nvSpPr>
            <p:cNvPr id="43020" name="Text Box 21"/>
            <p:cNvSpPr txBox="1">
              <a:spLocks noChangeArrowheads="1"/>
            </p:cNvSpPr>
            <p:nvPr/>
          </p:nvSpPr>
          <p:spPr bwMode="auto">
            <a:xfrm>
              <a:off x="5201" y="7079"/>
              <a:ext cx="2005" cy="3433"/>
            </a:xfrm>
            <a:prstGeom prst="rect">
              <a:avLst/>
            </a:prstGeom>
            <a:noFill/>
            <a:ln w="9525">
              <a:noFill/>
              <a:miter lim="800000"/>
              <a:headEnd/>
              <a:tailEnd/>
            </a:ln>
          </p:spPr>
          <p:txBody>
            <a:bodyPr wrap="none">
              <a:spAutoFit/>
            </a:bodyPr>
            <a:lstStyle/>
            <a:p>
              <a:endParaRPr lang="fa-IR"/>
            </a:p>
          </p:txBody>
        </p:sp>
        <p:sp>
          <p:nvSpPr>
            <p:cNvPr id="2068" name="Text Box 20"/>
            <p:cNvSpPr txBox="1">
              <a:spLocks noChangeArrowheads="1"/>
            </p:cNvSpPr>
            <p:nvPr/>
          </p:nvSpPr>
          <p:spPr bwMode="auto">
            <a:xfrm>
              <a:off x="1976" y="10539"/>
              <a:ext cx="8028" cy="1180"/>
            </a:xfrm>
            <a:prstGeom prst="rect">
              <a:avLst/>
            </a:prstGeom>
            <a:solidFill>
              <a:schemeClr val="accent2">
                <a:lumMod val="20000"/>
                <a:lumOff val="80000"/>
              </a:schemeClr>
            </a:solidFill>
            <a:ln w="9525">
              <a:noFill/>
              <a:miter lim="800000"/>
              <a:headEnd/>
              <a:tailEnd/>
            </a:ln>
          </p:spPr>
          <p:txBody>
            <a:bodyPr/>
            <a:lstStyle/>
            <a:p>
              <a:pPr algn="ctr">
                <a:defRPr/>
              </a:pPr>
              <a:r>
                <a:rPr lang="fa-IR" altLang="zh-CN" sz="1200" b="1" dirty="0">
                  <a:latin typeface="Times New Roman" pitchFamily="18" charset="0"/>
                  <a:cs typeface="B Lotus" pitchFamily="2" charset="-78"/>
                </a:rPr>
                <a:t> </a:t>
              </a:r>
              <a:r>
                <a:rPr lang="fa-IR" altLang="zh-CN" sz="2800" b="1" dirty="0">
                  <a:solidFill>
                    <a:srgbClr val="FF0000"/>
                  </a:solidFill>
                  <a:latin typeface="Times New Roman" pitchFamily="18" charset="0"/>
                  <a:cs typeface="B Titr" pitchFamily="2" charset="-78"/>
                </a:rPr>
                <a:t>مثلث نياز مبتلایان به بيماري‌هاي مزمن به خودمراقبتي</a:t>
              </a:r>
              <a:endParaRPr lang="en-US" altLang="zh-CN" sz="2800" dirty="0">
                <a:solidFill>
                  <a:srgbClr val="FF0000"/>
                </a:solidFill>
                <a:cs typeface="B Titr" pitchFamily="2" charset="-78"/>
              </a:endParaRPr>
            </a:p>
            <a:p>
              <a:pPr algn="ctr" eaLnBrk="0" hangingPunct="0">
                <a:defRPr/>
              </a:pPr>
              <a:r>
                <a:rPr lang="en-US" altLang="zh-CN" sz="2800" b="1" dirty="0">
                  <a:solidFill>
                    <a:srgbClr val="FF0000"/>
                  </a:solidFill>
                  <a:latin typeface="Times New Roman" pitchFamily="18" charset="0"/>
                  <a:cs typeface="B Titr" pitchFamily="2" charset="-78"/>
                </a:rPr>
                <a:t> </a:t>
              </a:r>
              <a:r>
                <a:rPr lang="fa-IR" altLang="zh-CN" sz="2800" b="1" dirty="0">
                  <a:solidFill>
                    <a:srgbClr val="FF0000"/>
                  </a:solidFill>
                  <a:latin typeface="Times New Roman" pitchFamily="18" charset="0"/>
                  <a:cs typeface="B Titr" pitchFamily="2" charset="-78"/>
                </a:rPr>
                <a:t>و مراقبت تخصصي</a:t>
              </a:r>
              <a:endParaRPr lang="en-US" altLang="zh-CN" sz="2800" dirty="0">
                <a:solidFill>
                  <a:srgbClr val="FF0000"/>
                </a:solidFill>
                <a:cs typeface="B Titr" pitchFamily="2" charset="-78"/>
              </a:endParaRPr>
            </a:p>
          </p:txBody>
        </p:sp>
        <p:sp>
          <p:nvSpPr>
            <p:cNvPr id="38926" name="Text Box 19"/>
            <p:cNvSpPr txBox="1">
              <a:spLocks noChangeArrowheads="1"/>
            </p:cNvSpPr>
            <p:nvPr/>
          </p:nvSpPr>
          <p:spPr bwMode="auto">
            <a:xfrm>
              <a:off x="1983" y="8741"/>
              <a:ext cx="1512" cy="1200"/>
            </a:xfrm>
            <a:prstGeom prst="rect">
              <a:avLst/>
            </a:prstGeom>
            <a:solidFill>
              <a:schemeClr val="accent1">
                <a:lumMod val="20000"/>
                <a:lumOff val="80000"/>
              </a:schemeClr>
            </a:solidFill>
            <a:ln w="9525">
              <a:noFill/>
              <a:miter lim="800000"/>
              <a:headEnd/>
              <a:tailEnd/>
            </a:ln>
          </p:spPr>
          <p:txBody>
            <a:bodyPr/>
            <a:lstStyle/>
            <a:p>
              <a:pPr algn="ctr">
                <a:defRPr/>
              </a:pPr>
              <a:r>
                <a:rPr lang="fa-IR" altLang="zh-CN" sz="2400" b="1" dirty="0">
                  <a:solidFill>
                    <a:srgbClr val="C00000"/>
                  </a:solidFill>
                  <a:latin typeface="Times New Roman" pitchFamily="18" charset="0"/>
                  <a:cs typeface="B Lotus" pitchFamily="2" charset="-78"/>
                </a:rPr>
                <a:t>درصد بالاي</a:t>
              </a:r>
              <a:endParaRPr lang="en-US" altLang="zh-CN" sz="2400" dirty="0">
                <a:cs typeface="B Lotus" pitchFamily="2" charset="-78"/>
              </a:endParaRPr>
            </a:p>
            <a:p>
              <a:pPr algn="ctr" eaLnBrk="0" hangingPunct="0">
                <a:defRPr/>
              </a:pPr>
              <a:r>
                <a:rPr lang="en-US" altLang="zh-CN" sz="2400" b="1" dirty="0">
                  <a:solidFill>
                    <a:srgbClr val="C00000"/>
                  </a:solidFill>
                  <a:latin typeface="Times New Roman" pitchFamily="18" charset="0"/>
                  <a:cs typeface="B Lotus" pitchFamily="2" charset="-78"/>
                </a:rPr>
                <a:t> </a:t>
              </a:r>
              <a:r>
                <a:rPr lang="fa-IR" altLang="zh-CN" sz="2400" b="1" dirty="0">
                  <a:solidFill>
                    <a:srgbClr val="C00000"/>
                  </a:solidFill>
                  <a:latin typeface="Times New Roman" pitchFamily="18" charset="0"/>
                  <a:cs typeface="B Lotus" pitchFamily="2" charset="-78"/>
                </a:rPr>
                <a:t>خودمراقبتي</a:t>
              </a:r>
              <a:endParaRPr lang="en-US" altLang="zh-CN" sz="2400" dirty="0"/>
            </a:p>
          </p:txBody>
        </p:sp>
        <p:sp>
          <p:nvSpPr>
            <p:cNvPr id="38927" name="Text Box 18"/>
            <p:cNvSpPr txBox="1">
              <a:spLocks noChangeArrowheads="1"/>
            </p:cNvSpPr>
            <p:nvPr/>
          </p:nvSpPr>
          <p:spPr bwMode="auto">
            <a:xfrm>
              <a:off x="8451" y="8260"/>
              <a:ext cx="1551" cy="1689"/>
            </a:xfrm>
            <a:prstGeom prst="rect">
              <a:avLst/>
            </a:prstGeom>
            <a:solidFill>
              <a:schemeClr val="accent1">
                <a:lumMod val="20000"/>
                <a:lumOff val="80000"/>
              </a:schemeClr>
            </a:solidFill>
            <a:ln w="9525">
              <a:noFill/>
              <a:miter lim="800000"/>
              <a:headEnd/>
              <a:tailEnd/>
            </a:ln>
          </p:spPr>
          <p:txBody>
            <a:bodyPr/>
            <a:lstStyle/>
            <a:p>
              <a:pPr algn="ctr">
                <a:defRPr/>
              </a:pPr>
              <a:r>
                <a:rPr lang="fa-IR" altLang="zh-CN" sz="2400" dirty="0">
                  <a:solidFill>
                    <a:srgbClr val="993366"/>
                  </a:solidFill>
                  <a:latin typeface="Lotus"/>
                  <a:cs typeface="Times New Roman" pitchFamily="18" charset="0"/>
                </a:rPr>
                <a:t>80</a:t>
              </a:r>
              <a:r>
                <a:rPr lang="fa-IR" altLang="zh-CN" sz="2400" b="1" dirty="0">
                  <a:solidFill>
                    <a:srgbClr val="993366"/>
                  </a:solidFill>
                  <a:latin typeface="Times New Roman" pitchFamily="18" charset="0"/>
                  <a:cs typeface="B Lotus" pitchFamily="2" charset="-78"/>
                </a:rPr>
                <a:t>-70 % مبتلايان به</a:t>
              </a:r>
              <a:r>
                <a:rPr lang="en-US" altLang="zh-CN" sz="2400" b="1" dirty="0">
                  <a:solidFill>
                    <a:srgbClr val="993366"/>
                  </a:solidFill>
                  <a:latin typeface="Times New Roman" pitchFamily="18" charset="0"/>
                  <a:cs typeface="B Lotus" pitchFamily="2" charset="-78"/>
                </a:rPr>
                <a:t>  </a:t>
              </a:r>
              <a:r>
                <a:rPr lang="fa-IR" altLang="zh-CN" sz="2400" b="1" dirty="0">
                  <a:solidFill>
                    <a:srgbClr val="993366"/>
                  </a:solidFill>
                  <a:latin typeface="Times New Roman" pitchFamily="18" charset="0"/>
                  <a:cs typeface="B Lotus" pitchFamily="2" charset="-78"/>
                </a:rPr>
                <a:t>بیماری هاي مزمن</a:t>
              </a:r>
              <a:endParaRPr lang="en-US" altLang="zh-CN" sz="2400" dirty="0">
                <a:solidFill>
                  <a:srgbClr val="993366"/>
                </a:solidFill>
              </a:endParaRPr>
            </a:p>
          </p:txBody>
        </p:sp>
        <p:sp>
          <p:nvSpPr>
            <p:cNvPr id="38928" name="Text Box 17"/>
            <p:cNvSpPr txBox="1">
              <a:spLocks noChangeArrowheads="1"/>
            </p:cNvSpPr>
            <p:nvPr/>
          </p:nvSpPr>
          <p:spPr bwMode="auto">
            <a:xfrm>
              <a:off x="1904" y="6749"/>
              <a:ext cx="2604" cy="706"/>
            </a:xfrm>
            <a:prstGeom prst="rect">
              <a:avLst/>
            </a:prstGeom>
            <a:solidFill>
              <a:schemeClr val="accent1">
                <a:lumMod val="20000"/>
                <a:lumOff val="80000"/>
              </a:schemeClr>
            </a:solidFill>
            <a:ln w="9525">
              <a:noFill/>
              <a:miter lim="800000"/>
              <a:headEnd/>
              <a:tailEnd/>
            </a:ln>
          </p:spPr>
          <p:txBody>
            <a:bodyPr/>
            <a:lstStyle/>
            <a:p>
              <a:pPr algn="ctr">
                <a:defRPr/>
              </a:pPr>
              <a:r>
                <a:rPr lang="fa-IR" altLang="zh-CN" sz="2400" b="1" dirty="0">
                  <a:solidFill>
                    <a:srgbClr val="943634"/>
                  </a:solidFill>
                  <a:latin typeface="Times New Roman" pitchFamily="18" charset="0"/>
                  <a:cs typeface="B Lotus" pitchFamily="2" charset="-78"/>
                </a:rPr>
                <a:t>مراقبت‌هاي مشاركتي</a:t>
              </a:r>
              <a:endParaRPr lang="en-US" altLang="zh-CN" sz="2400" dirty="0">
                <a:cs typeface="B Lotus" pitchFamily="2" charset="-78"/>
              </a:endParaRPr>
            </a:p>
          </p:txBody>
        </p:sp>
        <p:sp>
          <p:nvSpPr>
            <p:cNvPr id="38929" name="Text Box 16"/>
            <p:cNvSpPr txBox="1">
              <a:spLocks noChangeArrowheads="1"/>
            </p:cNvSpPr>
            <p:nvPr/>
          </p:nvSpPr>
          <p:spPr bwMode="auto">
            <a:xfrm>
              <a:off x="2060" y="4979"/>
              <a:ext cx="3171" cy="1187"/>
            </a:xfrm>
            <a:prstGeom prst="rect">
              <a:avLst/>
            </a:prstGeom>
            <a:solidFill>
              <a:schemeClr val="accent1">
                <a:lumMod val="20000"/>
                <a:lumOff val="80000"/>
              </a:schemeClr>
            </a:solidFill>
            <a:ln w="9525">
              <a:noFill/>
              <a:miter lim="800000"/>
              <a:headEnd/>
              <a:tailEnd/>
            </a:ln>
          </p:spPr>
          <p:txBody>
            <a:bodyPr/>
            <a:lstStyle/>
            <a:p>
              <a:pPr algn="ctr">
                <a:defRPr/>
              </a:pPr>
              <a:r>
                <a:rPr lang="fa-IR" altLang="zh-CN" sz="2400" b="1" dirty="0">
                  <a:solidFill>
                    <a:srgbClr val="0070C0"/>
                  </a:solidFill>
                  <a:latin typeface="Times New Roman" pitchFamily="18" charset="0"/>
                  <a:cs typeface="B Lotus" pitchFamily="2" charset="-78"/>
                </a:rPr>
                <a:t>درصد بالاي</a:t>
              </a:r>
              <a:endParaRPr lang="en-US" altLang="zh-CN" sz="2400" dirty="0">
                <a:solidFill>
                  <a:srgbClr val="0070C0"/>
                </a:solidFill>
                <a:cs typeface="B Lotus" pitchFamily="2" charset="-78"/>
              </a:endParaRPr>
            </a:p>
            <a:p>
              <a:pPr algn="ctr" eaLnBrk="0" hangingPunct="0">
                <a:defRPr/>
              </a:pPr>
              <a:r>
                <a:rPr lang="en-US" altLang="zh-CN" sz="2400" b="1" dirty="0">
                  <a:solidFill>
                    <a:srgbClr val="0070C0"/>
                  </a:solidFill>
                  <a:latin typeface="Times New Roman" pitchFamily="18" charset="0"/>
                  <a:cs typeface="B Lotus" pitchFamily="2" charset="-78"/>
                </a:rPr>
                <a:t> </a:t>
              </a:r>
              <a:r>
                <a:rPr lang="fa-IR" altLang="zh-CN" sz="2400" b="1" dirty="0">
                  <a:solidFill>
                    <a:srgbClr val="0070C0"/>
                  </a:solidFill>
                  <a:latin typeface="Times New Roman" pitchFamily="18" charset="0"/>
                  <a:cs typeface="B Lotus" pitchFamily="2" charset="-78"/>
                </a:rPr>
                <a:t>مراقبت‌هاي تخصصي</a:t>
              </a:r>
              <a:endParaRPr lang="en-US" altLang="zh-CN" sz="2400" dirty="0">
                <a:solidFill>
                  <a:srgbClr val="0070C0"/>
                </a:solidFill>
              </a:endParaRPr>
            </a:p>
          </p:txBody>
        </p:sp>
        <p:sp>
          <p:nvSpPr>
            <p:cNvPr id="38930" name="Text Box 15"/>
            <p:cNvSpPr txBox="1">
              <a:spLocks noChangeArrowheads="1"/>
            </p:cNvSpPr>
            <p:nvPr/>
          </p:nvSpPr>
          <p:spPr bwMode="auto">
            <a:xfrm>
              <a:off x="7328" y="4967"/>
              <a:ext cx="2459" cy="1200"/>
            </a:xfrm>
            <a:prstGeom prst="rect">
              <a:avLst/>
            </a:prstGeom>
            <a:solidFill>
              <a:schemeClr val="accent1">
                <a:lumMod val="20000"/>
                <a:lumOff val="80000"/>
              </a:schemeClr>
            </a:solidFill>
            <a:ln w="9525">
              <a:noFill/>
              <a:miter lim="800000"/>
              <a:headEnd/>
              <a:tailEnd/>
            </a:ln>
          </p:spPr>
          <p:txBody>
            <a:bodyPr/>
            <a:lstStyle/>
            <a:p>
              <a:pPr algn="ctr">
                <a:defRPr/>
              </a:pPr>
              <a:r>
                <a:rPr lang="fa-IR" altLang="zh-CN" sz="2400" dirty="0">
                  <a:solidFill>
                    <a:srgbClr val="993366"/>
                  </a:solidFill>
                  <a:latin typeface="Times New Roman" pitchFamily="18" charset="0"/>
                  <a:cs typeface="B Lotus" pitchFamily="2" charset="-78"/>
                </a:rPr>
                <a:t>مبتلایان به بيماري های پيچيده و متعدد</a:t>
              </a:r>
              <a:r>
                <a:rPr lang="en-US" altLang="zh-CN" sz="2400" dirty="0">
                  <a:solidFill>
                    <a:srgbClr val="993366"/>
                  </a:solidFill>
                  <a:latin typeface="Times New Roman" pitchFamily="18" charset="0"/>
                  <a:cs typeface="B Lotus" pitchFamily="2" charset="-78"/>
                </a:rPr>
                <a:t>  </a:t>
              </a:r>
              <a:endParaRPr lang="en-US" altLang="zh-CN" sz="2400" dirty="0">
                <a:solidFill>
                  <a:srgbClr val="993366"/>
                </a:solidFill>
              </a:endParaRPr>
            </a:p>
          </p:txBody>
        </p:sp>
        <p:sp>
          <p:nvSpPr>
            <p:cNvPr id="38931" name="Text Box 14"/>
            <p:cNvSpPr txBox="1">
              <a:spLocks noChangeArrowheads="1"/>
            </p:cNvSpPr>
            <p:nvPr/>
          </p:nvSpPr>
          <p:spPr bwMode="auto">
            <a:xfrm>
              <a:off x="7979" y="6833"/>
              <a:ext cx="1808" cy="1032"/>
            </a:xfrm>
            <a:prstGeom prst="rect">
              <a:avLst/>
            </a:prstGeom>
            <a:solidFill>
              <a:schemeClr val="accent1">
                <a:lumMod val="20000"/>
                <a:lumOff val="80000"/>
              </a:schemeClr>
            </a:solidFill>
            <a:ln w="9525">
              <a:noFill/>
              <a:miter lim="800000"/>
              <a:headEnd/>
              <a:tailEnd/>
            </a:ln>
          </p:spPr>
          <p:txBody>
            <a:bodyPr/>
            <a:lstStyle/>
            <a:p>
              <a:pPr algn="ctr">
                <a:defRPr/>
              </a:pPr>
              <a:r>
                <a:rPr lang="fa-IR" altLang="zh-CN" sz="2400" b="1" dirty="0">
                  <a:solidFill>
                    <a:srgbClr val="943634"/>
                  </a:solidFill>
                  <a:latin typeface="Times New Roman" pitchFamily="18" charset="0"/>
                  <a:cs typeface="B Lotus" pitchFamily="2" charset="-78"/>
                </a:rPr>
                <a:t> </a:t>
              </a:r>
              <a:r>
                <a:rPr lang="fa-IR" altLang="zh-CN" sz="2400" b="1" dirty="0">
                  <a:solidFill>
                    <a:srgbClr val="993366"/>
                  </a:solidFill>
                  <a:latin typeface="Times New Roman" pitchFamily="18" charset="0"/>
                  <a:cs typeface="B Lotus" pitchFamily="2" charset="-78"/>
                </a:rPr>
                <a:t>بیماران پرخطر</a:t>
              </a:r>
              <a:endParaRPr lang="en-US" altLang="zh-CN" sz="2400" dirty="0">
                <a:solidFill>
                  <a:srgbClr val="993366"/>
                </a:solidFill>
                <a:cs typeface="B Lotus" pitchFamily="2" charset="-78"/>
              </a:endParaRPr>
            </a:p>
          </p:txBody>
        </p:sp>
        <p:sp>
          <p:nvSpPr>
            <p:cNvPr id="43028" name="Line 13"/>
            <p:cNvSpPr>
              <a:spLocks noChangeShapeType="1"/>
            </p:cNvSpPr>
            <p:nvPr/>
          </p:nvSpPr>
          <p:spPr bwMode="auto">
            <a:xfrm flipH="1">
              <a:off x="5126" y="6539"/>
              <a:ext cx="1746" cy="0"/>
            </a:xfrm>
            <a:prstGeom prst="line">
              <a:avLst/>
            </a:prstGeom>
            <a:noFill/>
            <a:ln w="9525">
              <a:solidFill>
                <a:srgbClr val="000000"/>
              </a:solidFill>
              <a:round/>
              <a:headEnd/>
              <a:tailEnd/>
            </a:ln>
          </p:spPr>
          <p:txBody>
            <a:bodyPr/>
            <a:lstStyle/>
            <a:p>
              <a:endParaRPr lang="fa-IR"/>
            </a:p>
          </p:txBody>
        </p:sp>
        <p:sp>
          <p:nvSpPr>
            <p:cNvPr id="43029" name="Line 12"/>
            <p:cNvSpPr>
              <a:spLocks noChangeShapeType="1"/>
            </p:cNvSpPr>
            <p:nvPr/>
          </p:nvSpPr>
          <p:spPr bwMode="auto">
            <a:xfrm flipH="1">
              <a:off x="4165" y="8518"/>
              <a:ext cx="3663" cy="54"/>
            </a:xfrm>
            <a:prstGeom prst="line">
              <a:avLst/>
            </a:prstGeom>
            <a:noFill/>
            <a:ln w="9525">
              <a:solidFill>
                <a:srgbClr val="000000"/>
              </a:solidFill>
              <a:round/>
              <a:headEnd/>
              <a:tailEnd/>
            </a:ln>
          </p:spPr>
          <p:txBody>
            <a:bodyPr/>
            <a:lstStyle/>
            <a:p>
              <a:endParaRPr lang="fa-IR"/>
            </a:p>
          </p:txBody>
        </p:sp>
      </p:grpSp>
      <p:sp>
        <p:nvSpPr>
          <p:cNvPr id="43015" name="Rectangle 25"/>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p:spPr>
        <p:txBody>
          <a:bodyPr/>
          <a:lstStyle/>
          <a:p>
            <a:endParaRPr lang="fa-IR">
              <a:latin typeface="Constantia" pitchFamily="18" charset="0"/>
            </a:endParaRPr>
          </a:p>
        </p:txBody>
      </p:sp>
      <p:sp>
        <p:nvSpPr>
          <p:cNvPr id="43016" name="Rectangle 35"/>
          <p:cNvSpPr>
            <a:spLocks noChangeArrowheads="1"/>
          </p:cNvSpPr>
          <p:nvPr/>
        </p:nvSpPr>
        <p:spPr bwMode="auto">
          <a:xfrm>
            <a:off x="0" y="3114675"/>
            <a:ext cx="0" cy="0"/>
          </a:xfrm>
          <a:prstGeom prst="rect">
            <a:avLst/>
          </a:prstGeom>
          <a:solidFill>
            <a:schemeClr val="accent1"/>
          </a:solidFill>
          <a:ln w="9525">
            <a:solidFill>
              <a:schemeClr val="tx1"/>
            </a:solidFill>
            <a:miter lim="800000"/>
            <a:headEnd/>
            <a:tailEnd/>
          </a:ln>
        </p:spPr>
        <p:txBody>
          <a:bodyPr/>
          <a:lstStyle/>
          <a:p>
            <a:endParaRPr lang="fa-IR">
              <a:latin typeface="Constantia" pitchFamily="18" charset="0"/>
            </a:endParaRPr>
          </a:p>
        </p:txBody>
      </p:sp>
      <p:sp>
        <p:nvSpPr>
          <p:cNvPr id="43017" name="Line 10"/>
          <p:cNvSpPr>
            <a:spLocks noChangeShapeType="1"/>
          </p:cNvSpPr>
          <p:nvPr/>
        </p:nvSpPr>
        <p:spPr bwMode="auto">
          <a:xfrm>
            <a:off x="571500" y="1500188"/>
            <a:ext cx="46038" cy="3786187"/>
          </a:xfrm>
          <a:prstGeom prst="line">
            <a:avLst/>
          </a:prstGeom>
          <a:noFill/>
          <a:ln w="53975" cap="rnd">
            <a:solidFill>
              <a:srgbClr val="7030A0"/>
            </a:solidFill>
            <a:round/>
            <a:headEnd type="triangle" w="med" len="med"/>
            <a:tailEnd type="stealth" w="med" len="med"/>
          </a:ln>
        </p:spPr>
        <p:txBody>
          <a:bodyPr/>
          <a:lstStyle/>
          <a:p>
            <a:endParaRPr lang="fa-IR"/>
          </a:p>
        </p:txBody>
      </p:sp>
      <p:sp>
        <p:nvSpPr>
          <p:cNvPr id="43018" name="Line 10"/>
          <p:cNvSpPr>
            <a:spLocks noChangeShapeType="1"/>
          </p:cNvSpPr>
          <p:nvPr/>
        </p:nvSpPr>
        <p:spPr bwMode="auto">
          <a:xfrm>
            <a:off x="8643938" y="1285875"/>
            <a:ext cx="46037" cy="3643313"/>
          </a:xfrm>
          <a:prstGeom prst="line">
            <a:avLst/>
          </a:prstGeom>
          <a:noFill/>
          <a:ln w="53975" cap="rnd">
            <a:solidFill>
              <a:srgbClr val="7030A0"/>
            </a:solidFill>
            <a:round/>
            <a:headEnd type="triangle" w="med" len="med"/>
            <a:tailEnd type="stealth" w="med" len="med"/>
          </a:ln>
        </p:spPr>
        <p:txBody>
          <a:bodyPr/>
          <a:lstStyle/>
          <a:p>
            <a:endParaRPr lang="fa-I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p:cNvSpPr>
            <a:spLocks noGrp="1"/>
          </p:cNvSpPr>
          <p:nvPr>
            <p:ph type="title"/>
          </p:nvPr>
        </p:nvSpPr>
        <p:spPr>
          <a:xfrm>
            <a:off x="457200" y="357188"/>
            <a:ext cx="8229600" cy="857250"/>
          </a:xfrm>
        </p:spPr>
        <p:txBody>
          <a:bodyPr/>
          <a:lstStyle/>
          <a:p>
            <a:pPr algn="ctr" eaLnBrk="1" hangingPunct="1"/>
            <a:r>
              <a:rPr lang="fa-IR" b="1" smtClean="0">
                <a:solidFill>
                  <a:srgbClr val="FF0000"/>
                </a:solidFill>
              </a:rPr>
              <a:t> </a:t>
            </a:r>
            <a:r>
              <a:rPr lang="fa-IR" sz="4000" b="1" smtClean="0">
                <a:solidFill>
                  <a:srgbClr val="FF0000"/>
                </a:solidFill>
                <a:cs typeface="B Titr" pitchFamily="2" charset="-78"/>
              </a:rPr>
              <a:t>حمایت ازخودمراقبتي در مراکزسرپایی  </a:t>
            </a:r>
            <a:endParaRPr lang="en-US" sz="4000" smtClean="0">
              <a:solidFill>
                <a:srgbClr val="FF0000"/>
              </a:solidFill>
              <a:cs typeface="B Titr" pitchFamily="2" charset="-78"/>
            </a:endParaRPr>
          </a:p>
        </p:txBody>
      </p:sp>
      <p:sp>
        <p:nvSpPr>
          <p:cNvPr id="3" name="Content Placeholder 2"/>
          <p:cNvSpPr>
            <a:spLocks noGrp="1"/>
          </p:cNvSpPr>
          <p:nvPr>
            <p:ph sz="quarter" idx="1"/>
          </p:nvPr>
        </p:nvSpPr>
        <p:spPr>
          <a:xfrm>
            <a:off x="457200" y="1571625"/>
            <a:ext cx="8229600" cy="4752975"/>
          </a:xfrm>
          <a:solidFill>
            <a:schemeClr val="accent1">
              <a:lumMod val="20000"/>
              <a:lumOff val="80000"/>
            </a:schemeClr>
          </a:solidFill>
        </p:spPr>
        <p:txBody>
          <a:bodyPr>
            <a:normAutofit fontScale="85000" lnSpcReduction="20000"/>
          </a:bodyPr>
          <a:lstStyle/>
          <a:p>
            <a:pPr marL="514350" indent="-514350" algn="justLow" eaLnBrk="1" fontAlgn="auto" hangingPunct="1">
              <a:spcAft>
                <a:spcPts val="0"/>
              </a:spcAft>
              <a:buFont typeface="Wingdings" pitchFamily="2" charset="2"/>
              <a:buChar char="v"/>
              <a:defRPr/>
            </a:pPr>
            <a:r>
              <a:rPr lang="fa-IR" b="1" dirty="0" smtClean="0">
                <a:solidFill>
                  <a:srgbClr val="C00000"/>
                </a:solidFill>
                <a:cs typeface="B Lotus" pitchFamily="2" charset="-78"/>
              </a:rPr>
              <a:t>خودمراقبتي در بيماري هاي كوچك: </a:t>
            </a:r>
            <a:r>
              <a:rPr lang="fa-IR" b="1" dirty="0" smtClean="0">
                <a:cs typeface="B Lotus" pitchFamily="2" charset="-78"/>
              </a:rPr>
              <a:t>بيماري‌ها و مصدوميت‌هاي كوچك، حجم بالايي از مراجعات به سرويس‌هاي بهداشتی را دربرمي گيرد. 15% از اين مراقبت‌ها توسط خود افراد قابل انجام است. دراین حالت ارايه اطلاعات مكتوب باكيفيت خوب طي ويزيت ها، از ويزيت مجدد سرپايي يا بستري شدن فرد در بيمارستان پيشگيري مي‌كند.</a:t>
            </a:r>
            <a:endParaRPr lang="en-US" b="1" dirty="0" smtClean="0">
              <a:cs typeface="B Lotus" pitchFamily="2" charset="-78"/>
            </a:endParaRPr>
          </a:p>
          <a:p>
            <a:pPr marL="514350" indent="-514350" algn="justLow" eaLnBrk="1" fontAlgn="auto" hangingPunct="1">
              <a:spcAft>
                <a:spcPts val="0"/>
              </a:spcAft>
              <a:buFont typeface="Wingdings" pitchFamily="2" charset="2"/>
              <a:buChar char="v"/>
              <a:defRPr/>
            </a:pPr>
            <a:r>
              <a:rPr lang="fa-IR" b="1" dirty="0" smtClean="0">
                <a:solidFill>
                  <a:srgbClr val="C00000"/>
                </a:solidFill>
                <a:cs typeface="B Lotus" pitchFamily="2" charset="-78"/>
              </a:rPr>
              <a:t> خودمراقبتي در مراجعات پزشكان عمومی: </a:t>
            </a:r>
            <a:r>
              <a:rPr lang="fa-IR" b="1" dirty="0" smtClean="0">
                <a:cs typeface="B Lotus" pitchFamily="2" charset="-78"/>
              </a:rPr>
              <a:t>براساس آمار حاصل از شبكه سلامت انگلستان، نزديك به دوسوم مشاوره‌هاي پزشكان عمومي كه منجر به تجويز دارو مي‌شود، مي‌تواند با داروهاي بدون نیاز به تجویز پزشک ارايه شده توسط داروسازها يا حتي بدون دارو، درمان شود. توصيه‌هاي خودمراقبتي پزشکان عمومی، مردم را توانمند مي‌كند كه به طور مناسبي خود را درمان كنند و ازدريافت غيرضروري دارو اجتناب كنند.</a:t>
            </a:r>
            <a:endParaRPr lang="en-US" b="1" dirty="0" smtClean="0">
              <a:cs typeface="B Lotus" pitchFamily="2" charset="-78"/>
            </a:endParaRPr>
          </a:p>
          <a:p>
            <a:pPr marL="514350" indent="-514350" algn="justLow" eaLnBrk="1" fontAlgn="auto" hangingPunct="1">
              <a:spcAft>
                <a:spcPts val="0"/>
              </a:spcAft>
              <a:buFont typeface="Wingdings" pitchFamily="2" charset="2"/>
              <a:buChar char="v"/>
              <a:defRPr/>
            </a:pPr>
            <a:r>
              <a:rPr lang="fa-IR" b="1" dirty="0" smtClean="0">
                <a:solidFill>
                  <a:srgbClr val="C00000"/>
                </a:solidFill>
                <a:cs typeface="B Lotus" pitchFamily="2" charset="-78"/>
              </a:rPr>
              <a:t>خودمراقبتي در داروخانه‌ها: </a:t>
            </a:r>
            <a:r>
              <a:rPr lang="fa-IR" b="1" dirty="0" smtClean="0">
                <a:cs typeface="B Lotus" pitchFamily="2" charset="-78"/>
              </a:rPr>
              <a:t>نقش داروسازها به عنوان منبع توصيه‌هاي خود مراقبتي در حال رشد است. برنامه‌هاي مؤثر زيادي در زمينه بيماري‌هاي كوچك و شايع با رهبري داروسازها قابل اجراست.</a:t>
            </a:r>
            <a:endParaRPr lang="en-US" b="1" dirty="0" smtClean="0">
              <a:cs typeface="B Lotus" pitchFamily="2" charset="-78"/>
            </a:endParaRPr>
          </a:p>
          <a:p>
            <a:pPr marL="274320" indent="-274320" eaLnBrk="1" fontAlgn="auto" hangingPunct="1">
              <a:spcAft>
                <a:spcPts val="0"/>
              </a:spcAft>
              <a:buClr>
                <a:schemeClr val="accent3"/>
              </a:buClr>
              <a:buFont typeface="Wingdings 2"/>
              <a:buNone/>
              <a:defRPr/>
            </a:pPr>
            <a:endParaRPr lang="en-US" dirty="0" smtClean="0">
              <a:solidFill>
                <a:schemeClr val="accent1">
                  <a:lumMod val="75000"/>
                </a:schemeClr>
              </a:solidFill>
              <a:cs typeface="B Lotus" pitchFamily="2" charset="-78"/>
            </a:endParaRPr>
          </a:p>
          <a:p>
            <a:pPr marL="274320" indent="-274320" eaLnBrk="1" fontAlgn="auto" hangingPunct="1">
              <a:spcAft>
                <a:spcPts val="0"/>
              </a:spcAft>
              <a:buClr>
                <a:schemeClr val="accent3"/>
              </a:buClr>
              <a:buFont typeface="Wingdings 2"/>
              <a:buChar char=""/>
              <a:defRPr/>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
          <p:cNvSpPr>
            <a:spLocks noGrp="1"/>
          </p:cNvSpPr>
          <p:nvPr>
            <p:ph type="title"/>
          </p:nvPr>
        </p:nvSpPr>
        <p:spPr>
          <a:xfrm>
            <a:off x="457200" y="285750"/>
            <a:ext cx="8229600" cy="928688"/>
          </a:xfrm>
        </p:spPr>
        <p:txBody>
          <a:bodyPr/>
          <a:lstStyle/>
          <a:p>
            <a:pPr algn="ctr" eaLnBrk="1" hangingPunct="1"/>
            <a:r>
              <a:rPr lang="fa-IR" sz="3600" b="1" smtClean="0">
                <a:solidFill>
                  <a:srgbClr val="FF0000"/>
                </a:solidFill>
                <a:cs typeface="B Titr" pitchFamily="2" charset="-78"/>
              </a:rPr>
              <a:t>حمایت از خودمراقبتی از بیمارستان تا جامعه</a:t>
            </a:r>
            <a:endParaRPr lang="en-US" sz="3600" b="1" smtClean="0">
              <a:solidFill>
                <a:srgbClr val="FF0000"/>
              </a:solidFill>
              <a:cs typeface="B Titr" pitchFamily="2" charset="-78"/>
            </a:endParaRPr>
          </a:p>
        </p:txBody>
      </p:sp>
      <p:sp>
        <p:nvSpPr>
          <p:cNvPr id="3" name="Content Placeholder 2"/>
          <p:cNvSpPr>
            <a:spLocks noGrp="1"/>
          </p:cNvSpPr>
          <p:nvPr>
            <p:ph sz="quarter" idx="1"/>
          </p:nvPr>
        </p:nvSpPr>
        <p:spPr>
          <a:xfrm>
            <a:off x="285750" y="1643063"/>
            <a:ext cx="8429625" cy="4681537"/>
          </a:xfrm>
          <a:solidFill>
            <a:schemeClr val="accent1">
              <a:lumMod val="20000"/>
              <a:lumOff val="80000"/>
            </a:schemeClr>
          </a:solidFill>
        </p:spPr>
        <p:txBody>
          <a:bodyPr>
            <a:noAutofit/>
          </a:bodyPr>
          <a:lstStyle/>
          <a:p>
            <a:pPr marL="320040" indent="-320040" algn="justLow" eaLnBrk="1" fontAlgn="auto" hangingPunct="1">
              <a:spcAft>
                <a:spcPts val="0"/>
              </a:spcAft>
              <a:buFont typeface="Wingdings" pitchFamily="2" charset="2"/>
              <a:buChar char="v"/>
              <a:defRPr/>
            </a:pPr>
            <a:r>
              <a:rPr lang="fa-IR" sz="2100" b="1" dirty="0" smtClean="0">
                <a:solidFill>
                  <a:srgbClr val="FF0000"/>
                </a:solidFill>
                <a:cs typeface="B Lotus" pitchFamily="2" charset="-78"/>
              </a:rPr>
              <a:t>خودمراقبتي هنگام ترخيص از بيمارستان: </a:t>
            </a:r>
            <a:r>
              <a:rPr lang="fa-IR" sz="2100" b="1" dirty="0" smtClean="0">
                <a:cs typeface="B Lotus" pitchFamily="2" charset="-78"/>
              </a:rPr>
              <a:t>خودمراقبتي جزیی قطعي از  مراقبت های بعد از ترخيص بيماران از بيمارستان است. اطلاعات  خودمراقبتي، قسمتي از  برنامه مراقبتي است كه باید هنگام ترك بيمارستان به بيماران داده ‌شود تا خروج از بیمارستان، خوشایند شود و از بستري شدن مجدد بيمار جلوگيري مي‌شود. مراقبان بهداشتی  مي‌توانند از هر فرصتی برای ارایه خدمات آموزشی در زمینه خودمراقبتي براي پيشگيري از عود علایم بیماری و بازتوانی  بعد از دوره بستری شدن در بيمارستان استفاده کنند.</a:t>
            </a:r>
            <a:r>
              <a:rPr lang="fa-IR" sz="2100" dirty="0" smtClean="0">
                <a:cs typeface="B Lotus" pitchFamily="2" charset="-78"/>
              </a:rPr>
              <a:t> </a:t>
            </a:r>
            <a:endParaRPr lang="en-US" sz="2100" dirty="0" smtClean="0">
              <a:cs typeface="B Lotus" pitchFamily="2" charset="-78"/>
            </a:endParaRPr>
          </a:p>
          <a:p>
            <a:pPr marL="320040" indent="-320040" algn="justLow" eaLnBrk="1" fontAlgn="auto" hangingPunct="1">
              <a:spcAft>
                <a:spcPts val="0"/>
              </a:spcAft>
              <a:buFont typeface="Wingdings" pitchFamily="2" charset="2"/>
              <a:buChar char="v"/>
              <a:defRPr/>
            </a:pPr>
            <a:r>
              <a:rPr lang="fa-IR" sz="2100" b="1" dirty="0" smtClean="0">
                <a:solidFill>
                  <a:srgbClr val="FF0000"/>
                </a:solidFill>
                <a:cs typeface="B Lotus" pitchFamily="2" charset="-78"/>
              </a:rPr>
              <a:t>خودمراقبتي بيماري هاي حاد در منزل: </a:t>
            </a:r>
            <a:r>
              <a:rPr lang="fa-IR" sz="2100" b="1" dirty="0" smtClean="0">
                <a:cs typeface="B Lotus" pitchFamily="2" charset="-78"/>
              </a:rPr>
              <a:t>حمايت از خودمراقبتي بیماری های حاد در منزل مي‌تواند از عواقب این بيماري‌ها مثل مصدوميت ناشي از سقوط بیمار پيشگيري كند. مثال  ديگر، احتمال پيشگيري از سكته مغزي با انجام خودمراقبتي مناسب  از طریق پايش  دقيق علايم  بعد از تجربه یک حمله ايسكميك مغزی گذرا است. </a:t>
            </a:r>
            <a:endParaRPr lang="en-US" sz="2100" dirty="0" smtClean="0">
              <a:cs typeface="B Lotus" pitchFamily="2" charset="-78"/>
            </a:endParaRPr>
          </a:p>
          <a:p>
            <a:pPr marL="320040" indent="-320040" algn="justLow" eaLnBrk="1" fontAlgn="auto" hangingPunct="1">
              <a:spcAft>
                <a:spcPts val="0"/>
              </a:spcAft>
              <a:buFont typeface="Wingdings" pitchFamily="2" charset="2"/>
              <a:buChar char="v"/>
              <a:defRPr/>
            </a:pPr>
            <a:r>
              <a:rPr lang="fa-IR" sz="2100" b="1" dirty="0" smtClean="0">
                <a:solidFill>
                  <a:srgbClr val="FF0000"/>
                </a:solidFill>
                <a:cs typeface="B Lotus" pitchFamily="2" charset="-78"/>
              </a:rPr>
              <a:t>حمايت از خودمراقبتي در قالب حمايت اجتماعي: </a:t>
            </a:r>
            <a:r>
              <a:rPr lang="fa-IR" sz="2100" b="1" dirty="0" smtClean="0">
                <a:cs typeface="B Lotus" pitchFamily="2" charset="-78"/>
              </a:rPr>
              <a:t>بيماري هاي كوچك براي مردمي كه به دنبال خدمات پزشكان عمومي و پرستاران هستند،  اغلب با مسايل عاطفي و اجتماعي نيز همراه است.خانه‌هاي مراقبت و ويزيت كنندگان خانگي، مددکاران اجتماعي وگروه های خودیاری مي‌توانند نقش مؤثری در ارايه توصيه‌هاي خودمراقبتي داشته باشند.</a:t>
            </a:r>
            <a:r>
              <a:rPr lang="fa-IR" sz="2100" dirty="0" smtClean="0">
                <a:cs typeface="B Lotus" pitchFamily="2" charset="-78"/>
              </a:rPr>
              <a:t> </a:t>
            </a:r>
            <a:endParaRPr lang="en-US" sz="2100" dirty="0" smtClean="0">
              <a:cs typeface="B Lotus"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43"/>
          <p:cNvSpPr>
            <a:spLocks noChangeArrowheads="1"/>
          </p:cNvSpPr>
          <p:nvPr/>
        </p:nvSpPr>
        <p:spPr bwMode="auto">
          <a:xfrm>
            <a:off x="0" y="0"/>
            <a:ext cx="9144000" cy="457200"/>
          </a:xfrm>
          <a:prstGeom prst="rect">
            <a:avLst/>
          </a:prstGeom>
          <a:noFill/>
          <a:ln w="9525">
            <a:noFill/>
            <a:miter lim="800000"/>
            <a:headEnd/>
            <a:tailEnd/>
          </a:ln>
        </p:spPr>
        <p:txBody>
          <a:bodyPr wrap="none" lIns="914112" tIns="914112" rIns="914112" bIns="914112" anchor="ctr">
            <a:spAutoFit/>
          </a:bodyPr>
          <a:lstStyle/>
          <a:p>
            <a:pPr indent="90488" rtl="1">
              <a:tabLst>
                <a:tab pos="204788" algn="r"/>
              </a:tabLst>
            </a:pPr>
            <a:r>
              <a:rPr lang="fa-IR" altLang="zh-CN" sz="1200" b="1">
                <a:latin typeface="Times New Roman" pitchFamily="18" charset="0"/>
                <a:cs typeface="B Lotus" pitchFamily="2" charset="-78"/>
              </a:rPr>
              <a:t>اجتماعي برسند.</a:t>
            </a:r>
            <a:endParaRPr lang="en-US" altLang="zh-CN" sz="1100">
              <a:cs typeface="B Lotus" pitchFamily="2" charset="-78"/>
            </a:endParaRPr>
          </a:p>
          <a:p>
            <a:pPr indent="90488" eaLnBrk="0" hangingPunct="0">
              <a:tabLst>
                <a:tab pos="204788" algn="r"/>
              </a:tabLst>
            </a:pPr>
            <a:endParaRPr lang="en-US" altLang="zh-CN">
              <a:cs typeface="B Lotus" pitchFamily="2" charset="-78"/>
            </a:endParaRPr>
          </a:p>
        </p:txBody>
      </p:sp>
      <p:grpSp>
        <p:nvGrpSpPr>
          <p:cNvPr id="2" name="Group 1"/>
          <p:cNvGrpSpPr>
            <a:grpSpLocks/>
          </p:cNvGrpSpPr>
          <p:nvPr/>
        </p:nvGrpSpPr>
        <p:grpSpPr bwMode="auto">
          <a:xfrm>
            <a:off x="214313" y="214313"/>
            <a:ext cx="8715375" cy="6429375"/>
            <a:chOff x="2578" y="740"/>
            <a:chExt cx="6871" cy="8697"/>
          </a:xfrm>
          <a:solidFill>
            <a:schemeClr val="accent2">
              <a:lumMod val="20000"/>
              <a:lumOff val="80000"/>
            </a:schemeClr>
          </a:solidFill>
        </p:grpSpPr>
        <p:sp>
          <p:nvSpPr>
            <p:cNvPr id="41991" name="Text Box 42"/>
            <p:cNvSpPr txBox="1">
              <a:spLocks noChangeArrowheads="1"/>
            </p:cNvSpPr>
            <p:nvPr/>
          </p:nvSpPr>
          <p:spPr bwMode="auto">
            <a:xfrm>
              <a:off x="5343" y="8727"/>
              <a:ext cx="3882" cy="710"/>
            </a:xfrm>
            <a:prstGeom prst="rect">
              <a:avLst/>
            </a:prstGeom>
            <a:grpFill/>
            <a:ln w="9525">
              <a:solidFill>
                <a:srgbClr val="C00000"/>
              </a:solidFill>
              <a:bevel/>
              <a:headEnd/>
              <a:tailEnd/>
            </a:ln>
          </p:spPr>
          <p:txBody>
            <a:bodyPr/>
            <a:lstStyle/>
            <a:p>
              <a:pPr algn="ctr">
                <a:defRPr/>
              </a:pPr>
              <a:r>
                <a:rPr lang="fa-IR" altLang="zh-CN" sz="3200" b="1">
                  <a:solidFill>
                    <a:srgbClr val="FF0000"/>
                  </a:solidFill>
                  <a:latin typeface="Times New Roman" pitchFamily="18" charset="0"/>
                  <a:cs typeface="B Titr" pitchFamily="2" charset="-78"/>
                </a:rPr>
                <a:t> مثال حمايت از خود مراقبتي  </a:t>
              </a:r>
              <a:endParaRPr lang="en-US" altLang="zh-CN" sz="3200">
                <a:solidFill>
                  <a:srgbClr val="FF0000"/>
                </a:solidFill>
                <a:cs typeface="B Titr" pitchFamily="2" charset="-78"/>
              </a:endParaRPr>
            </a:p>
          </p:txBody>
        </p:sp>
        <p:sp>
          <p:nvSpPr>
            <p:cNvPr id="62505" name="Text Box 41"/>
            <p:cNvSpPr txBox="1">
              <a:spLocks noChangeArrowheads="1"/>
            </p:cNvSpPr>
            <p:nvPr/>
          </p:nvSpPr>
          <p:spPr bwMode="auto">
            <a:xfrm>
              <a:off x="2578" y="3012"/>
              <a:ext cx="1233" cy="1190"/>
            </a:xfrm>
            <a:prstGeom prst="rect">
              <a:avLst/>
            </a:prstGeom>
            <a:grpFill/>
            <a:ln w="9525">
              <a:solidFill>
                <a:srgbClr val="000000"/>
              </a:solidFill>
              <a:bevel/>
              <a:headEnd/>
              <a:tailEnd/>
            </a:ln>
          </p:spPr>
          <p:txBody>
            <a:bodyPr/>
            <a:lstStyle/>
            <a:p>
              <a:pPr algn="ctr">
                <a:defRPr/>
              </a:pPr>
              <a:r>
                <a:rPr lang="fa-IR" altLang="zh-CN" sz="2800" b="1" dirty="0">
                  <a:solidFill>
                    <a:schemeClr val="accent3">
                      <a:lumMod val="50000"/>
                    </a:schemeClr>
                  </a:solidFill>
                  <a:latin typeface="Times New Roman" pitchFamily="18" charset="0"/>
                  <a:cs typeface="B Lotus" pitchFamily="2" charset="-78"/>
                </a:rPr>
                <a:t>وقايع سلامتي</a:t>
              </a:r>
              <a:endParaRPr lang="en-US" altLang="zh-CN" sz="2800" dirty="0">
                <a:solidFill>
                  <a:schemeClr val="accent3">
                    <a:lumMod val="50000"/>
                  </a:schemeClr>
                </a:solidFill>
                <a:cs typeface="B Lotus" pitchFamily="2" charset="-78"/>
              </a:endParaRPr>
            </a:p>
          </p:txBody>
        </p:sp>
        <p:sp>
          <p:nvSpPr>
            <p:cNvPr id="41993" name="Text Box 40"/>
            <p:cNvSpPr txBox="1">
              <a:spLocks noChangeArrowheads="1"/>
            </p:cNvSpPr>
            <p:nvPr/>
          </p:nvSpPr>
          <p:spPr bwMode="auto">
            <a:xfrm>
              <a:off x="2578" y="740"/>
              <a:ext cx="1360" cy="1988"/>
            </a:xfrm>
            <a:prstGeom prst="rect">
              <a:avLst/>
            </a:prstGeom>
            <a:grpFill/>
            <a:ln w="9525">
              <a:solidFill>
                <a:srgbClr val="000000"/>
              </a:solidFill>
              <a:bevel/>
              <a:headEnd/>
              <a:tailEnd/>
            </a:ln>
          </p:spPr>
          <p:txBody>
            <a:bodyPr/>
            <a:lstStyle/>
            <a:p>
              <a:pPr algn="ctr" rtl="1">
                <a:defRPr/>
              </a:pPr>
              <a:r>
                <a:rPr lang="fa-IR" altLang="zh-CN" sz="2000" b="1">
                  <a:solidFill>
                    <a:srgbClr val="FF0000"/>
                  </a:solidFill>
                  <a:latin typeface="Times New Roman" pitchFamily="18" charset="0"/>
                  <a:cs typeface="B Lotus" pitchFamily="2" charset="-78"/>
                </a:rPr>
                <a:t>داروخانه</a:t>
              </a:r>
              <a:endParaRPr lang="en-US" altLang="zh-CN" sz="2000">
                <a:cs typeface="B Lotus" pitchFamily="2" charset="-78"/>
              </a:endParaRPr>
            </a:p>
            <a:p>
              <a:pPr algn="justLow" rtl="1" eaLnBrk="0" hangingPunct="0">
                <a:defRPr/>
              </a:pPr>
              <a:r>
                <a:rPr lang="fa-IR" altLang="zh-CN" sz="1600" b="1">
                  <a:cs typeface="B Lotus" pitchFamily="2" charset="-78"/>
                </a:rPr>
                <a:t>-توصيه‌هاي خود مراقبتي براي بيماري‌هاي كوچك</a:t>
              </a:r>
              <a:r>
                <a:rPr lang="fa-IR" altLang="zh-CN" sz="1600" b="1"/>
                <a:t>-</a:t>
              </a:r>
              <a:r>
                <a:rPr lang="fa-IR" altLang="zh-CN" sz="1600" b="1">
                  <a:cs typeface="B Lotus" pitchFamily="2" charset="-78"/>
                </a:rPr>
                <a:t>نشريه‌هاي اطلاعاتي</a:t>
              </a:r>
              <a:endParaRPr lang="fa-IR" altLang="zh-CN" sz="1600" b="1"/>
            </a:p>
          </p:txBody>
        </p:sp>
        <p:sp>
          <p:nvSpPr>
            <p:cNvPr id="41994" name="Text Box 39"/>
            <p:cNvSpPr txBox="1">
              <a:spLocks noChangeArrowheads="1"/>
            </p:cNvSpPr>
            <p:nvPr/>
          </p:nvSpPr>
          <p:spPr bwMode="auto">
            <a:xfrm>
              <a:off x="4076" y="740"/>
              <a:ext cx="1938" cy="1798"/>
            </a:xfrm>
            <a:prstGeom prst="rect">
              <a:avLst/>
            </a:prstGeom>
            <a:grpFill/>
            <a:ln w="9525">
              <a:solidFill>
                <a:srgbClr val="000000"/>
              </a:solidFill>
              <a:bevel/>
              <a:headEnd/>
              <a:tailEnd/>
            </a:ln>
          </p:spPr>
          <p:txBody>
            <a:bodyPr/>
            <a:lstStyle/>
            <a:p>
              <a:pPr algn="ctr" rtl="1">
                <a:defRPr/>
              </a:pPr>
              <a:r>
                <a:rPr lang="fa-IR" altLang="zh-CN" sz="2000" b="1">
                  <a:solidFill>
                    <a:srgbClr val="FF0000"/>
                  </a:solidFill>
                  <a:latin typeface="Times New Roman" pitchFamily="18" charset="0"/>
                  <a:cs typeface="B Lotus" pitchFamily="2" charset="-78"/>
                </a:rPr>
                <a:t>خط تلفن خودمراقبتي</a:t>
              </a:r>
              <a:endParaRPr lang="en-US" altLang="zh-CN" sz="2000">
                <a:cs typeface="B Lotus" pitchFamily="2" charset="-78"/>
              </a:endParaRPr>
            </a:p>
            <a:p>
              <a:pPr algn="justLow" rtl="1" eaLnBrk="0" hangingPunct="0">
                <a:defRPr/>
              </a:pPr>
              <a:r>
                <a:rPr lang="fa-IR" altLang="zh-CN">
                  <a:latin typeface="Times New Roman" pitchFamily="18" charset="0"/>
                  <a:cs typeface="Times New Roman" pitchFamily="18" charset="0"/>
                </a:rPr>
                <a:t>-</a:t>
              </a:r>
              <a:r>
                <a:rPr lang="fa-IR" altLang="zh-CN" b="1">
                  <a:latin typeface="Times New Roman" pitchFamily="18" charset="0"/>
                  <a:cs typeface="B Lotus" pitchFamily="2" charset="-78"/>
                </a:rPr>
                <a:t>توصيه‌هاي خود مراقبتي براي  بيماري‌هاي كوچك</a:t>
              </a:r>
              <a:r>
                <a:rPr lang="fa-IR" altLang="zh-CN"/>
                <a:t>- </a:t>
              </a:r>
              <a:r>
                <a:rPr lang="fa-IR" altLang="zh-CN" b="1">
                  <a:latin typeface="Times New Roman" pitchFamily="18" charset="0"/>
                  <a:cs typeface="B Lotus" pitchFamily="2" charset="-78"/>
                </a:rPr>
                <a:t>توصيه‌هاي شيوه زندگي</a:t>
              </a:r>
              <a:endParaRPr lang="fa-IR" altLang="zh-CN"/>
            </a:p>
          </p:txBody>
        </p:sp>
        <p:sp>
          <p:nvSpPr>
            <p:cNvPr id="41995" name="Text Box 38"/>
            <p:cNvSpPr txBox="1">
              <a:spLocks noChangeArrowheads="1"/>
            </p:cNvSpPr>
            <p:nvPr/>
          </p:nvSpPr>
          <p:spPr bwMode="auto">
            <a:xfrm>
              <a:off x="6127" y="740"/>
              <a:ext cx="1762" cy="1686"/>
            </a:xfrm>
            <a:prstGeom prst="rect">
              <a:avLst/>
            </a:prstGeom>
            <a:grpFill/>
            <a:ln w="9525">
              <a:solidFill>
                <a:srgbClr val="000000"/>
              </a:solidFill>
              <a:bevel/>
              <a:headEnd/>
              <a:tailEnd/>
            </a:ln>
          </p:spPr>
          <p:txBody>
            <a:bodyPr/>
            <a:lstStyle/>
            <a:p>
              <a:pPr algn="r" rtl="1">
                <a:defRPr/>
              </a:pPr>
              <a:r>
                <a:rPr lang="fa-IR" altLang="zh-CN" sz="2000" b="1">
                  <a:solidFill>
                    <a:srgbClr val="FF0000"/>
                  </a:solidFill>
                  <a:latin typeface="Times New Roman" pitchFamily="18" charset="0"/>
                  <a:cs typeface="B Lotus" pitchFamily="2" charset="-78"/>
                </a:rPr>
                <a:t>مراكز مراجعه بيماران</a:t>
              </a:r>
            </a:p>
            <a:p>
              <a:pPr algn="r" rtl="1">
                <a:defRPr/>
              </a:pPr>
              <a:r>
                <a:rPr lang="fa-IR" altLang="zh-CN" sz="2000" b="1">
                  <a:solidFill>
                    <a:srgbClr val="FF0000"/>
                  </a:solidFill>
                  <a:latin typeface="Times New Roman" pitchFamily="18" charset="0"/>
                  <a:cs typeface="B Lotus" pitchFamily="2" charset="-78"/>
                </a:rPr>
                <a:t> سر پايي</a:t>
              </a:r>
              <a:endParaRPr lang="en-US" altLang="zh-CN" sz="1600">
                <a:cs typeface="B Lotus" pitchFamily="2" charset="-78"/>
              </a:endParaRPr>
            </a:p>
            <a:p>
              <a:pPr algn="justLow" rtl="1" eaLnBrk="0" hangingPunct="0">
                <a:defRPr/>
              </a:pPr>
              <a:r>
                <a:rPr lang="fa-IR" altLang="zh-CN" sz="1600" b="1">
                  <a:latin typeface="Times New Roman" pitchFamily="18" charset="0"/>
                  <a:cs typeface="B Lotus" pitchFamily="2" charset="-78"/>
                </a:rPr>
                <a:t>- مشاوره تلفني و پيگيري در گروه‌های خودیار</a:t>
              </a:r>
              <a:r>
                <a:rPr lang="fa-IR" altLang="zh-CN" sz="1600">
                  <a:latin typeface="Lotus"/>
                  <a:cs typeface="Times New Roman" pitchFamily="18" charset="0"/>
                </a:rPr>
                <a:t>  </a:t>
              </a:r>
              <a:endParaRPr lang="fa-IR" altLang="zh-CN" sz="1600"/>
            </a:p>
          </p:txBody>
        </p:sp>
        <p:sp>
          <p:nvSpPr>
            <p:cNvPr id="41996" name="Text Box 37"/>
            <p:cNvSpPr txBox="1">
              <a:spLocks noChangeArrowheads="1"/>
            </p:cNvSpPr>
            <p:nvPr/>
          </p:nvSpPr>
          <p:spPr bwMode="auto">
            <a:xfrm>
              <a:off x="8003" y="740"/>
              <a:ext cx="1446" cy="2396"/>
            </a:xfrm>
            <a:prstGeom prst="rect">
              <a:avLst/>
            </a:prstGeom>
            <a:grpFill/>
            <a:ln w="9525">
              <a:solidFill>
                <a:srgbClr val="000000"/>
              </a:solidFill>
              <a:bevel/>
              <a:headEnd/>
              <a:tailEnd/>
            </a:ln>
          </p:spPr>
          <p:txBody>
            <a:bodyPr/>
            <a:lstStyle/>
            <a:p>
              <a:pPr algn="r" rtl="1">
                <a:defRPr/>
              </a:pPr>
              <a:r>
                <a:rPr lang="fa-IR" altLang="zh-CN" sz="2000" b="1">
                  <a:solidFill>
                    <a:srgbClr val="FF0000"/>
                  </a:solidFill>
                  <a:latin typeface="Times New Roman" pitchFamily="18" charset="0"/>
                  <a:cs typeface="B Lotus" pitchFamily="2" charset="-78"/>
                </a:rPr>
                <a:t>مراكز جراحي سرپايي</a:t>
              </a:r>
              <a:endParaRPr lang="fa-IR" altLang="zh-CN" sz="1600">
                <a:cs typeface="B Lotus" pitchFamily="2" charset="-78"/>
              </a:endParaRPr>
            </a:p>
            <a:p>
              <a:pPr algn="justLow" rtl="1">
                <a:defRPr/>
              </a:pPr>
              <a:r>
                <a:rPr lang="fa-IR" altLang="zh-CN" b="1">
                  <a:latin typeface="Times New Roman" pitchFamily="18" charset="0"/>
                  <a:cs typeface="B Lotus" pitchFamily="2" charset="-78"/>
                </a:rPr>
                <a:t>مراقبت و حمايت غير تخصصي بعد از ترخیص/</a:t>
              </a:r>
              <a:r>
                <a:rPr lang="fa-IR" altLang="zh-CN" b="1">
                  <a:cs typeface="B Lotus" pitchFamily="2" charset="-78"/>
                </a:rPr>
                <a:t> </a:t>
              </a:r>
              <a:r>
                <a:rPr lang="fa-IR" altLang="zh-CN" b="1">
                  <a:latin typeface="Times New Roman" pitchFamily="18" charset="0"/>
                  <a:cs typeface="B Lotus" pitchFamily="2" charset="-78"/>
                </a:rPr>
                <a:t>اصلاح شيوه زندگي</a:t>
              </a:r>
              <a:endParaRPr lang="fa-IR" altLang="zh-CN" b="1">
                <a:cs typeface="B Lotus" pitchFamily="2" charset="-78"/>
              </a:endParaRPr>
            </a:p>
          </p:txBody>
        </p:sp>
        <p:sp>
          <p:nvSpPr>
            <p:cNvPr id="41997" name="Line 36"/>
            <p:cNvSpPr>
              <a:spLocks noChangeShapeType="1"/>
            </p:cNvSpPr>
            <p:nvPr/>
          </p:nvSpPr>
          <p:spPr bwMode="auto">
            <a:xfrm flipV="1">
              <a:off x="2846" y="2728"/>
              <a:ext cx="54" cy="284"/>
            </a:xfrm>
            <a:prstGeom prst="line">
              <a:avLst/>
            </a:prstGeom>
            <a:grpFill/>
            <a:ln w="9525">
              <a:solidFill>
                <a:srgbClr val="000000"/>
              </a:solidFill>
              <a:bevel/>
              <a:headEnd/>
              <a:tailEnd type="triangle" w="med" len="med"/>
            </a:ln>
          </p:spPr>
          <p:txBody>
            <a:bodyPr/>
            <a:lstStyle/>
            <a:p>
              <a:pPr>
                <a:defRPr/>
              </a:pPr>
              <a:endParaRPr lang="fa-IR"/>
            </a:p>
          </p:txBody>
        </p:sp>
        <p:sp>
          <p:nvSpPr>
            <p:cNvPr id="41998" name="Line 35"/>
            <p:cNvSpPr>
              <a:spLocks noChangeShapeType="1"/>
            </p:cNvSpPr>
            <p:nvPr/>
          </p:nvSpPr>
          <p:spPr bwMode="auto">
            <a:xfrm flipV="1">
              <a:off x="3961" y="2065"/>
              <a:ext cx="118" cy="539"/>
            </a:xfrm>
            <a:prstGeom prst="line">
              <a:avLst/>
            </a:prstGeom>
            <a:grpFill/>
            <a:ln w="9525">
              <a:solidFill>
                <a:srgbClr val="000000"/>
              </a:solidFill>
              <a:bevel/>
              <a:headEnd/>
              <a:tailEnd type="triangle" w="med" len="med"/>
            </a:ln>
          </p:spPr>
          <p:txBody>
            <a:bodyPr/>
            <a:lstStyle/>
            <a:p>
              <a:pPr>
                <a:defRPr/>
              </a:pPr>
              <a:endParaRPr lang="fa-IR"/>
            </a:p>
          </p:txBody>
        </p:sp>
        <p:sp>
          <p:nvSpPr>
            <p:cNvPr id="41999" name="Line 33"/>
            <p:cNvSpPr>
              <a:spLocks noChangeShapeType="1"/>
            </p:cNvSpPr>
            <p:nvPr/>
          </p:nvSpPr>
          <p:spPr bwMode="auto">
            <a:xfrm>
              <a:off x="3811" y="3132"/>
              <a:ext cx="397" cy="26"/>
            </a:xfrm>
            <a:prstGeom prst="line">
              <a:avLst/>
            </a:prstGeom>
            <a:grpFill/>
            <a:ln w="9525">
              <a:solidFill>
                <a:srgbClr val="000000"/>
              </a:solidFill>
              <a:bevel/>
              <a:headEnd/>
              <a:tailEnd type="triangle" w="med" len="med"/>
            </a:ln>
          </p:spPr>
          <p:txBody>
            <a:bodyPr/>
            <a:lstStyle/>
            <a:p>
              <a:pPr>
                <a:defRPr/>
              </a:pPr>
              <a:endParaRPr lang="fa-IR"/>
            </a:p>
          </p:txBody>
        </p:sp>
        <p:sp>
          <p:nvSpPr>
            <p:cNvPr id="42000" name="Text Box 32"/>
            <p:cNvSpPr txBox="1">
              <a:spLocks noChangeArrowheads="1"/>
            </p:cNvSpPr>
            <p:nvPr/>
          </p:nvSpPr>
          <p:spPr bwMode="auto">
            <a:xfrm>
              <a:off x="7675" y="3313"/>
              <a:ext cx="1762" cy="1679"/>
            </a:xfrm>
            <a:prstGeom prst="rect">
              <a:avLst/>
            </a:prstGeom>
            <a:grpFill/>
            <a:ln w="25400">
              <a:solidFill>
                <a:srgbClr val="000000"/>
              </a:solidFill>
              <a:bevel/>
              <a:headEnd/>
              <a:tailEnd/>
            </a:ln>
          </p:spPr>
          <p:txBody>
            <a:bodyPr/>
            <a:lstStyle/>
            <a:p>
              <a:pPr algn="justLow" rtl="1">
                <a:defRPr/>
              </a:pPr>
              <a:r>
                <a:rPr lang="ar-SA" altLang="zh-CN" sz="2000" b="1">
                  <a:solidFill>
                    <a:srgbClr val="FF0000"/>
                  </a:solidFill>
                  <a:latin typeface="Times New Roman" pitchFamily="18" charset="0"/>
                  <a:cs typeface="B Lotus" pitchFamily="2" charset="-78"/>
                </a:rPr>
                <a:t>مراکز</a:t>
              </a:r>
              <a:r>
                <a:rPr lang="fa-IR" altLang="zh-CN" sz="2000" b="1">
                  <a:solidFill>
                    <a:srgbClr val="FF0000"/>
                  </a:solidFill>
                  <a:latin typeface="Times New Roman" pitchFamily="18" charset="0"/>
                  <a:cs typeface="B Lotus" pitchFamily="2" charset="-78"/>
                </a:rPr>
                <a:t> </a:t>
              </a:r>
              <a:r>
                <a:rPr lang="ar-SA" altLang="zh-CN" sz="2000" b="1">
                  <a:solidFill>
                    <a:srgbClr val="FF0000"/>
                  </a:solidFill>
                  <a:latin typeface="Times New Roman" pitchFamily="18" charset="0"/>
                  <a:cs typeface="B Lotus" pitchFamily="2" charset="-78"/>
                </a:rPr>
                <a:t>بستري</a:t>
              </a:r>
              <a:r>
                <a:rPr lang="fa-IR" altLang="zh-CN" sz="2000" b="1">
                  <a:solidFill>
                    <a:srgbClr val="FF0000"/>
                  </a:solidFill>
                  <a:latin typeface="Times New Roman" pitchFamily="18" charset="0"/>
                  <a:cs typeface="B Lotus" pitchFamily="2" charset="-78"/>
                </a:rPr>
                <a:t> اختیاری</a:t>
              </a:r>
              <a:r>
                <a:rPr lang="ar-SA" altLang="zh-CN" sz="2000" b="1">
                  <a:solidFill>
                    <a:srgbClr val="FF0000"/>
                  </a:solidFill>
                  <a:latin typeface="Times New Roman" pitchFamily="18" charset="0"/>
                  <a:cs typeface="B Lotus" pitchFamily="2" charset="-78"/>
                </a:rPr>
                <a:t>‌  </a:t>
              </a:r>
              <a:r>
                <a:rPr lang="fa-IR" altLang="zh-CN" sz="2000" b="1">
                  <a:solidFill>
                    <a:srgbClr val="FF0000"/>
                  </a:solidFill>
                  <a:latin typeface="Times New Roman" pitchFamily="18" charset="0"/>
                  <a:cs typeface="B Lotus" pitchFamily="2" charset="-78"/>
                </a:rPr>
                <a:t> </a:t>
              </a:r>
              <a:r>
                <a:rPr lang="fa-IR" altLang="zh-CN" sz="1400" b="1">
                  <a:latin typeface="Times New Roman" pitchFamily="18" charset="0"/>
                  <a:cs typeface="B Lotus" pitchFamily="2" charset="-78"/>
                </a:rPr>
                <a:t>برنامه‌هاي مراقبت و حمايت غيرتخصصي هنگام ترخيص/توصيه‌هاي شيوه زندگي</a:t>
              </a:r>
              <a:endParaRPr lang="en-US" altLang="zh-CN" sz="1400">
                <a:cs typeface="B Lotus" pitchFamily="2" charset="-78"/>
              </a:endParaRPr>
            </a:p>
            <a:p>
              <a:pPr eaLnBrk="0" hangingPunct="0">
                <a:defRPr/>
              </a:pPr>
              <a:endParaRPr lang="en-US" altLang="zh-CN">
                <a:cs typeface="B Lotus" pitchFamily="2" charset="-78"/>
              </a:endParaRPr>
            </a:p>
          </p:txBody>
        </p:sp>
        <p:sp>
          <p:nvSpPr>
            <p:cNvPr id="42001" name="Line 28"/>
            <p:cNvSpPr>
              <a:spLocks noChangeShapeType="1"/>
            </p:cNvSpPr>
            <p:nvPr/>
          </p:nvSpPr>
          <p:spPr bwMode="auto">
            <a:xfrm>
              <a:off x="7889" y="1525"/>
              <a:ext cx="176" cy="0"/>
            </a:xfrm>
            <a:prstGeom prst="line">
              <a:avLst/>
            </a:prstGeom>
            <a:grpFill/>
            <a:ln w="9525">
              <a:solidFill>
                <a:srgbClr val="000000"/>
              </a:solidFill>
              <a:bevel/>
              <a:headEnd/>
              <a:tailEnd type="triangle" w="med" len="med"/>
            </a:ln>
          </p:spPr>
          <p:txBody>
            <a:bodyPr/>
            <a:lstStyle/>
            <a:p>
              <a:pPr>
                <a:defRPr/>
              </a:pPr>
              <a:endParaRPr lang="fa-IR"/>
            </a:p>
          </p:txBody>
        </p:sp>
        <p:sp>
          <p:nvSpPr>
            <p:cNvPr id="42002" name="Text Box 27"/>
            <p:cNvSpPr txBox="1">
              <a:spLocks noChangeArrowheads="1"/>
            </p:cNvSpPr>
            <p:nvPr/>
          </p:nvSpPr>
          <p:spPr bwMode="auto">
            <a:xfrm>
              <a:off x="3216" y="4555"/>
              <a:ext cx="2414" cy="1952"/>
            </a:xfrm>
            <a:prstGeom prst="rect">
              <a:avLst/>
            </a:prstGeom>
            <a:grpFill/>
            <a:ln w="9525">
              <a:solidFill>
                <a:srgbClr val="000000"/>
              </a:solidFill>
              <a:bevel/>
              <a:headEnd/>
              <a:tailEnd/>
            </a:ln>
          </p:spPr>
          <p:txBody>
            <a:bodyPr/>
            <a:lstStyle/>
            <a:p>
              <a:pPr algn="ctr" rtl="1">
                <a:defRPr/>
              </a:pPr>
              <a:r>
                <a:rPr lang="ar-SA" altLang="zh-CN" sz="2000" b="1" dirty="0">
                  <a:solidFill>
                    <a:srgbClr val="FF0000"/>
                  </a:solidFill>
                  <a:latin typeface="Times New Roman" pitchFamily="18" charset="0"/>
                  <a:cs typeface="B Lotus" pitchFamily="2" charset="-78"/>
                </a:rPr>
                <a:t>درمانگاه ها</a:t>
              </a:r>
              <a:endParaRPr lang="en-US" altLang="zh-CN" sz="2000" dirty="0">
                <a:cs typeface="B Lotus" pitchFamily="2" charset="-78"/>
              </a:endParaRPr>
            </a:p>
            <a:p>
              <a:pPr algn="justLow" rtl="1" eaLnBrk="0" hangingPunct="0">
                <a:defRPr/>
              </a:pPr>
              <a:r>
                <a:rPr lang="fa-IR" altLang="zh-CN" b="1" dirty="0">
                  <a:latin typeface="Lotus"/>
                  <a:cs typeface="Times New Roman" pitchFamily="18" charset="0"/>
                </a:rPr>
                <a:t>-</a:t>
              </a:r>
              <a:r>
                <a:rPr lang="fa-IR" altLang="zh-CN" b="1" dirty="0">
                  <a:latin typeface="Times New Roman" pitchFamily="18" charset="0"/>
                  <a:cs typeface="B Lotus" pitchFamily="2" charset="-78"/>
                </a:rPr>
                <a:t>در بيماران دچار بيماري‌ها و مصدوميت‌هاي كوچك توصيه به خودمراقبتي</a:t>
              </a:r>
              <a:r>
                <a:rPr lang="fa-IR" altLang="zh-CN" dirty="0"/>
                <a:t> </a:t>
              </a:r>
              <a:r>
                <a:rPr lang="fa-IR" altLang="zh-CN" b="1" dirty="0">
                  <a:latin typeface="Lotus"/>
                  <a:cs typeface="Times New Roman" pitchFamily="18" charset="0"/>
                </a:rPr>
                <a:t>- </a:t>
              </a:r>
              <a:r>
                <a:rPr lang="fa-IR" altLang="zh-CN" b="1" dirty="0">
                  <a:latin typeface="Times New Roman" pitchFamily="18" charset="0"/>
                  <a:cs typeface="B Lotus" pitchFamily="2" charset="-78"/>
                </a:rPr>
                <a:t>ارتقاي خود مراقبتي</a:t>
              </a:r>
              <a:endParaRPr lang="fa-IR" altLang="zh-CN" dirty="0"/>
            </a:p>
          </p:txBody>
        </p:sp>
        <p:sp>
          <p:nvSpPr>
            <p:cNvPr id="42003" name="Text Box 26"/>
            <p:cNvSpPr txBox="1">
              <a:spLocks noChangeArrowheads="1"/>
            </p:cNvSpPr>
            <p:nvPr/>
          </p:nvSpPr>
          <p:spPr bwMode="auto">
            <a:xfrm>
              <a:off x="5875" y="4645"/>
              <a:ext cx="1755" cy="1331"/>
            </a:xfrm>
            <a:prstGeom prst="rect">
              <a:avLst/>
            </a:prstGeom>
            <a:grpFill/>
            <a:ln w="25400">
              <a:solidFill>
                <a:srgbClr val="000000"/>
              </a:solidFill>
              <a:bevel/>
              <a:headEnd/>
              <a:tailEnd/>
            </a:ln>
          </p:spPr>
          <p:txBody>
            <a:bodyPr/>
            <a:lstStyle/>
            <a:p>
              <a:pPr algn="ctr" rtl="1">
                <a:defRPr/>
              </a:pPr>
              <a:r>
                <a:rPr lang="fa-IR" altLang="zh-CN" sz="2000" b="1">
                  <a:solidFill>
                    <a:srgbClr val="FF0000"/>
                  </a:solidFill>
                  <a:latin typeface="Times New Roman" pitchFamily="18" charset="0"/>
                  <a:cs typeface="B Lotus" pitchFamily="2" charset="-78"/>
                </a:rPr>
                <a:t>مراکز اورژانس</a:t>
              </a:r>
              <a:endParaRPr lang="en-US" altLang="zh-CN" sz="2000">
                <a:cs typeface="B Lotus" pitchFamily="2" charset="-78"/>
              </a:endParaRPr>
            </a:p>
            <a:p>
              <a:pPr algn="justLow" eaLnBrk="0" hangingPunct="0">
                <a:defRPr/>
              </a:pPr>
              <a:r>
                <a:rPr lang="fa-IR" altLang="zh-CN">
                  <a:latin typeface="Lotus"/>
                  <a:cs typeface="Times New Roman" pitchFamily="18" charset="0"/>
                </a:rPr>
                <a:t> </a:t>
              </a:r>
              <a:r>
                <a:rPr lang="fa-IR" altLang="zh-CN" sz="1600" b="1">
                  <a:latin typeface="Times New Roman" pitchFamily="18" charset="0"/>
                  <a:cs typeface="B Lotus" pitchFamily="2" charset="-78"/>
                </a:rPr>
                <a:t>طرح هاي مراقبتي وحمايت  غيرتخصصي هنگام ترخيص</a:t>
              </a:r>
              <a:endParaRPr lang="fa-IR" altLang="zh-CN" sz="1600"/>
            </a:p>
          </p:txBody>
        </p:sp>
        <p:sp>
          <p:nvSpPr>
            <p:cNvPr id="42004" name="Line 25"/>
            <p:cNvSpPr>
              <a:spLocks noChangeShapeType="1"/>
            </p:cNvSpPr>
            <p:nvPr/>
          </p:nvSpPr>
          <p:spPr bwMode="auto">
            <a:xfrm>
              <a:off x="3801" y="3580"/>
              <a:ext cx="372" cy="976"/>
            </a:xfrm>
            <a:prstGeom prst="line">
              <a:avLst/>
            </a:prstGeom>
            <a:grpFill/>
            <a:ln w="9525">
              <a:solidFill>
                <a:srgbClr val="000000"/>
              </a:solidFill>
              <a:bevel/>
              <a:headEnd/>
              <a:tailEnd type="triangle" w="med" len="med"/>
            </a:ln>
          </p:spPr>
          <p:txBody>
            <a:bodyPr/>
            <a:lstStyle/>
            <a:p>
              <a:pPr>
                <a:defRPr/>
              </a:pPr>
              <a:endParaRPr lang="fa-IR"/>
            </a:p>
          </p:txBody>
        </p:sp>
        <p:sp>
          <p:nvSpPr>
            <p:cNvPr id="42005" name="Text Box 24"/>
            <p:cNvSpPr txBox="1">
              <a:spLocks noChangeArrowheads="1"/>
            </p:cNvSpPr>
            <p:nvPr/>
          </p:nvSpPr>
          <p:spPr bwMode="auto">
            <a:xfrm>
              <a:off x="8003" y="5177"/>
              <a:ext cx="1170" cy="1941"/>
            </a:xfrm>
            <a:prstGeom prst="rect">
              <a:avLst/>
            </a:prstGeom>
            <a:grpFill/>
            <a:ln w="9525">
              <a:solidFill>
                <a:srgbClr val="000000"/>
              </a:solidFill>
              <a:bevel/>
              <a:headEnd/>
              <a:tailEnd/>
            </a:ln>
          </p:spPr>
          <p:txBody>
            <a:bodyPr/>
            <a:lstStyle/>
            <a:p>
              <a:pPr algn="justLow" rtl="1">
                <a:defRPr/>
              </a:pPr>
              <a:r>
                <a:rPr lang="fa-IR" altLang="zh-CN" sz="2000" b="1">
                  <a:solidFill>
                    <a:srgbClr val="FF0000"/>
                  </a:solidFill>
                  <a:latin typeface="Times New Roman" pitchFamily="18" charset="0"/>
                  <a:cs typeface="B Lotus" pitchFamily="2" charset="-78"/>
                </a:rPr>
                <a:t>آسايشگاه ها </a:t>
              </a:r>
              <a:r>
                <a:rPr lang="fa-IR" altLang="zh-CN" b="1">
                  <a:latin typeface="Times New Roman" pitchFamily="18" charset="0"/>
                  <a:cs typeface="B Lotus" pitchFamily="2" charset="-78"/>
                </a:rPr>
                <a:t>آموزش      مهارت‌هاي خودمراقبتي براي گروه‌  مقيم</a:t>
              </a:r>
              <a:endParaRPr lang="fa-IR" altLang="zh-CN">
                <a:cs typeface="B Lotus" pitchFamily="2" charset="-78"/>
              </a:endParaRPr>
            </a:p>
          </p:txBody>
        </p:sp>
        <p:sp>
          <p:nvSpPr>
            <p:cNvPr id="42006" name="Line 23"/>
            <p:cNvSpPr>
              <a:spLocks noChangeShapeType="1"/>
            </p:cNvSpPr>
            <p:nvPr/>
          </p:nvSpPr>
          <p:spPr bwMode="auto">
            <a:xfrm flipH="1">
              <a:off x="8853" y="4992"/>
              <a:ext cx="36" cy="185"/>
            </a:xfrm>
            <a:prstGeom prst="line">
              <a:avLst/>
            </a:prstGeom>
            <a:grpFill/>
            <a:ln w="9525">
              <a:solidFill>
                <a:srgbClr val="000000"/>
              </a:solidFill>
              <a:bevel/>
              <a:headEnd/>
              <a:tailEnd type="triangle" w="med" len="med"/>
            </a:ln>
          </p:spPr>
          <p:txBody>
            <a:bodyPr/>
            <a:lstStyle/>
            <a:p>
              <a:pPr>
                <a:defRPr/>
              </a:pPr>
              <a:endParaRPr lang="fa-IR"/>
            </a:p>
          </p:txBody>
        </p:sp>
        <p:sp>
          <p:nvSpPr>
            <p:cNvPr id="42007" name="Line 22"/>
            <p:cNvSpPr>
              <a:spLocks noChangeShapeType="1"/>
            </p:cNvSpPr>
            <p:nvPr/>
          </p:nvSpPr>
          <p:spPr bwMode="auto">
            <a:xfrm>
              <a:off x="2967" y="4219"/>
              <a:ext cx="36" cy="2556"/>
            </a:xfrm>
            <a:prstGeom prst="line">
              <a:avLst/>
            </a:prstGeom>
            <a:grpFill/>
            <a:ln w="9525">
              <a:solidFill>
                <a:srgbClr val="000000"/>
              </a:solidFill>
              <a:bevel/>
              <a:headEnd/>
              <a:tailEnd type="triangle" w="med" len="med"/>
            </a:ln>
          </p:spPr>
          <p:txBody>
            <a:bodyPr/>
            <a:lstStyle/>
            <a:p>
              <a:pPr>
                <a:defRPr/>
              </a:pPr>
              <a:endParaRPr lang="fa-IR"/>
            </a:p>
          </p:txBody>
        </p:sp>
        <p:sp>
          <p:nvSpPr>
            <p:cNvPr id="42008" name="Text Box 21"/>
            <p:cNvSpPr txBox="1">
              <a:spLocks noChangeArrowheads="1"/>
            </p:cNvSpPr>
            <p:nvPr/>
          </p:nvSpPr>
          <p:spPr bwMode="auto">
            <a:xfrm>
              <a:off x="5716" y="6064"/>
              <a:ext cx="2127" cy="1243"/>
            </a:xfrm>
            <a:prstGeom prst="rect">
              <a:avLst/>
            </a:prstGeom>
            <a:grpFill/>
            <a:ln w="9525">
              <a:solidFill>
                <a:srgbClr val="000000"/>
              </a:solidFill>
              <a:bevel/>
              <a:headEnd/>
              <a:tailEnd/>
            </a:ln>
          </p:spPr>
          <p:txBody>
            <a:bodyPr/>
            <a:lstStyle/>
            <a:p>
              <a:pPr algn="r" rtl="1">
                <a:defRPr/>
              </a:pPr>
              <a:r>
                <a:rPr lang="fa-IR" altLang="zh-CN" sz="2000" b="1">
                  <a:solidFill>
                    <a:srgbClr val="FF0000"/>
                  </a:solidFill>
                  <a:latin typeface="Times New Roman" pitchFamily="18" charset="0"/>
                  <a:cs typeface="B Lotus" pitchFamily="2" charset="-78"/>
                </a:rPr>
                <a:t>مراقبت در منزل </a:t>
              </a:r>
              <a:endParaRPr lang="en-US" altLang="zh-CN" sz="2000">
                <a:cs typeface="B Lotus" pitchFamily="2" charset="-78"/>
              </a:endParaRPr>
            </a:p>
            <a:p>
              <a:pPr algn="justLow" rtl="1" eaLnBrk="0" hangingPunct="0">
                <a:defRPr/>
              </a:pPr>
              <a:r>
                <a:rPr lang="fa-IR" altLang="zh-CN" sz="700" b="1">
                  <a:solidFill>
                    <a:srgbClr val="000000"/>
                  </a:solidFill>
                  <a:latin typeface="Lotus"/>
                  <a:cs typeface="Times New Roman" pitchFamily="18" charset="0"/>
                </a:rPr>
                <a:t>---</a:t>
              </a:r>
              <a:r>
                <a:rPr lang="fa-IR" altLang="zh-CN" b="1">
                  <a:solidFill>
                    <a:srgbClr val="000000"/>
                  </a:solidFill>
                  <a:latin typeface="Times New Roman" pitchFamily="18" charset="0"/>
                  <a:cs typeface="B Lotus" pitchFamily="2" charset="-78"/>
                </a:rPr>
                <a:t>آموزش مهارت‌هاي خود مراقبتي براي مردم دچار وضعيت مزمن</a:t>
              </a:r>
              <a:endParaRPr lang="fa-IR" altLang="zh-CN"/>
            </a:p>
          </p:txBody>
        </p:sp>
        <p:sp>
          <p:nvSpPr>
            <p:cNvPr id="42009" name="Line 20"/>
            <p:cNvSpPr>
              <a:spLocks noChangeShapeType="1"/>
            </p:cNvSpPr>
            <p:nvPr/>
          </p:nvSpPr>
          <p:spPr bwMode="auto">
            <a:xfrm>
              <a:off x="9336" y="4992"/>
              <a:ext cx="36" cy="2416"/>
            </a:xfrm>
            <a:prstGeom prst="line">
              <a:avLst/>
            </a:prstGeom>
            <a:grpFill/>
            <a:ln w="9525">
              <a:solidFill>
                <a:srgbClr val="000000"/>
              </a:solidFill>
              <a:bevel/>
              <a:headEnd/>
              <a:tailEnd type="triangle" w="med" len="med"/>
            </a:ln>
          </p:spPr>
          <p:txBody>
            <a:bodyPr/>
            <a:lstStyle/>
            <a:p>
              <a:pPr>
                <a:defRPr/>
              </a:pPr>
              <a:endParaRPr lang="fa-IR"/>
            </a:p>
          </p:txBody>
        </p:sp>
        <p:sp>
          <p:nvSpPr>
            <p:cNvPr id="42010" name="Line 19"/>
            <p:cNvSpPr>
              <a:spLocks noChangeShapeType="1"/>
            </p:cNvSpPr>
            <p:nvPr/>
          </p:nvSpPr>
          <p:spPr bwMode="auto">
            <a:xfrm flipV="1">
              <a:off x="5643" y="5215"/>
              <a:ext cx="232" cy="57"/>
            </a:xfrm>
            <a:prstGeom prst="line">
              <a:avLst/>
            </a:prstGeom>
            <a:grpFill/>
            <a:ln w="9525">
              <a:solidFill>
                <a:srgbClr val="000000"/>
              </a:solidFill>
              <a:bevel/>
              <a:headEnd/>
              <a:tailEnd type="triangle" w="med" len="med"/>
            </a:ln>
          </p:spPr>
          <p:txBody>
            <a:bodyPr/>
            <a:lstStyle/>
            <a:p>
              <a:pPr>
                <a:defRPr/>
              </a:pPr>
              <a:endParaRPr lang="fa-IR"/>
            </a:p>
          </p:txBody>
        </p:sp>
        <p:sp>
          <p:nvSpPr>
            <p:cNvPr id="42011" name="Line 13"/>
            <p:cNvSpPr>
              <a:spLocks noChangeShapeType="1"/>
            </p:cNvSpPr>
            <p:nvPr/>
          </p:nvSpPr>
          <p:spPr bwMode="auto">
            <a:xfrm flipV="1">
              <a:off x="6407" y="2426"/>
              <a:ext cx="532" cy="355"/>
            </a:xfrm>
            <a:prstGeom prst="line">
              <a:avLst/>
            </a:prstGeom>
            <a:grpFill/>
            <a:ln w="9525">
              <a:solidFill>
                <a:srgbClr val="000000"/>
              </a:solidFill>
              <a:bevel/>
              <a:headEnd/>
              <a:tailEnd type="triangle" w="med" len="med"/>
            </a:ln>
          </p:spPr>
          <p:txBody>
            <a:bodyPr/>
            <a:lstStyle/>
            <a:p>
              <a:pPr>
                <a:defRPr/>
              </a:pPr>
              <a:endParaRPr lang="fa-IR"/>
            </a:p>
          </p:txBody>
        </p:sp>
        <p:sp>
          <p:nvSpPr>
            <p:cNvPr id="42012" name="Text Box 11"/>
            <p:cNvSpPr txBox="1">
              <a:spLocks noChangeArrowheads="1"/>
            </p:cNvSpPr>
            <p:nvPr/>
          </p:nvSpPr>
          <p:spPr bwMode="auto">
            <a:xfrm>
              <a:off x="2738" y="6774"/>
              <a:ext cx="2503" cy="2662"/>
            </a:xfrm>
            <a:prstGeom prst="rect">
              <a:avLst/>
            </a:prstGeom>
            <a:grpFill/>
            <a:ln w="9525">
              <a:solidFill>
                <a:srgbClr val="000000"/>
              </a:solidFill>
              <a:bevel/>
              <a:headEnd/>
              <a:tailEnd/>
            </a:ln>
          </p:spPr>
          <p:txBody>
            <a:bodyPr/>
            <a:lstStyle/>
            <a:p>
              <a:pPr algn="ctr" rtl="1">
                <a:defRPr/>
              </a:pPr>
              <a:r>
                <a:rPr lang="fa-IR" altLang="zh-CN" sz="2000" b="1">
                  <a:solidFill>
                    <a:srgbClr val="FF0000"/>
                  </a:solidFill>
                  <a:latin typeface="Times New Roman" pitchFamily="18" charset="0"/>
                  <a:cs typeface="B Lotus" pitchFamily="2" charset="-78"/>
                </a:rPr>
                <a:t>خانه</a:t>
              </a:r>
              <a:endParaRPr lang="en-US" altLang="zh-CN" sz="2000" b="1">
                <a:cs typeface="B Lotus" pitchFamily="2" charset="-78"/>
              </a:endParaRPr>
            </a:p>
            <a:p>
              <a:pPr algn="justLow" rtl="1" eaLnBrk="0" hangingPunct="0">
                <a:defRPr/>
              </a:pPr>
              <a:r>
                <a:rPr lang="fa-IR" altLang="zh-CN" sz="1600" b="1">
                  <a:latin typeface="Times New Roman" pitchFamily="18" charset="0"/>
                  <a:cs typeface="B Lotus" pitchFamily="2" charset="-78"/>
                </a:rPr>
                <a:t>شيوه زندگي سالم،ورزش،تغذيه/         تعويض حباب‌هاي روشنايي/پيشگيري از سقوط/استفاده از اينترنت/ استفاده از      روش های خودمراقبتی/ خودتشخيصي/ خودپايشي/روش های تطابق/ مكان هاي مراقبتي ويژه/گروه هاي حمايتي غيرتخصصي</a:t>
              </a:r>
              <a:endParaRPr lang="fa-IR" altLang="zh-CN" sz="1600"/>
            </a:p>
          </p:txBody>
        </p:sp>
        <p:sp>
          <p:nvSpPr>
            <p:cNvPr id="42013" name="Line 10"/>
            <p:cNvSpPr>
              <a:spLocks noChangeShapeType="1"/>
            </p:cNvSpPr>
            <p:nvPr/>
          </p:nvSpPr>
          <p:spPr bwMode="auto">
            <a:xfrm flipV="1">
              <a:off x="5221" y="7021"/>
              <a:ext cx="511" cy="218"/>
            </a:xfrm>
            <a:prstGeom prst="line">
              <a:avLst/>
            </a:prstGeom>
            <a:grpFill/>
            <a:ln w="9525">
              <a:solidFill>
                <a:srgbClr val="000000"/>
              </a:solidFill>
              <a:bevel/>
              <a:headEnd/>
              <a:tailEnd type="triangle" w="med" len="med"/>
            </a:ln>
          </p:spPr>
          <p:txBody>
            <a:bodyPr/>
            <a:lstStyle/>
            <a:p>
              <a:pPr>
                <a:defRPr/>
              </a:pPr>
              <a:endParaRPr lang="fa-IR"/>
            </a:p>
          </p:txBody>
        </p:sp>
        <p:sp>
          <p:nvSpPr>
            <p:cNvPr id="42014" name="Line 6"/>
            <p:cNvSpPr>
              <a:spLocks noChangeShapeType="1"/>
            </p:cNvSpPr>
            <p:nvPr/>
          </p:nvSpPr>
          <p:spPr bwMode="auto">
            <a:xfrm>
              <a:off x="5609" y="4378"/>
              <a:ext cx="266" cy="590"/>
            </a:xfrm>
            <a:prstGeom prst="line">
              <a:avLst/>
            </a:prstGeom>
            <a:grpFill/>
            <a:ln w="9525">
              <a:solidFill>
                <a:srgbClr val="000000"/>
              </a:solidFill>
              <a:bevel/>
              <a:headEnd/>
              <a:tailEnd type="triangle" w="med" len="med"/>
            </a:ln>
          </p:spPr>
          <p:txBody>
            <a:bodyPr/>
            <a:lstStyle/>
            <a:p>
              <a:pPr>
                <a:defRPr/>
              </a:pPr>
              <a:endParaRPr lang="fa-IR"/>
            </a:p>
          </p:txBody>
        </p:sp>
        <p:sp>
          <p:nvSpPr>
            <p:cNvPr id="42015" name="Line 5"/>
            <p:cNvSpPr>
              <a:spLocks noChangeShapeType="1"/>
            </p:cNvSpPr>
            <p:nvPr/>
          </p:nvSpPr>
          <p:spPr bwMode="auto">
            <a:xfrm flipH="1" flipV="1">
              <a:off x="8773" y="6924"/>
              <a:ext cx="46" cy="472"/>
            </a:xfrm>
            <a:prstGeom prst="line">
              <a:avLst/>
            </a:prstGeom>
            <a:grpFill/>
            <a:ln w="9525">
              <a:solidFill>
                <a:srgbClr val="000000"/>
              </a:solidFill>
              <a:bevel/>
              <a:headEnd/>
              <a:tailEnd type="triangle" w="med" len="med"/>
            </a:ln>
          </p:spPr>
          <p:txBody>
            <a:bodyPr/>
            <a:lstStyle/>
            <a:p>
              <a:pPr>
                <a:defRPr/>
              </a:pPr>
              <a:endParaRPr lang="fa-IR"/>
            </a:p>
          </p:txBody>
        </p:sp>
        <p:sp>
          <p:nvSpPr>
            <p:cNvPr id="42016" name="Text Box 4"/>
            <p:cNvSpPr txBox="1">
              <a:spLocks noChangeArrowheads="1"/>
            </p:cNvSpPr>
            <p:nvPr/>
          </p:nvSpPr>
          <p:spPr bwMode="auto">
            <a:xfrm>
              <a:off x="7152" y="7395"/>
              <a:ext cx="2234" cy="1242"/>
            </a:xfrm>
            <a:prstGeom prst="rect">
              <a:avLst/>
            </a:prstGeom>
            <a:grpFill/>
            <a:ln w="9525">
              <a:solidFill>
                <a:srgbClr val="000000"/>
              </a:solidFill>
              <a:bevel/>
              <a:headEnd/>
              <a:tailEnd/>
            </a:ln>
          </p:spPr>
          <p:txBody>
            <a:bodyPr/>
            <a:lstStyle/>
            <a:p>
              <a:pPr algn="ctr" rtl="1">
                <a:defRPr/>
              </a:pPr>
              <a:r>
                <a:rPr lang="fa-IR" altLang="zh-CN" sz="2000" b="1">
                  <a:solidFill>
                    <a:srgbClr val="FF0000"/>
                  </a:solidFill>
                  <a:latin typeface="Lotus"/>
                  <a:cs typeface="B Lotus" pitchFamily="2" charset="-78"/>
                </a:rPr>
                <a:t>مرا</a:t>
              </a:r>
              <a:r>
                <a:rPr lang="fa-IR" altLang="zh-CN" sz="2000" b="1">
                  <a:solidFill>
                    <a:srgbClr val="FF0000"/>
                  </a:solidFill>
                  <a:latin typeface="Times New Roman" pitchFamily="18" charset="0"/>
                  <a:cs typeface="B Lotus" pitchFamily="2" charset="-78"/>
                </a:rPr>
                <a:t>قبت‌هاي پرستاري</a:t>
              </a:r>
              <a:endParaRPr lang="en-US" altLang="zh-CN" sz="2000">
                <a:cs typeface="B Lotus" pitchFamily="2" charset="-78"/>
              </a:endParaRPr>
            </a:p>
            <a:p>
              <a:pPr algn="justLow" rtl="1" eaLnBrk="0" hangingPunct="0">
                <a:defRPr/>
              </a:pPr>
              <a:r>
                <a:rPr lang="fa-IR" altLang="zh-CN" b="1">
                  <a:latin typeface="Times New Roman" pitchFamily="18" charset="0"/>
                  <a:cs typeface="B Lotus" pitchFamily="2" charset="-78"/>
                </a:rPr>
                <a:t>-آموزش مهارت‌هاي خود مراقبتي براي افراد دچار وضعيت‌هاي مزمن</a:t>
              </a:r>
              <a:endParaRPr lang="fa-IR" altLang="zh-CN"/>
            </a:p>
          </p:txBody>
        </p:sp>
        <p:sp>
          <p:nvSpPr>
            <p:cNvPr id="42017" name="Line 3"/>
            <p:cNvSpPr>
              <a:spLocks noChangeShapeType="1"/>
            </p:cNvSpPr>
            <p:nvPr/>
          </p:nvSpPr>
          <p:spPr bwMode="auto">
            <a:xfrm>
              <a:off x="6673" y="3757"/>
              <a:ext cx="1001" cy="20"/>
            </a:xfrm>
            <a:prstGeom prst="line">
              <a:avLst/>
            </a:prstGeom>
            <a:grpFill/>
            <a:ln w="9525">
              <a:solidFill>
                <a:srgbClr val="000000"/>
              </a:solidFill>
              <a:bevel/>
              <a:headEnd/>
              <a:tailEnd type="triangle" w="med" len="med"/>
            </a:ln>
          </p:spPr>
          <p:txBody>
            <a:bodyPr/>
            <a:lstStyle/>
            <a:p>
              <a:pPr>
                <a:defRPr/>
              </a:pPr>
              <a:endParaRPr lang="fa-IR"/>
            </a:p>
          </p:txBody>
        </p:sp>
        <p:sp>
          <p:nvSpPr>
            <p:cNvPr id="42018" name="Text Box 2"/>
            <p:cNvSpPr txBox="1">
              <a:spLocks noChangeArrowheads="1"/>
            </p:cNvSpPr>
            <p:nvPr/>
          </p:nvSpPr>
          <p:spPr bwMode="auto">
            <a:xfrm>
              <a:off x="4217" y="2752"/>
              <a:ext cx="2467" cy="1626"/>
            </a:xfrm>
            <a:prstGeom prst="rect">
              <a:avLst/>
            </a:prstGeom>
            <a:grpFill/>
            <a:ln w="9525">
              <a:solidFill>
                <a:srgbClr val="000000"/>
              </a:solidFill>
              <a:bevel/>
              <a:headEnd/>
              <a:tailEnd/>
            </a:ln>
          </p:spPr>
          <p:txBody>
            <a:bodyPr/>
            <a:lstStyle/>
            <a:p>
              <a:pPr algn="ctr" rtl="1">
                <a:defRPr/>
              </a:pPr>
              <a:r>
                <a:rPr lang="fa-IR" altLang="zh-CN" sz="2000" b="1">
                  <a:solidFill>
                    <a:srgbClr val="FF0000"/>
                  </a:solidFill>
                  <a:latin typeface="Times New Roman" pitchFamily="18" charset="0"/>
                  <a:cs typeface="B Lotus" pitchFamily="2" charset="-78"/>
                </a:rPr>
                <a:t>مطب پزشكي عمومي</a:t>
              </a:r>
              <a:endParaRPr lang="en-US" altLang="zh-CN" sz="2000">
                <a:cs typeface="B Lotus" pitchFamily="2" charset="-78"/>
              </a:endParaRPr>
            </a:p>
            <a:p>
              <a:pPr algn="justLow" rtl="1" eaLnBrk="0" hangingPunct="0">
                <a:defRPr/>
              </a:pPr>
              <a:r>
                <a:rPr lang="fa-IR" altLang="zh-CN" b="1">
                  <a:latin typeface="Lotus"/>
                  <a:cs typeface="Times New Roman" pitchFamily="18" charset="0"/>
                </a:rPr>
                <a:t>- </a:t>
              </a:r>
              <a:r>
                <a:rPr lang="fa-IR" altLang="zh-CN" b="1">
                  <a:latin typeface="Times New Roman" pitchFamily="18" charset="0"/>
                  <a:cs typeface="B Lotus" pitchFamily="2" charset="-78"/>
                </a:rPr>
                <a:t>ارجاع به مراکزحمایت خودمراقبتي </a:t>
              </a:r>
              <a:endParaRPr lang="en-US" altLang="zh-CN" b="1"/>
            </a:p>
            <a:p>
              <a:pPr algn="justLow" rtl="1" eaLnBrk="0" hangingPunct="0">
                <a:defRPr/>
              </a:pPr>
              <a:r>
                <a:rPr lang="fa-IR" altLang="zh-CN" b="1">
                  <a:latin typeface="Lotus"/>
                  <a:cs typeface="Times New Roman" pitchFamily="18" charset="0"/>
                </a:rPr>
                <a:t>- </a:t>
              </a:r>
              <a:r>
                <a:rPr lang="fa-IR" altLang="zh-CN" b="1">
                  <a:latin typeface="Times New Roman" pitchFamily="18" charset="0"/>
                  <a:cs typeface="B Lotus" pitchFamily="2" charset="-78"/>
                </a:rPr>
                <a:t>تشويق وآموزش بیماران</a:t>
              </a:r>
              <a:endParaRPr lang="fa-IR" altLang="zh-CN" b="1"/>
            </a:p>
          </p:txBody>
        </p:sp>
      </p:grpSp>
      <p:sp>
        <p:nvSpPr>
          <p:cNvPr id="46084" name="Line 10"/>
          <p:cNvSpPr>
            <a:spLocks noChangeShapeType="1"/>
          </p:cNvSpPr>
          <p:nvPr/>
        </p:nvSpPr>
        <p:spPr bwMode="auto">
          <a:xfrm>
            <a:off x="3643313" y="5857875"/>
            <a:ext cx="2357437" cy="46038"/>
          </a:xfrm>
          <a:prstGeom prst="line">
            <a:avLst/>
          </a:prstGeom>
          <a:noFill/>
          <a:ln w="9525">
            <a:solidFill>
              <a:srgbClr val="000000"/>
            </a:solidFill>
            <a:bevel/>
            <a:headEnd/>
            <a:tailEnd type="triangle" w="med" len="med"/>
          </a:ln>
        </p:spPr>
        <p:txBody>
          <a:bodyPr/>
          <a:lstStyle/>
          <a:p>
            <a:endParaRPr lang="fa-IR"/>
          </a:p>
        </p:txBody>
      </p:sp>
      <p:sp>
        <p:nvSpPr>
          <p:cNvPr id="46085" name="Line 23"/>
          <p:cNvSpPr>
            <a:spLocks noChangeShapeType="1"/>
          </p:cNvSpPr>
          <p:nvPr/>
        </p:nvSpPr>
        <p:spPr bwMode="auto">
          <a:xfrm>
            <a:off x="6429375" y="1428750"/>
            <a:ext cx="642938" cy="428625"/>
          </a:xfrm>
          <a:prstGeom prst="line">
            <a:avLst/>
          </a:prstGeom>
          <a:noFill/>
          <a:ln w="9525">
            <a:solidFill>
              <a:srgbClr val="000000"/>
            </a:solidFill>
            <a:bevel/>
            <a:headEnd/>
            <a:tailEnd type="triangle" w="med" len="med"/>
          </a:ln>
        </p:spPr>
        <p:txBody>
          <a:bodyPr/>
          <a:lstStyle/>
          <a:p>
            <a:endParaRPr lang="fa-IR"/>
          </a:p>
        </p:txBody>
      </p:sp>
      <p:sp>
        <p:nvSpPr>
          <p:cNvPr id="46086" name="Line 19"/>
          <p:cNvSpPr>
            <a:spLocks noChangeShapeType="1"/>
          </p:cNvSpPr>
          <p:nvPr/>
        </p:nvSpPr>
        <p:spPr bwMode="auto">
          <a:xfrm flipH="1">
            <a:off x="4500563" y="4071938"/>
            <a:ext cx="285750" cy="142875"/>
          </a:xfrm>
          <a:prstGeom prst="line">
            <a:avLst/>
          </a:prstGeom>
          <a:noFill/>
          <a:ln w="9525">
            <a:solidFill>
              <a:srgbClr val="000000"/>
            </a:solidFill>
            <a:bevel/>
            <a:headEnd/>
            <a:tailEnd type="triangle" w="med" len="med"/>
          </a:ln>
        </p:spPr>
        <p:txBody>
          <a:bodyPr/>
          <a:lstStyle/>
          <a:p>
            <a:endParaRPr lang="fa-I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500" y="357188"/>
            <a:ext cx="8229600" cy="928687"/>
          </a:xfrm>
        </p:spPr>
        <p:txBody>
          <a:bodyPr>
            <a:normAutofit fontScale="90000"/>
          </a:bodyPr>
          <a:lstStyle/>
          <a:p>
            <a:pPr algn="ctr" eaLnBrk="1" fontAlgn="auto" hangingPunct="1">
              <a:spcAft>
                <a:spcPts val="0"/>
              </a:spcAft>
              <a:defRPr/>
            </a:pPr>
            <a:r>
              <a:rPr lang="fa-IR" b="1" dirty="0" smtClean="0">
                <a:solidFill>
                  <a:srgbClr val="FF0000"/>
                </a:solidFill>
              </a:rPr>
              <a:t> </a:t>
            </a:r>
            <a:r>
              <a:rPr lang="ar-SA" sz="3600" b="1" dirty="0" smtClean="0">
                <a:solidFill>
                  <a:srgbClr val="FF0000"/>
                </a:solidFill>
                <a:cs typeface="B Titr" pitchFamily="2" charset="-78"/>
              </a:rPr>
              <a:t>شواهد</a:t>
            </a:r>
            <a:r>
              <a:rPr lang="fa-IR" sz="3600" b="1" dirty="0" smtClean="0">
                <a:solidFill>
                  <a:srgbClr val="FF0000"/>
                </a:solidFill>
                <a:cs typeface="B Titr" pitchFamily="2" charset="-78"/>
              </a:rPr>
              <a:t> </a:t>
            </a:r>
            <a:r>
              <a:rPr lang="ar-SA" sz="3600" b="1" dirty="0" smtClean="0">
                <a:solidFill>
                  <a:srgbClr val="FF0000"/>
                </a:solidFill>
                <a:cs typeface="B Titr" pitchFamily="2" charset="-78"/>
              </a:rPr>
              <a:t>اثربخشي</a:t>
            </a:r>
            <a:r>
              <a:rPr lang="fa-IR" sz="3600" b="1" dirty="0" smtClean="0">
                <a:solidFill>
                  <a:srgbClr val="FF0000"/>
                </a:solidFill>
                <a:cs typeface="B Titr" pitchFamily="2" charset="-78"/>
              </a:rPr>
              <a:t> خودمراقبتی </a:t>
            </a:r>
            <a:r>
              <a:rPr lang="ar-SA" sz="3600" b="1" dirty="0" smtClean="0">
                <a:solidFill>
                  <a:srgbClr val="FF0000"/>
                </a:solidFill>
                <a:cs typeface="B Titr" pitchFamily="2" charset="-78"/>
              </a:rPr>
              <a:t>در</a:t>
            </a:r>
            <a:r>
              <a:rPr lang="fa-IR" sz="3600" b="1" dirty="0" smtClean="0">
                <a:solidFill>
                  <a:srgbClr val="FF0000"/>
                </a:solidFill>
                <a:cs typeface="B Titr" pitchFamily="2" charset="-78"/>
              </a:rPr>
              <a:t> </a:t>
            </a:r>
            <a:r>
              <a:rPr lang="ar-SA" sz="3600" b="1" dirty="0" smtClean="0">
                <a:solidFill>
                  <a:srgbClr val="FF0000"/>
                </a:solidFill>
                <a:cs typeface="B Titr" pitchFamily="2" charset="-78"/>
              </a:rPr>
              <a:t>بيماري‌هاي</a:t>
            </a:r>
            <a:r>
              <a:rPr lang="fa-IR" sz="3600" b="1" dirty="0" smtClean="0">
                <a:solidFill>
                  <a:srgbClr val="FF0000"/>
                </a:solidFill>
                <a:cs typeface="B Titr" pitchFamily="2" charset="-78"/>
              </a:rPr>
              <a:t> </a:t>
            </a:r>
            <a:r>
              <a:rPr lang="ar-SA" sz="3600" b="1" dirty="0" smtClean="0">
                <a:solidFill>
                  <a:srgbClr val="FF0000"/>
                </a:solidFill>
                <a:cs typeface="B Titr" pitchFamily="2" charset="-78"/>
              </a:rPr>
              <a:t>مزمن</a:t>
            </a:r>
            <a:r>
              <a:rPr lang="fa-IR" sz="3600" b="1" dirty="0" smtClean="0">
                <a:solidFill>
                  <a:srgbClr val="FF0000"/>
                </a:solidFill>
                <a:cs typeface="B Titr" pitchFamily="2" charset="-78"/>
              </a:rPr>
              <a:t>1</a:t>
            </a:r>
            <a:endParaRPr lang="en-US" sz="3600" dirty="0">
              <a:solidFill>
                <a:srgbClr val="FF0000"/>
              </a:solidFill>
              <a:cs typeface="B Titr" pitchFamily="2" charset="-78"/>
            </a:endParaRPr>
          </a:p>
        </p:txBody>
      </p:sp>
      <p:sp>
        <p:nvSpPr>
          <p:cNvPr id="3" name="Content Placeholder 2"/>
          <p:cNvSpPr>
            <a:spLocks noGrp="1"/>
          </p:cNvSpPr>
          <p:nvPr>
            <p:ph sz="quarter" idx="1"/>
          </p:nvPr>
        </p:nvSpPr>
        <p:spPr>
          <a:xfrm>
            <a:off x="457200" y="1571625"/>
            <a:ext cx="8229600" cy="4752975"/>
          </a:xfrm>
          <a:solidFill>
            <a:schemeClr val="accent1">
              <a:lumMod val="20000"/>
              <a:lumOff val="80000"/>
            </a:schemeClr>
          </a:solidFill>
        </p:spPr>
        <p:txBody>
          <a:bodyPr>
            <a:normAutofit fontScale="92500" lnSpcReduction="20000"/>
          </a:bodyPr>
          <a:lstStyle/>
          <a:p>
            <a:pPr marL="274320" indent="-274320" algn="justLow" eaLnBrk="1" fontAlgn="auto" hangingPunct="1">
              <a:spcAft>
                <a:spcPts val="0"/>
              </a:spcAft>
              <a:buClr>
                <a:schemeClr val="accent3"/>
              </a:buClr>
              <a:buFont typeface="Wingdings 2"/>
              <a:buNone/>
              <a:defRPr/>
            </a:pPr>
            <a:r>
              <a:rPr lang="fa-IR" b="1" dirty="0" smtClean="0">
                <a:cs typeface="B Lotus" pitchFamily="2" charset="-78"/>
              </a:rPr>
              <a:t>1-</a:t>
            </a:r>
            <a:r>
              <a:rPr lang="ar-SA" b="1" dirty="0" smtClean="0">
                <a:cs typeface="B Lotus" pitchFamily="2" charset="-78"/>
              </a:rPr>
              <a:t> بيشترين مراقبت مورد نياز مبتلا</a:t>
            </a:r>
            <a:r>
              <a:rPr lang="fa-IR" b="1" dirty="0" smtClean="0">
                <a:cs typeface="B Lotus" pitchFamily="2" charset="-78"/>
              </a:rPr>
              <a:t>یان</a:t>
            </a:r>
            <a:r>
              <a:rPr lang="ar-SA" b="1" dirty="0" smtClean="0">
                <a:cs typeface="B Lotus" pitchFamily="2" charset="-78"/>
              </a:rPr>
              <a:t> به بيماري‌هاي مزمن</a:t>
            </a:r>
            <a:r>
              <a:rPr lang="fa-IR" b="1" dirty="0" smtClean="0">
                <a:cs typeface="B Lotus" pitchFamily="2" charset="-78"/>
              </a:rPr>
              <a:t>،</a:t>
            </a:r>
            <a:r>
              <a:rPr lang="en-US" b="1" dirty="0" smtClean="0">
                <a:cs typeface="B Lotus" pitchFamily="2" charset="-78"/>
              </a:rPr>
              <a:t> </a:t>
            </a:r>
            <a:r>
              <a:rPr lang="ar-SA" b="1" dirty="0" smtClean="0">
                <a:cs typeface="B Lotus" pitchFamily="2" charset="-78"/>
              </a:rPr>
              <a:t>خودمراقبتي است</a:t>
            </a:r>
            <a:r>
              <a:rPr lang="fa-IR" b="1" dirty="0" smtClean="0">
                <a:cs typeface="B Lotus" pitchFamily="2" charset="-78"/>
              </a:rPr>
              <a:t> و این </a:t>
            </a:r>
            <a:r>
              <a:rPr lang="ar-SA" b="1" dirty="0" smtClean="0">
                <a:cs typeface="B Lotus" pitchFamily="2" charset="-78"/>
              </a:rPr>
              <a:t>برنامه‌ها</a:t>
            </a:r>
            <a:r>
              <a:rPr lang="fa-IR" b="1" dirty="0" smtClean="0">
                <a:cs typeface="B Lotus" pitchFamily="2" charset="-78"/>
              </a:rPr>
              <a:t> </a:t>
            </a:r>
            <a:r>
              <a:rPr lang="ar-SA" b="1" dirty="0" smtClean="0">
                <a:cs typeface="B Lotus" pitchFamily="2" charset="-78"/>
              </a:rPr>
              <a:t>تأثير</a:t>
            </a:r>
            <a:r>
              <a:rPr lang="fa-IR" b="1" dirty="0" smtClean="0">
                <a:cs typeface="B Lotus" pitchFamily="2" charset="-78"/>
              </a:rPr>
              <a:t> </a:t>
            </a:r>
            <a:r>
              <a:rPr lang="ar-SA" b="1" dirty="0" smtClean="0">
                <a:cs typeface="B Lotus" pitchFamily="2" charset="-78"/>
              </a:rPr>
              <a:t>خود را بر</a:t>
            </a:r>
            <a:r>
              <a:rPr lang="fa-IR" b="1" dirty="0" smtClean="0">
                <a:cs typeface="B Lotus" pitchFamily="2" charset="-78"/>
              </a:rPr>
              <a:t> </a:t>
            </a:r>
            <a:r>
              <a:rPr lang="ar-SA" b="1" dirty="0" smtClean="0">
                <a:cs typeface="B Lotus" pitchFamily="2" charset="-78"/>
              </a:rPr>
              <a:t>رفتارهاي بهداشت</a:t>
            </a:r>
            <a:r>
              <a:rPr lang="fa-IR" b="1" dirty="0" smtClean="0">
                <a:cs typeface="B Lotus" pitchFamily="2" charset="-78"/>
              </a:rPr>
              <a:t>ی، </a:t>
            </a:r>
            <a:r>
              <a:rPr lang="ar-SA" b="1" dirty="0" smtClean="0">
                <a:cs typeface="B Lotus" pitchFamily="2" charset="-78"/>
              </a:rPr>
              <a:t>وضعيت سلامت و </a:t>
            </a:r>
            <a:r>
              <a:rPr lang="fa-IR" b="1" dirty="0" smtClean="0">
                <a:cs typeface="B Lotus" pitchFamily="2" charset="-78"/>
              </a:rPr>
              <a:t>بهره مندي از </a:t>
            </a:r>
            <a:r>
              <a:rPr lang="ar-SA" b="1" dirty="0" smtClean="0">
                <a:cs typeface="B Lotus" pitchFamily="2" charset="-78"/>
              </a:rPr>
              <a:t>مراقبت‌هاي بهداشتي نشان داده است.</a:t>
            </a:r>
            <a:endParaRPr lang="fa-IR" b="1" dirty="0" smtClean="0">
              <a:cs typeface="B Lotus" pitchFamily="2" charset="-78"/>
            </a:endParaRPr>
          </a:p>
          <a:p>
            <a:pPr marL="274320" indent="-274320" algn="justLow" eaLnBrk="1" fontAlgn="auto" hangingPunct="1">
              <a:spcAft>
                <a:spcPts val="0"/>
              </a:spcAft>
              <a:buClr>
                <a:schemeClr val="accent3"/>
              </a:buClr>
              <a:buFont typeface="Wingdings 2"/>
              <a:buNone/>
              <a:defRPr/>
            </a:pPr>
            <a:r>
              <a:rPr lang="fa-IR" b="1" dirty="0" smtClean="0">
                <a:cs typeface="B Lotus" pitchFamily="2" charset="-78"/>
              </a:rPr>
              <a:t> 2-در یک </a:t>
            </a:r>
            <a:r>
              <a:rPr lang="ar-SA" b="1" dirty="0" smtClean="0">
                <a:cs typeface="B Lotus" pitchFamily="2" charset="-78"/>
              </a:rPr>
              <a:t>برنامه خودمراقبتی 6 هفته اي براي آرتريت</a:t>
            </a:r>
            <a:r>
              <a:rPr lang="fa-IR" b="1" dirty="0" smtClean="0">
                <a:cs typeface="B Lotus" pitchFamily="2" charset="-78"/>
              </a:rPr>
              <a:t>، </a:t>
            </a:r>
            <a:r>
              <a:rPr lang="ar-SA" b="1" dirty="0" smtClean="0">
                <a:cs typeface="B Lotus" pitchFamily="2" charset="-78"/>
              </a:rPr>
              <a:t>هم زمان با افزايش فعاليت </a:t>
            </a:r>
            <a:r>
              <a:rPr lang="fa-IR" b="1" dirty="0" smtClean="0">
                <a:cs typeface="B Lotus" pitchFamily="2" charset="-78"/>
              </a:rPr>
              <a:t> جسماني </a:t>
            </a:r>
            <a:r>
              <a:rPr lang="ar-SA" b="1" dirty="0" smtClean="0">
                <a:cs typeface="B Lotus" pitchFamily="2" charset="-78"/>
              </a:rPr>
              <a:t>شركت كنندگان،</a:t>
            </a:r>
            <a:r>
              <a:rPr lang="fa-IR" b="1" dirty="0" smtClean="0">
                <a:cs typeface="B Lotus" pitchFamily="2" charset="-78"/>
              </a:rPr>
              <a:t> </a:t>
            </a:r>
            <a:r>
              <a:rPr lang="ar-SA" b="1" dirty="0" smtClean="0">
                <a:cs typeface="B Lotus" pitchFamily="2" charset="-78"/>
              </a:rPr>
              <a:t>دردشان كاهش يافت</a:t>
            </a:r>
            <a:r>
              <a:rPr lang="fa-IR" b="1" dirty="0" smtClean="0">
                <a:cs typeface="B Lotus" pitchFamily="2" charset="-78"/>
              </a:rPr>
              <a:t> و مبتلایان </a:t>
            </a:r>
            <a:r>
              <a:rPr lang="ar-SA" b="1" dirty="0" smtClean="0">
                <a:cs typeface="B Lotus" pitchFamily="2" charset="-78"/>
              </a:rPr>
              <a:t>چهار سال</a:t>
            </a:r>
            <a:r>
              <a:rPr lang="fa-IR" b="1" dirty="0" smtClean="0">
                <a:cs typeface="B Lotus" pitchFamily="2" charset="-78"/>
              </a:rPr>
              <a:t> </a:t>
            </a:r>
            <a:r>
              <a:rPr lang="ar-SA" b="1" dirty="0" smtClean="0">
                <a:cs typeface="B Lotus" pitchFamily="2" charset="-78"/>
              </a:rPr>
              <a:t>بعد</a:t>
            </a:r>
            <a:r>
              <a:rPr lang="fa-IR" b="1" dirty="0" smtClean="0">
                <a:cs typeface="B Lotus" pitchFamily="2" charset="-78"/>
              </a:rPr>
              <a:t> نیز  </a:t>
            </a:r>
            <a:r>
              <a:rPr lang="ar-SA" b="1" dirty="0" smtClean="0">
                <a:cs typeface="B Lotus" pitchFamily="2" charset="-78"/>
              </a:rPr>
              <a:t>درد</a:t>
            </a:r>
            <a:r>
              <a:rPr lang="fa-IR" b="1" dirty="0" smtClean="0">
                <a:cs typeface="B Lotus" pitchFamily="2" charset="-78"/>
              </a:rPr>
              <a:t> </a:t>
            </a:r>
            <a:r>
              <a:rPr lang="ar-SA" b="1" dirty="0" smtClean="0">
                <a:cs typeface="B Lotus" pitchFamily="2" charset="-78"/>
              </a:rPr>
              <a:t>كمتري گزارش كردند</a:t>
            </a:r>
            <a:r>
              <a:rPr lang="fa-IR" b="1" dirty="0" smtClean="0">
                <a:cs typeface="B Lotus" pitchFamily="2" charset="-78"/>
              </a:rPr>
              <a:t> </a:t>
            </a:r>
            <a:r>
              <a:rPr lang="ar-SA" b="1" dirty="0" smtClean="0">
                <a:cs typeface="B Lotus" pitchFamily="2" charset="-78"/>
              </a:rPr>
              <a:t>و</a:t>
            </a:r>
            <a:r>
              <a:rPr lang="fa-IR" b="1" dirty="0" smtClean="0">
                <a:cs typeface="B Lotus" pitchFamily="2" charset="-78"/>
              </a:rPr>
              <a:t> </a:t>
            </a:r>
            <a:r>
              <a:rPr lang="ar-SA" b="1" dirty="0" smtClean="0">
                <a:cs typeface="B Lotus" pitchFamily="2" charset="-78"/>
              </a:rPr>
              <a:t>كاهشی 43 درصدي</a:t>
            </a:r>
            <a:r>
              <a:rPr lang="fa-IR" b="1" dirty="0" smtClean="0">
                <a:cs typeface="B Lotus" pitchFamily="2" charset="-78"/>
              </a:rPr>
              <a:t> </a:t>
            </a:r>
            <a:r>
              <a:rPr lang="ar-SA" b="1" dirty="0" smtClean="0">
                <a:cs typeface="B Lotus" pitchFamily="2" charset="-78"/>
              </a:rPr>
              <a:t>در</a:t>
            </a:r>
            <a:r>
              <a:rPr lang="fa-IR" b="1" dirty="0" smtClean="0">
                <a:cs typeface="B Lotus" pitchFamily="2" charset="-78"/>
              </a:rPr>
              <a:t> </a:t>
            </a:r>
            <a:r>
              <a:rPr lang="ar-SA" b="1" dirty="0" smtClean="0">
                <a:cs typeface="B Lotus" pitchFamily="2" charset="-78"/>
              </a:rPr>
              <a:t>مراجعات سرپايي</a:t>
            </a:r>
            <a:r>
              <a:rPr lang="fa-IR" b="1" dirty="0" smtClean="0">
                <a:cs typeface="B Lotus" pitchFamily="2" charset="-78"/>
              </a:rPr>
              <a:t> </a:t>
            </a:r>
            <a:r>
              <a:rPr lang="ar-SA" b="1" dirty="0" smtClean="0">
                <a:cs typeface="B Lotus" pitchFamily="2" charset="-78"/>
              </a:rPr>
              <a:t>آنها اتفاق افتاد.</a:t>
            </a:r>
            <a:r>
              <a:rPr lang="fa-IR" b="1" dirty="0" smtClean="0">
                <a:cs typeface="B Lotus" pitchFamily="2" charset="-78"/>
              </a:rPr>
              <a:t> </a:t>
            </a:r>
            <a:r>
              <a:rPr lang="ar-SA" b="1" dirty="0" smtClean="0">
                <a:cs typeface="B Lotus" pitchFamily="2" charset="-78"/>
              </a:rPr>
              <a:t>مبتلا</a:t>
            </a:r>
            <a:r>
              <a:rPr lang="fa-IR" b="1" dirty="0" smtClean="0">
                <a:cs typeface="B Lotus" pitchFamily="2" charset="-78"/>
              </a:rPr>
              <a:t>یان</a:t>
            </a:r>
            <a:r>
              <a:rPr lang="ar-SA" b="1" dirty="0" smtClean="0">
                <a:cs typeface="B Lotus" pitchFamily="2" charset="-78"/>
              </a:rPr>
              <a:t> </a:t>
            </a:r>
            <a:r>
              <a:rPr lang="fa-IR" b="1" dirty="0" smtClean="0">
                <a:cs typeface="B Lotus" pitchFamily="2" charset="-78"/>
              </a:rPr>
              <a:t>به </a:t>
            </a:r>
            <a:r>
              <a:rPr lang="ar-SA" b="1" dirty="0" smtClean="0">
                <a:cs typeface="B Lotus" pitchFamily="2" charset="-78"/>
              </a:rPr>
              <a:t>بيماري هاي قلبي ريوي</a:t>
            </a:r>
            <a:r>
              <a:rPr lang="fa-IR" b="1" dirty="0" smtClean="0">
                <a:cs typeface="B Lotus" pitchFamily="2" charset="-78"/>
              </a:rPr>
              <a:t> و </a:t>
            </a:r>
            <a:r>
              <a:rPr lang="ar-SA" b="1" dirty="0" smtClean="0">
                <a:cs typeface="B Lotus" pitchFamily="2" charset="-78"/>
              </a:rPr>
              <a:t>سكتة مغزي</a:t>
            </a:r>
            <a:r>
              <a:rPr lang="fa-IR" b="1" dirty="0" smtClean="0">
                <a:cs typeface="B Lotus" pitchFamily="2" charset="-78"/>
              </a:rPr>
              <a:t> نیز </a:t>
            </a:r>
            <a:r>
              <a:rPr lang="ar-SA" b="1" dirty="0" smtClean="0">
                <a:cs typeface="B Lotus" pitchFamily="2" charset="-78"/>
              </a:rPr>
              <a:t>كاهش خستگي و علایم بیماری</a:t>
            </a:r>
            <a:r>
              <a:rPr lang="fa-IR" b="1" dirty="0" smtClean="0">
                <a:cs typeface="B Lotus" pitchFamily="2" charset="-78"/>
              </a:rPr>
              <a:t> را</a:t>
            </a:r>
            <a:r>
              <a:rPr lang="ar-SA" b="1" dirty="0" smtClean="0">
                <a:cs typeface="B Lotus" pitchFamily="2" charset="-78"/>
              </a:rPr>
              <a:t> گزارش</a:t>
            </a:r>
            <a:r>
              <a:rPr lang="fa-IR" b="1" dirty="0" smtClean="0">
                <a:cs typeface="B Lotus" pitchFamily="2" charset="-78"/>
              </a:rPr>
              <a:t> کردند</a:t>
            </a:r>
            <a:r>
              <a:rPr lang="ar-SA" b="1" dirty="0" smtClean="0">
                <a:cs typeface="B Lotus" pitchFamily="2" charset="-78"/>
              </a:rPr>
              <a:t>. </a:t>
            </a:r>
            <a:endParaRPr lang="fa-IR" b="1" dirty="0" smtClean="0">
              <a:cs typeface="B Lotus" pitchFamily="2" charset="-78"/>
            </a:endParaRPr>
          </a:p>
          <a:p>
            <a:pPr marL="274320" indent="-274320" algn="justLow" eaLnBrk="1" fontAlgn="auto" hangingPunct="1">
              <a:spcAft>
                <a:spcPts val="0"/>
              </a:spcAft>
              <a:buClr>
                <a:schemeClr val="accent3"/>
              </a:buClr>
              <a:buFont typeface="Wingdings 2"/>
              <a:buNone/>
              <a:defRPr/>
            </a:pPr>
            <a:r>
              <a:rPr lang="fa-IR" b="1" dirty="0" smtClean="0">
                <a:cs typeface="B Lotus" pitchFamily="2" charset="-78"/>
              </a:rPr>
              <a:t>3- </a:t>
            </a:r>
            <a:r>
              <a:rPr lang="ar-SA" b="1" dirty="0" smtClean="0">
                <a:cs typeface="B Lotus" pitchFamily="2" charset="-78"/>
              </a:rPr>
              <a:t>مزاياي مداخلات ارتقاي سلامت از </a:t>
            </a:r>
            <a:r>
              <a:rPr lang="fa-IR" b="1" dirty="0" smtClean="0">
                <a:cs typeface="B Lotus" pitchFamily="2" charset="-78"/>
              </a:rPr>
              <a:t> </a:t>
            </a:r>
            <a:r>
              <a:rPr lang="ar-SA" b="1" dirty="0" smtClean="0">
                <a:cs typeface="B Lotus" pitchFamily="2" charset="-78"/>
              </a:rPr>
              <a:t>طریق </a:t>
            </a:r>
            <a:r>
              <a:rPr lang="fa-IR" b="1" dirty="0" smtClean="0">
                <a:cs typeface="B Lotus" pitchFamily="2" charset="-78"/>
              </a:rPr>
              <a:t> </a:t>
            </a:r>
            <a:r>
              <a:rPr lang="ar-SA" b="1" dirty="0" smtClean="0">
                <a:cs typeface="B Lotus" pitchFamily="2" charset="-78"/>
              </a:rPr>
              <a:t>آموزش های خودمراقبتی در</a:t>
            </a:r>
            <a:r>
              <a:rPr lang="fa-IR" b="1" dirty="0" smtClean="0">
                <a:cs typeface="B Lotus" pitchFamily="2" charset="-78"/>
              </a:rPr>
              <a:t> </a:t>
            </a:r>
            <a:r>
              <a:rPr lang="ar-SA" b="1" dirty="0" smtClean="0">
                <a:cs typeface="B Lotus" pitchFamily="2" charset="-78"/>
              </a:rPr>
              <a:t>ديابت، آسم و ساير بيماري‌هاي مزمن به طور معني داري به اثبات رسيده است.</a:t>
            </a:r>
            <a:r>
              <a:rPr lang="fa-IR" b="1" dirty="0" smtClean="0">
                <a:cs typeface="B Lotus" pitchFamily="2" charset="-78"/>
              </a:rPr>
              <a:t> </a:t>
            </a:r>
            <a:r>
              <a:rPr lang="ar-SA" b="1" dirty="0" smtClean="0">
                <a:cs typeface="B Lotus" pitchFamily="2" charset="-78"/>
              </a:rPr>
              <a:t>مداخلات انجام گرفته براي خودمراقبتی آرتريت در سالمندان و برنامه جامع مديريت </a:t>
            </a:r>
            <a:r>
              <a:rPr lang="fa-IR" b="1" dirty="0" smtClean="0">
                <a:cs typeface="B Lotus" pitchFamily="2" charset="-78"/>
              </a:rPr>
              <a:t> </a:t>
            </a:r>
            <a:r>
              <a:rPr lang="ar-SA" b="1" dirty="0" smtClean="0">
                <a:cs typeface="B Lotus" pitchFamily="2" charset="-78"/>
              </a:rPr>
              <a:t>شيوه زندگي زنان سالمند مبتلا به بيماري قلبي،</a:t>
            </a:r>
            <a:r>
              <a:rPr lang="fa-IR" b="1" dirty="0" smtClean="0">
                <a:cs typeface="B Lotus" pitchFamily="2" charset="-78"/>
              </a:rPr>
              <a:t> </a:t>
            </a:r>
            <a:r>
              <a:rPr lang="ar-SA" b="1" dirty="0" smtClean="0">
                <a:cs typeface="B Lotus" pitchFamily="2" charset="-78"/>
              </a:rPr>
              <a:t>با نتایج مثبتی رو به رو بوده است.  </a:t>
            </a:r>
            <a:endParaRPr lang="en-US" b="1" dirty="0" smtClean="0">
              <a:cs typeface="B Lotus" pitchFamily="2" charset="-78"/>
            </a:endParaRPr>
          </a:p>
          <a:p>
            <a:pPr marL="274320" indent="-274320" eaLnBrk="1" fontAlgn="auto" hangingPunct="1">
              <a:spcAft>
                <a:spcPts val="0"/>
              </a:spcAft>
              <a:buClr>
                <a:schemeClr val="accent3"/>
              </a:buClr>
              <a:buFont typeface="Wingdings 2"/>
              <a:buNone/>
              <a:defRPr/>
            </a:pPr>
            <a:endParaRPr lang="ar-SA" b="1" dirty="0" smtClean="0">
              <a:cs typeface="B Lotus"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p:cNvSpPr>
            <a:spLocks noGrp="1"/>
          </p:cNvSpPr>
          <p:nvPr>
            <p:ph type="title"/>
          </p:nvPr>
        </p:nvSpPr>
        <p:spPr>
          <a:xfrm>
            <a:off x="457200" y="357188"/>
            <a:ext cx="8229600" cy="857250"/>
          </a:xfrm>
        </p:spPr>
        <p:txBody>
          <a:bodyPr/>
          <a:lstStyle/>
          <a:p>
            <a:pPr algn="ctr" eaLnBrk="1" hangingPunct="1"/>
            <a:r>
              <a:rPr lang="ar-SA" sz="3200" b="1" smtClean="0">
                <a:solidFill>
                  <a:srgbClr val="FF0000"/>
                </a:solidFill>
                <a:cs typeface="B Titr" pitchFamily="2" charset="-78"/>
              </a:rPr>
              <a:t>شواهد اثربخشي </a:t>
            </a:r>
            <a:r>
              <a:rPr lang="fa-IR" sz="3200" b="1" smtClean="0">
                <a:solidFill>
                  <a:srgbClr val="FF0000"/>
                </a:solidFill>
                <a:cs typeface="B Titr" pitchFamily="2" charset="-78"/>
              </a:rPr>
              <a:t>خودمراقبتی </a:t>
            </a:r>
            <a:r>
              <a:rPr lang="ar-SA" sz="3200" b="1" smtClean="0">
                <a:solidFill>
                  <a:srgbClr val="FF0000"/>
                </a:solidFill>
                <a:cs typeface="B Titr" pitchFamily="2" charset="-78"/>
              </a:rPr>
              <a:t>در</a:t>
            </a:r>
            <a:r>
              <a:rPr lang="fa-IR" sz="3200" b="1" smtClean="0">
                <a:solidFill>
                  <a:srgbClr val="FF0000"/>
                </a:solidFill>
                <a:cs typeface="B Titr" pitchFamily="2" charset="-78"/>
              </a:rPr>
              <a:t> </a:t>
            </a:r>
            <a:r>
              <a:rPr lang="ar-SA" sz="3200" b="1" smtClean="0">
                <a:solidFill>
                  <a:srgbClr val="FF0000"/>
                </a:solidFill>
                <a:cs typeface="B Titr" pitchFamily="2" charset="-78"/>
              </a:rPr>
              <a:t>بيماري‌هاي مزمن</a:t>
            </a:r>
            <a:r>
              <a:rPr lang="fa-IR" sz="3200" b="1" smtClean="0">
                <a:solidFill>
                  <a:srgbClr val="FF0000"/>
                </a:solidFill>
                <a:cs typeface="B Titr" pitchFamily="2" charset="-78"/>
              </a:rPr>
              <a:t>2</a:t>
            </a:r>
            <a:endParaRPr lang="en-US" sz="3200" smtClean="0">
              <a:solidFill>
                <a:srgbClr val="FF0000"/>
              </a:solidFill>
              <a:cs typeface="B Titr" pitchFamily="2" charset="-78"/>
            </a:endParaRPr>
          </a:p>
        </p:txBody>
      </p:sp>
      <p:sp>
        <p:nvSpPr>
          <p:cNvPr id="3" name="Content Placeholder 2"/>
          <p:cNvSpPr>
            <a:spLocks noGrp="1"/>
          </p:cNvSpPr>
          <p:nvPr>
            <p:ph sz="quarter" idx="1"/>
          </p:nvPr>
        </p:nvSpPr>
        <p:spPr>
          <a:xfrm>
            <a:off x="457200" y="1643063"/>
            <a:ext cx="8229600" cy="4681537"/>
          </a:xfrm>
          <a:solidFill>
            <a:schemeClr val="accent1">
              <a:lumMod val="20000"/>
              <a:lumOff val="80000"/>
            </a:schemeClr>
          </a:solidFill>
        </p:spPr>
        <p:txBody>
          <a:bodyPr>
            <a:normAutofit fontScale="92500" lnSpcReduction="20000"/>
          </a:bodyPr>
          <a:lstStyle/>
          <a:p>
            <a:pPr marL="320040" indent="-320040" algn="justLow" eaLnBrk="1" fontAlgn="auto" hangingPunct="1">
              <a:spcAft>
                <a:spcPts val="0"/>
              </a:spcAft>
              <a:buFont typeface="Wingdings"/>
              <a:buChar char=""/>
              <a:defRPr/>
            </a:pPr>
            <a:r>
              <a:rPr lang="ar-SA" sz="2600" b="1" dirty="0" smtClean="0">
                <a:cs typeface="B Lotus" pitchFamily="2" charset="-78"/>
              </a:rPr>
              <a:t>گیبسون و</a:t>
            </a:r>
            <a:r>
              <a:rPr lang="fa-IR" sz="2600" b="1" dirty="0" smtClean="0">
                <a:cs typeface="B Lotus" pitchFamily="2" charset="-78"/>
              </a:rPr>
              <a:t> </a:t>
            </a:r>
            <a:r>
              <a:rPr lang="ar-SA" sz="2600" b="1" dirty="0" smtClean="0">
                <a:cs typeface="B Lotus" pitchFamily="2" charset="-78"/>
              </a:rPr>
              <a:t>همكاران بعد از بازبيني بيست مطالعه، به اين نتيجه رسيدن</a:t>
            </a:r>
            <a:r>
              <a:rPr lang="fa-IR" sz="2600" b="1" dirty="0" smtClean="0">
                <a:cs typeface="B Lotus" pitchFamily="2" charset="-78"/>
              </a:rPr>
              <a:t>د </a:t>
            </a:r>
            <a:r>
              <a:rPr lang="ar-SA" sz="2600" b="1" dirty="0" smtClean="0">
                <a:cs typeface="B Lotus" pitchFamily="2" charset="-78"/>
              </a:rPr>
              <a:t>كه  خودمراقبتي در مبتلایان به آسم،</a:t>
            </a:r>
            <a:r>
              <a:rPr lang="fa-IR" sz="2600" b="1" dirty="0" smtClean="0">
                <a:cs typeface="B Lotus" pitchFamily="2" charset="-78"/>
              </a:rPr>
              <a:t> از </a:t>
            </a:r>
            <a:r>
              <a:rPr lang="ar-SA" sz="2600" b="1" dirty="0" smtClean="0">
                <a:cs typeface="B Lotus" pitchFamily="2" charset="-78"/>
              </a:rPr>
              <a:t>بستري شدن</a:t>
            </a:r>
            <a:r>
              <a:rPr lang="fa-IR" sz="2600" b="1" dirty="0" smtClean="0">
                <a:cs typeface="B Lotus" pitchFamily="2" charset="-78"/>
              </a:rPr>
              <a:t> آنها</a:t>
            </a:r>
            <a:r>
              <a:rPr lang="ar-SA" sz="2600" b="1" dirty="0" smtClean="0">
                <a:cs typeface="B Lotus" pitchFamily="2" charset="-78"/>
              </a:rPr>
              <a:t> در بيمارستان، مراجعه ب</a:t>
            </a:r>
            <a:r>
              <a:rPr lang="fa-IR" sz="2600" b="1" dirty="0" smtClean="0">
                <a:cs typeface="B Lotus" pitchFamily="2" charset="-78"/>
              </a:rPr>
              <a:t>ه </a:t>
            </a:r>
            <a:r>
              <a:rPr lang="ar-SA" sz="2600" b="1" dirty="0" smtClean="0">
                <a:cs typeface="B Lotus" pitchFamily="2" charset="-78"/>
              </a:rPr>
              <a:t>بخش اورژانس، مراجعه اورژانسی به پزشكان و روزهاي غيبت از مدرسه يا محل كار را </a:t>
            </a:r>
            <a:r>
              <a:rPr lang="fa-IR" sz="2600" b="1" dirty="0" smtClean="0">
                <a:cs typeface="B Lotus" pitchFamily="2" charset="-78"/>
              </a:rPr>
              <a:t>می کاهد</a:t>
            </a:r>
            <a:r>
              <a:rPr lang="ar-SA" sz="2600" b="1" dirty="0" smtClean="0">
                <a:cs typeface="B Lotus" pitchFamily="2" charset="-78"/>
              </a:rPr>
              <a:t>. </a:t>
            </a:r>
            <a:endParaRPr lang="en-US" sz="2600" dirty="0" smtClean="0">
              <a:cs typeface="B Lotus" pitchFamily="2" charset="-78"/>
            </a:endParaRPr>
          </a:p>
          <a:p>
            <a:pPr marL="320040" indent="-320040" algn="justLow" eaLnBrk="1" fontAlgn="auto" hangingPunct="1">
              <a:spcAft>
                <a:spcPts val="0"/>
              </a:spcAft>
              <a:buFont typeface="Wingdings"/>
              <a:buChar char=""/>
              <a:defRPr/>
            </a:pPr>
            <a:r>
              <a:rPr lang="ar-SA" sz="2600" b="1" dirty="0" smtClean="0">
                <a:cs typeface="B Lotus" pitchFamily="2" charset="-78"/>
              </a:rPr>
              <a:t>سادور و همكاران دريافتند كه شركت كنندگان در </a:t>
            </a:r>
            <a:r>
              <a:rPr lang="fa-IR" sz="2600" b="1" dirty="0" smtClean="0">
                <a:cs typeface="B Lotus" pitchFamily="2" charset="-78"/>
              </a:rPr>
              <a:t>یک </a:t>
            </a:r>
            <a:r>
              <a:rPr lang="ar-SA" sz="2600" b="1" dirty="0" smtClean="0">
                <a:cs typeface="B Lotus" pitchFamily="2" charset="-78"/>
              </a:rPr>
              <a:t>برنامه خودمراقبتی ديابتی، استفاده كمتري از خدمات بيمارستان</a:t>
            </a:r>
            <a:r>
              <a:rPr lang="fa-IR" sz="2600" b="1" dirty="0" smtClean="0">
                <a:cs typeface="B Lotus" pitchFamily="2" charset="-78"/>
              </a:rPr>
              <a:t>ی</a:t>
            </a:r>
            <a:r>
              <a:rPr lang="ar-SA" sz="2600" b="1" dirty="0" smtClean="0">
                <a:cs typeface="B Lotus" pitchFamily="2" charset="-78"/>
              </a:rPr>
              <a:t> (به صورت سرپايي يا بستري) داشتند. </a:t>
            </a:r>
            <a:endParaRPr lang="en-US" sz="2600" dirty="0" smtClean="0">
              <a:cs typeface="B Lotus" pitchFamily="2" charset="-78"/>
            </a:endParaRPr>
          </a:p>
          <a:p>
            <a:pPr marL="320040" indent="-320040" algn="justLow" eaLnBrk="1" fontAlgn="auto" hangingPunct="1">
              <a:spcAft>
                <a:spcPts val="0"/>
              </a:spcAft>
              <a:buFont typeface="Wingdings"/>
              <a:buChar char=""/>
              <a:defRPr/>
            </a:pPr>
            <a:r>
              <a:rPr lang="ar-SA" sz="2600" b="1" dirty="0" smtClean="0">
                <a:cs typeface="B Lotus" pitchFamily="2" charset="-78"/>
              </a:rPr>
              <a:t>رزیستر و همكاران مطرح كردند كه بنا بر ت</a:t>
            </a:r>
            <a:r>
              <a:rPr lang="fa-IR" sz="2600" b="1" dirty="0" smtClean="0">
                <a:cs typeface="B Lotus" pitchFamily="2" charset="-78"/>
              </a:rPr>
              <a:t>أ</a:t>
            </a:r>
            <a:r>
              <a:rPr lang="ar-SA" sz="2600" b="1" dirty="0" smtClean="0">
                <a:cs typeface="B Lotus" pitchFamily="2" charset="-78"/>
              </a:rPr>
              <a:t>ي</a:t>
            </a:r>
            <a:r>
              <a:rPr lang="fa-IR" sz="2600" b="1" dirty="0" smtClean="0">
                <a:cs typeface="B Lotus" pitchFamily="2" charset="-78"/>
              </a:rPr>
              <a:t>ید </a:t>
            </a:r>
            <a:r>
              <a:rPr lang="ar-SA" sz="2600" b="1" dirty="0" smtClean="0">
                <a:cs typeface="B Lotus" pitchFamily="2" charset="-78"/>
              </a:rPr>
              <a:t>پزشكان، به ازاي هر يك دلاري كه </a:t>
            </a:r>
            <a:r>
              <a:rPr lang="fa-IR" sz="2600" b="1" dirty="0" smtClean="0">
                <a:cs typeface="B Lotus" pitchFamily="2" charset="-78"/>
              </a:rPr>
              <a:t>برای برنامه خودمراقبتی آسم </a:t>
            </a:r>
            <a:r>
              <a:rPr lang="ar-SA" sz="2600" b="1" dirty="0" smtClean="0">
                <a:cs typeface="B Lotus" pitchFamily="2" charset="-78"/>
              </a:rPr>
              <a:t>جوانان كم درآ</a:t>
            </a:r>
            <a:r>
              <a:rPr lang="fa-IR" sz="2600" b="1" dirty="0" smtClean="0">
                <a:cs typeface="B Lotus" pitchFamily="2" charset="-78"/>
              </a:rPr>
              <a:t>مد هزینه می شود</a:t>
            </a:r>
            <a:r>
              <a:rPr lang="ar-SA" sz="2600" b="1" dirty="0" smtClean="0">
                <a:cs typeface="B Lotus" pitchFamily="2" charset="-78"/>
              </a:rPr>
              <a:t>،3</a:t>
            </a:r>
            <a:r>
              <a:rPr lang="fa-IR" sz="2600" b="1" dirty="0" smtClean="0">
                <a:cs typeface="B Lotus" pitchFamily="2" charset="-78"/>
              </a:rPr>
              <a:t> </a:t>
            </a:r>
            <a:r>
              <a:rPr lang="ar-SA" sz="2600" b="1" dirty="0" smtClean="0">
                <a:cs typeface="B Lotus" pitchFamily="2" charset="-78"/>
              </a:rPr>
              <a:t> تا 4 دلار در درمان آنها صرفه جويي مي‌شو</a:t>
            </a:r>
            <a:r>
              <a:rPr lang="fa-IR" sz="2600" b="1" dirty="0" smtClean="0">
                <a:cs typeface="B Lotus" pitchFamily="2" charset="-78"/>
              </a:rPr>
              <a:t>د. </a:t>
            </a:r>
            <a:endParaRPr lang="en-US" sz="2600" dirty="0" smtClean="0">
              <a:cs typeface="B Lotus" pitchFamily="2" charset="-78"/>
            </a:endParaRPr>
          </a:p>
          <a:p>
            <a:pPr marL="320040" indent="-320040" algn="justLow" eaLnBrk="1" fontAlgn="auto" hangingPunct="1">
              <a:spcAft>
                <a:spcPts val="0"/>
              </a:spcAft>
              <a:buFont typeface="Wingdings"/>
              <a:buChar char=""/>
              <a:defRPr/>
            </a:pPr>
            <a:r>
              <a:rPr lang="ar-SA" sz="2600" b="1" dirty="0" smtClean="0">
                <a:cs typeface="B Lotus" pitchFamily="2" charset="-78"/>
              </a:rPr>
              <a:t>لوریج و</a:t>
            </a:r>
            <a:r>
              <a:rPr lang="fa-IR" sz="2600" b="1" dirty="0" smtClean="0">
                <a:cs typeface="B Lotus" pitchFamily="2" charset="-78"/>
              </a:rPr>
              <a:t> </a:t>
            </a:r>
            <a:r>
              <a:rPr lang="ar-SA" sz="2600" b="1" dirty="0" smtClean="0">
                <a:cs typeface="B Lotus" pitchFamily="2" charset="-78"/>
              </a:rPr>
              <a:t>همكاران صرفه جويي درهزينه‌هاي بيمارستاني به دنبال اجراي برنام</a:t>
            </a:r>
            <a:r>
              <a:rPr lang="fa-IR" sz="2600" b="1" dirty="0" smtClean="0">
                <a:cs typeface="B Lotus" pitchFamily="2" charset="-78"/>
              </a:rPr>
              <a:t>ه </a:t>
            </a:r>
            <a:r>
              <a:rPr lang="ar-SA" sz="2600" b="1" dirty="0" smtClean="0">
                <a:cs typeface="B Lotus" pitchFamily="2" charset="-78"/>
              </a:rPr>
              <a:t>خودمراقبتی  بيماري مزمن را نزديك به 75</a:t>
            </a:r>
            <a:r>
              <a:rPr lang="fa-IR" sz="2600" b="1" dirty="0" smtClean="0">
                <a:cs typeface="B Lotus" pitchFamily="2" charset="-78"/>
              </a:rPr>
              <a:t>0</a:t>
            </a:r>
            <a:r>
              <a:rPr lang="ar-SA" sz="2600" b="1" dirty="0" smtClean="0">
                <a:cs typeface="B Lotus" pitchFamily="2" charset="-78"/>
              </a:rPr>
              <a:t> دلار به ازاي هر شركت كننده تخمين زدند كه بيش از 10 برابر هزينه اجراي برنامه مذكور به ازاي هر نفر مي‌باشد.</a:t>
            </a:r>
            <a:r>
              <a:rPr lang="ar-SA" sz="2600" dirty="0" smtClean="0">
                <a:cs typeface="B Lotus" pitchFamily="2" charset="-78"/>
              </a:rPr>
              <a:t> </a:t>
            </a:r>
            <a:endParaRPr lang="en-US" sz="2600" dirty="0" smtClean="0">
              <a:cs typeface="B Lotus" pitchFamily="2" charset="-78"/>
            </a:endParaRPr>
          </a:p>
          <a:p>
            <a:pPr marL="274320" indent="-274320" eaLnBrk="1" fontAlgn="auto" hangingPunct="1">
              <a:spcAft>
                <a:spcPts val="0"/>
              </a:spcAft>
              <a:buClr>
                <a:schemeClr val="accent3"/>
              </a:buClr>
              <a:buFont typeface="Wingdings 2"/>
              <a:buNone/>
              <a:defRPr/>
            </a:pPr>
            <a:endParaRPr lang="en-US" sz="2400" b="1" dirty="0" smtClean="0">
              <a:cs typeface="B Lotus" pitchFamily="2" charset="-78"/>
            </a:endParaRPr>
          </a:p>
          <a:p>
            <a:pPr marL="274320" indent="-274320" eaLnBrk="1" fontAlgn="auto" hangingPunct="1">
              <a:spcAft>
                <a:spcPts val="0"/>
              </a:spcAft>
              <a:buClr>
                <a:schemeClr val="accent3"/>
              </a:buClr>
              <a:buFont typeface="Wingdings 2"/>
              <a:buChar char=""/>
              <a:defRPr/>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2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1"/>
          <p:cNvSpPr>
            <a:spLocks noGrp="1"/>
          </p:cNvSpPr>
          <p:nvPr>
            <p:ph type="title"/>
          </p:nvPr>
        </p:nvSpPr>
        <p:spPr>
          <a:xfrm>
            <a:off x="457200" y="357188"/>
            <a:ext cx="8229600" cy="928687"/>
          </a:xfrm>
        </p:spPr>
        <p:txBody>
          <a:bodyPr/>
          <a:lstStyle/>
          <a:p>
            <a:pPr algn="ctr" eaLnBrk="1" hangingPunct="1"/>
            <a:r>
              <a:rPr lang="ar-SA" sz="3200" b="1" smtClean="0">
                <a:solidFill>
                  <a:srgbClr val="FF0000"/>
                </a:solidFill>
                <a:cs typeface="B Titr" pitchFamily="2" charset="-78"/>
              </a:rPr>
              <a:t>شواهد اثربخشي </a:t>
            </a:r>
            <a:r>
              <a:rPr lang="fa-IR" sz="3200" b="1" smtClean="0">
                <a:solidFill>
                  <a:srgbClr val="FF0000"/>
                </a:solidFill>
                <a:cs typeface="B Titr" pitchFamily="2" charset="-78"/>
              </a:rPr>
              <a:t>خودمراقبتی </a:t>
            </a:r>
            <a:r>
              <a:rPr lang="ar-SA" sz="3200" b="1" smtClean="0">
                <a:solidFill>
                  <a:srgbClr val="FF0000"/>
                </a:solidFill>
                <a:cs typeface="B Titr" pitchFamily="2" charset="-78"/>
              </a:rPr>
              <a:t>در</a:t>
            </a:r>
            <a:r>
              <a:rPr lang="fa-IR" sz="3200" b="1" smtClean="0">
                <a:solidFill>
                  <a:srgbClr val="FF0000"/>
                </a:solidFill>
                <a:cs typeface="B Titr" pitchFamily="2" charset="-78"/>
              </a:rPr>
              <a:t> </a:t>
            </a:r>
            <a:r>
              <a:rPr lang="ar-SA" sz="3200" b="1" smtClean="0">
                <a:solidFill>
                  <a:srgbClr val="FF0000"/>
                </a:solidFill>
                <a:cs typeface="B Titr" pitchFamily="2" charset="-78"/>
              </a:rPr>
              <a:t>بيماري‌هاي مزمن</a:t>
            </a:r>
            <a:r>
              <a:rPr lang="fa-IR" sz="3200" b="1" smtClean="0">
                <a:solidFill>
                  <a:srgbClr val="FF0000"/>
                </a:solidFill>
                <a:cs typeface="B Titr" pitchFamily="2" charset="-78"/>
              </a:rPr>
              <a:t>3</a:t>
            </a:r>
            <a:endParaRPr lang="en-US" sz="3200" smtClean="0">
              <a:solidFill>
                <a:srgbClr val="FF0000"/>
              </a:solidFill>
              <a:cs typeface="B Titr" pitchFamily="2" charset="-78"/>
            </a:endParaRPr>
          </a:p>
        </p:txBody>
      </p:sp>
      <p:sp>
        <p:nvSpPr>
          <p:cNvPr id="3" name="Content Placeholder 2"/>
          <p:cNvSpPr>
            <a:spLocks noGrp="1"/>
          </p:cNvSpPr>
          <p:nvPr>
            <p:ph sz="quarter" idx="1"/>
          </p:nvPr>
        </p:nvSpPr>
        <p:spPr>
          <a:xfrm>
            <a:off x="457200" y="1643063"/>
            <a:ext cx="8229600" cy="4681537"/>
          </a:xfrm>
          <a:solidFill>
            <a:schemeClr val="accent1">
              <a:lumMod val="20000"/>
              <a:lumOff val="80000"/>
            </a:schemeClr>
          </a:solidFill>
        </p:spPr>
        <p:txBody>
          <a:bodyPr>
            <a:normAutofit fontScale="25000" lnSpcReduction="20000"/>
          </a:bodyPr>
          <a:lstStyle/>
          <a:p>
            <a:pPr marL="320040" indent="-320040" algn="justLow" eaLnBrk="1" fontAlgn="auto" hangingPunct="1">
              <a:spcAft>
                <a:spcPts val="0"/>
              </a:spcAft>
              <a:buFont typeface="Wingdings"/>
              <a:buChar char=""/>
              <a:defRPr/>
            </a:pPr>
            <a:r>
              <a:rPr lang="fa-IR" sz="10800" b="1" dirty="0" smtClean="0">
                <a:cs typeface="B Lotus" pitchFamily="2" charset="-78"/>
              </a:rPr>
              <a:t>ثابت شده است كه خود</a:t>
            </a:r>
            <a:r>
              <a:rPr lang="ar-SA" sz="10800" b="1" dirty="0" smtClean="0">
                <a:cs typeface="B Lotus" pitchFamily="2" charset="-78"/>
              </a:rPr>
              <a:t>مراقبتي در بهبود شرايط بيماران مزمن </a:t>
            </a:r>
            <a:r>
              <a:rPr lang="fa-IR" sz="10800" b="1" dirty="0" smtClean="0">
                <a:cs typeface="B Lotus" pitchFamily="2" charset="-78"/>
              </a:rPr>
              <a:t>دچار</a:t>
            </a:r>
            <a:r>
              <a:rPr lang="ar-SA" sz="10800" b="1" dirty="0" smtClean="0">
                <a:cs typeface="B Lotus" pitchFamily="2" charset="-78"/>
              </a:rPr>
              <a:t>استئوآرتريت زانو، درد مزمن</a:t>
            </a:r>
            <a:r>
              <a:rPr lang="fa-IR" sz="10800" b="1" dirty="0" smtClean="0">
                <a:cs typeface="B Lotus" pitchFamily="2" charset="-78"/>
              </a:rPr>
              <a:t>، </a:t>
            </a:r>
            <a:r>
              <a:rPr lang="ar-SA" sz="10800" b="1" dirty="0" smtClean="0">
                <a:cs typeface="B Lotus" pitchFamily="2" charset="-78"/>
              </a:rPr>
              <a:t>سردرد </a:t>
            </a:r>
            <a:r>
              <a:rPr lang="fa-IR" sz="10800" b="1" dirty="0" smtClean="0">
                <a:cs typeface="B Lotus" pitchFamily="2" charset="-78"/>
              </a:rPr>
              <a:t>و</a:t>
            </a:r>
            <a:r>
              <a:rPr lang="ar-SA" sz="10800" b="1" dirty="0" smtClean="0">
                <a:cs typeface="B Lotus" pitchFamily="2" charset="-78"/>
              </a:rPr>
              <a:t> درد كمر </a:t>
            </a:r>
            <a:r>
              <a:rPr lang="fa-IR" sz="10800" b="1" dirty="0" smtClean="0">
                <a:cs typeface="B Lotus" pitchFamily="2" charset="-78"/>
              </a:rPr>
              <a:t>مؤثر</a:t>
            </a:r>
            <a:r>
              <a:rPr lang="ar-SA" sz="10800" b="1" dirty="0" smtClean="0">
                <a:cs typeface="B Lotus" pitchFamily="2" charset="-78"/>
              </a:rPr>
              <a:t> است. </a:t>
            </a:r>
            <a:endParaRPr lang="en-US" sz="10800" dirty="0" smtClean="0">
              <a:cs typeface="B Lotus" pitchFamily="2" charset="-78"/>
            </a:endParaRPr>
          </a:p>
          <a:p>
            <a:pPr marL="320040" indent="-320040" algn="justLow" eaLnBrk="1" fontAlgn="auto" hangingPunct="1">
              <a:spcAft>
                <a:spcPts val="0"/>
              </a:spcAft>
              <a:buFont typeface="Wingdings"/>
              <a:buChar char=""/>
              <a:defRPr/>
            </a:pPr>
            <a:r>
              <a:rPr lang="ar-SA" sz="10800" b="1" dirty="0" smtClean="0">
                <a:cs typeface="B Lotus" pitchFamily="2" charset="-78"/>
              </a:rPr>
              <a:t>مرور كلي تعداد زيادي  مطالعات، مقرون به صرفه بودن خودمراقبتی براي کنترل اضطراب و افسردگي، سایر اختلالات روانی و نيز بيماري‌هاي مزمن را نشان مي‌دهد. </a:t>
            </a:r>
            <a:endParaRPr lang="en-US" sz="10800" dirty="0" smtClean="0">
              <a:cs typeface="B Lotus" pitchFamily="2" charset="-78"/>
            </a:endParaRPr>
          </a:p>
          <a:p>
            <a:pPr marL="320040" indent="-320040" algn="justLow" eaLnBrk="1" fontAlgn="auto" hangingPunct="1">
              <a:spcAft>
                <a:spcPts val="0"/>
              </a:spcAft>
              <a:buFont typeface="Wingdings"/>
              <a:buChar char=""/>
              <a:defRPr/>
            </a:pPr>
            <a:r>
              <a:rPr lang="ar-SA" sz="10800" b="1" dirty="0" smtClean="0">
                <a:cs typeface="B Lotus" pitchFamily="2" charset="-78"/>
              </a:rPr>
              <a:t>متاآناليز  مطالعات نشان داده است كه مداخلات خودمراقبتي دربهبود عملکرد سرويس‌هاي بهداشتي و كاهش استفاده از آنها در بيماران بالغ آسمي م</a:t>
            </a:r>
            <a:r>
              <a:rPr lang="fa-IR" sz="10800" b="1" dirty="0" smtClean="0">
                <a:cs typeface="B Lotus" pitchFamily="2" charset="-78"/>
              </a:rPr>
              <a:t>ؤ</a:t>
            </a:r>
            <a:r>
              <a:rPr lang="ar-SA" sz="10800" b="1" dirty="0" smtClean="0">
                <a:cs typeface="B Lotus" pitchFamily="2" charset="-78"/>
              </a:rPr>
              <a:t>ثر بوده‌اند. </a:t>
            </a:r>
            <a:endParaRPr lang="en-US" sz="10800" dirty="0" smtClean="0">
              <a:cs typeface="B Lotus" pitchFamily="2" charset="-78"/>
            </a:endParaRPr>
          </a:p>
          <a:p>
            <a:pPr marL="320040" indent="-320040" algn="justLow" eaLnBrk="1" fontAlgn="auto" hangingPunct="1">
              <a:spcAft>
                <a:spcPts val="0"/>
              </a:spcAft>
              <a:buFont typeface="Wingdings"/>
              <a:buChar char=""/>
              <a:defRPr/>
            </a:pPr>
            <a:r>
              <a:rPr lang="ar-SA" sz="10800" b="1" dirty="0" smtClean="0">
                <a:cs typeface="B Lotus" pitchFamily="2" charset="-78"/>
              </a:rPr>
              <a:t>تأمين اطلاعات مناسب درمورد خودمراقبتي براي بيماران، باعث كاهش استفاده از سرويس‌هاي بهداشتي درحد 7 تا 17 درصد شده است. </a:t>
            </a:r>
            <a:endParaRPr lang="en-US" sz="10800" dirty="0" smtClean="0">
              <a:cs typeface="B Lotus" pitchFamily="2" charset="-78"/>
            </a:endParaRPr>
          </a:p>
          <a:p>
            <a:pPr marL="320040" indent="-320040" algn="justLow" eaLnBrk="1" fontAlgn="auto" hangingPunct="1">
              <a:spcAft>
                <a:spcPts val="0"/>
              </a:spcAft>
              <a:buFont typeface="Wingdings"/>
              <a:buChar char=""/>
              <a:defRPr/>
            </a:pPr>
            <a:r>
              <a:rPr lang="ar-SA" sz="10800" b="1" dirty="0" smtClean="0">
                <a:cs typeface="B Lotus" pitchFamily="2" charset="-78"/>
              </a:rPr>
              <a:t>اثربخشي گروه‌هاي خودياري نيز نشان داده شده است</a:t>
            </a:r>
            <a:r>
              <a:rPr lang="fa-IR" sz="10800" b="1" dirty="0" smtClean="0">
                <a:cs typeface="B Lotus" pitchFamily="2" charset="-78"/>
              </a:rPr>
              <a:t>.</a:t>
            </a:r>
            <a:r>
              <a:rPr lang="ar-SA" sz="10800" b="1" dirty="0" smtClean="0">
                <a:cs typeface="B Lotus" pitchFamily="2" charset="-78"/>
              </a:rPr>
              <a:t> در مقايسه با گروه‌ كنترل، بهبود بيشتري در وضعيت سلامت اعضای این گروه ها ايجاد مي‌شود.  </a:t>
            </a:r>
            <a:r>
              <a:rPr lang="ar-SA" sz="10800" dirty="0" smtClean="0">
                <a:cs typeface="B Lotus" pitchFamily="2" charset="-78"/>
              </a:rPr>
              <a:t> </a:t>
            </a:r>
            <a:endParaRPr lang="en-US" sz="10800" dirty="0" smtClean="0">
              <a:cs typeface="B Lotus" pitchFamily="2" charset="-78"/>
            </a:endParaRPr>
          </a:p>
          <a:p>
            <a:pPr marL="274320" indent="-274320" eaLnBrk="1" fontAlgn="auto" hangingPunct="1">
              <a:spcAft>
                <a:spcPts val="0"/>
              </a:spcAft>
              <a:buClr>
                <a:schemeClr val="accent3"/>
              </a:buClr>
              <a:buFont typeface="Wingdings 2"/>
              <a:buNone/>
              <a:defRPr/>
            </a:pPr>
            <a:endParaRPr lang="en-US" sz="6000" b="1" dirty="0" smtClean="0">
              <a:cs typeface="B Lotus" pitchFamily="2" charset="-78"/>
            </a:endParaRPr>
          </a:p>
          <a:p>
            <a:pPr marL="274320" indent="-274320" eaLnBrk="1" fontAlgn="auto" hangingPunct="1">
              <a:spcAft>
                <a:spcPts val="0"/>
              </a:spcAft>
              <a:buClr>
                <a:schemeClr val="accent3"/>
              </a:buClr>
              <a:buFont typeface="Wingdings 2"/>
              <a:buNone/>
              <a:defRPr/>
            </a:pPr>
            <a:r>
              <a:rPr lang="fa-IR" sz="6000" b="1" dirty="0" smtClean="0">
                <a:cs typeface="B Lotus" pitchFamily="2" charset="-78"/>
              </a:rPr>
              <a:t> </a:t>
            </a:r>
            <a:endParaRPr lang="en-US" sz="6000" dirty="0" smtClean="0"/>
          </a:p>
          <a:p>
            <a:pPr marL="274320" indent="-274320" eaLnBrk="1" fontAlgn="auto" hangingPunct="1">
              <a:spcAft>
                <a:spcPts val="0"/>
              </a:spcAft>
              <a:buClr>
                <a:schemeClr val="accent3"/>
              </a:buClr>
              <a:buFont typeface="Wingdings 2"/>
              <a:buChar char=""/>
              <a:defRPr/>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2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20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20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p:cNvSpPr>
            <a:spLocks noGrp="1"/>
          </p:cNvSpPr>
          <p:nvPr>
            <p:ph type="title"/>
          </p:nvPr>
        </p:nvSpPr>
        <p:spPr>
          <a:xfrm>
            <a:off x="457200" y="357188"/>
            <a:ext cx="8229600" cy="928687"/>
          </a:xfrm>
        </p:spPr>
        <p:txBody>
          <a:bodyPr>
            <a:normAutofit fontScale="90000"/>
          </a:bodyPr>
          <a:lstStyle/>
          <a:p>
            <a:pPr algn="ctr" eaLnBrk="1" fontAlgn="auto" hangingPunct="1">
              <a:spcAft>
                <a:spcPts val="0"/>
              </a:spcAft>
              <a:defRPr/>
            </a:pPr>
            <a:r>
              <a:rPr lang="fa-IR" sz="3200" b="1" dirty="0" smtClean="0">
                <a:solidFill>
                  <a:srgbClr val="FF0000"/>
                </a:solidFill>
                <a:cs typeface="B Lotus" pitchFamily="2" charset="-78"/>
              </a:rPr>
              <a:t> </a:t>
            </a:r>
            <a:r>
              <a:rPr lang="fa-IR" sz="3200" b="1" dirty="0" smtClean="0">
                <a:solidFill>
                  <a:srgbClr val="FF0000"/>
                </a:solidFill>
                <a:cs typeface="B Titr" pitchFamily="2" charset="-78"/>
              </a:rPr>
              <a:t>نتایج مطالعه پراید در برنامه خودمراقبتی</a:t>
            </a:r>
            <a:br>
              <a:rPr lang="fa-IR" sz="3200" b="1" dirty="0" smtClean="0">
                <a:solidFill>
                  <a:srgbClr val="FF0000"/>
                </a:solidFill>
                <a:cs typeface="B Titr" pitchFamily="2" charset="-78"/>
              </a:rPr>
            </a:br>
            <a:r>
              <a:rPr lang="fa-IR" sz="3200" b="1" dirty="0" smtClean="0">
                <a:solidFill>
                  <a:srgbClr val="FF0000"/>
                </a:solidFill>
                <a:cs typeface="B Titr" pitchFamily="2" charset="-78"/>
              </a:rPr>
              <a:t> سالمندان دچار بيماري قلبي </a:t>
            </a:r>
            <a:endParaRPr lang="en-US" sz="3200" dirty="0" smtClean="0">
              <a:solidFill>
                <a:srgbClr val="FF0000"/>
              </a:solidFill>
              <a:cs typeface="B Titr" pitchFamily="2" charset="-78"/>
            </a:endParaRPr>
          </a:p>
        </p:txBody>
      </p:sp>
      <p:sp>
        <p:nvSpPr>
          <p:cNvPr id="3" name="Content Placeholder 2"/>
          <p:cNvSpPr>
            <a:spLocks noGrp="1"/>
          </p:cNvSpPr>
          <p:nvPr>
            <p:ph sz="quarter" idx="1"/>
          </p:nvPr>
        </p:nvSpPr>
        <p:spPr>
          <a:xfrm>
            <a:off x="457200" y="1571625"/>
            <a:ext cx="8229600" cy="4752975"/>
          </a:xfrm>
          <a:solidFill>
            <a:schemeClr val="accent1">
              <a:lumMod val="20000"/>
              <a:lumOff val="80000"/>
            </a:schemeClr>
          </a:solidFill>
        </p:spPr>
        <p:txBody>
          <a:bodyPr>
            <a:normAutofit fontScale="25000" lnSpcReduction="20000"/>
          </a:bodyPr>
          <a:lstStyle/>
          <a:p>
            <a:pPr marL="320040" indent="-320040" algn="justLow" eaLnBrk="1" fontAlgn="auto" hangingPunct="1">
              <a:spcAft>
                <a:spcPts val="0"/>
              </a:spcAft>
              <a:buFont typeface="Wingdings"/>
              <a:buChar char=""/>
              <a:defRPr/>
            </a:pPr>
            <a:r>
              <a:rPr lang="fa-IR" sz="9600" b="1" dirty="0" smtClean="0">
                <a:cs typeface="B Lotus" pitchFamily="2" charset="-78"/>
              </a:rPr>
              <a:t>كاهش علايم بيماري و استفاده ازخدمات بهداشتي در يك دوره پيگيري 1 ساله گزارش شد.</a:t>
            </a:r>
            <a:endParaRPr lang="en-US" sz="9600" dirty="0" smtClean="0">
              <a:cs typeface="B Lotus" pitchFamily="2" charset="-78"/>
            </a:endParaRPr>
          </a:p>
          <a:p>
            <a:pPr marL="320040" indent="-320040" algn="justLow" eaLnBrk="1" fontAlgn="auto" hangingPunct="1">
              <a:spcAft>
                <a:spcPts val="0"/>
              </a:spcAft>
              <a:buFont typeface="Wingdings"/>
              <a:buChar char=""/>
              <a:defRPr/>
            </a:pPr>
            <a:r>
              <a:rPr lang="fa-IR" sz="9600" b="1" dirty="0" smtClean="0">
                <a:cs typeface="B Lotus" pitchFamily="2" charset="-78"/>
              </a:rPr>
              <a:t>در زنان </a:t>
            </a:r>
            <a:r>
              <a:rPr lang="ar-SA" sz="9600" b="1" dirty="0" smtClean="0">
                <a:cs typeface="B Lotus" pitchFamily="2" charset="-78"/>
              </a:rPr>
              <a:t>روزهاي بستري د</a:t>
            </a:r>
            <a:r>
              <a:rPr lang="fa-IR" sz="9600" b="1" dirty="0" smtClean="0">
                <a:cs typeface="B Lotus" pitchFamily="2" charset="-78"/>
              </a:rPr>
              <a:t>ر </a:t>
            </a:r>
            <a:r>
              <a:rPr lang="ar-SA" sz="9600" b="1" dirty="0" smtClean="0">
                <a:cs typeface="B Lotus" pitchFamily="2" charset="-78"/>
              </a:rPr>
              <a:t>منزل</a:t>
            </a:r>
            <a:r>
              <a:rPr lang="fa-IR" sz="9600" b="1" dirty="0" smtClean="0">
                <a:cs typeface="B Lotus" pitchFamily="2" charset="-78"/>
              </a:rPr>
              <a:t> براي كليه تشخيص های قلبي و غيرقلبي</a:t>
            </a:r>
            <a:r>
              <a:rPr lang="ar-SA" sz="9600" b="1" dirty="0" smtClean="0">
                <a:cs typeface="B Lotus" pitchFamily="2" charset="-78"/>
              </a:rPr>
              <a:t> 46%</a:t>
            </a:r>
            <a:r>
              <a:rPr lang="fa-IR" sz="9600" b="1" dirty="0" smtClean="0">
                <a:cs typeface="B Lotus" pitchFamily="2" charset="-78"/>
              </a:rPr>
              <a:t>، هزینه های  </a:t>
            </a:r>
            <a:r>
              <a:rPr lang="ar-SA" sz="9600" b="1" dirty="0" smtClean="0">
                <a:cs typeface="B Lotus" pitchFamily="2" charset="-78"/>
              </a:rPr>
              <a:t>بستري 49%</a:t>
            </a:r>
            <a:r>
              <a:rPr lang="fa-IR" sz="9600" b="1" dirty="0" smtClean="0">
                <a:cs typeface="B Lotus" pitchFamily="2" charset="-78"/>
              </a:rPr>
              <a:t>، </a:t>
            </a:r>
            <a:r>
              <a:rPr lang="ar-SA" sz="9600" b="1" dirty="0" smtClean="0">
                <a:cs typeface="B Lotus" pitchFamily="2" charset="-78"/>
              </a:rPr>
              <a:t>روزهاي بستري در بيمارستان 41% </a:t>
            </a:r>
            <a:r>
              <a:rPr lang="fa-IR" sz="9600" b="1" dirty="0" smtClean="0">
                <a:cs typeface="B Lotus" pitchFamily="2" charset="-78"/>
              </a:rPr>
              <a:t>و هزینه های بستری به دلیل بیماری های قلبی44% </a:t>
            </a:r>
            <a:r>
              <a:rPr lang="ar-SA" sz="9600" b="1" dirty="0" smtClean="0">
                <a:cs typeface="B Lotus" pitchFamily="2" charset="-78"/>
              </a:rPr>
              <a:t>كمت</a:t>
            </a:r>
            <a:r>
              <a:rPr lang="fa-IR" sz="9600" b="1" dirty="0" smtClean="0">
                <a:cs typeface="B Lotus" pitchFamily="2" charset="-78"/>
              </a:rPr>
              <a:t>ر </a:t>
            </a:r>
            <a:r>
              <a:rPr lang="ar-SA" sz="9600" b="1" dirty="0" smtClean="0">
                <a:cs typeface="B Lotus" pitchFamily="2" charset="-78"/>
              </a:rPr>
              <a:t>از  زنان گروه كنترل بود</a:t>
            </a:r>
            <a:r>
              <a:rPr lang="fa-IR" sz="9600" b="1" dirty="0" smtClean="0">
                <a:cs typeface="B Lotus" pitchFamily="2" charset="-78"/>
              </a:rPr>
              <a:t>.  </a:t>
            </a:r>
            <a:endParaRPr lang="en-US" sz="9600" dirty="0" smtClean="0">
              <a:cs typeface="B Lotus" pitchFamily="2" charset="-78"/>
            </a:endParaRPr>
          </a:p>
          <a:p>
            <a:pPr marL="320040" indent="-320040" algn="justLow" eaLnBrk="1" fontAlgn="auto" hangingPunct="1">
              <a:spcAft>
                <a:spcPts val="0"/>
              </a:spcAft>
              <a:buFont typeface="Wingdings"/>
              <a:buChar char=""/>
              <a:defRPr/>
            </a:pPr>
            <a:r>
              <a:rPr lang="ar-SA" sz="9600" b="1" dirty="0" smtClean="0">
                <a:cs typeface="B Lotus" pitchFamily="2" charset="-78"/>
              </a:rPr>
              <a:t>صرفه جويي در هزينه‌هاي بستري افراد شركت كننده نیز 3200 دلار به  ازاي هر شركت كننده بود که رقم  ميانگين تخمينی براي كاهش واقعي هزينه ها 1800دلار به ازاي</a:t>
            </a:r>
            <a:r>
              <a:rPr lang="fa-IR" sz="9600" b="1" dirty="0" smtClean="0">
                <a:cs typeface="B Lotus" pitchFamily="2" charset="-78"/>
              </a:rPr>
              <a:t> هر </a:t>
            </a:r>
            <a:r>
              <a:rPr lang="ar-SA" sz="9600" b="1" dirty="0" smtClean="0">
                <a:cs typeface="B Lotus" pitchFamily="2" charset="-78"/>
              </a:rPr>
              <a:t>شركت كننده </a:t>
            </a:r>
            <a:r>
              <a:rPr lang="fa-IR" sz="9600" b="1" dirty="0" smtClean="0">
                <a:cs typeface="B Lotus" pitchFamily="2" charset="-78"/>
              </a:rPr>
              <a:t>بود.</a:t>
            </a:r>
            <a:endParaRPr lang="en-US" sz="9600" dirty="0" smtClean="0">
              <a:cs typeface="B Lotus" pitchFamily="2" charset="-78"/>
            </a:endParaRPr>
          </a:p>
          <a:p>
            <a:pPr marL="320040" indent="-320040" algn="justLow" eaLnBrk="1" fontAlgn="auto" hangingPunct="1">
              <a:spcAft>
                <a:spcPts val="0"/>
              </a:spcAft>
              <a:buFont typeface="Wingdings"/>
              <a:buChar char=""/>
              <a:defRPr/>
            </a:pPr>
            <a:r>
              <a:rPr lang="ar-SA" sz="9600" b="1" dirty="0" smtClean="0">
                <a:cs typeface="B Lotus" pitchFamily="2" charset="-78"/>
              </a:rPr>
              <a:t>با درنظرگرفتن تمامي هزينه ها،</a:t>
            </a:r>
            <a:r>
              <a:rPr lang="fa-IR" sz="9600" b="1" dirty="0" smtClean="0">
                <a:cs typeface="B Lotus" pitchFamily="2" charset="-78"/>
              </a:rPr>
              <a:t> </a:t>
            </a:r>
            <a:r>
              <a:rPr lang="ar-SA" sz="9600" b="1" dirty="0" smtClean="0">
                <a:cs typeface="B Lotus" pitchFamily="2" charset="-78"/>
              </a:rPr>
              <a:t>نسبت هزينه صرف شده به نتيجه برنامه 1به </a:t>
            </a:r>
            <a:r>
              <a:rPr lang="fa-IR" sz="9600" b="1" dirty="0" smtClean="0">
                <a:cs typeface="B Lotus" pitchFamily="2" charset="-78"/>
              </a:rPr>
              <a:t>5</a:t>
            </a:r>
            <a:r>
              <a:rPr lang="ar-SA" sz="9600" b="1" dirty="0" smtClean="0">
                <a:cs typeface="B Lotus" pitchFamily="2" charset="-78"/>
              </a:rPr>
              <a:t>بود</a:t>
            </a:r>
            <a:r>
              <a:rPr lang="fa-IR" sz="9600" b="1" dirty="0" smtClean="0">
                <a:cs typeface="B Lotus" pitchFamily="2" charset="-78"/>
              </a:rPr>
              <a:t>. </a:t>
            </a:r>
            <a:r>
              <a:rPr lang="ar-SA" sz="9600" b="1" dirty="0" smtClean="0">
                <a:cs typeface="B Lotus" pitchFamily="2" charset="-78"/>
              </a:rPr>
              <a:t>یافته‌هاي</a:t>
            </a:r>
            <a:r>
              <a:rPr lang="fa-IR" sz="9600" b="1" dirty="0" smtClean="0">
                <a:cs typeface="B Lotus" pitchFamily="2" charset="-78"/>
              </a:rPr>
              <a:t> </a:t>
            </a:r>
            <a:r>
              <a:rPr lang="ar-SA" sz="9600" b="1" dirty="0" smtClean="0">
                <a:cs typeface="B Lotus" pitchFamily="2" charset="-78"/>
              </a:rPr>
              <a:t>حاضر</a:t>
            </a:r>
            <a:r>
              <a:rPr lang="fa-IR" sz="9600" b="1" dirty="0" smtClean="0">
                <a:cs typeface="B Lotus" pitchFamily="2" charset="-78"/>
              </a:rPr>
              <a:t> </a:t>
            </a:r>
            <a:r>
              <a:rPr lang="ar-SA" sz="9600" b="1" dirty="0" smtClean="0">
                <a:cs typeface="B Lotus" pitchFamily="2" charset="-78"/>
              </a:rPr>
              <a:t>با</a:t>
            </a:r>
            <a:r>
              <a:rPr lang="fa-IR" sz="9600" b="1" dirty="0" smtClean="0">
                <a:cs typeface="B Lotus" pitchFamily="2" charset="-78"/>
              </a:rPr>
              <a:t> </a:t>
            </a:r>
            <a:r>
              <a:rPr lang="ar-SA" sz="9600" b="1" dirty="0" smtClean="0">
                <a:cs typeface="B Lotus" pitchFamily="2" charset="-78"/>
              </a:rPr>
              <a:t>يافته‌هاي منتج از مداخلات آموزش</a:t>
            </a:r>
            <a:r>
              <a:rPr lang="fa-IR" sz="9600" b="1" dirty="0" smtClean="0">
                <a:cs typeface="B Lotus" pitchFamily="2" charset="-78"/>
              </a:rPr>
              <a:t> خود</a:t>
            </a:r>
            <a:r>
              <a:rPr lang="ar-SA" sz="9600" b="1" dirty="0" smtClean="0">
                <a:cs typeface="B Lotus" pitchFamily="2" charset="-78"/>
              </a:rPr>
              <a:t>مراقبتی در آرتريت و‌</a:t>
            </a:r>
            <a:r>
              <a:rPr lang="fa-IR" sz="9600" b="1" dirty="0" smtClean="0">
                <a:cs typeface="B Lotus" pitchFamily="2" charset="-78"/>
              </a:rPr>
              <a:t> </a:t>
            </a:r>
            <a:r>
              <a:rPr lang="ar-SA" sz="9600" b="1" dirty="0" smtClean="0">
                <a:cs typeface="B Lotus" pitchFamily="2" charset="-78"/>
              </a:rPr>
              <a:t>آسم </a:t>
            </a:r>
            <a:r>
              <a:rPr lang="fa-IR" sz="9600" b="1" dirty="0" smtClean="0">
                <a:cs typeface="B Lotus" pitchFamily="2" charset="-78"/>
              </a:rPr>
              <a:t>نیز </a:t>
            </a:r>
            <a:r>
              <a:rPr lang="ar-SA" sz="9600" b="1" dirty="0" smtClean="0">
                <a:cs typeface="B Lotus" pitchFamily="2" charset="-78"/>
              </a:rPr>
              <a:t>سازگار است</a:t>
            </a:r>
            <a:r>
              <a:rPr lang="fa-IR" sz="9600" b="1" dirty="0" smtClean="0">
                <a:cs typeface="B Lotus" pitchFamily="2" charset="-78"/>
              </a:rPr>
              <a:t>.</a:t>
            </a:r>
            <a:endParaRPr lang="en-US" sz="9600" dirty="0" smtClean="0">
              <a:cs typeface="B Lotus" pitchFamily="2" charset="-78"/>
            </a:endParaRPr>
          </a:p>
          <a:p>
            <a:pPr marL="320040" indent="-320040" algn="justLow" eaLnBrk="1" fontAlgn="auto" hangingPunct="1">
              <a:spcAft>
                <a:spcPts val="0"/>
              </a:spcAft>
              <a:buFont typeface="Wingdings"/>
              <a:buChar char=""/>
              <a:defRPr/>
            </a:pPr>
            <a:r>
              <a:rPr lang="ar-SA" sz="9600" b="1" dirty="0" smtClean="0">
                <a:cs typeface="B Lotus" pitchFamily="2" charset="-78"/>
              </a:rPr>
              <a:t>برنامه پراید مي‌تواند نتايج مثبت و مهم مالي براي</a:t>
            </a:r>
            <a:r>
              <a:rPr lang="fa-IR" sz="9600" b="1" dirty="0" smtClean="0">
                <a:cs typeface="B Lotus" pitchFamily="2" charset="-78"/>
              </a:rPr>
              <a:t> سازمان‌هاي </a:t>
            </a:r>
            <a:r>
              <a:rPr lang="ar-SA" sz="9600" b="1" dirty="0" smtClean="0">
                <a:cs typeface="B Lotus" pitchFamily="2" charset="-78"/>
              </a:rPr>
              <a:t>بيمه گر يا </a:t>
            </a:r>
            <a:r>
              <a:rPr lang="fa-IR" sz="9600" b="1" dirty="0" smtClean="0">
                <a:cs typeface="B Lotus" pitchFamily="2" charset="-78"/>
              </a:rPr>
              <a:t>ارايه</a:t>
            </a:r>
            <a:r>
              <a:rPr lang="ar-SA" sz="9600" b="1" dirty="0" smtClean="0">
                <a:cs typeface="B Lotus" pitchFamily="2" charset="-78"/>
              </a:rPr>
              <a:t> دهنده</a:t>
            </a:r>
            <a:r>
              <a:rPr lang="fa-IR" sz="9600" b="1" dirty="0" smtClean="0">
                <a:cs typeface="B Lotus" pitchFamily="2" charset="-78"/>
              </a:rPr>
              <a:t> خدمات</a:t>
            </a:r>
            <a:r>
              <a:rPr lang="ar-SA" sz="9600" b="1" dirty="0" smtClean="0">
                <a:cs typeface="B Lotus" pitchFamily="2" charset="-78"/>
              </a:rPr>
              <a:t> داشته باشد و ميزان بهبودي ناشي از اين </a:t>
            </a:r>
            <a:r>
              <a:rPr lang="fa-IR" sz="9600" b="1" dirty="0" smtClean="0">
                <a:cs typeface="B Lotus" pitchFamily="2" charset="-78"/>
              </a:rPr>
              <a:t>برنامه، </a:t>
            </a:r>
            <a:r>
              <a:rPr lang="ar-SA" sz="9600" b="1" dirty="0" smtClean="0">
                <a:cs typeface="B Lotus" pitchFamily="2" charset="-78"/>
              </a:rPr>
              <a:t>اين نظر را تقويت مي‌كند كه حمايت مالي از چنين كوشش هايي لازم است. </a:t>
            </a:r>
            <a:endParaRPr lang="en-US" sz="9600" dirty="0" smtClean="0">
              <a:cs typeface="B Lotus" pitchFamily="2" charset="-78"/>
            </a:endParaRPr>
          </a:p>
          <a:p>
            <a:pPr marL="274320" indent="-274320" eaLnBrk="1" fontAlgn="auto" hangingPunct="1">
              <a:spcAft>
                <a:spcPts val="0"/>
              </a:spcAft>
              <a:buClr>
                <a:schemeClr val="accent3"/>
              </a:buClr>
              <a:buFont typeface="Wingdings 2"/>
              <a:buNone/>
              <a:defRPr/>
            </a:pPr>
            <a:r>
              <a:rPr lang="fa-IR" b="1" dirty="0" smtClean="0">
                <a:cs typeface="B Lotus" pitchFamily="2" charset="-78"/>
              </a:rPr>
              <a:t> </a:t>
            </a:r>
            <a:endParaRPr lang="en-US" b="1" dirty="0">
              <a:cs typeface="B Lotus"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2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20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20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1"/>
          <p:cNvSpPr>
            <a:spLocks noGrp="1"/>
          </p:cNvSpPr>
          <p:nvPr>
            <p:ph type="title"/>
          </p:nvPr>
        </p:nvSpPr>
        <p:spPr>
          <a:xfrm>
            <a:off x="457200" y="357188"/>
            <a:ext cx="8229600" cy="857250"/>
          </a:xfrm>
        </p:spPr>
        <p:txBody>
          <a:bodyPr/>
          <a:lstStyle/>
          <a:p>
            <a:pPr algn="ctr" eaLnBrk="1" hangingPunct="1"/>
            <a:r>
              <a:rPr lang="fa-IR" sz="3200" b="1" smtClean="0">
                <a:solidFill>
                  <a:srgbClr val="FF0000"/>
                </a:solidFill>
                <a:cs typeface="B Titr" pitchFamily="2" charset="-78"/>
              </a:rPr>
              <a:t>شواهد اثربخشي خودمراقبتي در مشکلات شایع پزشکی  </a:t>
            </a:r>
            <a:endParaRPr lang="en-US" sz="3200" smtClean="0">
              <a:solidFill>
                <a:srgbClr val="FF0000"/>
              </a:solidFill>
              <a:cs typeface="B Titr" pitchFamily="2" charset="-78"/>
            </a:endParaRPr>
          </a:p>
        </p:txBody>
      </p:sp>
      <p:sp>
        <p:nvSpPr>
          <p:cNvPr id="3" name="Content Placeholder 2"/>
          <p:cNvSpPr>
            <a:spLocks noGrp="1"/>
          </p:cNvSpPr>
          <p:nvPr>
            <p:ph sz="quarter" idx="1"/>
          </p:nvPr>
        </p:nvSpPr>
        <p:spPr>
          <a:xfrm>
            <a:off x="457200" y="1643063"/>
            <a:ext cx="8229600" cy="4681537"/>
          </a:xfrm>
          <a:solidFill>
            <a:schemeClr val="accent1">
              <a:lumMod val="20000"/>
              <a:lumOff val="80000"/>
            </a:schemeClr>
          </a:solidFill>
        </p:spPr>
        <p:txBody>
          <a:bodyPr>
            <a:normAutofit fontScale="92500" lnSpcReduction="10000"/>
          </a:bodyPr>
          <a:lstStyle/>
          <a:p>
            <a:pPr marL="274320" indent="-274320" algn="ctr" eaLnBrk="1" fontAlgn="auto" hangingPunct="1">
              <a:spcAft>
                <a:spcPts val="0"/>
              </a:spcAft>
              <a:buClr>
                <a:schemeClr val="accent3"/>
              </a:buClr>
              <a:buFont typeface="Wingdings 2"/>
              <a:buNone/>
              <a:defRPr/>
            </a:pPr>
            <a:r>
              <a:rPr lang="en-US" sz="2800" b="1" dirty="0" smtClean="0">
                <a:solidFill>
                  <a:srgbClr val="FF0000"/>
                </a:solidFill>
                <a:cs typeface="B Lotus" pitchFamily="2" charset="-78"/>
              </a:rPr>
              <a:t> </a:t>
            </a:r>
            <a:r>
              <a:rPr lang="ar-SA" b="1" dirty="0" smtClean="0">
                <a:solidFill>
                  <a:srgbClr val="FF0000"/>
                </a:solidFill>
                <a:cs typeface="B Titr" pitchFamily="2" charset="-78"/>
              </a:rPr>
              <a:t>در برنامه</a:t>
            </a:r>
            <a:r>
              <a:rPr lang="fa-IR" b="1" dirty="0" smtClean="0">
                <a:solidFill>
                  <a:srgbClr val="FF0000"/>
                </a:solidFill>
                <a:cs typeface="B Titr" pitchFamily="2" charset="-78"/>
              </a:rPr>
              <a:t> هیلث وایز(96تا99 –امریکا)</a:t>
            </a:r>
            <a:endParaRPr lang="en-US" dirty="0" smtClean="0">
              <a:solidFill>
                <a:srgbClr val="FF0000"/>
              </a:solidFill>
              <a:cs typeface="B Titr" pitchFamily="2" charset="-78"/>
            </a:endParaRPr>
          </a:p>
          <a:p>
            <a:pPr marL="320040" indent="-320040" algn="justLow" eaLnBrk="1" fontAlgn="auto" hangingPunct="1">
              <a:spcAft>
                <a:spcPts val="0"/>
              </a:spcAft>
              <a:buFont typeface="Wingdings"/>
              <a:buChar char=""/>
              <a:defRPr/>
            </a:pPr>
            <a:r>
              <a:rPr lang="en-US" b="1" dirty="0" smtClean="0">
                <a:solidFill>
                  <a:srgbClr val="0070C0"/>
                </a:solidFill>
                <a:cs typeface="B Lotus" pitchFamily="2" charset="-78"/>
              </a:rPr>
              <a:t> </a:t>
            </a:r>
            <a:r>
              <a:rPr lang="ar-SA" b="1" dirty="0" smtClean="0">
                <a:cs typeface="B Lotus" pitchFamily="2" charset="-78"/>
              </a:rPr>
              <a:t>دفترچه خودمراقبتي بين تمام خانوارهاي ناحيه توزيع </a:t>
            </a:r>
            <a:r>
              <a:rPr lang="fa-IR" b="1" dirty="0" smtClean="0">
                <a:cs typeface="B Lotus" pitchFamily="2" charset="-78"/>
              </a:rPr>
              <a:t>و </a:t>
            </a:r>
            <a:r>
              <a:rPr lang="ar-SA" b="1" dirty="0" smtClean="0">
                <a:cs typeface="B Lotus" pitchFamily="2" charset="-78"/>
              </a:rPr>
              <a:t>خطوط راهنماي تلفني و وبسايت خودمراقبتي راه انداز</a:t>
            </a:r>
            <a:r>
              <a:rPr lang="fa-IR" b="1" dirty="0" smtClean="0">
                <a:cs typeface="B Lotus" pitchFamily="2" charset="-78"/>
              </a:rPr>
              <a:t>ی </a:t>
            </a:r>
            <a:r>
              <a:rPr lang="ar-SA" b="1" dirty="0" smtClean="0">
                <a:cs typeface="B Lotus" pitchFamily="2" charset="-78"/>
              </a:rPr>
              <a:t>شد. </a:t>
            </a:r>
            <a:endParaRPr lang="en-US" dirty="0" smtClean="0">
              <a:cs typeface="B Lotus" pitchFamily="2" charset="-78"/>
            </a:endParaRPr>
          </a:p>
          <a:p>
            <a:pPr marL="320040" indent="-320040" algn="justLow" eaLnBrk="1" fontAlgn="auto" hangingPunct="1">
              <a:spcAft>
                <a:spcPts val="0"/>
              </a:spcAft>
              <a:buFont typeface="Wingdings"/>
              <a:buChar char=""/>
              <a:defRPr/>
            </a:pPr>
            <a:r>
              <a:rPr lang="fa-IR" b="1" dirty="0" smtClean="0">
                <a:cs typeface="B Lotus" pitchFamily="2" charset="-78"/>
              </a:rPr>
              <a:t> </a:t>
            </a:r>
            <a:r>
              <a:rPr lang="ar-SA" b="1" dirty="0" smtClean="0">
                <a:cs typeface="B Lotus" pitchFamily="2" charset="-78"/>
              </a:rPr>
              <a:t>دفترچه شامل اطلاعات خودمراقبتي</a:t>
            </a:r>
            <a:r>
              <a:rPr lang="fa-IR" b="1" dirty="0" smtClean="0">
                <a:cs typeface="B Lotus" pitchFamily="2" charset="-78"/>
              </a:rPr>
              <a:t>  </a:t>
            </a:r>
            <a:r>
              <a:rPr lang="ar-SA" b="1" dirty="0" smtClean="0">
                <a:cs typeface="B Lotus" pitchFamily="2" charset="-78"/>
              </a:rPr>
              <a:t>در مورد 180 مشكل پزشكي شايع  و</a:t>
            </a:r>
            <a:r>
              <a:rPr lang="fa-IR" b="1" dirty="0" smtClean="0">
                <a:cs typeface="B Lotus" pitchFamily="2" charset="-78"/>
              </a:rPr>
              <a:t> </a:t>
            </a:r>
            <a:r>
              <a:rPr lang="ar-SA" b="1" dirty="0" smtClean="0">
                <a:cs typeface="B Lotus" pitchFamily="2" charset="-78"/>
              </a:rPr>
              <a:t>زمان مناسب  براي مراجعه به متخصص</a:t>
            </a:r>
            <a:r>
              <a:rPr lang="fa-IR" b="1" dirty="0" smtClean="0">
                <a:cs typeface="B Lotus" pitchFamily="2" charset="-78"/>
              </a:rPr>
              <a:t>ا</a:t>
            </a:r>
            <a:r>
              <a:rPr lang="ar-SA" b="1" dirty="0" smtClean="0">
                <a:cs typeface="B Lotus" pitchFamily="2" charset="-78"/>
              </a:rPr>
              <a:t>ن بود</a:t>
            </a:r>
            <a:r>
              <a:rPr lang="fa-IR" b="1" dirty="0" smtClean="0">
                <a:cs typeface="B Lotus" pitchFamily="2" charset="-78"/>
              </a:rPr>
              <a:t>.</a:t>
            </a:r>
            <a:endParaRPr lang="en-US" dirty="0" smtClean="0">
              <a:cs typeface="B Lotus" pitchFamily="2" charset="-78"/>
            </a:endParaRPr>
          </a:p>
          <a:p>
            <a:pPr marL="320040" indent="-320040" algn="justLow" eaLnBrk="1" fontAlgn="auto" hangingPunct="1">
              <a:spcAft>
                <a:spcPts val="0"/>
              </a:spcAft>
              <a:buFont typeface="Wingdings"/>
              <a:buChar char=""/>
              <a:defRPr/>
            </a:pPr>
            <a:r>
              <a:rPr lang="fa-IR" b="1" dirty="0" smtClean="0">
                <a:cs typeface="B Lotus" pitchFamily="2" charset="-78"/>
              </a:rPr>
              <a:t> </a:t>
            </a:r>
            <a:r>
              <a:rPr lang="ar-SA" b="1" dirty="0" smtClean="0">
                <a:cs typeface="B Lotus" pitchFamily="2" charset="-78"/>
              </a:rPr>
              <a:t>کارگاه هايي در مدارس، محل‌هاي کار و کليساها براي آگاه ساختن مردم يا مشتريان در مورد مفاهيم خودمراقبتي  برگزار شد. </a:t>
            </a:r>
            <a:endParaRPr lang="en-US" dirty="0" smtClean="0">
              <a:cs typeface="B Lotus" pitchFamily="2" charset="-78"/>
            </a:endParaRPr>
          </a:p>
          <a:p>
            <a:pPr marL="320040" indent="-320040" algn="justLow" eaLnBrk="1" fontAlgn="auto" hangingPunct="1">
              <a:spcAft>
                <a:spcPts val="0"/>
              </a:spcAft>
              <a:buFont typeface="Wingdings"/>
              <a:buChar char=""/>
              <a:defRPr/>
            </a:pPr>
            <a:r>
              <a:rPr lang="ar-SA" b="1" dirty="0" smtClean="0">
                <a:cs typeface="B Lotus" pitchFamily="2" charset="-78"/>
              </a:rPr>
              <a:t>كارگاه هايي براي پزشكان،</a:t>
            </a:r>
            <a:r>
              <a:rPr lang="en-US" b="1" dirty="0" smtClean="0">
                <a:cs typeface="B Lotus" pitchFamily="2" charset="-78"/>
              </a:rPr>
              <a:t> </a:t>
            </a:r>
            <a:r>
              <a:rPr lang="ar-SA" b="1" dirty="0" smtClean="0">
                <a:cs typeface="B Lotus" pitchFamily="2" charset="-78"/>
              </a:rPr>
              <a:t>پرستاران و ساير ارایه دهندگان خدمات براي ارايه اطلاعات لازم براي كار با مشتريان آگاه تشكيل شد. </a:t>
            </a:r>
            <a:endParaRPr lang="en-US" dirty="0" smtClean="0">
              <a:cs typeface="B Lotus" pitchFamily="2" charset="-78"/>
            </a:endParaRPr>
          </a:p>
          <a:p>
            <a:pPr marL="320040" indent="-320040" algn="justLow" eaLnBrk="1" fontAlgn="auto" hangingPunct="1">
              <a:spcAft>
                <a:spcPts val="0"/>
              </a:spcAft>
              <a:buFont typeface="Wingdings"/>
              <a:buChar char=""/>
              <a:defRPr/>
            </a:pPr>
            <a:r>
              <a:rPr lang="ar-SA" b="1" dirty="0" smtClean="0">
                <a:cs typeface="B Lotus" pitchFamily="2" charset="-78"/>
              </a:rPr>
              <a:t>مطالعه اثربخشي پروژه حاكي از افزايش استفاده از منابع خودمراقبتي و در نتیجه، كاهش استفاده از خدمات بهداشتي بو</a:t>
            </a:r>
            <a:r>
              <a:rPr lang="fa-IR" b="1" dirty="0" smtClean="0">
                <a:cs typeface="B Lotus" pitchFamily="2" charset="-78"/>
              </a:rPr>
              <a:t>د.</a:t>
            </a:r>
            <a:endParaRPr lang="en-US" dirty="0" smtClean="0">
              <a:cs typeface="B Lotus" pitchFamily="2" charset="-78"/>
            </a:endParaRPr>
          </a:p>
          <a:p>
            <a:pPr marL="274320" indent="-274320" eaLnBrk="1" fontAlgn="auto" hangingPunct="1">
              <a:spcAft>
                <a:spcPts val="0"/>
              </a:spcAft>
              <a:buClr>
                <a:schemeClr val="accent3"/>
              </a:buClr>
              <a:buFont typeface="Wingdings 2"/>
              <a:buChar char=""/>
              <a:defRPr/>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2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20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20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1"/>
          <p:cNvSpPr>
            <a:spLocks noGrp="1"/>
          </p:cNvSpPr>
          <p:nvPr>
            <p:ph type="title"/>
          </p:nvPr>
        </p:nvSpPr>
        <p:spPr>
          <a:xfrm>
            <a:off x="457200" y="285750"/>
            <a:ext cx="8229600" cy="1000125"/>
          </a:xfrm>
        </p:spPr>
        <p:txBody>
          <a:bodyPr/>
          <a:lstStyle/>
          <a:p>
            <a:pPr algn="ctr" eaLnBrk="1" hangingPunct="1"/>
            <a:r>
              <a:rPr lang="fa-IR" sz="3200" b="1" smtClean="0">
                <a:solidFill>
                  <a:srgbClr val="FF0000"/>
                </a:solidFill>
                <a:cs typeface="B Titr" pitchFamily="2" charset="-78"/>
              </a:rPr>
              <a:t>شواهد اثربخشي خودمراقبتي در مشکلات شایع پزشکی </a:t>
            </a:r>
            <a:endParaRPr lang="en-US" sz="3200" smtClean="0">
              <a:solidFill>
                <a:srgbClr val="FF0000"/>
              </a:solidFill>
              <a:cs typeface="B Titr" pitchFamily="2" charset="-78"/>
            </a:endParaRPr>
          </a:p>
        </p:txBody>
      </p:sp>
      <p:sp>
        <p:nvSpPr>
          <p:cNvPr id="3" name="Content Placeholder 2"/>
          <p:cNvSpPr>
            <a:spLocks noGrp="1"/>
          </p:cNvSpPr>
          <p:nvPr>
            <p:ph sz="quarter" idx="1"/>
          </p:nvPr>
        </p:nvSpPr>
        <p:spPr>
          <a:xfrm>
            <a:off x="457200" y="1643063"/>
            <a:ext cx="8229600" cy="4681537"/>
          </a:xfrm>
          <a:solidFill>
            <a:schemeClr val="accent1">
              <a:lumMod val="20000"/>
              <a:lumOff val="80000"/>
            </a:schemeClr>
          </a:solidFill>
        </p:spPr>
        <p:txBody>
          <a:bodyPr>
            <a:normAutofit/>
          </a:bodyPr>
          <a:lstStyle/>
          <a:p>
            <a:pPr marL="320040" indent="-320040" algn="justLow" eaLnBrk="1" fontAlgn="auto" hangingPunct="1">
              <a:spcAft>
                <a:spcPts val="0"/>
              </a:spcAft>
              <a:buFont typeface="Wingdings"/>
              <a:buChar char=""/>
              <a:defRPr/>
            </a:pPr>
            <a:r>
              <a:rPr lang="ar-SA" b="1" dirty="0" smtClean="0">
                <a:cs typeface="B Lotus" pitchFamily="2" charset="-78"/>
              </a:rPr>
              <a:t>در</a:t>
            </a:r>
            <a:r>
              <a:rPr lang="fa-IR" b="1" dirty="0" smtClean="0">
                <a:cs typeface="B Lotus" pitchFamily="2" charset="-78"/>
              </a:rPr>
              <a:t> </a:t>
            </a:r>
            <a:r>
              <a:rPr lang="ar-SA" b="1" dirty="0" smtClean="0">
                <a:cs typeface="B Lotus" pitchFamily="2" charset="-78"/>
              </a:rPr>
              <a:t>پروژ</a:t>
            </a:r>
            <a:r>
              <a:rPr lang="fa-IR" b="1" dirty="0" smtClean="0">
                <a:cs typeface="B Lotus" pitchFamily="2" charset="-78"/>
              </a:rPr>
              <a:t>ه خودمراقبتی </a:t>
            </a:r>
            <a:r>
              <a:rPr lang="ar-SA" b="1" dirty="0" smtClean="0">
                <a:cs typeface="B Lotus" pitchFamily="2" charset="-78"/>
              </a:rPr>
              <a:t>ابتکارات بهداشتی</a:t>
            </a:r>
            <a:r>
              <a:rPr lang="fa-IR" b="1" dirty="0" smtClean="0">
                <a:cs typeface="B Lotus" pitchFamily="2" charset="-78"/>
              </a:rPr>
              <a:t>  </a:t>
            </a:r>
            <a:r>
              <a:rPr lang="ar-SA" b="1" dirty="0" smtClean="0">
                <a:cs typeface="B Lotus" pitchFamily="2" charset="-78"/>
              </a:rPr>
              <a:t>شرکا</a:t>
            </a:r>
            <a:r>
              <a:rPr lang="fa-IR" b="1" dirty="0" smtClean="0">
                <a:cs typeface="B Lotus" pitchFamily="2" charset="-78"/>
              </a:rPr>
              <a:t>(</a:t>
            </a:r>
            <a:r>
              <a:rPr lang="ar-SA" b="1" dirty="0" smtClean="0">
                <a:cs typeface="B Lotus" pitchFamily="2" charset="-78"/>
              </a:rPr>
              <a:t>كاروليناي جنوبي  و جورجياي آمريكا</a:t>
            </a:r>
            <a:r>
              <a:rPr lang="fa-IR" b="1" dirty="0" smtClean="0">
                <a:cs typeface="B Lotus" pitchFamily="2" charset="-78"/>
              </a:rPr>
              <a:t>) </a:t>
            </a:r>
            <a:r>
              <a:rPr lang="ar-SA" b="1" dirty="0" smtClean="0">
                <a:cs typeface="B Lotus" pitchFamily="2" charset="-78"/>
              </a:rPr>
              <a:t>به154000خانواده،</a:t>
            </a:r>
            <a:r>
              <a:rPr lang="fa-IR" b="1" dirty="0" smtClean="0">
                <a:cs typeface="B Lotus" pitchFamily="2" charset="-78"/>
              </a:rPr>
              <a:t> </a:t>
            </a:r>
            <a:r>
              <a:rPr lang="ar-SA" b="1" dirty="0" smtClean="0">
                <a:cs typeface="B Lotus" pitchFamily="2" charset="-78"/>
              </a:rPr>
              <a:t>دفترچه هیلث وایز داده شد.</a:t>
            </a:r>
            <a:r>
              <a:rPr lang="fa-IR" b="1" dirty="0" smtClean="0">
                <a:cs typeface="B Lotus" pitchFamily="2" charset="-78"/>
              </a:rPr>
              <a:t> </a:t>
            </a:r>
            <a:r>
              <a:rPr lang="ar-SA" b="1" dirty="0" smtClean="0">
                <a:cs typeface="B Lotus" pitchFamily="2" charset="-78"/>
              </a:rPr>
              <a:t>ارزشيابي پروژه  نشان  داد</a:t>
            </a:r>
            <a:r>
              <a:rPr lang="fa-IR" b="1" dirty="0" smtClean="0">
                <a:cs typeface="B Lotus" pitchFamily="2" charset="-78"/>
              </a:rPr>
              <a:t>  </a:t>
            </a:r>
            <a:r>
              <a:rPr lang="ar-SA" b="1" dirty="0" smtClean="0">
                <a:cs typeface="B Lotus" pitchFamily="2" charset="-78"/>
              </a:rPr>
              <a:t>كه  استفاده  از</a:t>
            </a:r>
            <a:r>
              <a:rPr lang="fa-IR" b="1" dirty="0" smtClean="0">
                <a:cs typeface="B Lotus" pitchFamily="2" charset="-78"/>
              </a:rPr>
              <a:t> این</a:t>
            </a:r>
            <a:r>
              <a:rPr lang="ar-SA" b="1" dirty="0" smtClean="0">
                <a:cs typeface="B Lotus" pitchFamily="2" charset="-78"/>
              </a:rPr>
              <a:t> دفترچه منجر به كاهش ويزيت‌هاي بيمارستانی ب</a:t>
            </a:r>
            <a:r>
              <a:rPr lang="fa-IR" b="1" dirty="0" smtClean="0">
                <a:cs typeface="B Lotus" pitchFamily="2" charset="-78"/>
              </a:rPr>
              <a:t>ا </a:t>
            </a:r>
            <a:r>
              <a:rPr lang="ar-SA" b="1" dirty="0" smtClean="0">
                <a:cs typeface="B Lotus" pitchFamily="2" charset="-78"/>
              </a:rPr>
              <a:t>صرفه‌جويي هزينه‌اي معادل 5/34 م</a:t>
            </a:r>
            <a:r>
              <a:rPr lang="fa-IR" b="1" dirty="0" smtClean="0">
                <a:cs typeface="B Lotus" pitchFamily="2" charset="-78"/>
              </a:rPr>
              <a:t>ي</a:t>
            </a:r>
            <a:r>
              <a:rPr lang="ar-SA" b="1" dirty="0" smtClean="0">
                <a:cs typeface="B Lotus" pitchFamily="2" charset="-78"/>
              </a:rPr>
              <a:t>ليون دلار در  مدت 30 ماه اجراي اين پروژه شد.</a:t>
            </a:r>
            <a:r>
              <a:rPr lang="fa-IR" b="1" dirty="0" smtClean="0">
                <a:cs typeface="B Lotus" pitchFamily="2" charset="-78"/>
              </a:rPr>
              <a:t> </a:t>
            </a:r>
            <a:r>
              <a:rPr lang="ar-SA" b="1" dirty="0" smtClean="0">
                <a:cs typeface="B Lotus" pitchFamily="2" charset="-78"/>
              </a:rPr>
              <a:t>به ازاي هر دلار</a:t>
            </a:r>
            <a:r>
              <a:rPr lang="fa-IR" b="1" dirty="0" smtClean="0">
                <a:cs typeface="B Lotus" pitchFamily="2" charset="-78"/>
              </a:rPr>
              <a:t> </a:t>
            </a:r>
            <a:r>
              <a:rPr lang="ar-SA" b="1" dirty="0" smtClean="0">
                <a:cs typeface="B Lotus" pitchFamily="2" charset="-78"/>
              </a:rPr>
              <a:t>سرمايه‌گذاري شده دراین پروژه، </a:t>
            </a:r>
            <a:r>
              <a:rPr lang="fa-IR" b="1" dirty="0" smtClean="0">
                <a:cs typeface="B Lotus" pitchFamily="2" charset="-78"/>
              </a:rPr>
              <a:t>10</a:t>
            </a:r>
            <a:r>
              <a:rPr lang="ar-SA" b="1" dirty="0" smtClean="0">
                <a:cs typeface="B Lotus" pitchFamily="2" charset="-78"/>
              </a:rPr>
              <a:t>دلار در هزينه‌هاي خدمات بهداشتي صرفه‌جويي گرديد. </a:t>
            </a:r>
            <a:endParaRPr lang="en-US" dirty="0" smtClean="0">
              <a:cs typeface="B Lotus" pitchFamily="2" charset="-78"/>
            </a:endParaRPr>
          </a:p>
          <a:p>
            <a:pPr marL="320040" indent="-320040" algn="justLow" eaLnBrk="1" fontAlgn="auto" hangingPunct="1">
              <a:spcAft>
                <a:spcPts val="0"/>
              </a:spcAft>
              <a:buFont typeface="Wingdings"/>
              <a:buChar char=""/>
              <a:defRPr/>
            </a:pPr>
            <a:r>
              <a:rPr lang="ar-SA" b="1" dirty="0" smtClean="0">
                <a:cs typeface="B Lotus" pitchFamily="2" charset="-78"/>
              </a:rPr>
              <a:t>در يك شركت،</a:t>
            </a:r>
            <a:r>
              <a:rPr lang="fa-IR" b="1" dirty="0" smtClean="0">
                <a:cs typeface="B Lotus" pitchFamily="2" charset="-78"/>
              </a:rPr>
              <a:t> </a:t>
            </a:r>
            <a:r>
              <a:rPr lang="ar-SA" b="1" dirty="0" smtClean="0">
                <a:cs typeface="B Lotus" pitchFamily="2" charset="-78"/>
              </a:rPr>
              <a:t>با استفاده ازدفترچه راهنماي خودمراقبتي</a:t>
            </a:r>
            <a:r>
              <a:rPr lang="fa-IR" b="1" dirty="0" smtClean="0">
                <a:cs typeface="B Lotus" pitchFamily="2" charset="-78"/>
              </a:rPr>
              <a:t>، یک </a:t>
            </a:r>
            <a:r>
              <a:rPr lang="ar-SA" b="1" dirty="0" smtClean="0">
                <a:cs typeface="B Lotus" pitchFamily="2" charset="-78"/>
              </a:rPr>
              <a:t>برنامه خود مراقبتی اجرا گرديد. آناليز داده‌ها در آغاز و يك سال</a:t>
            </a:r>
            <a:r>
              <a:rPr lang="fa-IR" b="1" dirty="0" smtClean="0">
                <a:cs typeface="B Lotus" pitchFamily="2" charset="-78"/>
              </a:rPr>
              <a:t> بعد، </a:t>
            </a:r>
            <a:r>
              <a:rPr lang="ar-SA" b="1" dirty="0" smtClean="0">
                <a:cs typeface="B Lotus" pitchFamily="2" charset="-78"/>
              </a:rPr>
              <a:t>حاكي از آن بود كه</a:t>
            </a:r>
            <a:r>
              <a:rPr lang="fa-IR" b="1" dirty="0" smtClean="0">
                <a:cs typeface="B Lotus" pitchFamily="2" charset="-78"/>
              </a:rPr>
              <a:t>  65/39</a:t>
            </a:r>
            <a:r>
              <a:rPr lang="ar-SA" b="1" dirty="0" smtClean="0">
                <a:cs typeface="B Lotus" pitchFamily="2" charset="-78"/>
              </a:rPr>
              <a:t>دلار</a:t>
            </a:r>
            <a:r>
              <a:rPr lang="fa-IR" b="1" dirty="0" smtClean="0">
                <a:cs typeface="B Lotus" pitchFamily="2" charset="-78"/>
              </a:rPr>
              <a:t> </a:t>
            </a:r>
            <a:r>
              <a:rPr lang="ar-SA" b="1" dirty="0" smtClean="0">
                <a:cs typeface="B Lotus" pitchFamily="2" charset="-78"/>
              </a:rPr>
              <a:t>به ازاي هر كارمند صرفه‌جويي  شد</a:t>
            </a:r>
            <a:r>
              <a:rPr lang="fa-IR" b="1" dirty="0" smtClean="0">
                <a:cs typeface="B Lotus" pitchFamily="2" charset="-78"/>
              </a:rPr>
              <a:t> ( 24</a:t>
            </a:r>
            <a:r>
              <a:rPr lang="ar-SA" b="1" dirty="0" smtClean="0">
                <a:cs typeface="B Lotus" pitchFamily="2" charset="-78"/>
              </a:rPr>
              <a:t>% كاهش د</a:t>
            </a:r>
            <a:r>
              <a:rPr lang="fa-IR" b="1" dirty="0" smtClean="0">
                <a:cs typeface="B Lotus" pitchFamily="2" charset="-78"/>
              </a:rPr>
              <a:t>ر </a:t>
            </a:r>
            <a:r>
              <a:rPr lang="ar-SA" b="1" dirty="0" smtClean="0">
                <a:cs typeface="B Lotus" pitchFamily="2" charset="-78"/>
              </a:rPr>
              <a:t>كل</a:t>
            </a:r>
            <a:r>
              <a:rPr lang="fa-IR" b="1" dirty="0" smtClean="0">
                <a:cs typeface="B Lotus" pitchFamily="2" charset="-78"/>
              </a:rPr>
              <a:t>  </a:t>
            </a:r>
            <a:r>
              <a:rPr lang="ar-SA" b="1" dirty="0" smtClean="0">
                <a:cs typeface="B Lotus" pitchFamily="2" charset="-78"/>
              </a:rPr>
              <a:t>هزينه‌ها). تأمين اطلاعات خودمراقبتي براي </a:t>
            </a:r>
            <a:r>
              <a:rPr lang="fa-IR" b="1" dirty="0" smtClean="0">
                <a:cs typeface="B Lotus" pitchFamily="2" charset="-78"/>
              </a:rPr>
              <a:t>شاغلان</a:t>
            </a:r>
            <a:r>
              <a:rPr lang="ar-SA" b="1" dirty="0" smtClean="0">
                <a:cs typeface="B Lotus" pitchFamily="2" charset="-78"/>
              </a:rPr>
              <a:t> در محل‌هاي كار،</a:t>
            </a:r>
            <a:r>
              <a:rPr lang="fa-IR" b="1" dirty="0" smtClean="0">
                <a:cs typeface="B Lotus" pitchFamily="2" charset="-78"/>
              </a:rPr>
              <a:t> </a:t>
            </a:r>
            <a:r>
              <a:rPr lang="ar-SA" b="1" dirty="0" smtClean="0">
                <a:cs typeface="B Lotus" pitchFamily="2" charset="-78"/>
              </a:rPr>
              <a:t>راه مؤثري براي كاهش هزينه‌هاي </a:t>
            </a:r>
            <a:r>
              <a:rPr lang="fa-IR" b="1" dirty="0" smtClean="0">
                <a:cs typeface="B Lotus" pitchFamily="2" charset="-78"/>
              </a:rPr>
              <a:t>بهداشتی</a:t>
            </a:r>
            <a:r>
              <a:rPr lang="ar-SA" b="1" dirty="0" smtClean="0">
                <a:cs typeface="B Lotus" pitchFamily="2" charset="-78"/>
              </a:rPr>
              <a:t> كار است.   </a:t>
            </a:r>
            <a:endParaRPr lang="en-US" dirty="0" smtClean="0">
              <a:cs typeface="B Lotus" pitchFamily="2" charset="-78"/>
            </a:endParaRPr>
          </a:p>
          <a:p>
            <a:pPr marL="274320" indent="-274320" eaLnBrk="1" fontAlgn="auto" hangingPunct="1">
              <a:spcAft>
                <a:spcPts val="0"/>
              </a:spcAft>
              <a:buClr>
                <a:schemeClr val="accent3"/>
              </a:buClr>
              <a:buFont typeface="Wingdings 2"/>
              <a:buNone/>
              <a:defRPr/>
            </a:pPr>
            <a:endParaRPr lang="en-US" b="1" dirty="0">
              <a:solidFill>
                <a:schemeClr val="accent1">
                  <a:lumMod val="75000"/>
                </a:schemeClr>
              </a:solidFill>
              <a:cs typeface="B Lotus"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itle 1"/>
          <p:cNvSpPr>
            <a:spLocks noGrp="1"/>
          </p:cNvSpPr>
          <p:nvPr>
            <p:ph type="title"/>
          </p:nvPr>
        </p:nvSpPr>
        <p:spPr>
          <a:xfrm>
            <a:off x="457200" y="357188"/>
            <a:ext cx="8229600" cy="928687"/>
          </a:xfrm>
        </p:spPr>
        <p:txBody>
          <a:bodyPr/>
          <a:lstStyle/>
          <a:p>
            <a:pPr algn="ctr" eaLnBrk="1" hangingPunct="1"/>
            <a:r>
              <a:rPr lang="fa-IR" sz="2800" b="1" smtClean="0">
                <a:solidFill>
                  <a:srgbClr val="FF0000"/>
                </a:solidFill>
                <a:cs typeface="B Titr" pitchFamily="2" charset="-78"/>
              </a:rPr>
              <a:t>شواهد اثربخشي خودمراقبتي در پيشگيري و بهبود شيوه زندگی</a:t>
            </a:r>
            <a:endParaRPr lang="en-US" sz="2800" smtClean="0">
              <a:solidFill>
                <a:srgbClr val="FF0000"/>
              </a:solidFill>
              <a:cs typeface="B Titr" pitchFamily="2" charset="-78"/>
            </a:endParaRPr>
          </a:p>
        </p:txBody>
      </p:sp>
      <p:sp>
        <p:nvSpPr>
          <p:cNvPr id="3" name="Content Placeholder 2"/>
          <p:cNvSpPr>
            <a:spLocks noGrp="1"/>
          </p:cNvSpPr>
          <p:nvPr>
            <p:ph sz="quarter" idx="1"/>
          </p:nvPr>
        </p:nvSpPr>
        <p:spPr>
          <a:xfrm>
            <a:off x="457200" y="1643063"/>
            <a:ext cx="8229600" cy="4681537"/>
          </a:xfrm>
          <a:solidFill>
            <a:schemeClr val="accent1">
              <a:lumMod val="20000"/>
              <a:lumOff val="80000"/>
            </a:schemeClr>
          </a:solidFill>
        </p:spPr>
        <p:txBody>
          <a:bodyPr>
            <a:normAutofit/>
          </a:bodyPr>
          <a:lstStyle/>
          <a:p>
            <a:pPr marL="320040" indent="-320040" algn="justLow" eaLnBrk="1" fontAlgn="auto" hangingPunct="1">
              <a:spcAft>
                <a:spcPts val="0"/>
              </a:spcAft>
              <a:buFont typeface="Wingdings"/>
              <a:buChar char=""/>
              <a:defRPr/>
            </a:pPr>
            <a:r>
              <a:rPr lang="ar-SA" sz="3000" b="1" dirty="0" smtClean="0">
                <a:cs typeface="B Lotus" pitchFamily="2" charset="-78"/>
              </a:rPr>
              <a:t>دركانادا برنامه‌هاي ارتقاي سلامت در دهة 1970 آغاز گرديد</a:t>
            </a:r>
            <a:r>
              <a:rPr lang="fa-IR" sz="3000" b="1" dirty="0" smtClean="0">
                <a:cs typeface="B Lotus" pitchFamily="2" charset="-78"/>
              </a:rPr>
              <a:t>  </a:t>
            </a:r>
            <a:r>
              <a:rPr lang="fa-IR" sz="3000" dirty="0" smtClean="0">
                <a:cs typeface="B Lotus" pitchFamily="2" charset="-78"/>
              </a:rPr>
              <a:t>و </a:t>
            </a:r>
            <a:r>
              <a:rPr lang="ar-SA" sz="3000" b="1" dirty="0" smtClean="0">
                <a:cs typeface="B Lotus" pitchFamily="2" charset="-78"/>
              </a:rPr>
              <a:t>بين سال‌هاي دهه 70 و 90ميلادي</a:t>
            </a:r>
            <a:r>
              <a:rPr lang="fa-IR" sz="3000" b="1" dirty="0" smtClean="0">
                <a:cs typeface="B Lotus" pitchFamily="2" charset="-78"/>
              </a:rPr>
              <a:t>، </a:t>
            </a:r>
            <a:r>
              <a:rPr lang="ar-SA" sz="3000" b="1" dirty="0" smtClean="0">
                <a:cs typeface="B Lotus" pitchFamily="2" charset="-78"/>
              </a:rPr>
              <a:t>افزايش اميد به زندگي در بدو تولد و كاهش مرگ و مير نوزادان اتفاق افتاد. </a:t>
            </a:r>
            <a:endParaRPr lang="en-US" sz="3000" dirty="0" smtClean="0">
              <a:cs typeface="B Lotus" pitchFamily="2" charset="-78"/>
            </a:endParaRPr>
          </a:p>
          <a:p>
            <a:pPr marL="320040" indent="-320040" algn="justLow" eaLnBrk="1" fontAlgn="auto" hangingPunct="1">
              <a:spcAft>
                <a:spcPts val="0"/>
              </a:spcAft>
              <a:buFont typeface="Wingdings"/>
              <a:buChar char=""/>
              <a:defRPr/>
            </a:pPr>
            <a:r>
              <a:rPr lang="ar-SA" sz="3000" b="1" dirty="0" smtClean="0">
                <a:cs typeface="B Lotus" pitchFamily="2" charset="-78"/>
              </a:rPr>
              <a:t>10ميليون کانادايي</a:t>
            </a:r>
            <a:r>
              <a:rPr lang="fa-IR" sz="3000" b="1" dirty="0" smtClean="0">
                <a:cs typeface="B Lotus" pitchFamily="2" charset="-78"/>
              </a:rPr>
              <a:t>، </a:t>
            </a:r>
            <a:r>
              <a:rPr lang="ar-SA" sz="3000" b="1" dirty="0" smtClean="0">
                <a:cs typeface="B Lotus" pitchFamily="2" charset="-78"/>
              </a:rPr>
              <a:t>بهبود</a:t>
            </a:r>
            <a:r>
              <a:rPr lang="fa-IR" sz="3000" b="1" dirty="0" smtClean="0">
                <a:cs typeface="B Lotus" pitchFamily="2" charset="-78"/>
              </a:rPr>
              <a:t> زندگی خویش </a:t>
            </a:r>
            <a:r>
              <a:rPr lang="ar-SA" sz="3000" b="1" dirty="0" smtClean="0">
                <a:cs typeface="B Lotus" pitchFamily="2" charset="-78"/>
              </a:rPr>
              <a:t>در</a:t>
            </a:r>
            <a:r>
              <a:rPr lang="fa-IR" sz="3000" b="1" dirty="0" smtClean="0">
                <a:cs typeface="B Lotus" pitchFamily="2" charset="-78"/>
              </a:rPr>
              <a:t> </a:t>
            </a:r>
            <a:r>
              <a:rPr lang="ar-SA" sz="3000" b="1" dirty="0" smtClean="0">
                <a:cs typeface="B Lotus" pitchFamily="2" charset="-78"/>
              </a:rPr>
              <a:t>جنبه‌هايي مانند مصرف الكل، عاد</a:t>
            </a:r>
            <a:r>
              <a:rPr lang="fa-IR" sz="3000" b="1" dirty="0" smtClean="0">
                <a:cs typeface="B Lotus" pitchFamily="2" charset="-78"/>
              </a:rPr>
              <a:t>ا</a:t>
            </a:r>
            <a:r>
              <a:rPr lang="ar-SA" sz="3000" b="1" dirty="0" smtClean="0">
                <a:cs typeface="B Lotus" pitchFamily="2" charset="-78"/>
              </a:rPr>
              <a:t>ت </a:t>
            </a:r>
            <a:r>
              <a:rPr lang="fa-IR" sz="3000" b="1" dirty="0" smtClean="0">
                <a:cs typeface="B Lotus" pitchFamily="2" charset="-78"/>
              </a:rPr>
              <a:t>تغذيه اي</a:t>
            </a:r>
            <a:r>
              <a:rPr lang="ar-SA" sz="3000" b="1" dirty="0" smtClean="0">
                <a:cs typeface="B Lotus" pitchFamily="2" charset="-78"/>
              </a:rPr>
              <a:t> و فعاليت جسماني</a:t>
            </a:r>
            <a:r>
              <a:rPr lang="fa-IR" sz="3000" b="1" dirty="0" smtClean="0">
                <a:cs typeface="B Lotus" pitchFamily="2" charset="-78"/>
              </a:rPr>
              <a:t> را </a:t>
            </a:r>
            <a:r>
              <a:rPr lang="ar-SA" sz="3000" b="1" dirty="0" smtClean="0">
                <a:cs typeface="B Lotus" pitchFamily="2" charset="-78"/>
              </a:rPr>
              <a:t>گزارش نمودند</a:t>
            </a:r>
            <a:r>
              <a:rPr lang="fa-IR" sz="3000" b="1" dirty="0" smtClean="0">
                <a:cs typeface="B Lotus" pitchFamily="2" charset="-78"/>
              </a:rPr>
              <a:t> که</a:t>
            </a:r>
            <a:r>
              <a:rPr lang="ar-SA" sz="3000" b="1" dirty="0" smtClean="0">
                <a:cs typeface="B Lotus" pitchFamily="2" charset="-78"/>
              </a:rPr>
              <a:t> 67% آنان اين تغييرات را به افزايش آگاهي شان از خطرات تهديد‌كننده سلامت نسبت دادند. </a:t>
            </a:r>
            <a:endParaRPr lang="en-US" sz="3000" dirty="0" smtClean="0">
              <a:cs typeface="B Lotus" pitchFamily="2" charset="-78"/>
            </a:endParaRPr>
          </a:p>
          <a:p>
            <a:pPr marL="320040" indent="-320040" algn="justLow" eaLnBrk="1" fontAlgn="auto" hangingPunct="1">
              <a:spcAft>
                <a:spcPts val="0"/>
              </a:spcAft>
              <a:buFont typeface="Wingdings"/>
              <a:buChar char=""/>
              <a:defRPr/>
            </a:pPr>
            <a:r>
              <a:rPr lang="ar-SA" sz="3000" b="1" dirty="0" smtClean="0">
                <a:cs typeface="B Lotus" pitchFamily="2" charset="-78"/>
              </a:rPr>
              <a:t>اعتبار رفتارهاي اظهار شده توسط خود شخص</a:t>
            </a:r>
            <a:r>
              <a:rPr lang="fa-IR" sz="3000" b="1" dirty="0" smtClean="0">
                <a:cs typeface="B Lotus" pitchFamily="2" charset="-78"/>
              </a:rPr>
              <a:t>، </a:t>
            </a:r>
            <a:r>
              <a:rPr lang="ar-SA" sz="3000" b="1" dirty="0" smtClean="0">
                <a:cs typeface="B Lotus" pitchFamily="2" charset="-78"/>
              </a:rPr>
              <a:t>بعدها به وسيله كاهش چشمگيري </a:t>
            </a:r>
            <a:r>
              <a:rPr lang="fa-IR" sz="3000" b="1" dirty="0" smtClean="0">
                <a:cs typeface="B Lotus" pitchFamily="2" charset="-78"/>
              </a:rPr>
              <a:t>که </a:t>
            </a:r>
            <a:r>
              <a:rPr lang="ar-SA" sz="3000" b="1" dirty="0" smtClean="0">
                <a:cs typeface="B Lotus" pitchFamily="2" charset="-78"/>
              </a:rPr>
              <a:t>در مرگ و مير ناشي از بيماري‌هاي قلبي </a:t>
            </a:r>
            <a:r>
              <a:rPr lang="ar-SA" sz="3000" b="1" smtClean="0">
                <a:cs typeface="B Lotus" pitchFamily="2" charset="-78"/>
              </a:rPr>
              <a:t>عروقي درکانادا </a:t>
            </a:r>
            <a:r>
              <a:rPr lang="ar-SA" sz="3000" b="1" dirty="0" smtClean="0">
                <a:cs typeface="B Lotus" pitchFamily="2" charset="-78"/>
              </a:rPr>
              <a:t>رخ داد،</a:t>
            </a:r>
            <a:r>
              <a:rPr lang="fa-IR" sz="3000" b="1" dirty="0" smtClean="0">
                <a:cs typeface="B Lotus" pitchFamily="2" charset="-78"/>
              </a:rPr>
              <a:t> </a:t>
            </a:r>
            <a:r>
              <a:rPr lang="ar-SA" sz="3000" b="1" dirty="0" smtClean="0">
                <a:cs typeface="B Lotus" pitchFamily="2" charset="-78"/>
              </a:rPr>
              <a:t>تأييد شد</a:t>
            </a:r>
            <a:r>
              <a:rPr lang="fa-IR" sz="3000" b="1" dirty="0" smtClean="0">
                <a:cs typeface="B Lotus" pitchFamily="2" charset="-78"/>
              </a:rPr>
              <a:t>.  </a:t>
            </a:r>
            <a:r>
              <a:rPr lang="fa-IR" sz="3000" dirty="0" smtClean="0">
                <a:cs typeface="B Lotus" pitchFamily="2" charset="-78"/>
              </a:rPr>
              <a:t> </a:t>
            </a:r>
            <a:endParaRPr lang="en-US" sz="3000" dirty="0" smtClean="0">
              <a:cs typeface="B Lotus" pitchFamily="2" charset="-78"/>
            </a:endParaRPr>
          </a:p>
          <a:p>
            <a:pPr marL="320040" indent="-320040" algn="justLow" eaLnBrk="1" fontAlgn="auto" hangingPunct="1">
              <a:spcAft>
                <a:spcPts val="0"/>
              </a:spcAft>
              <a:buFont typeface="Wingdings"/>
              <a:buChar char=""/>
              <a:defRPr/>
            </a:pPr>
            <a:r>
              <a:rPr lang="fa-IR" sz="3000" b="1" dirty="0" smtClean="0">
                <a:cs typeface="B Lotus" pitchFamily="2" charset="-78"/>
              </a:rPr>
              <a:t> </a:t>
            </a:r>
            <a:r>
              <a:rPr lang="ar-SA" sz="3000" b="1" dirty="0" smtClean="0">
                <a:cs typeface="B Lotus" pitchFamily="2" charset="-78"/>
              </a:rPr>
              <a:t>برنامه‌هاي خودمراقبتي در</a:t>
            </a:r>
            <a:r>
              <a:rPr lang="fa-IR" sz="3000" b="1" dirty="0" smtClean="0">
                <a:cs typeface="B Lotus" pitchFamily="2" charset="-78"/>
              </a:rPr>
              <a:t> </a:t>
            </a:r>
            <a:r>
              <a:rPr lang="ar-SA" sz="3000" b="1" dirty="0" smtClean="0">
                <a:cs typeface="B Lotus" pitchFamily="2" charset="-78"/>
              </a:rPr>
              <a:t>كاهش </a:t>
            </a:r>
            <a:r>
              <a:rPr lang="fa-IR" sz="3000" b="1" dirty="0" smtClean="0">
                <a:cs typeface="B Lotus" pitchFamily="2" charset="-78"/>
              </a:rPr>
              <a:t>بار </a:t>
            </a:r>
            <a:r>
              <a:rPr lang="ar-SA" sz="3000" b="1" dirty="0" smtClean="0">
                <a:cs typeface="B Lotus" pitchFamily="2" charset="-78"/>
              </a:rPr>
              <a:t>بيماري، مرگ و مير و بهبود كيفيت زندگي مؤثراند</a:t>
            </a:r>
            <a:r>
              <a:rPr lang="fa-IR" sz="3000" b="1" dirty="0" smtClean="0">
                <a:cs typeface="B Lotus" pitchFamily="2" charset="-78"/>
              </a:rPr>
              <a:t>.</a:t>
            </a:r>
            <a:r>
              <a:rPr lang="ar-SA" sz="3000" b="1" dirty="0" smtClean="0"/>
              <a:t> </a:t>
            </a:r>
            <a:endParaRPr lang="en-US" sz="3000" dirty="0" smtClean="0"/>
          </a:p>
          <a:p>
            <a:pPr marL="274320" indent="-274320" eaLnBrk="1" fontAlgn="auto" hangingPunct="1">
              <a:spcAft>
                <a:spcPts val="0"/>
              </a:spcAft>
              <a:buClr>
                <a:schemeClr val="accent3"/>
              </a:buClr>
              <a:buFont typeface="Wingdings 2"/>
              <a:buChar char=""/>
              <a:defRPr/>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2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Dividend</Template>
  <TotalTime>1089</TotalTime>
  <Words>5405</Words>
  <Application>Microsoft Office PowerPoint</Application>
  <PresentationFormat>On-screen Show (4:3)</PresentationFormat>
  <Paragraphs>405</Paragraphs>
  <Slides>58</Slides>
  <Notes>5</Notes>
  <HiddenSlides>0</HiddenSlides>
  <MMClips>0</MMClips>
  <ScaleCrop>false</ScaleCrop>
  <HeadingPairs>
    <vt:vector size="4" baseType="variant">
      <vt:variant>
        <vt:lpstr>Theme</vt:lpstr>
      </vt:variant>
      <vt:variant>
        <vt:i4>1</vt:i4>
      </vt:variant>
      <vt:variant>
        <vt:lpstr>Slide Titles</vt:lpstr>
      </vt:variant>
      <vt:variant>
        <vt:i4>58</vt:i4>
      </vt:variant>
    </vt:vector>
  </HeadingPairs>
  <TitlesOfParts>
    <vt:vector size="59" baseType="lpstr">
      <vt:lpstr>Median</vt:lpstr>
      <vt:lpstr>به نام خدا</vt:lpstr>
      <vt:lpstr>نظام جامع توانمندسازی مردم  برای خود مراقبتی</vt:lpstr>
      <vt:lpstr>تعریف</vt:lpstr>
      <vt:lpstr>تعریف</vt:lpstr>
      <vt:lpstr>ویژگی</vt:lpstr>
      <vt:lpstr>واژگان</vt:lpstr>
      <vt:lpstr>ویژگی</vt:lpstr>
      <vt:lpstr>انواع خودمراقبتی</vt:lpstr>
      <vt:lpstr>خود مراقبتی جسمی</vt:lpstr>
      <vt:lpstr>خود مراقبتی روانی</vt:lpstr>
      <vt:lpstr>خود مراقبتی عاطفی</vt:lpstr>
      <vt:lpstr>خود مراقبتی معنوی</vt:lpstr>
      <vt:lpstr>PowerPoint Presentation</vt:lpstr>
      <vt:lpstr>سلامت وسعت توانمندی فرد برای تغییر خود یا محیط</vt:lpstr>
      <vt:lpstr>  منشور ارتقای سلامت اوتاوا( 1986)  </vt:lpstr>
      <vt:lpstr>خودمراقبتی پديدة جديدی نيست</vt:lpstr>
      <vt:lpstr>نهضت ادامه دارد</vt:lpstr>
      <vt:lpstr>علل اقبال عمومی به خودمراقبتی (دین و پادولا-1990)</vt:lpstr>
      <vt:lpstr>خودمراقبتی؛ مهم ترین شکل مراقبت های بهداشتی اولیه</vt:lpstr>
      <vt:lpstr>خودمراقبتی، چقدر و کجا؟</vt:lpstr>
      <vt:lpstr>خودمراقبتی از دارو تا درمان</vt:lpstr>
      <vt:lpstr>درمان تخصصی، نوک کوه یخ درمان</vt:lpstr>
      <vt:lpstr>خودمراقبتي: بيدارکردن توانايي بالقوه افراد براي مراقبت </vt:lpstr>
      <vt:lpstr>مدل ارتقاي سلامت فرد-محور رامدر وهمکاران(1990) </vt:lpstr>
      <vt:lpstr>PowerPoint Presentation</vt:lpstr>
      <vt:lpstr>PowerPoint Presentation</vt:lpstr>
      <vt:lpstr>تعریف دورتی اورم از خودمراقبتی</vt:lpstr>
      <vt:lpstr>PowerPoint Presentation</vt:lpstr>
      <vt:lpstr>  حیطه های خودمراقبتی  </vt:lpstr>
      <vt:lpstr>خودمراقبتی مکمل خدمات تخصصی</vt:lpstr>
      <vt:lpstr>مردم و سیستم کارآمد با خودمراقبتی</vt:lpstr>
      <vt:lpstr>PowerPoint Presentation</vt:lpstr>
      <vt:lpstr> خودمراقبتی، مراقبت مشارکتی، مراقبت تخصصی</vt:lpstr>
      <vt:lpstr>حمايت از خود مراقبتي يعني چه؟</vt:lpstr>
      <vt:lpstr>فهرست خدمات حمایت از خودمراقبتی</vt:lpstr>
      <vt:lpstr>      مزاياي حمايت از خود مراقبتي   </vt:lpstr>
      <vt:lpstr>آثار درازمدت برنامه خودمراقبتي در بيماران</vt:lpstr>
      <vt:lpstr>تاثیرخودمراقبتي بر سیستم ارايه خدمات بهداشتی</vt:lpstr>
      <vt:lpstr>مزایای از توانمندسازی افراد و جوامع</vt:lpstr>
      <vt:lpstr>تجارب بین المللی حمايت از خودمراقبتي1  </vt:lpstr>
      <vt:lpstr>تجارب بین المللی حمايت از خودمراقبتي2</vt:lpstr>
      <vt:lpstr>تجارب بین المللی حمايت از خودمراقبتي3</vt:lpstr>
      <vt:lpstr>حمايت از خودمراقبتي دركجا مي‌تواند مفيد باشد؟</vt:lpstr>
      <vt:lpstr>PowerPoint Presentation</vt:lpstr>
      <vt:lpstr>حمایت از خودمراقبتي در بیمارهاي مزمن1</vt:lpstr>
      <vt:lpstr>حمایت از خودمراقبتي در بیمارهاي مزمن2</vt:lpstr>
      <vt:lpstr>در حال حاضر از هر 100 نفری که در دنیا فوت می کنند 80 نفر آنها به خاطر شیوه غلط زندگی و عدم مراقبت از خود است و فقط 20% به خاطر عدم دسترسی به امکانات پزشکی است</vt:lpstr>
      <vt:lpstr>PowerPoint Presentation</vt:lpstr>
      <vt:lpstr> حمایت ازخودمراقبتي در مراکزسرپایی  </vt:lpstr>
      <vt:lpstr>حمایت از خودمراقبتی از بیمارستان تا جامعه</vt:lpstr>
      <vt:lpstr>PowerPoint Presentation</vt:lpstr>
      <vt:lpstr> شواهد اثربخشي خودمراقبتی در بيماري‌هاي مزمن1</vt:lpstr>
      <vt:lpstr>شواهد اثربخشي خودمراقبتی در بيماري‌هاي مزمن2</vt:lpstr>
      <vt:lpstr>شواهد اثربخشي خودمراقبتی در بيماري‌هاي مزمن3</vt:lpstr>
      <vt:lpstr> نتایج مطالعه پراید در برنامه خودمراقبتی  سالمندان دچار بيماري قلبي </vt:lpstr>
      <vt:lpstr>شواهد اثربخشي خودمراقبتي در مشکلات شایع پزشکی  </vt:lpstr>
      <vt:lpstr>شواهد اثربخشي خودمراقبتي در مشکلات شایع پزشکی </vt:lpstr>
      <vt:lpstr>شواهد اثربخشي خودمراقبتي در پيشگيري و بهبود شيوه زندگی</vt:lpstr>
    </vt:vector>
  </TitlesOfParts>
  <Company>COMTAQ CO.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نظام جامع توانمندسازی مردم  برای خود مراقبتی</dc:title>
  <dc:creator>comtaq</dc:creator>
  <cp:lastModifiedBy>Windows User</cp:lastModifiedBy>
  <cp:revision>257</cp:revision>
  <dcterms:created xsi:type="dcterms:W3CDTF">2008-07-26T04:20:21Z</dcterms:created>
  <dcterms:modified xsi:type="dcterms:W3CDTF">2020-04-25T18:08:57Z</dcterms:modified>
</cp:coreProperties>
</file>