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50" r:id="rId1"/>
  </p:sldMasterIdLst>
  <p:notesMasterIdLst>
    <p:notesMasterId r:id="rId13"/>
  </p:notesMasterIdLst>
  <p:sldIdLst>
    <p:sldId id="256" r:id="rId2"/>
    <p:sldId id="276" r:id="rId3"/>
    <p:sldId id="269" r:id="rId4"/>
    <p:sldId id="268" r:id="rId5"/>
    <p:sldId id="267" r:id="rId6"/>
    <p:sldId id="270" r:id="rId7"/>
    <p:sldId id="272" r:id="rId8"/>
    <p:sldId id="271" r:id="rId9"/>
    <p:sldId id="273" r:id="rId10"/>
    <p:sldId id="274" r:id="rId11"/>
    <p:sldId id="27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852" autoAdjust="0"/>
    <p:restoredTop sz="94434" autoAdjust="0"/>
  </p:normalViewPr>
  <p:slideViewPr>
    <p:cSldViewPr snapToGrid="0">
      <p:cViewPr varScale="1">
        <p:scale>
          <a:sx n="72" d="100"/>
          <a:sy n="72" d="100"/>
        </p:scale>
        <p:origin x="180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08" y="4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478D93-CC29-4748-978C-B6873F0B656E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F8B8FC-B29B-4A62-B89F-A87A529888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42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053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729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3166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57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7204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7010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7111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244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7519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20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8B8FC-B29B-4A62-B89F-A87A5298885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016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8525079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666616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444594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423066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78656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26979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609061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993696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034800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125118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940087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2027696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185069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37398458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820547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29591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51089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A3FCB3A-394C-4E1B-80B3-ACA751ED8DB2}" type="datetimeFigureOut">
              <a:rPr lang="en-US" smtClean="0"/>
              <a:t>8/8/2023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3145F86-EB52-42F2-976E-5BC068EBA9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2832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ransition spd="slow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94268" y="6120867"/>
            <a:ext cx="9144000" cy="7717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40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40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2941755"/>
            <a:ext cx="9144000" cy="1076453"/>
          </a:xfrm>
        </p:spPr>
        <p:txBody>
          <a:bodyPr>
            <a:normAutofit fontScale="85000" lnSpcReduction="20000"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5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فصل نهم - تناقض</a:t>
            </a:r>
            <a:endParaRPr lang="fa-IR" sz="5200" b="1" dirty="0" smtClean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828800" y="2025209"/>
            <a:ext cx="9144000" cy="107645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60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نظریه سازمان</a:t>
            </a:r>
            <a:endParaRPr lang="en-US" sz="4400" b="1" dirty="0">
              <a:latin typeface="Zar-s" pitchFamily="2" charset="0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0371462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30129" y="6235290"/>
            <a:ext cx="1266092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3854" y="1702007"/>
            <a:ext cx="2288146" cy="3839134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  <a:spcBef>
                <a:spcPct val="0"/>
              </a:spcBef>
            </a:pPr>
            <a:r>
              <a:rPr lang="ar-SA" sz="1800" b="1" cap="all" dirty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بنابراین، تعارض</a:t>
            </a:r>
            <a:r>
              <a:rPr lang="fa-IR" sz="1800" b="1" cap="all" dirty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                </a:t>
            </a:r>
            <a:r>
              <a:rPr lang="ar-SA" sz="1800" b="1" cap="all" dirty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را می توان فرآیندی دانست که در آن افراد یا گروههای به هم وابسته، احساس کنند که گروه یا افراد دیگری علائق، منافع، ارزشها و یا ادارک آنها را در مورد واقعیت، مورد حمله قرار داده است</a:t>
            </a:r>
            <a:r>
              <a:rPr lang="fa-IR" sz="1800" b="1" cap="all" dirty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.</a:t>
            </a:r>
            <a:endParaRPr lang="en-US" sz="1800" b="1" cap="all" dirty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020315" y="6195214"/>
            <a:ext cx="1967240" cy="4393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ارایه : مسعود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فکورفر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0022278" y="5823705"/>
            <a:ext cx="1965277" cy="4414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استاد : دکتر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حکاک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15910" y="1403797"/>
            <a:ext cx="9491730" cy="127504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2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تعریف لغوی تعارض : </a:t>
            </a:r>
            <a:r>
              <a:rPr lang="ar-SA" sz="2400" dirty="0"/>
              <a:t>در فرهنگ لغات فارسی از تعارض به عنوان متعرض شدن و مزاحم یکدیگر شدن، با هم خلاف کردن و اختلاف داشتن یاد شده است. </a:t>
            </a:r>
            <a:endParaRPr lang="fa-IR" sz="2400" b="1" dirty="0" smtClean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1218663" y="4467763"/>
            <a:ext cx="10393251" cy="72165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-128789" y="4467763"/>
            <a:ext cx="7585655" cy="107337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9600" dirty="0" smtClean="0"/>
              <a:t>ت</a:t>
            </a:r>
            <a:r>
              <a:rPr lang="ar-SA" sz="9600" dirty="0" smtClean="0"/>
              <a:t>امپسون </a:t>
            </a:r>
            <a:r>
              <a:rPr lang="ar-SA" sz="9600" dirty="0"/>
              <a:t>هر رفتاری را که از اعضای یک سازمان به منظور مخالفت با سایر اعضا سر بزند، تعارض می </a:t>
            </a:r>
            <a:r>
              <a:rPr lang="ar-SA" sz="9600" dirty="0" smtClean="0"/>
              <a:t>داند</a:t>
            </a: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538766" y="3092816"/>
            <a:ext cx="7817476" cy="126674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ar-SA" sz="2400" smtClean="0"/>
              <a:t>استیفن رابینز تعارض را به عنوان وجود عدم توافق در میان افراد یا گروهها تعریف می کند.</a:t>
            </a:r>
            <a:endParaRPr lang="en-US" sz="2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5650434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2" presetClass="entr" presetSubtype="0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1" grpId="0" build="allAtOnce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29023" y="6193561"/>
            <a:ext cx="1772529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2282" y="2796768"/>
            <a:ext cx="6825803" cy="993023"/>
          </a:xfrm>
        </p:spPr>
        <p:txBody>
          <a:bodyPr>
            <a:normAutofit fontScale="47500" lnSpcReduction="20000"/>
          </a:bodyPr>
          <a:lstStyle/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- تعارض زمانی رخ می دهد که فعالیت های یک بازیگر اجتماعی نوعی مداخله در نتایج یا تلاشهای بازیگران دیگر تصور شود .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863519" y="6157638"/>
            <a:ext cx="2035626" cy="4393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ارایه : مسعود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فکورفر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863519" y="5716152"/>
            <a:ext cx="1965277" cy="4414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استاد : دکتر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حکاک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218663" y="1548000"/>
            <a:ext cx="7809428" cy="98019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- تعارض سازمانی : غالبا </a:t>
            </a:r>
            <a:r>
              <a:rPr lang="fa-IR" sz="32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بعنوان</a:t>
            </a:r>
            <a:r>
              <a:rPr lang="fa-IR" sz="3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نوعی تنازع آشکار بین دو یا چند گروه در یک                        سازمان و یا بین دو یا چند </a:t>
            </a:r>
            <a:r>
              <a:rPr lang="fa-IR" sz="3200" b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سازمان تعریف </a:t>
            </a:r>
            <a:r>
              <a:rPr lang="fa-IR" sz="3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می گردد .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1218663" y="4058363"/>
            <a:ext cx="10393251" cy="173857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1584102" y="3800305"/>
            <a:ext cx="9144000" cy="19471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225238"/>
              </p:ext>
            </p:extLst>
          </p:nvPr>
        </p:nvGraphicFramePr>
        <p:xfrm>
          <a:off x="109363" y="4047849"/>
          <a:ext cx="10075646" cy="16630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9323"/>
                <a:gridCol w="1266323"/>
              </a:tblGrid>
              <a:tr h="554349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solidFill>
                            <a:schemeClr val="bg1"/>
                          </a:solidFill>
                        </a:rPr>
                        <a:t>همکاری در سازمان ضروری است، تعارض می تواند همکاری را مخدوش نماید .</a:t>
                      </a:r>
                      <a:endParaRPr 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400" dirty="0" smtClean="0">
                          <a:solidFill>
                            <a:schemeClr val="bg1"/>
                          </a:solidFill>
                          <a:cs typeface="B Zar" panose="00000400000000000000" pitchFamily="2" charset="-78"/>
                        </a:rPr>
                        <a:t>کلاسیک</a:t>
                      </a:r>
                      <a:endParaRPr lang="en-US" sz="2400" dirty="0">
                        <a:solidFill>
                          <a:schemeClr val="bg1"/>
                        </a:solidFill>
                        <a:cs typeface="B Zar" panose="00000400000000000000" pitchFamily="2" charset="-78"/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554349"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تعارض پدیده ای آشکار و بسیار </a:t>
                      </a:r>
                      <a:r>
                        <a:rPr lang="fa-IR" sz="20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فراکیر</a:t>
                      </a:r>
                      <a:r>
                        <a:rPr lang="fa-IR" sz="20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است . </a:t>
                      </a:r>
                      <a:r>
                        <a:rPr lang="fa-IR" sz="2000" b="1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طرح</a:t>
                      </a:r>
                      <a:r>
                        <a:rPr lang="fa-IR" sz="2000" b="1" kern="1200" baseline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a-IR" sz="2000" b="1" kern="120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مدل </a:t>
                      </a:r>
                      <a:r>
                        <a:rPr lang="fa-IR" sz="20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اقتضایی</a:t>
                      </a:r>
                      <a:r>
                        <a:rPr lang="fa-IR" sz="20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تعارض</a:t>
                      </a:r>
                      <a:endParaRPr lang="en-US" sz="2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B Zar" panose="00000400000000000000" pitchFamily="2" charset="-78"/>
                        </a:rPr>
                        <a:t>مدرنیست</a:t>
                      </a:r>
                      <a:endParaRPr lang="en-US" sz="2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B Zar" panose="00000400000000000000" pitchFamily="2" charset="-78"/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554349">
                <a:tc>
                  <a:txBody>
                    <a:bodyPr/>
                    <a:lstStyle/>
                    <a:p>
                      <a:pPr algn="ctr" rtl="1"/>
                      <a:endParaRPr lang="en-US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2400" dirty="0">
                        <a:solidFill>
                          <a:srgbClr val="00B0F0"/>
                        </a:solidFill>
                        <a:cs typeface="B Zar" panose="00000400000000000000" pitchFamily="2" charset="-78"/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269971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30129" y="6235290"/>
            <a:ext cx="1266092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2310" y="2292953"/>
            <a:ext cx="9245958" cy="729678"/>
          </a:xfrm>
        </p:spPr>
        <p:txBody>
          <a:bodyPr>
            <a:normAutofit fontScale="70000" lnSpcReduction="20000"/>
          </a:bodyPr>
          <a:lstStyle/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تصمیم گیری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020315" y="6195214"/>
            <a:ext cx="1967240" cy="4393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ارایه : مسعود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فکورفر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0022278" y="5823705"/>
            <a:ext cx="1965277" cy="4414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استاد : دکتر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حکاک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48000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مطالعه تعارض اگرچه به مباحث :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1218663" y="4467763"/>
            <a:ext cx="10393251" cy="72165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در نظریه سازمان مرتبط می شود ، ولی نظریه ها و سنت های خاص خود را دارد .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2266682" y="2976255"/>
            <a:ext cx="9144000" cy="883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128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قدرت</a:t>
            </a:r>
            <a:endParaRPr lang="fa-IR" sz="12800" b="1" dirty="0" smtClean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marL="571500" lvl="0" indent="-571500" algn="ctr" defTabSz="914400" rtl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fa-IR" sz="12800" b="1" dirty="0" smtClean="0">
                <a:solidFill>
                  <a:prstClr val="white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سیاست</a:t>
            </a:r>
            <a:endParaRPr lang="fa-IR" sz="12800" b="1" dirty="0">
              <a:solidFill>
                <a:prstClr val="black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8733052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1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6341" y="6238428"/>
            <a:ext cx="1111348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7285" y="3069483"/>
            <a:ext cx="9413383" cy="729678"/>
          </a:xfrm>
        </p:spPr>
        <p:txBody>
          <a:bodyPr>
            <a:normAutofit fontScale="70000" lnSpcReduction="20000"/>
          </a:bodyPr>
          <a:lstStyle/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همکاری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889691" y="6238428"/>
            <a:ext cx="1939105" cy="4393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ارایه : مسعود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فکورفر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863519" y="5796942"/>
            <a:ext cx="1965277" cy="4414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استاد : دکتر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حکاک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77954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بارل</a:t>
            </a:r>
            <a:r>
              <a:rPr lang="fa-IR" sz="3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و </a:t>
            </a:r>
            <a:r>
              <a:rPr lang="fa-IR" sz="32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مورگان</a:t>
            </a:r>
            <a:r>
              <a:rPr lang="fa-IR" sz="32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معتقدند :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1218663" y="4467763"/>
            <a:ext cx="10393251" cy="72165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دو پیش فرض متفاوت هستند که نظریه های سازمان براساس آنها شکل گرفته </a:t>
            </a:r>
            <a:r>
              <a:rPr lang="fa-IR" sz="4400" b="1" dirty="0" err="1" smtClean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اند</a:t>
            </a:r>
            <a:r>
              <a:rPr lang="fa-IR" sz="4400" b="1" dirty="0" smtClean="0">
                <a:solidFill>
                  <a:schemeClr val="bg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.</a:t>
            </a:r>
            <a:endParaRPr lang="en-US" sz="4400" b="1" dirty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1218663" y="2976255"/>
            <a:ext cx="10192019" cy="883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1944710" y="2445353"/>
            <a:ext cx="924595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84003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196" y="312507"/>
            <a:ext cx="2147486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902732"/>
            <a:ext cx="7090117" cy="1216156"/>
          </a:xfrm>
        </p:spPr>
        <p:txBody>
          <a:bodyPr>
            <a:normAutofit lnSpcReduction="10000"/>
          </a:bodyPr>
          <a:lstStyle/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28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پیشنهاد : </a:t>
            </a:r>
            <a:r>
              <a:rPr lang="fa-IR" sz="2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واکنش مناسب ایجاد ساز و کار ساختاری برای برخورد با موضوعات بحث </a:t>
            </a:r>
            <a:r>
              <a:rPr lang="fa-IR" sz="24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انگیزی</a:t>
            </a:r>
            <a:r>
              <a:rPr lang="fa-IR" sz="2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است که تعارض ایجاد می کند .</a:t>
            </a:r>
            <a:endParaRPr lang="en-US" sz="2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863519" y="5941307"/>
            <a:ext cx="1882834" cy="4393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ارایه : مسعود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فکورفر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863519" y="5552564"/>
            <a:ext cx="1965277" cy="4414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استاد : دکتر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حکاک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48000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rgbClr val="FF0000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سیر تطور نگرش به تعارض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14067" y="5279364"/>
            <a:ext cx="5852160" cy="98788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28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مشکل : </a:t>
            </a:r>
            <a:r>
              <a:rPr lang="fa-IR" sz="2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این راهبرد می تواند منجر به دستکاری بی پایان ساختار سازمانی بدنبال صحنه های جدید بی شمار تعارض شود .</a:t>
            </a:r>
            <a:endParaRPr lang="en-US" sz="20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1613410" y="3063956"/>
            <a:ext cx="7229010" cy="883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1485900" lvl="2" indent="-571500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123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مخرب و آنتی </a:t>
            </a:r>
            <a:r>
              <a:rPr lang="fa-IR" sz="123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تز</a:t>
            </a:r>
            <a:r>
              <a:rPr lang="fa-IR" sz="123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همکاری </a:t>
            </a:r>
            <a:r>
              <a:rPr lang="fa-IR" sz="75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( مثال رستوران )</a:t>
            </a:r>
            <a:endParaRPr lang="fa-IR" sz="7500" b="1" dirty="0" smtClean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1897782" y="2344977"/>
            <a:ext cx="807756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به عنوان پدیده ای غیر سازنده :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1856049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1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1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1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0" grpId="0"/>
      <p:bldP spid="11" grpId="0" uiExpand="1" build="allAtOnce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196" y="312507"/>
            <a:ext cx="2147486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12541" y="4792887"/>
            <a:ext cx="6838682" cy="1216156"/>
          </a:xfrm>
        </p:spPr>
        <p:txBody>
          <a:bodyPr>
            <a:normAutofit fontScale="77500" lnSpcReduction="20000"/>
          </a:bodyPr>
          <a:lstStyle/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3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پیشنهاد : </a:t>
            </a:r>
            <a:r>
              <a:rPr lang="fa-IR" sz="33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مطالعه نظری منشاء تعارض و جستجو برای درک شرایط بنیادین آن </a:t>
            </a:r>
            <a:endParaRPr lang="en-US" sz="33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879928" y="6229786"/>
            <a:ext cx="1908798" cy="4393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ارایه : مسعود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فکورفر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823449" y="5788300"/>
            <a:ext cx="1965277" cy="4414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استاد : دکتر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حکاک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48000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rgbClr val="FF0000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سیر تطور نگرش به تعارض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5936566" y="5241900"/>
            <a:ext cx="5852160" cy="98788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20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119195" y="3121714"/>
            <a:ext cx="8504299" cy="883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marL="1028700" lvl="1" indent="-571500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125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بخش لاینفک سازماندهی </a:t>
            </a:r>
            <a:r>
              <a:rPr lang="fa-IR" sz="93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(اگرچه ممکن است ناخوشایند باشد )</a:t>
            </a:r>
            <a:endParaRPr lang="fa-IR" sz="9300" b="1" dirty="0" smtClean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1192939" y="2295173"/>
            <a:ext cx="807756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به عنوان پدیده ای طبیعی ( </a:t>
            </a:r>
            <a:r>
              <a:rPr lang="fa-IR" sz="44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لئو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پوندی ) :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8845203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1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1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1" grpId="0" build="allAtOnce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196" y="312507"/>
            <a:ext cx="2147486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535100"/>
            <a:ext cx="6237617" cy="1216156"/>
          </a:xfrm>
        </p:spPr>
        <p:txBody>
          <a:bodyPr>
            <a:normAutofit fontScale="85000" lnSpcReduction="20000"/>
          </a:bodyPr>
          <a:lstStyle/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35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هشدار : </a:t>
            </a:r>
            <a:r>
              <a:rPr lang="fa-IR" sz="28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بسیار کم می تواند تبعات منفی تصمیم گیری ضعیف ، بی علاقگی و رکود را در پی داشته باشد .</a:t>
            </a:r>
            <a:endParaRPr lang="en-US" sz="2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823449" y="6143178"/>
            <a:ext cx="1908798" cy="4393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ارایه : مسعود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فکورفر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823449" y="5788300"/>
            <a:ext cx="1965277" cy="4414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استاد : دکتر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حکاک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48000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rgbClr val="FF0000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سیر تطور نگرش به تعارض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5936566" y="5241900"/>
            <a:ext cx="5852160" cy="98788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20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0" y="3355590"/>
            <a:ext cx="8398412" cy="883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12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می تواند انطباق پذیری و نوآوری را برانگیزد .</a:t>
            </a:r>
            <a:endParaRPr lang="fa-IR" sz="12000" b="1" dirty="0" smtClean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-523320" y="4341816"/>
            <a:ext cx="807756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4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پذیرش تکثرگرایی و تشویق نوعی احترام به تنوع 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.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1345339" y="2447573"/>
            <a:ext cx="807756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به عنوان پدیده ای سازنده ( </a:t>
            </a:r>
            <a:r>
              <a:rPr lang="fa-IR" sz="44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لئو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پوندی ) :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6894838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6" presetClass="entr" presetSubtype="16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1" grpId="0" build="allAtOnce"/>
      <p:bldP spid="12" grpId="2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196" y="312507"/>
            <a:ext cx="2147486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093614"/>
            <a:ext cx="6555544" cy="694686"/>
          </a:xfrm>
        </p:spPr>
        <p:txBody>
          <a:bodyPr>
            <a:normAutofit/>
          </a:bodyPr>
          <a:lstStyle/>
          <a:p>
            <a:pPr marL="342900" indent="-3429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2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سطح متوسطی از تعارض منجر به عملکرد بهینه می شود .</a:t>
            </a:r>
            <a:endParaRPr lang="en-US" sz="2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823449" y="6143178"/>
            <a:ext cx="1908798" cy="4393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ارایه : مسعود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فکورفر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823449" y="5788300"/>
            <a:ext cx="1965277" cy="4414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استاد : دکتر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حکاک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48000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rgbClr val="FF0000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سیر تطور نگرش به تعارض</a:t>
            </a: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0" y="3355590"/>
            <a:ext cx="8398412" cy="883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12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نوعی رابطه منحنی </a:t>
            </a:r>
            <a:r>
              <a:rPr lang="fa-IR" sz="120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الخط</a:t>
            </a:r>
            <a:r>
              <a:rPr lang="fa-IR" sz="12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بین تعارض و عملکرد سازمانی</a:t>
            </a:r>
            <a:endParaRPr lang="fa-IR" sz="12000" b="1" dirty="0" smtClean="0">
              <a:solidFill>
                <a:schemeClr val="bg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  <a:p>
            <a:pPr algn="ctr" rtl="1">
              <a:lnSpc>
                <a:spcPct val="150000"/>
              </a:lnSpc>
              <a:spcBef>
                <a:spcPct val="0"/>
              </a:spcBef>
            </a:pPr>
            <a:endParaRPr lang="en-US" sz="4400" b="1" dirty="0"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0" y="4293983"/>
            <a:ext cx="7498080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4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</a:t>
            </a:r>
            <a:r>
              <a:rPr lang="fa-IR" sz="40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بسیارکم</a:t>
            </a:r>
            <a:r>
              <a:rPr lang="fa-IR" sz="40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و بسیار زیاد منجر به عملکرد ضعیف می شود .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1345339" y="2447573"/>
            <a:ext cx="807756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مدل </a:t>
            </a:r>
            <a:r>
              <a:rPr lang="fa-IR" sz="44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اقتضایی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تعارض 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( سازمان </a:t>
            </a:r>
            <a:r>
              <a:rPr lang="fa-IR" sz="29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مدرنیست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) 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: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0617885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1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1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1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1" grpId="0" build="allAtOnce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196" y="312507"/>
            <a:ext cx="2147486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823449" y="6143178"/>
            <a:ext cx="1908798" cy="4393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ارایه : مسعود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فکورفر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823449" y="5788300"/>
            <a:ext cx="1965277" cy="4414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1800" b="1" dirty="0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استاد : دکتر </a:t>
            </a:r>
            <a:r>
              <a:rPr lang="fa-IR" sz="1800" b="1" dirty="0" err="1" smtClean="0">
                <a:solidFill>
                  <a:schemeClr val="tx1"/>
                </a:solidFill>
                <a:latin typeface="Zar-s" pitchFamily="2" charset="0"/>
                <a:cs typeface="B Zar" panose="00000400000000000000" pitchFamily="2" charset="-78"/>
              </a:rPr>
              <a:t>حکاک</a:t>
            </a:r>
            <a:endParaRPr lang="en-US" sz="1800" b="1" dirty="0">
              <a:solidFill>
                <a:schemeClr val="tx1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48000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rgbClr val="FF0000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سیر تطور نگرش به تعارض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5590" y="3462935"/>
            <a:ext cx="2798544" cy="3958586"/>
          </a:xfrm>
          <a:prstGeom prst="rect">
            <a:avLst/>
          </a:prstGeom>
        </p:spPr>
      </p:pic>
      <p:sp>
        <p:nvSpPr>
          <p:cNvPr id="43" name="Subtitle 2"/>
          <p:cNvSpPr txBox="1">
            <a:spLocks/>
          </p:cNvSpPr>
          <p:nvPr/>
        </p:nvSpPr>
        <p:spPr>
          <a:xfrm>
            <a:off x="1510618" y="2317882"/>
            <a:ext cx="8077568" cy="7296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مدل </a:t>
            </a:r>
            <a:r>
              <a:rPr lang="fa-IR" sz="44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اقتضایی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تعارض 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( سازمان </a:t>
            </a:r>
            <a:r>
              <a:rPr lang="fa-IR" sz="29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مدرنیست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) </a:t>
            </a:r>
            <a:r>
              <a:rPr lang="fa-IR" sz="44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: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4271733" y="3410881"/>
            <a:ext cx="3799267" cy="121263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رابطه منحنی </a:t>
            </a:r>
            <a:r>
              <a:rPr lang="fa-IR" sz="29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الخط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بین تعارض و عملکرد سازمانی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908125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10"/>
                            </p:stCondLst>
                            <p:childTnLst>
                              <p:par>
                                <p:cTn id="17" presetID="6" presetClass="entr" presetSubtype="16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1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3" grpId="0"/>
      <p:bldP spid="1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196" y="312507"/>
            <a:ext cx="2147486" cy="557439"/>
          </a:xfrm>
        </p:spPr>
        <p:txBody>
          <a:bodyPr>
            <a:no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پاییز1394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38682" y="310721"/>
            <a:ext cx="4007476" cy="5283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دانشگاه پیام نور - واحد غرب تهران </a:t>
            </a:r>
            <a:endParaRPr lang="en-US" sz="2000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207171" y="855922"/>
            <a:ext cx="2815107" cy="6664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0" i="0" kern="1200" cap="all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j-lt"/>
                <a:ea typeface="+mj-ea"/>
                <a:cs typeface="+mj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b="1" dirty="0" smtClean="0">
                <a:solidFill>
                  <a:srgbClr val="FF0000"/>
                </a:solidFill>
                <a:latin typeface="Zar-s" pitchFamily="2" charset="0"/>
                <a:cs typeface="B Zar" panose="00000400000000000000" pitchFamily="2" charset="-78"/>
              </a:rPr>
              <a:t>نظریه سازمان - تناقض</a:t>
            </a:r>
            <a:endParaRPr lang="en-US" b="1" dirty="0">
              <a:solidFill>
                <a:srgbClr val="FF0000"/>
              </a:solidFill>
              <a:latin typeface="Zar-s" pitchFamily="2" charset="0"/>
              <a:cs typeface="B Zar" panose="00000400000000000000" pitchFamily="2" charset="-78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266682" y="1548000"/>
            <a:ext cx="9144000" cy="69857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fa-IR" sz="3200" b="1" dirty="0" smtClean="0">
                <a:solidFill>
                  <a:srgbClr val="FF0000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سیر تطور نگرش به تعارض</a:t>
            </a:r>
          </a:p>
        </p:txBody>
      </p:sp>
      <p:sp>
        <p:nvSpPr>
          <p:cNvPr id="43" name="Subtitle 2"/>
          <p:cNvSpPr txBox="1">
            <a:spLocks/>
          </p:cNvSpPr>
          <p:nvPr/>
        </p:nvSpPr>
        <p:spPr>
          <a:xfrm>
            <a:off x="-231821" y="2376181"/>
            <a:ext cx="9311425" cy="72967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</a:pPr>
            <a:r>
              <a:rPr lang="fa-IR" sz="23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در نظریه سازمان ، پژوهش به مطالعات شکلهای افقی و عمودی تعارض تقسیم می شود :</a:t>
            </a:r>
            <a:endParaRPr lang="en-US" sz="23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245839" y="4930544"/>
            <a:ext cx="6475793" cy="121263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2900" b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عمودی : از خطوط سلسله </a:t>
            </a:r>
            <a:r>
              <a:rPr lang="fa-IR" sz="29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مراتبی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</a:t>
            </a:r>
            <a:r>
              <a:rPr lang="fa-IR" sz="29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فرمانرانی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تبعیت می کند .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245839" y="3347083"/>
            <a:ext cx="7951804" cy="121263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ctr" rt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تعارض افقی : در روابطی رخ می دهد که خطوط سلسله </a:t>
            </a:r>
            <a:r>
              <a:rPr lang="fa-IR" sz="29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مراتبی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</a:t>
            </a:r>
            <a:r>
              <a:rPr lang="fa-IR" sz="2900" b="1" dirty="0" err="1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فرمانرانی</a:t>
            </a:r>
            <a:r>
              <a:rPr lang="fa-IR" sz="2900" b="1" dirty="0" smtClean="0">
                <a:solidFill>
                  <a:schemeClr val="tx1"/>
                </a:solidFill>
                <a:latin typeface="Zar-s" pitchFamily="2" charset="0"/>
                <a:ea typeface="+mj-ea"/>
                <a:cs typeface="B Zar" panose="00000400000000000000" pitchFamily="2" charset="-78"/>
              </a:rPr>
              <a:t> را قطع کند .</a:t>
            </a:r>
            <a:endParaRPr lang="en-US" sz="4400" b="1" dirty="0">
              <a:solidFill>
                <a:schemeClr val="tx1"/>
              </a:solidFill>
              <a:latin typeface="Zar-s" pitchFamily="2" charset="0"/>
              <a:ea typeface="+mj-ea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2474764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1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1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3" grpId="0"/>
      <p:bldP spid="13" grpId="0"/>
      <p:bldP spid="11" grpId="0"/>
    </p:bld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515</TotalTime>
  <Words>734</Words>
  <Application>Microsoft Office PowerPoint</Application>
  <PresentationFormat>Widescreen</PresentationFormat>
  <Paragraphs>108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B Zar</vt:lpstr>
      <vt:lpstr>Calibri</vt:lpstr>
      <vt:lpstr>Century Gothic</vt:lpstr>
      <vt:lpstr>Tahoma</vt:lpstr>
      <vt:lpstr>Wingdings</vt:lpstr>
      <vt:lpstr>Wingdings 3</vt:lpstr>
      <vt:lpstr>Zar-s</vt:lpstr>
      <vt:lpstr>Slice</vt:lpstr>
      <vt:lpstr>پاییز1394</vt:lpstr>
      <vt:lpstr>پاییز1394</vt:lpstr>
      <vt:lpstr>پاییز1394</vt:lpstr>
      <vt:lpstr>پاییز1394</vt:lpstr>
      <vt:lpstr>پاییز1394</vt:lpstr>
      <vt:lpstr>پاییز1394</vt:lpstr>
      <vt:lpstr>پاییز1394</vt:lpstr>
      <vt:lpstr>پاییز1394</vt:lpstr>
      <vt:lpstr>پاییز1394</vt:lpstr>
      <vt:lpstr>پاییز1394</vt:lpstr>
      <vt:lpstr>پاییز1394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دانشگاه پیام نور</dc:title>
  <dc:creator>dell</dc:creator>
  <cp:lastModifiedBy>DadeFam-43262657</cp:lastModifiedBy>
  <cp:revision>81</cp:revision>
  <dcterms:created xsi:type="dcterms:W3CDTF">2015-11-07T20:51:02Z</dcterms:created>
  <dcterms:modified xsi:type="dcterms:W3CDTF">2023-08-08T15:43:51Z</dcterms:modified>
</cp:coreProperties>
</file>