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76" r:id="rId2"/>
    <p:sldId id="273" r:id="rId3"/>
    <p:sldId id="274" r:id="rId4"/>
    <p:sldId id="257" r:id="rId5"/>
    <p:sldId id="258" r:id="rId6"/>
    <p:sldId id="259" r:id="rId7"/>
    <p:sldId id="260" r:id="rId8"/>
    <p:sldId id="261" r:id="rId9"/>
    <p:sldId id="275" r:id="rId10"/>
    <p:sldId id="262" r:id="rId11"/>
    <p:sldId id="263" r:id="rId12"/>
    <p:sldId id="264" r:id="rId13"/>
    <p:sldId id="265" r:id="rId14"/>
    <p:sldId id="266" r:id="rId15"/>
    <p:sldId id="267" r:id="rId16"/>
    <p:sldId id="268" r:id="rId17"/>
    <p:sldId id="269" r:id="rId18"/>
    <p:sldId id="270" r:id="rId19"/>
    <p:sldId id="271" r:id="rId20"/>
    <p:sldId id="272"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9E832AA-6D9D-456B-BE64-35750C2C2C7C}" type="datetimeFigureOut">
              <a:rPr lang="en-US" smtClean="0"/>
              <a:t>4/28/2020</a:t>
            </a:fld>
            <a:endParaRPr lang="en-US"/>
          </a:p>
        </p:txBody>
      </p:sp>
      <p:sp>
        <p:nvSpPr>
          <p:cNvPr id="19" name="Footer Placeholder 18"/>
          <p:cNvSpPr>
            <a:spLocks noGrp="1"/>
          </p:cNvSpPr>
          <p:nvPr>
            <p:ph type="ftr" sz="quarter" idx="11"/>
          </p:nvPr>
        </p:nvSpPr>
        <p:spPr/>
        <p:txBody>
          <a:bodyPr/>
          <a:lstStyle/>
          <a:p>
            <a:endParaRPr lang="en-US"/>
          </a:p>
        </p:txBody>
      </p:sp>
      <p:sp>
        <p:nvSpPr>
          <p:cNvPr id="27" name="Slide Number Placeholder 26"/>
          <p:cNvSpPr>
            <a:spLocks noGrp="1"/>
          </p:cNvSpPr>
          <p:nvPr>
            <p:ph type="sldNum" sz="quarter" idx="12"/>
          </p:nvPr>
        </p:nvSpPr>
        <p:spPr/>
        <p:txBody>
          <a:bodyPr/>
          <a:lstStyle/>
          <a:p>
            <a:fld id="{5F91876C-6302-4155-B09F-6CA99852CD0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E832AA-6D9D-456B-BE64-35750C2C2C7C}"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9E832AA-6D9D-456B-BE64-35750C2C2C7C}"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91876C-6302-4155-B09F-6CA99852CD0C}"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9E832AA-6D9D-456B-BE64-35750C2C2C7C}"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9E832AA-6D9D-456B-BE64-35750C2C2C7C}" type="datetimeFigureOut">
              <a:rPr lang="en-US" smtClean="0"/>
              <a:t>4/28/2020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9E832AA-6D9D-456B-BE64-35750C2C2C7C}" type="datetimeFigureOut">
              <a:rPr lang="en-US" smtClean="0"/>
              <a:t>4/28/2020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9E832AA-6D9D-456B-BE64-35750C2C2C7C}" type="datetimeFigureOut">
              <a:rPr lang="en-US" smtClean="0"/>
              <a:t>4/28/2020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9E832AA-6D9D-456B-BE64-35750C2C2C7C}"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9E832AA-6D9D-456B-BE64-35750C2C2C7C}" type="datetimeFigureOut">
              <a:rPr lang="en-US" smtClean="0"/>
              <a:t>4/28/2020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077200" y="6356350"/>
            <a:ext cx="609600" cy="365125"/>
          </a:xfrm>
        </p:spPr>
        <p:txBody>
          <a:bodyPr/>
          <a:lstStyle/>
          <a:p>
            <a:fld id="{5F91876C-6302-4155-B09F-6CA99852CD0C}" type="slidenum">
              <a:rPr lang="en-US" smtClean="0"/>
              <a:t>‹#›</a:t>
            </a:fld>
            <a:endParaRPr lang="en-US"/>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E832AA-6D9D-456B-BE64-35750C2C2C7C}"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9E832AA-6D9D-456B-BE64-35750C2C2C7C}" type="datetimeFigureOut">
              <a:rPr lang="en-US" smtClean="0"/>
              <a:t>4/28/2020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91876C-6302-4155-B09F-6CA99852CD0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E9E832AA-6D9D-456B-BE64-35750C2C2C7C}" type="datetimeFigureOut">
              <a:rPr lang="en-US" smtClean="0"/>
              <a:t>4/28/2020</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5F91876C-6302-4155-B09F-6CA99852CD0C}" type="slidenum">
              <a:rPr lang="en-US" smtClean="0"/>
              <a:t>‹#›</a:t>
            </a:fld>
            <a:endParaRPr lang="en-US"/>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3400" y="1219200"/>
            <a:ext cx="6096000" cy="838200"/>
          </a:xfrm>
        </p:spPr>
        <p:txBody>
          <a:bodyPr>
            <a:normAutofit fontScale="90000"/>
          </a:bodyPr>
          <a:lstStyle/>
          <a:p>
            <a:r>
              <a:rPr lang="fa-IR" dirty="0">
                <a:solidFill>
                  <a:schemeClr val="accent2">
                    <a:lumMod val="60000"/>
                    <a:lumOff val="40000"/>
                  </a:schemeClr>
                </a:solidFill>
              </a:rPr>
              <a:t>بسم الله الرحمن الرحیم</a:t>
            </a:r>
            <a:endParaRPr lang="en-US" dirty="0"/>
          </a:p>
        </p:txBody>
      </p:sp>
      <p:sp>
        <p:nvSpPr>
          <p:cNvPr id="3" name="Subtitle 2"/>
          <p:cNvSpPr>
            <a:spLocks noGrp="1"/>
          </p:cNvSpPr>
          <p:nvPr>
            <p:ph type="subTitle" idx="1"/>
          </p:nvPr>
        </p:nvSpPr>
        <p:spPr>
          <a:xfrm>
            <a:off x="533400" y="2819400"/>
            <a:ext cx="7924800" cy="2161736"/>
          </a:xfrm>
        </p:spPr>
        <p:txBody>
          <a:bodyPr>
            <a:normAutofit/>
          </a:bodyPr>
          <a:lstStyle/>
          <a:p>
            <a:r>
              <a:rPr lang="fa-IR" sz="4000" dirty="0"/>
              <a:t> </a:t>
            </a:r>
            <a:r>
              <a:rPr lang="fa-IR" sz="4000" dirty="0" smtClean="0"/>
              <a:t>                پانکراتیت </a:t>
            </a:r>
            <a:r>
              <a:rPr lang="fa-IR" sz="4000" dirty="0" smtClean="0"/>
              <a:t>حاد</a:t>
            </a:r>
            <a:endParaRPr lang="fa-IR" sz="4000" dirty="0"/>
          </a:p>
        </p:txBody>
      </p:sp>
    </p:spTree>
    <p:extLst>
      <p:ext uri="{BB962C8B-B14F-4D97-AF65-F5344CB8AC3E}">
        <p14:creationId xmlns:p14="http://schemas.microsoft.com/office/powerpoint/2010/main" val="2050887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77000" y="228600"/>
            <a:ext cx="2590800" cy="990600"/>
          </a:xfrm>
        </p:spPr>
        <p:txBody>
          <a:bodyPr>
            <a:normAutofit/>
          </a:bodyPr>
          <a:lstStyle/>
          <a:p>
            <a:r>
              <a:rPr lang="fa-IR" sz="3600" dirty="0"/>
              <a:t>پانکراتیت حاد </a:t>
            </a:r>
            <a:endParaRPr lang="en-US" sz="3600" dirty="0"/>
          </a:p>
        </p:txBody>
      </p:sp>
      <p:sp>
        <p:nvSpPr>
          <p:cNvPr id="3" name="Content Placeholder 2"/>
          <p:cNvSpPr>
            <a:spLocks noGrp="1"/>
          </p:cNvSpPr>
          <p:nvPr>
            <p:ph idx="1"/>
          </p:nvPr>
        </p:nvSpPr>
        <p:spPr>
          <a:xfrm>
            <a:off x="457200" y="1143000"/>
            <a:ext cx="8229600" cy="5333999"/>
          </a:xfrm>
        </p:spPr>
        <p:txBody>
          <a:bodyPr>
            <a:normAutofit/>
          </a:bodyPr>
          <a:lstStyle/>
          <a:p>
            <a:pPr algn="r" rtl="1"/>
            <a:r>
              <a:rPr lang="fa-IR" sz="2400" dirty="0"/>
              <a:t>پانکراتیت حاد دامنه ای  از اختلال خفیف خود محدودشونده  تا بیماری شدید و سریعاً کشنده دارد  که به هیچ درمانی پاسخ نمی‌دهد. ۸۰ درصد از آنها ناشی از سنگ صفراوی یا </a:t>
            </a:r>
            <a:r>
              <a:rPr lang="fa-IR" sz="2400" dirty="0" smtClean="0"/>
              <a:t>سوء </a:t>
            </a:r>
            <a:r>
              <a:rPr lang="fa-IR" sz="2400" dirty="0"/>
              <a:t>مصرف مداوم الکل است. پانکراتیت حاد خفیف به وسیله ادم التهابی که محدود به پانکراس است تشخیص داده می شود اختلال عملکرد عضوی کمی وجود دارد و معمولاً برگشت به حالت طبیعی در طی۶ ماه اتفاق می‌افتد. گرچه این حالت شکل خفیف تر پانکراتیت درنظر گرفته می شود اما بیمار به شدت مریض است ودر معرض  شوک هیپوولمیک، اختلالات مایع و الکترولیت و عفونت است. </a:t>
            </a:r>
            <a:endParaRPr lang="en-US" sz="2400" dirty="0"/>
          </a:p>
        </p:txBody>
      </p:sp>
      <p:pic>
        <p:nvPicPr>
          <p:cNvPr id="1026" name="Picture 2" descr="C:\Users\RS\Desktop\nejadghasem\بارگیری (3).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3962400"/>
            <a:ext cx="3352800" cy="2667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868496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6362"/>
          </a:xfrm>
        </p:spPr>
        <p:txBody>
          <a:bodyPr>
            <a:normAutofit fontScale="90000"/>
          </a:bodyPr>
          <a:lstStyle/>
          <a:p>
            <a:endParaRPr lang="en-US" dirty="0"/>
          </a:p>
        </p:txBody>
      </p:sp>
      <p:sp>
        <p:nvSpPr>
          <p:cNvPr id="3" name="Content Placeholder 2"/>
          <p:cNvSpPr>
            <a:spLocks noGrp="1"/>
          </p:cNvSpPr>
          <p:nvPr>
            <p:ph idx="1"/>
          </p:nvPr>
        </p:nvSpPr>
        <p:spPr>
          <a:xfrm>
            <a:off x="457200" y="990600"/>
            <a:ext cx="8229600" cy="5135563"/>
          </a:xfrm>
        </p:spPr>
        <p:txBody>
          <a:bodyPr>
            <a:normAutofit/>
          </a:bodyPr>
          <a:lstStyle/>
          <a:p>
            <a:pPr algn="r" rtl="1"/>
            <a:r>
              <a:rPr lang="fa-IR" sz="2800" dirty="0"/>
              <a:t>هضم آنزیمی  وسیع تر و کاملتر غده با پانکراتیت شدید حاد مشخص می شود. آنزیم ها به رگ های خونی موضعی آسیب می زنند خونریزی و ترومبوز می‌تواند اتفاق افتد. بافت نکروزه می شود و آسیب به بافت‌های پشت صفاق می رسد مشکلات موضعی از جمله کیست های پانکراس یا آبسه هاو تجمع حاد مایع داخل یا نزدیک پانکراس رخ می دهد. مشکلات سیستمیک با نارسایی اعضا از جمله عدم کفایت ریوی همراه هایپوکسی ،شوک، نارسایی کلیه وخونریزی گوارشی باپانکراتیت حاد شدید روی می دهد.</a:t>
            </a:r>
          </a:p>
          <a:p>
            <a:endParaRPr lang="en-US" sz="3600" dirty="0"/>
          </a:p>
        </p:txBody>
      </p:sp>
    </p:spTree>
    <p:extLst>
      <p:ext uri="{BB962C8B-B14F-4D97-AF65-F5344CB8AC3E}">
        <p14:creationId xmlns:p14="http://schemas.microsoft.com/office/powerpoint/2010/main" val="26436121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10200" y="274638"/>
            <a:ext cx="3276600" cy="1143000"/>
          </a:xfrm>
        </p:spPr>
        <p:txBody>
          <a:bodyPr>
            <a:normAutofit/>
          </a:bodyPr>
          <a:lstStyle/>
          <a:p>
            <a:r>
              <a:rPr lang="fa-IR" dirty="0" smtClean="0"/>
              <a:t>ملاحظات سالمندی</a:t>
            </a:r>
            <a:endParaRPr lang="en-US" dirty="0"/>
          </a:p>
        </p:txBody>
      </p:sp>
      <p:sp>
        <p:nvSpPr>
          <p:cNvPr id="3" name="Content Placeholder 2"/>
          <p:cNvSpPr>
            <a:spLocks noGrp="1"/>
          </p:cNvSpPr>
          <p:nvPr>
            <p:ph idx="1"/>
          </p:nvPr>
        </p:nvSpPr>
        <p:spPr>
          <a:xfrm>
            <a:off x="457200" y="1524000"/>
            <a:ext cx="8229600" cy="4602163"/>
          </a:xfrm>
        </p:spPr>
        <p:txBody>
          <a:bodyPr>
            <a:normAutofit/>
          </a:bodyPr>
          <a:lstStyle/>
          <a:p>
            <a:pPr algn="r" rtl="1"/>
            <a:r>
              <a:rPr lang="fa-IR" sz="2800" dirty="0" smtClean="0"/>
              <a:t>پانکراتیت حاد روی افراد همه سنین تاثیر می گذارد  اما مرگ و میر مربوط به آن همراه با افزایش سن بالا می‌رود. بروز نارسایی های متعدد در ارگانها که  با</a:t>
            </a:r>
            <a:r>
              <a:rPr lang="en-US" sz="2800" dirty="0" smtClean="0"/>
              <a:t> </a:t>
            </a:r>
            <a:r>
              <a:rPr lang="fa-IR" sz="2800" dirty="0" smtClean="0"/>
              <a:t>سن افزایش می یابد  احتمالا نتیجه کاهش پیش رونده عملکرد فیزیولوژیک ارگان های اصلی همراه با افزایش سن است مانند ریه و کلیه</a:t>
            </a:r>
            <a:r>
              <a:rPr lang="en-US" sz="2800" dirty="0" smtClean="0"/>
              <a:t>.</a:t>
            </a:r>
            <a:endParaRPr lang="en-US" sz="2800" dirty="0"/>
          </a:p>
        </p:txBody>
      </p:sp>
    </p:spTree>
    <p:extLst>
      <p:ext uri="{BB962C8B-B14F-4D97-AF65-F5344CB8AC3E}">
        <p14:creationId xmlns:p14="http://schemas.microsoft.com/office/powerpoint/2010/main" val="4226410748"/>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53200" y="274638"/>
            <a:ext cx="1981200" cy="1143000"/>
          </a:xfrm>
        </p:spPr>
        <p:txBody>
          <a:bodyPr>
            <a:normAutofit/>
          </a:bodyPr>
          <a:lstStyle/>
          <a:p>
            <a:r>
              <a:rPr lang="fa-IR" sz="4000" dirty="0" smtClean="0"/>
              <a:t>پاتوفیزیولوژی</a:t>
            </a:r>
            <a:endParaRPr lang="en-US" sz="4000" dirty="0"/>
          </a:p>
        </p:txBody>
      </p:sp>
      <p:sp>
        <p:nvSpPr>
          <p:cNvPr id="3" name="Content Placeholder 2"/>
          <p:cNvSpPr>
            <a:spLocks noGrp="1"/>
          </p:cNvSpPr>
          <p:nvPr>
            <p:ph idx="1"/>
          </p:nvPr>
        </p:nvSpPr>
        <p:spPr>
          <a:xfrm>
            <a:off x="457200" y="1752600"/>
            <a:ext cx="8229600" cy="4572000"/>
          </a:xfrm>
        </p:spPr>
        <p:txBody>
          <a:bodyPr>
            <a:normAutofit lnSpcReduction="10000"/>
          </a:bodyPr>
          <a:lstStyle/>
          <a:p>
            <a:pPr algn="r" rtl="1"/>
            <a:r>
              <a:rPr lang="fa-IR" dirty="0" smtClean="0"/>
              <a:t>خود هضمی پانکراس  به وسیله های آنزیم های پروتئولیتیک </a:t>
            </a:r>
            <a:r>
              <a:rPr lang="fa-IR" dirty="0"/>
              <a:t>،</a:t>
            </a:r>
            <a:r>
              <a:rPr lang="fa-IR" dirty="0" smtClean="0"/>
              <a:t>عمدتاً تریپسین باعث پانکراتیت حاد می شوند. ۸۰ درصد از بیماران مبتلا به پانکراتیت حاد سابقه بیماری دستگاه صفراوی و یا سوء مصرف طولانی مدت الکل دارند. این بیماران معمولاً پانکراتیت مزمن تشخیص داده نشده ای  قبل از اولین حادثه پانکراتیت حاد دارند. سنگهای صفراوی وارد مجرای مشترک صفراوی شده و در آمپول واتر گیر میکنند که در نتیجه جریان شیره پانکراتیت را مسدود میکند و یا باعث برگشت(ریفلاکس) صفرا از مجرای مشترک صفراوی به داخل مجرای پانکراتیک می‌شوند بنابراین آنزیم های قوی در پانکراس را فعال می‌کنند. در حالت طبیعی آنزیم ها به شکل غیر فعال می ماند تاترشحات پانکراس به مجرای دئودنوم برسد‌. فعال شدن آنزیم ها منجر به گشادی عروق ،افزایش قابلیت نفوذ عروق، نکروز ،ساییدگی و هموراژی میشود.</a:t>
            </a:r>
            <a:endParaRPr lang="en-US" dirty="0"/>
          </a:p>
        </p:txBody>
      </p:sp>
    </p:spTree>
    <p:extLst>
      <p:ext uri="{BB962C8B-B14F-4D97-AF65-F5344CB8AC3E}">
        <p14:creationId xmlns:p14="http://schemas.microsoft.com/office/powerpoint/2010/main" val="186806623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143000"/>
            <a:ext cx="8229600" cy="4800600"/>
          </a:xfrm>
        </p:spPr>
        <p:txBody>
          <a:bodyPr>
            <a:normAutofit/>
          </a:bodyPr>
          <a:lstStyle/>
          <a:p>
            <a:pPr algn="r" rtl="1"/>
            <a:r>
              <a:rPr lang="fa-IR" dirty="0" smtClean="0"/>
              <a:t>سایر علل شامل عفونت ویروسی و باکتریایی مثل ویروس اوریون،اسپاسم آمپول واتر، التهاب دوازدهه، ضربات شکمی با وسایل کند، زخم پپتیک،ایسکمی عروق، هایپر لیپیدمی، هایپرکلسمی،واستفاده ازکورتیکواستروئیدها،دیورتیک های تیازیدی، قرص های ضد -بارداری خوراکی، دستکاری مجرای پانکراتیک، انسدادمیکرولیتیازیس(تشکیل سنگ های کوچک در صفرا)میباشد.</a:t>
            </a:r>
          </a:p>
          <a:p>
            <a:pPr algn="r" rtl="1"/>
            <a:r>
              <a:rPr lang="fa-IR" dirty="0" smtClean="0"/>
              <a:t> میزان کلی مرگ و میر بیماران مبتلا به پانکراتیت حاد ۲_۱۰درصد است و به دلیل شوک، آنوکسی، کاهش فشار خون یا عدم تعادل مایع و الکترولیت رخ می دهد.</a:t>
            </a:r>
          </a:p>
          <a:p>
            <a:pPr algn="r" rtl="1"/>
            <a:r>
              <a:rPr lang="fa-IR" dirty="0" smtClean="0"/>
              <a:t> حمله پانکراتیت حاد ممکن است به بهبودی کامل ختم  شود یا بدون آسیب دائمی عود کنند و یا ممکن است به سمت پانکراتیت مزمن پیشرفت کنند</a:t>
            </a:r>
          </a:p>
          <a:p>
            <a:endParaRPr lang="en-US" dirty="0"/>
          </a:p>
        </p:txBody>
      </p:sp>
    </p:spTree>
    <p:extLst>
      <p:ext uri="{BB962C8B-B14F-4D97-AF65-F5344CB8AC3E}">
        <p14:creationId xmlns:p14="http://schemas.microsoft.com/office/powerpoint/2010/main" val="105892317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2200" y="274638"/>
            <a:ext cx="2514600" cy="1143000"/>
          </a:xfrm>
        </p:spPr>
        <p:txBody>
          <a:bodyPr>
            <a:normAutofit/>
          </a:bodyPr>
          <a:lstStyle/>
          <a:p>
            <a:r>
              <a:rPr lang="fa-IR" sz="4000" dirty="0" smtClean="0"/>
              <a:t>تظاهرات بالینی</a:t>
            </a:r>
            <a:endParaRPr lang="en-US" sz="4000" dirty="0"/>
          </a:p>
        </p:txBody>
      </p:sp>
      <p:sp>
        <p:nvSpPr>
          <p:cNvPr id="3" name="Content Placeholder 2"/>
          <p:cNvSpPr>
            <a:spLocks noGrp="1"/>
          </p:cNvSpPr>
          <p:nvPr>
            <p:ph idx="1"/>
          </p:nvPr>
        </p:nvSpPr>
        <p:spPr/>
        <p:txBody>
          <a:bodyPr>
            <a:normAutofit lnSpcReduction="10000"/>
          </a:bodyPr>
          <a:lstStyle/>
          <a:p>
            <a:pPr algn="r" rtl="1"/>
            <a:r>
              <a:rPr lang="fa-IR" dirty="0" smtClean="0"/>
              <a:t>درد شدید شکم، حساسیت و درد پشت در اثر تحریک و ادم پانکراس ملتهب است. درد در این بیماران مشخصا در وسط اپی گاستر احساس می‌شود. درد در شروع حاد است و ۲۴ تا ۴۸ ساعت پس از خوردن یک غذای بسیار سنگین یا الکل ایجاد می شود. درد معمولاً بعد از خوردن غذا شدت می یابد و با مصرف آنتی اسید تسکین نمی یابد. این بیماران معمولا دچار استفراغ می شوند. بیمار به شدت بدحال به نظر می رسد. جدارشکم سفت و تخته مانند می شود. سایر علایم شامل پریتونیت، تهوع و استفراغ، تب،یرقان، تیرگی شعور، بی قراری، افت فشار خون، کاهش حجم خون ،بروز شوک، سیانوز، تاکی کاردی، پوست سرد و مرطوب، نارسایی حاد کلیه، دیسترس تنفسی و هایپوکسی، تنگی نفس، هایپو کلسیمی، هایپر گلیسمی است.</a:t>
            </a:r>
            <a:endParaRPr lang="en-US" dirty="0"/>
          </a:p>
        </p:txBody>
      </p:sp>
    </p:spTree>
    <p:extLst>
      <p:ext uri="{BB962C8B-B14F-4D97-AF65-F5344CB8AC3E}">
        <p14:creationId xmlns:p14="http://schemas.microsoft.com/office/powerpoint/2010/main" val="5562621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0" y="457200"/>
            <a:ext cx="6019800" cy="1143000"/>
          </a:xfrm>
        </p:spPr>
        <p:txBody>
          <a:bodyPr>
            <a:normAutofit/>
          </a:bodyPr>
          <a:lstStyle/>
          <a:p>
            <a:r>
              <a:rPr lang="fa-IR" sz="4000" dirty="0" smtClean="0"/>
              <a:t>بررسی و یافته های تشخیصی</a:t>
            </a:r>
            <a:endParaRPr lang="en-US" sz="4000" dirty="0"/>
          </a:p>
        </p:txBody>
      </p:sp>
      <p:sp>
        <p:nvSpPr>
          <p:cNvPr id="3" name="Content Placeholder 2"/>
          <p:cNvSpPr>
            <a:spLocks noGrp="1"/>
          </p:cNvSpPr>
          <p:nvPr>
            <p:ph idx="1"/>
          </p:nvPr>
        </p:nvSpPr>
        <p:spPr/>
        <p:txBody>
          <a:bodyPr>
            <a:normAutofit/>
          </a:bodyPr>
          <a:lstStyle/>
          <a:p>
            <a:pPr algn="r" rtl="1"/>
            <a:r>
              <a:rPr lang="fa-IR" sz="2800" dirty="0" smtClean="0"/>
              <a:t>تعیین سطح سرمی آمیلاز و لیپاز به تشخیص پانکراتیت حاد کمک می کنند. در اکثر موارد سطح سرمی آمیلاز و لیپاز معمولاً طی ۲۴ ساعت بعد از شروع نشانه ها بالا می رود. آمیلاز در عرض ۴۸ تا ۷۲ ساعت طبیعی می شود اما سطح لیپاز سرم به مدت طولانی تری بالا می ماند. سطح آمیلاز در ادرار نیز بالا می رود و برای مدت زمان طولانی تری نسبت به آمیلاز سرم در حد بالا باقی می ماند. تعداد گلبولهای سفید خون معمولا بالاست. در این بیماران هیپوکلسمی ،هایپرگلایسمی و گلوکوزوری گذرا مشاهده می شود سطح سرمی بیلی روبین افزایش میابد. </a:t>
            </a:r>
            <a:endParaRPr lang="en-US" dirty="0"/>
          </a:p>
        </p:txBody>
      </p:sp>
    </p:spTree>
    <p:extLst>
      <p:ext uri="{BB962C8B-B14F-4D97-AF65-F5344CB8AC3E}">
        <p14:creationId xmlns:p14="http://schemas.microsoft.com/office/powerpoint/2010/main" val="183785834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r" rtl="1"/>
            <a:r>
              <a:rPr lang="fa-IR" sz="2400" dirty="0"/>
              <a:t>از رادیو گرافی های قفسه سینه و شکم برای تشخیص افتراقی  استفاده می شود. ازسونوگرافی  و سی تی اسکن برای تعیین افزایش قطر مجرای پانکراس و شناسایی کیست ها،  آبسه ها استفاده میشود.برای ارزیابی تشخیصی پانکراتیت حاد به ندرت از</a:t>
            </a:r>
            <a:r>
              <a:rPr lang="en-US" sz="2400" dirty="0"/>
              <a:t>ERCP</a:t>
            </a:r>
            <a:r>
              <a:rPr lang="fa-IR" sz="2400" dirty="0"/>
              <a:t>استفاده میشودکه در درمان پانکراتیت ناشی از سنگ صفراوی مفید است</a:t>
            </a:r>
            <a:r>
              <a:rPr lang="fa-IR" sz="2400" dirty="0" smtClean="0"/>
              <a:t>.</a:t>
            </a:r>
          </a:p>
          <a:p>
            <a:pPr algn="r" rtl="1"/>
            <a:endParaRPr lang="fa-IR" sz="2400" dirty="0"/>
          </a:p>
          <a:p>
            <a:pPr marL="0" indent="0" algn="r" rtl="1">
              <a:buNone/>
            </a:pPr>
            <a:endParaRPr lang="fa-IR" sz="2400" dirty="0"/>
          </a:p>
          <a:p>
            <a:pPr marL="0" indent="0" algn="r" rtl="1">
              <a:buNone/>
            </a:pPr>
            <a:endParaRPr lang="fa-IR" sz="1800" dirty="0" smtClean="0"/>
          </a:p>
          <a:p>
            <a:pPr marL="0" indent="0" algn="r" rtl="1">
              <a:buNone/>
            </a:pPr>
            <a:endParaRPr lang="fa-IR" sz="1800" dirty="0"/>
          </a:p>
          <a:p>
            <a:pPr marL="0" indent="0" algn="r" rtl="1">
              <a:buNone/>
            </a:pPr>
            <a:endParaRPr lang="fa-IR" sz="1800" dirty="0" smtClean="0"/>
          </a:p>
        </p:txBody>
      </p:sp>
      <p:pic>
        <p:nvPicPr>
          <p:cNvPr id="2050" name="Picture 2" descr="C:\Users\RS\Desktop\nejadghasem\220px-Pankreatitis_exsudativ_CT_axia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3505200"/>
            <a:ext cx="2895600" cy="2565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8599843"/>
      </p:ext>
    </p:extLst>
  </p:cSld>
  <p:clrMapOvr>
    <a:masterClrMapping/>
  </p:clrMapOvr>
  <p:transition spd="slow">
    <p:wheel spokes="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0" y="533400"/>
            <a:ext cx="2286000" cy="1143000"/>
          </a:xfrm>
        </p:spPr>
        <p:txBody>
          <a:bodyPr>
            <a:normAutofit/>
          </a:bodyPr>
          <a:lstStyle/>
          <a:p>
            <a:r>
              <a:rPr lang="fa-IR" sz="4000" dirty="0" smtClean="0"/>
              <a:t>تدابیر پزشکی</a:t>
            </a:r>
            <a:endParaRPr lang="en-US" sz="4000" dirty="0"/>
          </a:p>
        </p:txBody>
      </p:sp>
      <p:sp>
        <p:nvSpPr>
          <p:cNvPr id="3" name="Content Placeholder 2"/>
          <p:cNvSpPr>
            <a:spLocks noGrp="1"/>
          </p:cNvSpPr>
          <p:nvPr>
            <p:ph idx="1"/>
          </p:nvPr>
        </p:nvSpPr>
        <p:spPr>
          <a:xfrm>
            <a:off x="457200" y="1295400"/>
            <a:ext cx="8229600" cy="4830763"/>
          </a:xfrm>
        </p:spPr>
        <p:txBody>
          <a:bodyPr>
            <a:normAutofit/>
          </a:bodyPr>
          <a:lstStyle/>
          <a:p>
            <a:endParaRPr lang="fa-IR" dirty="0" smtClean="0"/>
          </a:p>
          <a:p>
            <a:pPr algn="r" rtl="1"/>
            <a:r>
              <a:rPr lang="fa-IR" dirty="0" smtClean="0"/>
              <a:t> درمان پانکراتیت حاد در جهت  تسکین علایم پیشگیری و یا درمان عوارض است. برای جلوگیری از تحریک و ترشح آنزیم های پانکراس باید دریافت آن از راه دهان به طور کامل قطع شود. تغذیه وریدی نقش مهمی در حمایت تغذیه ای از بیمار دچار پانکراتیت حاد شدید، به  ویژه بیماران ناتوان ویادچار  فلجی ایلئوس دارد. برای کاهش تهوع و استفراغ می‌توان لوله تخلیه معده از راه بینی برای بیمار تعبیه کرد. آنتاگونیست های هیستامین برای مثال سایمتیدین، رانیتیدین جهت کاهش فعالیت پانکراس با جلوگیری ازترشح </a:t>
            </a:r>
            <a:r>
              <a:rPr lang="en-US" dirty="0" smtClean="0"/>
              <a:t>HCL</a:t>
            </a:r>
            <a:r>
              <a:rPr lang="fa-IR" dirty="0" smtClean="0"/>
              <a:t>تجویز می‌شود. مهارکننده های پمپ پروتون مانند پنتوپرازول برای بیمارانی که آنتاگونیست‌های هیستامین را  تحمل نمی کنند به کار می رود</a:t>
            </a:r>
          </a:p>
          <a:p>
            <a:endParaRPr lang="en-US" dirty="0"/>
          </a:p>
        </p:txBody>
      </p:sp>
    </p:spTree>
    <p:extLst>
      <p:ext uri="{BB962C8B-B14F-4D97-AF65-F5344CB8AC3E}">
        <p14:creationId xmlns:p14="http://schemas.microsoft.com/office/powerpoint/2010/main" val="346651665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00800" y="304800"/>
            <a:ext cx="2286000" cy="838200"/>
          </a:xfrm>
        </p:spPr>
        <p:txBody>
          <a:bodyPr>
            <a:normAutofit/>
          </a:bodyPr>
          <a:lstStyle/>
          <a:p>
            <a:r>
              <a:rPr lang="fa-IR" sz="2800" dirty="0" smtClean="0"/>
              <a:t>تسکین درد</a:t>
            </a:r>
            <a:endParaRPr lang="en-US" sz="2800" dirty="0"/>
          </a:p>
        </p:txBody>
      </p:sp>
      <p:sp>
        <p:nvSpPr>
          <p:cNvPr id="3" name="Content Placeholder 2"/>
          <p:cNvSpPr>
            <a:spLocks noGrp="1"/>
          </p:cNvSpPr>
          <p:nvPr>
            <p:ph idx="1"/>
          </p:nvPr>
        </p:nvSpPr>
        <p:spPr>
          <a:xfrm>
            <a:off x="457200" y="1295400"/>
            <a:ext cx="8229600" cy="4876800"/>
          </a:xfrm>
        </p:spPr>
        <p:txBody>
          <a:bodyPr>
            <a:normAutofit/>
          </a:bodyPr>
          <a:lstStyle/>
          <a:p>
            <a:pPr algn="r" rtl="1"/>
            <a:r>
              <a:rPr lang="fa-IR" sz="2800" dirty="0" smtClean="0"/>
              <a:t>برای تسکین درد ممکن است به مخدرهای وریدی مانند مورفین، فنتاتل یا هیدرومورفون نیاز داشته باشد .</a:t>
            </a:r>
          </a:p>
          <a:p>
            <a:pPr algn="r" rtl="1"/>
            <a:r>
              <a:rPr lang="fa-IR" sz="2800" dirty="0" smtClean="0"/>
              <a:t>مراقبت ویژه</a:t>
            </a:r>
          </a:p>
          <a:p>
            <a:pPr algn="r" rtl="1"/>
            <a:r>
              <a:rPr lang="fa-IR" sz="2800" dirty="0" smtClean="0"/>
              <a:t>به منظور حفظ حجم مایعات ، پیشگیری از بروز نارسایی کلیوی، جایگزین کردن مایعات و خون از دست رفته اصلاح سطوح پایین آلبومین ضروری است.  بیمار معمولاً به شدت بدحال است در بخش مراقبت ویژه مانیتور می شود کنتر ل او از نظر همودینامیک و گازهای خون شریانی شروع میشود. کنترل قند خون در سطح نرمال ونزدیک به نرمال پیامدهای بیمار را بهبود میبخشد. در صورت هایپر گلیسمی  شدید تزریق انسولین ضروری می باشدد.</a:t>
            </a:r>
            <a:endParaRPr lang="en-US" sz="2800" dirty="0"/>
          </a:p>
        </p:txBody>
      </p:sp>
    </p:spTree>
    <p:extLst>
      <p:ext uri="{BB962C8B-B14F-4D97-AF65-F5344CB8AC3E}">
        <p14:creationId xmlns:p14="http://schemas.microsoft.com/office/powerpoint/2010/main" val="2675800943"/>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2200" y="274638"/>
            <a:ext cx="2514600" cy="868362"/>
          </a:xfrm>
        </p:spPr>
        <p:txBody>
          <a:bodyPr>
            <a:normAutofit/>
          </a:bodyPr>
          <a:lstStyle/>
          <a:p>
            <a:r>
              <a:rPr lang="fa-IR" sz="3600" dirty="0" smtClean="0"/>
              <a:t>مراقبت تنفسی</a:t>
            </a:r>
            <a:endParaRPr lang="en-US" sz="3600" dirty="0"/>
          </a:p>
        </p:txBody>
      </p:sp>
      <p:sp>
        <p:nvSpPr>
          <p:cNvPr id="3" name="Content Placeholder 2"/>
          <p:cNvSpPr>
            <a:spLocks noGrp="1"/>
          </p:cNvSpPr>
          <p:nvPr>
            <p:ph idx="1"/>
          </p:nvPr>
        </p:nvSpPr>
        <p:spPr>
          <a:xfrm>
            <a:off x="457200" y="1295400"/>
            <a:ext cx="8229600" cy="4830763"/>
          </a:xfrm>
        </p:spPr>
        <p:txBody>
          <a:bodyPr>
            <a:normAutofit/>
          </a:bodyPr>
          <a:lstStyle/>
          <a:p>
            <a:pPr algn="r" rtl="1"/>
            <a:r>
              <a:rPr lang="fa-IR" sz="2800" dirty="0" smtClean="0"/>
              <a:t>به علت خطر زیاد بالا رفتن دیافراگم ترشح و تجمع در ریه ها و آتلکتازی مراقبتهای ویژه تنفسی از این بیماران به عمل می آید. دامنه ی مراقبت های تنفسی از کنترل دقیق گازهای خون شریانی تااستفاده از اکسیژن مرطوب و حتی لوله گذاری و تهویه مکانیکی تغییر میکند.</a:t>
            </a:r>
          </a:p>
          <a:p>
            <a:pPr algn="r" rtl="1"/>
            <a:r>
              <a:rPr lang="fa-IR" dirty="0" smtClean="0"/>
              <a:t>درناژ صفرا</a:t>
            </a:r>
          </a:p>
          <a:p>
            <a:pPr algn="r" rtl="1"/>
            <a:r>
              <a:rPr lang="fa-IR" sz="2800" dirty="0" smtClean="0"/>
              <a:t> جایگذاری درن های صفراوی(  جهت تخلیه خارجی) استنت ها( لوله های باد شده) در مجرای پانکراس از طریق اندوسکوپی جهت برقراری مجدد  تخلیه پانکراس  انجام می شود . جایگذاری  درن موجب کاهش وزن گیری مجدد می شود</a:t>
            </a:r>
            <a:endParaRPr lang="en-US" sz="2800" dirty="0"/>
          </a:p>
        </p:txBody>
      </p:sp>
    </p:spTree>
    <p:extLst>
      <p:ext uri="{BB962C8B-B14F-4D97-AF65-F5344CB8AC3E}">
        <p14:creationId xmlns:p14="http://schemas.microsoft.com/office/powerpoint/2010/main" val="404339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72200" y="304800"/>
            <a:ext cx="2743200" cy="1143000"/>
          </a:xfrm>
        </p:spPr>
        <p:txBody>
          <a:bodyPr>
            <a:normAutofit/>
          </a:bodyPr>
          <a:lstStyle/>
          <a:p>
            <a:r>
              <a:rPr lang="fa-IR" sz="4000" dirty="0" smtClean="0"/>
              <a:t>اقدامات جراحی</a:t>
            </a:r>
            <a:endParaRPr lang="en-US" sz="4000" dirty="0"/>
          </a:p>
        </p:txBody>
      </p:sp>
      <p:sp>
        <p:nvSpPr>
          <p:cNvPr id="3" name="Content Placeholder 2"/>
          <p:cNvSpPr>
            <a:spLocks noGrp="1"/>
          </p:cNvSpPr>
          <p:nvPr>
            <p:ph idx="1"/>
          </p:nvPr>
        </p:nvSpPr>
        <p:spPr/>
        <p:txBody>
          <a:bodyPr>
            <a:normAutofit/>
          </a:bodyPr>
          <a:lstStyle/>
          <a:p>
            <a:pPr algn="r" rtl="1"/>
            <a:r>
              <a:rPr lang="fa-IR" sz="2400" dirty="0" smtClean="0"/>
              <a:t>گاهی اوقات برای کمک به تشخیص پانکراتیت( لاپاراتومی تشخیصی)، برقراری مسیر تخلیه پانکراس یا خارج کردن ودبریدمان  بافت های نکروزه انجام می گیرد. این بیماران پس از عمل جراحی پانکراس چندین درن دارند وزخم جراحی آنها برای شست‌وشو باقی می ماند وهر دو تا سه روز بافت های نکروزه پانسمان مجدد می شود.</a:t>
            </a:r>
          </a:p>
          <a:p>
            <a:pPr marL="0" indent="0">
              <a:buNone/>
            </a:pPr>
            <a:endParaRPr lang="en-US" sz="2800" dirty="0"/>
          </a:p>
        </p:txBody>
      </p:sp>
      <p:pic>
        <p:nvPicPr>
          <p:cNvPr id="1026" name="Picture 2" descr="C:\Users\RS\Desktop\nejadghasem\1513243201417.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1202" t="11067" r="10796" b="10661"/>
          <a:stretch/>
        </p:blipFill>
        <p:spPr bwMode="auto">
          <a:xfrm>
            <a:off x="1143000" y="3429000"/>
            <a:ext cx="26670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3099369"/>
      </p:ext>
    </p:extLst>
  </p:cSld>
  <p:clrMapOvr>
    <a:masterClrMapping/>
  </p:clrMapOvr>
  <p:transition spd="slow">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57800" y="274638"/>
            <a:ext cx="3200400" cy="1143000"/>
          </a:xfrm>
        </p:spPr>
        <p:txBody>
          <a:bodyPr>
            <a:normAutofit/>
          </a:bodyPr>
          <a:lstStyle/>
          <a:p>
            <a:r>
              <a:rPr lang="fa-IR" sz="4000" dirty="0" smtClean="0"/>
              <a:t>درمان پس از مرحله حاد</a:t>
            </a:r>
            <a:endParaRPr lang="en-US" sz="4000" dirty="0"/>
          </a:p>
        </p:txBody>
      </p:sp>
      <p:sp>
        <p:nvSpPr>
          <p:cNvPr id="3" name="Content Placeholder 2"/>
          <p:cNvSpPr>
            <a:spLocks noGrp="1"/>
          </p:cNvSpPr>
          <p:nvPr>
            <p:ph idx="1"/>
          </p:nvPr>
        </p:nvSpPr>
        <p:spPr/>
        <p:txBody>
          <a:bodyPr/>
          <a:lstStyle/>
          <a:p>
            <a:pPr algn="r" rtl="1"/>
            <a:r>
              <a:rPr lang="fa-IR" sz="2800" dirty="0" smtClean="0"/>
              <a:t>تغذیه خوراکی با غذاهای کم چرب و کم پروتئین به تدریج آغاز می شود الکل و کافئین باید از برنامه غذایی حذف شوند .در صورتی که حمله پانکراتیت حاد حین  درمان با دیورتیکهای تیازیدی کورتیکواستروئیدها یا داروهای ضد بارداری خوراکی ایجاد شده باشد باید مصرف این داروها متوقف شود</a:t>
            </a:r>
            <a:endParaRPr lang="en-US" dirty="0"/>
          </a:p>
        </p:txBody>
      </p:sp>
    </p:spTree>
    <p:extLst>
      <p:ext uri="{BB962C8B-B14F-4D97-AF65-F5344CB8AC3E}">
        <p14:creationId xmlns:p14="http://schemas.microsoft.com/office/powerpoint/2010/main" val="42508515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9800" y="304800"/>
            <a:ext cx="2514600" cy="1143000"/>
          </a:xfrm>
        </p:spPr>
        <p:txBody>
          <a:bodyPr>
            <a:normAutofit/>
          </a:bodyPr>
          <a:lstStyle/>
          <a:p>
            <a:r>
              <a:rPr lang="fa-IR" sz="4000" dirty="0" smtClean="0"/>
              <a:t>تدابیر پرستاری</a:t>
            </a:r>
            <a:endParaRPr lang="en-US" sz="4000" dirty="0"/>
          </a:p>
        </p:txBody>
      </p:sp>
      <p:sp>
        <p:nvSpPr>
          <p:cNvPr id="3" name="Content Placeholder 2"/>
          <p:cNvSpPr>
            <a:spLocks noGrp="1"/>
          </p:cNvSpPr>
          <p:nvPr>
            <p:ph idx="1"/>
          </p:nvPr>
        </p:nvSpPr>
        <p:spPr/>
        <p:txBody>
          <a:bodyPr>
            <a:normAutofit/>
          </a:bodyPr>
          <a:lstStyle/>
          <a:p>
            <a:pPr algn="r" rtl="1"/>
            <a:r>
              <a:rPr lang="fa-IR" sz="2800" dirty="0" smtClean="0"/>
              <a:t>تسکین درد( درد ناشی از پانکراتیت حاد معمولا شدید است واغلب استفاده آزادانه از داروهای مسکن ضرورت می یابد)، استفاده از مورفین وهیدرومورفین یا فنتانیل، مداخلات غیر دارویی مانند وضعیت صحیح، موزیک، پرت کردن حواس متن تصویر سازی می باشد. بعلاوه برای کم کردن ترشح سکرتین ،تغذیه ی خوراکی  متوقف می شود. تجویز وریدی مایعات و الکترولیت ها برای برقراری و حفظ تعادل مایعات انجام می گیرد. در بیماران بسیار بدحال، استراحت در بستر، باعث کاهش سرعت متابولیسم و کم شدن ترشحات آنزیمی پانکراس و معده می شود.</a:t>
            </a:r>
            <a:endParaRPr lang="en-US" sz="2800" dirty="0"/>
          </a:p>
        </p:txBody>
      </p:sp>
    </p:spTree>
    <p:extLst>
      <p:ext uri="{BB962C8B-B14F-4D97-AF65-F5344CB8AC3E}">
        <p14:creationId xmlns:p14="http://schemas.microsoft.com/office/powerpoint/2010/main" val="193439893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7400" y="228600"/>
            <a:ext cx="3276600" cy="1143000"/>
          </a:xfrm>
        </p:spPr>
        <p:txBody>
          <a:bodyPr>
            <a:normAutofit/>
          </a:bodyPr>
          <a:lstStyle/>
          <a:p>
            <a:r>
              <a:rPr lang="fa-IR" sz="3600" dirty="0" smtClean="0"/>
              <a:t>بهبود الگوی تنفسی</a:t>
            </a:r>
            <a:endParaRPr lang="en-US" sz="3600" dirty="0"/>
          </a:p>
        </p:txBody>
      </p:sp>
      <p:sp>
        <p:nvSpPr>
          <p:cNvPr id="3" name="Content Placeholder 2"/>
          <p:cNvSpPr>
            <a:spLocks noGrp="1"/>
          </p:cNvSpPr>
          <p:nvPr>
            <p:ph idx="1"/>
          </p:nvPr>
        </p:nvSpPr>
        <p:spPr>
          <a:xfrm>
            <a:off x="457200" y="1447800"/>
            <a:ext cx="8229600" cy="4678363"/>
          </a:xfrm>
        </p:spPr>
        <p:txBody>
          <a:bodyPr>
            <a:normAutofit/>
          </a:bodyPr>
          <a:lstStyle/>
          <a:p>
            <a:pPr algn="r" rtl="1"/>
            <a:r>
              <a:rPr lang="fa-IR" sz="2800" dirty="0" smtClean="0"/>
              <a:t>قرار دادن بیمار در وضعیت نیمه نشسته، کاهش فشار شکم متسع روی دیافراگم و افزایش اتساع ریه ها کمک می کنند. برای پیشگیری از آتلکتازی ،تخلیه ترشحات ریوی، بایدوضعیت بیمار را به طور مرتب تغییر داد. پرستار به بیمار آموزش می دهد که سرفه، نفس عمیق ،اسپیرومتری محرک باعث بهبود عملکرد تنفسی می‌شود  و به او کمک می کنند تا هرساعت این فعالیت ها را انجام دهد</a:t>
            </a:r>
            <a:endParaRPr lang="en-US" sz="2800" dirty="0"/>
          </a:p>
        </p:txBody>
      </p:sp>
    </p:spTree>
    <p:extLst>
      <p:ext uri="{BB962C8B-B14F-4D97-AF65-F5344CB8AC3E}">
        <p14:creationId xmlns:p14="http://schemas.microsoft.com/office/powerpoint/2010/main" val="255831070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0" y="274638"/>
            <a:ext cx="3352800" cy="1143000"/>
          </a:xfrm>
        </p:spPr>
        <p:txBody>
          <a:bodyPr>
            <a:normAutofit/>
          </a:bodyPr>
          <a:lstStyle/>
          <a:p>
            <a:r>
              <a:rPr lang="fa-IR" sz="3600" dirty="0" smtClean="0"/>
              <a:t>بهبود وضعیت تغذیه ای</a:t>
            </a:r>
            <a:endParaRPr lang="en-US" sz="3600" dirty="0"/>
          </a:p>
        </p:txBody>
      </p:sp>
      <p:sp>
        <p:nvSpPr>
          <p:cNvPr id="3" name="Content Placeholder 2"/>
          <p:cNvSpPr>
            <a:spLocks noGrp="1"/>
          </p:cNvSpPr>
          <p:nvPr>
            <p:ph idx="1"/>
          </p:nvPr>
        </p:nvSpPr>
        <p:spPr>
          <a:xfrm>
            <a:off x="457200" y="1676400"/>
            <a:ext cx="8229600" cy="4648200"/>
          </a:xfrm>
        </p:spPr>
        <p:txBody>
          <a:bodyPr>
            <a:normAutofit/>
          </a:bodyPr>
          <a:lstStyle/>
          <a:p>
            <a:pPr algn="r" rtl="1"/>
            <a:r>
              <a:rPr lang="fa-IR" sz="2800" dirty="0" smtClean="0"/>
              <a:t>تغذیه ی روده ای یا خارج روده ای ممکن است تجویز شود. علاوه بر اجرای تغذیه روده‌ای یا خارج روده ای پرستار سطح سرمی  گلوکزرا هر ۴ تا ۶ ساعت کنترل می‌کند. پس از فروکش کردن علائم حاد بیماری بهترین رژیم غذایی خوراکی برای بیمار آغاز می شود. به هر حال بیمار غذاهای حاوی پروتئین زیاد و کم چربی دریافت می‌کنند. وی باید از خوردن های سنگین و مصرف نوشیدنی های الکلی خودداری کند</a:t>
            </a:r>
            <a:endParaRPr lang="en-US" sz="2800" dirty="0"/>
          </a:p>
        </p:txBody>
      </p:sp>
    </p:spTree>
    <p:extLst>
      <p:ext uri="{BB962C8B-B14F-4D97-AF65-F5344CB8AC3E}">
        <p14:creationId xmlns:p14="http://schemas.microsoft.com/office/powerpoint/2010/main" val="429280109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53000" y="274638"/>
            <a:ext cx="3733800" cy="1143000"/>
          </a:xfrm>
        </p:spPr>
        <p:txBody>
          <a:bodyPr>
            <a:normAutofit/>
          </a:bodyPr>
          <a:lstStyle/>
          <a:p>
            <a:r>
              <a:rPr lang="fa-IR" sz="4000" dirty="0" smtClean="0"/>
              <a:t>بهبود سلامتی پوست</a:t>
            </a:r>
            <a:endParaRPr lang="en-US" sz="4000" dirty="0"/>
          </a:p>
        </p:txBody>
      </p:sp>
      <p:sp>
        <p:nvSpPr>
          <p:cNvPr id="3" name="Content Placeholder 2"/>
          <p:cNvSpPr>
            <a:spLocks noGrp="1"/>
          </p:cNvSpPr>
          <p:nvPr>
            <p:ph idx="1"/>
          </p:nvPr>
        </p:nvSpPr>
        <p:spPr>
          <a:xfrm>
            <a:off x="457200" y="1752600"/>
            <a:ext cx="8229600" cy="4389120"/>
          </a:xfrm>
        </p:spPr>
        <p:txBody>
          <a:bodyPr>
            <a:noAutofit/>
          </a:bodyPr>
          <a:lstStyle/>
          <a:p>
            <a:pPr algn="r" rtl="1"/>
            <a:r>
              <a:rPr lang="fa-IR" sz="2800" dirty="0" smtClean="0"/>
              <a:t>بیمار به علت وضعیت نامناسب تغذیه ای، استراحت اجباری در بستر و بی قراری که ممکن است باعث بروز زخم های فشاری و گسیختگی بافت‌های سالم شود در معرض خطر صدمات پوستی می باشد. علاوه بر این بیماری که تحت عمل جراحی قرار گرفته است دارای درن های متعدد یا برش باز جراحی است، در معرض خطر شکنندگی و عفونت های پوستی قرار دارد. زخم، محل درناژ و پوست بدن از نظر علائم عفونت ،التهاب و گسیختگی بررسی و معاینه می‌شوند و مراقبت از زخم طبق تجویز انجام میشود. وضعیت بیمار هر دو ساعت یکبار تغییر داده می شود برای جلوگیری از آسیب های پوستی استفاده از تخت های مخصوص ضرورت یابد</a:t>
            </a:r>
            <a:endParaRPr lang="en-US" sz="2800" dirty="0"/>
          </a:p>
        </p:txBody>
      </p:sp>
    </p:spTree>
    <p:extLst>
      <p:ext uri="{BB962C8B-B14F-4D97-AF65-F5344CB8AC3E}">
        <p14:creationId xmlns:p14="http://schemas.microsoft.com/office/powerpoint/2010/main" val="145512507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00600" y="704088"/>
            <a:ext cx="3810000" cy="1143000"/>
          </a:xfrm>
        </p:spPr>
        <p:txBody>
          <a:bodyPr>
            <a:normAutofit fontScale="90000"/>
          </a:bodyPr>
          <a:lstStyle/>
          <a:p>
            <a:r>
              <a:rPr lang="fa-IR" sz="4000" dirty="0" smtClean="0"/>
              <a:t>پایش ودرمان عوارض احتمالی</a:t>
            </a:r>
            <a:endParaRPr lang="en-US" sz="4000" dirty="0"/>
          </a:p>
        </p:txBody>
      </p:sp>
      <p:sp>
        <p:nvSpPr>
          <p:cNvPr id="3" name="Content Placeholder 2"/>
          <p:cNvSpPr>
            <a:spLocks noGrp="1"/>
          </p:cNvSpPr>
          <p:nvPr>
            <p:ph idx="1"/>
          </p:nvPr>
        </p:nvSpPr>
        <p:spPr/>
        <p:txBody>
          <a:bodyPr>
            <a:normAutofit/>
          </a:bodyPr>
          <a:lstStyle/>
          <a:p>
            <a:pPr algn="r" rtl="1"/>
            <a:r>
              <a:rPr lang="fa-IR" sz="2800" dirty="0" smtClean="0"/>
              <a:t>اختلالات آب و الکترولیت عوارض شایعی در این بیماران می باشند که در اثر تهوع، استفراغ ،جابجایی مایع از فضای داخل حفره صفاق، تعریق شدید ،تب و استفاده از ساکشن معده ایجاد می شوند. وضعیت آب و الکترولیتی بیمار با توجه به قوام پوست و رطوبت غشای مخاطی بررسی می‌شود. بیمار روزانه وزن شده و میزان جذب و دفع مایعات از جمله برون ده ادراری، ترشحات تخلیه شده از لوله معده و اسهال به دقت اندازه گیری می شود. اگر به آسیت مظنون شده است دور شکم را اندازه گیری می نماید.</a:t>
            </a:r>
            <a:endParaRPr lang="en-US" sz="2800" dirty="0"/>
          </a:p>
        </p:txBody>
      </p:sp>
    </p:spTree>
    <p:extLst>
      <p:ext uri="{BB962C8B-B14F-4D97-AF65-F5344CB8AC3E}">
        <p14:creationId xmlns:p14="http://schemas.microsoft.com/office/powerpoint/2010/main" val="276472039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838200"/>
            <a:ext cx="8229600" cy="5287963"/>
          </a:xfrm>
        </p:spPr>
        <p:txBody>
          <a:bodyPr>
            <a:normAutofit/>
          </a:bodyPr>
          <a:lstStyle/>
          <a:p>
            <a:pPr algn="r" rtl="1"/>
            <a:r>
              <a:rPr lang="fa-IR" sz="2800" dirty="0" smtClean="0"/>
              <a:t>نکروز پانکراس یکی از علل مهم بدحالی و مرگ و میر در بیماران دچار پانکراتیت حاد است.بیماری که دچار نکروز می شود در معرض خونریزی،شوک سپتسک سندروم اختلال عملکرد چندین عضو حیاتی بدن قرار دارد.چنانچه مشخص شود نکروز پانکراتیت همراه با عفونت است انجام جراحی یا قرار دادن چندین درن در پانکراس ضرورت می یابد.بیماران دپار نکروز پانکراس به شدت بدحال هستند و به مراقبت های ویژه پرستاری در بخش آی سی یو نیازمندند.</a:t>
            </a:r>
          </a:p>
        </p:txBody>
      </p:sp>
    </p:spTree>
    <p:extLst>
      <p:ext uri="{BB962C8B-B14F-4D97-AF65-F5344CB8AC3E}">
        <p14:creationId xmlns:p14="http://schemas.microsoft.com/office/powerpoint/2010/main" val="169395882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122</TotalTime>
  <Words>1828</Words>
  <Application>Microsoft Office PowerPoint</Application>
  <PresentationFormat>On-screen Show (4:3)</PresentationFormat>
  <Paragraphs>46</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Flow</vt:lpstr>
      <vt:lpstr>بسم الله الرحمن الرحیم</vt:lpstr>
      <vt:lpstr>پانکراتیت حاد </vt:lpstr>
      <vt:lpstr>PowerPoint Presentation</vt:lpstr>
      <vt:lpstr>ملاحظات سالمندی</vt:lpstr>
      <vt:lpstr>پاتوفیزیولوژی</vt:lpstr>
      <vt:lpstr>PowerPoint Presentation</vt:lpstr>
      <vt:lpstr>تظاهرات بالینی</vt:lpstr>
      <vt:lpstr>بررسی و یافته های تشخیصی</vt:lpstr>
      <vt:lpstr>PowerPoint Presentation</vt:lpstr>
      <vt:lpstr>تدابیر پزشکی</vt:lpstr>
      <vt:lpstr>تسکین درد</vt:lpstr>
      <vt:lpstr>مراقبت تنفسی</vt:lpstr>
      <vt:lpstr>اقدامات جراحی</vt:lpstr>
      <vt:lpstr>درمان پس از مرحله حاد</vt:lpstr>
      <vt:lpstr>تدابیر پرستاری</vt:lpstr>
      <vt:lpstr>بهبود الگوی تنفسی</vt:lpstr>
      <vt:lpstr>بهبود وضعیت تغذیه ای</vt:lpstr>
      <vt:lpstr>بهبود سلامتی پوست</vt:lpstr>
      <vt:lpstr>پایش ودرمان عوارض احتمالی</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پانکراتیت حاد</dc:title>
  <dc:creator>Windows User</dc:creator>
  <cp:lastModifiedBy>Windows User</cp:lastModifiedBy>
  <cp:revision>16</cp:revision>
  <dcterms:created xsi:type="dcterms:W3CDTF">2017-12-06T19:28:04Z</dcterms:created>
  <dcterms:modified xsi:type="dcterms:W3CDTF">2020-04-27T22:12:27Z</dcterms:modified>
</cp:coreProperties>
</file>