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7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5" r:id="rId21"/>
    <p:sldId id="274" r:id="rId22"/>
  </p:sldIdLst>
  <p:sldSz cx="9144000" cy="6858000" type="screen4x3"/>
  <p:notesSz cx="6858000" cy="9144000"/>
  <p:defaultTextStyle>
    <a:defPPr>
      <a:defRPr lang="fa-IR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805E7-01BC-41BC-9687-9118BEEB604B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96BEF-1E20-4374-96E3-F98FF164185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805E7-01BC-41BC-9687-9118BEEB604B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96BEF-1E20-4374-96E3-F98FF164185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805E7-01BC-41BC-9687-9118BEEB604B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96BEF-1E20-4374-96E3-F98FF164185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805E7-01BC-41BC-9687-9118BEEB604B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96BEF-1E20-4374-96E3-F98FF164185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805E7-01BC-41BC-9687-9118BEEB604B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96BEF-1E20-4374-96E3-F98FF164185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805E7-01BC-41BC-9687-9118BEEB604B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96BEF-1E20-4374-96E3-F98FF164185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805E7-01BC-41BC-9687-9118BEEB604B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96BEF-1E20-4374-96E3-F98FF164185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805E7-01BC-41BC-9687-9118BEEB604B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96BEF-1E20-4374-96E3-F98FF164185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805E7-01BC-41BC-9687-9118BEEB604B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96BEF-1E20-4374-96E3-F98FF164185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805E7-01BC-41BC-9687-9118BEEB604B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96BEF-1E20-4374-96E3-F98FF164185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0805E7-01BC-41BC-9687-9118BEEB604B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E96BEF-1E20-4374-96E3-F98FF1641852}" type="slidenum">
              <a:rPr lang="fa-IR" smtClean="0"/>
              <a:pPr/>
              <a:t>‹#›</a:t>
            </a:fld>
            <a:endParaRPr lang="fa-I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0805E7-01BC-41BC-9687-9118BEEB604B}" type="datetimeFigureOut">
              <a:rPr lang="fa-IR" smtClean="0"/>
              <a:pPr/>
              <a:t>10/09/1441</a:t>
            </a:fld>
            <a:endParaRPr lang="fa-I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a-I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E96BEF-1E20-4374-96E3-F98FF1641852}" type="slidenum">
              <a:rPr lang="fa-IR" smtClean="0"/>
              <a:pPr/>
              <a:t>‹#›</a:t>
            </a:fld>
            <a:endParaRPr 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40749278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a-IR" b="1" dirty="0">
                <a:solidFill>
                  <a:srgbClr val="FF0000"/>
                </a:solidFill>
              </a:rPr>
              <a:t>نقش اداب و سنن در تغذیه</a:t>
            </a:r>
            <a:r>
              <a:rPr lang="en-US" b="1" dirty="0"/>
              <a:t/>
            </a:r>
            <a:br>
              <a:rPr lang="en-US" b="1" dirty="0"/>
            </a:br>
            <a:endParaRPr lang="fa-IR" b="1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r>
              <a:rPr lang="fa-IR" b="1" dirty="0">
                <a:solidFill>
                  <a:srgbClr val="FF0000"/>
                </a:solidFill>
              </a:rPr>
              <a:t>فرهنگ</a:t>
            </a:r>
            <a:r>
              <a:rPr lang="fa-IR" b="1" dirty="0"/>
              <a:t> </a:t>
            </a:r>
            <a:r>
              <a:rPr lang="fa-IR" b="1" dirty="0">
                <a:solidFill>
                  <a:srgbClr val="FF0000"/>
                </a:solidFill>
              </a:rPr>
              <a:t>اثرات عمیق و ناخوداگاه بر روی انتخاب های غذایی</a:t>
            </a:r>
            <a:r>
              <a:rPr lang="fa-IR" dirty="0"/>
              <a:t> دارد. </a:t>
            </a:r>
            <a:endParaRPr lang="fa-IR" dirty="0" smtClean="0"/>
          </a:p>
          <a:p>
            <a:r>
              <a:rPr lang="fa-IR" dirty="0" smtClean="0"/>
              <a:t>با </a:t>
            </a:r>
            <a:r>
              <a:rPr lang="fa-IR" dirty="0"/>
              <a:t>این که هرفرهنگی استانداردهای اجتماعی خاصی برای خوردن دارد اما در </a:t>
            </a:r>
            <a:r>
              <a:rPr lang="fa-IR" b="1" dirty="0">
                <a:solidFill>
                  <a:srgbClr val="0070C0"/>
                </a:solidFill>
              </a:rPr>
              <a:t>هر فرهنگی ممکن است افراد یا گروه ها بر اساس سن ، جنس و طبقه ی اجتماعی – اقتصادی خود،</a:t>
            </a:r>
            <a:r>
              <a:rPr lang="fa-IR" dirty="0"/>
              <a:t> متفاوت عمل کنند. </a:t>
            </a:r>
            <a:endParaRPr lang="fa-IR" dirty="0" smtClean="0"/>
          </a:p>
          <a:p>
            <a:r>
              <a:rPr lang="fa-IR" dirty="0" smtClean="0"/>
              <a:t>اغلب </a:t>
            </a:r>
            <a:r>
              <a:rPr lang="fa-IR" dirty="0"/>
              <a:t>مناطق جغرافیایی ، قوم و نژاد  مترادف با فرهنگ تعریف می شوند .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548680"/>
            <a:ext cx="8229600" cy="5678091"/>
          </a:xfrm>
        </p:spPr>
        <p:txBody>
          <a:bodyPr/>
          <a:lstStyle/>
          <a:p>
            <a:r>
              <a:rPr lang="fa-IR" b="1" dirty="0">
                <a:solidFill>
                  <a:srgbClr val="7030A0"/>
                </a:solidFill>
              </a:rPr>
              <a:t>زیر گروه ها </a:t>
            </a:r>
            <a:r>
              <a:rPr lang="fa-IR" dirty="0"/>
              <a:t>در هر فرهنگ </a:t>
            </a:r>
            <a:r>
              <a:rPr lang="fa-IR" b="1" dirty="0">
                <a:solidFill>
                  <a:srgbClr val="7030A0"/>
                </a:solidFill>
              </a:rPr>
              <a:t>مشخصات فرهنگی </a:t>
            </a:r>
            <a:r>
              <a:rPr lang="fa-IR" dirty="0"/>
              <a:t>متفاوتی دارند که </a:t>
            </a:r>
            <a:r>
              <a:rPr lang="fa-IR" b="1" dirty="0">
                <a:solidFill>
                  <a:srgbClr val="7030A0"/>
                </a:solidFill>
              </a:rPr>
              <a:t>بر دریافت مواد غذایی و وضعیت تغذیه انها موثر </a:t>
            </a:r>
            <a:r>
              <a:rPr lang="fa-IR" dirty="0"/>
              <a:t>است</a:t>
            </a:r>
            <a:r>
              <a:rPr lang="fa-IR" dirty="0" smtClean="0"/>
              <a:t>.</a:t>
            </a:r>
          </a:p>
          <a:p>
            <a:r>
              <a:rPr lang="fa-IR" dirty="0" smtClean="0"/>
              <a:t> </a:t>
            </a:r>
            <a:r>
              <a:rPr lang="fa-IR" dirty="0"/>
              <a:t>با این حال </a:t>
            </a:r>
            <a:r>
              <a:rPr lang="fa-IR" b="1" dirty="0">
                <a:solidFill>
                  <a:srgbClr val="FF0000"/>
                </a:solidFill>
              </a:rPr>
              <a:t>اساس نیازها ی تغذیه ای انسان ها با سن و جنس مشابه ، در سراسر دنیا یکی است</a:t>
            </a:r>
            <a:r>
              <a:rPr lang="fa-IR" dirty="0"/>
              <a:t>. </a:t>
            </a:r>
            <a:endParaRPr lang="fa-IR" dirty="0" smtClean="0"/>
          </a:p>
          <a:p>
            <a:endParaRPr lang="fa-IR" dirty="0" smtClean="0"/>
          </a:p>
          <a:p>
            <a:r>
              <a:rPr lang="fa-IR" dirty="0" smtClean="0"/>
              <a:t>ولی </a:t>
            </a:r>
            <a:r>
              <a:rPr lang="fa-IR" b="1" dirty="0">
                <a:solidFill>
                  <a:srgbClr val="0070C0"/>
                </a:solidFill>
              </a:rPr>
              <a:t>تنوع و ترکیبات ان برای رفع نیازهای تغذیه ای یکسان </a:t>
            </a:r>
            <a:r>
              <a:rPr lang="fa-IR" b="1" dirty="0" smtClean="0">
                <a:solidFill>
                  <a:srgbClr val="0070C0"/>
                </a:solidFill>
              </a:rPr>
              <a:t>نیست </a:t>
            </a:r>
            <a:r>
              <a:rPr lang="fa-IR" dirty="0" smtClean="0"/>
              <a:t>و تحت </a:t>
            </a:r>
            <a:r>
              <a:rPr lang="fa-IR" dirty="0"/>
              <a:t>عوامل متعدد </a:t>
            </a:r>
            <a:r>
              <a:rPr lang="fa-IR" dirty="0" smtClean="0"/>
              <a:t>فرهنگی </a:t>
            </a:r>
            <a:r>
              <a:rPr lang="fa-IR" dirty="0"/>
              <a:t>، اجتماعی ، اقتصادی ، مذهبی  وعوامل فردی قرار می گیرد.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r>
              <a:rPr lang="fa-IR" b="1" dirty="0">
                <a:solidFill>
                  <a:srgbClr val="FF0000"/>
                </a:solidFill>
              </a:rPr>
              <a:t>فرهنگ</a:t>
            </a:r>
            <a:endParaRPr lang="en-US" b="1" dirty="0">
              <a:solidFill>
                <a:srgbClr val="FF0000"/>
              </a:solidFill>
            </a:endParaRPr>
          </a:p>
          <a:p>
            <a:r>
              <a:rPr lang="fa-IR" b="1" dirty="0">
                <a:solidFill>
                  <a:srgbClr val="0070C0"/>
                </a:solidFill>
              </a:rPr>
              <a:t>فرهنگ تعیین می کند که چه چیزی قابل خوردن است</a:t>
            </a:r>
            <a:r>
              <a:rPr lang="fa-IR" dirty="0"/>
              <a:t>: برای این که ماده ای برچسب خوراکی بگیرد باید به اسانی دردسترس قرار گیرد، سالم باشد به حد کافی قابل تولید مجدد باشد</a:t>
            </a:r>
            <a:r>
              <a:rPr lang="fa-IR" dirty="0" smtClean="0"/>
              <a:t>.</a:t>
            </a:r>
          </a:p>
          <a:p>
            <a:r>
              <a:rPr lang="fa-IR" dirty="0" smtClean="0"/>
              <a:t> </a:t>
            </a:r>
            <a:r>
              <a:rPr lang="fa-IR" b="1" dirty="0">
                <a:solidFill>
                  <a:srgbClr val="7030A0"/>
                </a:solidFill>
              </a:rPr>
              <a:t>با این حال هرماده غذایی که این مشخصات را داشت در هر فرهنگی ممکن است که قابلیت خوردن را دارا نباشد</a:t>
            </a:r>
            <a:r>
              <a:rPr lang="fa-IR" dirty="0"/>
              <a:t>. </a:t>
            </a:r>
            <a:endParaRPr lang="en-US" dirty="0"/>
          </a:p>
          <a:p>
            <a:r>
              <a:rPr lang="fa-IR" dirty="0"/>
              <a:t>هر فرهنگی </a:t>
            </a:r>
            <a:r>
              <a:rPr lang="fa-IR" b="1" dirty="0">
                <a:solidFill>
                  <a:srgbClr val="0070C0"/>
                </a:solidFill>
              </a:rPr>
              <a:t>سیستم ارزشی خاصی دارد و فرهنگ امری یاد گرفتنی است و محدود نبوده و از نسلی به نسل دیگر منتقل می شود</a:t>
            </a:r>
            <a:r>
              <a:rPr lang="fa-IR" dirty="0"/>
              <a:t>. 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r>
              <a:rPr lang="fa-IR" dirty="0"/>
              <a:t>هرفرهنگی غذای مصرفی خاصی دارد، و </a:t>
            </a:r>
            <a:r>
              <a:rPr lang="fa-IR" b="1" dirty="0"/>
              <a:t>در واقع فرهنگ است که مشخص میکند که چه چیزی به عنوان وعده ی غذایی سرو شود و چه غذاهایی مهم </a:t>
            </a:r>
            <a:r>
              <a:rPr lang="fa-IR" dirty="0"/>
              <a:t>هستند. </a:t>
            </a:r>
            <a:endParaRPr lang="fa-IR" dirty="0" smtClean="0"/>
          </a:p>
          <a:p>
            <a:r>
              <a:rPr lang="fa-IR" b="1" dirty="0" smtClean="0">
                <a:solidFill>
                  <a:srgbClr val="FF0000"/>
                </a:solidFill>
              </a:rPr>
              <a:t>اگرچه </a:t>
            </a:r>
            <a:r>
              <a:rPr lang="fa-IR" b="1" dirty="0">
                <a:solidFill>
                  <a:srgbClr val="FF0000"/>
                </a:solidFill>
              </a:rPr>
              <a:t>هدف اصلی تغذیه است </a:t>
            </a:r>
            <a:r>
              <a:rPr lang="fa-IR" dirty="0"/>
              <a:t>ولی </a:t>
            </a:r>
            <a:r>
              <a:rPr lang="fa-IR" b="1" dirty="0">
                <a:solidFill>
                  <a:srgbClr val="FF0000"/>
                </a:solidFill>
              </a:rPr>
              <a:t>به طور نمادین غذا از نظر افراد می تواند برای بیان عشق، تشویق، تنبیه، نمایاندن دینداری، بیان احساسات، نشان دادن تعلقات و یا جدایی از گروه به کار می رود </a:t>
            </a:r>
            <a:r>
              <a:rPr lang="fa-IR" dirty="0"/>
              <a:t>و در </a:t>
            </a:r>
            <a:r>
              <a:rPr lang="fa-IR" b="1" dirty="0">
                <a:solidFill>
                  <a:srgbClr val="0070C0"/>
                </a:solidFill>
              </a:rPr>
              <a:t>سطح فردی ممکن است غذا برای رهایی از اضطراب ، کاهش استرس، و رفع تنهایی باشد. </a:t>
            </a:r>
            <a:endParaRPr lang="en-US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/>
          <a:lstStyle/>
          <a:p>
            <a:r>
              <a:rPr lang="fa-IR" b="1" dirty="0" smtClean="0">
                <a:solidFill>
                  <a:srgbClr val="0070C0"/>
                </a:solidFill>
              </a:rPr>
              <a:t>در تمامی فرهنگ ها ، در طول برگزاری جشن ها از غذای خاصی استفاده </a:t>
            </a:r>
            <a:r>
              <a:rPr lang="fa-IR" dirty="0" smtClean="0"/>
              <a:t>می شود. برای مثال </a:t>
            </a:r>
            <a:r>
              <a:rPr lang="fa-IR" b="1" dirty="0" smtClean="0"/>
              <a:t>در شب چهارشنبه سوریو یا عیدنوروز اکثر مردم ایران سبزی پلو با ماهی ممکن است مصرف کنند </a:t>
            </a:r>
            <a:r>
              <a:rPr lang="fa-IR" dirty="0" smtClean="0"/>
              <a:t>و یا برخی از خانواده ها ازغذاهای سنتی خودشان در جشن ها استفاده می کنند. مثل </a:t>
            </a:r>
            <a:r>
              <a:rPr lang="fa-IR" b="1" dirty="0" smtClean="0"/>
              <a:t>اش دوغ و حلوای سیا ه که دراردبیل از غذاهای سنتی مشهور ان منطقه می باشد.</a:t>
            </a:r>
            <a:endParaRPr lang="fa-IR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r>
              <a:rPr lang="fa-IR" b="1" dirty="0">
                <a:solidFill>
                  <a:srgbClr val="0070C0"/>
                </a:solidFill>
              </a:rPr>
              <a:t>نقش غذاهای اصلی در  رژیم غذایی</a:t>
            </a:r>
            <a:endParaRPr lang="en-US" b="1" dirty="0">
              <a:solidFill>
                <a:srgbClr val="0070C0"/>
              </a:solidFill>
            </a:endParaRPr>
          </a:p>
          <a:p>
            <a:r>
              <a:rPr lang="fa-IR" dirty="0"/>
              <a:t>هرفرهنگی طبقه بندی خاصی برای غذاهای خود دارد که تحت تاثیر قیمت و در دسترس بودن انهاست. </a:t>
            </a:r>
            <a:endParaRPr lang="fa-IR" dirty="0" smtClean="0"/>
          </a:p>
          <a:p>
            <a:r>
              <a:rPr lang="fa-IR" b="1" dirty="0" smtClean="0">
                <a:solidFill>
                  <a:srgbClr val="FF0000"/>
                </a:solidFill>
              </a:rPr>
              <a:t>غذاهای </a:t>
            </a:r>
            <a:r>
              <a:rPr lang="fa-IR" b="1" dirty="0">
                <a:solidFill>
                  <a:srgbClr val="FF0000"/>
                </a:solidFill>
              </a:rPr>
              <a:t>اصلی به غذاهای </a:t>
            </a:r>
            <a:r>
              <a:rPr lang="fa-IR" b="1" dirty="0" smtClean="0">
                <a:solidFill>
                  <a:srgbClr val="FF0000"/>
                </a:solidFill>
              </a:rPr>
              <a:t>محوری</a:t>
            </a:r>
            <a:r>
              <a:rPr lang="fa-IR" b="1" dirty="0">
                <a:solidFill>
                  <a:srgbClr val="FF0000"/>
                </a:solidFill>
              </a:rPr>
              <a:t>( مرکزی) ، ثانوی و حاشیه ای تقسیم </a:t>
            </a:r>
            <a:r>
              <a:rPr lang="fa-IR" dirty="0"/>
              <a:t>بندی می شوند.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721499"/>
          </a:xfrm>
        </p:spPr>
        <p:txBody>
          <a:bodyPr/>
          <a:lstStyle/>
          <a:p>
            <a:r>
              <a:rPr lang="fa-IR" b="1" dirty="0" smtClean="0">
                <a:solidFill>
                  <a:srgbClr val="FF0000"/>
                </a:solidFill>
              </a:rPr>
              <a:t>غذاهای محوری(مرکزی)</a:t>
            </a:r>
            <a:endParaRPr lang="en-US" b="1" dirty="0" smtClean="0">
              <a:solidFill>
                <a:srgbClr val="FF0000"/>
              </a:solidFill>
            </a:endParaRPr>
          </a:p>
          <a:p>
            <a:r>
              <a:rPr lang="fa-IR" dirty="0" smtClean="0"/>
              <a:t>این غذاها </a:t>
            </a:r>
            <a:r>
              <a:rPr lang="fa-IR" b="1" dirty="0" smtClean="0">
                <a:solidFill>
                  <a:srgbClr val="FF0000"/>
                </a:solidFill>
              </a:rPr>
              <a:t>منبع اصلی کالری بدن را تامین </a:t>
            </a:r>
            <a:r>
              <a:rPr lang="fa-IR" dirty="0" smtClean="0"/>
              <a:t>می کنند. و معمولا در رژیم غذایی روزانه وجود دارند.ان </a:t>
            </a:r>
            <a:r>
              <a:rPr lang="fa-IR" b="1" dirty="0" smtClean="0"/>
              <a:t>غذاها شامل کربوهیدرات های پیچیده ( غلات و برنج، گندم ، جو، ذرت) و ریشه ای نشاسته ای ( سیب زمینی، کاساوا، و ...) و سبزیجات نشاسته ای ( موز پختنی یا موز سبز)</a:t>
            </a:r>
            <a:endParaRPr lang="en-US" b="1" dirty="0" smtClean="0"/>
          </a:p>
          <a:p>
            <a:endParaRPr lang="fa-IR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r>
              <a:rPr lang="fa-IR" b="1" dirty="0">
                <a:solidFill>
                  <a:srgbClr val="FF0000"/>
                </a:solidFill>
              </a:rPr>
              <a:t>غذاهای ثانوی</a:t>
            </a:r>
            <a:endParaRPr lang="en-US" b="1" dirty="0">
              <a:solidFill>
                <a:srgbClr val="FF0000"/>
              </a:solidFill>
            </a:endParaRPr>
          </a:p>
          <a:p>
            <a:r>
              <a:rPr lang="fa-IR" dirty="0"/>
              <a:t>غذاهایی هستند که </a:t>
            </a:r>
            <a:r>
              <a:rPr lang="fa-IR" b="1" dirty="0">
                <a:solidFill>
                  <a:srgbClr val="00B0F0"/>
                </a:solidFill>
              </a:rPr>
              <a:t>به صورت گسترد ه مصرف میشوند و غذای پایه ی روزانه نباشد، مثل سبزیجات، حبوبات، دانه ها، ماهی، تخم مرغ و گوشت ها، مصرف غذاهای ثانویه در فرهنگ های مختلف با توجه به میزان دسترسی فرق می کند.</a:t>
            </a:r>
            <a:r>
              <a:rPr lang="fa-IR" dirty="0"/>
              <a:t> برای مثال انواع حبوبات مورد استفاده</a:t>
            </a:r>
            <a:r>
              <a:rPr lang="fa-IR" b="1" dirty="0">
                <a:solidFill>
                  <a:srgbClr val="00B050"/>
                </a:solidFill>
              </a:rPr>
              <a:t> در فرهنگ چینی ماش، و سویا است درحالی که </a:t>
            </a:r>
            <a:r>
              <a:rPr lang="fa-IR" b="1" dirty="0" smtClean="0">
                <a:solidFill>
                  <a:srgbClr val="00B050"/>
                </a:solidFill>
              </a:rPr>
              <a:t>در </a:t>
            </a:r>
            <a:r>
              <a:rPr lang="fa-IR" b="1" dirty="0">
                <a:solidFill>
                  <a:srgbClr val="00B050"/>
                </a:solidFill>
              </a:rPr>
              <a:t>امریکای لاتین لوبیا چیتی و در ایران نخود، لوبیا چیتی و لوبیا سفید </a:t>
            </a:r>
            <a:r>
              <a:rPr lang="fa-IR" dirty="0"/>
              <a:t>است. 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r>
              <a:rPr lang="fa-IR" b="1" dirty="0">
                <a:solidFill>
                  <a:srgbClr val="FF0000"/>
                </a:solidFill>
              </a:rPr>
              <a:t>غذاهای موقعیتی ( حاشیه ای)</a:t>
            </a:r>
            <a:endParaRPr lang="en-US" b="1" dirty="0">
              <a:solidFill>
                <a:srgbClr val="FF0000"/>
              </a:solidFill>
            </a:endParaRPr>
          </a:p>
          <a:p>
            <a:r>
              <a:rPr lang="fa-IR" b="1" dirty="0">
                <a:solidFill>
                  <a:srgbClr val="0070C0"/>
                </a:solidFill>
              </a:rPr>
              <a:t>غذاهایی که گاهی بر اساس ذائقه ی فرد و نه فرهنگی تهیه می شوند</a:t>
            </a:r>
            <a:r>
              <a:rPr lang="fa-IR" dirty="0"/>
              <a:t>و ممکن است </a:t>
            </a:r>
            <a:r>
              <a:rPr lang="fa-IR" b="1" dirty="0">
                <a:solidFill>
                  <a:srgbClr val="FF0000"/>
                </a:solidFill>
              </a:rPr>
              <a:t>برای مناسبت های خاصی تهیه شوند و به راحتی در دسترس باشد و خوب تحمل نشوند مانند دسرهای شیر اسیایی و امریکایی</a:t>
            </a:r>
            <a:endParaRPr lang="en-US" b="1" dirty="0">
              <a:solidFill>
                <a:srgbClr val="FF0000"/>
              </a:solidFill>
            </a:endParaRPr>
          </a:p>
          <a:p>
            <a:r>
              <a:rPr lang="fa-IR" dirty="0"/>
              <a:t>این که غذاها چگونه نگهداری و اماده می شوند و غذاها نماد چه مراسم خاصی هستند و نیز این که چه ساعاتی غذا صر ف می شوند نیز در فرهنگ های مختلف متفاوت است.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 fontScale="92500"/>
          </a:bodyPr>
          <a:lstStyle/>
          <a:p>
            <a:r>
              <a:rPr lang="en-US" dirty="0"/>
              <a:t> </a:t>
            </a:r>
            <a:r>
              <a:rPr lang="fa-IR" b="1" dirty="0">
                <a:solidFill>
                  <a:srgbClr val="FF0000"/>
                </a:solidFill>
              </a:rPr>
              <a:t>عادات غذایی</a:t>
            </a:r>
            <a:endParaRPr lang="en-US" b="1" dirty="0">
              <a:solidFill>
                <a:srgbClr val="FF0000"/>
              </a:solidFill>
            </a:endParaRPr>
          </a:p>
          <a:p>
            <a:r>
              <a:rPr lang="fa-IR" dirty="0"/>
              <a:t>عادات غذایی عبارت است از </a:t>
            </a:r>
            <a:r>
              <a:rPr lang="fa-IR" b="1" dirty="0">
                <a:solidFill>
                  <a:srgbClr val="FF0000"/>
                </a:solidFill>
              </a:rPr>
              <a:t>مجموعه ای از اداب و رسوم و عقاید و افکار که در نحوه ی استفاده از منابع غذایی قابل دسترس تاثیر</a:t>
            </a:r>
            <a:r>
              <a:rPr lang="fa-IR" dirty="0"/>
              <a:t> می </a:t>
            </a:r>
            <a:r>
              <a:rPr lang="fa-IR" dirty="0" smtClean="0"/>
              <a:t>گذارد</a:t>
            </a:r>
          </a:p>
          <a:p>
            <a:endParaRPr lang="fa-IR" dirty="0" smtClean="0"/>
          </a:p>
          <a:p>
            <a:r>
              <a:rPr lang="fa-IR" dirty="0" smtClean="0"/>
              <a:t>این </a:t>
            </a:r>
            <a:r>
              <a:rPr lang="fa-IR" dirty="0"/>
              <a:t>تفاوت ها می تواند </a:t>
            </a:r>
            <a:r>
              <a:rPr lang="fa-IR" b="1" dirty="0">
                <a:solidFill>
                  <a:srgbClr val="FF0000"/>
                </a:solidFill>
              </a:rPr>
              <a:t>در زمینه ی طبخ ، نگاهداری مواد غذایی ، انتخاب نوع غذاو نحوه ی توزیع </a:t>
            </a:r>
            <a:r>
              <a:rPr lang="fa-IR" b="1" dirty="0" smtClean="0">
                <a:solidFill>
                  <a:srgbClr val="FF0000"/>
                </a:solidFill>
              </a:rPr>
              <a:t>در </a:t>
            </a:r>
            <a:r>
              <a:rPr lang="fa-IR" b="1" dirty="0">
                <a:solidFill>
                  <a:srgbClr val="FF0000"/>
                </a:solidFill>
              </a:rPr>
              <a:t>گروه های سنی مختلف باشد</a:t>
            </a:r>
            <a:r>
              <a:rPr lang="fa-IR" dirty="0"/>
              <a:t>. افراد یک جامعه با توجه به عرف معمول جامعه شان ، منابع غذایی خام قابل مصرف را به طور مناسب تغییر شکل می دهند و مصرف می کنند. برخی از عواملی که در ایجاد عادات غذایی موثرند عبارتند از: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r>
              <a:rPr lang="fa-IR" b="1" dirty="0" smtClean="0">
                <a:solidFill>
                  <a:srgbClr val="FF0000"/>
                </a:solidFill>
              </a:rPr>
              <a:t>1-  </a:t>
            </a:r>
            <a:r>
              <a:rPr lang="fa-IR" b="1" dirty="0">
                <a:solidFill>
                  <a:srgbClr val="FF0000"/>
                </a:solidFill>
              </a:rPr>
              <a:t>عوامل مادرزادی و ارثی</a:t>
            </a:r>
            <a:endParaRPr lang="en-US" b="1" dirty="0">
              <a:solidFill>
                <a:srgbClr val="FF0000"/>
              </a:solidFill>
            </a:endParaRPr>
          </a:p>
          <a:p>
            <a:r>
              <a:rPr lang="fa-IR" dirty="0"/>
              <a:t>وضعیت </a:t>
            </a:r>
            <a:r>
              <a:rPr lang="fa-IR" b="1" dirty="0">
                <a:solidFill>
                  <a:srgbClr val="FF0000"/>
                </a:solidFill>
              </a:rPr>
              <a:t>تغذیه مادر می تواند دردوران بارداری بر رشد و نمو و سلامت نوزاد تاثیر </a:t>
            </a:r>
            <a:r>
              <a:rPr lang="fa-IR" dirty="0"/>
              <a:t>بگذارد. </a:t>
            </a:r>
            <a:endParaRPr lang="fa-IR" dirty="0" smtClean="0"/>
          </a:p>
          <a:p>
            <a:r>
              <a:rPr lang="fa-IR" b="1" dirty="0" smtClean="0">
                <a:solidFill>
                  <a:srgbClr val="0070C0"/>
                </a:solidFill>
              </a:rPr>
              <a:t>تغذیه </a:t>
            </a:r>
            <a:r>
              <a:rPr lang="fa-IR" b="1" dirty="0">
                <a:solidFill>
                  <a:srgbClr val="0070C0"/>
                </a:solidFill>
              </a:rPr>
              <a:t>صحیح مادر در دوران شیردهی بر سلامت جسمی و روانی کودک موثر است.</a:t>
            </a:r>
            <a:endParaRPr lang="en-US" b="1" dirty="0">
              <a:solidFill>
                <a:srgbClr val="0070C0"/>
              </a:solidFill>
            </a:endParaRPr>
          </a:p>
          <a:p>
            <a:r>
              <a:rPr lang="fa-IR" dirty="0"/>
              <a:t>همچنین </a:t>
            </a:r>
            <a:r>
              <a:rPr lang="fa-IR" b="1" dirty="0"/>
              <a:t>صفات از طریق ژنها به فرزندان منتقل می شوندو می تواند بر سلامت انها تاثیر </a:t>
            </a:r>
            <a:r>
              <a:rPr lang="fa-IR" dirty="0"/>
              <a:t>بگذارند.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/>
          </a:bodyPr>
          <a:lstStyle/>
          <a:p>
            <a:r>
              <a:rPr lang="fa-IR" b="1" dirty="0">
                <a:solidFill>
                  <a:srgbClr val="FF0000"/>
                </a:solidFill>
              </a:rPr>
              <a:t>2- عوامل فیزیولوژیک</a:t>
            </a:r>
            <a:endParaRPr lang="en-US" b="1" dirty="0">
              <a:solidFill>
                <a:srgbClr val="FF0000"/>
              </a:solidFill>
            </a:endParaRPr>
          </a:p>
          <a:p>
            <a:r>
              <a:rPr lang="fa-IR" dirty="0"/>
              <a:t>نیازهای </a:t>
            </a:r>
            <a:r>
              <a:rPr lang="fa-IR" b="1" dirty="0"/>
              <a:t>فیزیولوژیک در سنین و شرایط مختلف ، عامل مهمی در تمایلات غذایی شخص به غذایی حساب </a:t>
            </a:r>
            <a:r>
              <a:rPr lang="fa-IR" dirty="0"/>
              <a:t>می اید. </a:t>
            </a:r>
            <a:endParaRPr lang="fa-IR" dirty="0" smtClean="0"/>
          </a:p>
          <a:p>
            <a:endParaRPr lang="fa-IR" dirty="0" smtClean="0"/>
          </a:p>
          <a:p>
            <a:r>
              <a:rPr lang="fa-IR" dirty="0" smtClean="0"/>
              <a:t>برای </a:t>
            </a:r>
            <a:r>
              <a:rPr lang="fa-IR" dirty="0"/>
              <a:t>مثال می توان به تمایلات غذایی زنان در دوران بارداری اشاره نمود که با دوران قبل و بعد حاملگی فرق دارد</a:t>
            </a:r>
            <a:r>
              <a:rPr lang="fa-IR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/>
          <a:lstStyle/>
          <a:p>
            <a:r>
              <a:rPr lang="fa-IR" b="1" dirty="0" smtClean="0">
                <a:solidFill>
                  <a:srgbClr val="FF0000"/>
                </a:solidFill>
              </a:rPr>
              <a:t>3-  عوامل محیطی و اکتسابی</a:t>
            </a:r>
            <a:endParaRPr lang="en-US" b="1" dirty="0" smtClean="0">
              <a:solidFill>
                <a:srgbClr val="FF0000"/>
              </a:solidFill>
            </a:endParaRPr>
          </a:p>
          <a:p>
            <a:r>
              <a:rPr lang="fa-IR" dirty="0" smtClean="0"/>
              <a:t>در </a:t>
            </a:r>
            <a:r>
              <a:rPr lang="fa-IR" b="1" dirty="0" smtClean="0">
                <a:solidFill>
                  <a:srgbClr val="FF0000"/>
                </a:solidFill>
              </a:rPr>
              <a:t>عادات غذایی</a:t>
            </a:r>
            <a:r>
              <a:rPr lang="fa-IR" dirty="0" smtClean="0">
                <a:solidFill>
                  <a:srgbClr val="FF0000"/>
                </a:solidFill>
              </a:rPr>
              <a:t> کودکان </a:t>
            </a:r>
            <a:r>
              <a:rPr lang="fa-IR" dirty="0" smtClean="0"/>
              <a:t>عوامل متعددی از </a:t>
            </a:r>
            <a:r>
              <a:rPr lang="fa-IR" b="1" dirty="0" smtClean="0">
                <a:solidFill>
                  <a:srgbClr val="FF0000"/>
                </a:solidFill>
              </a:rPr>
              <a:t>جمله غریزه و ارث دخالت دارد</a:t>
            </a:r>
            <a:r>
              <a:rPr lang="fa-IR" dirty="0" smtClean="0"/>
              <a:t> ، اما </a:t>
            </a:r>
            <a:r>
              <a:rPr lang="fa-IR" b="1" dirty="0" smtClean="0">
                <a:solidFill>
                  <a:srgbClr val="0070C0"/>
                </a:solidFill>
              </a:rPr>
              <a:t>یکسری عادات را می توان به طور اکتسابی در اطفال ایجاد نمود</a:t>
            </a:r>
            <a:r>
              <a:rPr lang="fa-IR" dirty="0" smtClean="0"/>
              <a:t>، مثلا </a:t>
            </a:r>
            <a:r>
              <a:rPr lang="fa-IR" b="1" dirty="0" smtClean="0">
                <a:solidFill>
                  <a:srgbClr val="00B0F0"/>
                </a:solidFill>
              </a:rPr>
              <a:t>مصرف برخی غذاها سبب می شود تا اطفال نسبت به مصرف انها تمایل بیشتری </a:t>
            </a:r>
            <a:r>
              <a:rPr lang="fa-IR" dirty="0" smtClean="0"/>
              <a:t>داشته باشند.</a:t>
            </a:r>
            <a:endParaRPr lang="en-US" dirty="0" smtClean="0"/>
          </a:p>
          <a:p>
            <a:endParaRPr lang="fa-IR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r>
              <a:rPr lang="fa-IR" b="1" dirty="0">
                <a:solidFill>
                  <a:srgbClr val="FF0000"/>
                </a:solidFill>
              </a:rPr>
              <a:t>4- عوامل اقتصادی </a:t>
            </a:r>
            <a:endParaRPr lang="en-US" b="1" dirty="0">
              <a:solidFill>
                <a:srgbClr val="FF0000"/>
              </a:solidFill>
            </a:endParaRPr>
          </a:p>
          <a:p>
            <a:r>
              <a:rPr lang="fa-IR" b="1" dirty="0">
                <a:solidFill>
                  <a:srgbClr val="0070C0"/>
                </a:solidFill>
              </a:rPr>
              <a:t>امکانات مالی افراد هر جامعه می تواند تاثیر مهمی بر نحوه ی انتخاب نوع تغذیه </a:t>
            </a:r>
            <a:r>
              <a:rPr lang="fa-IR" dirty="0"/>
              <a:t>داشته باشد.</a:t>
            </a:r>
            <a:endParaRPr lang="en-US" dirty="0"/>
          </a:p>
          <a:p>
            <a:r>
              <a:rPr lang="fa-IR" dirty="0"/>
              <a:t>کسانی که از درامد بهتری برخوردارند </a:t>
            </a:r>
            <a:r>
              <a:rPr lang="fa-IR" b="1" dirty="0">
                <a:solidFill>
                  <a:srgbClr val="00B050"/>
                </a:solidFill>
              </a:rPr>
              <a:t>، امکان بیشتری برای انتخاب غذاهای مناسب تر دارند که این بر عادات غذایی انها تاثیر می  گذارد. </a:t>
            </a:r>
            <a:endParaRPr lang="en-US" b="1" dirty="0">
              <a:solidFill>
                <a:srgbClr val="00B050"/>
              </a:solidFill>
            </a:endParaRPr>
          </a:p>
          <a:p>
            <a:endParaRPr lang="fa-IR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/>
          <a:lstStyle/>
          <a:p>
            <a:r>
              <a:rPr lang="fa-IR" dirty="0"/>
              <a:t>5</a:t>
            </a:r>
            <a:r>
              <a:rPr lang="fa-IR" b="1" dirty="0">
                <a:solidFill>
                  <a:srgbClr val="FF0000"/>
                </a:solidFill>
              </a:rPr>
              <a:t>  - عوامل مذهبی</a:t>
            </a:r>
            <a:endParaRPr lang="en-US" b="1" dirty="0">
              <a:solidFill>
                <a:srgbClr val="FF0000"/>
              </a:solidFill>
            </a:endParaRPr>
          </a:p>
          <a:p>
            <a:r>
              <a:rPr lang="fa-IR" dirty="0"/>
              <a:t>ادیان و مذاهب بر تغییرات عادات غذایی ملل موثرند تحریم های غذایی در </a:t>
            </a:r>
            <a:r>
              <a:rPr lang="fa-I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نوع عادات  غذایی پیروان هرکدام ازادیان و مذاهب ، دگرگونی های </a:t>
            </a:r>
            <a:r>
              <a:rPr lang="fa-I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متفاوت </a:t>
            </a:r>
            <a:r>
              <a:rPr lang="fa-IR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را بوجود </a:t>
            </a:r>
            <a:r>
              <a:rPr lang="fa-IR" dirty="0"/>
              <a:t>اورده است . </a:t>
            </a:r>
            <a:endParaRPr lang="fa-IR" dirty="0" smtClean="0"/>
          </a:p>
          <a:p>
            <a:endParaRPr lang="fa-IR" dirty="0" smtClean="0"/>
          </a:p>
          <a:p>
            <a:r>
              <a:rPr lang="fa-IR" dirty="0" smtClean="0"/>
              <a:t>برای </a:t>
            </a:r>
            <a:r>
              <a:rPr lang="fa-IR" dirty="0"/>
              <a:t>مثال در </a:t>
            </a:r>
            <a:r>
              <a:rPr lang="fa-IR" b="1" dirty="0"/>
              <a:t>هندوستان بوداییان از خوردن گوشت گاو و مسلمانان از خوردن گوشت خوک و اشامیدن نوشابه های الکلی منع می شوند.</a:t>
            </a:r>
            <a:endParaRPr lang="en-US" b="1" dirty="0"/>
          </a:p>
          <a:p>
            <a:endParaRPr lang="fa-IR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289451"/>
          </a:xfrm>
        </p:spPr>
        <p:txBody>
          <a:bodyPr>
            <a:normAutofit lnSpcReduction="10000"/>
          </a:bodyPr>
          <a:lstStyle/>
          <a:p>
            <a:r>
              <a:rPr lang="fa-IR" b="1" dirty="0" smtClean="0"/>
              <a:t>6- </a:t>
            </a:r>
            <a:r>
              <a:rPr lang="fa-IR" b="1">
                <a:solidFill>
                  <a:srgbClr val="FF0000"/>
                </a:solidFill>
              </a:rPr>
              <a:t>عوامل </a:t>
            </a:r>
            <a:r>
              <a:rPr lang="fa-IR" b="1" smtClean="0">
                <a:solidFill>
                  <a:srgbClr val="FF0000"/>
                </a:solidFill>
              </a:rPr>
              <a:t>جغرافیایی </a:t>
            </a:r>
            <a:r>
              <a:rPr lang="fa-IR" b="1" dirty="0">
                <a:solidFill>
                  <a:srgbClr val="FF0000"/>
                </a:solidFill>
              </a:rPr>
              <a:t>و طبیعی</a:t>
            </a:r>
            <a:endParaRPr lang="en-US" b="1" dirty="0">
              <a:solidFill>
                <a:srgbClr val="FF0000"/>
              </a:solidFill>
            </a:endParaRPr>
          </a:p>
          <a:p>
            <a:r>
              <a:rPr lang="fa-IR" dirty="0"/>
              <a:t>بعضی از </a:t>
            </a:r>
            <a:r>
              <a:rPr lang="fa-IR" b="1" dirty="0">
                <a:solidFill>
                  <a:srgbClr val="FF0000"/>
                </a:solidFill>
              </a:rPr>
              <a:t>عادات غذایی از محیط  جغرافیایی و طبیعی ناشی می شوند.</a:t>
            </a:r>
            <a:r>
              <a:rPr lang="fa-IR" dirty="0"/>
              <a:t> مثلا در بعضی از مناطق مانند کشور </a:t>
            </a:r>
            <a:r>
              <a:rPr lang="fa-IR" b="1" dirty="0">
                <a:solidFill>
                  <a:srgbClr val="00B0F0"/>
                </a:solidFill>
              </a:rPr>
              <a:t>گروئیلند ، مردم زیاد گوشت می خورند. و یا دربعضی از کشورها عده ای از مردم از غذاهای گیاهی تغذیه </a:t>
            </a:r>
            <a:r>
              <a:rPr lang="fa-IR" dirty="0"/>
              <a:t>می کنند مانند کشور هندوستان </a:t>
            </a:r>
            <a:r>
              <a:rPr lang="fa-IR" dirty="0" smtClean="0"/>
              <a:t>. </a:t>
            </a:r>
          </a:p>
          <a:p>
            <a:r>
              <a:rPr lang="fa-IR" dirty="0" smtClean="0"/>
              <a:t>در کشور ما در مناطق مختلف عادات غذایی بین مردم مناطق مختلف متفاوت خواهد بود بزای مثال </a:t>
            </a:r>
            <a:r>
              <a:rPr lang="fa-IR" b="1" dirty="0" smtClean="0">
                <a:solidFill>
                  <a:srgbClr val="0070C0"/>
                </a:solidFill>
              </a:rPr>
              <a:t>در گیلان و مازندران غذای اصلی مردم برنج است، در جنوب عده ای خرما می خورند ویا عده ای از عشایر جنوب نان بلوط استفاده م</a:t>
            </a:r>
            <a:r>
              <a:rPr lang="fa-IR" dirty="0" smtClean="0"/>
              <a:t>ی کنند. </a:t>
            </a:r>
            <a:endParaRPr lang="fa-IR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3"/>
          </a:xfrm>
        </p:spPr>
        <p:txBody>
          <a:bodyPr>
            <a:normAutofit/>
          </a:bodyPr>
          <a:lstStyle/>
          <a:p>
            <a:r>
              <a:rPr lang="fa-IR" b="1" dirty="0">
                <a:solidFill>
                  <a:srgbClr val="FF0000"/>
                </a:solidFill>
              </a:rPr>
              <a:t>7- عوامل ارتباطی </a:t>
            </a:r>
            <a:endParaRPr lang="en-US" b="1" dirty="0">
              <a:solidFill>
                <a:srgbClr val="FF0000"/>
              </a:solidFill>
            </a:endParaRPr>
          </a:p>
          <a:p>
            <a:r>
              <a:rPr lang="fa-IR" dirty="0"/>
              <a:t>تحولاتی که در صنعت ایجاد شداست </a:t>
            </a:r>
            <a:r>
              <a:rPr lang="fa-IR" b="1" dirty="0">
                <a:solidFill>
                  <a:srgbClr val="FF0000"/>
                </a:solidFill>
              </a:rPr>
              <a:t>سبب کم شدن فواصل بین کشورهای مختلف </a:t>
            </a:r>
            <a:r>
              <a:rPr lang="fa-IR" dirty="0"/>
              <a:t>شده است. و این امر</a:t>
            </a:r>
            <a:r>
              <a:rPr lang="fa-IR" b="1" dirty="0">
                <a:solidFill>
                  <a:srgbClr val="00B050"/>
                </a:solidFill>
              </a:rPr>
              <a:t>سبب تغییراتی در عادات عذایی افراد شده </a:t>
            </a:r>
            <a:r>
              <a:rPr lang="fa-IR" dirty="0"/>
              <a:t>است. در جهان امروز </a:t>
            </a:r>
            <a:r>
              <a:rPr lang="fa-IR" b="1" dirty="0">
                <a:solidFill>
                  <a:srgbClr val="00B0F0"/>
                </a:solidFill>
              </a:rPr>
              <a:t>وسایل ارتباط جمعی نظیر روزنامه ، رادیو، </a:t>
            </a:r>
            <a:r>
              <a:rPr lang="fa-IR" b="1" dirty="0" smtClean="0">
                <a:solidFill>
                  <a:srgbClr val="00B0F0"/>
                </a:solidFill>
              </a:rPr>
              <a:t>تلویزیون و </a:t>
            </a:r>
            <a:r>
              <a:rPr lang="fa-IR" b="1" dirty="0">
                <a:solidFill>
                  <a:srgbClr val="00B0F0"/>
                </a:solidFill>
              </a:rPr>
              <a:t>سینما و همینطور انتقال اطلاعات و معلومات و مبادله ی افکار و عقاید عمومی از طریق اینترنت، در راه پیشرفت فرهنگ و تمدن بشری  نقش بزرگی بر عهده  داشته</a:t>
            </a:r>
            <a:r>
              <a:rPr lang="fa-IR" dirty="0"/>
              <a:t> است</a:t>
            </a:r>
            <a:r>
              <a:rPr lang="fa-IR" dirty="0" smtClean="0"/>
              <a:t>.. </a:t>
            </a:r>
            <a:endParaRPr lang="fa-IR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/>
          <a:lstStyle/>
          <a:p>
            <a:r>
              <a:rPr lang="fa-IR" dirty="0" smtClean="0"/>
              <a:t>بعلاوه نقش </a:t>
            </a:r>
            <a:r>
              <a:rPr lang="fa-IR" b="1" dirty="0" smtClean="0">
                <a:solidFill>
                  <a:srgbClr val="FF0000"/>
                </a:solidFill>
              </a:rPr>
              <a:t>وسایل کمک اموزشی </a:t>
            </a:r>
            <a:r>
              <a:rPr lang="fa-IR" dirty="0" smtClean="0"/>
              <a:t>، نظیر </a:t>
            </a:r>
            <a:r>
              <a:rPr lang="fa-IR" b="1" dirty="0" smtClean="0">
                <a:solidFill>
                  <a:srgbClr val="FF0000"/>
                </a:solidFill>
              </a:rPr>
              <a:t>اسلاید ، پوستر ، فیلم استریپ، فلانل گراف،  فیلیپ چارت و مولاژها، دستگاه اوپک و اورهد </a:t>
            </a:r>
            <a:r>
              <a:rPr lang="fa-IR" dirty="0" smtClean="0"/>
              <a:t>نیز در توجیه هرچه بیشتر مسایل مربوط به بهداشت تغذیه و </a:t>
            </a:r>
            <a:r>
              <a:rPr lang="fa-IR" b="1" dirty="0" smtClean="0"/>
              <a:t>افزایش اگاهی ها ی مردم نسبت به انتخاب مواد غذایی صحیح و عادات غذایی مطلوب ، چشمگیر وقابل توجه بوده است</a:t>
            </a:r>
            <a:endParaRPr lang="fa-IR" b="1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/>
          <a:lstStyle/>
          <a:p>
            <a:r>
              <a:rPr lang="fa-IR" b="1" dirty="0">
                <a:solidFill>
                  <a:srgbClr val="FF0000"/>
                </a:solidFill>
              </a:rPr>
              <a:t>تغییر عادات غذایی کاری بسیار مشکل است </a:t>
            </a:r>
            <a:r>
              <a:rPr lang="fa-IR" dirty="0"/>
              <a:t>و کسی که سالیان دراز به غذایی عادت می کند حتی در زمان بیماری نیز که مصرف این غذا برای او مضر بوده و منع گردیده باشد ، </a:t>
            </a:r>
            <a:r>
              <a:rPr lang="fa-IR" b="1" dirty="0">
                <a:solidFill>
                  <a:srgbClr val="FF0000"/>
                </a:solidFill>
              </a:rPr>
              <a:t>ترک ان به سادگی برای فرد مقدور نمی باشد</a:t>
            </a:r>
            <a:r>
              <a:rPr lang="fa-IR" dirty="0"/>
              <a:t>. </a:t>
            </a:r>
            <a:endParaRPr lang="fa-IR" dirty="0" smtClean="0"/>
          </a:p>
          <a:p>
            <a:endParaRPr lang="fa-IR" dirty="0" smtClean="0"/>
          </a:p>
          <a:p>
            <a:r>
              <a:rPr lang="fa-IR" dirty="0" smtClean="0"/>
              <a:t>بنابراین </a:t>
            </a:r>
            <a:r>
              <a:rPr lang="fa-IR" b="1" dirty="0">
                <a:solidFill>
                  <a:srgbClr val="FF0000"/>
                </a:solidFill>
              </a:rPr>
              <a:t>تغییر عادات غذایی مردم باید به اهستگی و با صبر و حوصله فراوان پیش </a:t>
            </a:r>
            <a:r>
              <a:rPr lang="fa-IR" b="1" dirty="0" smtClean="0">
                <a:solidFill>
                  <a:srgbClr val="FF0000"/>
                </a:solidFill>
              </a:rPr>
              <a:t>رود</a:t>
            </a:r>
            <a:r>
              <a:rPr lang="fa-IR" dirty="0" smtClean="0"/>
              <a:t> </a:t>
            </a:r>
            <a:r>
              <a:rPr lang="fa-IR" dirty="0"/>
              <a:t>و </a:t>
            </a:r>
            <a:r>
              <a:rPr lang="fa-IR" b="1" dirty="0">
                <a:solidFill>
                  <a:srgbClr val="00B050"/>
                </a:solidFill>
              </a:rPr>
              <a:t>گرنه نتیجه ی حاصله رضایت بخش نخواهد بود </a:t>
            </a:r>
            <a:endParaRPr lang="en-US" b="1" dirty="0">
              <a:solidFill>
                <a:srgbClr val="00B050"/>
              </a:solidFill>
            </a:endParaRPr>
          </a:p>
          <a:p>
            <a:r>
              <a:rPr lang="fa-IR" dirty="0"/>
              <a:t>  </a:t>
            </a:r>
            <a:endParaRPr lang="en-US" dirty="0"/>
          </a:p>
          <a:p>
            <a:endParaRPr lang="fa-I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1314</Words>
  <Application>Microsoft Office PowerPoint</Application>
  <PresentationFormat>On-screen Show (4:3)</PresentationFormat>
  <Paragraphs>57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Office Theme</vt:lpstr>
      <vt:lpstr>بنام خدا</vt:lpstr>
      <vt:lpstr>نقش اداب و سنن در تغذیه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MRT www.Win2Farsi.com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نقش اداب و سنن در تغذیه </dc:title>
  <dc:creator>MRT</dc:creator>
  <cp:lastModifiedBy>Windows User</cp:lastModifiedBy>
  <cp:revision>27</cp:revision>
  <dcterms:created xsi:type="dcterms:W3CDTF">2015-04-18T19:29:38Z</dcterms:created>
  <dcterms:modified xsi:type="dcterms:W3CDTF">2020-05-01T22:12:33Z</dcterms:modified>
</cp:coreProperties>
</file>