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عنوان اسلاید">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fa-IR"/>
              <a:t>برای ویرایش نسخه اصلی سبک عنوان کلیک کنید</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a-IR"/>
              <a:t>برای ویرایش نسخه اصلی سبک زیرنویس کلیک کنید</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5/12/2020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Content Placeholder 2"/>
          <p:cNvSpPr>
            <a:spLocks noGrp="1"/>
          </p:cNvSpPr>
          <p:nvPr>
            <p:ph idx="1"/>
          </p:nvPr>
        </p:nvSpPr>
        <p:spPr/>
        <p:txBody>
          <a:body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سربرگ بخش">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a-IR"/>
              <a:t>ویرایش سبک‌های متن اصلی</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5/12/2020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fa-IR"/>
              <a:t>برای ویرایش نسخه اصلی سبک عنوان کلیک کنید</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ویرایش سبک‌های متن اصلی</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a:t>ویرایش سبک‌های متن اصلی</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5/12/2020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5/12/2020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ا با عنوان">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fa-IR"/>
              <a:t>برای ویرایش نسخه اصلی سبک عنوان کلیک کنید</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a-IR"/>
              <a:t>ویرایش سبک‌های متن اصلی</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5/12/2020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تصویر با عنوان">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fa-IR"/>
              <a:t>برای ویرایش نسخه اصلی سبک عنوان کلیک کنید</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a-IR"/>
              <a:t>برای افزودن تصویر نماد را کلیک کنید</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a-IR"/>
              <a:t>ویرایش سبک‌های متن اصلی</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5/12/2020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fa-IR"/>
              <a:t>برای ویرایش نسخه اصلی سبک عنوان کلیک کنید</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fa-IR"/>
              <a:t>ویرایش سبک‌های متن اصلی</a:t>
            </a:r>
          </a:p>
          <a:p>
            <a:pPr lvl="1"/>
            <a:r>
              <a:rPr lang="fa-IR"/>
              <a:t>سطح دوم</a:t>
            </a:r>
          </a:p>
          <a:p>
            <a:pPr lvl="2"/>
            <a:r>
              <a:rPr lang="fa-IR"/>
              <a:t>سطح سوم</a:t>
            </a:r>
          </a:p>
          <a:p>
            <a:pPr lvl="3"/>
            <a:r>
              <a:rPr lang="fa-IR"/>
              <a:t>سطح چهارم</a:t>
            </a:r>
          </a:p>
          <a:p>
            <a:pPr lvl="4"/>
            <a:r>
              <a:rPr lang="fa-IR"/>
              <a:t>سطح پنجم</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fa-IR"/>
              <a:t>برای ویرایش نسخه اصلی سبک عنوان کلیک کنید</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5/12/2020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1"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r" defTabSz="914400" rtl="1"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922ED41-B542-2541-A576-AD9565FD6AC3}"/>
              </a:ext>
            </a:extLst>
          </p:cNvPr>
          <p:cNvSpPr>
            <a:spLocks noGrp="1"/>
          </p:cNvSpPr>
          <p:nvPr>
            <p:ph type="ctrTitle"/>
          </p:nvPr>
        </p:nvSpPr>
        <p:spPr/>
        <p:txBody>
          <a:bodyPr/>
          <a:lstStyle/>
          <a:p>
            <a:r>
              <a:rPr lang="en-US" b="1" i="1" u="sng"/>
              <a:t>به نام خدا</a:t>
            </a:r>
            <a:endParaRPr lang="fa-IR" b="1" i="1" u="sng"/>
          </a:p>
        </p:txBody>
      </p:sp>
      <p:sp>
        <p:nvSpPr>
          <p:cNvPr id="3" name="زیر نویس 2">
            <a:extLst>
              <a:ext uri="{FF2B5EF4-FFF2-40B4-BE49-F238E27FC236}">
                <a16:creationId xmlns:a16="http://schemas.microsoft.com/office/drawing/2014/main" xmlns="" id="{59CCFBEB-200D-2946-9834-C3AAFB10B715}"/>
              </a:ext>
            </a:extLst>
          </p:cNvPr>
          <p:cNvSpPr>
            <a:spLocks noGrp="1"/>
          </p:cNvSpPr>
          <p:nvPr>
            <p:ph type="subTitle" idx="1"/>
          </p:nvPr>
        </p:nvSpPr>
        <p:spPr/>
        <p:txBody>
          <a:bodyPr>
            <a:normAutofit fontScale="92500" lnSpcReduction="20000"/>
          </a:bodyPr>
          <a:lstStyle/>
          <a:p>
            <a:r>
              <a:rPr lang="en-US" sz="3600" dirty="0" err="1"/>
              <a:t>نقش</a:t>
            </a:r>
            <a:r>
              <a:rPr lang="en-US" sz="3600" dirty="0"/>
              <a:t> </a:t>
            </a:r>
            <a:r>
              <a:rPr lang="en-US" sz="3600" dirty="0" err="1"/>
              <a:t>بهداشت</a:t>
            </a:r>
            <a:r>
              <a:rPr lang="en-US" sz="3600" dirty="0"/>
              <a:t> </a:t>
            </a:r>
            <a:r>
              <a:rPr lang="en-US" sz="3600" dirty="0" err="1"/>
              <a:t>مدارس</a:t>
            </a:r>
            <a:r>
              <a:rPr lang="en-US" sz="3600" dirty="0"/>
              <a:t> </a:t>
            </a:r>
            <a:r>
              <a:rPr lang="en-US" sz="3600" dirty="0" err="1"/>
              <a:t>در</a:t>
            </a:r>
            <a:r>
              <a:rPr lang="en-US" sz="3600" dirty="0"/>
              <a:t> </a:t>
            </a:r>
            <a:r>
              <a:rPr lang="en-US" sz="3600" dirty="0" err="1"/>
              <a:t>زندگی</a:t>
            </a:r>
            <a:r>
              <a:rPr lang="en-US" sz="3600" dirty="0"/>
              <a:t> </a:t>
            </a:r>
            <a:r>
              <a:rPr lang="en-US" sz="3600" dirty="0" err="1"/>
              <a:t>خانوادگی</a:t>
            </a:r>
            <a:r>
              <a:rPr lang="en-US" sz="3600" dirty="0"/>
              <a:t> و </a:t>
            </a:r>
            <a:r>
              <a:rPr lang="en-US" sz="3600" dirty="0" err="1" smtClean="0"/>
              <a:t>اجتماعی</a:t>
            </a:r>
            <a:endParaRPr lang="en-US" sz="3600" dirty="0"/>
          </a:p>
        </p:txBody>
      </p:sp>
    </p:spTree>
    <p:extLst>
      <p:ext uri="{BB962C8B-B14F-4D97-AF65-F5344CB8AC3E}">
        <p14:creationId xmlns:p14="http://schemas.microsoft.com/office/powerpoint/2010/main" val="1761273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F846F1E-6331-8644-975C-212BD905A299}"/>
              </a:ext>
            </a:extLst>
          </p:cNvPr>
          <p:cNvSpPr>
            <a:spLocks noGrp="1"/>
          </p:cNvSpPr>
          <p:nvPr>
            <p:ph type="title"/>
          </p:nvPr>
        </p:nvSpPr>
        <p:spPr/>
        <p:txBody>
          <a:bodyPr/>
          <a:lstStyle/>
          <a:p>
            <a:r>
              <a:rPr lang="en-US"/>
              <a:t>جایگاه بهداشت مدارس در ایران</a:t>
            </a:r>
            <a:br>
              <a:rPr lang="en-US"/>
            </a:br>
            <a:endParaRPr lang="fa-IR"/>
          </a:p>
        </p:txBody>
      </p:sp>
      <p:sp>
        <p:nvSpPr>
          <p:cNvPr id="3" name="نگهدارنده مکان محتوا 2">
            <a:extLst>
              <a:ext uri="{FF2B5EF4-FFF2-40B4-BE49-F238E27FC236}">
                <a16:creationId xmlns:a16="http://schemas.microsoft.com/office/drawing/2014/main" xmlns="" id="{3292A3A0-A1A3-3542-A8FA-2F06ACFFD5DC}"/>
              </a:ext>
            </a:extLst>
          </p:cNvPr>
          <p:cNvSpPr>
            <a:spLocks noGrp="1"/>
          </p:cNvSpPr>
          <p:nvPr>
            <p:ph idx="1"/>
          </p:nvPr>
        </p:nvSpPr>
        <p:spPr/>
        <p:txBody>
          <a:bodyPr>
            <a:normAutofit/>
          </a:bodyPr>
          <a:lstStyle/>
          <a:p>
            <a:pPr marL="0" indent="0">
              <a:buNone/>
            </a:pPr>
            <a:r>
              <a:rPr lang="en-US" sz="2800"/>
              <a:t>کودکان سرمایه های اصلی کشور هستند و پرورش آنها از اهداف اصلی برنامه های توسعه اجتماعی خانوادگی محسوب میشود.بنابراین در بین نهادهای اجتماعی کشور ما ،مدرسه یکی از مهمترین نهاد های سازمان یافته رسمی است که باید با فراهم کردن محیط سالم و بهداشتی به جسم و روان کودکان امکان شکوفایی داده وآنان را نسبت به دیگر اشخاص خانواده و اجتماع مسئول سازد.</a:t>
            </a:r>
            <a:endParaRPr lang="fa-IR" sz="2800"/>
          </a:p>
        </p:txBody>
      </p:sp>
    </p:spTree>
    <p:extLst>
      <p:ext uri="{BB962C8B-B14F-4D97-AF65-F5344CB8AC3E}">
        <p14:creationId xmlns:p14="http://schemas.microsoft.com/office/powerpoint/2010/main" val="3824226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5E1F8E5D-6BD7-CD4D-A880-88E54A697758}"/>
              </a:ext>
            </a:extLst>
          </p:cNvPr>
          <p:cNvSpPr>
            <a:spLocks noGrp="1"/>
          </p:cNvSpPr>
          <p:nvPr>
            <p:ph type="title"/>
          </p:nvPr>
        </p:nvSpPr>
        <p:spPr/>
        <p:txBody>
          <a:bodyPr/>
          <a:lstStyle/>
          <a:p>
            <a:r>
              <a:rPr lang="en-US"/>
              <a:t>مراقبت از نظر سلامت اجتماعی</a:t>
            </a:r>
            <a:endParaRPr lang="fa-IR"/>
          </a:p>
        </p:txBody>
      </p:sp>
      <p:sp>
        <p:nvSpPr>
          <p:cNvPr id="3" name="نگهدارنده مکان محتوا 2">
            <a:extLst>
              <a:ext uri="{FF2B5EF4-FFF2-40B4-BE49-F238E27FC236}">
                <a16:creationId xmlns:a16="http://schemas.microsoft.com/office/drawing/2014/main" xmlns="" id="{1473F9FA-D4BD-5D40-B3D7-BDCCBA3AEFF6}"/>
              </a:ext>
            </a:extLst>
          </p:cNvPr>
          <p:cNvSpPr>
            <a:spLocks noGrp="1"/>
          </p:cNvSpPr>
          <p:nvPr>
            <p:ph idx="1"/>
          </p:nvPr>
        </p:nvSpPr>
        <p:spPr/>
        <p:txBody>
          <a:bodyPr>
            <a:normAutofit/>
          </a:bodyPr>
          <a:lstStyle/>
          <a:p>
            <a:pPr marL="0" indent="0">
              <a:buNone/>
            </a:pPr>
            <a:r>
              <a:rPr lang="en-US" sz="2800"/>
              <a:t>بر طبق راهنمای خدمات بالینی برای رده سنی ۶تا ۱۸سال ،مسائلی از نظر کودک آزاری ،کودکان شاهد خشونت خانگی ،خانواده آسیب پذیر،بازمانده از تحصیل ،مواجهه با طلاق ،جدایی،فوت مورد توجه قرار میگیرند .</a:t>
            </a:r>
          </a:p>
          <a:p>
            <a:pPr marL="0" indent="0">
              <a:buNone/>
            </a:pPr>
            <a:r>
              <a:rPr lang="en-US" sz="2800"/>
              <a:t>این افراد در صورت لزوم و تمایل،به کارشناس سلامت روان و یا پزشک ارجاع میشوند.</a:t>
            </a:r>
            <a:endParaRPr lang="fa-IR" sz="2800"/>
          </a:p>
        </p:txBody>
      </p:sp>
    </p:spTree>
    <p:extLst>
      <p:ext uri="{BB962C8B-B14F-4D97-AF65-F5344CB8AC3E}">
        <p14:creationId xmlns:p14="http://schemas.microsoft.com/office/powerpoint/2010/main" val="16489441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E2E56D3-54F8-2144-B468-A755A0A7C3F9}"/>
              </a:ext>
            </a:extLst>
          </p:cNvPr>
          <p:cNvSpPr>
            <a:spLocks noGrp="1"/>
          </p:cNvSpPr>
          <p:nvPr>
            <p:ph type="title"/>
          </p:nvPr>
        </p:nvSpPr>
        <p:spPr/>
        <p:txBody>
          <a:bodyPr/>
          <a:lstStyle/>
          <a:p>
            <a:r>
              <a:rPr lang="en-US"/>
              <a:t>آموزش مهارت های زندگی</a:t>
            </a:r>
            <a:endParaRPr lang="fa-IR"/>
          </a:p>
        </p:txBody>
      </p:sp>
      <p:sp>
        <p:nvSpPr>
          <p:cNvPr id="3" name="نگهدارنده مکان محتوا 2">
            <a:extLst>
              <a:ext uri="{FF2B5EF4-FFF2-40B4-BE49-F238E27FC236}">
                <a16:creationId xmlns:a16="http://schemas.microsoft.com/office/drawing/2014/main" xmlns="" id="{7B3458F0-430A-2641-99FE-9B6DC4778292}"/>
              </a:ext>
            </a:extLst>
          </p:cNvPr>
          <p:cNvSpPr>
            <a:spLocks noGrp="1"/>
          </p:cNvSpPr>
          <p:nvPr>
            <p:ph idx="1"/>
          </p:nvPr>
        </p:nvSpPr>
        <p:spPr/>
        <p:txBody>
          <a:bodyPr>
            <a:normAutofit/>
          </a:bodyPr>
          <a:lstStyle/>
          <a:p>
            <a:pPr marL="0" indent="0">
              <a:buNone/>
            </a:pPr>
            <a:r>
              <a:rPr lang="en-US" sz="2800"/>
              <a:t>بسیاری از مشکلات بهداشتی و اختلالات عاطفی منشا روانی –اجتماعی دارند.که برای رفع این مشکلات از مستقیم ترین روش یعنی آموزش  مهارت های زندگی استفاده میکنیم.هدف از اجرای این برنامه،افزایش تواناییهای روانی –اجتماعی کودکان و نوجوانان است تا آنهارا قادر سازد که با تقاضاها و کشمکش های زندگی روزانه به طور منطقی مقابله کنندمداخله از طریق آموزش مهارت های زندگی در محیط آموزشی حمایت کننده یعنی مدرسه است.</a:t>
            </a:r>
            <a:endParaRPr lang="fa-IR" sz="2800"/>
          </a:p>
        </p:txBody>
      </p:sp>
    </p:spTree>
    <p:extLst>
      <p:ext uri="{BB962C8B-B14F-4D97-AF65-F5344CB8AC3E}">
        <p14:creationId xmlns:p14="http://schemas.microsoft.com/office/powerpoint/2010/main" val="3007725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E2A2C095-9EF8-BF44-938A-034B1532947E}"/>
              </a:ext>
            </a:extLst>
          </p:cNvPr>
          <p:cNvSpPr>
            <a:spLocks noGrp="1"/>
          </p:cNvSpPr>
          <p:nvPr>
            <p:ph type="title"/>
          </p:nvPr>
        </p:nvSpPr>
        <p:spPr/>
        <p:txBody>
          <a:bodyPr/>
          <a:lstStyle/>
          <a:p>
            <a:r>
              <a:rPr lang="en-US"/>
              <a:t>اهداف اختصاصی آموزش مهارت های زندگی</a:t>
            </a:r>
            <a:endParaRPr lang="fa-IR"/>
          </a:p>
        </p:txBody>
      </p:sp>
      <p:sp>
        <p:nvSpPr>
          <p:cNvPr id="3" name="نگهدارنده مکان محتوا 2">
            <a:extLst>
              <a:ext uri="{FF2B5EF4-FFF2-40B4-BE49-F238E27FC236}">
                <a16:creationId xmlns:a16="http://schemas.microsoft.com/office/drawing/2014/main" xmlns="" id="{13EC44B0-D05B-4C4A-8026-9BDF6C513D6E}"/>
              </a:ext>
            </a:extLst>
          </p:cNvPr>
          <p:cNvSpPr>
            <a:spLocks noGrp="1"/>
          </p:cNvSpPr>
          <p:nvPr>
            <p:ph idx="1"/>
          </p:nvPr>
        </p:nvSpPr>
        <p:spPr/>
        <p:txBody>
          <a:bodyPr>
            <a:normAutofit/>
          </a:bodyPr>
          <a:lstStyle/>
          <a:p>
            <a:pPr marL="0" indent="0">
              <a:buNone/>
            </a:pPr>
            <a:r>
              <a:rPr lang="en-US" sz="2800"/>
              <a:t>توانمند کردن افراد</a:t>
            </a:r>
          </a:p>
          <a:p>
            <a:pPr marL="0" indent="0">
              <a:buNone/>
            </a:pPr>
            <a:r>
              <a:rPr lang="en-US" sz="2800"/>
              <a:t>ایجاد و افزایش مهارت تصمیم گیری</a:t>
            </a:r>
          </a:p>
          <a:p>
            <a:pPr marL="0" indent="0">
              <a:buNone/>
            </a:pPr>
            <a:r>
              <a:rPr lang="en-US" sz="2800"/>
              <a:t>ارتقای مهارت تفکر انتقادی و خلاقیت</a:t>
            </a:r>
          </a:p>
          <a:p>
            <a:pPr marL="0" indent="0">
              <a:buNone/>
            </a:pPr>
            <a:r>
              <a:rPr lang="en-US" sz="2800"/>
              <a:t>تقویت توانایی حل مساله</a:t>
            </a:r>
          </a:p>
          <a:p>
            <a:pPr marL="0" indent="0">
              <a:buNone/>
            </a:pPr>
            <a:r>
              <a:rPr lang="en-US" sz="2800"/>
              <a:t>تحقق توانایی های بالقوه ومنطبق با تغیرات  زندگی</a:t>
            </a:r>
          </a:p>
          <a:p>
            <a:pPr marL="0" indent="0">
              <a:buNone/>
            </a:pPr>
            <a:r>
              <a:rPr lang="en-US" sz="2800"/>
              <a:t>تقویت اعتماد به نفس ،عزت نفس وهویت فردی</a:t>
            </a:r>
            <a:endParaRPr lang="fa-IR" sz="2800"/>
          </a:p>
        </p:txBody>
      </p:sp>
    </p:spTree>
    <p:extLst>
      <p:ext uri="{BB962C8B-B14F-4D97-AF65-F5344CB8AC3E}">
        <p14:creationId xmlns:p14="http://schemas.microsoft.com/office/powerpoint/2010/main" val="212078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FE25C92-6E73-6F4C-9F1E-0968705A7D46}"/>
              </a:ext>
            </a:extLst>
          </p:cNvPr>
          <p:cNvSpPr>
            <a:spLocks noGrp="1"/>
          </p:cNvSpPr>
          <p:nvPr>
            <p:ph type="title"/>
          </p:nvPr>
        </p:nvSpPr>
        <p:spPr/>
        <p:txBody>
          <a:bodyPr/>
          <a:lstStyle/>
          <a:p>
            <a:r>
              <a:rPr lang="en-US"/>
              <a:t>عزت نفس</a:t>
            </a:r>
            <a:endParaRPr lang="fa-IR"/>
          </a:p>
        </p:txBody>
      </p:sp>
      <p:sp>
        <p:nvSpPr>
          <p:cNvPr id="3" name="نگهدارنده مکان محتوا 2">
            <a:extLst>
              <a:ext uri="{FF2B5EF4-FFF2-40B4-BE49-F238E27FC236}">
                <a16:creationId xmlns:a16="http://schemas.microsoft.com/office/drawing/2014/main" xmlns="" id="{7678E5C9-0DF5-C64E-86D5-0757C88AF061}"/>
              </a:ext>
            </a:extLst>
          </p:cNvPr>
          <p:cNvSpPr>
            <a:spLocks noGrp="1"/>
          </p:cNvSpPr>
          <p:nvPr>
            <p:ph idx="1"/>
          </p:nvPr>
        </p:nvSpPr>
        <p:spPr/>
        <p:txBody>
          <a:bodyPr>
            <a:normAutofit/>
          </a:bodyPr>
          <a:lstStyle/>
          <a:p>
            <a:pPr marL="0" indent="0">
              <a:buNone/>
            </a:pPr>
            <a:r>
              <a:rPr lang="en-US" sz="2800"/>
              <a:t>یکی از مهمترین مولفه های خودآگاهی که میتواند مانند سپری قوی از کودکان ونوجوانان در مقابل آسیب های روانی و اجتماعی دفاع کند،عزت نفس است.منظور از عزت نفس ،احساس ارزشمند بودن است. هر چه انسان ها برای خود ارزش و احترام بیشتری قائل باشند،کمتر در معرض آسیب ها قرار می گیرند.</a:t>
            </a:r>
          </a:p>
          <a:p>
            <a:pPr marL="0" indent="0">
              <a:buNone/>
            </a:pPr>
            <a:r>
              <a:rPr lang="en-US" sz="2800"/>
              <a:t>دختری که داشتن دوست از جنس مخالف یا جذابیت و پسری که استفاده از مواد مخدر یا شجاعت کاذب رانشانه ارزش یک انسان میداند تمایل به انجام رفتارهای پر خطر دارد و در معرض آنها قرار میگیرد.ت</a:t>
            </a:r>
            <a:endParaRPr lang="fa-IR" sz="2800"/>
          </a:p>
        </p:txBody>
      </p:sp>
    </p:spTree>
    <p:extLst>
      <p:ext uri="{BB962C8B-B14F-4D97-AF65-F5344CB8AC3E}">
        <p14:creationId xmlns:p14="http://schemas.microsoft.com/office/powerpoint/2010/main" val="727838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6284AC2-BF52-3B4E-BD6F-852934EF33E2}"/>
              </a:ext>
            </a:extLst>
          </p:cNvPr>
          <p:cNvSpPr>
            <a:spLocks noGrp="1"/>
          </p:cNvSpPr>
          <p:nvPr>
            <p:ph type="title"/>
          </p:nvPr>
        </p:nvSpPr>
        <p:spPr/>
        <p:txBody>
          <a:bodyPr/>
          <a:lstStyle/>
          <a:p>
            <a:r>
              <a:rPr lang="en-US"/>
              <a:t>زنجیره رفتارهای اجتماعی</a:t>
            </a:r>
            <a:endParaRPr lang="fa-IR"/>
          </a:p>
        </p:txBody>
      </p:sp>
      <p:sp>
        <p:nvSpPr>
          <p:cNvPr id="3" name="نگهدارنده مکان محتوا 2">
            <a:extLst>
              <a:ext uri="{FF2B5EF4-FFF2-40B4-BE49-F238E27FC236}">
                <a16:creationId xmlns:a16="http://schemas.microsoft.com/office/drawing/2014/main" xmlns="" id="{F740FDA4-8FBE-9948-8F9E-79CEF07D18BA}"/>
              </a:ext>
            </a:extLst>
          </p:cNvPr>
          <p:cNvSpPr>
            <a:spLocks noGrp="1"/>
          </p:cNvSpPr>
          <p:nvPr>
            <p:ph idx="1"/>
          </p:nvPr>
        </p:nvSpPr>
        <p:spPr/>
        <p:txBody>
          <a:bodyPr>
            <a:normAutofit fontScale="92500"/>
          </a:bodyPr>
          <a:lstStyle/>
          <a:p>
            <a:pPr marL="0" indent="0">
              <a:buNone/>
            </a:pPr>
            <a:r>
              <a:rPr lang="en-US" sz="2800"/>
              <a:t>پرخاشگری_قاطعیت _خجالت</a:t>
            </a:r>
          </a:p>
          <a:p>
            <a:pPr marL="0" indent="0">
              <a:buNone/>
            </a:pPr>
            <a:r>
              <a:rPr lang="en-US" sz="2800"/>
              <a:t>باید مشخص شود که قاطعیت چ نوع رفتاری است.همان طور که در بالا مشاهده شد ممکن است برداشت های اشتباهی از رفتاررقاطعانه صورت گیرد.بنابراین به یاد داشته باشید که:</a:t>
            </a:r>
          </a:p>
          <a:p>
            <a:pPr marL="0" indent="0">
              <a:buNone/>
            </a:pPr>
            <a:r>
              <a:rPr lang="en-US" sz="2800"/>
              <a:t>رفتار قاطعانه با پرخاشگری یا عصبانیت متفاوت است.</a:t>
            </a:r>
          </a:p>
          <a:p>
            <a:pPr marL="0" indent="0">
              <a:buNone/>
            </a:pPr>
            <a:r>
              <a:rPr lang="en-US" sz="2800"/>
              <a:t>رفتار قاطعانه در میان زنجیره ای قرار دارد که دو انتهای آن به خجالت و پرخاشگری ختم میشود.</a:t>
            </a:r>
          </a:p>
          <a:p>
            <a:pPr marL="0" indent="0">
              <a:buNone/>
            </a:pPr>
            <a:r>
              <a:rPr lang="en-US" sz="2800"/>
              <a:t>آن چه  که خجالت ،پرخاشگری و قاطعیت را از هم جدا میکند ،رعایت حقوق فردی است.</a:t>
            </a:r>
            <a:endParaRPr lang="fa-IR" sz="2800"/>
          </a:p>
        </p:txBody>
      </p:sp>
    </p:spTree>
    <p:extLst>
      <p:ext uri="{BB962C8B-B14F-4D97-AF65-F5344CB8AC3E}">
        <p14:creationId xmlns:p14="http://schemas.microsoft.com/office/powerpoint/2010/main" val="522846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86C5290F-E94F-5C42-BFC5-6FF97822A0F3}"/>
              </a:ext>
            </a:extLst>
          </p:cNvPr>
          <p:cNvSpPr>
            <a:spLocks noGrp="1"/>
          </p:cNvSpPr>
          <p:nvPr>
            <p:ph type="title"/>
          </p:nvPr>
        </p:nvSpPr>
        <p:spPr/>
        <p:txBody>
          <a:bodyPr/>
          <a:lstStyle/>
          <a:p>
            <a:r>
              <a:rPr lang="en-US"/>
              <a:t>خدمات اجتماعی و مشاوره ای در مدارس</a:t>
            </a:r>
            <a:endParaRPr lang="fa-IR"/>
          </a:p>
        </p:txBody>
      </p:sp>
      <p:sp>
        <p:nvSpPr>
          <p:cNvPr id="3" name="نگهدارنده مکان محتوا 2">
            <a:extLst>
              <a:ext uri="{FF2B5EF4-FFF2-40B4-BE49-F238E27FC236}">
                <a16:creationId xmlns:a16="http://schemas.microsoft.com/office/drawing/2014/main" xmlns="" id="{1372FBDB-63C5-CE44-99D8-461A4D026E90}"/>
              </a:ext>
            </a:extLst>
          </p:cNvPr>
          <p:cNvSpPr>
            <a:spLocks noGrp="1"/>
          </p:cNvSpPr>
          <p:nvPr>
            <p:ph idx="1"/>
          </p:nvPr>
        </p:nvSpPr>
        <p:spPr/>
        <p:txBody>
          <a:bodyPr>
            <a:normAutofit/>
          </a:bodyPr>
          <a:lstStyle/>
          <a:p>
            <a:pPr marL="0" indent="0">
              <a:buNone/>
            </a:pPr>
            <a:r>
              <a:rPr lang="en-US" sz="2800"/>
              <a:t>این خدمات مسائل شناختی ،عاطفی و رفتاری را مورد برسی قرار میدهد.</a:t>
            </a:r>
          </a:p>
          <a:p>
            <a:pPr marL="0" indent="0">
              <a:buNone/>
            </a:pPr>
            <a:r>
              <a:rPr lang="en-US" sz="2800"/>
              <a:t>این خدمات به بررسی نیازهای اجتماعی میپردازد.</a:t>
            </a:r>
          </a:p>
          <a:p>
            <a:pPr marL="0" indent="0">
              <a:buNone/>
            </a:pPr>
            <a:r>
              <a:rPr lang="en-US" sz="2800"/>
              <a:t>این خدمات باید مسائل را هم به صورت فردی،هم گروهی و خانوادگی در نظر گیرد و اقدامات لازم را انجام دهد.</a:t>
            </a:r>
          </a:p>
          <a:p>
            <a:pPr marL="0" indent="0">
              <a:buNone/>
            </a:pPr>
            <a:r>
              <a:rPr lang="en-US" sz="2800"/>
              <a:t>سازمان های محلی و اجتماعی را در ارتباط با موضوعات بهداشتی مدارس مطلع می نماید و آموزش میدهد.</a:t>
            </a:r>
          </a:p>
          <a:p>
            <a:pPr marL="0" indent="0">
              <a:buNone/>
            </a:pPr>
            <a:r>
              <a:rPr lang="en-US" sz="2800"/>
              <a:t>میزان مشارکت والدین و جامعه را در برنامه های مدرسه افزایش دهد.</a:t>
            </a:r>
            <a:endParaRPr lang="fa-IR" sz="2800"/>
          </a:p>
        </p:txBody>
      </p:sp>
    </p:spTree>
    <p:extLst>
      <p:ext uri="{BB962C8B-B14F-4D97-AF65-F5344CB8AC3E}">
        <p14:creationId xmlns:p14="http://schemas.microsoft.com/office/powerpoint/2010/main" val="3814584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F624AB8F-00F0-7246-B83B-404E768747EE}"/>
              </a:ext>
            </a:extLst>
          </p:cNvPr>
          <p:cNvSpPr>
            <a:spLocks noGrp="1"/>
          </p:cNvSpPr>
          <p:nvPr>
            <p:ph type="title"/>
          </p:nvPr>
        </p:nvSpPr>
        <p:spPr/>
        <p:txBody>
          <a:bodyPr/>
          <a:lstStyle/>
          <a:p>
            <a:r>
              <a:rPr lang="en-US"/>
              <a:t>جامعه</a:t>
            </a:r>
            <a:endParaRPr lang="fa-IR"/>
          </a:p>
        </p:txBody>
      </p:sp>
      <p:sp>
        <p:nvSpPr>
          <p:cNvPr id="3" name="نگهدارنده مکان محتوا 2">
            <a:extLst>
              <a:ext uri="{FF2B5EF4-FFF2-40B4-BE49-F238E27FC236}">
                <a16:creationId xmlns:a16="http://schemas.microsoft.com/office/drawing/2014/main" xmlns="" id="{9D330320-6777-5946-B07B-1C5CFEA4FC66}"/>
              </a:ext>
            </a:extLst>
          </p:cNvPr>
          <p:cNvSpPr>
            <a:spLocks noGrp="1"/>
          </p:cNvSpPr>
          <p:nvPr>
            <p:ph idx="1"/>
          </p:nvPr>
        </p:nvSpPr>
        <p:spPr/>
        <p:txBody>
          <a:bodyPr>
            <a:normAutofit/>
          </a:bodyPr>
          <a:lstStyle/>
          <a:p>
            <a:pPr marL="0" indent="0">
              <a:buNone/>
            </a:pPr>
            <a:r>
              <a:rPr lang="en-US" sz="2800"/>
              <a:t>گسترش همکاری  ومشارکت بین مدارس،خانواده ها و گروه های محلی و اجتماعی.در این حالت تمام افراد در آموزش و پرورش کودکان و نوجوانان سالم سهیم خواهند بود.</a:t>
            </a:r>
            <a:endParaRPr lang="fa-IR" sz="2800"/>
          </a:p>
        </p:txBody>
      </p:sp>
    </p:spTree>
    <p:extLst>
      <p:ext uri="{BB962C8B-B14F-4D97-AF65-F5344CB8AC3E}">
        <p14:creationId xmlns:p14="http://schemas.microsoft.com/office/powerpoint/2010/main" val="99633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C80003F8-67B7-DF47-A0B6-517F65779754}"/>
              </a:ext>
            </a:extLst>
          </p:cNvPr>
          <p:cNvSpPr>
            <a:spLocks noGrp="1"/>
          </p:cNvSpPr>
          <p:nvPr>
            <p:ph type="title"/>
          </p:nvPr>
        </p:nvSpPr>
        <p:spPr/>
        <p:txBody>
          <a:bodyPr/>
          <a:lstStyle/>
          <a:p>
            <a:r>
              <a:rPr lang="en-US"/>
              <a:t>خانواده</a:t>
            </a:r>
            <a:endParaRPr lang="fa-IR"/>
          </a:p>
        </p:txBody>
      </p:sp>
      <p:sp>
        <p:nvSpPr>
          <p:cNvPr id="3" name="نگهدارنده مکان محتوا 2">
            <a:extLst>
              <a:ext uri="{FF2B5EF4-FFF2-40B4-BE49-F238E27FC236}">
                <a16:creationId xmlns:a16="http://schemas.microsoft.com/office/drawing/2014/main" xmlns="" id="{0F3488B9-9811-BF44-BF22-E0711472A319}"/>
              </a:ext>
            </a:extLst>
          </p:cNvPr>
          <p:cNvSpPr>
            <a:spLocks noGrp="1"/>
          </p:cNvSpPr>
          <p:nvPr>
            <p:ph idx="1"/>
          </p:nvPr>
        </p:nvSpPr>
        <p:spPr/>
        <p:txBody>
          <a:bodyPr>
            <a:normAutofit lnSpcReduction="10000"/>
          </a:bodyPr>
          <a:lstStyle/>
          <a:p>
            <a:pPr marL="0" indent="0">
              <a:buNone/>
            </a:pPr>
            <a:r>
              <a:rPr lang="en-US" sz="2800"/>
              <a:t>خانواده با فراهم نمودن روابط نزدیک و مثبت میتواند نقش موثری بر ارتقای بهداشت روانی افراد داشته باشد.که در یک پژوهشی با هدف بررسی تاثیر روابط خانوادگی بر سلامت روانی نو جوانان اصفهان در سال ۱۳۸۸ صورت گرفت.</a:t>
            </a:r>
          </a:p>
          <a:p>
            <a:pPr marL="0" indent="0">
              <a:buNone/>
            </a:pPr>
            <a:r>
              <a:rPr lang="en-US" sz="2800"/>
              <a:t>که نتیجه ی این پژوهش نشان داد که متغیرهای اساسی در خانواده های همگن و همسو تاثیر مثبت شایانی بر سلامت بچها دارد.بنابراین لازم است که خانواده ها تلاش کنند چنین ارتباطات مثبت در خانواده ایجاد کنند.</a:t>
            </a:r>
          </a:p>
          <a:p>
            <a:pPr marL="0" indent="0">
              <a:buNone/>
            </a:pPr>
            <a:r>
              <a:rPr lang="en-US" sz="2800"/>
              <a:t>ارتباط مثبتی بین سلامت روان وروش کار همگن در مدارس برای دانش آموزان وجود دارد.</a:t>
            </a:r>
            <a:endParaRPr lang="fa-IR" sz="2800"/>
          </a:p>
        </p:txBody>
      </p:sp>
    </p:spTree>
    <p:extLst>
      <p:ext uri="{BB962C8B-B14F-4D97-AF65-F5344CB8AC3E}">
        <p14:creationId xmlns:p14="http://schemas.microsoft.com/office/powerpoint/2010/main" val="319508073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F10001025" id="{F9915BBD-9749-466F-995C-8C8D6A938EC0}" vid="{CF1D1A65-FC75-42D2-B7EF-D2991382DC6F}"/>
    </a:ext>
  </a:extLst>
</a:theme>
</file>

<file path=docProps/app.xml><?xml version="1.0" encoding="utf-8"?>
<Properties xmlns="http://schemas.openxmlformats.org/officeDocument/2006/extended-properties" xmlns:vt="http://schemas.openxmlformats.org/officeDocument/2006/docPropsVTypes">
  <TotalTime>0</TotalTime>
  <Words>639</Words>
  <Application>Microsoft Office PowerPoint</Application>
  <PresentationFormat>Custom</PresentationFormat>
  <Paragraphs>37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Crop</vt:lpstr>
      <vt:lpstr>به نام خدا</vt:lpstr>
      <vt:lpstr>جایگاه بهداشت مدارس در ایران </vt:lpstr>
      <vt:lpstr>مراقبت از نظر سلامت اجتماعی</vt:lpstr>
      <vt:lpstr>آموزش مهارت های زندگی</vt:lpstr>
      <vt:lpstr>اهداف اختصاصی آموزش مهارت های زندگی</vt:lpstr>
      <vt:lpstr>عزت نفس</vt:lpstr>
      <vt:lpstr>زنجیره رفتارهای اجتماعی</vt:lpstr>
      <vt:lpstr>خدمات اجتماعی و مشاوره ای در مدارس</vt:lpstr>
      <vt:lpstr>جامعه</vt:lpstr>
      <vt:lpstr>خانواده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cp:lastModifiedBy>Windows User</cp:lastModifiedBy>
  <cp:revision>7</cp:revision>
  <dcterms:modified xsi:type="dcterms:W3CDTF">2020-05-12T09:26:10Z</dcterms:modified>
</cp:coreProperties>
</file>