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10" r:id="rId55"/>
    <p:sldId id="309" r:id="rId56"/>
    <p:sldId id="311" r:id="rId57"/>
    <p:sldId id="312" r:id="rId58"/>
    <p:sldId id="313" r:id="rId59"/>
    <p:sldId id="314" r:id="rId60"/>
    <p:sldId id="315"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579" autoAdjust="0"/>
  </p:normalViewPr>
  <p:slideViewPr>
    <p:cSldViewPr>
      <p:cViewPr>
        <p:scale>
          <a:sx n="60" d="100"/>
          <a:sy n="60" d="100"/>
        </p:scale>
        <p:origin x="-1656" y="-29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3BF82A8-B0EC-44C5-B598-F9623114B6AF}" type="datetimeFigureOut">
              <a:rPr lang="en-US" smtClean="0"/>
              <a:pPr/>
              <a:t>5/21/2020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8C9CCE-DDD5-46DB-BA92-8EB766D32E23}" type="slidenum">
              <a:rPr lang="en-US" smtClean="0"/>
              <a:pPr/>
              <a:t>‹#›</a:t>
            </a:fld>
            <a:endParaRPr lang="en-US"/>
          </a:p>
        </p:txBody>
      </p:sp>
    </p:spTree>
    <p:extLst>
      <p:ext uri="{BB962C8B-B14F-4D97-AF65-F5344CB8AC3E}">
        <p14:creationId xmlns:p14="http://schemas.microsoft.com/office/powerpoint/2010/main" val="3553398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18C9CCE-DDD5-46DB-BA92-8EB766D32E23}" type="slidenum">
              <a:rPr lang="en-US" smtClean="0"/>
              <a:pPr/>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5/21/2020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1828800"/>
            <a:ext cx="8229600" cy="1981200"/>
          </a:xfrm>
        </p:spPr>
        <p:txBody>
          <a:bodyPr>
            <a:normAutofit/>
          </a:bodyPr>
          <a:lstStyle/>
          <a:p>
            <a:r>
              <a:rPr lang="fa-IR" sz="8000" dirty="0" smtClean="0">
                <a:solidFill>
                  <a:schemeClr val="tx1"/>
                </a:solidFill>
                <a:latin typeface="Andalus" pitchFamily="18" charset="-78"/>
                <a:cs typeface="Andalus" pitchFamily="18" charset="-78"/>
              </a:rPr>
              <a:t>بسم الله الرحمن الرحیم    </a:t>
            </a:r>
            <a:endParaRPr lang="en-US" sz="8000" dirty="0">
              <a:solidFill>
                <a:schemeClr val="tx1"/>
              </a:solidFill>
              <a:latin typeface="Andalus" pitchFamily="18" charset="-78"/>
              <a:cs typeface="Andalus" pitchFamily="18" charset="-78"/>
            </a:endParaRPr>
          </a:p>
        </p:txBody>
      </p:sp>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47800"/>
            <a:ext cx="8229600" cy="1447800"/>
          </a:xfrm>
        </p:spPr>
        <p:txBody>
          <a:bodyPr>
            <a:normAutofit/>
          </a:bodyPr>
          <a:lstStyle/>
          <a:p>
            <a:pPr algn="r"/>
            <a:r>
              <a:rPr lang="fa-IR" sz="4400" b="0" dirty="0" smtClean="0">
                <a:solidFill>
                  <a:schemeClr val="tx1"/>
                </a:solidFill>
                <a:cs typeface="+mn-cs"/>
              </a:rPr>
              <a:t>فصل اول:</a:t>
            </a:r>
            <a:endParaRPr lang="en-US" sz="4400" b="0" dirty="0">
              <a:solidFill>
                <a:schemeClr val="tx1"/>
              </a:solidFill>
              <a:cs typeface="+mn-cs"/>
            </a:endParaRPr>
          </a:p>
        </p:txBody>
      </p:sp>
      <p:sp>
        <p:nvSpPr>
          <p:cNvPr id="3" name="Subtitle 2"/>
          <p:cNvSpPr>
            <a:spLocks noGrp="1"/>
          </p:cNvSpPr>
          <p:nvPr>
            <p:ph type="subTitle" idx="1"/>
          </p:nvPr>
        </p:nvSpPr>
        <p:spPr>
          <a:xfrm>
            <a:off x="1447800" y="3352800"/>
            <a:ext cx="6400800" cy="1905000"/>
          </a:xfrm>
        </p:spPr>
        <p:txBody>
          <a:bodyPr>
            <a:normAutofit/>
          </a:bodyPr>
          <a:lstStyle/>
          <a:p>
            <a:r>
              <a:rPr lang="fa-IR" sz="8800" b="1" dirty="0" smtClean="0">
                <a:solidFill>
                  <a:schemeClr val="tx1"/>
                </a:solidFill>
              </a:rPr>
              <a:t>کلیات</a:t>
            </a:r>
            <a:endParaRPr lang="en-US" sz="8800" b="1" dirty="0">
              <a:solidFill>
                <a:schemeClr val="tx1"/>
              </a:solidFill>
            </a:endParaRPr>
          </a:p>
        </p:txBody>
      </p:sp>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linds(horizontal)">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pPr algn="r"/>
            <a:r>
              <a:rPr lang="fa-IR" sz="3600" i="1" dirty="0" smtClean="0">
                <a:solidFill>
                  <a:schemeClr val="tx1"/>
                </a:solidFill>
                <a:cs typeface="+mn-cs"/>
              </a:rPr>
              <a:t>نقش حسابرس در ساختار نظام اداری و مالی دولت</a:t>
            </a:r>
            <a:endParaRPr lang="en-US" sz="3600" i="1" dirty="0">
              <a:solidFill>
                <a:schemeClr val="tx1"/>
              </a:solidFill>
              <a:cs typeface="+mn-cs"/>
            </a:endParaRPr>
          </a:p>
        </p:txBody>
      </p:sp>
      <p:sp>
        <p:nvSpPr>
          <p:cNvPr id="3" name="Content Placeholder 2"/>
          <p:cNvSpPr>
            <a:spLocks noGrp="1"/>
          </p:cNvSpPr>
          <p:nvPr>
            <p:ph idx="1"/>
          </p:nvPr>
        </p:nvSpPr>
        <p:spPr>
          <a:xfrm>
            <a:off x="457200" y="1676400"/>
            <a:ext cx="8229600" cy="4876800"/>
          </a:xfrm>
        </p:spPr>
        <p:txBody>
          <a:bodyPr>
            <a:noAutofit/>
          </a:bodyPr>
          <a:lstStyle/>
          <a:p>
            <a:pPr algn="justLow" rtl="1">
              <a:buNone/>
            </a:pPr>
            <a:r>
              <a:rPr lang="en-US" sz="2400" dirty="0" smtClean="0"/>
              <a:t>      </a:t>
            </a:r>
            <a:r>
              <a:rPr lang="fa-IR" sz="2400" dirty="0" smtClean="0"/>
              <a:t>دولت بخش عمده از منابع ملی را در زمینه اجرای اعتبارات تملک دارایی های  سرمایه ای واعتبارات هزینه ای به مصرف می رساند.</a:t>
            </a:r>
          </a:p>
          <a:p>
            <a:pPr algn="justLow" rtl="1">
              <a:buNone/>
            </a:pPr>
            <a:r>
              <a:rPr lang="en-US" sz="2400" dirty="0" smtClean="0"/>
              <a:t>       </a:t>
            </a:r>
            <a:r>
              <a:rPr lang="fa-IR" sz="2400" dirty="0" smtClean="0"/>
              <a:t>برای اثبات توسعه روزافزون فعالیتهای دولت و نقش آن در اقتصاد کشور، کافی است ارقام بودجه سالانه کل کشور ودرآمد ملی را با یکدیگر مقایسه نماییم. به عنوان مثال، منابع ومصارف بودجه مصوب سال  1386 کل کشور، بالغ بر 2316857 میلیارد ریال و درآمد خالص ملی دراین سال بر اساس قیمت جاری بازار بالغ بر مبلغ 2612019 میلیارد ریال محاسبه شده است، یعنی 88/7 درصد درآمدهای کشور، به مصارف بخش عمومی اختصاص یافته است.بدین ترتیب، دولت بخش قابل ملاحظه ای از درآمد ملی را از طریق </a:t>
            </a:r>
          </a:p>
          <a:p>
            <a:pPr algn="justLow" rtl="1">
              <a:buNone/>
            </a:pPr>
            <a:r>
              <a:rPr lang="en-US" sz="2400" dirty="0" smtClean="0"/>
              <a:t>     </a:t>
            </a:r>
            <a:r>
              <a:rPr lang="fa-IR" sz="2400" dirty="0" smtClean="0"/>
              <a:t>مخارج عمومی وارد بازار کرده است.</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par>
                          <p:cTn id="16" fill="hold">
                            <p:stCondLst>
                              <p:cond delay="2500"/>
                            </p:stCondLst>
                            <p:childTnLst>
                              <p:par>
                                <p:cTn id="17" presetID="18" presetClass="entr" presetSubtype="12"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strips(downLeft)">
                                      <p:cBhvr>
                                        <p:cTn id="1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a:bodyPr>
          <a:lstStyle/>
          <a:p>
            <a:pPr algn="justLow" rtl="1">
              <a:buNone/>
            </a:pPr>
            <a:r>
              <a:rPr lang="en-US" dirty="0" smtClean="0"/>
              <a:t>    </a:t>
            </a:r>
            <a:r>
              <a:rPr lang="fa-IR" dirty="0" smtClean="0"/>
              <a:t>این گستردگی، اداره امور دستگاههای اجرایی را در کلیه زمینه ها پیچیده تر و در جهت تخصصی شدن فعالیت های دولت سوق می دهد، در نتیجه اعمال کنترل مستقیم توسط مراجع تصمیم گیر، امکان پذیر نخواهد بود. از این رو مراجع مزبور به منظور آگاهی از کم و کیف پیشرفت برنامه ها ناگزیرند به گزارشهای واصله بسنده نمایند.</a:t>
            </a:r>
          </a:p>
          <a:p>
            <a:pPr algn="justLow" rtl="1">
              <a:buNone/>
            </a:pPr>
            <a:r>
              <a:rPr lang="en-US" dirty="0" smtClean="0"/>
              <a:t>    </a:t>
            </a:r>
            <a:r>
              <a:rPr lang="fa-IR" dirty="0" smtClean="0"/>
              <a:t>این گزارشها زیربنا و مبنای قضاوتها و تعیین خط مشی های آتی خواهد بود که اثرات عملی آندر قالب قانون، آیین نامه، تصویب نامه، دستورالعمل وبخشنامه متجلی می گردد.</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a:bodyPr>
          <a:lstStyle/>
          <a:p>
            <a:pPr algn="justLow" rtl="1">
              <a:buNone/>
            </a:pPr>
            <a:r>
              <a:rPr lang="en-US" sz="2800" dirty="0" smtClean="0"/>
              <a:t>    </a:t>
            </a:r>
            <a:r>
              <a:rPr lang="fa-IR" sz="2800" dirty="0" smtClean="0"/>
              <a:t>انتقال گزارش ها و اطلاعات در کلیه زمینه ها، به مراکز تصمیم گیر از اهمیت ویژه ای برخوردار است.لذا گزارش ها و اطلاعات ارسالی می بایست پس از بررسی و تجزیه و تحلیل لازم توسط افراد خبره، متعهد و بی طرف توأم با اظهارنظر کارشناسانه و محققانه، به این مراجع ارائه شود تا تصمیمات با واقع بینی و دوراندیشی لازم اتخاذ گردد.</a:t>
            </a:r>
            <a:endParaRPr lang="fa-IR" sz="2800" b="1" dirty="0" smtClean="0"/>
          </a:p>
          <a:p>
            <a:pPr algn="justLow" rtl="1">
              <a:buNone/>
            </a:pPr>
            <a:r>
              <a:rPr lang="en-US" b="1" dirty="0" smtClean="0"/>
              <a:t>    </a:t>
            </a:r>
            <a:r>
              <a:rPr lang="fa-IR" b="1" dirty="0" smtClean="0"/>
              <a:t>نکته </a:t>
            </a:r>
            <a:r>
              <a:rPr lang="fa-IR" sz="2800" b="1" dirty="0" smtClean="0"/>
              <a:t>: </a:t>
            </a:r>
            <a:r>
              <a:rPr lang="fa-IR" sz="2800" dirty="0" smtClean="0"/>
              <a:t>گزارشهایی که در بخش عمومی در زمینه پیشرفت برنامه ها تهیه وتنظیم و ارائه می شود (حسابرسی عملیاتی)، به مراتب مهمتر،حساس تر و رسیدگی به آنها پیچیده تر و دشوارتر از گزارشهای مالی (حسابرسی سنتی) است</a:t>
            </a:r>
            <a:r>
              <a:rPr lang="en-US" sz="2800" dirty="0" smtClean="0"/>
              <a:t> .</a:t>
            </a:r>
          </a:p>
          <a:p>
            <a:pPr algn="justLow" rtl="1">
              <a:buNone/>
            </a:pPr>
            <a:r>
              <a:rPr lang="en-US" sz="2800" dirty="0" smtClean="0"/>
              <a:t>     </a:t>
            </a:r>
            <a:r>
              <a:rPr lang="fa-IR" sz="2800" dirty="0" smtClean="0"/>
              <a:t>چرا؟</a:t>
            </a:r>
            <a:endParaRPr lang="fa-IR" sz="2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172200"/>
          </a:xfrm>
        </p:spPr>
        <p:txBody>
          <a:bodyPr>
            <a:normAutofit/>
          </a:bodyPr>
          <a:lstStyle/>
          <a:p>
            <a:pPr algn="justLow" rtl="1">
              <a:buNone/>
            </a:pPr>
            <a:r>
              <a:rPr lang="en-US" sz="2800" dirty="0" smtClean="0"/>
              <a:t>   </a:t>
            </a:r>
            <a:r>
              <a:rPr lang="fa-IR" sz="2800" dirty="0" smtClean="0"/>
              <a:t>زیرا:</a:t>
            </a:r>
          </a:p>
          <a:p>
            <a:pPr algn="justLow" rtl="1">
              <a:buNone/>
            </a:pPr>
            <a:r>
              <a:rPr lang="en-US" b="1" dirty="0" smtClean="0"/>
              <a:t>   </a:t>
            </a:r>
            <a:r>
              <a:rPr lang="fa-IR" b="1" dirty="0" smtClean="0"/>
              <a:t>اولا</a:t>
            </a:r>
            <a:r>
              <a:rPr lang="fa-IR" sz="2800" dirty="0" smtClean="0"/>
              <a:t>،زیربنای برنامه ریزی و اصلاح و بهبود برنامه ها می بایست بر اساس گزارش های عملیاتی صورت پذیرد.</a:t>
            </a:r>
          </a:p>
          <a:p>
            <a:pPr algn="justLow" rtl="1">
              <a:buNone/>
            </a:pPr>
            <a:r>
              <a:rPr lang="en-US" b="1" dirty="0" smtClean="0"/>
              <a:t>    </a:t>
            </a:r>
            <a:r>
              <a:rPr lang="fa-IR" b="1" dirty="0" smtClean="0"/>
              <a:t>ثانیا</a:t>
            </a:r>
            <a:r>
              <a:rPr lang="fa-IR" sz="2800" dirty="0" smtClean="0"/>
              <a:t>، به دلیل تنوعی که همواره در فعالیتهای غیرمالی مشاهده می شود، این نوع حسابرسی نیاز به متخصصین گوناگون در رابطه با موضوع تحت حسابرسی دارد، نظیر مهندس سازه، مهندس الکترونیک، کامپیوتر، جامعه شناس، حقوقدان و امثالهم.</a:t>
            </a:r>
          </a:p>
          <a:p>
            <a:pPr algn="justLow" rtl="1">
              <a:buNone/>
            </a:pPr>
            <a:r>
              <a:rPr lang="en-US" b="1" dirty="0" smtClean="0"/>
              <a:t>    </a:t>
            </a:r>
            <a:r>
              <a:rPr lang="fa-IR" b="1" dirty="0" smtClean="0"/>
              <a:t>ثالثا</a:t>
            </a:r>
            <a:r>
              <a:rPr lang="fa-IR" sz="2800" dirty="0" smtClean="0"/>
              <a:t>، در بررسی عملکرد مالی شرایط ووضعیت گذشته مورد توجه واظهار نظر قرار می گیرد، در حالی که در حسابرسی عملیاتی، گذشته، حال، آینده فعالیت های غیرمالی دستگاههای اجرایی مدنظر است و از طرفی همواره عملکرد مالی مطابق با میزان پیشرفت فیزیکی نخواهد بود. </a:t>
            </a:r>
            <a:endParaRPr lang="en-US" sz="2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par>
                          <p:cTn id="16" fill="hold">
                            <p:stCondLst>
                              <p:cond delay="3000"/>
                            </p:stCondLst>
                            <p:childTnLst>
                              <p:par>
                                <p:cTn id="17" presetID="18" presetClass="entr" presetSubtype="12"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strips(downLeft)">
                                      <p:cBhvr>
                                        <p:cTn id="19"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019800"/>
          </a:xfrm>
        </p:spPr>
        <p:txBody>
          <a:bodyPr>
            <a:normAutofit/>
          </a:bodyPr>
          <a:lstStyle/>
          <a:p>
            <a:pPr algn="justLow" rtl="1">
              <a:buNone/>
            </a:pPr>
            <a:r>
              <a:rPr lang="en-US" sz="2800" b="1" dirty="0" smtClean="0"/>
              <a:t>     </a:t>
            </a:r>
            <a:r>
              <a:rPr lang="fa-IR" sz="2800" b="1" dirty="0" smtClean="0"/>
              <a:t>نکته</a:t>
            </a:r>
            <a:r>
              <a:rPr lang="fa-IR" sz="2800" dirty="0" smtClean="0"/>
              <a:t> : ارزیابی و اندازه گیری پیشرفت برنامه ها وتطبیق عملیات انجام شده با اهداف از قبل تعیین شده و تجزیه و تحلیل آن، به سادگی امکان پذیر نیست، زیرا در بیشتر موارد، پارامترهای اندازه گیری از قبل تعیین نشده است. </a:t>
            </a:r>
          </a:p>
          <a:p>
            <a:pPr algn="justLow" rtl="1">
              <a:buNone/>
            </a:pPr>
            <a:r>
              <a:rPr lang="en-US" sz="2800" dirty="0" smtClean="0"/>
              <a:t>     </a:t>
            </a:r>
            <a:r>
              <a:rPr lang="fa-IR" sz="2800" dirty="0" smtClean="0"/>
              <a:t>لذا می توان اذعان داشت، یکی از مراحل بسیار مهم و پیچیده در گردش بودجه، که اعمال دقیق و به موقع آن می تواند، اثر زیادی در انسجام نظام اداری و مالی کشور داشته باشد، مرحله </a:t>
            </a:r>
            <a:r>
              <a:rPr lang="fa-IR" sz="2800" b="1" dirty="0" smtClean="0"/>
              <a:t>نظارت بر  اجرای بودجه </a:t>
            </a:r>
            <a:r>
              <a:rPr lang="fa-IR" sz="2800" dirty="0" smtClean="0"/>
              <a:t>است که به عنوان یکی از ارکان اصلی اداره امور موسسات محسوب می شود. </a:t>
            </a:r>
          </a:p>
          <a:p>
            <a:pPr algn="justLow" rtl="1">
              <a:buNone/>
            </a:pPr>
            <a:r>
              <a:rPr lang="en-US" sz="2800" dirty="0" smtClean="0"/>
              <a:t>     </a:t>
            </a:r>
            <a:r>
              <a:rPr lang="fa-IR" sz="2800" dirty="0" smtClean="0"/>
              <a:t>یعنی در قبال هر برنامه ریزی و اجرای آن اعمال نظارت عالی، امری ضروری است.</a:t>
            </a:r>
            <a:endParaRPr lang="en-US" sz="2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638800"/>
          </a:xfrm>
        </p:spPr>
        <p:txBody>
          <a:bodyPr>
            <a:normAutofit/>
          </a:bodyPr>
          <a:lstStyle/>
          <a:p>
            <a:pPr algn="justLow" rtl="1">
              <a:buNone/>
            </a:pPr>
            <a:r>
              <a:rPr lang="en-US" sz="3600" dirty="0" smtClean="0"/>
              <a:t>   </a:t>
            </a:r>
            <a:r>
              <a:rPr lang="fa-IR" sz="3600" dirty="0" smtClean="0"/>
              <a:t>به طور کلی، حسابرسی سنتی حقوق و منافع مردم ونظرات مجلس شورای اسلامی را نسبت به عملکرد دستگاههای اجرایی بخش عمومی در کلیه جهات تأمین نمی کند، حتی در بخش خصوصی نیز تأمین منافع کل صاحبان سرمایه واحدهای اقتصادی مورد تردید است.</a:t>
            </a:r>
          </a:p>
          <a:p>
            <a:pPr algn="justLow" rtl="1">
              <a:buNone/>
            </a:pPr>
            <a:r>
              <a:rPr lang="en-US" sz="3600" dirty="0" smtClean="0"/>
              <a:t>   </a:t>
            </a:r>
            <a:r>
              <a:rPr lang="fa-IR" sz="3600" dirty="0" smtClean="0"/>
              <a:t>از این رو امروزه در اکثر کشورهای صنعتی فکر حسابرسی فراگیر یا جامع برای بخش خصوصی نیز در حال تکوین است.</a:t>
            </a:r>
            <a:endParaRPr lang="en-US" sz="36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91200"/>
          </a:xfrm>
        </p:spPr>
        <p:txBody>
          <a:bodyPr>
            <a:normAutofit fontScale="62500" lnSpcReduction="20000"/>
          </a:bodyPr>
          <a:lstStyle/>
          <a:p>
            <a:pPr algn="justLow" rtl="1">
              <a:buNone/>
            </a:pPr>
            <a:r>
              <a:rPr lang="en-US" sz="5100" dirty="0" smtClean="0"/>
              <a:t>   </a:t>
            </a:r>
            <a:r>
              <a:rPr lang="fa-IR" sz="5100" dirty="0" smtClean="0"/>
              <a:t>درکشورهای در حال توسعه، دولت ها از دو طریق اهرم اقتصادی کشور را در دست دارند:</a:t>
            </a:r>
          </a:p>
          <a:p>
            <a:pPr marL="514350" indent="-514350" algn="justLow" rtl="1">
              <a:buNone/>
            </a:pPr>
            <a:r>
              <a:rPr lang="en-US" sz="5100" dirty="0" smtClean="0"/>
              <a:t>    </a:t>
            </a:r>
            <a:r>
              <a:rPr lang="fa-IR" sz="5100" dirty="0" smtClean="0"/>
              <a:t>1- برنامه ریزی، بودجه بندی، تنظیم سیاست های مالی، پولی وارزی.</a:t>
            </a:r>
          </a:p>
          <a:p>
            <a:pPr marL="514350" indent="-514350" algn="justLow" rtl="1">
              <a:buNone/>
            </a:pPr>
            <a:r>
              <a:rPr lang="en-US" sz="5100" dirty="0" smtClean="0"/>
              <a:t>    </a:t>
            </a:r>
            <a:r>
              <a:rPr lang="fa-IR" sz="5100" dirty="0" smtClean="0"/>
              <a:t>2- اداره بنگاه های تولیدی و خدماتی.</a:t>
            </a:r>
          </a:p>
          <a:p>
            <a:pPr marL="514350" indent="-514350" algn="justLow" rtl="1">
              <a:buNone/>
            </a:pPr>
            <a:endParaRPr lang="fa-IR" sz="5100" dirty="0"/>
          </a:p>
          <a:p>
            <a:pPr marL="514350" indent="-514350" algn="justLow" rtl="1">
              <a:buNone/>
            </a:pPr>
            <a:r>
              <a:rPr lang="en-US" sz="5100" dirty="0" smtClean="0"/>
              <a:t>     </a:t>
            </a:r>
            <a:r>
              <a:rPr lang="fa-IR" sz="5100" dirty="0" smtClean="0"/>
              <a:t>بنابراین، هر گونه اتخاذ تصمیم توسط دولت مردان نه تنها اثر مستقیمی در چگونگی برنامه ها بجا خواهد گذاشت، بلکه واحدهای اقتصادی بخش خصوصی را نیز تحت تأثیر قرار می دهد. از طرفی اجرای برنامه های دولت در قانون پنجساله ی توسعه اقتصادی، اجتماعی و فرهنگی و قانون بودجه سالانه کل کشور، یکی از عوامل مهم سیاست گذاری اقتصادی به حساب می آید. </a:t>
            </a:r>
          </a:p>
          <a:p>
            <a:pPr marL="514350" indent="-514350" algn="ctr">
              <a:buNone/>
            </a:pPr>
            <a:endParaRPr lang="en-US" sz="2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par>
                          <p:cTn id="16" fill="hold">
                            <p:stCondLst>
                              <p:cond delay="3000"/>
                            </p:stCondLst>
                            <p:childTnLst>
                              <p:par>
                                <p:cTn id="17" presetID="18" presetClass="entr" presetSubtype="12" fill="hold" grpId="0"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strips(downLeft)">
                                      <p:cBhvr>
                                        <p:cTn id="19"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91200"/>
          </a:xfrm>
        </p:spPr>
        <p:txBody>
          <a:bodyPr>
            <a:noAutofit/>
          </a:bodyPr>
          <a:lstStyle/>
          <a:p>
            <a:pPr algn="justLow" rtl="1">
              <a:buNone/>
            </a:pPr>
            <a:r>
              <a:rPr lang="en-US" sz="3200" dirty="0" smtClean="0"/>
              <a:t>    </a:t>
            </a:r>
            <a:r>
              <a:rPr lang="fa-IR" sz="3200" dirty="0" smtClean="0"/>
              <a:t>به خصوص درآمدهای غالب این قبیل کشورها نظیر درآمد حاصل از فروش نفت در انحصاردولت می باشد. از این رو تصمیم گیری ها می بایست متکی به گزارشها، اطلاعات و آمار دقیق، مربوط، به موقع، مستند به مدارک مکفی، قابل مقایسه و قابل اطمینان باشد. زمانی گزارشهای مالی وعملیاتی مورد بحث قابل اتکاء و قابل اطمینان خواهد بود که توسط افرادی متعهد، مستقل، مطلع و مجرب رسیدگی و اظهار نظر شده باشد. یعنی اعتباردهی گزاشها به رسیدگی و اظهار نظر افراد خبره، متعهد و مستقل بستگی دارد</a:t>
            </a:r>
            <a:r>
              <a:rPr lang="fa-IR" dirty="0" smtClean="0"/>
              <a:t>.</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algn="justLow" rtl="1">
              <a:buNone/>
            </a:pPr>
            <a:r>
              <a:rPr lang="en-US" sz="2800" dirty="0" smtClean="0"/>
              <a:t>     </a:t>
            </a:r>
            <a:r>
              <a:rPr lang="fa-IR" sz="2800" dirty="0" smtClean="0"/>
              <a:t>به طور خلاصه، هدف اصلی انواع حسابرسی ها عبارتست از تشخیص درستی و قابل قبول بودن گزارشهایی که در رابطه با فعالیتهای مالی و غیرمالی توسط مسئولین ذیربط دستگاههای اجرایی به استناد قوانین و مقررات موضوعه و موازین حسابداری و حسابرسی دولتی ارائه می گردد. به منظور حصول اطمینان از حسابرسی جامع هر یک از دستگاههای اجرایی در سطح خرد و کلیه دستگاه اجرایی در سطح کلان، در راستای پاسخگو بودن هر یک از مقامات مسئول ذیصلاح. همانطور که اشاره شد در این بخش اولا معیاری مانند سود و زیان وجود ندارد ثانیا قوانین و مقررات حاکم بر فعالیت های بخش عمومی بسیار زیاد و بسیار متنوع و گاهاغیرشفاف می باشد، از این رو نظارت مضاعف را میطلبد.  </a:t>
            </a:r>
            <a:endParaRPr lang="en-US" sz="2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Autofit/>
          </a:bodyPr>
          <a:lstStyle/>
          <a:p>
            <a:pPr algn="justLow" rtl="1">
              <a:buNone/>
            </a:pPr>
            <a:r>
              <a:rPr lang="en-US" sz="3200" dirty="0" smtClean="0"/>
              <a:t>    </a:t>
            </a:r>
            <a:r>
              <a:rPr lang="fa-IR" sz="3200" dirty="0" smtClean="0"/>
              <a:t>شایان ذکر است، با توجه به تحولات سریع اقتصادی و اجتماعی، نقش حسابرسان نیز دائما در حال تغییر و تکامل است تا بتوانند پاسخگوی نیازهای جدید جامعه باشند. گرچه وظیفه ی حسابرسان در درجه اول اعتباردهی به اطلاعات حاصل از عملیات مالی است، لکن با روند پیشرفتهای فیزیکی اخیر جوامع و پیچیده تر شدن فعالیتهای بخش عمومی، حسابرسان به عنوان عامل کنترل کننده می بایست کلیه فعالیتهای مسئولین بخش عمومی در رابطه با حسابدهی آنها را مورد رسیدگی و اظهارنظر قرار داده و آن را به مقامات ذیصلاح کشور و آحاد جامعه ارائه نمایند.</a:t>
            </a:r>
            <a:endParaRPr lang="en-US" sz="32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r"/>
            <a:r>
              <a:rPr lang="fa-IR" sz="4000" i="1" dirty="0" smtClean="0">
                <a:solidFill>
                  <a:schemeClr val="tx1"/>
                </a:solidFill>
              </a:rPr>
              <a:t>انواع حسابرسی دولتی</a:t>
            </a:r>
            <a:endParaRPr lang="en-US" sz="4000" i="1" dirty="0">
              <a:solidFill>
                <a:schemeClr val="tx1"/>
              </a:solidFill>
            </a:endParaRPr>
          </a:p>
        </p:txBody>
      </p:sp>
      <p:sp>
        <p:nvSpPr>
          <p:cNvPr id="3" name="Content Placeholder 2"/>
          <p:cNvSpPr>
            <a:spLocks noGrp="1"/>
          </p:cNvSpPr>
          <p:nvPr>
            <p:ph idx="1"/>
          </p:nvPr>
        </p:nvSpPr>
        <p:spPr>
          <a:xfrm>
            <a:off x="457200" y="1447800"/>
            <a:ext cx="8229600" cy="4678363"/>
          </a:xfrm>
        </p:spPr>
        <p:txBody>
          <a:bodyPr>
            <a:normAutofit/>
          </a:bodyPr>
          <a:lstStyle/>
          <a:p>
            <a:pPr algn="justLow" rtl="1">
              <a:buNone/>
            </a:pPr>
            <a:r>
              <a:rPr lang="en-US" sz="3200" dirty="0" smtClean="0"/>
              <a:t>    </a:t>
            </a:r>
            <a:r>
              <a:rPr lang="fa-IR" sz="3200" dirty="0" smtClean="0"/>
              <a:t>در واقع محدوده این واژه در هر کشوری بنا به مقتضیات سیاسی، اجتماعی، اقتصادی و فرهنگی و نحوه ی اعمال نظارت بر عملکرد دولت با توجه به قوانین و مقررات مربوط، تعیین می شود.</a:t>
            </a:r>
          </a:p>
          <a:p>
            <a:pPr algn="justLow" rtl="1">
              <a:buNone/>
            </a:pPr>
            <a:r>
              <a:rPr lang="en-US" sz="3200" dirty="0" smtClean="0"/>
              <a:t>    </a:t>
            </a:r>
            <a:r>
              <a:rPr lang="fa-IR" sz="3200" dirty="0" smtClean="0"/>
              <a:t>امروزه در بعضی از کشورها حسابرسی دولتی با طیف بسیار وسیع، کلیه فعالیتهای دولت اعم از مالی و غیرمالی را در بر می گیرد و در برخی دیگر، حسابرسی دولتی صرفا به رسیدگی به عملکرد مالی دولت محدود می شود.</a:t>
            </a:r>
            <a:endParaRPr lang="en-US" sz="32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Autofit/>
          </a:bodyPr>
          <a:lstStyle/>
          <a:p>
            <a:pPr algn="justLow" rtl="1">
              <a:buNone/>
            </a:pPr>
            <a:r>
              <a:rPr lang="en-US" sz="2800" dirty="0" smtClean="0"/>
              <a:t>    </a:t>
            </a:r>
            <a:r>
              <a:rPr lang="fa-IR" sz="2800" dirty="0" smtClean="0"/>
              <a:t>در حال حاضر به موجب فصل اول و دوم قانون دیوان محاسبات، حسابرسی دولتی ایران، به حسابرسی سنتی محدود می گردد.</a:t>
            </a:r>
          </a:p>
          <a:p>
            <a:pPr algn="justLow" rtl="1">
              <a:buNone/>
            </a:pPr>
            <a:endParaRPr lang="fa-IR" sz="2800" dirty="0"/>
          </a:p>
          <a:p>
            <a:pPr algn="justLow" rtl="1">
              <a:buNone/>
            </a:pPr>
            <a:r>
              <a:rPr lang="en-US" sz="2800" dirty="0" smtClean="0"/>
              <a:t>    </a:t>
            </a:r>
            <a:r>
              <a:rPr lang="fa-IR" sz="2800" dirty="0" smtClean="0"/>
              <a:t>حسابرسی دولتی عبارتست از رسیدگی و ارزیابی سیستماتیک صورتحساب عملکرد بودجه سالانه کل کشور (تفریغ بودجه) همچنین عملیات مالی دستگاههای اجرایی و هر واحدی که به نحوی از انحاء از بودجه کل کشور استفاده می کنند، به منظور اظهارنظر نسبت به اقلام و ارقام صورتهای مالی و انطباق آن با موازین حسابداری، حسابرسی دولتی و قوانین و مقررات مالی و محاسباتی کشور و ارائه گزارش نتایج بررسیهای به عمل آمده به مجلس شورای اسلامی.</a:t>
            </a:r>
            <a:endParaRPr lang="en-US" sz="2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strips(downLeft)">
                                      <p:cBhvr>
                                        <p:cTn id="1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r"/>
            <a:r>
              <a:rPr lang="fa-IR" sz="4000" i="1" dirty="0" smtClean="0">
                <a:solidFill>
                  <a:schemeClr val="tx1"/>
                </a:solidFill>
              </a:rPr>
              <a:t>1- حسابرسی مالی و رعایت (سنتی)</a:t>
            </a:r>
            <a:endParaRPr lang="en-US" sz="4000" i="1" dirty="0">
              <a:solidFill>
                <a:schemeClr val="tx1"/>
              </a:solidFill>
            </a:endParaRPr>
          </a:p>
        </p:txBody>
      </p:sp>
      <p:sp>
        <p:nvSpPr>
          <p:cNvPr id="3" name="Content Placeholder 2"/>
          <p:cNvSpPr>
            <a:spLocks noGrp="1"/>
          </p:cNvSpPr>
          <p:nvPr>
            <p:ph idx="1"/>
          </p:nvPr>
        </p:nvSpPr>
        <p:spPr>
          <a:xfrm>
            <a:off x="457200" y="1371600"/>
            <a:ext cx="8229600" cy="4754563"/>
          </a:xfrm>
        </p:spPr>
        <p:txBody>
          <a:bodyPr>
            <a:normAutofit/>
          </a:bodyPr>
          <a:lstStyle/>
          <a:p>
            <a:pPr algn="justLow" rtl="1">
              <a:buNone/>
            </a:pPr>
            <a:r>
              <a:rPr lang="en-US" sz="3200" b="1" dirty="0" smtClean="0"/>
              <a:t>   </a:t>
            </a:r>
            <a:r>
              <a:rPr lang="fa-IR" sz="3200" b="1" dirty="0" smtClean="0"/>
              <a:t>هدف</a:t>
            </a:r>
            <a:r>
              <a:rPr lang="fa-IR" sz="3200" dirty="0" smtClean="0"/>
              <a:t>: تشخیص درستی و قابلیت قبول صورتهای مالی به استناد موازین حسابداری و حسابرسی دولتی و قوانین و مقررات مربوط به آنها است.</a:t>
            </a:r>
          </a:p>
          <a:p>
            <a:pPr algn="justLow" rtl="1">
              <a:buNone/>
            </a:pPr>
            <a:r>
              <a:rPr lang="en-US" sz="3200" b="1" dirty="0" smtClean="0"/>
              <a:t>    </a:t>
            </a:r>
            <a:r>
              <a:rPr lang="fa-IR" sz="3200" b="1" dirty="0" smtClean="0"/>
              <a:t>تعریف</a:t>
            </a:r>
            <a:r>
              <a:rPr lang="fa-IR" sz="3200" dirty="0" smtClean="0"/>
              <a:t>: حسابرسی مالی عبارتست از رسیدگی به صورتهای مالی، دفاتر، مدارک و اسناد و تطبیق آنها با مستندات اولیه و قوانین و مقررات مربوط، به منظور تجزیه و تحلیل و اظهارنظر در خصوص اطلاعات به دست آمده که توسط حسابرسان مستقل و حرفه ای تهیه و تنظیم و به مراجع ذیصلاح ارائه می گردد.</a:t>
            </a:r>
            <a:endParaRPr lang="en-US" sz="4400" b="1"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91200"/>
          </a:xfrm>
        </p:spPr>
        <p:txBody>
          <a:bodyPr>
            <a:normAutofit/>
          </a:bodyPr>
          <a:lstStyle/>
          <a:p>
            <a:pPr algn="justLow" rtl="1">
              <a:buNone/>
            </a:pPr>
            <a:r>
              <a:rPr lang="en-US" sz="3200" dirty="0" smtClean="0"/>
              <a:t>   </a:t>
            </a:r>
            <a:r>
              <a:rPr lang="fa-IR" sz="3200" dirty="0" smtClean="0"/>
              <a:t>در بخش عمومی، حسابرس علاوه بر بررسی و اظهارنظر در مورد صحت و سقم عملیات و گزارش های مالی بر اساس موازین حسابداری و حسابرسی دولتی، وظیفه تطبیق فعالیتهای مالی با قوانین و مقررات مربوط و اظهارنظر در این روابط را عهده دار است. بدین ترتیب حسابرسی دولتی شامل حسابرسی مالی و حسابرسی رعایت می باشد. بنابراین، در صورتی که حسابرس در حین رسیدگی به حساب دستگاه اجرایی تحت رسیدگی، با موارد خلاف قانون و مقررات مواجه شود، مورد را می بایست در گزارش حسابرسی خود منعکس و آن را به مراجع ذیصلاح گزارش نماید.</a:t>
            </a:r>
            <a:r>
              <a:rPr lang="fa-IR" dirty="0" smtClean="0"/>
              <a:t>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43600"/>
          </a:xfrm>
        </p:spPr>
        <p:txBody>
          <a:bodyPr>
            <a:normAutofit/>
          </a:bodyPr>
          <a:lstStyle/>
          <a:p>
            <a:pPr algn="justLow" rtl="1">
              <a:buNone/>
            </a:pPr>
            <a:r>
              <a:rPr lang="en-US" sz="3200" dirty="0" smtClean="0"/>
              <a:t>    </a:t>
            </a:r>
            <a:r>
              <a:rPr lang="fa-IR" sz="3200" dirty="0" smtClean="0"/>
              <a:t>در بخش خصوصی نیز حسابرس، به هنگام رسیدگی صورتهای مالی واحد اقتصادی، موظف به تطبیق فعالیتهای مالی موسسه مورد رسیدگی با قوانین و مقررات مربوط نظیر اساسنامه، مصوبات مجمع عمومی، قوانین کار، تجارت و امثالهم می باشد.</a:t>
            </a:r>
          </a:p>
          <a:p>
            <a:pPr algn="justLow" rtl="1">
              <a:buNone/>
            </a:pPr>
            <a:r>
              <a:rPr lang="en-US" sz="3200" dirty="0" smtClean="0"/>
              <a:t>   </a:t>
            </a:r>
            <a:r>
              <a:rPr lang="fa-IR" sz="3200" dirty="0" smtClean="0"/>
              <a:t>حسابرسی رعایت را </a:t>
            </a:r>
            <a:r>
              <a:rPr lang="fa-IR" sz="3200" b="1" dirty="0" smtClean="0"/>
              <a:t>قانون رسی </a:t>
            </a:r>
            <a:r>
              <a:rPr lang="fa-IR" sz="3200" dirty="0" smtClean="0"/>
              <a:t>نیز می گویند. این اصلاح به ویژه در بخش عمومی که کلیه فعالیتهای دستگاههای اجرایی می بایست بر اساس قوانین و مقررات مربوط انجام پذیرد، مناسب تر از اصلاح حسابرسی رعایت می باشد.</a:t>
            </a:r>
          </a:p>
          <a:p>
            <a:pPr algn="justLow" rtl="1">
              <a:buNone/>
            </a:pPr>
            <a:r>
              <a:rPr lang="en-US" sz="3200" dirty="0" smtClean="0"/>
              <a:t>   </a:t>
            </a:r>
            <a:r>
              <a:rPr lang="fa-IR" sz="3200" dirty="0" smtClean="0"/>
              <a:t>حسابرسی مالی و قانون رسی را اصطلاحا حسابرسی سنتی نیز می گویند</a:t>
            </a:r>
            <a:r>
              <a:rPr lang="fa-IR" dirty="0" smtClean="0"/>
              <a:t>.</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66800"/>
          </a:xfrm>
        </p:spPr>
        <p:txBody>
          <a:bodyPr>
            <a:normAutofit/>
          </a:bodyPr>
          <a:lstStyle/>
          <a:p>
            <a:pPr algn="r"/>
            <a:r>
              <a:rPr lang="fa-IR" sz="4000" i="1" dirty="0" smtClean="0">
                <a:solidFill>
                  <a:schemeClr val="tx1"/>
                </a:solidFill>
              </a:rPr>
              <a:t>2- حسابرسی عملیاتی</a:t>
            </a:r>
            <a:r>
              <a:rPr lang="fa-IR" sz="4000" i="1" dirty="0" smtClean="0"/>
              <a:t> </a:t>
            </a:r>
            <a:endParaRPr lang="en-US" sz="4000" i="1" dirty="0"/>
          </a:p>
        </p:txBody>
      </p:sp>
      <p:sp>
        <p:nvSpPr>
          <p:cNvPr id="3" name="Content Placeholder 2"/>
          <p:cNvSpPr>
            <a:spLocks noGrp="1"/>
          </p:cNvSpPr>
          <p:nvPr>
            <p:ph idx="1"/>
          </p:nvPr>
        </p:nvSpPr>
        <p:spPr/>
        <p:txBody>
          <a:bodyPr>
            <a:normAutofit/>
          </a:bodyPr>
          <a:lstStyle/>
          <a:p>
            <a:pPr algn="justLow" rtl="1">
              <a:buNone/>
            </a:pPr>
            <a:r>
              <a:rPr lang="en-US" sz="3200" b="1" dirty="0" smtClean="0"/>
              <a:t>   </a:t>
            </a:r>
            <a:r>
              <a:rPr lang="fa-IR" sz="3200" b="1" dirty="0" smtClean="0"/>
              <a:t>هدف</a:t>
            </a:r>
            <a:r>
              <a:rPr lang="fa-IR" sz="3200" dirty="0" smtClean="0"/>
              <a:t>: حسابرسی عملیاتی، مقایسه ی وضعیت موجود با وضعیت مورد انتظار برای دوره ی معین، در ابعاد کارایی، صرفه و صلاح اقتصادی، اثربخشی و زیست محیطی است. به عبارت دیگر شناخت وضعیت موجود (آنچه هست) و مقایسه آن با وضعیت مطلوب (آنچه باید باشد) و نیز بررسی میزان انحراف از معیارها و دلایل آن و ارائه ی راه حل های مناسب در جهت رفع انحراف ها می باشد.</a:t>
            </a:r>
            <a:endParaRPr lang="en-US" sz="3200" b="1"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15000"/>
          </a:xfrm>
        </p:spPr>
        <p:txBody>
          <a:bodyPr>
            <a:normAutofit/>
          </a:bodyPr>
          <a:lstStyle/>
          <a:p>
            <a:pPr algn="justLow" rtl="1">
              <a:buNone/>
            </a:pPr>
            <a:r>
              <a:rPr lang="en-US" sz="3600" b="1" dirty="0" smtClean="0"/>
              <a:t>   </a:t>
            </a:r>
            <a:r>
              <a:rPr lang="fa-IR" sz="3600" b="1" dirty="0" smtClean="0"/>
              <a:t>تعریف</a:t>
            </a:r>
            <a:r>
              <a:rPr lang="fa-IR" sz="3600" dirty="0" smtClean="0"/>
              <a:t>: حسابرسی عملیاتی عبارتست از فرایند رسیدگی به عملیات غیرمالی دوره ی معین هریک از دستگاههای اجرایی (سطح خرد) و دولت (سطح کلان)، به منظور تطبیق عملیات انجام شده با توجه به منابع و مصارف پیش بینی شده در قانون بودجه سالانه کل کشور، و ارزیابی نتایج ناشی از برنامه میان مدت و کوتاه مدت، از دیدگاه کارایی، توجیه اقتصادی، اثربخشی و زیست محیطی و اظهارنظر در خصوص هریک از کنترلهای به عمل می آید.</a:t>
            </a:r>
            <a:endParaRPr lang="en-US" sz="3600" b="1"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normAutofit/>
          </a:bodyPr>
          <a:lstStyle/>
          <a:p>
            <a:pPr algn="justLow" rtl="1">
              <a:buNone/>
            </a:pPr>
            <a:r>
              <a:rPr lang="en-US" sz="3200" dirty="0" smtClean="0"/>
              <a:t>    </a:t>
            </a:r>
            <a:r>
              <a:rPr lang="fa-IR" sz="3200" dirty="0" smtClean="0"/>
              <a:t>این اظهارنظر شامل مطرح نمودن نقاط مثبت ناشی از اجرای طرح یا فعالیت، نارسایی های احتمالی، انحرافات موجود، علل انحراف از معیارها و راهکارهای مناسب در جهت رفع و جلوگیری از انحرافها در راستای بهبود بحشیدن به عملکرد دولت می باشد.</a:t>
            </a:r>
          </a:p>
          <a:p>
            <a:pPr algn="justLow" rtl="1">
              <a:buNone/>
            </a:pPr>
            <a:endParaRPr lang="fa-IR" sz="3200" dirty="0" smtClean="0"/>
          </a:p>
          <a:p>
            <a:pPr algn="justLow" rtl="1">
              <a:buNone/>
            </a:pPr>
            <a:r>
              <a:rPr lang="en-US" sz="3200" dirty="0" smtClean="0"/>
              <a:t>    </a:t>
            </a:r>
            <a:r>
              <a:rPr lang="fa-IR" sz="3200" dirty="0" smtClean="0"/>
              <a:t>این حسابرسی، اطلاعاتی به منظور ارتقاء مسئولیت پاسخگویی، بهبود فعالیتهای غیرمالی، استفاده بهینه از منابع، کاهش هزینه ها، تسهیل تصمیم گیری توسط مراجع ذیصلاح و به عنوان بازخوری منسب برای برنامه ریزی بعدی فراهم می کند</a:t>
            </a:r>
            <a:r>
              <a:rPr lang="fa-IR" dirty="0" smtClean="0"/>
              <a:t>.</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strips(downLeft)">
                                      <p:cBhvr>
                                        <p:cTn id="11"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91200"/>
          </a:xfrm>
        </p:spPr>
        <p:txBody>
          <a:bodyPr>
            <a:normAutofit fontScale="92500" lnSpcReduction="10000"/>
          </a:bodyPr>
          <a:lstStyle/>
          <a:p>
            <a:pPr algn="justLow" rtl="1">
              <a:buNone/>
            </a:pPr>
            <a:r>
              <a:rPr lang="en-US" sz="3500" dirty="0" smtClean="0"/>
              <a:t>   </a:t>
            </a:r>
            <a:r>
              <a:rPr lang="fa-IR" sz="3500" dirty="0" smtClean="0"/>
              <a:t>حسابرسی عملیاتی در مقایسه با حسابرسی سنتی معمولا تابع الزامات و انتظارات خاصی نیست. از این رو در انتخاب موضوعات، اهداف حسابرسی، روشها و اظهارنظرهای حرفه ای از انعطاف پذیری قابل توجهی برخوردار است و لذا با اظهارنظرهای رسمی از قبل تعیین شده مانند واژه های مقبول، مشروط، مردود همراه نمی باشد.</a:t>
            </a:r>
          </a:p>
          <a:p>
            <a:pPr algn="justLow" rtl="1">
              <a:buNone/>
            </a:pPr>
            <a:r>
              <a:rPr lang="en-US" sz="3500" dirty="0" smtClean="0"/>
              <a:t>   </a:t>
            </a:r>
            <a:r>
              <a:rPr lang="fa-IR" sz="3500" dirty="0" smtClean="0"/>
              <a:t>این حسابرسی باید مجموعه متنوعی از روشهای ارزیابی و تحقیقی برای انتخاب در حسابرسی و تنوع موضوعات مورد بررسی، دامنه و متدولوژی حسابرسی به شمار می رود.</a:t>
            </a:r>
          </a:p>
          <a:p>
            <a:pPr algn="justLow" rtl="1">
              <a:buNone/>
            </a:pPr>
            <a:r>
              <a:rPr lang="en-US" sz="3500" dirty="0" smtClean="0"/>
              <a:t>   </a:t>
            </a:r>
            <a:r>
              <a:rPr lang="fa-IR" sz="3500" dirty="0" smtClean="0"/>
              <a:t>این نظارت به طرق زیر اعمال می گردد</a:t>
            </a:r>
            <a:r>
              <a:rPr lang="fa-IR" dirty="0" smtClean="0"/>
              <a:t>.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r"/>
            <a:r>
              <a:rPr lang="fa-IR" sz="4000" i="1" dirty="0" smtClean="0">
                <a:solidFill>
                  <a:schemeClr val="tx1"/>
                </a:solidFill>
              </a:rPr>
              <a:t>1-2-حسابرسی کارایی</a:t>
            </a:r>
            <a:endParaRPr lang="en-US" sz="4000" i="1" dirty="0">
              <a:solidFill>
                <a:schemeClr val="tx1"/>
              </a:solidFill>
            </a:endParaRPr>
          </a:p>
        </p:txBody>
      </p:sp>
      <p:sp>
        <p:nvSpPr>
          <p:cNvPr id="3" name="Content Placeholder 2"/>
          <p:cNvSpPr>
            <a:spLocks noGrp="1"/>
          </p:cNvSpPr>
          <p:nvPr>
            <p:ph idx="1"/>
          </p:nvPr>
        </p:nvSpPr>
        <p:spPr>
          <a:xfrm>
            <a:off x="457200" y="1447800"/>
            <a:ext cx="8229600" cy="4678363"/>
          </a:xfrm>
        </p:spPr>
        <p:txBody>
          <a:bodyPr>
            <a:normAutofit/>
          </a:bodyPr>
          <a:lstStyle/>
          <a:p>
            <a:pPr algn="justLow" rtl="1">
              <a:buNone/>
            </a:pPr>
            <a:r>
              <a:rPr lang="en-US" sz="3200" dirty="0" smtClean="0"/>
              <a:t>   </a:t>
            </a:r>
            <a:r>
              <a:rPr lang="fa-IR" sz="3200" dirty="0" smtClean="0"/>
              <a:t>حسابرسی کارایی، فرایندی از رسیدگی هایی که به منظور حصول اطمینان از دستیابی دستگاه اجرایی به حداکثر بازدهی از منابع اختصاص یافته برای هریک از طرحها یا فعالیتها و با حداقل مصرف منابع، به منظور دستیابی به سطح مورد نظر از ارائه خدمات یا احداث ابنیه و آثار، معمول می گردد.</a:t>
            </a:r>
          </a:p>
          <a:p>
            <a:pPr algn="justLow" rtl="1">
              <a:buNone/>
            </a:pPr>
            <a:r>
              <a:rPr lang="en-US" sz="3200" dirty="0" smtClean="0"/>
              <a:t>   </a:t>
            </a:r>
            <a:r>
              <a:rPr lang="fa-IR" sz="3200" dirty="0" smtClean="0"/>
              <a:t>به عبارت دیگر نسبت نتایج به دست آمده از فعالیتها (استفاده ها) به منابعی که صرف شده (داده ها). </a:t>
            </a:r>
            <a:endParaRPr lang="en-US" sz="32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15000"/>
          </a:xfrm>
        </p:spPr>
        <p:txBody>
          <a:bodyPr>
            <a:noAutofit/>
          </a:bodyPr>
          <a:lstStyle/>
          <a:p>
            <a:pPr algn="justLow" rtl="1">
              <a:buNone/>
            </a:pPr>
            <a:r>
              <a:rPr lang="en-US" sz="3200" dirty="0" smtClean="0"/>
              <a:t>   </a:t>
            </a:r>
            <a:r>
              <a:rPr lang="fa-IR" sz="3200" dirty="0" smtClean="0"/>
              <a:t>ابزار اولیه حسابرسی کارایی، وجود معیارهای ازقبل تعیین شده برای هریک از فعالیتهای تحت رسیدگی به منظور سنجش کارهای انجام شده با شاخص های پیش بینی شده و اظهارنظر در خصوص رسیدگی های به عمل آمده می باشد. به منظور اندازه گیری ستاده ها نسبت به داده ها، باید مشخصات ستاده ها را از لحاظ کمیت، سطح خدمات و کیفیت آن به وضوح تعیین نمود.</a:t>
            </a:r>
          </a:p>
          <a:p>
            <a:pPr algn="justLow" rtl="1">
              <a:buNone/>
            </a:pPr>
            <a:r>
              <a:rPr lang="en-US" sz="3200" dirty="0" smtClean="0"/>
              <a:t>   </a:t>
            </a:r>
            <a:r>
              <a:rPr lang="fa-IR" sz="3200" dirty="0" smtClean="0"/>
              <a:t>آنچه که در نتایج حاصل از این حسابرسی در گزارش آن ملاحظه خواهد شد، نسبی بودن کارایی است و تنها در برخی از موارد است که عدم کارایی گویا می باشد.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867400"/>
          </a:xfrm>
        </p:spPr>
        <p:txBody>
          <a:bodyPr>
            <a:normAutofit/>
          </a:bodyPr>
          <a:lstStyle/>
          <a:p>
            <a:pPr algn="justLow" rtl="1">
              <a:buNone/>
            </a:pPr>
            <a:r>
              <a:rPr lang="en-US" sz="3200" dirty="0" smtClean="0"/>
              <a:t>   </a:t>
            </a:r>
            <a:r>
              <a:rPr lang="fa-IR" sz="3200" dirty="0" smtClean="0"/>
              <a:t>معمولا یافته های حاصل از حسابرسی کارایی از طریق مقایسه آن با فعالیتهای مشابه و یا دوره های قبل یا مقایسه با استانداردهای مربوط ارزیابی می شود. حتی بعضا پیچیدگی موضوع مورد حسابرسی در حدی است که معیارهای فوق الذکر از کفایت لازم برخوردار نخواهد بود.</a:t>
            </a:r>
          </a:p>
          <a:p>
            <a:pPr algn="justLow" rtl="1">
              <a:buNone/>
            </a:pPr>
            <a:r>
              <a:rPr lang="en-US" sz="3200" dirty="0" smtClean="0"/>
              <a:t>   </a:t>
            </a:r>
            <a:r>
              <a:rPr lang="fa-IR" sz="3200" dirty="0" smtClean="0"/>
              <a:t>در این حسابرسی به ارزیابی چگونگی برنامه ریزی، تعیین سیاست گذاریها، سیستم اطلاعات مورد استفاده مدیریت</a:t>
            </a:r>
            <a:r>
              <a:rPr lang="en-US" sz="3200" dirty="0" smtClean="0"/>
              <a:t>MIS</a:t>
            </a:r>
            <a:r>
              <a:rPr lang="fa-IR" sz="3200" dirty="0" smtClean="0"/>
              <a:t>، روشهای انجام کار، ساختارسازمانی، نیروی انسانی به کار رفته، نحوه ی اعمال مدیریت و سرپرستی، پی خواهیم برد. </a:t>
            </a:r>
          </a:p>
          <a:p>
            <a:pPr algn="ctr" rtl="1">
              <a:buNone/>
            </a:pPr>
            <a:endParaRPr lang="en-US" sz="36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normAutofit lnSpcReduction="10000"/>
          </a:bodyPr>
          <a:lstStyle/>
          <a:p>
            <a:pPr algn="justLow" rtl="1">
              <a:buNone/>
            </a:pPr>
            <a:r>
              <a:rPr lang="en-US" sz="3200" dirty="0" smtClean="0"/>
              <a:t>    </a:t>
            </a:r>
            <a:r>
              <a:rPr lang="fa-IR" sz="3200" dirty="0" smtClean="0"/>
              <a:t>در صورتی که اندازه گیری به دلایل کیفی بودن ستاده ها یا هر دلیل دیگری امکان پذیر نباشد، حسابرسان باید دلایل آن را مستدل و مستند اعلام کنند. در چنین مواردی حسابرسان می بایست فعالیتهای سنوات مختلف را با یکدیگر مقایسه و نتیجه گیری نمایند و یا چنانچه فعالیتهای مشابه ای در سایر دستگاهها وجود دارد، فعالیتهای انجام شده بین دستگاههای مشابه را مقایسه و تجزیه و تحلیل کنند.</a:t>
            </a:r>
          </a:p>
          <a:p>
            <a:pPr algn="justLow" rtl="1">
              <a:buNone/>
            </a:pPr>
            <a:r>
              <a:rPr lang="en-US" sz="3200" dirty="0" smtClean="0"/>
              <a:t>    </a:t>
            </a:r>
            <a:r>
              <a:rPr lang="fa-IR" sz="3200" dirty="0" smtClean="0"/>
              <a:t>به طور خلاصه حسابرسی کارایی به منظور حصول اطمینان از اینکه از منابع مالی، نیروی انسانی، ابزار کار وسایر امکانات دستگاه اجرایی، درجهت ستاده ها به نحو مطلوبی مورد استفاده شده قرار گرفته است</a:t>
            </a:r>
            <a:r>
              <a:rPr lang="fa-IR" dirty="0" smtClean="0"/>
              <a:t>.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15000"/>
          </a:xfrm>
        </p:spPr>
        <p:txBody>
          <a:bodyPr>
            <a:normAutofit/>
          </a:bodyPr>
          <a:lstStyle/>
          <a:p>
            <a:pPr algn="justLow" rtl="1">
              <a:buNone/>
            </a:pPr>
            <a:r>
              <a:rPr lang="en-US" sz="3200" dirty="0" smtClean="0"/>
              <a:t>   </a:t>
            </a:r>
            <a:r>
              <a:rPr lang="fa-IR" sz="3200" dirty="0" smtClean="0"/>
              <a:t>معمولا در این ارزیابی نسبت واقعی ستاده ها به داده ها به صورت درصد ارائه می گردد.</a:t>
            </a:r>
          </a:p>
          <a:p>
            <a:pPr algn="justLow" rtl="1">
              <a:buNone/>
            </a:pPr>
            <a:r>
              <a:rPr lang="en-US" sz="3200" dirty="0" smtClean="0"/>
              <a:t>   </a:t>
            </a:r>
            <a:r>
              <a:rPr lang="fa-IR" sz="3200" dirty="0" smtClean="0"/>
              <a:t>شایان ذکر است، در حسابرسی کارایی، اندازه گیری به خودی خود هدف نیست، بلکه ابزاری است برای ارزیابی در جهت رفع و جلوگیری از انحرافات و بهبود بخشیدن به روش انجام کار به منظور افزایش بازدهی و یا مورد الگو قراردادن برای سایر فعالیت های مشابه.</a:t>
            </a:r>
            <a:endParaRPr lang="en-US" sz="32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Autofit/>
          </a:bodyPr>
          <a:lstStyle/>
          <a:p>
            <a:pPr algn="r"/>
            <a:r>
              <a:rPr lang="fa-IR" sz="3600" i="1" dirty="0" smtClean="0">
                <a:solidFill>
                  <a:schemeClr val="tx1"/>
                </a:solidFill>
              </a:rPr>
              <a:t>2-2- حسابرسی توجیه اقتصادی (صرفه و صلاح)</a:t>
            </a:r>
            <a:endParaRPr lang="en-US" sz="3600" i="1" dirty="0">
              <a:solidFill>
                <a:schemeClr val="tx1"/>
              </a:solidFill>
            </a:endParaRPr>
          </a:p>
        </p:txBody>
      </p:sp>
      <p:sp>
        <p:nvSpPr>
          <p:cNvPr id="3" name="Content Placeholder 2"/>
          <p:cNvSpPr>
            <a:spLocks noGrp="1"/>
          </p:cNvSpPr>
          <p:nvPr>
            <p:ph idx="1"/>
          </p:nvPr>
        </p:nvSpPr>
        <p:spPr>
          <a:xfrm>
            <a:off x="457200" y="1447800"/>
            <a:ext cx="8229600" cy="4678363"/>
          </a:xfrm>
        </p:spPr>
        <p:txBody>
          <a:bodyPr>
            <a:normAutofit/>
          </a:bodyPr>
          <a:lstStyle/>
          <a:p>
            <a:pPr algn="justLow" rtl="1">
              <a:buNone/>
            </a:pPr>
            <a:r>
              <a:rPr lang="en-US" sz="3200" dirty="0" smtClean="0"/>
              <a:t>   </a:t>
            </a:r>
            <a:r>
              <a:rPr lang="fa-IR" sz="3200" dirty="0" smtClean="0"/>
              <a:t>حسابرسی توجیه اقتصادی، فرایندی از رسیدگی ها که به منظور حصول اطمینان از اینکه دستگاه اجرایی تحت رسیدگی با هزینه ای مناسب (طبق معیارهای از قبل تعیین شده) به حداکثر محصول با کیفیتی که در مشخصات آن تعیین گردیده دست یافته است.</a:t>
            </a:r>
          </a:p>
          <a:p>
            <a:pPr algn="justLow" rtl="1">
              <a:buNone/>
            </a:pPr>
            <a:r>
              <a:rPr lang="en-US" sz="3200" dirty="0" smtClean="0"/>
              <a:t>   </a:t>
            </a:r>
            <a:r>
              <a:rPr lang="fa-IR" sz="3200" dirty="0" smtClean="0"/>
              <a:t>اجرای حسابرسی توجیه اقتصادی و ارزیابی آن همواره توأم با چالش بوده و به سادگی امکان پذیر نمی باشد و کاری است بس مشکل</a:t>
            </a:r>
            <a:r>
              <a:rPr lang="fa-IR" dirty="0" smtClean="0"/>
              <a:t>.</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a:bodyPr>
          <a:lstStyle/>
          <a:p>
            <a:pPr algn="justLow" rtl="1">
              <a:buNone/>
            </a:pPr>
            <a:r>
              <a:rPr lang="en-US" sz="3200" dirty="0" smtClean="0"/>
              <a:t>   </a:t>
            </a:r>
            <a:r>
              <a:rPr lang="fa-IR" sz="3200" dirty="0" smtClean="0"/>
              <a:t>این حسابرسی در کلیه ی زمینه طرح های عمرانی و فعالیتهای جاری هریک از دستگاه های اجرایی کاربرد دارد. </a:t>
            </a:r>
          </a:p>
          <a:p>
            <a:pPr algn="justLow" rtl="1">
              <a:buNone/>
            </a:pPr>
            <a:r>
              <a:rPr lang="en-US" sz="3200" dirty="0" smtClean="0"/>
              <a:t>   </a:t>
            </a:r>
            <a:r>
              <a:rPr lang="fa-IR" sz="3200" dirty="0" smtClean="0"/>
              <a:t>حسابرس، حسب مورد به بررسی نقاط مثبت و منفی انجام کار پرداخته و با ذکر دلایل و مستندات، علل و عوامل را عنوان نموده و به منظور کاهش نقطه ضعف ها و متعادل نمودن هزینه ها، راهکارهای عملی را به مقامات ذیصلاح دستگاه اجرایی تحت رسیدگی ارائه می دهد.</a:t>
            </a:r>
            <a:endParaRPr lang="en-US" sz="32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r"/>
            <a:r>
              <a:rPr lang="fa-IR" sz="3600" i="1" dirty="0" smtClean="0">
                <a:solidFill>
                  <a:schemeClr val="tx1"/>
                </a:solidFill>
              </a:rPr>
              <a:t>3-2- حسابرسی اثربخشی (کفایت)</a:t>
            </a:r>
            <a:endParaRPr lang="en-US" sz="3600" i="1" dirty="0">
              <a:solidFill>
                <a:schemeClr val="tx1"/>
              </a:solidFill>
            </a:endParaRPr>
          </a:p>
        </p:txBody>
      </p:sp>
      <p:sp>
        <p:nvSpPr>
          <p:cNvPr id="3" name="Content Placeholder 2"/>
          <p:cNvSpPr>
            <a:spLocks noGrp="1"/>
          </p:cNvSpPr>
          <p:nvPr>
            <p:ph idx="1"/>
          </p:nvPr>
        </p:nvSpPr>
        <p:spPr>
          <a:xfrm>
            <a:off x="457200" y="1447800"/>
            <a:ext cx="8229600" cy="4876800"/>
          </a:xfrm>
        </p:spPr>
        <p:txBody>
          <a:bodyPr>
            <a:normAutofit/>
          </a:bodyPr>
          <a:lstStyle/>
          <a:p>
            <a:pPr algn="justLow" rtl="1">
              <a:buNone/>
            </a:pPr>
            <a:r>
              <a:rPr lang="en-US" sz="3200" dirty="0" smtClean="0"/>
              <a:t>   </a:t>
            </a:r>
            <a:r>
              <a:rPr lang="fa-IR" sz="3200" dirty="0" smtClean="0"/>
              <a:t>حسابرسی اثربخشی، فرایندی از رسیدگی ها که به منظور انطباق نتایج حاصل از فعالیتهای انجام شده با نتایجی که مورد انتظاراست، به عمل می آید. </a:t>
            </a:r>
          </a:p>
          <a:p>
            <a:pPr algn="justLow" rtl="1">
              <a:buNone/>
            </a:pPr>
            <a:r>
              <a:rPr lang="en-US" sz="3200" dirty="0" smtClean="0"/>
              <a:t>   </a:t>
            </a:r>
            <a:r>
              <a:rPr lang="fa-IR" sz="3200" dirty="0" smtClean="0"/>
              <a:t>در این ارزیابی حسابرس باید کارهای انجام شده را با اهداف تعیین شده مورد مقایسه قرار دهد. این بررسی را تحت عنوان </a:t>
            </a:r>
            <a:r>
              <a:rPr lang="fa-IR" sz="3200" b="1" dirty="0" smtClean="0"/>
              <a:t>تحلیل دستیابی به اهداف</a:t>
            </a:r>
            <a:r>
              <a:rPr lang="fa-IR" sz="3200" dirty="0" smtClean="0"/>
              <a:t> می نامند.</a:t>
            </a:r>
            <a:r>
              <a:rPr lang="fa-IR" dirty="0" smtClean="0"/>
              <a:t>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638800"/>
          </a:xfrm>
        </p:spPr>
        <p:txBody>
          <a:bodyPr>
            <a:normAutofit/>
          </a:bodyPr>
          <a:lstStyle/>
          <a:p>
            <a:pPr algn="justLow" rtl="1">
              <a:buNone/>
            </a:pPr>
            <a:r>
              <a:rPr lang="en-US" sz="3200" dirty="0" smtClean="0"/>
              <a:t>    </a:t>
            </a:r>
            <a:r>
              <a:rPr lang="fa-IR" sz="3200" dirty="0" smtClean="0"/>
              <a:t>به طور خلاصه حسابرس باید مشخص نماید که ابزارهای استفاده شده تا چه میزانی در دستیابی به اهداف و تعیین متدولوژی نیل به اهداف سهیم بوده است.چنین اقدامی مستلزم شواهدی است که ثابت نماید، نتایج حاصله در رابطه با حسابرسی به عمل آمده می باشد.</a:t>
            </a:r>
          </a:p>
          <a:p>
            <a:pPr algn="justLow" rtl="1">
              <a:buNone/>
            </a:pPr>
            <a:r>
              <a:rPr lang="en-US" sz="3200" dirty="0" smtClean="0"/>
              <a:t>    </a:t>
            </a:r>
            <a:r>
              <a:rPr lang="fa-IR" sz="3200" dirty="0" smtClean="0"/>
              <a:t>در ارزیابی اثربخشی پیشرفت فعالیتهای هریک از دستگاه های تحت رسیدگی، می بایست اهداف به صورت قابل اندازه گیری تعریف شود.در این ارزیابی وجود برنامه ریزی سیستماتیک امری است ضروری و اجتناب ناپذیر</a:t>
            </a:r>
            <a:r>
              <a:rPr lang="fa-IR" dirty="0" smtClean="0"/>
              <a:t>.</a:t>
            </a:r>
          </a:p>
          <a:p>
            <a:pPr algn="ctr">
              <a:buNone/>
            </a:pP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019800"/>
          </a:xfrm>
        </p:spPr>
        <p:txBody>
          <a:bodyPr>
            <a:noAutofit/>
          </a:bodyPr>
          <a:lstStyle/>
          <a:p>
            <a:pPr algn="justLow" rtl="1">
              <a:buNone/>
            </a:pPr>
            <a:r>
              <a:rPr lang="en-US" dirty="0" smtClean="0"/>
              <a:t>   </a:t>
            </a:r>
            <a:r>
              <a:rPr lang="fa-IR" dirty="0" smtClean="0"/>
              <a:t>ل</a:t>
            </a:r>
            <a:r>
              <a:rPr lang="fa-IR" sz="3200" dirty="0" smtClean="0"/>
              <a:t>ازم به توضیح است، ارزیابی کارایی برای سنجش میزان دستیابی به اهداف هریک از دستگاه های اجرایی مطرح می گردد. ولی ارزیابی اثربخشی فعالیتها هم در سطح اهداف هریک از دستگاه های اجرایی (سطح خرد) و هم در سطح دولت (سطح کلان)، ذر قالب قانون بودجه سالانه کل کشور و برنامه ی پنج ساله توسعه اقتصادی، اجتماعی و فرهنگی مطرح می شود. حسابرسی اثربخشی را حسابرسی کفایت و یا حسابرسی برنامه نیز می نامند.</a:t>
            </a:r>
          </a:p>
          <a:p>
            <a:pPr algn="justLow" rtl="1">
              <a:buNone/>
            </a:pPr>
            <a:r>
              <a:rPr lang="en-US" sz="3200" dirty="0" smtClean="0"/>
              <a:t>    </a:t>
            </a:r>
            <a:r>
              <a:rPr lang="fa-IR" sz="3200" dirty="0" smtClean="0"/>
              <a:t>بعضا نتایج حاصل از حابرسی اثربخشی حاکی از آن است که پیشرفت فیزیکی موضوع مورد رسیدگی، با آنچه که در برنامه مربوط تدوین و تصویب گردیده مطابق نبوده و فاصله ی قابل توجهی هم دارد</a:t>
            </a:r>
            <a:r>
              <a:rPr lang="fa-IR" dirty="0" smtClean="0"/>
              <a:t>.</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91200"/>
          </a:xfrm>
        </p:spPr>
        <p:txBody>
          <a:bodyPr>
            <a:noAutofit/>
          </a:bodyPr>
          <a:lstStyle/>
          <a:p>
            <a:pPr algn="justLow" rtl="1">
              <a:buNone/>
            </a:pPr>
            <a:r>
              <a:rPr lang="en-US" sz="2800" dirty="0" smtClean="0"/>
              <a:t>    </a:t>
            </a:r>
            <a:r>
              <a:rPr lang="fa-IR" sz="2800" dirty="0" smtClean="0"/>
              <a:t>در چنین مواردی ممکن است عواملی مانع دستیابی عملکرد به اهداف گردد که عمدتا به شرح زیر است:</a:t>
            </a:r>
          </a:p>
          <a:p>
            <a:pPr algn="justLow" rtl="1">
              <a:buNone/>
            </a:pPr>
            <a:endParaRPr lang="fa-IR" sz="2800" dirty="0" smtClean="0"/>
          </a:p>
          <a:p>
            <a:pPr algn="justLow" rtl="1">
              <a:buNone/>
            </a:pPr>
            <a:r>
              <a:rPr lang="en-US" sz="2800" dirty="0" smtClean="0"/>
              <a:t>    </a:t>
            </a:r>
            <a:r>
              <a:rPr lang="fa-IR" sz="2800" dirty="0" smtClean="0"/>
              <a:t>-عدم شفافیت در نحوه ی طراحی و تهیه و تنظیم برنامه مورد نظر. </a:t>
            </a:r>
          </a:p>
          <a:p>
            <a:pPr algn="justLow" rtl="1">
              <a:buNone/>
            </a:pPr>
            <a:r>
              <a:rPr lang="en-US" sz="2800" dirty="0" smtClean="0"/>
              <a:t>    </a:t>
            </a:r>
            <a:r>
              <a:rPr lang="fa-IR" sz="2800" dirty="0" smtClean="0"/>
              <a:t>-تناقض و ناهماهنگی در برنامه های دولت، پیرامون آن برنامه. </a:t>
            </a:r>
          </a:p>
          <a:p>
            <a:pPr algn="justLow" rtl="1">
              <a:buNone/>
            </a:pPr>
            <a:r>
              <a:rPr lang="en-US" sz="2800" dirty="0" smtClean="0"/>
              <a:t>    </a:t>
            </a:r>
            <a:r>
              <a:rPr lang="fa-IR" sz="2800" dirty="0" smtClean="0"/>
              <a:t>-نامناسب و مرتبط نبودن ابزارهای لازم در جهت دستیابی به برنامه مطلوب. </a:t>
            </a:r>
          </a:p>
          <a:p>
            <a:pPr algn="justLow" rtl="1">
              <a:buNone/>
            </a:pPr>
            <a:r>
              <a:rPr lang="en-US" sz="2800" dirty="0" smtClean="0"/>
              <a:t>    </a:t>
            </a:r>
            <a:r>
              <a:rPr lang="fa-IR" sz="2800" dirty="0" smtClean="0"/>
              <a:t>-عدم تناسب کیفیت خدمات عمومی ارائه شده یا انتظارات عامه مردم. </a:t>
            </a:r>
          </a:p>
          <a:p>
            <a:pPr algn="justLow" rtl="1">
              <a:buNone/>
            </a:pPr>
            <a:r>
              <a:rPr lang="en-US" sz="2800" dirty="0" smtClean="0"/>
              <a:t>   </a:t>
            </a:r>
            <a:r>
              <a:rPr lang="fa-IR" sz="2800" dirty="0" smtClean="0"/>
              <a:t>-نقض در ساختار سازمانی، فرایند تصمیم گیری ها و سیستم مدیریت در اجرای برنامه.  </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strips(downLeft)">
                                      <p:cBhvr>
                                        <p:cTn id="11" dur="1000"/>
                                        <p:tgtEl>
                                          <p:spTgt spid="3">
                                            <p:txEl>
                                              <p:pRg st="2" end="2"/>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strips(downLeft)">
                                      <p:cBhvr>
                                        <p:cTn id="15" dur="1000"/>
                                        <p:tgtEl>
                                          <p:spTgt spid="3">
                                            <p:txEl>
                                              <p:pRg st="3" end="3"/>
                                            </p:txEl>
                                          </p:spTgt>
                                        </p:tgtEl>
                                      </p:cBhvr>
                                    </p:animEffect>
                                  </p:childTnLst>
                                </p:cTn>
                              </p:par>
                            </p:childTnLst>
                          </p:cTn>
                        </p:par>
                        <p:par>
                          <p:cTn id="16" fill="hold">
                            <p:stCondLst>
                              <p:cond delay="3000"/>
                            </p:stCondLst>
                            <p:childTnLst>
                              <p:par>
                                <p:cTn id="17" presetID="18" presetClass="entr" presetSubtype="12" fill="hold" grpId="0"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strips(downLeft)">
                                      <p:cBhvr>
                                        <p:cTn id="19" dur="1000"/>
                                        <p:tgtEl>
                                          <p:spTgt spid="3">
                                            <p:txEl>
                                              <p:pRg st="4" end="4"/>
                                            </p:txEl>
                                          </p:spTgt>
                                        </p:tgtEl>
                                      </p:cBhvr>
                                    </p:animEffect>
                                  </p:childTnLst>
                                </p:cTn>
                              </p:par>
                            </p:childTnLst>
                          </p:cTn>
                        </p:par>
                        <p:par>
                          <p:cTn id="20" fill="hold">
                            <p:stCondLst>
                              <p:cond delay="4000"/>
                            </p:stCondLst>
                            <p:childTnLst>
                              <p:par>
                                <p:cTn id="21" presetID="18" presetClass="entr" presetSubtype="12" fill="hold" grpId="0"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strips(downLeft)">
                                      <p:cBhvr>
                                        <p:cTn id="23" dur="1000"/>
                                        <p:tgtEl>
                                          <p:spTgt spid="3">
                                            <p:txEl>
                                              <p:pRg st="5" end="5"/>
                                            </p:txEl>
                                          </p:spTgt>
                                        </p:tgtEl>
                                      </p:cBhvr>
                                    </p:animEffect>
                                  </p:childTnLst>
                                </p:cTn>
                              </p:par>
                            </p:childTnLst>
                          </p:cTn>
                        </p:par>
                        <p:par>
                          <p:cTn id="24" fill="hold">
                            <p:stCondLst>
                              <p:cond delay="5000"/>
                            </p:stCondLst>
                            <p:childTnLst>
                              <p:par>
                                <p:cTn id="25" presetID="18" presetClass="entr" presetSubtype="12" fill="hold" grpId="0" nodeType="after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strips(downLeft)">
                                      <p:cBhvr>
                                        <p:cTn id="27"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r"/>
            <a:r>
              <a:rPr lang="fa-IR" sz="4000" i="1" dirty="0" smtClean="0">
                <a:solidFill>
                  <a:schemeClr val="tx1"/>
                </a:solidFill>
              </a:rPr>
              <a:t>4-2- حسابرسی زیست محیطی</a:t>
            </a:r>
            <a:endParaRPr lang="en-US" sz="4000" i="1" dirty="0">
              <a:solidFill>
                <a:schemeClr val="tx1"/>
              </a:solidFill>
            </a:endParaRPr>
          </a:p>
        </p:txBody>
      </p:sp>
      <p:sp>
        <p:nvSpPr>
          <p:cNvPr id="3" name="Content Placeholder 2"/>
          <p:cNvSpPr>
            <a:spLocks noGrp="1"/>
          </p:cNvSpPr>
          <p:nvPr>
            <p:ph idx="1"/>
          </p:nvPr>
        </p:nvSpPr>
        <p:spPr>
          <a:xfrm>
            <a:off x="457200" y="1524000"/>
            <a:ext cx="8229600" cy="4602163"/>
          </a:xfrm>
        </p:spPr>
        <p:txBody>
          <a:bodyPr>
            <a:normAutofit/>
          </a:bodyPr>
          <a:lstStyle/>
          <a:p>
            <a:pPr algn="justLow" rtl="1">
              <a:buNone/>
            </a:pPr>
            <a:r>
              <a:rPr lang="en-US" sz="3200" dirty="0" smtClean="0"/>
              <a:t>   </a:t>
            </a:r>
            <a:r>
              <a:rPr lang="fa-IR" sz="3200" dirty="0" smtClean="0"/>
              <a:t>حسابرسی زیست محیطی، فرایندی از رسیدگی، به منظور حصول اطمینان از اینکه احداث و ایجاد یا خرید دارایی ها، موجبات آلایندگی محیط زیست را فراهم نمی کند. </a:t>
            </a:r>
          </a:p>
          <a:p>
            <a:pPr algn="justLow" rtl="1">
              <a:buNone/>
            </a:pPr>
            <a:r>
              <a:rPr lang="en-US" sz="3200" dirty="0" smtClean="0"/>
              <a:t>   </a:t>
            </a:r>
            <a:r>
              <a:rPr lang="fa-IR" sz="3200" dirty="0" smtClean="0"/>
              <a:t>این آلایندگی شامل آب، هوا، صدا و سایر عواملی است که به نحوی از انحاء اثر نامطلوبی روی موجودات زنده اعم از انسان، حیوان و گیاه بجا می گذارد</a:t>
            </a:r>
            <a:r>
              <a:rPr lang="fa-IR" dirty="0" smtClean="0"/>
              <a:t>.</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normAutofit/>
          </a:bodyPr>
          <a:lstStyle/>
          <a:p>
            <a:pPr algn="justLow" rtl="1">
              <a:buNone/>
            </a:pPr>
            <a:r>
              <a:rPr lang="en-US" sz="3200" dirty="0" smtClean="0"/>
              <a:t>    </a:t>
            </a:r>
            <a:r>
              <a:rPr lang="fa-IR" sz="3200" dirty="0" smtClean="0"/>
              <a:t>شایان ذکر است، محدوده و حد و مرز هریک از حسابرسی های عملیاتی، کاملا قابل تفکیک نیست و ممکن است در بعضی از رسیدگی ها بایکدیگر تداخل داشته باشند، ولی حسابرسان حسب مورد مشکلات، نارسایی ها، انحرافات و علل آن و راهکاری مناسب را برای چگونگی شروع یا ادامه کار با مستندات و استدلال لازم باید ارائه نمایند و نکات مثبت پیشرفت کار را به منظور تقویت و پشتیبانی از انجام آن برای حال و آینده اعلام نمایند. به هرحال عامل کلیدی در پاسخگویی دولت محسوب می شود</a:t>
            </a:r>
            <a:r>
              <a:rPr lang="fa-IR" dirty="0" smtClean="0"/>
              <a:t>.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867400"/>
          </a:xfrm>
        </p:spPr>
        <p:txBody>
          <a:bodyPr>
            <a:normAutofit/>
          </a:bodyPr>
          <a:lstStyle/>
          <a:p>
            <a:pPr algn="justLow" rtl="1">
              <a:buNone/>
            </a:pPr>
            <a:r>
              <a:rPr lang="en-US" sz="3200" dirty="0" smtClean="0"/>
              <a:t>    </a:t>
            </a:r>
            <a:r>
              <a:rPr lang="fa-IR" sz="3200" dirty="0" smtClean="0"/>
              <a:t>به هرحال امروز این حسابرسی با توجه به ویژگیهای آن، نه تنها در بخش عمومی بلکه در بنگاه های بخش خصوصی که دارای بودجه بندی می باشند، امریست اجتناب ناپذیر. زیرا در برنامه ریزی و بودجه بندی های بعدی به عنوان بازخوری مناسب مورد استفاده قرار می گیرد. </a:t>
            </a:r>
          </a:p>
          <a:p>
            <a:pPr algn="justLow" rtl="1">
              <a:buNone/>
            </a:pPr>
            <a:r>
              <a:rPr lang="en-US" sz="3200" b="1" dirty="0" smtClean="0"/>
              <a:t>   </a:t>
            </a:r>
            <a:r>
              <a:rPr lang="fa-IR" sz="3200" b="1" dirty="0" smtClean="0"/>
              <a:t>نکته</a:t>
            </a:r>
            <a:r>
              <a:rPr lang="fa-IR" sz="3200" dirty="0" smtClean="0"/>
              <a:t>: در این حسابرسی به جای اینکه تلاش شود که مقصر یا مقصرین در نارسایی ها معرفی شوند، سعی می گردد که مشکلات به وجود آمده در مسیر اجرای برنامه شناسایی و علل آن تحلیل شود و راه حل های مناسب در خصوص نارسایی ها ارائه گردد. </a:t>
            </a:r>
            <a:endParaRPr lang="en-US" sz="3200" b="1"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91200"/>
          </a:xfrm>
        </p:spPr>
        <p:txBody>
          <a:bodyPr>
            <a:noAutofit/>
          </a:bodyPr>
          <a:lstStyle/>
          <a:p>
            <a:pPr algn="justLow" rtl="1">
              <a:buNone/>
            </a:pPr>
            <a:r>
              <a:rPr lang="en-US" sz="3200" b="1" dirty="0" smtClean="0"/>
              <a:t>    </a:t>
            </a:r>
            <a:r>
              <a:rPr lang="fa-IR" sz="3200" b="1" dirty="0" smtClean="0"/>
              <a:t>نکته</a:t>
            </a:r>
            <a:r>
              <a:rPr lang="fa-IR" sz="3200" dirty="0" smtClean="0"/>
              <a:t>: طبقه بندی که از انواع حسابرسی به عمل آمد بر اساس استانداردهای حسابرسی دولتی می باشد. </a:t>
            </a:r>
          </a:p>
          <a:p>
            <a:pPr algn="justLow" rtl="1">
              <a:buNone/>
            </a:pPr>
            <a:r>
              <a:rPr lang="en-US" sz="3200" dirty="0" smtClean="0"/>
              <a:t>   </a:t>
            </a:r>
            <a:r>
              <a:rPr lang="fa-IR" sz="3200" dirty="0" smtClean="0"/>
              <a:t>علیرغم اینکه برای انواع حسابرسی های فوق الذکر (مالی، قانون رسی، کارایی، توجیه اقتصادی، اثربخشی و زیست محیطی)، تا به حال تعریف تعمیم یافته ای وضع نشده است، لکن در اکثر نوشتارها مجموعه حسابرسی مذکور را تحت عنوان </a:t>
            </a:r>
            <a:r>
              <a:rPr lang="fa-IR" sz="3200" b="1" dirty="0" smtClean="0"/>
              <a:t>حسابرسی جامع</a:t>
            </a:r>
            <a:r>
              <a:rPr lang="fa-IR" sz="3200" dirty="0" smtClean="0"/>
              <a:t> می نامند و لذا ارزیابی کلیه عملیات و فعالیتهای دستگاه تحت رسیدگی، اعم از گزارشهای مالی و مدارک و اسناد مربوط به آن، قوانین و مقررات ناظر براجرای فعالیتها، رعایت صرفه و صلاح در تحصیل منابع، کارایی و بازدهی مطلوب، انطباق</a:t>
            </a:r>
            <a:r>
              <a:rPr lang="fa-IR" dirty="0" smtClean="0"/>
              <a:t>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lstStyle/>
          <a:p>
            <a:pPr algn="justLow" rtl="1">
              <a:buNone/>
            </a:pPr>
            <a:r>
              <a:rPr lang="en-US" dirty="0" smtClean="0"/>
              <a:t>   </a:t>
            </a:r>
            <a:r>
              <a:rPr lang="fa-IR" dirty="0" smtClean="0"/>
              <a:t>پیشرفت عملیات با اهداف از پیش تعیین شده، ارائه نظرات و توصیه های لازم در راستای بهینه نمودن هریک از عوامل مذکور، مجموعا در قلمرو و محدوده حسابرسی جامع میباشد.  </a:t>
            </a:r>
          </a:p>
          <a:p>
            <a:pPr algn="justLow" rtl="1">
              <a:buNone/>
            </a:pPr>
            <a:r>
              <a:rPr lang="en-US" dirty="0" smtClean="0"/>
              <a:t>    </a:t>
            </a:r>
            <a:r>
              <a:rPr lang="fa-IR" dirty="0" smtClean="0"/>
              <a:t>حسابرسی جامع را حسابرسی مدیریت نیز می گویند. </a:t>
            </a:r>
          </a:p>
          <a:p>
            <a:pPr algn="justLow" rtl="1">
              <a:buNone/>
            </a:pPr>
            <a:r>
              <a:rPr lang="en-US" dirty="0" smtClean="0"/>
              <a:t>    </a:t>
            </a:r>
            <a:r>
              <a:rPr lang="fa-IR" dirty="0" smtClean="0"/>
              <a:t>در حسابرسی جامع ما به مهارتهای متفاوتی از قبیل فنی، حقوقی، مالی و اداری نیازمندیم.بنابراین نیروی انسانی که برای اجرای برنامه حسابرسی جامع به دستگاه ها مراجعه می کنند می بایست در برگیرنده مهارتهای فوق الذکر باشند.</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91200"/>
          </a:xfrm>
        </p:spPr>
        <p:txBody>
          <a:bodyPr/>
          <a:lstStyle/>
          <a:p>
            <a:pPr algn="justLow" rtl="1">
              <a:buNone/>
            </a:pPr>
            <a:r>
              <a:rPr lang="en-US" dirty="0" smtClean="0"/>
              <a:t>   </a:t>
            </a:r>
            <a:r>
              <a:rPr lang="fa-IR" dirty="0" smtClean="0"/>
              <a:t>از این رو حسابرسی جامع نسبت به حسابرسی سنتی نیاز به صرف وقت بیشتر و هزینه سنگین تری دارد. </a:t>
            </a:r>
          </a:p>
          <a:p>
            <a:pPr algn="justLow" rtl="1">
              <a:buNone/>
            </a:pPr>
            <a:r>
              <a:rPr lang="en-US" dirty="0" smtClean="0"/>
              <a:t>   </a:t>
            </a:r>
            <a:r>
              <a:rPr lang="fa-IR" dirty="0" smtClean="0"/>
              <a:t>به طور خلاصه، حسابرسی جامع عملکرد دستگاه تحت رسیدگی را در کلیه زمینه ها، مورد ارزیابی قرار می دهد و در مجموع میزان قوت و ضعف مدیریت، رعایت قوانین و مقررات، درجه انحراف از معیارهای از پیش تعیین شده، ناهماهنگی های احتمالی در مسیر اجرای برنامه، تناسب سازماندهی و هزینه های انجام شده با اهداف، مشکلات و تنگناها در مراحل اجرای برنامه و امثالهم را مورد سنجش قرار داده و در صورت لزوم در هریک از موارد فوق الذکر توصیه و راه حل مناسب ارائه می دهد.</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638800"/>
          </a:xfrm>
        </p:spPr>
        <p:txBody>
          <a:bodyPr/>
          <a:lstStyle/>
          <a:p>
            <a:pPr algn="justLow" rtl="1">
              <a:buNone/>
            </a:pPr>
            <a:r>
              <a:rPr lang="en-US" dirty="0" smtClean="0"/>
              <a:t>    </a:t>
            </a:r>
            <a:r>
              <a:rPr lang="fa-IR" dirty="0" smtClean="0"/>
              <a:t>از این رو مدیریت ذیربط می تواند از نتایج حاصل از این حسابرسی و شناخت نکات مثبت، همچنین مشکلات و تنگناها در برنامه ریزی و اجرای برنامه های آتی استفاده نماید. لذا حسابرسی جامع، بازخوری مناسب، منظم و سیستماتیک را برای مسئولینی که مسئولیت تهیه و تنظیم برنامه های بلندمدت و میان مدت را عهده دار می باشند، فراهم می کند. به طور کلی حسلبرسی عملیاتی مانند حسابرسی سنتی یک حسابرسی منظم توأم با اظهارنظرهای از پیش تعیین شده در قالب خاصی انجام نمی گیرد.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lstStyle/>
          <a:p>
            <a:pPr algn="justLow" rtl="1">
              <a:buNone/>
            </a:pPr>
            <a:r>
              <a:rPr lang="en-US" dirty="0" smtClean="0"/>
              <a:t>   </a:t>
            </a:r>
            <a:r>
              <a:rPr lang="fa-IR" dirty="0" smtClean="0"/>
              <a:t>حسابرسی جامع قبل از اجرا، می بایست حسب مورد، توسط مدیران مسئول حسابرسی برنامه ریزی شود و به عنوان برنامه ای مدون جهت رسیدگی در اختیار سرپرستان قرار گیرد. اهم مواردی که باید در این برنامه لحاظ گردد، شامل محدوده ی حسابرسی، امکانات و تسهیلات انجام کار، تعیین و ترکیب متخصصین و انتخاب کارشناسان واجد شرایط، میزان بودجه حسابرسی، زمان بندی اجرای برنامه حسابرسی، محدودیت هایی که در مرحله اجرای حسابرسی وجود دارد، شناخت اهداف و منابع موسسه مورد رسیدگی،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685800"/>
            <a:ext cx="8229600" cy="5440363"/>
          </a:xfrm>
        </p:spPr>
        <p:txBody>
          <a:bodyPr/>
          <a:lstStyle/>
          <a:p>
            <a:pPr algn="justLow" rtl="1">
              <a:buNone/>
            </a:pPr>
            <a:r>
              <a:rPr lang="en-US" dirty="0" smtClean="0"/>
              <a:t>    </a:t>
            </a:r>
            <a:r>
              <a:rPr lang="fa-IR" dirty="0" smtClean="0"/>
              <a:t>تعیین ابزار و معیارهای ارزشیابی، امکان سنجش مغایرتها، بررسی و تجزیه تحلیل عدم نارسایی ها و مشکلات و ناهماهنگی های موجود، توصیه راه حلهای مناسب در راستای رفع نارسایی ها و ارائه آن به مراجع و مسئولین ذیصلاح.</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trips(downLeft)">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r"/>
            <a:r>
              <a:rPr lang="fa-IR" sz="4000" i="1" dirty="0" smtClean="0"/>
              <a:t>مبانی اساسی حسابرسی عملیاتی</a:t>
            </a:r>
            <a:endParaRPr lang="en-US" sz="3600" i="1" dirty="0"/>
          </a:p>
        </p:txBody>
      </p:sp>
      <p:sp>
        <p:nvSpPr>
          <p:cNvPr id="3" name="Content Placeholder 2"/>
          <p:cNvSpPr>
            <a:spLocks noGrp="1"/>
          </p:cNvSpPr>
          <p:nvPr>
            <p:ph idx="1"/>
          </p:nvPr>
        </p:nvSpPr>
        <p:spPr>
          <a:xfrm>
            <a:off x="457200" y="1447800"/>
            <a:ext cx="8229600" cy="4953000"/>
          </a:xfrm>
        </p:spPr>
        <p:txBody>
          <a:bodyPr/>
          <a:lstStyle/>
          <a:p>
            <a:pPr algn="justLow" rtl="1">
              <a:buNone/>
            </a:pPr>
            <a:r>
              <a:rPr lang="en-US" dirty="0" smtClean="0"/>
              <a:t>    </a:t>
            </a:r>
            <a:r>
              <a:rPr lang="fa-IR" dirty="0" smtClean="0"/>
              <a:t>به طوری که ملاحظه شده حسابرسی عملیاتی، رسیدگی فعالیتهای غیرمالی دولت در سطوح خرد و کلان، اظهارنظر در این خصوص را عهده دار است. این حسابرسی موجب خواهد شد که مالیات دهندگان، سرمایه گذاران، قوه مقننه، مدیران اجرایی، شهروندان عادی، رسانه ها و صاحبنظران هریک به نوبه خود برداشت مناسبی از اقدامات به عمل آمده نموده و دولت را وادار به پاسخگویی در قبال مخارج انجام شده دراین مسیرنمایند.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algn="justLow" rtl="1">
              <a:buNone/>
            </a:pPr>
            <a:r>
              <a:rPr lang="en-US" dirty="0" smtClean="0"/>
              <a:t>   </a:t>
            </a:r>
            <a:r>
              <a:rPr lang="fa-IR" dirty="0" smtClean="0"/>
              <a:t>زیرا دراین حسابرسی مشخص می شود دولت تا چه حدودی موفق گردیده به اهداف از پیش بینی شده در قالب اعتبارات مصوب دستیابد.</a:t>
            </a:r>
          </a:p>
          <a:p>
            <a:pPr algn="justLow" rtl="1">
              <a:buNone/>
            </a:pPr>
            <a:r>
              <a:rPr lang="en-US" dirty="0" smtClean="0"/>
              <a:t>   </a:t>
            </a:r>
            <a:r>
              <a:rPr lang="fa-IR" dirty="0" smtClean="0"/>
              <a:t>به طور خلاصه حسابرسی غیرمالی به تقویت معیارهای از پیش تعیین شده مانند گزارش توجیهی مهندسین مشاور در مورد طرح خاصی کمک موثری می نماید. در واقع چراغ راه آینده برنامه ریزی تلقی می شود.</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r"/>
            <a:r>
              <a:rPr lang="fa-IR" i="1" dirty="0" smtClean="0"/>
              <a:t>اصول حسابرسی جامع</a:t>
            </a:r>
            <a:endParaRPr lang="en-US" i="1" dirty="0"/>
          </a:p>
        </p:txBody>
      </p:sp>
      <p:sp>
        <p:nvSpPr>
          <p:cNvPr id="3" name="Content Placeholder 2"/>
          <p:cNvSpPr>
            <a:spLocks noGrp="1"/>
          </p:cNvSpPr>
          <p:nvPr>
            <p:ph idx="1"/>
          </p:nvPr>
        </p:nvSpPr>
        <p:spPr>
          <a:xfrm>
            <a:off x="457200" y="1524000"/>
            <a:ext cx="8229600" cy="4602163"/>
          </a:xfrm>
        </p:spPr>
        <p:txBody>
          <a:bodyPr/>
          <a:lstStyle/>
          <a:p>
            <a:pPr algn="justLow" rtl="1">
              <a:buNone/>
            </a:pPr>
            <a:r>
              <a:rPr lang="en-US" dirty="0" smtClean="0"/>
              <a:t>   </a:t>
            </a:r>
            <a:r>
              <a:rPr lang="fa-IR" dirty="0" smtClean="0"/>
              <a:t>اصولی که در حسابرسی جامع باید درنظر گرفته شودعبارتند از:</a:t>
            </a:r>
          </a:p>
          <a:p>
            <a:pPr algn="justLow" rtl="1">
              <a:buNone/>
            </a:pPr>
            <a:r>
              <a:rPr lang="en-US" dirty="0" smtClean="0"/>
              <a:t>   </a:t>
            </a:r>
            <a:r>
              <a:rPr lang="fa-IR" dirty="0" smtClean="0"/>
              <a:t>1- حسابرسی جامع باید به عنوان جریانی کاملا مستقل وبیطرف تلقی شود.</a:t>
            </a:r>
          </a:p>
          <a:p>
            <a:pPr algn="justLow" rtl="1">
              <a:buNone/>
            </a:pPr>
            <a:r>
              <a:rPr lang="en-US" dirty="0" smtClean="0"/>
              <a:t>   </a:t>
            </a:r>
            <a:r>
              <a:rPr lang="fa-IR" dirty="0" smtClean="0"/>
              <a:t>2- حسابرسی جامع ابزاری است در اختیار قانونگذار و مدیران اجرایی به منظور شناخت مشکلات و رفع تنگناهایی که در مسیر اجرای فعالیتها وجود دارد و نیز دیدی است ارشادی نه انتقادی.</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par>
                          <p:cTn id="16" fill="hold">
                            <p:stCondLst>
                              <p:cond delay="2500"/>
                            </p:stCondLst>
                            <p:childTnLst>
                              <p:par>
                                <p:cTn id="17" presetID="18" presetClass="entr" presetSubtype="12"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strips(downLeft)">
                                      <p:cBhvr>
                                        <p:cTn id="1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867400"/>
          </a:xfrm>
        </p:spPr>
        <p:txBody>
          <a:bodyPr/>
          <a:lstStyle/>
          <a:p>
            <a:pPr algn="justLow" rtl="1">
              <a:buNone/>
            </a:pPr>
            <a:r>
              <a:rPr lang="en-US" sz="3000" dirty="0" smtClean="0"/>
              <a:t>    </a:t>
            </a:r>
            <a:r>
              <a:rPr lang="fa-IR" sz="3000" dirty="0" smtClean="0"/>
              <a:t>3- حسابرسی جامع ارزشیابی عملکرد را در ارتباط با مجموعه امکانات و محدودیتهای فعالیتهای انجام شده مدنظر قرار می دهد و به نکات مثبت عملکرد نیز توجه دارد.</a:t>
            </a:r>
          </a:p>
          <a:p>
            <a:pPr algn="justLow" rtl="1">
              <a:buNone/>
            </a:pPr>
            <a:r>
              <a:rPr lang="en-US" sz="3000" dirty="0" smtClean="0"/>
              <a:t>    </a:t>
            </a:r>
            <a:r>
              <a:rPr lang="fa-IR" sz="3000" dirty="0" smtClean="0"/>
              <a:t>4- حسابرسی جامع باید توسط افراد متخصص و آگاه در زمینه ی حسابرسی مورد نظر در دستگاه مربوط، انجام پذیرد.</a:t>
            </a:r>
          </a:p>
          <a:p>
            <a:pPr algn="justLow" rtl="1">
              <a:buNone/>
            </a:pPr>
            <a:r>
              <a:rPr lang="en-US" sz="3000" dirty="0" smtClean="0"/>
              <a:t>    </a:t>
            </a:r>
            <a:r>
              <a:rPr lang="fa-IR" sz="3000" dirty="0" smtClean="0"/>
              <a:t>5- در حسابرسی جامع با مسائل، مسئولانه و متعهدانه برخورد می شود.</a:t>
            </a:r>
          </a:p>
          <a:p>
            <a:pPr algn="justLow" rtl="1">
              <a:buNone/>
            </a:pPr>
            <a:r>
              <a:rPr lang="en-US" sz="3000" dirty="0" smtClean="0"/>
              <a:t>    </a:t>
            </a:r>
            <a:r>
              <a:rPr lang="fa-IR" sz="3000" dirty="0" smtClean="0"/>
              <a:t>6- به هنگام حسابرسی، حسابرس باید خود را در موضع مدیریت دستگاه تحت رسیدگی قرار دهد.</a:t>
            </a: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par>
                          <p:cTn id="16" fill="hold">
                            <p:stCondLst>
                              <p:cond delay="3000"/>
                            </p:stCondLst>
                            <p:childTnLst>
                              <p:par>
                                <p:cTn id="17" presetID="18" presetClass="entr" presetSubtype="12"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strips(downLeft)">
                                      <p:cBhvr>
                                        <p:cTn id="19"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r"/>
            <a:r>
              <a:rPr lang="fa-IR" sz="4000" i="1" dirty="0" smtClean="0"/>
              <a:t>محدودیت های حسابرسی جامع</a:t>
            </a:r>
            <a:endParaRPr lang="en-US" sz="4000" i="1" dirty="0"/>
          </a:p>
        </p:txBody>
      </p:sp>
      <p:sp>
        <p:nvSpPr>
          <p:cNvPr id="3" name="Content Placeholder 2"/>
          <p:cNvSpPr>
            <a:spLocks noGrp="1"/>
          </p:cNvSpPr>
          <p:nvPr>
            <p:ph idx="1"/>
          </p:nvPr>
        </p:nvSpPr>
        <p:spPr>
          <a:xfrm>
            <a:off x="457200" y="1371600"/>
            <a:ext cx="8229600" cy="4876800"/>
          </a:xfrm>
        </p:spPr>
        <p:txBody>
          <a:bodyPr>
            <a:normAutofit fontScale="92500"/>
          </a:bodyPr>
          <a:lstStyle/>
          <a:p>
            <a:pPr algn="justLow" rtl="1">
              <a:buNone/>
            </a:pPr>
            <a:r>
              <a:rPr lang="en-US" sz="3000" dirty="0" smtClean="0"/>
              <a:t>   </a:t>
            </a:r>
            <a:r>
              <a:rPr lang="fa-IR" sz="3000" dirty="0" smtClean="0"/>
              <a:t>1- حسابرسی جامع به ارزیابی عملکرد موسسه تحت رسیدگی بر مبنای روشهای علمی، برسیهای عملی و تجارب رسیدگی کننده و یا ترکیبی از این سه عامل صورت می گیرد. روشهای شناخته شده دارای اشکالات متعهدی است که نتایج مطلوبی را به دست نمی دهد. قضاوتهای شخصی هم به طور مستقل و بی طرفانه با در نظر گرفتن کلیه امکانات و محدودیت ها، مشکلی می باشد. </a:t>
            </a:r>
          </a:p>
          <a:p>
            <a:pPr algn="justLow" rtl="1">
              <a:buNone/>
            </a:pPr>
            <a:r>
              <a:rPr lang="en-US" sz="3000" dirty="0" smtClean="0"/>
              <a:t>    </a:t>
            </a:r>
            <a:r>
              <a:rPr lang="fa-IR" sz="3000" dirty="0" smtClean="0"/>
              <a:t>2-به طوری که ذکرشد، برای حسابرسی فعالیتهای غیرمالی دستگاه اجرایی تحت رسیدگی، به افراد متخصص در رشته های گوناگون نظیر فنی، مالی، حقوقی، اداری، اجتماعی و افراد آگاه ازشرایط سیاسی – اجتماعی – اقتصادی کشور نیازمند است. </a:t>
            </a:r>
            <a:endParaRPr lang="en-US" sz="30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019800"/>
          </a:xfrm>
        </p:spPr>
        <p:txBody>
          <a:bodyPr>
            <a:normAutofit lnSpcReduction="10000"/>
          </a:bodyPr>
          <a:lstStyle/>
          <a:p>
            <a:pPr algn="justLow" rtl="1">
              <a:buNone/>
            </a:pPr>
            <a:r>
              <a:rPr lang="en-US" sz="3000" dirty="0" smtClean="0"/>
              <a:t>    </a:t>
            </a:r>
            <a:r>
              <a:rPr lang="fa-IR" sz="3000" dirty="0" smtClean="0"/>
              <a:t>دستیابی به متخصصین آگاه، متعهد و دلسوز در کلیه ی زمینه های فعالیتهای دستگاه های اجرایی و گردآوری آنها دریک مجموعه مشکلات خاص خود را دارد. </a:t>
            </a:r>
          </a:p>
          <a:p>
            <a:pPr algn="justLow" rtl="1">
              <a:buNone/>
            </a:pPr>
            <a:r>
              <a:rPr lang="en-US" sz="3000" dirty="0" smtClean="0"/>
              <a:t>    </a:t>
            </a:r>
            <a:r>
              <a:rPr lang="fa-IR" sz="3000" dirty="0" smtClean="0"/>
              <a:t>3- کارکنان موسسه مورد رسیدگی، به هنگام انجام رسیدگی توسط حسابرسان، عکس العمل منفی نشان می دهند، تطابق وضعیت و روحیه حسابرسان با این عکس العمل ها کارساده ای نمیباشد.</a:t>
            </a:r>
          </a:p>
          <a:p>
            <a:pPr algn="justLow" rtl="1">
              <a:buNone/>
            </a:pPr>
            <a:r>
              <a:rPr lang="en-US" sz="3000" dirty="0" smtClean="0"/>
              <a:t>    </a:t>
            </a:r>
            <a:r>
              <a:rPr lang="fa-IR" sz="3000" dirty="0" smtClean="0"/>
              <a:t>4- هزینه حسابرسی عملیاتی در مقایسه با حسابرسی سنتی نسبتا سنگین تر است، زیرا به نیروی انسانی زیادتر و مهارتهای مختلف و صرف اوقات بیشتری نیاز دارد.</a:t>
            </a:r>
          </a:p>
          <a:p>
            <a:pPr algn="justLow" rtl="1">
              <a:buNone/>
            </a:pPr>
            <a:r>
              <a:rPr lang="en-US" sz="3000" dirty="0" smtClean="0"/>
              <a:t>    </a:t>
            </a:r>
            <a:r>
              <a:rPr lang="fa-IR" sz="3000" dirty="0" smtClean="0"/>
              <a:t>5- حسابرسی درصورتی که اختیاری باشد، ضمانت اجرایی لازم را ندارد و درصورتی که قانونی باشد، به دلیل قابل تفسیر بودن قانون، ایجاد مشکل می کند. </a:t>
            </a:r>
            <a:endParaRPr lang="en-US" sz="30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par>
                          <p:cTn id="16" fill="hold">
                            <p:stCondLst>
                              <p:cond delay="3000"/>
                            </p:stCondLst>
                            <p:childTnLst>
                              <p:par>
                                <p:cTn id="17" presetID="18" presetClass="entr" presetSubtype="12"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strips(downLeft)">
                                      <p:cBhvr>
                                        <p:cTn id="19"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791200"/>
          </a:xfrm>
        </p:spPr>
        <p:txBody>
          <a:bodyPr>
            <a:normAutofit/>
          </a:bodyPr>
          <a:lstStyle/>
          <a:p>
            <a:pPr algn="justLow" rtl="1">
              <a:buNone/>
            </a:pPr>
            <a:r>
              <a:rPr lang="en-US" sz="3000" dirty="0" smtClean="0"/>
              <a:t>    </a:t>
            </a:r>
            <a:r>
              <a:rPr lang="fa-IR" sz="3000" dirty="0" smtClean="0"/>
              <a:t>6- حسابرسی عملیاتی شیوه ای نسبتا نو درامر نظارت است و لذا انجام آن نیاز به برنامه ریزی دقیق و فوق العاده دارد. به هرحال از آنجا که مقایسه نحوه اجرای حسابرسی عملیاتی در کشورهای مختلف به دلایل قانونی، دامنه رسیدگی و شیوه رسیدگی متفاوت است، تدوین رهنمودهای واحد برای کلیه کشورها امکان پذیر نیست.</a:t>
            </a:r>
          </a:p>
          <a:p>
            <a:pPr algn="justLow" rtl="1">
              <a:buNone/>
            </a:pPr>
            <a:r>
              <a:rPr lang="en-US" sz="3000" dirty="0" smtClean="0"/>
              <a:t>    </a:t>
            </a:r>
            <a:r>
              <a:rPr lang="fa-IR" sz="3000" dirty="0" smtClean="0"/>
              <a:t>7-در مورد حدود حسابرسی عملیاتی و تعاریف و اهداف آن، هنوز اتفاق نظر کامل وجود ندارد، بنابراین تعیین معیارهای لازم با مشکلات خاص خود همراه است.از این رو رهنمودهای حسابرسی عملیاتی نمی تواند به طور جامع تمامی رویکردها و روشها را در بربگیرد.</a:t>
            </a:r>
            <a:endParaRPr lang="en-US" sz="30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43600"/>
          </a:xfrm>
        </p:spPr>
        <p:txBody>
          <a:bodyPr>
            <a:normAutofit/>
          </a:bodyPr>
          <a:lstStyle/>
          <a:p>
            <a:pPr algn="justLow" rtl="1">
              <a:buNone/>
            </a:pPr>
            <a:r>
              <a:rPr lang="en-US" dirty="0" smtClean="0"/>
              <a:t>   </a:t>
            </a:r>
            <a:r>
              <a:rPr lang="fa-IR" dirty="0" smtClean="0"/>
              <a:t>8- گزارش حسابرسی جامع عموما حاوی اطلاعات جامعی راجع به فعالیتهای موسسه مورد رسیدگی خواهد بود. تنظیم این گزارش که مبنای قضاوت مسئولان بالاتر است، باید در نهایت دقت و با در نظر داشتن سیاستهای کلی موسسه و به دور از هرگونه حب و بغض و کاملا متعهدانه و ماهرانه تهیه شود، تهیه چنین گزارشی در عمل کار بسیار مشکلی است. </a:t>
            </a:r>
          </a:p>
          <a:p>
            <a:pPr algn="justLow" rtl="1">
              <a:buNone/>
            </a:pPr>
            <a:r>
              <a:rPr lang="en-US" dirty="0" smtClean="0"/>
              <a:t>    </a:t>
            </a:r>
            <a:r>
              <a:rPr lang="fa-IR" dirty="0" smtClean="0"/>
              <a:t>9- موارد متعددی از یافته های حسابرسی جامع، به اعداد و ارقام یا واحد پولی قابل تفسیر نمی باشد، توجیه این یافته ها و مستندسازی آنها کار ساده ای نیست.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715000"/>
          </a:xfrm>
        </p:spPr>
        <p:txBody>
          <a:bodyPr>
            <a:normAutofit lnSpcReduction="10000"/>
          </a:bodyPr>
          <a:lstStyle/>
          <a:p>
            <a:pPr algn="justLow" rtl="1">
              <a:buNone/>
            </a:pPr>
            <a:r>
              <a:rPr lang="en-US" sz="3000" dirty="0" smtClean="0"/>
              <a:t>10  </a:t>
            </a:r>
            <a:r>
              <a:rPr lang="fa-IR" sz="3000" dirty="0" smtClean="0"/>
              <a:t>- پیشنهادات مندرج در گزارش های حسابرسی جامع باید توسط دیگران به مورد اجرا گذارده شود. ایجاد اعتقاد و تمایل به اجرای این پیشنهادات خالی از اشکال نمی باشد. </a:t>
            </a:r>
          </a:p>
          <a:p>
            <a:pPr algn="justLow" rtl="1">
              <a:buNone/>
            </a:pPr>
            <a:r>
              <a:rPr lang="en-US" sz="3000" dirty="0" smtClean="0"/>
              <a:t>    </a:t>
            </a:r>
            <a:r>
              <a:rPr lang="fa-IR" sz="3000" dirty="0" smtClean="0"/>
              <a:t>لازم به توضیح است وجود مشکلات فوق الذکر نمی بایست عاملی جهت پرهیز از این نوع رسیدگی گردد. زیرا در عمل به تدریج مشکلات مطروحه برطرف خواهد شد و مهم این است که این حسابرسی در سیستم نظارتی کشور جایگاه لازم را پیدا کند. </a:t>
            </a:r>
          </a:p>
          <a:p>
            <a:pPr algn="justLow" rtl="1">
              <a:buNone/>
            </a:pPr>
            <a:r>
              <a:rPr lang="en-US" sz="3000" dirty="0" smtClean="0"/>
              <a:t>    </a:t>
            </a:r>
            <a:r>
              <a:rPr lang="fa-IR" sz="3000" dirty="0" smtClean="0"/>
              <a:t>علاوه برانواع حسابرسی که شرح آن بر اساس استانداردهای حسابرسی دولتی گذشت، حسابرسی به اعتبار اینکه در چه مرحله ای از فعالیتهای اداری و مالی انجام می شود، به شرح زیر تقسیم بندی می گردد:</a:t>
            </a:r>
            <a:endParaRPr lang="en-US" sz="30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r"/>
            <a:r>
              <a:rPr lang="fa-IR" sz="4000" i="1" dirty="0" smtClean="0"/>
              <a:t>الف- حسابرسی قبلی</a:t>
            </a:r>
            <a:endParaRPr lang="en-US" sz="4000" i="1" dirty="0"/>
          </a:p>
        </p:txBody>
      </p:sp>
      <p:sp>
        <p:nvSpPr>
          <p:cNvPr id="3" name="Content Placeholder 2"/>
          <p:cNvSpPr>
            <a:spLocks noGrp="1"/>
          </p:cNvSpPr>
          <p:nvPr>
            <p:ph idx="1"/>
          </p:nvPr>
        </p:nvSpPr>
        <p:spPr>
          <a:xfrm>
            <a:off x="457200" y="1371600"/>
            <a:ext cx="8229600" cy="4754563"/>
          </a:xfrm>
        </p:spPr>
        <p:txBody>
          <a:bodyPr>
            <a:normAutofit lnSpcReduction="10000"/>
          </a:bodyPr>
          <a:lstStyle/>
          <a:p>
            <a:pPr algn="justLow" rtl="1">
              <a:buNone/>
            </a:pPr>
            <a:r>
              <a:rPr lang="en-US" sz="3000" dirty="0" smtClean="0"/>
              <a:t>   </a:t>
            </a:r>
            <a:r>
              <a:rPr lang="fa-IR" sz="3000" dirty="0" smtClean="0"/>
              <a:t>حسابرسی قبلی از دیدگاه حسابرسی سنتی، عبارتست از رسیدگی به فعالیتهای مالی، قبل از احتساب اسناد مالی به حساب قطعی. این رسیدگی توسط ذیحساب و مسئولان واحد رسیدگی امور مالی انجام می شود.</a:t>
            </a:r>
          </a:p>
          <a:p>
            <a:pPr algn="justLow" rtl="1">
              <a:buNone/>
            </a:pPr>
            <a:r>
              <a:rPr lang="en-US" sz="3000" dirty="0" smtClean="0"/>
              <a:t>    </a:t>
            </a:r>
            <a:r>
              <a:rPr lang="fa-IR" sz="3000" dirty="0" smtClean="0"/>
              <a:t>هدف از این رسیدگی، حصول اطمینان از وجود اسناد و مدارک مثبته دال بر ایجاد دین بر ذمه دولت است.</a:t>
            </a:r>
          </a:p>
          <a:p>
            <a:pPr algn="justLow" rtl="1">
              <a:buNone/>
            </a:pPr>
            <a:r>
              <a:rPr lang="en-US" sz="3000" dirty="0" smtClean="0"/>
              <a:t>    </a:t>
            </a:r>
            <a:r>
              <a:rPr lang="fa-IR" sz="3000" dirty="0" smtClean="0"/>
              <a:t>بدین ترتیب، زمانی مدارک ومستندات را می توان به حساب منظور نمود و در دفاتر ثبت و در گزارش های مالی منعکس کرد که توسط حسابرسی واحد امور مالی، مورد رسیدگی واقع شده باشد. </a:t>
            </a:r>
            <a:endParaRPr lang="en-US" sz="30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par>
                          <p:cTn id="16" fill="hold">
                            <p:stCondLst>
                              <p:cond delay="2500"/>
                            </p:stCondLst>
                            <p:childTnLst>
                              <p:par>
                                <p:cTn id="17" presetID="18" presetClass="entr" presetSubtype="12"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strips(downLeft)">
                                      <p:cBhvr>
                                        <p:cTn id="1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pPr algn="justLow" rtl="1">
              <a:buNone/>
            </a:pPr>
            <a:r>
              <a:rPr lang="en-US" sz="3000" dirty="0" smtClean="0"/>
              <a:t>    </a:t>
            </a:r>
            <a:r>
              <a:rPr lang="fa-IR" sz="3000" dirty="0" smtClean="0"/>
              <a:t>این نوع رسیدگی را اصطلاحا </a:t>
            </a:r>
            <a:r>
              <a:rPr lang="fa-IR" sz="3000" b="1" dirty="0" smtClean="0"/>
              <a:t>ممیزی قبل از خرج</a:t>
            </a:r>
            <a:r>
              <a:rPr lang="fa-IR" sz="3000" dirty="0" smtClean="0"/>
              <a:t> می گویند. </a:t>
            </a:r>
          </a:p>
          <a:p>
            <a:pPr algn="justLow" rtl="1">
              <a:buNone/>
            </a:pPr>
            <a:r>
              <a:rPr lang="en-US" sz="3000" dirty="0" smtClean="0"/>
              <a:t>    </a:t>
            </a:r>
            <a:r>
              <a:rPr lang="fa-IR" sz="3000" dirty="0" smtClean="0"/>
              <a:t>این نظارت در سطح هریک از دستگاه های اجرایی (خرد) به عهده ذیحساب و در سطح کشور (کلان) به عهده ی وزارت امور اقتصادی و دارایی است.</a:t>
            </a:r>
            <a:endParaRPr lang="en-US" sz="30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r"/>
            <a:r>
              <a:rPr lang="fa-IR" i="1" dirty="0" smtClean="0"/>
              <a:t>ب- حسابرسی بعدی</a:t>
            </a:r>
            <a:endParaRPr lang="en-US" i="1" dirty="0"/>
          </a:p>
        </p:txBody>
      </p:sp>
      <p:sp>
        <p:nvSpPr>
          <p:cNvPr id="3" name="Content Placeholder 2"/>
          <p:cNvSpPr>
            <a:spLocks noGrp="1"/>
          </p:cNvSpPr>
          <p:nvPr>
            <p:ph idx="1"/>
          </p:nvPr>
        </p:nvSpPr>
        <p:spPr>
          <a:xfrm>
            <a:off x="457200" y="1295400"/>
            <a:ext cx="8229600" cy="4830763"/>
          </a:xfrm>
        </p:spPr>
        <p:txBody>
          <a:bodyPr>
            <a:normAutofit/>
          </a:bodyPr>
          <a:lstStyle/>
          <a:p>
            <a:pPr algn="justLow" rtl="1">
              <a:buNone/>
            </a:pPr>
            <a:r>
              <a:rPr lang="en-US" dirty="0" smtClean="0"/>
              <a:t>   </a:t>
            </a:r>
            <a:r>
              <a:rPr lang="fa-IR" dirty="0" smtClean="0"/>
              <a:t>این حسابرسی از دیدگاه حسابرسی سنتی به رسیدگی اطلاق می شود که پس از انجام خرج و احتساب اسناد به حساب قطعی معمول می گردد. بدیهی است این رسیدگی براساس موازین حسابداری و حسابرسی دولتی و قوانین و مقررات مالی و محاسباتی به عمل می آید. حسابرسی بعدی را اصطلاحا </a:t>
            </a:r>
            <a:r>
              <a:rPr lang="fa-IR" b="1" dirty="0" smtClean="0"/>
              <a:t>حسابرسی بعد از خرج </a:t>
            </a:r>
            <a:r>
              <a:rPr lang="fa-IR" dirty="0" smtClean="0"/>
              <a:t>یا </a:t>
            </a:r>
            <a:r>
              <a:rPr lang="fa-IR" b="1" dirty="0" smtClean="0"/>
              <a:t>ممیزی بعد از خرج</a:t>
            </a:r>
            <a:r>
              <a:rPr lang="fa-IR" dirty="0" smtClean="0"/>
              <a:t> نیز میگویند</a:t>
            </a:r>
            <a:r>
              <a:rPr lang="fa-IR" sz="2800" dirty="0" smtClean="0"/>
              <a:t>.</a:t>
            </a:r>
            <a:endParaRPr lang="en-US" sz="2800" dirty="0" smtClean="0"/>
          </a:p>
          <a:p>
            <a:pPr algn="justLow" rtl="1">
              <a:buNone/>
            </a:pPr>
            <a:endParaRPr lang="en-US" sz="2800" dirty="0" smtClean="0"/>
          </a:p>
          <a:p>
            <a:pPr algn="ctr">
              <a:buNone/>
            </a:pPr>
            <a:r>
              <a:rPr lang="en-US" sz="2800" dirty="0" smtClean="0"/>
              <a:t> </a:t>
            </a:r>
            <a:endParaRPr lang="en-US" sz="2800"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algn="justLow" rtl="1">
              <a:buNone/>
            </a:pPr>
            <a:r>
              <a:rPr lang="fa-IR" dirty="0" smtClean="0"/>
              <a:t>   هدف حسابرسی بعدی به معنای عام کلمه، حصول اطمینان از صحت و سقم عملیات مالی دستگاههایی که به نحوی از انحاء از بودجه کل کشور استفاده می کنند، صورت می گیرد. این نظارت به موجب قانون مذکور، به عهده دیوان محاسبات کشور می باشد.</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r"/>
            <a:r>
              <a:rPr lang="fa-IR" i="1" dirty="0" smtClean="0"/>
              <a:t>الف- حسابرسی داخلی</a:t>
            </a:r>
            <a:endParaRPr lang="en-US" i="1" dirty="0"/>
          </a:p>
        </p:txBody>
      </p:sp>
      <p:sp>
        <p:nvSpPr>
          <p:cNvPr id="3" name="Content Placeholder 2"/>
          <p:cNvSpPr>
            <a:spLocks noGrp="1"/>
          </p:cNvSpPr>
          <p:nvPr>
            <p:ph idx="1"/>
          </p:nvPr>
        </p:nvSpPr>
        <p:spPr>
          <a:xfrm>
            <a:off x="457200" y="1295400"/>
            <a:ext cx="8229600" cy="4830763"/>
          </a:xfrm>
        </p:spPr>
        <p:txBody>
          <a:bodyPr>
            <a:normAutofit fontScale="92500"/>
          </a:bodyPr>
          <a:lstStyle/>
          <a:p>
            <a:pPr algn="justLow" rtl="1">
              <a:buNone/>
            </a:pPr>
            <a:r>
              <a:rPr lang="en-US" dirty="0" smtClean="0"/>
              <a:t>    </a:t>
            </a:r>
            <a:r>
              <a:rPr lang="fa-IR" dirty="0" smtClean="0"/>
              <a:t>حسابرسی داخلی،رسیدگی و ارزیابی کلیه فعالیتهای دستگاه مورد رسیدگی اعم از مالی و غیرمالی، درقالب اهداف، قوانین و مقررات، معیارها و موازین حسابداری و حسابرسی است. </a:t>
            </a:r>
            <a:r>
              <a:rPr lang="fa-IR" b="1" dirty="0" smtClean="0"/>
              <a:t>هدف</a:t>
            </a:r>
            <a:r>
              <a:rPr lang="fa-IR" dirty="0" smtClean="0"/>
              <a:t> از این رسیدگی عمدتا بررسی و ارزیابی موثر بودن روشهای اجرای کار واحدهای مختلف دستگاه اجرایی تحت رسیدگی و استفاده مدیران دستگاه از نتایج گزارشات در جهت بهبود روشهای مدیریت و در جریان قراردادن مقامات مسئول از کم و کیف عملیات انجام شده در راستای خط مشی های تعیین شده و در صورت لزوم، پیشنهاد به منظور بهبود و اصلاح در جهت اهداف می باشد. </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algn="justLow" rtl="1">
              <a:buNone/>
            </a:pPr>
            <a:r>
              <a:rPr lang="fa-IR" dirty="0" smtClean="0"/>
              <a:t>   این حسابرسان جزء کارکنان دستگاه اجرایی به حساب می آیند و علی الاصول می بایست مستقیما زیرنظر رئیس دستگاه اجرایی انجام وظیفه نمایند تا ضمن حفظ استقلال درقبال واحدهای تحت رسیدگی، نتایج حاصل از حسابرسی را توأم با توصیه های لازم به رئیس دستگاه اجرایی گزارش کنند. از این رو به </a:t>
            </a:r>
            <a:r>
              <a:rPr lang="fa-IR" b="1" dirty="0" smtClean="0"/>
              <a:t>چشم و گوش</a:t>
            </a:r>
            <a:r>
              <a:rPr lang="fa-IR" dirty="0" smtClean="0"/>
              <a:t> رئیس دستگاه معروفند.</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r"/>
            <a:r>
              <a:rPr lang="fa-IR" sz="4000" i="1" dirty="0" smtClean="0"/>
              <a:t>ب- حسابرسی بیرونی (خارجی)</a:t>
            </a:r>
            <a:endParaRPr lang="en-US" sz="4000" i="1" dirty="0"/>
          </a:p>
        </p:txBody>
      </p:sp>
      <p:sp>
        <p:nvSpPr>
          <p:cNvPr id="3" name="Content Placeholder 2"/>
          <p:cNvSpPr>
            <a:spLocks noGrp="1"/>
          </p:cNvSpPr>
          <p:nvPr>
            <p:ph idx="1"/>
          </p:nvPr>
        </p:nvSpPr>
        <p:spPr>
          <a:xfrm>
            <a:off x="457200" y="1371600"/>
            <a:ext cx="8229600" cy="5029200"/>
          </a:xfrm>
        </p:spPr>
        <p:txBody>
          <a:bodyPr>
            <a:normAutofit lnSpcReduction="10000"/>
          </a:bodyPr>
          <a:lstStyle/>
          <a:p>
            <a:pPr algn="justLow" rtl="1">
              <a:buNone/>
            </a:pPr>
            <a:r>
              <a:rPr lang="fa-IR" dirty="0" smtClean="0"/>
              <a:t>   حسابرسی خارجی به رسیدگی گزارشها و صورتهای مالی تنظیم شده بر اساس استانداردهای حسابرسی و حسابداری اعم از عمومی و دولتی، قوانین و مقررات مالی و محاسباتی و همچنین چگونگی پیشرفت عملیات اجرایی بر اساس معیارها، خط مشی های صحیح و نیل به اهداف دستگاه تحت رسیدگی،اطلاق می شود. این رسیدگی توسط حسابرسان مستقل معمول می گردد.</a:t>
            </a:r>
          </a:p>
          <a:p>
            <a:pPr algn="justLow" rtl="1">
              <a:buNone/>
            </a:pPr>
            <a:r>
              <a:rPr lang="fa-IR" dirty="0" smtClean="0"/>
              <a:t>   اصولا حسابرس خارجی، در راستای حفظ استقلال حسابرس، می بایست منتخب قوه مقننه باشد و ازنظر نمودار سازمان زیرنظر این قوه قرار گیرد.</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pPr algn="r"/>
            <a:r>
              <a:rPr lang="fa-IR" sz="4000" i="1" dirty="0" smtClean="0"/>
              <a:t>هدف حسابرسی دولتی</a:t>
            </a:r>
            <a:endParaRPr lang="en-US" sz="4000" i="1" dirty="0"/>
          </a:p>
        </p:txBody>
      </p:sp>
      <p:sp>
        <p:nvSpPr>
          <p:cNvPr id="3" name="Content Placeholder 2"/>
          <p:cNvSpPr>
            <a:spLocks noGrp="1"/>
          </p:cNvSpPr>
          <p:nvPr>
            <p:ph idx="1"/>
          </p:nvPr>
        </p:nvSpPr>
        <p:spPr>
          <a:xfrm>
            <a:off x="457200" y="1295400"/>
            <a:ext cx="8229600" cy="4830763"/>
          </a:xfrm>
        </p:spPr>
        <p:txBody>
          <a:bodyPr/>
          <a:lstStyle/>
          <a:p>
            <a:pPr algn="justLow" rtl="1">
              <a:buNone/>
            </a:pPr>
            <a:r>
              <a:rPr lang="fa-IR" dirty="0" smtClean="0"/>
              <a:t>   1- صورتهای مالی به نحو منصفانه و قابل قبول ارائه شده باشد، به عبارت دیگر اطمینان از صحت وسقم عملیات مالی.</a:t>
            </a:r>
          </a:p>
          <a:p>
            <a:pPr algn="justLow" rtl="1">
              <a:buNone/>
            </a:pPr>
            <a:r>
              <a:rPr lang="fa-IR" dirty="0" smtClean="0"/>
              <a:t>   2- رعایت قوانین و مقررات اعم از مالی و محاسباتی و عملیاتی.</a:t>
            </a:r>
          </a:p>
          <a:p>
            <a:pPr algn="justLow" rtl="1">
              <a:buNone/>
            </a:pPr>
            <a:r>
              <a:rPr lang="fa-IR" dirty="0" smtClean="0"/>
              <a:t>   3-حراست و استفاده بجا و مطلوب از اموال (دارایی های ثابت).</a:t>
            </a:r>
          </a:p>
          <a:p>
            <a:pPr algn="justLow" rtl="1">
              <a:buNone/>
            </a:pPr>
            <a:r>
              <a:rPr lang="fa-IR" dirty="0" smtClean="0"/>
              <a:t>   4- کارایی قوانین و مقررات اداری و مالی کشور.</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18" presetClass="entr" presetSubtype="12"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strips(downLeft)">
                                      <p:cBhvr>
                                        <p:cTn id="11" dur="1000"/>
                                        <p:tgtEl>
                                          <p:spTgt spid="3">
                                            <p:txEl>
                                              <p:pRg st="0" end="0"/>
                                            </p:txEl>
                                          </p:spTgt>
                                        </p:tgtEl>
                                      </p:cBhvr>
                                    </p:animEffect>
                                  </p:childTnLst>
                                </p:cTn>
                              </p:par>
                            </p:childTnLst>
                          </p:cTn>
                        </p:par>
                        <p:par>
                          <p:cTn id="12" fill="hold">
                            <p:stCondLst>
                              <p:cond delay="1500"/>
                            </p:stCondLst>
                            <p:childTnLst>
                              <p:par>
                                <p:cTn id="13" presetID="18" presetClass="entr" presetSubtype="12"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strips(downLeft)">
                                      <p:cBhvr>
                                        <p:cTn id="15" dur="1000"/>
                                        <p:tgtEl>
                                          <p:spTgt spid="3">
                                            <p:txEl>
                                              <p:pRg st="1" end="1"/>
                                            </p:txEl>
                                          </p:spTgt>
                                        </p:tgtEl>
                                      </p:cBhvr>
                                    </p:animEffect>
                                  </p:childTnLst>
                                </p:cTn>
                              </p:par>
                            </p:childTnLst>
                          </p:cTn>
                        </p:par>
                        <p:par>
                          <p:cTn id="16" fill="hold">
                            <p:stCondLst>
                              <p:cond delay="2500"/>
                            </p:stCondLst>
                            <p:childTnLst>
                              <p:par>
                                <p:cTn id="17" presetID="18" presetClass="entr" presetSubtype="12"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strips(downLeft)">
                                      <p:cBhvr>
                                        <p:cTn id="19" dur="1000"/>
                                        <p:tgtEl>
                                          <p:spTgt spid="3">
                                            <p:txEl>
                                              <p:pRg st="2" end="2"/>
                                            </p:txEl>
                                          </p:spTgt>
                                        </p:tgtEl>
                                      </p:cBhvr>
                                    </p:animEffect>
                                  </p:childTnLst>
                                </p:cTn>
                              </p:par>
                            </p:childTnLst>
                          </p:cTn>
                        </p:par>
                        <p:par>
                          <p:cTn id="20" fill="hold">
                            <p:stCondLst>
                              <p:cond delay="3500"/>
                            </p:stCondLst>
                            <p:childTnLst>
                              <p:par>
                                <p:cTn id="21" presetID="18" presetClass="entr" presetSubtype="12"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strips(downLeft)">
                                      <p:cBhvr>
                                        <p:cTn id="2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lgn="justLow" rtl="1">
              <a:buNone/>
            </a:pPr>
            <a:r>
              <a:rPr lang="fa-IR" dirty="0" smtClean="0"/>
              <a:t>   5- رعایت صرفه واصلاح در اجرای برنامه ها در جهت نیل به اهداف.</a:t>
            </a:r>
          </a:p>
          <a:p>
            <a:pPr algn="justLow" rtl="1">
              <a:buNone/>
            </a:pPr>
            <a:r>
              <a:rPr lang="fa-IR" dirty="0" smtClean="0"/>
              <a:t>   6- استفاده موثر و کارا از امکانات، وسایل و تجهیزات.</a:t>
            </a:r>
          </a:p>
          <a:p>
            <a:pPr algn="justLow" rtl="1">
              <a:buNone/>
            </a:pPr>
            <a:r>
              <a:rPr lang="fa-IR" dirty="0" smtClean="0"/>
              <a:t>   7- میزان و درصد تحقق اهداف از پیش تعین شده.</a:t>
            </a:r>
          </a:p>
          <a:p>
            <a:pPr algn="justLow" rtl="1">
              <a:buNone/>
            </a:pPr>
            <a:r>
              <a:rPr lang="fa-IR" dirty="0" smtClean="0"/>
              <a:t>   8- اظهارنظر در خصوص اینکه اهداف تا چه حدودی عملی و واقع بینانه تدوین و تصویب گردیده است.</a:t>
            </a:r>
          </a:p>
          <a:p>
            <a:pPr algn="justLow" rtl="1">
              <a:buNone/>
            </a:pPr>
            <a:r>
              <a:rPr lang="fa-IR" dirty="0" smtClean="0"/>
              <a:t>   9- صحت و کفایت گزارشهایی که در فواصل سال برای مقامات ذیصلاح تهیه و ارائه می شود.</a:t>
            </a:r>
          </a:p>
          <a:p>
            <a:pPr algn="justLow" rtl="1">
              <a:buNone/>
            </a:pPr>
            <a:r>
              <a:rPr lang="fa-IR" dirty="0" smtClean="0"/>
              <a:t>   10- استفاده ازمنابع و مآخذ جمع آوری شده در برنامه ریزیهای آتی.</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par>
                          <p:cTn id="8" fill="hold">
                            <p:stCondLst>
                              <p:cond delay="1000"/>
                            </p:stCondLst>
                            <p:childTnLst>
                              <p:par>
                                <p:cTn id="9" presetID="18" presetClass="entr" presetSubtype="12"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strips(downLeft)">
                                      <p:cBhvr>
                                        <p:cTn id="11" dur="1000"/>
                                        <p:tgtEl>
                                          <p:spTgt spid="3">
                                            <p:txEl>
                                              <p:pRg st="1" end="1"/>
                                            </p:txEl>
                                          </p:spTgt>
                                        </p:tgtEl>
                                      </p:cBhvr>
                                    </p:animEffect>
                                  </p:childTnLst>
                                </p:cTn>
                              </p:par>
                            </p:childTnLst>
                          </p:cTn>
                        </p:par>
                        <p:par>
                          <p:cTn id="12" fill="hold">
                            <p:stCondLst>
                              <p:cond delay="2000"/>
                            </p:stCondLst>
                            <p:childTnLst>
                              <p:par>
                                <p:cTn id="13" presetID="18" presetClass="entr" presetSubtype="12"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strips(downLeft)">
                                      <p:cBhvr>
                                        <p:cTn id="15" dur="1000"/>
                                        <p:tgtEl>
                                          <p:spTgt spid="3">
                                            <p:txEl>
                                              <p:pRg st="2" end="2"/>
                                            </p:txEl>
                                          </p:spTgt>
                                        </p:tgtEl>
                                      </p:cBhvr>
                                    </p:animEffect>
                                  </p:childTnLst>
                                </p:cTn>
                              </p:par>
                            </p:childTnLst>
                          </p:cTn>
                        </p:par>
                        <p:par>
                          <p:cTn id="16" fill="hold">
                            <p:stCondLst>
                              <p:cond delay="3000"/>
                            </p:stCondLst>
                            <p:childTnLst>
                              <p:par>
                                <p:cTn id="17" presetID="18" presetClass="entr" presetSubtype="12"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strips(downLeft)">
                                      <p:cBhvr>
                                        <p:cTn id="19" dur="1000"/>
                                        <p:tgtEl>
                                          <p:spTgt spid="3">
                                            <p:txEl>
                                              <p:pRg st="3" end="3"/>
                                            </p:txEl>
                                          </p:spTgt>
                                        </p:tgtEl>
                                      </p:cBhvr>
                                    </p:animEffect>
                                  </p:childTnLst>
                                </p:cTn>
                              </p:par>
                            </p:childTnLst>
                          </p:cTn>
                        </p:par>
                        <p:par>
                          <p:cTn id="20" fill="hold">
                            <p:stCondLst>
                              <p:cond delay="4000"/>
                            </p:stCondLst>
                            <p:childTnLst>
                              <p:par>
                                <p:cTn id="21" presetID="18" presetClass="entr" presetSubtype="12"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strips(downLeft)">
                                      <p:cBhvr>
                                        <p:cTn id="23" dur="1000"/>
                                        <p:tgtEl>
                                          <p:spTgt spid="3">
                                            <p:txEl>
                                              <p:pRg st="4" end="4"/>
                                            </p:txEl>
                                          </p:spTgt>
                                        </p:tgtEl>
                                      </p:cBhvr>
                                    </p:animEffect>
                                  </p:childTnLst>
                                </p:cTn>
                              </p:par>
                            </p:childTnLst>
                          </p:cTn>
                        </p:par>
                        <p:par>
                          <p:cTn id="24" fill="hold">
                            <p:stCondLst>
                              <p:cond delay="5000"/>
                            </p:stCondLst>
                            <p:childTnLst>
                              <p:par>
                                <p:cTn id="25" presetID="18" presetClass="entr" presetSubtype="12"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strips(downLeft)">
                                      <p:cBhvr>
                                        <p:cTn id="27"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lgn="justLow" rtl="1">
              <a:buNone/>
            </a:pPr>
            <a:r>
              <a:rPr lang="fa-IR" dirty="0" smtClean="0"/>
              <a:t>   هدف حسابرسی دولتی، رسیدگی و ارزیابی کلیه فعالیتها و عملیات مالی و اداری هریک از دستگاه های اجرایی، با توجه به اهداف قانونی آنها و تجزیه و تحلیل پیشرفت برنامه ها در قالب خط مشی های مصوب،و تعیین نقاط قوت و ضعف ناشی از اجرای برنامه ها و روشهای مدیریت مربوط به آنهامی باشد تا با توجه به نتایج حاصله نقاط قوت و ضعف اجرای عملیات و میزان انحراف از معیارهای تعیین شده تبیین شود و در جهت اصلاح و بهبود روشهای مدیریت، و رفع نقاط ضعف اجرای عملیات و انحرافات حاصله، سازکارهای عملی و مستند و مستدل ارائه گردد.</a:t>
            </a:r>
            <a:endParaRPr lang="en-US"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1131</TotalTime>
  <Words>5415</Words>
  <Application>Microsoft Office PowerPoint</Application>
  <PresentationFormat>On-screen Show (4:3)</PresentationFormat>
  <Paragraphs>153</Paragraphs>
  <Slides>60</Slides>
  <Notes>1</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بسم الله الرحمن الرحیم    </vt:lpstr>
      <vt:lpstr>فصل اول:</vt:lpstr>
      <vt:lpstr>نقش حسابرس در ساختار نظام اداری و مالی دولت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انواع حسابرسی دولتی</vt:lpstr>
      <vt:lpstr>PowerPoint Presentation</vt:lpstr>
      <vt:lpstr>1- حسابرسی مالی و رعایت (سنتی)</vt:lpstr>
      <vt:lpstr>PowerPoint Presentation</vt:lpstr>
      <vt:lpstr>PowerPoint Presentation</vt:lpstr>
      <vt:lpstr>2- حسابرسی عملیاتی </vt:lpstr>
      <vt:lpstr>PowerPoint Presentation</vt:lpstr>
      <vt:lpstr>PowerPoint Presentation</vt:lpstr>
      <vt:lpstr>PowerPoint Presentation</vt:lpstr>
      <vt:lpstr>1-2-حسابرسی کارایی</vt:lpstr>
      <vt:lpstr>PowerPoint Presentation</vt:lpstr>
      <vt:lpstr>PowerPoint Presentation</vt:lpstr>
      <vt:lpstr>PowerPoint Presentation</vt:lpstr>
      <vt:lpstr>PowerPoint Presentation</vt:lpstr>
      <vt:lpstr>2-2- حسابرسی توجیه اقتصادی (صرفه و صلاح)</vt:lpstr>
      <vt:lpstr>PowerPoint Presentation</vt:lpstr>
      <vt:lpstr>3-2- حسابرسی اثربخشی (کفایت)</vt:lpstr>
      <vt:lpstr>PowerPoint Presentation</vt:lpstr>
      <vt:lpstr>PowerPoint Presentation</vt:lpstr>
      <vt:lpstr>PowerPoint Presentation</vt:lpstr>
      <vt:lpstr>4-2- حسابرسی زیست محیطی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مبانی اساسی حسابرسی عملیاتی</vt:lpstr>
      <vt:lpstr>PowerPoint Presentation</vt:lpstr>
      <vt:lpstr>اصول حسابرسی جامع</vt:lpstr>
      <vt:lpstr>PowerPoint Presentation</vt:lpstr>
      <vt:lpstr>محدودیت های حسابرسی جامع</vt:lpstr>
      <vt:lpstr>PowerPoint Presentation</vt:lpstr>
      <vt:lpstr>PowerPoint Presentation</vt:lpstr>
      <vt:lpstr>PowerPoint Presentation</vt:lpstr>
      <vt:lpstr>PowerPoint Presentation</vt:lpstr>
      <vt:lpstr>الف- حسابرسی قبلی</vt:lpstr>
      <vt:lpstr>PowerPoint Presentation</vt:lpstr>
      <vt:lpstr>ب- حسابرسی بعدی</vt:lpstr>
      <vt:lpstr>PowerPoint Presentation</vt:lpstr>
      <vt:lpstr>الف- حسابرسی داخلی</vt:lpstr>
      <vt:lpstr>PowerPoint Presentation</vt:lpstr>
      <vt:lpstr>ب- حسابرسی بیرونی (خارجی)</vt:lpstr>
      <vt:lpstr>هدف حسابرسی دولتی</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MASY</dc:creator>
  <cp:lastModifiedBy>Windows User</cp:lastModifiedBy>
  <cp:revision>198</cp:revision>
  <dcterms:created xsi:type="dcterms:W3CDTF">2006-08-16T00:00:00Z</dcterms:created>
  <dcterms:modified xsi:type="dcterms:W3CDTF">2020-05-21T01:30:13Z</dcterms:modified>
</cp:coreProperties>
</file>