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59" r:id="rId6"/>
    <p:sldId id="268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88E5EE-DD0A-4BE6-97E6-326328CF0BDD}" type="datetimeFigureOut">
              <a:rPr lang="en-US" smtClean="0"/>
              <a:t>12/22/2019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4CD9476-8DB5-4357-889F-408303ADFB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rtl="1"/>
            <a:r>
              <a:rPr lang="fa-IR" dirty="0" smtClean="0"/>
              <a:t>نقش داروساز در نظام سلامت كشور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مقدمه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391000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dirty="0"/>
              <a:t>داروسازان </a:t>
            </a:r>
            <a:r>
              <a:rPr lang="ar-SA" dirty="0" smtClean="0"/>
              <a:t>به</a:t>
            </a:r>
            <a:r>
              <a:rPr lang="fa-IR" dirty="0" smtClean="0"/>
              <a:t> </a:t>
            </a:r>
            <a:r>
              <a:rPr lang="ar-SA" dirty="0" smtClean="0"/>
              <a:t>عنوان </a:t>
            </a:r>
            <a:r>
              <a:rPr lang="ar-SA" dirty="0"/>
              <a:t>گروهي از </a:t>
            </a:r>
            <a:r>
              <a:rPr lang="ar-SA" dirty="0" smtClean="0"/>
              <a:t>ارائه</a:t>
            </a:r>
            <a:r>
              <a:rPr lang="fa-IR" dirty="0" smtClean="0"/>
              <a:t> </a:t>
            </a:r>
            <a:r>
              <a:rPr lang="ar-SA" dirty="0" smtClean="0"/>
              <a:t>كنندگان </a:t>
            </a:r>
            <a:r>
              <a:rPr lang="ar-SA" dirty="0"/>
              <a:t>خدمات سلامت، افراد را در استفاده بهينه از داروها ياري ميكنند و متولي ارائه </a:t>
            </a:r>
            <a:r>
              <a:rPr lang="ar-SA" dirty="0" smtClean="0"/>
              <a:t>خدمات</a:t>
            </a:r>
            <a:r>
              <a:rPr lang="fa-IR" dirty="0" smtClean="0"/>
              <a:t> </a:t>
            </a:r>
            <a:r>
              <a:rPr lang="ar-SA" dirty="0" smtClean="0"/>
              <a:t>دارويي </a:t>
            </a:r>
            <a:r>
              <a:rPr lang="ar-SA" dirty="0"/>
              <a:t>هستند. كدهاي اخلاق داروسازي اصولي بنيادين است كه داروساز يا تكنسين دارويي بايد از آن تبعيت كند. كد </a:t>
            </a:r>
            <a:r>
              <a:rPr lang="ar-SA" dirty="0" smtClean="0"/>
              <a:t>اخلاقي</a:t>
            </a:r>
            <a:r>
              <a:rPr lang="fa-IR" dirty="0" smtClean="0"/>
              <a:t> </a:t>
            </a:r>
            <a:r>
              <a:rPr lang="ar-SA" dirty="0" smtClean="0"/>
              <a:t>داروسازي</a:t>
            </a:r>
            <a:r>
              <a:rPr lang="ar-SA" dirty="0"/>
              <a:t>، راهنماي اهل حرفه در مورد عملكرد حرفهاي مورد انتظار از آنهاست و علاوه بر حمايت و هدايت روند کار </a:t>
            </a:r>
            <a:r>
              <a:rPr lang="ar-SA" dirty="0" smtClean="0"/>
              <a:t>و</a:t>
            </a:r>
            <a:r>
              <a:rPr lang="fa-IR" dirty="0" smtClean="0"/>
              <a:t> </a:t>
            </a:r>
            <a:r>
              <a:rPr lang="ar-SA" dirty="0" smtClean="0"/>
              <a:t>تصميمات </a:t>
            </a:r>
            <a:r>
              <a:rPr lang="ar-SA" dirty="0"/>
              <a:t>افراد شاغل در حرفه، مردم را از استانداردهاي رفتاري مورد انتظار از آنان مطلع </a:t>
            </a:r>
            <a:r>
              <a:rPr lang="ar-SA" dirty="0" smtClean="0"/>
              <a:t>مي</a:t>
            </a:r>
            <a:r>
              <a:rPr lang="fa-IR" dirty="0" smtClean="0"/>
              <a:t> </a:t>
            </a:r>
            <a:r>
              <a:rPr lang="ar-SA" dirty="0" smtClean="0"/>
              <a:t>كند.</a:t>
            </a:r>
            <a:r>
              <a:rPr lang="fa-IR" dirty="0" smtClean="0"/>
              <a:t> (</a:t>
            </a:r>
            <a:r>
              <a:rPr lang="ar-SA" b="1" dirty="0" smtClean="0"/>
              <a:t>سند جامع اخلاقي</a:t>
            </a:r>
            <a:r>
              <a:rPr lang="fa-IR" b="1" dirty="0" smtClean="0"/>
              <a:t> </a:t>
            </a:r>
            <a:r>
              <a:rPr lang="ar-SA" b="1" dirty="0" smtClean="0"/>
              <a:t>نظام دارويي كشور</a:t>
            </a:r>
            <a:r>
              <a:rPr lang="fa-IR" b="1" dirty="0" smtClean="0"/>
              <a:t>)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مقدمه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500" dirty="0" smtClean="0"/>
              <a:t>کدهاي اخلاقي استلزام وظيفه و اجبار دارند و هر فرد داروساز، صرف نظر از اينكه به حرفه</a:t>
            </a:r>
            <a:r>
              <a:rPr lang="fa-IR" sz="2500" dirty="0" smtClean="0"/>
              <a:t> </a:t>
            </a:r>
            <a:r>
              <a:rPr lang="ar-SA" sz="2500" dirty="0" smtClean="0"/>
              <a:t>ي خود اشتغال دارد يا نه، موظف است</a:t>
            </a:r>
            <a:r>
              <a:rPr lang="fa-IR" sz="2500" dirty="0" smtClean="0"/>
              <a:t> </a:t>
            </a:r>
            <a:r>
              <a:rPr lang="ar-SA" sz="2500" dirty="0" smtClean="0"/>
              <a:t>که به اصول کدهاي اخلاقي داروسازي وفادار بوده،</a:t>
            </a:r>
            <a:r>
              <a:rPr lang="fa-IR" sz="2500" dirty="0" smtClean="0"/>
              <a:t> </a:t>
            </a:r>
            <a:r>
              <a:rPr lang="ar-SA" sz="2500" dirty="0" smtClean="0"/>
              <a:t>آنها را در عملکرد روزانه خود به کار ببندد. به ديگر سخن، عملکرد حرفه</a:t>
            </a:r>
            <a:r>
              <a:rPr lang="fa-IR" sz="2500" dirty="0" smtClean="0"/>
              <a:t> </a:t>
            </a:r>
            <a:r>
              <a:rPr lang="ar-SA" sz="2500" dirty="0" smtClean="0"/>
              <a:t>اي</a:t>
            </a:r>
            <a:r>
              <a:rPr lang="fa-IR" sz="2500" dirty="0" smtClean="0"/>
              <a:t> </a:t>
            </a:r>
            <a:r>
              <a:rPr lang="ar-SA" sz="2500" dirty="0" smtClean="0"/>
              <a:t>داروسازان بر اساس اين کد مورد ارزيابي قرار خواهد گرفت.</a:t>
            </a:r>
          </a:p>
          <a:p>
            <a:pPr algn="r" rtl="1">
              <a:lnSpc>
                <a:spcPct val="150000"/>
              </a:lnSpc>
            </a:pPr>
            <a:r>
              <a:rPr lang="ar-SA" sz="2500" dirty="0" smtClean="0"/>
              <a:t>دريافت كنندگان خدمات دارويي، بيماران هستند. مراد از بيمار/ بيماران هر فرد يا گروهي از كساني است كه از خدمات</a:t>
            </a:r>
            <a:r>
              <a:rPr lang="fa-IR" sz="2500" dirty="0" smtClean="0"/>
              <a:t> </a:t>
            </a:r>
            <a:r>
              <a:rPr lang="ar-SA" sz="2500" dirty="0" smtClean="0"/>
              <a:t>حرفه</a:t>
            </a:r>
            <a:r>
              <a:rPr lang="fa-IR" sz="2500" dirty="0" smtClean="0"/>
              <a:t> </a:t>
            </a:r>
            <a:r>
              <a:rPr lang="ar-SA" sz="2500" dirty="0" smtClean="0"/>
              <a:t>اي دارويي بهره</a:t>
            </a:r>
            <a:r>
              <a:rPr lang="fa-IR" sz="2500" dirty="0" smtClean="0"/>
              <a:t> </a:t>
            </a:r>
            <a:r>
              <a:rPr lang="ar-SA" sz="2500" dirty="0" smtClean="0"/>
              <a:t>مند شده يا تحت تأثير آن قرار مي</a:t>
            </a:r>
            <a:r>
              <a:rPr lang="fa-IR" sz="2500" dirty="0" smtClean="0"/>
              <a:t> </a:t>
            </a:r>
            <a:r>
              <a:rPr lang="ar-SA" sz="2500" dirty="0" smtClean="0"/>
              <a:t>گيرد.</a:t>
            </a:r>
            <a:endParaRPr lang="en-US" sz="2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اول: احترام به کرامت و خودمختاري بيمار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اولين تکليف يک داروساز مراقبت از بيماران است. داروساز بايد بيمار را در تصميم</a:t>
            </a:r>
            <a:r>
              <a:rPr lang="fa-IR" sz="2400" dirty="0" smtClean="0"/>
              <a:t> </a:t>
            </a:r>
            <a:r>
              <a:rPr lang="ar-SA" sz="2400" dirty="0" smtClean="0"/>
              <a:t>گيري شرکت دهد، به حقوق بيمار بر دريافت</a:t>
            </a:r>
            <a:r>
              <a:rPr lang="fa-IR" sz="2400" dirty="0" smtClean="0"/>
              <a:t> </a:t>
            </a:r>
            <a:r>
              <a:rPr lang="ar-SA" sz="2400" dirty="0" smtClean="0"/>
              <a:t>اطلاعات قابل فهم و حفظ حريم خصوصي او احترام گذارد و در حفظ اسرار بيمار بکوشد.</a:t>
            </a:r>
            <a:endParaRPr lang="fa-IR" sz="2400" dirty="0" smtClean="0"/>
          </a:p>
          <a:p>
            <a:pPr algn="r" rtl="1"/>
            <a:r>
              <a:rPr lang="fa-IR" sz="2400" dirty="0" smtClean="0"/>
              <a:t>  </a:t>
            </a:r>
            <a:r>
              <a:rPr lang="ar-SA" sz="2400" b="1" dirty="0" smtClean="0"/>
              <a:t>الزامات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- </a:t>
            </a:r>
            <a:r>
              <a:rPr lang="ar-SA" sz="2400" dirty="0" smtClean="0"/>
              <a:t> وضعيت جسماني، طبقه و رتبه</a:t>
            </a:r>
            <a:r>
              <a:rPr lang="fa-IR" sz="2400" dirty="0" smtClean="0"/>
              <a:t> </a:t>
            </a:r>
            <a:r>
              <a:rPr lang="ar-SA" sz="2400" dirty="0" smtClean="0"/>
              <a:t>ي اجتماعي، اقتصادي، فرهنگي، مذهبي و نژادي بيمار نبايد بر ارائه اطلاعات به بيماراثر داشته باشد.</a:t>
            </a:r>
          </a:p>
          <a:p>
            <a:pPr algn="r" rtl="1">
              <a:buNone/>
            </a:pPr>
            <a:endParaRPr lang="en-US" sz="25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اول: احترام به کرامت و خودمختاري بيمار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به کرامت کليه</a:t>
            </a:r>
            <a:r>
              <a:rPr lang="fa-IR" sz="2400" dirty="0" smtClean="0"/>
              <a:t> </a:t>
            </a:r>
            <a:r>
              <a:rPr lang="ar-SA" sz="2400" dirty="0" smtClean="0"/>
              <a:t>ي بيماران حتي بيماراني که ظرفيت تصميم</a:t>
            </a:r>
            <a:r>
              <a:rPr lang="fa-IR" sz="2400" dirty="0" smtClean="0"/>
              <a:t> </a:t>
            </a:r>
            <a:r>
              <a:rPr lang="ar-SA" sz="2400" dirty="0" smtClean="0"/>
              <a:t>گيري ندارند احترام بگذارد.</a:t>
            </a:r>
            <a:endParaRPr lang="fa-IR" sz="2400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 داروساز بايد با احترام به اصل رازداري در مراقبت از اسرار بيمار بکوشد. </a:t>
            </a:r>
            <a:endParaRPr lang="fa-IR" sz="2400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dirty="0" smtClean="0"/>
              <a:t>-</a:t>
            </a:r>
            <a:r>
              <a:rPr lang="ar-SA" sz="2400" dirty="0" smtClean="0"/>
              <a:t> در صورت لزوم، داروساز بايد دلايل معذوريت از تحويل داروي تجويز شده را به بيمار توضيح دهد.</a:t>
            </a:r>
            <a:endParaRPr lang="fa-IR" sz="2400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fa-IR" sz="2400" dirty="0" smtClean="0"/>
              <a:t>دا</a:t>
            </a:r>
            <a:r>
              <a:rPr lang="ar-SA" sz="2400" dirty="0" smtClean="0"/>
              <a:t>روساز بايد در محل خدمت از روپوش سفيد، برچسب نام بر روي سينه و نيز مهر داروسازي واجد شماره</a:t>
            </a:r>
            <a:r>
              <a:rPr lang="fa-IR" sz="2400" dirty="0" smtClean="0"/>
              <a:t> </a:t>
            </a:r>
            <a:r>
              <a:rPr lang="ar-SA" sz="2400" dirty="0" smtClean="0"/>
              <a:t>ي نظام پزشکي بر روي نسخه استفاده کند.</a:t>
            </a:r>
            <a:endParaRPr lang="fa-IR" sz="2400" dirty="0" smtClean="0"/>
          </a:p>
          <a:p>
            <a:pPr algn="r" rtl="1">
              <a:buNone/>
            </a:pPr>
            <a:endParaRPr lang="fa-IR" sz="2400" dirty="0" smtClean="0"/>
          </a:p>
          <a:p>
            <a:pPr algn="r" rtl="1">
              <a:lnSpc>
                <a:spcPct val="150000"/>
              </a:lnSpc>
              <a:buNone/>
            </a:pPr>
            <a:endParaRPr lang="en-US" sz="2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اول: احترام به کرامت و خودمختاري بيمار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- </a:t>
            </a:r>
            <a:r>
              <a:rPr lang="ar-SA" sz="2400" dirty="0" smtClean="0"/>
              <a:t>براي ارائه</a:t>
            </a:r>
            <a:r>
              <a:rPr lang="fa-IR" sz="2400" dirty="0" smtClean="0"/>
              <a:t> </a:t>
            </a:r>
            <a:r>
              <a:rPr lang="ar-SA" sz="2400" dirty="0" smtClean="0"/>
              <a:t>ي خدمات حرفه</a:t>
            </a:r>
            <a:r>
              <a:rPr lang="fa-IR" sz="2400" dirty="0" smtClean="0"/>
              <a:t> </a:t>
            </a:r>
            <a:r>
              <a:rPr lang="ar-SA" sz="2400" dirty="0" smtClean="0"/>
              <a:t>اي، درمان يا مراقبت از بيمار و استفاده از اطلاعات بيمار، کسب رضايت آگاهانه</a:t>
            </a:r>
            <a:r>
              <a:rPr lang="fa-IR" sz="2400" dirty="0" smtClean="0"/>
              <a:t> </a:t>
            </a:r>
            <a:r>
              <a:rPr lang="ar-SA" sz="2400" dirty="0" smtClean="0"/>
              <a:t>ي بيمار لازم است.</a:t>
            </a:r>
            <a:r>
              <a:rPr lang="fa-IR" sz="2400" dirty="0" smtClean="0"/>
              <a:t> (به </a:t>
            </a:r>
            <a:r>
              <a:rPr lang="ar-SA" sz="2400" dirty="0" smtClean="0"/>
              <a:t>اين منظور داروساز بايد با حفظ احترام به خودمختاري بيمار با صراحت و قاطعيت، به ارائه</a:t>
            </a:r>
            <a:r>
              <a:rPr lang="fa-IR" sz="2400" dirty="0" smtClean="0"/>
              <a:t> </a:t>
            </a:r>
            <a:r>
              <a:rPr lang="ar-SA" sz="2400" dirty="0" smtClean="0"/>
              <a:t>ي اطلاعات قابل فهم، دقيق و به</a:t>
            </a:r>
            <a:r>
              <a:rPr lang="fa-IR" sz="2400" dirty="0" smtClean="0"/>
              <a:t> </a:t>
            </a:r>
            <a:r>
              <a:rPr lang="ar-SA" sz="2400" dirty="0" smtClean="0"/>
              <a:t>روز به</a:t>
            </a:r>
            <a:r>
              <a:rPr lang="fa-IR" sz="2400" dirty="0" smtClean="0"/>
              <a:t> </a:t>
            </a:r>
            <a:r>
              <a:rPr lang="ar-SA" sz="2400" dirty="0" smtClean="0"/>
              <a:t>بيمار بپردازد تا در تصميم</a:t>
            </a:r>
            <a:r>
              <a:rPr lang="fa-IR" sz="2400" dirty="0" smtClean="0"/>
              <a:t> </a:t>
            </a:r>
            <a:r>
              <a:rPr lang="ar-SA" sz="2400" dirty="0" smtClean="0"/>
              <a:t>گيري</a:t>
            </a:r>
            <a:r>
              <a:rPr lang="fa-IR" sz="2400" dirty="0" smtClean="0"/>
              <a:t> </a:t>
            </a:r>
            <a:r>
              <a:rPr lang="ar-SA" sz="2400" dirty="0" smtClean="0"/>
              <a:t>هاي مرتبط با بيماري</a:t>
            </a:r>
            <a:r>
              <a:rPr lang="fa-IR" sz="2400" dirty="0" smtClean="0"/>
              <a:t> </a:t>
            </a:r>
            <a:r>
              <a:rPr lang="ar-SA" sz="2400" dirty="0" smtClean="0"/>
              <a:t>اش مشارکت کند. کلمات يا اصطلاحاتي را که بيمار متوجه نمي</a:t>
            </a:r>
            <a:r>
              <a:rPr lang="fa-IR" sz="2400" dirty="0" smtClean="0"/>
              <a:t> </a:t>
            </a:r>
            <a:r>
              <a:rPr lang="ar-SA" sz="2400" dirty="0" smtClean="0"/>
              <a:t>شود</a:t>
            </a:r>
            <a:r>
              <a:rPr lang="fa-IR" sz="2400" dirty="0" smtClean="0"/>
              <a:t> </a:t>
            </a:r>
            <a:r>
              <a:rPr lang="ar-SA" sz="2400" dirty="0" smtClean="0"/>
              <a:t>توضيح مي</a:t>
            </a:r>
            <a:r>
              <a:rPr lang="fa-IR" sz="2400" dirty="0" smtClean="0"/>
              <a:t> </a:t>
            </a:r>
            <a:r>
              <a:rPr lang="ar-SA" sz="2400" dirty="0" smtClean="0"/>
              <a:t>دهد. ارائه</a:t>
            </a:r>
            <a:r>
              <a:rPr lang="fa-IR" sz="2400" dirty="0" smtClean="0"/>
              <a:t> </a:t>
            </a:r>
            <a:r>
              <a:rPr lang="ar-SA" sz="2400" dirty="0" smtClean="0"/>
              <a:t>ي اطلاعات دارويي فقط مختص به داروهايي نيست که با نسخه ارائه ميشوند، بلکه داروهاي بدون نسخه،</a:t>
            </a:r>
            <a:r>
              <a:rPr lang="fa-IR" sz="2400" dirty="0" smtClean="0"/>
              <a:t> </a:t>
            </a:r>
            <a:r>
              <a:rPr lang="ar-SA" sz="2400" dirty="0" smtClean="0"/>
              <a:t>فراورده</a:t>
            </a:r>
            <a:r>
              <a:rPr lang="fa-IR" sz="2400" dirty="0" smtClean="0"/>
              <a:t> </a:t>
            </a:r>
            <a:r>
              <a:rPr lang="ar-SA" sz="2400" dirty="0" smtClean="0"/>
              <a:t>هاي گياهي، مکملها و ساير فراورده</a:t>
            </a:r>
            <a:r>
              <a:rPr lang="fa-IR" sz="2400" dirty="0" smtClean="0"/>
              <a:t> </a:t>
            </a:r>
            <a:r>
              <a:rPr lang="ar-SA" sz="2400" dirty="0" smtClean="0"/>
              <a:t>هاي بهداشتي را نيز شامل ميشود.</a:t>
            </a:r>
            <a:r>
              <a:rPr lang="fa-IR" sz="2400" dirty="0" smtClean="0"/>
              <a:t>)</a:t>
            </a:r>
          </a:p>
          <a:p>
            <a:pPr algn="r" rtl="1">
              <a:buNone/>
            </a:pPr>
            <a:endParaRPr lang="fa-IR" sz="2400" dirty="0" smtClean="0"/>
          </a:p>
          <a:p>
            <a:pPr algn="r" rtl="1">
              <a:lnSpc>
                <a:spcPct val="150000"/>
              </a:lnSpc>
              <a:buNone/>
            </a:pPr>
            <a:endParaRPr lang="en-US" sz="2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دوم: سودرساني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هدف اصلي در ارائهي خدمات دارويي، بهينه کردن دارودرماني با توجه به نيازها، علايق، ارزشهاي فرهنگي و باورهاي بيمار</a:t>
            </a:r>
            <a:r>
              <a:rPr lang="fa-IR" sz="2400" dirty="0" smtClean="0"/>
              <a:t> </a:t>
            </a:r>
            <a:r>
              <a:rPr lang="ar-SA" sz="2400" dirty="0" smtClean="0"/>
              <a:t>و متناسب با نيازهاي جامعه است.</a:t>
            </a: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2400" b="1" dirty="0" smtClean="0"/>
              <a:t>الزامات</a:t>
            </a: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در زمينه</a:t>
            </a:r>
            <a:r>
              <a:rPr lang="fa-IR" sz="2400" dirty="0" smtClean="0"/>
              <a:t> </a:t>
            </a:r>
            <a:r>
              <a:rPr lang="ar-SA" sz="2400" dirty="0" smtClean="0"/>
              <a:t>ي ارتقا سلامت جامعه بکوشد.</a:t>
            </a:r>
            <a:r>
              <a:rPr lang="fa-IR" sz="2400" dirty="0" smtClean="0"/>
              <a:t> </a:t>
            </a: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ابتدا اعتبار و صحت نسخه را تأييد و پس از ارزيابي و تأييد تناسب آن با بيماري، دارو را به بيمار ارائه کند. همچنين، بايد عملکرد خود و اطلاعات مربوطه را به صورت شفاف و خوانا ثبت کند.</a:t>
            </a:r>
            <a:endParaRPr lang="en-US" sz="2500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سوم: ضرر نرساندن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داروساز بايد از آسيب رساندن به بيمار و جامعه بپرهيزد.</a:t>
            </a: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الزامات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800" dirty="0" smtClean="0"/>
              <a:t>-  </a:t>
            </a:r>
            <a:r>
              <a:rPr lang="ar-SA" sz="2400" dirty="0" smtClean="0"/>
              <a:t>داروساز بايد فقط داروهايي را عرضه کند که از کيفيت آنها مطمئن است. اين مطلب در مورد ارائهي مكملها و</a:t>
            </a:r>
            <a:r>
              <a:rPr lang="fa-IR" sz="2400" dirty="0" smtClean="0"/>
              <a:t> </a:t>
            </a:r>
            <a:r>
              <a:rPr lang="ar-SA" sz="2400" dirty="0" smtClean="0"/>
              <a:t>فرآورده</a:t>
            </a:r>
            <a:r>
              <a:rPr lang="fa-IR" sz="2400" dirty="0" smtClean="0"/>
              <a:t> </a:t>
            </a:r>
            <a:r>
              <a:rPr lang="ar-SA" sz="2400" dirty="0" smtClean="0"/>
              <a:t>هاي گياهي نيز صادق است.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چهارم: عدالت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داروساز بايد با کارکردي منصفانه و عادلانه به ارتقا سلامت جامعه کمک کند.</a:t>
            </a: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2400" b="1" dirty="0" smtClean="0"/>
              <a:t>الزامات</a:t>
            </a:r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- </a:t>
            </a:r>
            <a:r>
              <a:rPr lang="ar-SA" sz="2400" dirty="0" smtClean="0"/>
              <a:t>داروساز بايد در ارائه</a:t>
            </a:r>
            <a:r>
              <a:rPr lang="fa-IR" sz="2400" dirty="0" smtClean="0"/>
              <a:t> </a:t>
            </a:r>
            <a:r>
              <a:rPr lang="ar-SA" sz="2400" dirty="0" smtClean="0"/>
              <a:t>ي خدمات دارويي بيمارمحور بالاترين استاندارد خدمات دارويي را فراهم کند.</a:t>
            </a:r>
            <a:endParaRPr lang="fa-IR" sz="2400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-  </a:t>
            </a:r>
            <a:r>
              <a:rPr lang="ar-SA" sz="2400" dirty="0" smtClean="0"/>
              <a:t>مسؤوليت اخلاقي داروساز نبايد قرباني منافع مادي صاحب داروخانه شود.</a:t>
            </a:r>
            <a:endParaRPr lang="en-US" sz="25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پنجم: همدلي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داروساز بايد مراقبتي توام با احترام و شفقت ارائه کند.</a:t>
            </a: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الزامات</a:t>
            </a:r>
            <a:endParaRPr lang="fa-IR" sz="3200" b="1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در امر مراقبت، با همدلي با بيمار از او بخواهد نگرانيهاي خود را بيان کند.</a:t>
            </a:r>
            <a:endParaRPr lang="fa-IR" sz="2400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نسبت به همکاران خود همدلي داشته و داراي درک و تفاهم متقابل باشد.</a:t>
            </a:r>
            <a:endParaRPr lang="en-US" sz="2400" dirty="0" smtClean="0"/>
          </a:p>
          <a:p>
            <a:pPr algn="r" rtl="1">
              <a:lnSpc>
                <a:spcPct val="150000"/>
              </a:lnSpc>
              <a:buNone/>
            </a:pPr>
            <a:endParaRPr lang="en-US" sz="2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ششم: تعالي شغلي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داروساز بايد فعالانه در به روز رساني و کاربرد دانش روز داروسازي و مهارتهاي آن بکوشد تا بتواند صلاحيت حرفه</a:t>
            </a:r>
            <a:r>
              <a:rPr lang="fa-IR" sz="2400" dirty="0" smtClean="0"/>
              <a:t> </a:t>
            </a:r>
            <a:r>
              <a:rPr lang="ar-SA" sz="2400" dirty="0" smtClean="0"/>
              <a:t>اي خود</a:t>
            </a:r>
            <a:r>
              <a:rPr lang="fa-IR" sz="2400" dirty="0" smtClean="0"/>
              <a:t> </a:t>
            </a:r>
            <a:r>
              <a:rPr lang="ar-SA" sz="2400" dirty="0" smtClean="0"/>
              <a:t>را حفظ کند.</a:t>
            </a: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3600" b="1" dirty="0" smtClean="0"/>
              <a:t>الزامات</a:t>
            </a:r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از قوانين و مقررات، بيانيه</a:t>
            </a:r>
            <a:r>
              <a:rPr lang="fa-IR" sz="2400" dirty="0" smtClean="0"/>
              <a:t> </a:t>
            </a:r>
            <a:r>
              <a:rPr lang="ar-SA" sz="2400" dirty="0" smtClean="0"/>
              <a:t>ها و کدهاي حرفه اي و اخلاقي حوزه</a:t>
            </a:r>
            <a:r>
              <a:rPr lang="fa-IR" sz="2400" dirty="0" smtClean="0"/>
              <a:t> </a:t>
            </a:r>
            <a:r>
              <a:rPr lang="ar-SA" sz="2400" dirty="0" smtClean="0"/>
              <a:t>ي کاري خود آگاه باشد.</a:t>
            </a:r>
            <a:endParaRPr lang="fa-IR" sz="2400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اطلاعات و خدمات حرفه</a:t>
            </a:r>
            <a:r>
              <a:rPr lang="fa-IR" sz="2400" dirty="0" smtClean="0"/>
              <a:t> </a:t>
            </a:r>
            <a:r>
              <a:rPr lang="ar-SA" sz="2400" dirty="0" smtClean="0"/>
              <a:t>اي را متناسب با شان و مرتبه</a:t>
            </a:r>
            <a:r>
              <a:rPr lang="fa-IR" sz="2400" dirty="0" smtClean="0"/>
              <a:t> </a:t>
            </a:r>
            <a:r>
              <a:rPr lang="ar-SA" sz="2400" dirty="0" smtClean="0"/>
              <a:t>ي حرفه و بدون طرح ادعاي بي اساس ارائه کند.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1628800"/>
            <a:ext cx="8147248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هفتم: درستکاري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داروساز بايد در مقام اعمال حرفه، استقلال حرفه</a:t>
            </a:r>
            <a:r>
              <a:rPr lang="fa-IR" sz="2400" dirty="0" smtClean="0"/>
              <a:t> </a:t>
            </a:r>
            <a:r>
              <a:rPr lang="ar-SA" sz="2400" dirty="0" smtClean="0"/>
              <a:t>اي، قضاوت صحيح و درستکاري را حفظ کند.</a:t>
            </a: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2400" b="1" dirty="0" smtClean="0"/>
              <a:t>الزامات</a:t>
            </a:r>
          </a:p>
          <a:p>
            <a:pPr algn="r" rtl="1">
              <a:buFontTx/>
              <a:buChar char="-"/>
            </a:pPr>
            <a:r>
              <a:rPr lang="ar-SA" sz="2400" dirty="0" smtClean="0"/>
              <a:t>تبادل هدايا بين داروسازان و شرکتهاي دارويي و ساير اعضاي گروه درماني نبايد استقلال، قضاوت حرفه</a:t>
            </a:r>
            <a:r>
              <a:rPr lang="fa-IR" sz="2400" dirty="0" smtClean="0"/>
              <a:t> </a:t>
            </a:r>
            <a:r>
              <a:rPr lang="ar-SA" sz="2400" dirty="0" smtClean="0"/>
              <a:t>اي يا توانايي</a:t>
            </a:r>
            <a:r>
              <a:rPr lang="fa-IR" sz="2400" dirty="0" smtClean="0"/>
              <a:t> </a:t>
            </a:r>
            <a:r>
              <a:rPr lang="ar-SA" sz="2400" dirty="0" smtClean="0"/>
              <a:t>او براي عملکرد حرفه</a:t>
            </a:r>
            <a:r>
              <a:rPr lang="fa-IR" sz="2400" dirty="0" smtClean="0"/>
              <a:t> </a:t>
            </a:r>
            <a:r>
              <a:rPr lang="ar-SA" sz="2400" dirty="0" smtClean="0"/>
              <a:t>اي و انجام وظايف قانوني را تحت تأثير قرار دهد.</a:t>
            </a:r>
            <a:endParaRPr lang="fa-IR" sz="2400" dirty="0" smtClean="0"/>
          </a:p>
          <a:p>
            <a:pPr algn="r" rtl="1">
              <a:buFontTx/>
              <a:buChar char="-"/>
            </a:pPr>
            <a:r>
              <a:rPr lang="ar-SA" sz="2400" dirty="0" smtClean="0"/>
              <a:t>داروساز بايد نظارت مناسبي بر کار پرسنل داروخانه داشته باشد و مسؤوليت عواقب کليه</a:t>
            </a:r>
            <a:r>
              <a:rPr lang="fa-IR" sz="2400" dirty="0" smtClean="0"/>
              <a:t> </a:t>
            </a:r>
            <a:r>
              <a:rPr lang="ar-SA" sz="2400" dirty="0" smtClean="0"/>
              <a:t>ي فعاليتهايي را که تحت</a:t>
            </a:r>
            <a:r>
              <a:rPr lang="fa-IR" sz="2400" dirty="0" smtClean="0"/>
              <a:t> </a:t>
            </a:r>
            <a:r>
              <a:rPr lang="ar-SA" sz="2400" dirty="0" smtClean="0"/>
              <a:t>نظارت او انجام مي</a:t>
            </a:r>
            <a:r>
              <a:rPr lang="fa-IR" sz="2400" dirty="0" smtClean="0"/>
              <a:t> </a:t>
            </a:r>
            <a:r>
              <a:rPr lang="ar-SA" sz="2400" dirty="0" smtClean="0"/>
              <a:t>شود بپذيرد.</a:t>
            </a:r>
            <a:r>
              <a:rPr lang="fa-IR" sz="2400" dirty="0" smtClean="0"/>
              <a:t> </a:t>
            </a:r>
          </a:p>
          <a:p>
            <a:pPr algn="r" rtl="1">
              <a:buFontTx/>
              <a:buChar char="-"/>
            </a:pPr>
            <a:r>
              <a:rPr lang="ar-SA" sz="2400" dirty="0" smtClean="0"/>
              <a:t>در تمام ساعات کاري داروساز بايد در داروخانه حاضر باشد.</a:t>
            </a:r>
            <a:endParaRPr lang="en-US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dirty="0" smtClean="0">
                <a:cs typeface="+mn-cs"/>
              </a:rPr>
              <a:t>اصول اخلاق حرفه</a:t>
            </a:r>
            <a:r>
              <a:rPr lang="fa-IR" dirty="0" smtClean="0">
                <a:cs typeface="+mn-cs"/>
              </a:rPr>
              <a:t> </a:t>
            </a:r>
            <a:r>
              <a:rPr lang="ar-SA" dirty="0" smtClean="0">
                <a:cs typeface="+mn-cs"/>
              </a:rPr>
              <a:t>اي داروسازي</a:t>
            </a:r>
            <a:endParaRPr lang="en-US" dirty="0"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435280" cy="4608512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 smtClean="0"/>
              <a:t>اصل هشتم: همکاري</a:t>
            </a:r>
            <a:endParaRPr lang="fa-IR" sz="2400" b="1" dirty="0" smtClean="0"/>
          </a:p>
          <a:p>
            <a:pPr algn="r" rtl="1">
              <a:lnSpc>
                <a:spcPct val="150000"/>
              </a:lnSpc>
              <a:buNone/>
            </a:pPr>
            <a:r>
              <a:rPr lang="fa-IR" sz="2400" dirty="0" smtClean="0"/>
              <a:t>    </a:t>
            </a:r>
            <a:r>
              <a:rPr lang="ar-SA" sz="2400" dirty="0" smtClean="0"/>
              <a:t>داروساز بايد به مهارتها و شايستگي</a:t>
            </a:r>
            <a:r>
              <a:rPr lang="fa-IR" sz="2400" dirty="0" smtClean="0"/>
              <a:t> </a:t>
            </a:r>
            <a:r>
              <a:rPr lang="ar-SA" sz="2400" dirty="0" smtClean="0"/>
              <a:t>هاي ساير ارائه</a:t>
            </a:r>
            <a:r>
              <a:rPr lang="fa-IR" sz="2400" dirty="0" smtClean="0"/>
              <a:t> </a:t>
            </a:r>
            <a:r>
              <a:rPr lang="ar-SA" sz="2400" dirty="0" smtClean="0"/>
              <a:t>كنندگان خدمات بهداشتي احترام گذاشته، با آنها در جهت بهينه</a:t>
            </a:r>
            <a:r>
              <a:rPr lang="fa-IR" sz="2400" dirty="0" smtClean="0"/>
              <a:t> </a:t>
            </a:r>
            <a:r>
              <a:rPr lang="ar-SA" sz="2400" dirty="0" smtClean="0"/>
              <a:t>سازي</a:t>
            </a:r>
            <a:r>
              <a:rPr lang="fa-IR" sz="2400" dirty="0" smtClean="0"/>
              <a:t> </a:t>
            </a:r>
            <a:r>
              <a:rPr lang="ar-SA" sz="2400" dirty="0" smtClean="0"/>
              <a:t>ارائه</a:t>
            </a:r>
            <a:r>
              <a:rPr lang="fa-IR" sz="2400" dirty="0" smtClean="0"/>
              <a:t> </a:t>
            </a:r>
            <a:r>
              <a:rPr lang="ar-SA" sz="2400" dirty="0" smtClean="0"/>
              <a:t>ي خدمات سلامت همکاري کند.</a:t>
            </a:r>
            <a:endParaRPr lang="fa-IR" sz="2400" dirty="0" smtClean="0"/>
          </a:p>
          <a:p>
            <a:pPr algn="r" rtl="1">
              <a:lnSpc>
                <a:spcPct val="150000"/>
              </a:lnSpc>
            </a:pPr>
            <a:r>
              <a:rPr lang="fa-IR" sz="2800" b="1" dirty="0" smtClean="0"/>
              <a:t>الزامات</a:t>
            </a:r>
            <a:endParaRPr lang="fa-IR" sz="3600" b="1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در برقراري، حفظ و توسعه</a:t>
            </a:r>
            <a:r>
              <a:rPr lang="fa-IR" sz="2400" dirty="0" smtClean="0"/>
              <a:t> </a:t>
            </a:r>
            <a:r>
              <a:rPr lang="ar-SA" sz="2400" dirty="0" smtClean="0"/>
              <a:t>ي روابط حرفه</a:t>
            </a:r>
            <a:r>
              <a:rPr lang="fa-IR" sz="2400" dirty="0" smtClean="0"/>
              <a:t> </a:t>
            </a:r>
            <a:r>
              <a:rPr lang="ar-SA" sz="2400" dirty="0" smtClean="0"/>
              <a:t>اي خود با همکاران و ساير ارائه</a:t>
            </a:r>
            <a:r>
              <a:rPr lang="fa-IR" sz="2400" dirty="0" smtClean="0"/>
              <a:t> </a:t>
            </a:r>
            <a:r>
              <a:rPr lang="ar-SA" sz="2400" dirty="0" smtClean="0"/>
              <a:t>كنندگان خدمات سلامت به</a:t>
            </a:r>
            <a:r>
              <a:rPr lang="fa-IR" sz="2400" dirty="0" smtClean="0"/>
              <a:t> </a:t>
            </a:r>
            <a:r>
              <a:rPr lang="ar-SA" sz="2400" dirty="0" smtClean="0"/>
              <a:t>منظور ارتقاي سطح سلامت جامعه بکوشد.</a:t>
            </a:r>
            <a:endParaRPr lang="fa-IR" sz="2400" dirty="0" smtClean="0"/>
          </a:p>
          <a:p>
            <a:pPr algn="r" rtl="1">
              <a:lnSpc>
                <a:spcPct val="150000"/>
              </a:lnSpc>
              <a:buFontTx/>
              <a:buChar char="-"/>
            </a:pPr>
            <a:r>
              <a:rPr lang="ar-SA" sz="2400" dirty="0" smtClean="0"/>
              <a:t>داروساز بايد به شايستگيها و تواناييهاي ساير حرف و سازمانهاي مرتبط احترام بگذارد.</a:t>
            </a:r>
            <a:endParaRPr lang="en-US" sz="24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Documents and Settings\a_kheiltash\My Documents\My Pictures\7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47</TotalTime>
  <Words>1044</Words>
  <Application>Microsoft Office PowerPoint</Application>
  <PresentationFormat>On-screen Show (4:3)</PresentationFormat>
  <Paragraphs>62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Franklin Gothic Book</vt:lpstr>
      <vt:lpstr>Perpetua</vt:lpstr>
      <vt:lpstr>Tahoma</vt:lpstr>
      <vt:lpstr>Times New Roman</vt:lpstr>
      <vt:lpstr>Wingdings 2</vt:lpstr>
      <vt:lpstr>Equity</vt:lpstr>
      <vt:lpstr>نقش داروساز در نظام سلامت كشور</vt:lpstr>
      <vt:lpstr>مقدمه </vt:lpstr>
      <vt:lpstr>مقدمه </vt:lpstr>
      <vt:lpstr>اصول اخلاق حرفه اي داروسازي</vt:lpstr>
      <vt:lpstr>اصول اخلاق حرفه اي داروسازي</vt:lpstr>
      <vt:lpstr>اصول اخلاق حرفه اي داروسازي</vt:lpstr>
      <vt:lpstr>اصول اخلاق حرفه اي داروسازي</vt:lpstr>
      <vt:lpstr>اصول اخلاق حرفه اي داروسازي</vt:lpstr>
      <vt:lpstr>اصول اخلاق حرفه اي داروسازي</vt:lpstr>
      <vt:lpstr>اصول اخلاق حرفه اي داروسازي</vt:lpstr>
      <vt:lpstr>اصول اخلاق حرفه اي داروسازي</vt:lpstr>
      <vt:lpstr>اصول اخلاق حرفه اي داروسازي</vt:lpstr>
      <vt:lpstr>اصول اخلاق حرفه اي داروسازي</vt:lpstr>
      <vt:lpstr>PowerPoint Presentation</vt:lpstr>
    </vt:vector>
  </TitlesOfParts>
  <Company>Medicine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نقش داروساز در نظام سلامت كشور</dc:title>
  <dc:creator>a_kheiltash</dc:creator>
  <cp:lastModifiedBy>DOD</cp:lastModifiedBy>
  <cp:revision>6</cp:revision>
  <dcterms:created xsi:type="dcterms:W3CDTF">2017-02-04T08:37:38Z</dcterms:created>
  <dcterms:modified xsi:type="dcterms:W3CDTF">2019-12-22T08:17:39Z</dcterms:modified>
</cp:coreProperties>
</file>