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CD9A7-1D90-43E8-9750-70AB905400C1}" type="doc">
      <dgm:prSet loTypeId="urn:microsoft.com/office/officeart/2005/8/layout/pyramid1" loCatId="pyramid" qsTypeId="urn:microsoft.com/office/officeart/2005/8/quickstyle/3d2" qsCatId="3D" csTypeId="urn:microsoft.com/office/officeart/2005/8/colors/accent3_3" csCatId="accent3" phldr="1"/>
      <dgm:spPr/>
    </dgm:pt>
    <dgm:pt modelId="{B1A09335-67C2-4D63-A4A3-D73837410859}">
      <dgm:prSet phldrT="[Text]" custT="1"/>
      <dgm:spPr>
        <a:gradFill rotWithShape="0">
          <a:gsLst>
            <a:gs pos="0">
              <a:srgbClr val="000000"/>
            </a:gs>
            <a:gs pos="39999">
              <a:srgbClr val="0A128C"/>
            </a:gs>
            <a:gs pos="70000">
              <a:srgbClr val="181CC7"/>
            </a:gs>
            <a:gs pos="88000">
              <a:srgbClr val="7005D4"/>
            </a:gs>
            <a:gs pos="100000">
              <a:srgbClr val="8C3D91"/>
            </a:gs>
          </a:gsLst>
          <a:lin ang="5400000" scaled="0"/>
        </a:gradFill>
      </dgm:spPr>
      <dgm:t>
        <a:bodyPr/>
        <a:lstStyle/>
        <a:p>
          <a:pPr rtl="1"/>
          <a:endParaRPr lang="en-US" sz="4400" b="1" dirty="0">
            <a:solidFill>
              <a:schemeClr val="accent2">
                <a:lumMod val="75000"/>
              </a:schemeClr>
            </a:solidFill>
            <a:effectLst/>
            <a:cs typeface="2  Nazanin" pitchFamily="2" charset="-78"/>
          </a:endParaRPr>
        </a:p>
      </dgm:t>
    </dgm:pt>
    <dgm:pt modelId="{305CB9B1-85F4-479F-8690-EF1C3664F80A}" type="parTrans" cxnId="{B36BC174-742A-4E1C-B748-E6F627F84193}">
      <dgm:prSet/>
      <dgm:spPr/>
      <dgm:t>
        <a:bodyPr/>
        <a:lstStyle/>
        <a:p>
          <a:endParaRPr lang="en-US"/>
        </a:p>
      </dgm:t>
    </dgm:pt>
    <dgm:pt modelId="{0512E396-D84C-4C0D-A00E-A0B77FB55A8F}" type="sibTrans" cxnId="{B36BC174-742A-4E1C-B748-E6F627F84193}">
      <dgm:prSet/>
      <dgm:spPr/>
      <dgm:t>
        <a:bodyPr/>
        <a:lstStyle/>
        <a:p>
          <a:endParaRPr lang="en-US"/>
        </a:p>
      </dgm:t>
    </dgm:pt>
    <dgm:pt modelId="{0EB3B030-B4B6-474B-9D92-67CE7AF52051}">
      <dgm:prSet phldrT="[Text]"/>
      <dgm:spPr>
        <a:gradFill rotWithShape="0">
          <a:gsLst>
            <a:gs pos="0">
              <a:srgbClr val="000000"/>
            </a:gs>
            <a:gs pos="39999">
              <a:srgbClr val="0A128C"/>
            </a:gs>
            <a:gs pos="70000">
              <a:srgbClr val="181CC7"/>
            </a:gs>
            <a:gs pos="88000">
              <a:srgbClr val="7005D4"/>
            </a:gs>
            <a:gs pos="100000">
              <a:srgbClr val="8C3D91"/>
            </a:gs>
          </a:gsLst>
          <a:lin ang="5400000" scaled="0"/>
        </a:gradFill>
      </dgm:spPr>
      <dgm:t>
        <a:bodyPr/>
        <a:lstStyle/>
        <a:p>
          <a:pPr rtl="1"/>
          <a:endParaRPr lang="en-US" dirty="0">
            <a:solidFill>
              <a:srgbClr val="7030A0"/>
            </a:solidFill>
            <a:cs typeface="2  Nazanin" pitchFamily="2" charset="-78"/>
          </a:endParaRPr>
        </a:p>
      </dgm:t>
    </dgm:pt>
    <dgm:pt modelId="{DC2A61C4-D302-48D5-8476-546CDA3297B8}" type="parTrans" cxnId="{38F48298-9644-416A-B766-AF4E7ADBE302}">
      <dgm:prSet/>
      <dgm:spPr/>
      <dgm:t>
        <a:bodyPr/>
        <a:lstStyle/>
        <a:p>
          <a:endParaRPr lang="en-US"/>
        </a:p>
      </dgm:t>
    </dgm:pt>
    <dgm:pt modelId="{1452814B-CFCE-405D-A524-6F0320E8BF6C}" type="sibTrans" cxnId="{38F48298-9644-416A-B766-AF4E7ADBE302}">
      <dgm:prSet/>
      <dgm:spPr/>
      <dgm:t>
        <a:bodyPr/>
        <a:lstStyle/>
        <a:p>
          <a:endParaRPr lang="en-US"/>
        </a:p>
      </dgm:t>
    </dgm:pt>
    <dgm:pt modelId="{2CF2583E-32F7-4540-997B-7749BC431E98}">
      <dgm:prSet phldrT="[Text]" custT="1"/>
      <dgm:spPr>
        <a:gradFill rotWithShape="0">
          <a:gsLst>
            <a:gs pos="0">
              <a:schemeClr val="tx2"/>
            </a:gs>
            <a:gs pos="39999">
              <a:srgbClr val="0A128C"/>
            </a:gs>
            <a:gs pos="70000">
              <a:srgbClr val="181CC7"/>
            </a:gs>
            <a:gs pos="88000">
              <a:srgbClr val="7005D4"/>
            </a:gs>
            <a:gs pos="100000">
              <a:srgbClr val="8C3D91"/>
            </a:gs>
          </a:gsLst>
          <a:lin ang="5400000" scaled="0"/>
        </a:gradFill>
      </dgm:spPr>
      <dgm:t>
        <a:bodyPr/>
        <a:lstStyle/>
        <a:p>
          <a:pPr rtl="1"/>
          <a:endParaRPr lang="en-US" sz="3600" b="1" dirty="0">
            <a:solidFill>
              <a:schemeClr val="accent3">
                <a:lumMod val="50000"/>
              </a:schemeClr>
            </a:solidFill>
            <a:effectLst/>
            <a:cs typeface="2  Nazanin" pitchFamily="2" charset="-78"/>
          </a:endParaRPr>
        </a:p>
      </dgm:t>
    </dgm:pt>
    <dgm:pt modelId="{806A1D17-6389-4481-8122-17FFC5760756}" type="sibTrans" cxnId="{AE1D60A1-234C-450B-85AA-4E56DE1DFBB4}">
      <dgm:prSet/>
      <dgm:spPr/>
      <dgm:t>
        <a:bodyPr/>
        <a:lstStyle/>
        <a:p>
          <a:endParaRPr lang="en-US"/>
        </a:p>
      </dgm:t>
    </dgm:pt>
    <dgm:pt modelId="{F0D84646-8E75-4F43-BD0C-78C5FC8006E6}" type="parTrans" cxnId="{AE1D60A1-234C-450B-85AA-4E56DE1DFBB4}">
      <dgm:prSet/>
      <dgm:spPr/>
      <dgm:t>
        <a:bodyPr/>
        <a:lstStyle/>
        <a:p>
          <a:endParaRPr lang="en-US"/>
        </a:p>
      </dgm:t>
    </dgm:pt>
    <dgm:pt modelId="{0EDA6271-8FBD-41AA-AEB3-C0D97D281A5B}" type="pres">
      <dgm:prSet presAssocID="{86BCD9A7-1D90-43E8-9750-70AB905400C1}" presName="Name0" presStyleCnt="0">
        <dgm:presLayoutVars>
          <dgm:dir/>
          <dgm:animLvl val="lvl"/>
          <dgm:resizeHandles val="exact"/>
        </dgm:presLayoutVars>
      </dgm:prSet>
      <dgm:spPr/>
    </dgm:pt>
    <dgm:pt modelId="{0F29471C-639D-45F8-BC2E-06855BF6CC0D}" type="pres">
      <dgm:prSet presAssocID="{2CF2583E-32F7-4540-997B-7749BC431E98}" presName="Name8" presStyleCnt="0"/>
      <dgm:spPr/>
    </dgm:pt>
    <dgm:pt modelId="{9FB5BA27-4361-4B4B-8149-712D7922872E}" type="pres">
      <dgm:prSet presAssocID="{2CF2583E-32F7-4540-997B-7749BC431E98}" presName="level" presStyleLbl="node1" presStyleIdx="0" presStyleCnt="3">
        <dgm:presLayoutVars>
          <dgm:chMax val="1"/>
          <dgm:bulletEnabled val="1"/>
        </dgm:presLayoutVars>
      </dgm:prSet>
      <dgm:spPr/>
      <dgm:t>
        <a:bodyPr/>
        <a:lstStyle/>
        <a:p>
          <a:endParaRPr lang="en-US"/>
        </a:p>
      </dgm:t>
    </dgm:pt>
    <dgm:pt modelId="{265E54B8-1CCB-4AF1-9127-86EDDE2358BB}" type="pres">
      <dgm:prSet presAssocID="{2CF2583E-32F7-4540-997B-7749BC431E98}" presName="levelTx" presStyleLbl="revTx" presStyleIdx="0" presStyleCnt="0">
        <dgm:presLayoutVars>
          <dgm:chMax val="1"/>
          <dgm:bulletEnabled val="1"/>
        </dgm:presLayoutVars>
      </dgm:prSet>
      <dgm:spPr/>
      <dgm:t>
        <a:bodyPr/>
        <a:lstStyle/>
        <a:p>
          <a:endParaRPr lang="en-US"/>
        </a:p>
      </dgm:t>
    </dgm:pt>
    <dgm:pt modelId="{B17CF374-635C-4A72-AD07-4ACE9B411E54}" type="pres">
      <dgm:prSet presAssocID="{B1A09335-67C2-4D63-A4A3-D73837410859}" presName="Name8" presStyleCnt="0"/>
      <dgm:spPr/>
    </dgm:pt>
    <dgm:pt modelId="{BDA1658B-B51C-4537-A671-89C5F501604F}" type="pres">
      <dgm:prSet presAssocID="{B1A09335-67C2-4D63-A4A3-D73837410859}" presName="level" presStyleLbl="node1" presStyleIdx="1" presStyleCnt="3">
        <dgm:presLayoutVars>
          <dgm:chMax val="1"/>
          <dgm:bulletEnabled val="1"/>
        </dgm:presLayoutVars>
      </dgm:prSet>
      <dgm:spPr/>
      <dgm:t>
        <a:bodyPr/>
        <a:lstStyle/>
        <a:p>
          <a:endParaRPr lang="en-US"/>
        </a:p>
      </dgm:t>
    </dgm:pt>
    <dgm:pt modelId="{D971A0AD-CDD5-46A5-B52B-574AE049DF52}" type="pres">
      <dgm:prSet presAssocID="{B1A09335-67C2-4D63-A4A3-D73837410859}" presName="levelTx" presStyleLbl="revTx" presStyleIdx="0" presStyleCnt="0">
        <dgm:presLayoutVars>
          <dgm:chMax val="1"/>
          <dgm:bulletEnabled val="1"/>
        </dgm:presLayoutVars>
      </dgm:prSet>
      <dgm:spPr/>
      <dgm:t>
        <a:bodyPr/>
        <a:lstStyle/>
        <a:p>
          <a:endParaRPr lang="en-US"/>
        </a:p>
      </dgm:t>
    </dgm:pt>
    <dgm:pt modelId="{75C03139-4AEC-4214-9201-72D9D1C55610}" type="pres">
      <dgm:prSet presAssocID="{0EB3B030-B4B6-474B-9D92-67CE7AF52051}" presName="Name8" presStyleCnt="0"/>
      <dgm:spPr/>
    </dgm:pt>
    <dgm:pt modelId="{B70C3CCA-B164-4C80-8E9C-E0DC28415EEC}" type="pres">
      <dgm:prSet presAssocID="{0EB3B030-B4B6-474B-9D92-67CE7AF52051}" presName="level" presStyleLbl="node1" presStyleIdx="2" presStyleCnt="3">
        <dgm:presLayoutVars>
          <dgm:chMax val="1"/>
          <dgm:bulletEnabled val="1"/>
        </dgm:presLayoutVars>
      </dgm:prSet>
      <dgm:spPr/>
      <dgm:t>
        <a:bodyPr/>
        <a:lstStyle/>
        <a:p>
          <a:endParaRPr lang="en-US"/>
        </a:p>
      </dgm:t>
    </dgm:pt>
    <dgm:pt modelId="{B92B651A-4CC9-4101-8277-3772267BF086}" type="pres">
      <dgm:prSet presAssocID="{0EB3B030-B4B6-474B-9D92-67CE7AF52051}" presName="levelTx" presStyleLbl="revTx" presStyleIdx="0" presStyleCnt="0">
        <dgm:presLayoutVars>
          <dgm:chMax val="1"/>
          <dgm:bulletEnabled val="1"/>
        </dgm:presLayoutVars>
      </dgm:prSet>
      <dgm:spPr/>
      <dgm:t>
        <a:bodyPr/>
        <a:lstStyle/>
        <a:p>
          <a:endParaRPr lang="en-US"/>
        </a:p>
      </dgm:t>
    </dgm:pt>
  </dgm:ptLst>
  <dgm:cxnLst>
    <dgm:cxn modelId="{D31EC6F4-DCDB-4EEA-841D-4E20D2C8B07C}" type="presOf" srcId="{0EB3B030-B4B6-474B-9D92-67CE7AF52051}" destId="{B70C3CCA-B164-4C80-8E9C-E0DC28415EEC}" srcOrd="0" destOrd="0" presId="urn:microsoft.com/office/officeart/2005/8/layout/pyramid1"/>
    <dgm:cxn modelId="{C5327E83-5991-40C8-B478-093A24833682}" type="presOf" srcId="{0EB3B030-B4B6-474B-9D92-67CE7AF52051}" destId="{B92B651A-4CC9-4101-8277-3772267BF086}" srcOrd="1" destOrd="0" presId="urn:microsoft.com/office/officeart/2005/8/layout/pyramid1"/>
    <dgm:cxn modelId="{AB8C6A81-0D4D-4D1E-9D09-F958A2AA196A}" type="presOf" srcId="{B1A09335-67C2-4D63-A4A3-D73837410859}" destId="{D971A0AD-CDD5-46A5-B52B-574AE049DF52}" srcOrd="1" destOrd="0" presId="urn:microsoft.com/office/officeart/2005/8/layout/pyramid1"/>
    <dgm:cxn modelId="{47144B89-D4AC-46BF-BC19-6935CAE74B0D}" type="presOf" srcId="{2CF2583E-32F7-4540-997B-7749BC431E98}" destId="{9FB5BA27-4361-4B4B-8149-712D7922872E}" srcOrd="0" destOrd="0" presId="urn:microsoft.com/office/officeart/2005/8/layout/pyramid1"/>
    <dgm:cxn modelId="{B36BC174-742A-4E1C-B748-E6F627F84193}" srcId="{86BCD9A7-1D90-43E8-9750-70AB905400C1}" destId="{B1A09335-67C2-4D63-A4A3-D73837410859}" srcOrd="1" destOrd="0" parTransId="{305CB9B1-85F4-479F-8690-EF1C3664F80A}" sibTransId="{0512E396-D84C-4C0D-A00E-A0B77FB55A8F}"/>
    <dgm:cxn modelId="{8C32BAC0-1DA0-4C89-BBD1-A7D9D27A002E}" type="presOf" srcId="{B1A09335-67C2-4D63-A4A3-D73837410859}" destId="{BDA1658B-B51C-4537-A671-89C5F501604F}" srcOrd="0" destOrd="0" presId="urn:microsoft.com/office/officeart/2005/8/layout/pyramid1"/>
    <dgm:cxn modelId="{8DCB6CFE-0BC4-4263-9D43-CCAE942AC428}" type="presOf" srcId="{86BCD9A7-1D90-43E8-9750-70AB905400C1}" destId="{0EDA6271-8FBD-41AA-AEB3-C0D97D281A5B}" srcOrd="0" destOrd="0" presId="urn:microsoft.com/office/officeart/2005/8/layout/pyramid1"/>
    <dgm:cxn modelId="{AE1D60A1-234C-450B-85AA-4E56DE1DFBB4}" srcId="{86BCD9A7-1D90-43E8-9750-70AB905400C1}" destId="{2CF2583E-32F7-4540-997B-7749BC431E98}" srcOrd="0" destOrd="0" parTransId="{F0D84646-8E75-4F43-BD0C-78C5FC8006E6}" sibTransId="{806A1D17-6389-4481-8122-17FFC5760756}"/>
    <dgm:cxn modelId="{76318289-6916-4745-B681-6140BEBB2CF6}" type="presOf" srcId="{2CF2583E-32F7-4540-997B-7749BC431E98}" destId="{265E54B8-1CCB-4AF1-9127-86EDDE2358BB}" srcOrd="1" destOrd="0" presId="urn:microsoft.com/office/officeart/2005/8/layout/pyramid1"/>
    <dgm:cxn modelId="{38F48298-9644-416A-B766-AF4E7ADBE302}" srcId="{86BCD9A7-1D90-43E8-9750-70AB905400C1}" destId="{0EB3B030-B4B6-474B-9D92-67CE7AF52051}" srcOrd="2" destOrd="0" parTransId="{DC2A61C4-D302-48D5-8476-546CDA3297B8}" sibTransId="{1452814B-CFCE-405D-A524-6F0320E8BF6C}"/>
    <dgm:cxn modelId="{8A5555F6-F08D-427B-A6D1-D0352A0BA15A}" type="presParOf" srcId="{0EDA6271-8FBD-41AA-AEB3-C0D97D281A5B}" destId="{0F29471C-639D-45F8-BC2E-06855BF6CC0D}" srcOrd="0" destOrd="0" presId="urn:microsoft.com/office/officeart/2005/8/layout/pyramid1"/>
    <dgm:cxn modelId="{30A67607-1864-44E2-8905-99D95BC5176B}" type="presParOf" srcId="{0F29471C-639D-45F8-BC2E-06855BF6CC0D}" destId="{9FB5BA27-4361-4B4B-8149-712D7922872E}" srcOrd="0" destOrd="0" presId="urn:microsoft.com/office/officeart/2005/8/layout/pyramid1"/>
    <dgm:cxn modelId="{4E89292A-760F-431C-912E-219913BDA817}" type="presParOf" srcId="{0F29471C-639D-45F8-BC2E-06855BF6CC0D}" destId="{265E54B8-1CCB-4AF1-9127-86EDDE2358BB}" srcOrd="1" destOrd="0" presId="urn:microsoft.com/office/officeart/2005/8/layout/pyramid1"/>
    <dgm:cxn modelId="{72D5EF0E-0982-4B41-965F-DFA97ADD9C9C}" type="presParOf" srcId="{0EDA6271-8FBD-41AA-AEB3-C0D97D281A5B}" destId="{B17CF374-635C-4A72-AD07-4ACE9B411E54}" srcOrd="1" destOrd="0" presId="urn:microsoft.com/office/officeart/2005/8/layout/pyramid1"/>
    <dgm:cxn modelId="{0AA1BC86-5E96-46DC-B161-A7C81BF8CEF4}" type="presParOf" srcId="{B17CF374-635C-4A72-AD07-4ACE9B411E54}" destId="{BDA1658B-B51C-4537-A671-89C5F501604F}" srcOrd="0" destOrd="0" presId="urn:microsoft.com/office/officeart/2005/8/layout/pyramid1"/>
    <dgm:cxn modelId="{19CD9B02-9A27-4E0E-BCDC-495EBAFB757F}" type="presParOf" srcId="{B17CF374-635C-4A72-AD07-4ACE9B411E54}" destId="{D971A0AD-CDD5-46A5-B52B-574AE049DF52}" srcOrd="1" destOrd="0" presId="urn:microsoft.com/office/officeart/2005/8/layout/pyramid1"/>
    <dgm:cxn modelId="{D0DF0BFD-0F8C-4F87-B469-B82DFC106807}" type="presParOf" srcId="{0EDA6271-8FBD-41AA-AEB3-C0D97D281A5B}" destId="{75C03139-4AEC-4214-9201-72D9D1C55610}" srcOrd="2" destOrd="0" presId="urn:microsoft.com/office/officeart/2005/8/layout/pyramid1"/>
    <dgm:cxn modelId="{4B89D278-FA80-4BBC-AE03-B689D97BB9C9}" type="presParOf" srcId="{75C03139-4AEC-4214-9201-72D9D1C55610}" destId="{B70C3CCA-B164-4C80-8E9C-E0DC28415EEC}" srcOrd="0" destOrd="0" presId="urn:microsoft.com/office/officeart/2005/8/layout/pyramid1"/>
    <dgm:cxn modelId="{2320ACC7-BCA5-40E0-B2AE-FE921777D1F6}" type="presParOf" srcId="{75C03139-4AEC-4214-9201-72D9D1C55610}" destId="{B92B651A-4CC9-4101-8277-3772267BF086}" srcOrd="1" destOrd="0" presId="urn:microsoft.com/office/officeart/2005/8/layout/pyramid1"/>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BCD9A7-1D90-43E8-9750-70AB905400C1}" type="doc">
      <dgm:prSet loTypeId="urn:microsoft.com/office/officeart/2005/8/layout/pyramid1" loCatId="pyramid" qsTypeId="urn:microsoft.com/office/officeart/2005/8/quickstyle/3d2" qsCatId="3D" csTypeId="urn:microsoft.com/office/officeart/2005/8/colors/accent3_3" csCatId="accent3" phldr="1"/>
      <dgm:spPr/>
    </dgm:pt>
    <dgm:pt modelId="{B1A09335-67C2-4D63-A4A3-D73837410859}">
      <dgm:prSet phldrT="[Text]" custT="1"/>
      <dgm:spPr>
        <a:gradFill rotWithShape="0">
          <a:gsLst>
            <a:gs pos="0">
              <a:srgbClr val="000000"/>
            </a:gs>
            <a:gs pos="39999">
              <a:srgbClr val="0A128C"/>
            </a:gs>
            <a:gs pos="70000">
              <a:srgbClr val="181CC7"/>
            </a:gs>
            <a:gs pos="88000">
              <a:srgbClr val="7005D4"/>
            </a:gs>
            <a:gs pos="100000">
              <a:srgbClr val="8C3D91"/>
            </a:gs>
          </a:gsLst>
          <a:lin ang="5400000" scaled="0"/>
        </a:gradFill>
      </dgm:spPr>
      <dgm:t>
        <a:bodyPr/>
        <a:lstStyle/>
        <a:p>
          <a:pPr rtl="1"/>
          <a:endParaRPr lang="en-US" sz="4400" b="1" dirty="0">
            <a:solidFill>
              <a:schemeClr val="accent2">
                <a:lumMod val="75000"/>
              </a:schemeClr>
            </a:solidFill>
            <a:effectLst/>
            <a:cs typeface="2  Nazanin" pitchFamily="2" charset="-78"/>
          </a:endParaRPr>
        </a:p>
      </dgm:t>
    </dgm:pt>
    <dgm:pt modelId="{305CB9B1-85F4-479F-8690-EF1C3664F80A}" type="parTrans" cxnId="{B36BC174-742A-4E1C-B748-E6F627F84193}">
      <dgm:prSet/>
      <dgm:spPr/>
      <dgm:t>
        <a:bodyPr/>
        <a:lstStyle/>
        <a:p>
          <a:endParaRPr lang="en-US"/>
        </a:p>
      </dgm:t>
    </dgm:pt>
    <dgm:pt modelId="{0512E396-D84C-4C0D-A00E-A0B77FB55A8F}" type="sibTrans" cxnId="{B36BC174-742A-4E1C-B748-E6F627F84193}">
      <dgm:prSet/>
      <dgm:spPr/>
      <dgm:t>
        <a:bodyPr/>
        <a:lstStyle/>
        <a:p>
          <a:endParaRPr lang="en-US"/>
        </a:p>
      </dgm:t>
    </dgm:pt>
    <dgm:pt modelId="{0EB3B030-B4B6-474B-9D92-67CE7AF52051}">
      <dgm:prSet phldrT="[Text]" custT="1"/>
      <dgm:spPr>
        <a:gradFill rotWithShape="0">
          <a:gsLst>
            <a:gs pos="0">
              <a:srgbClr val="000000"/>
            </a:gs>
            <a:gs pos="39999">
              <a:srgbClr val="0A128C"/>
            </a:gs>
            <a:gs pos="70000">
              <a:srgbClr val="181CC7"/>
            </a:gs>
            <a:gs pos="88000">
              <a:srgbClr val="7005D4"/>
            </a:gs>
            <a:gs pos="100000">
              <a:srgbClr val="8C3D91"/>
            </a:gs>
          </a:gsLst>
          <a:lin ang="5400000" scaled="0"/>
        </a:gradFill>
      </dgm:spPr>
      <dgm:t>
        <a:bodyPr/>
        <a:lstStyle/>
        <a:p>
          <a:pPr rtl="1"/>
          <a:r>
            <a:rPr lang="fa-IR" sz="2400" dirty="0" smtClean="0">
              <a:solidFill>
                <a:schemeClr val="bg1"/>
              </a:solidFill>
              <a:cs typeface="2  Nazanin" pitchFamily="2" charset="-78"/>
            </a:rPr>
            <a:t>پردازش سفارش، کنترل گردش مواد، فهرست حقوق،</a:t>
          </a:r>
        </a:p>
        <a:p>
          <a:pPr rtl="1"/>
          <a:r>
            <a:rPr lang="fa-IR" sz="2400" dirty="0" smtClean="0">
              <a:solidFill>
                <a:schemeClr val="bg1"/>
              </a:solidFill>
              <a:cs typeface="2  Nazanin" pitchFamily="2" charset="-78"/>
            </a:rPr>
            <a:t>نگهداری سوابق کارکنان،</a:t>
          </a:r>
          <a:endParaRPr lang="en-US" sz="2400" dirty="0">
            <a:solidFill>
              <a:schemeClr val="bg1"/>
            </a:solidFill>
            <a:cs typeface="2  Nazanin" pitchFamily="2" charset="-78"/>
          </a:endParaRPr>
        </a:p>
      </dgm:t>
    </dgm:pt>
    <dgm:pt modelId="{DC2A61C4-D302-48D5-8476-546CDA3297B8}" type="parTrans" cxnId="{38F48298-9644-416A-B766-AF4E7ADBE302}">
      <dgm:prSet/>
      <dgm:spPr/>
      <dgm:t>
        <a:bodyPr/>
        <a:lstStyle/>
        <a:p>
          <a:endParaRPr lang="en-US"/>
        </a:p>
      </dgm:t>
    </dgm:pt>
    <dgm:pt modelId="{1452814B-CFCE-405D-A524-6F0320E8BF6C}" type="sibTrans" cxnId="{38F48298-9644-416A-B766-AF4E7ADBE302}">
      <dgm:prSet/>
      <dgm:spPr/>
      <dgm:t>
        <a:bodyPr/>
        <a:lstStyle/>
        <a:p>
          <a:endParaRPr lang="en-US"/>
        </a:p>
      </dgm:t>
    </dgm:pt>
    <dgm:pt modelId="{2CF2583E-32F7-4540-997B-7749BC431E98}">
      <dgm:prSet phldrT="[Text]" custT="1"/>
      <dgm:spPr>
        <a:gradFill rotWithShape="0">
          <a:gsLst>
            <a:gs pos="0">
              <a:schemeClr val="tx2"/>
            </a:gs>
            <a:gs pos="39999">
              <a:srgbClr val="0A128C"/>
            </a:gs>
            <a:gs pos="70000">
              <a:srgbClr val="181CC7"/>
            </a:gs>
            <a:gs pos="88000">
              <a:srgbClr val="7005D4"/>
            </a:gs>
            <a:gs pos="100000">
              <a:srgbClr val="8C3D91"/>
            </a:gs>
          </a:gsLst>
          <a:lin ang="5400000" scaled="0"/>
        </a:gradFill>
      </dgm:spPr>
      <dgm:t>
        <a:bodyPr/>
        <a:lstStyle/>
        <a:p>
          <a:pPr rtl="1"/>
          <a:endParaRPr lang="fa-IR" sz="1600" b="1" dirty="0" smtClean="0">
            <a:solidFill>
              <a:schemeClr val="bg1"/>
            </a:solidFill>
            <a:effectLst/>
            <a:cs typeface="2  Nazanin" pitchFamily="2" charset="-78"/>
          </a:endParaRPr>
        </a:p>
        <a:p>
          <a:pPr rtl="1"/>
          <a:r>
            <a:rPr lang="fa-IR" sz="1600" b="1" dirty="0" smtClean="0">
              <a:solidFill>
                <a:schemeClr val="bg1"/>
              </a:solidFill>
              <a:effectLst/>
              <a:cs typeface="2  Nazanin" pitchFamily="2" charset="-78"/>
            </a:rPr>
            <a:t>برنامه عملیاتی</a:t>
          </a:r>
        </a:p>
        <a:p>
          <a:pPr rtl="1"/>
          <a:r>
            <a:rPr lang="fa-IR" sz="1600" b="1" dirty="0" smtClean="0">
              <a:solidFill>
                <a:schemeClr val="bg1"/>
              </a:solidFill>
              <a:effectLst/>
              <a:cs typeface="2  Nazanin" pitchFamily="2" charset="-78"/>
            </a:rPr>
            <a:t>5 ساله،پیش بینی</a:t>
          </a:r>
        </a:p>
        <a:p>
          <a:pPr rtl="1"/>
          <a:r>
            <a:rPr lang="fa-IR" sz="1600" b="1" dirty="0" smtClean="0">
              <a:solidFill>
                <a:schemeClr val="bg1"/>
              </a:solidFill>
              <a:effectLst/>
              <a:cs typeface="2  Nazanin" pitchFamily="2" charset="-78"/>
            </a:rPr>
            <a:t>روند فروش 5 ساله </a:t>
          </a:r>
          <a:endParaRPr lang="en-US" sz="1600" b="1" dirty="0">
            <a:solidFill>
              <a:schemeClr val="bg1"/>
            </a:solidFill>
            <a:effectLst/>
            <a:cs typeface="2  Nazanin" pitchFamily="2" charset="-78"/>
          </a:endParaRPr>
        </a:p>
      </dgm:t>
    </dgm:pt>
    <dgm:pt modelId="{806A1D17-6389-4481-8122-17FFC5760756}" type="sibTrans" cxnId="{AE1D60A1-234C-450B-85AA-4E56DE1DFBB4}">
      <dgm:prSet/>
      <dgm:spPr/>
      <dgm:t>
        <a:bodyPr/>
        <a:lstStyle/>
        <a:p>
          <a:endParaRPr lang="en-US"/>
        </a:p>
      </dgm:t>
    </dgm:pt>
    <dgm:pt modelId="{F0D84646-8E75-4F43-BD0C-78C5FC8006E6}" type="parTrans" cxnId="{AE1D60A1-234C-450B-85AA-4E56DE1DFBB4}">
      <dgm:prSet/>
      <dgm:spPr/>
      <dgm:t>
        <a:bodyPr/>
        <a:lstStyle/>
        <a:p>
          <a:endParaRPr lang="en-US"/>
        </a:p>
      </dgm:t>
    </dgm:pt>
    <dgm:pt modelId="{0EDA6271-8FBD-41AA-AEB3-C0D97D281A5B}" type="pres">
      <dgm:prSet presAssocID="{86BCD9A7-1D90-43E8-9750-70AB905400C1}" presName="Name0" presStyleCnt="0">
        <dgm:presLayoutVars>
          <dgm:dir/>
          <dgm:animLvl val="lvl"/>
          <dgm:resizeHandles val="exact"/>
        </dgm:presLayoutVars>
      </dgm:prSet>
      <dgm:spPr/>
    </dgm:pt>
    <dgm:pt modelId="{0F29471C-639D-45F8-BC2E-06855BF6CC0D}" type="pres">
      <dgm:prSet presAssocID="{2CF2583E-32F7-4540-997B-7749BC431E98}" presName="Name8" presStyleCnt="0"/>
      <dgm:spPr/>
    </dgm:pt>
    <dgm:pt modelId="{9FB5BA27-4361-4B4B-8149-712D7922872E}" type="pres">
      <dgm:prSet presAssocID="{2CF2583E-32F7-4540-997B-7749BC431E98}" presName="level" presStyleLbl="node1" presStyleIdx="0" presStyleCnt="3">
        <dgm:presLayoutVars>
          <dgm:chMax val="1"/>
          <dgm:bulletEnabled val="1"/>
        </dgm:presLayoutVars>
      </dgm:prSet>
      <dgm:spPr/>
      <dgm:t>
        <a:bodyPr/>
        <a:lstStyle/>
        <a:p>
          <a:endParaRPr lang="en-US"/>
        </a:p>
      </dgm:t>
    </dgm:pt>
    <dgm:pt modelId="{265E54B8-1CCB-4AF1-9127-86EDDE2358BB}" type="pres">
      <dgm:prSet presAssocID="{2CF2583E-32F7-4540-997B-7749BC431E98}" presName="levelTx" presStyleLbl="revTx" presStyleIdx="0" presStyleCnt="0">
        <dgm:presLayoutVars>
          <dgm:chMax val="1"/>
          <dgm:bulletEnabled val="1"/>
        </dgm:presLayoutVars>
      </dgm:prSet>
      <dgm:spPr/>
      <dgm:t>
        <a:bodyPr/>
        <a:lstStyle/>
        <a:p>
          <a:endParaRPr lang="en-US"/>
        </a:p>
      </dgm:t>
    </dgm:pt>
    <dgm:pt modelId="{B17CF374-635C-4A72-AD07-4ACE9B411E54}" type="pres">
      <dgm:prSet presAssocID="{B1A09335-67C2-4D63-A4A3-D73837410859}" presName="Name8" presStyleCnt="0"/>
      <dgm:spPr/>
    </dgm:pt>
    <dgm:pt modelId="{BDA1658B-B51C-4537-A671-89C5F501604F}" type="pres">
      <dgm:prSet presAssocID="{B1A09335-67C2-4D63-A4A3-D73837410859}" presName="level" presStyleLbl="node1" presStyleIdx="1" presStyleCnt="3">
        <dgm:presLayoutVars>
          <dgm:chMax val="1"/>
          <dgm:bulletEnabled val="1"/>
        </dgm:presLayoutVars>
      </dgm:prSet>
      <dgm:spPr/>
      <dgm:t>
        <a:bodyPr/>
        <a:lstStyle/>
        <a:p>
          <a:endParaRPr lang="en-US"/>
        </a:p>
      </dgm:t>
    </dgm:pt>
    <dgm:pt modelId="{D971A0AD-CDD5-46A5-B52B-574AE049DF52}" type="pres">
      <dgm:prSet presAssocID="{B1A09335-67C2-4D63-A4A3-D73837410859}" presName="levelTx" presStyleLbl="revTx" presStyleIdx="0" presStyleCnt="0">
        <dgm:presLayoutVars>
          <dgm:chMax val="1"/>
          <dgm:bulletEnabled val="1"/>
        </dgm:presLayoutVars>
      </dgm:prSet>
      <dgm:spPr/>
      <dgm:t>
        <a:bodyPr/>
        <a:lstStyle/>
        <a:p>
          <a:endParaRPr lang="en-US"/>
        </a:p>
      </dgm:t>
    </dgm:pt>
    <dgm:pt modelId="{75C03139-4AEC-4214-9201-72D9D1C55610}" type="pres">
      <dgm:prSet presAssocID="{0EB3B030-B4B6-474B-9D92-67CE7AF52051}" presName="Name8" presStyleCnt="0"/>
      <dgm:spPr/>
    </dgm:pt>
    <dgm:pt modelId="{B70C3CCA-B164-4C80-8E9C-E0DC28415EEC}" type="pres">
      <dgm:prSet presAssocID="{0EB3B030-B4B6-474B-9D92-67CE7AF52051}" presName="level" presStyleLbl="node1" presStyleIdx="2" presStyleCnt="3">
        <dgm:presLayoutVars>
          <dgm:chMax val="1"/>
          <dgm:bulletEnabled val="1"/>
        </dgm:presLayoutVars>
      </dgm:prSet>
      <dgm:spPr/>
      <dgm:t>
        <a:bodyPr/>
        <a:lstStyle/>
        <a:p>
          <a:endParaRPr lang="en-US"/>
        </a:p>
      </dgm:t>
    </dgm:pt>
    <dgm:pt modelId="{B92B651A-4CC9-4101-8277-3772267BF086}" type="pres">
      <dgm:prSet presAssocID="{0EB3B030-B4B6-474B-9D92-67CE7AF52051}" presName="levelTx" presStyleLbl="revTx" presStyleIdx="0" presStyleCnt="0">
        <dgm:presLayoutVars>
          <dgm:chMax val="1"/>
          <dgm:bulletEnabled val="1"/>
        </dgm:presLayoutVars>
      </dgm:prSet>
      <dgm:spPr/>
      <dgm:t>
        <a:bodyPr/>
        <a:lstStyle/>
        <a:p>
          <a:endParaRPr lang="en-US"/>
        </a:p>
      </dgm:t>
    </dgm:pt>
  </dgm:ptLst>
  <dgm:cxnLst>
    <dgm:cxn modelId="{20AEC658-4B91-4DC5-BDEB-E7F0BB2B1EF6}" type="presOf" srcId="{0EB3B030-B4B6-474B-9D92-67CE7AF52051}" destId="{B92B651A-4CC9-4101-8277-3772267BF086}" srcOrd="1" destOrd="0" presId="urn:microsoft.com/office/officeart/2005/8/layout/pyramid1"/>
    <dgm:cxn modelId="{055CB426-A708-44B9-BED9-DCFAC2C46B99}" type="presOf" srcId="{B1A09335-67C2-4D63-A4A3-D73837410859}" destId="{D971A0AD-CDD5-46A5-B52B-574AE049DF52}" srcOrd="1" destOrd="0" presId="urn:microsoft.com/office/officeart/2005/8/layout/pyramid1"/>
    <dgm:cxn modelId="{F04E551E-039E-4FA0-A304-A1E00CE99F9F}" type="presOf" srcId="{B1A09335-67C2-4D63-A4A3-D73837410859}" destId="{BDA1658B-B51C-4537-A671-89C5F501604F}" srcOrd="0" destOrd="0" presId="urn:microsoft.com/office/officeart/2005/8/layout/pyramid1"/>
    <dgm:cxn modelId="{B36BC174-742A-4E1C-B748-E6F627F84193}" srcId="{86BCD9A7-1D90-43E8-9750-70AB905400C1}" destId="{B1A09335-67C2-4D63-A4A3-D73837410859}" srcOrd="1" destOrd="0" parTransId="{305CB9B1-85F4-479F-8690-EF1C3664F80A}" sibTransId="{0512E396-D84C-4C0D-A00E-A0B77FB55A8F}"/>
    <dgm:cxn modelId="{8E7DE376-8998-4980-B1D8-9AD9671909BC}" type="presOf" srcId="{86BCD9A7-1D90-43E8-9750-70AB905400C1}" destId="{0EDA6271-8FBD-41AA-AEB3-C0D97D281A5B}" srcOrd="0" destOrd="0" presId="urn:microsoft.com/office/officeart/2005/8/layout/pyramid1"/>
    <dgm:cxn modelId="{8C020115-BA66-4EE0-A708-9E99FF140ABF}" type="presOf" srcId="{0EB3B030-B4B6-474B-9D92-67CE7AF52051}" destId="{B70C3CCA-B164-4C80-8E9C-E0DC28415EEC}" srcOrd="0" destOrd="0" presId="urn:microsoft.com/office/officeart/2005/8/layout/pyramid1"/>
    <dgm:cxn modelId="{AE1D60A1-234C-450B-85AA-4E56DE1DFBB4}" srcId="{86BCD9A7-1D90-43E8-9750-70AB905400C1}" destId="{2CF2583E-32F7-4540-997B-7749BC431E98}" srcOrd="0" destOrd="0" parTransId="{F0D84646-8E75-4F43-BD0C-78C5FC8006E6}" sibTransId="{806A1D17-6389-4481-8122-17FFC5760756}"/>
    <dgm:cxn modelId="{38F48298-9644-416A-B766-AF4E7ADBE302}" srcId="{86BCD9A7-1D90-43E8-9750-70AB905400C1}" destId="{0EB3B030-B4B6-474B-9D92-67CE7AF52051}" srcOrd="2" destOrd="0" parTransId="{DC2A61C4-D302-48D5-8476-546CDA3297B8}" sibTransId="{1452814B-CFCE-405D-A524-6F0320E8BF6C}"/>
    <dgm:cxn modelId="{EA5E8957-A202-479C-A064-8F5EC9E20F18}" type="presOf" srcId="{2CF2583E-32F7-4540-997B-7749BC431E98}" destId="{265E54B8-1CCB-4AF1-9127-86EDDE2358BB}" srcOrd="1" destOrd="0" presId="urn:microsoft.com/office/officeart/2005/8/layout/pyramid1"/>
    <dgm:cxn modelId="{EEA5852A-8693-4AA4-A1A9-1D4C3FD160A4}" type="presOf" srcId="{2CF2583E-32F7-4540-997B-7749BC431E98}" destId="{9FB5BA27-4361-4B4B-8149-712D7922872E}" srcOrd="0" destOrd="0" presId="urn:microsoft.com/office/officeart/2005/8/layout/pyramid1"/>
    <dgm:cxn modelId="{07AB3908-8B6E-49FF-BA47-D31F4FFFE6C2}" type="presParOf" srcId="{0EDA6271-8FBD-41AA-AEB3-C0D97D281A5B}" destId="{0F29471C-639D-45F8-BC2E-06855BF6CC0D}" srcOrd="0" destOrd="0" presId="urn:microsoft.com/office/officeart/2005/8/layout/pyramid1"/>
    <dgm:cxn modelId="{A2644FA6-7B69-4F17-A212-3783C1636D94}" type="presParOf" srcId="{0F29471C-639D-45F8-BC2E-06855BF6CC0D}" destId="{9FB5BA27-4361-4B4B-8149-712D7922872E}" srcOrd="0" destOrd="0" presId="urn:microsoft.com/office/officeart/2005/8/layout/pyramid1"/>
    <dgm:cxn modelId="{180329F7-4EF3-495C-9083-2895BC7AD62C}" type="presParOf" srcId="{0F29471C-639D-45F8-BC2E-06855BF6CC0D}" destId="{265E54B8-1CCB-4AF1-9127-86EDDE2358BB}" srcOrd="1" destOrd="0" presId="urn:microsoft.com/office/officeart/2005/8/layout/pyramid1"/>
    <dgm:cxn modelId="{829C64FC-C325-4EB3-A80D-6AA4C6633209}" type="presParOf" srcId="{0EDA6271-8FBD-41AA-AEB3-C0D97D281A5B}" destId="{B17CF374-635C-4A72-AD07-4ACE9B411E54}" srcOrd="1" destOrd="0" presId="urn:microsoft.com/office/officeart/2005/8/layout/pyramid1"/>
    <dgm:cxn modelId="{DDCEC104-9F82-441F-B893-601537E78CB3}" type="presParOf" srcId="{B17CF374-635C-4A72-AD07-4ACE9B411E54}" destId="{BDA1658B-B51C-4537-A671-89C5F501604F}" srcOrd="0" destOrd="0" presId="urn:microsoft.com/office/officeart/2005/8/layout/pyramid1"/>
    <dgm:cxn modelId="{265E847C-B485-4B5E-A190-32CB3D41939F}" type="presParOf" srcId="{B17CF374-635C-4A72-AD07-4ACE9B411E54}" destId="{D971A0AD-CDD5-46A5-B52B-574AE049DF52}" srcOrd="1" destOrd="0" presId="urn:microsoft.com/office/officeart/2005/8/layout/pyramid1"/>
    <dgm:cxn modelId="{C345DE1C-6B97-422F-B157-BA44BCCEAA12}" type="presParOf" srcId="{0EDA6271-8FBD-41AA-AEB3-C0D97D281A5B}" destId="{75C03139-4AEC-4214-9201-72D9D1C55610}" srcOrd="2" destOrd="0" presId="urn:microsoft.com/office/officeart/2005/8/layout/pyramid1"/>
    <dgm:cxn modelId="{863EEA76-8B9D-4131-B856-1B32D8367177}" type="presParOf" srcId="{75C03139-4AEC-4214-9201-72D9D1C55610}" destId="{B70C3CCA-B164-4C80-8E9C-E0DC28415EEC}" srcOrd="0" destOrd="0" presId="urn:microsoft.com/office/officeart/2005/8/layout/pyramid1"/>
    <dgm:cxn modelId="{AEC84D0A-9D47-4937-AA40-33C8137417EB}" type="presParOf" srcId="{75C03139-4AEC-4214-9201-72D9D1C55610}" destId="{B92B651A-4CC9-4101-8277-3772267BF086}" srcOrd="1" destOrd="0" presId="urn:microsoft.com/office/officeart/2005/8/layout/pyramid1"/>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B5BA27-4361-4B4B-8149-712D7922872E}">
      <dsp:nvSpPr>
        <dsp:cNvPr id="0" name=""/>
        <dsp:cNvSpPr/>
      </dsp:nvSpPr>
      <dsp:spPr>
        <a:xfrm>
          <a:off x="2809894" y="0"/>
          <a:ext cx="2809894" cy="1738324"/>
        </a:xfrm>
        <a:prstGeom prst="trapezoid">
          <a:avLst>
            <a:gd name="adj" fmla="val 80822"/>
          </a:avLst>
        </a:prstGeom>
        <a:gradFill rotWithShape="0">
          <a:gsLst>
            <a:gs pos="0">
              <a:schemeClr val="tx2"/>
            </a:gs>
            <a:gs pos="39999">
              <a:srgbClr val="0A128C"/>
            </a:gs>
            <a:gs pos="70000">
              <a:srgbClr val="181CC7"/>
            </a:gs>
            <a:gs pos="88000">
              <a:srgbClr val="7005D4"/>
            </a:gs>
            <a:gs pos="100000">
              <a:srgbClr val="8C3D91"/>
            </a:gs>
          </a:gsLst>
          <a:lin ang="54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rtl="1">
            <a:lnSpc>
              <a:spcPct val="90000"/>
            </a:lnSpc>
            <a:spcBef>
              <a:spcPct val="0"/>
            </a:spcBef>
            <a:spcAft>
              <a:spcPct val="35000"/>
            </a:spcAft>
          </a:pPr>
          <a:endParaRPr lang="en-US" sz="3600" b="1" kern="1200" dirty="0">
            <a:solidFill>
              <a:schemeClr val="accent3">
                <a:lumMod val="50000"/>
              </a:schemeClr>
            </a:solidFill>
            <a:effectLst/>
            <a:cs typeface="2  Nazanin" pitchFamily="2" charset="-78"/>
          </a:endParaRPr>
        </a:p>
      </dsp:txBody>
      <dsp:txXfrm>
        <a:off x="2809894" y="0"/>
        <a:ext cx="2809894" cy="1738324"/>
      </dsp:txXfrm>
    </dsp:sp>
    <dsp:sp modelId="{BDA1658B-B51C-4537-A671-89C5F501604F}">
      <dsp:nvSpPr>
        <dsp:cNvPr id="0" name=""/>
        <dsp:cNvSpPr/>
      </dsp:nvSpPr>
      <dsp:spPr>
        <a:xfrm>
          <a:off x="1404947" y="1738324"/>
          <a:ext cx="5619789" cy="1738324"/>
        </a:xfrm>
        <a:prstGeom prst="trapezoid">
          <a:avLst>
            <a:gd name="adj" fmla="val 80822"/>
          </a:avLst>
        </a:prstGeom>
        <a:gradFill rotWithShape="0">
          <a:gsLst>
            <a:gs pos="0">
              <a:srgbClr val="000000"/>
            </a:gs>
            <a:gs pos="39999">
              <a:srgbClr val="0A128C"/>
            </a:gs>
            <a:gs pos="70000">
              <a:srgbClr val="181CC7"/>
            </a:gs>
            <a:gs pos="88000">
              <a:srgbClr val="7005D4"/>
            </a:gs>
            <a:gs pos="100000">
              <a:srgbClr val="8C3D91"/>
            </a:gs>
          </a:gsLst>
          <a:lin ang="54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5880" tIns="55880" rIns="55880" bIns="55880" numCol="1" spcCol="1270" anchor="ctr" anchorCtr="0">
          <a:noAutofit/>
        </a:bodyPr>
        <a:lstStyle/>
        <a:p>
          <a:pPr lvl="0" algn="ctr" defTabSz="1955800" rtl="1">
            <a:lnSpc>
              <a:spcPct val="90000"/>
            </a:lnSpc>
            <a:spcBef>
              <a:spcPct val="0"/>
            </a:spcBef>
            <a:spcAft>
              <a:spcPct val="35000"/>
            </a:spcAft>
          </a:pPr>
          <a:endParaRPr lang="en-US" sz="4400" b="1" kern="1200" dirty="0">
            <a:solidFill>
              <a:schemeClr val="accent2">
                <a:lumMod val="75000"/>
              </a:schemeClr>
            </a:solidFill>
            <a:effectLst/>
            <a:cs typeface="2  Nazanin" pitchFamily="2" charset="-78"/>
          </a:endParaRPr>
        </a:p>
      </dsp:txBody>
      <dsp:txXfrm>
        <a:off x="2388410" y="1738324"/>
        <a:ext cx="3652863" cy="1738324"/>
      </dsp:txXfrm>
    </dsp:sp>
    <dsp:sp modelId="{B70C3CCA-B164-4C80-8E9C-E0DC28415EEC}">
      <dsp:nvSpPr>
        <dsp:cNvPr id="0" name=""/>
        <dsp:cNvSpPr/>
      </dsp:nvSpPr>
      <dsp:spPr>
        <a:xfrm>
          <a:off x="0" y="3476649"/>
          <a:ext cx="8429684" cy="1738324"/>
        </a:xfrm>
        <a:prstGeom prst="trapezoid">
          <a:avLst>
            <a:gd name="adj" fmla="val 80822"/>
          </a:avLst>
        </a:prstGeom>
        <a:gradFill rotWithShape="0">
          <a:gsLst>
            <a:gs pos="0">
              <a:srgbClr val="000000"/>
            </a:gs>
            <a:gs pos="39999">
              <a:srgbClr val="0A128C"/>
            </a:gs>
            <a:gs pos="70000">
              <a:srgbClr val="181CC7"/>
            </a:gs>
            <a:gs pos="88000">
              <a:srgbClr val="7005D4"/>
            </a:gs>
            <a:gs pos="100000">
              <a:srgbClr val="8C3D91"/>
            </a:gs>
          </a:gsLst>
          <a:lin ang="54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rtl="1">
            <a:lnSpc>
              <a:spcPct val="90000"/>
            </a:lnSpc>
            <a:spcBef>
              <a:spcPct val="0"/>
            </a:spcBef>
            <a:spcAft>
              <a:spcPct val="35000"/>
            </a:spcAft>
          </a:pPr>
          <a:endParaRPr lang="en-US" sz="6500" kern="1200" dirty="0">
            <a:solidFill>
              <a:srgbClr val="7030A0"/>
            </a:solidFill>
            <a:cs typeface="2  Nazanin" pitchFamily="2" charset="-78"/>
          </a:endParaRPr>
        </a:p>
      </dsp:txBody>
      <dsp:txXfrm>
        <a:off x="1475194" y="3476649"/>
        <a:ext cx="5479294" cy="17383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B5BA27-4361-4B4B-8149-712D7922872E}">
      <dsp:nvSpPr>
        <dsp:cNvPr id="0" name=""/>
        <dsp:cNvSpPr/>
      </dsp:nvSpPr>
      <dsp:spPr>
        <a:xfrm>
          <a:off x="2809894" y="0"/>
          <a:ext cx="2809894" cy="1928826"/>
        </a:xfrm>
        <a:prstGeom prst="trapezoid">
          <a:avLst>
            <a:gd name="adj" fmla="val 72840"/>
          </a:avLst>
        </a:prstGeom>
        <a:gradFill rotWithShape="0">
          <a:gsLst>
            <a:gs pos="0">
              <a:schemeClr val="tx2"/>
            </a:gs>
            <a:gs pos="39999">
              <a:srgbClr val="0A128C"/>
            </a:gs>
            <a:gs pos="70000">
              <a:srgbClr val="181CC7"/>
            </a:gs>
            <a:gs pos="88000">
              <a:srgbClr val="7005D4"/>
            </a:gs>
            <a:gs pos="100000">
              <a:srgbClr val="8C3D91"/>
            </a:gs>
          </a:gsLst>
          <a:lin ang="54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rtl="1">
            <a:lnSpc>
              <a:spcPct val="90000"/>
            </a:lnSpc>
            <a:spcBef>
              <a:spcPct val="0"/>
            </a:spcBef>
            <a:spcAft>
              <a:spcPct val="35000"/>
            </a:spcAft>
          </a:pPr>
          <a:endParaRPr lang="fa-IR" sz="1600" b="1" kern="1200" dirty="0" smtClean="0">
            <a:solidFill>
              <a:schemeClr val="bg1"/>
            </a:solidFill>
            <a:effectLst/>
            <a:cs typeface="2  Nazanin" pitchFamily="2" charset="-78"/>
          </a:endParaRPr>
        </a:p>
        <a:p>
          <a:pPr lvl="0" algn="ctr" defTabSz="711200" rtl="1">
            <a:lnSpc>
              <a:spcPct val="90000"/>
            </a:lnSpc>
            <a:spcBef>
              <a:spcPct val="0"/>
            </a:spcBef>
            <a:spcAft>
              <a:spcPct val="35000"/>
            </a:spcAft>
          </a:pPr>
          <a:r>
            <a:rPr lang="fa-IR" sz="1600" b="1" kern="1200" dirty="0" smtClean="0">
              <a:solidFill>
                <a:schemeClr val="bg1"/>
              </a:solidFill>
              <a:effectLst/>
              <a:cs typeface="2  Nazanin" pitchFamily="2" charset="-78"/>
            </a:rPr>
            <a:t>برنامه عملیاتی</a:t>
          </a:r>
        </a:p>
        <a:p>
          <a:pPr lvl="0" algn="ctr" defTabSz="711200" rtl="1">
            <a:lnSpc>
              <a:spcPct val="90000"/>
            </a:lnSpc>
            <a:spcBef>
              <a:spcPct val="0"/>
            </a:spcBef>
            <a:spcAft>
              <a:spcPct val="35000"/>
            </a:spcAft>
          </a:pPr>
          <a:r>
            <a:rPr lang="fa-IR" sz="1600" b="1" kern="1200" dirty="0" smtClean="0">
              <a:solidFill>
                <a:schemeClr val="bg1"/>
              </a:solidFill>
              <a:effectLst/>
              <a:cs typeface="2  Nazanin" pitchFamily="2" charset="-78"/>
            </a:rPr>
            <a:t>5 ساله،پیش بینی</a:t>
          </a:r>
        </a:p>
        <a:p>
          <a:pPr lvl="0" algn="ctr" defTabSz="711200" rtl="1">
            <a:lnSpc>
              <a:spcPct val="90000"/>
            </a:lnSpc>
            <a:spcBef>
              <a:spcPct val="0"/>
            </a:spcBef>
            <a:spcAft>
              <a:spcPct val="35000"/>
            </a:spcAft>
          </a:pPr>
          <a:r>
            <a:rPr lang="fa-IR" sz="1600" b="1" kern="1200" dirty="0" smtClean="0">
              <a:solidFill>
                <a:schemeClr val="bg1"/>
              </a:solidFill>
              <a:effectLst/>
              <a:cs typeface="2  Nazanin" pitchFamily="2" charset="-78"/>
            </a:rPr>
            <a:t>روند فروش 5 ساله </a:t>
          </a:r>
          <a:endParaRPr lang="en-US" sz="1600" b="1" kern="1200" dirty="0">
            <a:solidFill>
              <a:schemeClr val="bg1"/>
            </a:solidFill>
            <a:effectLst/>
            <a:cs typeface="2  Nazanin" pitchFamily="2" charset="-78"/>
          </a:endParaRPr>
        </a:p>
      </dsp:txBody>
      <dsp:txXfrm>
        <a:off x="2809894" y="0"/>
        <a:ext cx="2809894" cy="1928826"/>
      </dsp:txXfrm>
    </dsp:sp>
    <dsp:sp modelId="{BDA1658B-B51C-4537-A671-89C5F501604F}">
      <dsp:nvSpPr>
        <dsp:cNvPr id="0" name=""/>
        <dsp:cNvSpPr/>
      </dsp:nvSpPr>
      <dsp:spPr>
        <a:xfrm>
          <a:off x="1404947" y="1928826"/>
          <a:ext cx="5619789" cy="1928826"/>
        </a:xfrm>
        <a:prstGeom prst="trapezoid">
          <a:avLst>
            <a:gd name="adj" fmla="val 72840"/>
          </a:avLst>
        </a:prstGeom>
        <a:gradFill rotWithShape="0">
          <a:gsLst>
            <a:gs pos="0">
              <a:srgbClr val="000000"/>
            </a:gs>
            <a:gs pos="39999">
              <a:srgbClr val="0A128C"/>
            </a:gs>
            <a:gs pos="70000">
              <a:srgbClr val="181CC7"/>
            </a:gs>
            <a:gs pos="88000">
              <a:srgbClr val="7005D4"/>
            </a:gs>
            <a:gs pos="100000">
              <a:srgbClr val="8C3D91"/>
            </a:gs>
          </a:gsLst>
          <a:lin ang="54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5880" tIns="55880" rIns="55880" bIns="55880" numCol="1" spcCol="1270" anchor="ctr" anchorCtr="0">
          <a:noAutofit/>
        </a:bodyPr>
        <a:lstStyle/>
        <a:p>
          <a:pPr lvl="0" algn="ctr" defTabSz="1955800" rtl="1">
            <a:lnSpc>
              <a:spcPct val="90000"/>
            </a:lnSpc>
            <a:spcBef>
              <a:spcPct val="0"/>
            </a:spcBef>
            <a:spcAft>
              <a:spcPct val="35000"/>
            </a:spcAft>
          </a:pPr>
          <a:endParaRPr lang="en-US" sz="4400" b="1" kern="1200" dirty="0">
            <a:solidFill>
              <a:schemeClr val="accent2">
                <a:lumMod val="75000"/>
              </a:schemeClr>
            </a:solidFill>
            <a:effectLst/>
            <a:cs typeface="2  Nazanin" pitchFamily="2" charset="-78"/>
          </a:endParaRPr>
        </a:p>
      </dsp:txBody>
      <dsp:txXfrm>
        <a:off x="2388410" y="1928826"/>
        <a:ext cx="3652863" cy="1928826"/>
      </dsp:txXfrm>
    </dsp:sp>
    <dsp:sp modelId="{B70C3CCA-B164-4C80-8E9C-E0DC28415EEC}">
      <dsp:nvSpPr>
        <dsp:cNvPr id="0" name=""/>
        <dsp:cNvSpPr/>
      </dsp:nvSpPr>
      <dsp:spPr>
        <a:xfrm>
          <a:off x="0" y="3857652"/>
          <a:ext cx="8429684" cy="1928826"/>
        </a:xfrm>
        <a:prstGeom prst="trapezoid">
          <a:avLst>
            <a:gd name="adj" fmla="val 72840"/>
          </a:avLst>
        </a:prstGeom>
        <a:gradFill rotWithShape="0">
          <a:gsLst>
            <a:gs pos="0">
              <a:srgbClr val="000000"/>
            </a:gs>
            <a:gs pos="39999">
              <a:srgbClr val="0A128C"/>
            </a:gs>
            <a:gs pos="70000">
              <a:srgbClr val="181CC7"/>
            </a:gs>
            <a:gs pos="88000">
              <a:srgbClr val="7005D4"/>
            </a:gs>
            <a:gs pos="100000">
              <a:srgbClr val="8C3D91"/>
            </a:gs>
          </a:gsLst>
          <a:lin ang="54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rtl="1">
            <a:lnSpc>
              <a:spcPct val="90000"/>
            </a:lnSpc>
            <a:spcBef>
              <a:spcPct val="0"/>
            </a:spcBef>
            <a:spcAft>
              <a:spcPct val="35000"/>
            </a:spcAft>
          </a:pPr>
          <a:r>
            <a:rPr lang="fa-IR" sz="2400" kern="1200" dirty="0" smtClean="0">
              <a:solidFill>
                <a:schemeClr val="bg1"/>
              </a:solidFill>
              <a:cs typeface="2  Nazanin" pitchFamily="2" charset="-78"/>
            </a:rPr>
            <a:t>پردازش سفارش، کنترل گردش مواد، فهرست حقوق،</a:t>
          </a:r>
        </a:p>
        <a:p>
          <a:pPr lvl="0" algn="ctr" defTabSz="1066800" rtl="1">
            <a:lnSpc>
              <a:spcPct val="90000"/>
            </a:lnSpc>
            <a:spcBef>
              <a:spcPct val="0"/>
            </a:spcBef>
            <a:spcAft>
              <a:spcPct val="35000"/>
            </a:spcAft>
          </a:pPr>
          <a:r>
            <a:rPr lang="fa-IR" sz="2400" kern="1200" dirty="0" smtClean="0">
              <a:solidFill>
                <a:schemeClr val="bg1"/>
              </a:solidFill>
              <a:cs typeface="2  Nazanin" pitchFamily="2" charset="-78"/>
            </a:rPr>
            <a:t>نگهداری سوابق کارکنان،</a:t>
          </a:r>
          <a:endParaRPr lang="en-US" sz="2400" kern="1200" dirty="0">
            <a:solidFill>
              <a:schemeClr val="bg1"/>
            </a:solidFill>
            <a:cs typeface="2  Nazanin" pitchFamily="2" charset="-78"/>
          </a:endParaRPr>
        </a:p>
      </dsp:txBody>
      <dsp:txXfrm>
        <a:off x="1475194" y="3857652"/>
        <a:ext cx="5479294" cy="1928826"/>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6764DD9A-36C5-43C3-A23D-F0FF8639168B}" type="datetimeFigureOut">
              <a:rPr lang="fa-IR" smtClean="0"/>
              <a:t>10/10/1441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C7CBF232-1307-4208-B6D8-A580B646DE74}" type="slidenum">
              <a:rPr lang="fa-IR" smtClean="0"/>
              <a:t>‹#›</a:t>
            </a:fld>
            <a:endParaRPr lang="fa-IR"/>
          </a:p>
        </p:txBody>
      </p:sp>
    </p:spTree>
    <p:extLst>
      <p:ext uri="{BB962C8B-B14F-4D97-AF65-F5344CB8AC3E}">
        <p14:creationId xmlns:p14="http://schemas.microsoft.com/office/powerpoint/2010/main" val="207381062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74E6EC4A-EC5F-4270-9394-96E76985222F}" type="datetime8">
              <a:rPr lang="fa-IR" smtClean="0"/>
              <a:t>1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9FEFF7E-7ACB-4C95-8500-5252A14AB0E6}" type="datetime8">
              <a:rPr lang="fa-IR" smtClean="0"/>
              <a:t>1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7F4628-47B0-4F6A-8E4E-CC317C28261E}" type="datetime8">
              <a:rPr lang="fa-IR" smtClean="0"/>
              <a:t>1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FC16DF82-B0A1-4EEE-850E-A7A7FC4C8BD7}" type="datetime8">
              <a:rPr lang="fa-IR" smtClean="0"/>
              <a:t>1 ژوئن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4BEE20BB-7D2F-4982-99B1-96E7FE86916D}" type="datetime8">
              <a:rPr lang="fa-IR" smtClean="0"/>
              <a:t>1 ژوئن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8082F1AB-E01B-4FA5-91E0-3EDEF125AFD6}" type="datetime8">
              <a:rPr lang="fa-IR" smtClean="0"/>
              <a:t>1 ژوئن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995B63-69FD-4AA4-9A27-1B3B9B14E8EA}" type="datetime8">
              <a:rPr lang="fa-IR" smtClean="0"/>
              <a:t>1 ژوئن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24918A-AE08-4850-8726-4DC31431E49F}" type="datetime8">
              <a:rPr lang="fa-IR" smtClean="0"/>
              <a:t>1 ژوئن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A4B9E2-B3B9-4E6D-969F-A723600D37A7}" type="datetime8">
              <a:rPr lang="fa-IR" smtClean="0"/>
              <a:t>1 ژوئن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756ABBF-FA69-4ECD-9F77-EBF169D8CCBD}" type="datetime8">
              <a:rPr lang="fa-IR" smtClean="0"/>
              <a:t>1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8AA1D49-54DE-4E70-A636-9D86C52F3023}" type="datetime8">
              <a:rPr lang="fa-IR" smtClean="0"/>
              <a:t>1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FFB7FA-A98A-4DD1-A670-144DDA08C56F}"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2C8C076-B13A-4E96-AB40-B910DECC6A33}" type="datetime8">
              <a:rPr lang="fa-IR" smtClean="0"/>
              <a:t>1 ژوئن 20</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EFFB7FA-A98A-4DD1-A670-144DDA08C56F}"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fa-IR" dirty="0"/>
          </a:p>
        </p:txBody>
      </p:sp>
      <p:sp>
        <p:nvSpPr>
          <p:cNvPr id="4" name="Slide Number Placeholder 3"/>
          <p:cNvSpPr>
            <a:spLocks noGrp="1"/>
          </p:cNvSpPr>
          <p:nvPr>
            <p:ph type="sldNum" sz="quarter" idx="12"/>
          </p:nvPr>
        </p:nvSpPr>
        <p:spPr/>
        <p:txBody>
          <a:bodyPr/>
          <a:lstStyle/>
          <a:p>
            <a:fld id="{7EFFB7FA-A98A-4DD1-A670-144DDA08C56F}" type="slidenum">
              <a:rPr lang="fa-IR" smtClean="0"/>
              <a:t>1</a:t>
            </a:fld>
            <a:endParaRPr lang="fa-I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625" y="285750"/>
            <a:ext cx="8229600" cy="1152525"/>
          </a:xfrm>
        </p:spPr>
        <p:txBody>
          <a:bodyPr/>
          <a:lstStyle/>
          <a:p>
            <a:pPr algn="ctr" rtl="1" eaLnBrk="1" hangingPunct="1"/>
            <a:r>
              <a:rPr lang="fa-IR" sz="3200" b="1" dirty="0" smtClean="0">
                <a:solidFill>
                  <a:schemeClr val="tx1"/>
                </a:solidFill>
                <a:cs typeface="B Nazanin" pitchFamily="2" charset="-78"/>
              </a:rPr>
              <a:t>نقش سیستم های اطلاعاتی در کسب و کار امروزی ، </a:t>
            </a:r>
            <a:br>
              <a:rPr lang="fa-IR" sz="3200" b="1" dirty="0" smtClean="0">
                <a:solidFill>
                  <a:schemeClr val="tx1"/>
                </a:solidFill>
                <a:cs typeface="B Nazanin" pitchFamily="2" charset="-78"/>
              </a:rPr>
            </a:br>
            <a:r>
              <a:rPr lang="fa-IR" sz="3200" b="1" dirty="0" smtClean="0">
                <a:solidFill>
                  <a:schemeClr val="tx1"/>
                </a:solidFill>
                <a:cs typeface="B Nazanin" pitchFamily="2" charset="-78"/>
              </a:rPr>
              <a:t>انواع سیستم ها</a:t>
            </a:r>
            <a:endParaRPr lang="en-US" sz="3200" b="1" dirty="0" smtClean="0">
              <a:solidFill>
                <a:schemeClr val="tx1"/>
              </a:solidFill>
              <a:cs typeface="B Nazanin" pitchFamily="2" charset="-78"/>
            </a:endParaRPr>
          </a:p>
        </p:txBody>
      </p:sp>
      <p:sp>
        <p:nvSpPr>
          <p:cNvPr id="7171" name="Rectangle 3"/>
          <p:cNvSpPr>
            <a:spLocks noGrp="1" noChangeArrowheads="1"/>
          </p:cNvSpPr>
          <p:nvPr>
            <p:ph idx="1"/>
          </p:nvPr>
        </p:nvSpPr>
        <p:spPr>
          <a:xfrm>
            <a:off x="457200" y="1428750"/>
            <a:ext cx="8229600" cy="4895850"/>
          </a:xfrm>
        </p:spPr>
        <p:txBody>
          <a:bodyPr>
            <a:normAutofit/>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 سیستم های اطلاعاتی ضرورتی برای کمک به سازمان ها در پرداختن به تغییرات اقتصاد جهانی هستند. این سیستم ها ، ابزاری ارتباطی و تحلیلی را برای بنگاه ها به منظور اداره نمودن بازرگانی ومدیریت کسب وکار در مقیاس جهانی می باشند.</a:t>
            </a:r>
          </a:p>
          <a:p>
            <a:pPr marL="274320" indent="-274320" algn="just"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سیستم های اطلاعاتی پایه ی محصولات و خدمات جدید مبتنی بر دانش را تشکیل می دهند. بنگاه ها با تبدیل شدن به بنگاه  های دیجیتالی، رقابت پذیرتر و اثر بخش تر می شوند.</a:t>
            </a:r>
          </a:p>
        </p:txBody>
      </p:sp>
      <p:sp>
        <p:nvSpPr>
          <p:cNvPr id="5" name="Slide Number Placeholder 4"/>
          <p:cNvSpPr>
            <a:spLocks noGrp="1"/>
          </p:cNvSpPr>
          <p:nvPr>
            <p:ph type="sldNum" sz="quarter" idx="12"/>
          </p:nvPr>
        </p:nvSpPr>
        <p:spPr/>
        <p:txBody>
          <a:bodyPr/>
          <a:lstStyle/>
          <a:p>
            <a:pPr>
              <a:defRPr/>
            </a:pPr>
            <a:fld id="{7AE65E88-C23C-49B8-A67A-74F3C991DDAC}"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iagram 26"/>
          <p:cNvGraphicFramePr/>
          <p:nvPr/>
        </p:nvGraphicFramePr>
        <p:xfrm>
          <a:off x="357158" y="428604"/>
          <a:ext cx="8429684" cy="5214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 name="Group 49"/>
          <p:cNvGrpSpPr>
            <a:grpSpLocks/>
          </p:cNvGrpSpPr>
          <p:nvPr/>
        </p:nvGrpSpPr>
        <p:grpSpPr bwMode="auto">
          <a:xfrm>
            <a:off x="357188" y="2428875"/>
            <a:ext cx="6872287" cy="4127500"/>
            <a:chOff x="357128" y="2428839"/>
            <a:chExt cx="6872363" cy="4127056"/>
          </a:xfrm>
        </p:grpSpPr>
        <p:grpSp>
          <p:nvGrpSpPr>
            <p:cNvPr id="3" name="Group 47"/>
            <p:cNvGrpSpPr>
              <a:grpSpLocks/>
            </p:cNvGrpSpPr>
            <p:nvPr/>
          </p:nvGrpSpPr>
          <p:grpSpPr bwMode="auto">
            <a:xfrm>
              <a:off x="357128" y="3928873"/>
              <a:ext cx="6872363" cy="2627022"/>
              <a:chOff x="342843" y="3928873"/>
              <a:chExt cx="6872363" cy="2627022"/>
            </a:xfrm>
          </p:grpSpPr>
          <p:sp>
            <p:nvSpPr>
              <p:cNvPr id="28" name="Text Box 24"/>
              <p:cNvSpPr txBox="1">
                <a:spLocks noChangeArrowheads="1"/>
              </p:cNvSpPr>
              <p:nvPr/>
            </p:nvSpPr>
            <p:spPr bwMode="auto">
              <a:xfrm>
                <a:off x="1714480" y="5786454"/>
                <a:ext cx="5500726" cy="769441"/>
              </a:xfrm>
              <a:prstGeom prst="rect">
                <a:avLst/>
              </a:prstGeom>
              <a:ln>
                <a:headEnd/>
                <a:tailEnd/>
              </a:ln>
            </p:spPr>
            <p:style>
              <a:lnRef idx="0">
                <a:schemeClr val="dk1"/>
              </a:lnRef>
              <a:fillRef idx="3">
                <a:schemeClr val="dk1"/>
              </a:fillRef>
              <a:effectRef idx="3">
                <a:schemeClr val="dk1"/>
              </a:effectRef>
              <a:fontRef idx="minor">
                <a:schemeClr val="lt1"/>
              </a:fontRef>
            </p:style>
            <p:txBody>
              <a:bodyPr>
                <a:spAutoFit/>
              </a:bodyPr>
              <a:lstStyle/>
              <a:p>
                <a:pPr algn="ctr" rtl="1">
                  <a:defRPr/>
                </a:pPr>
                <a:r>
                  <a:rPr lang="fa-IR" sz="4400" dirty="0">
                    <a:ln w="18415" cmpd="sng">
                      <a:solidFill>
                        <a:srgbClr val="FFFFFF"/>
                      </a:solidFill>
                      <a:prstDash val="solid"/>
                    </a:ln>
                    <a:solidFill>
                      <a:srgbClr val="FFFFFF"/>
                    </a:solidFill>
                    <a:effectLst>
                      <a:outerShdw blurRad="63500" dir="3600000" algn="tl" rotWithShape="0">
                        <a:srgbClr val="000000">
                          <a:alpha val="70000"/>
                        </a:srgbClr>
                      </a:outerShdw>
                    </a:effectLst>
                    <a:cs typeface="2  Nazanin" pitchFamily="2" charset="-78"/>
                  </a:rPr>
                  <a:t>پرسنل اجرايي</a:t>
                </a:r>
                <a:endParaRPr 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cs typeface="2  Nazanin" pitchFamily="2" charset="-78"/>
                </a:endParaRPr>
              </a:p>
            </p:txBody>
          </p:sp>
          <p:sp>
            <p:nvSpPr>
              <p:cNvPr id="31" name="Text Box 20"/>
              <p:cNvSpPr txBox="1">
                <a:spLocks noChangeArrowheads="1"/>
              </p:cNvSpPr>
              <p:nvPr/>
            </p:nvSpPr>
            <p:spPr bwMode="auto">
              <a:xfrm>
                <a:off x="342843" y="3928866"/>
                <a:ext cx="1014423" cy="830173"/>
              </a:xfrm>
              <a:prstGeom prst="rect">
                <a:avLst/>
              </a:prstGeom>
              <a:noFill/>
              <a:ln w="9525">
                <a:noFill/>
                <a:miter lim="800000"/>
                <a:headEnd/>
                <a:tailEnd/>
              </a:ln>
            </p:spPr>
            <p:txBody>
              <a:bodyPr>
                <a:spAutoFit/>
              </a:bodyPr>
              <a:lstStyle/>
              <a:p>
                <a:pPr algn="ctr">
                  <a:defRPr/>
                </a:pPr>
                <a:r>
                  <a:rPr lang="fa-IR" sz="2400" dirty="0">
                    <a:effectLst>
                      <a:outerShdw blurRad="38100" dist="38100" dir="2700000" algn="tl">
                        <a:srgbClr val="000000">
                          <a:alpha val="43137"/>
                        </a:srgbClr>
                      </a:outerShdw>
                    </a:effectLst>
                    <a:latin typeface="Times New Roman" pitchFamily="18" charset="0"/>
                    <a:cs typeface="B Nazanin" pitchFamily="2" charset="-78"/>
                  </a:rPr>
                  <a:t>سطح عملیاتی</a:t>
                </a:r>
                <a:endParaRPr lang="en-US" sz="2400" dirty="0">
                  <a:effectLst>
                    <a:outerShdw blurRad="38100" dist="38100" dir="2700000" algn="tl">
                      <a:srgbClr val="000000">
                        <a:alpha val="43137"/>
                      </a:srgbClr>
                    </a:outerShdw>
                  </a:effectLst>
                  <a:latin typeface="Times New Roman" pitchFamily="18" charset="0"/>
                  <a:cs typeface="B Nazanin" pitchFamily="2" charset="-78"/>
                </a:endParaRPr>
              </a:p>
            </p:txBody>
          </p:sp>
        </p:grpSp>
        <p:sp>
          <p:nvSpPr>
            <p:cNvPr id="27659" name="Text Box 23"/>
            <p:cNvSpPr txBox="1">
              <a:spLocks noChangeArrowheads="1"/>
            </p:cNvSpPr>
            <p:nvPr/>
          </p:nvSpPr>
          <p:spPr bwMode="auto">
            <a:xfrm>
              <a:off x="571444" y="2428839"/>
              <a:ext cx="2286015" cy="461615"/>
            </a:xfrm>
            <a:prstGeom prst="rect">
              <a:avLst/>
            </a:prstGeom>
            <a:noFill/>
            <a:ln w="9525">
              <a:noFill/>
              <a:miter lim="800000"/>
              <a:headEnd/>
              <a:tailEnd/>
            </a:ln>
          </p:spPr>
          <p:txBody>
            <a:bodyPr>
              <a:spAutoFit/>
            </a:bodyPr>
            <a:lstStyle/>
            <a:p>
              <a:pPr algn="ctr" rtl="1"/>
              <a:r>
                <a:rPr lang="fa-IR" sz="2400">
                  <a:cs typeface="B Nazanin" pitchFamily="2" charset="-78"/>
                </a:rPr>
                <a:t>سطح مدیریتی</a:t>
              </a:r>
              <a:endParaRPr lang="en-US" sz="2400">
                <a:cs typeface="B Nazanin" pitchFamily="2" charset="-78"/>
              </a:endParaRPr>
            </a:p>
          </p:txBody>
        </p:sp>
      </p:grpSp>
      <p:sp>
        <p:nvSpPr>
          <p:cNvPr id="16" name="Slide Number Placeholder 15"/>
          <p:cNvSpPr>
            <a:spLocks noGrp="1"/>
          </p:cNvSpPr>
          <p:nvPr>
            <p:ph type="sldNum" sz="quarter" idx="12"/>
          </p:nvPr>
        </p:nvSpPr>
        <p:spPr/>
        <p:txBody>
          <a:bodyPr/>
          <a:lstStyle/>
          <a:p>
            <a:pPr>
              <a:defRPr/>
            </a:pPr>
            <a:fld id="{7408DA52-1CBD-434D-9BAB-D61BCEC5512F}" type="slidenum">
              <a:rPr lang="en-US" smtClean="0"/>
              <a:pPr>
                <a:defRPr/>
              </a:pPr>
              <a:t>3</a:t>
            </a:fld>
            <a:endParaRPr lang="en-US"/>
          </a:p>
        </p:txBody>
      </p:sp>
      <p:sp>
        <p:nvSpPr>
          <p:cNvPr id="27654" name="Text Box 23"/>
          <p:cNvSpPr txBox="1">
            <a:spLocks noChangeArrowheads="1"/>
          </p:cNvSpPr>
          <p:nvPr/>
        </p:nvSpPr>
        <p:spPr bwMode="auto">
          <a:xfrm>
            <a:off x="1143000" y="1071563"/>
            <a:ext cx="2286000" cy="461962"/>
          </a:xfrm>
          <a:prstGeom prst="rect">
            <a:avLst/>
          </a:prstGeom>
          <a:noFill/>
          <a:ln w="9525">
            <a:noFill/>
            <a:miter lim="800000"/>
            <a:headEnd/>
            <a:tailEnd/>
          </a:ln>
        </p:spPr>
        <p:txBody>
          <a:bodyPr>
            <a:spAutoFit/>
          </a:bodyPr>
          <a:lstStyle/>
          <a:p>
            <a:pPr algn="ctr" rtl="1"/>
            <a:r>
              <a:rPr lang="fa-IR" sz="2400">
                <a:cs typeface="B Nazanin" pitchFamily="2" charset="-78"/>
              </a:rPr>
              <a:t>سطح راهبردی</a:t>
            </a:r>
            <a:endParaRPr lang="en-US" sz="2400">
              <a:cs typeface="B Nazanin" pitchFamily="2" charset="-78"/>
            </a:endParaRPr>
          </a:p>
        </p:txBody>
      </p:sp>
      <p:sp>
        <p:nvSpPr>
          <p:cNvPr id="27655" name="Text Box 23"/>
          <p:cNvSpPr txBox="1">
            <a:spLocks noChangeArrowheads="1"/>
          </p:cNvSpPr>
          <p:nvPr/>
        </p:nvSpPr>
        <p:spPr bwMode="auto">
          <a:xfrm>
            <a:off x="5500688" y="1071563"/>
            <a:ext cx="2286000" cy="461962"/>
          </a:xfrm>
          <a:prstGeom prst="rect">
            <a:avLst/>
          </a:prstGeom>
          <a:noFill/>
          <a:ln w="9525">
            <a:noFill/>
            <a:miter lim="800000"/>
            <a:headEnd/>
            <a:tailEnd/>
          </a:ln>
        </p:spPr>
        <p:txBody>
          <a:bodyPr>
            <a:spAutoFit/>
          </a:bodyPr>
          <a:lstStyle/>
          <a:p>
            <a:pPr algn="ctr" rtl="1"/>
            <a:r>
              <a:rPr lang="fa-IR" sz="2400">
                <a:cs typeface="B Nazanin" pitchFamily="2" charset="-78"/>
              </a:rPr>
              <a:t>مدیران ارشد</a:t>
            </a:r>
            <a:endParaRPr lang="en-US" sz="2400">
              <a:cs typeface="B Nazanin" pitchFamily="2" charset="-78"/>
            </a:endParaRPr>
          </a:p>
        </p:txBody>
      </p:sp>
      <p:sp>
        <p:nvSpPr>
          <p:cNvPr id="27656" name="Text Box 23"/>
          <p:cNvSpPr txBox="1">
            <a:spLocks noChangeArrowheads="1"/>
          </p:cNvSpPr>
          <p:nvPr/>
        </p:nvSpPr>
        <p:spPr bwMode="auto">
          <a:xfrm>
            <a:off x="6429375" y="2571750"/>
            <a:ext cx="2286000" cy="461963"/>
          </a:xfrm>
          <a:prstGeom prst="rect">
            <a:avLst/>
          </a:prstGeom>
          <a:noFill/>
          <a:ln w="9525">
            <a:noFill/>
            <a:miter lim="800000"/>
            <a:headEnd/>
            <a:tailEnd/>
          </a:ln>
        </p:spPr>
        <p:txBody>
          <a:bodyPr>
            <a:spAutoFit/>
          </a:bodyPr>
          <a:lstStyle/>
          <a:p>
            <a:pPr algn="ctr" rtl="1"/>
            <a:r>
              <a:rPr lang="fa-IR" sz="2400">
                <a:cs typeface="B Nazanin" pitchFamily="2" charset="-78"/>
              </a:rPr>
              <a:t>مدیران میانی</a:t>
            </a:r>
            <a:endParaRPr lang="en-US" sz="2400">
              <a:cs typeface="B Nazanin" pitchFamily="2" charset="-78"/>
            </a:endParaRPr>
          </a:p>
        </p:txBody>
      </p:sp>
      <p:sp>
        <p:nvSpPr>
          <p:cNvPr id="27657" name="Text Box 23"/>
          <p:cNvSpPr txBox="1">
            <a:spLocks noChangeArrowheads="1"/>
          </p:cNvSpPr>
          <p:nvPr/>
        </p:nvSpPr>
        <p:spPr bwMode="auto">
          <a:xfrm>
            <a:off x="7215188" y="4071938"/>
            <a:ext cx="2286000" cy="461962"/>
          </a:xfrm>
          <a:prstGeom prst="rect">
            <a:avLst/>
          </a:prstGeom>
          <a:noFill/>
          <a:ln w="9525">
            <a:noFill/>
            <a:miter lim="800000"/>
            <a:headEnd/>
            <a:tailEnd/>
          </a:ln>
        </p:spPr>
        <p:txBody>
          <a:bodyPr>
            <a:spAutoFit/>
          </a:bodyPr>
          <a:lstStyle/>
          <a:p>
            <a:pPr algn="ctr" rtl="1"/>
            <a:r>
              <a:rPr lang="fa-IR" sz="2400">
                <a:cs typeface="B Nazanin" pitchFamily="2" charset="-78"/>
              </a:rPr>
              <a:t>مدیران عملیاتی</a:t>
            </a:r>
            <a:endParaRPr lang="en-US" sz="240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28625" y="285750"/>
            <a:ext cx="8229600" cy="1152525"/>
          </a:xfrm>
        </p:spPr>
        <p:txBody>
          <a:bodyPr/>
          <a:lstStyle/>
          <a:p>
            <a:pPr algn="ctr" rtl="1" eaLnBrk="1" hangingPunct="1"/>
            <a:r>
              <a:rPr lang="fa-IR" sz="4000" b="1" smtClean="0">
                <a:solidFill>
                  <a:schemeClr val="tx1"/>
                </a:solidFill>
                <a:cs typeface="B Nazanin" pitchFamily="2" charset="-78"/>
              </a:rPr>
              <a:t>انواع سیستم ها</a:t>
            </a:r>
            <a:endParaRPr lang="en-US" sz="4000" b="1" smtClean="0">
              <a:solidFill>
                <a:schemeClr val="tx1"/>
              </a:solidFill>
              <a:cs typeface="B Nazanin" pitchFamily="2" charset="-78"/>
            </a:endParaRPr>
          </a:p>
        </p:txBody>
      </p:sp>
      <p:sp>
        <p:nvSpPr>
          <p:cNvPr id="7171" name="Rectangle 3"/>
          <p:cNvSpPr>
            <a:spLocks noGrp="1" noChangeArrowheads="1"/>
          </p:cNvSpPr>
          <p:nvPr>
            <p:ph idx="1"/>
          </p:nvPr>
        </p:nvSpPr>
        <p:spPr>
          <a:xfrm>
            <a:off x="457200" y="1428750"/>
            <a:ext cx="8229600" cy="4895850"/>
          </a:xfrm>
        </p:spPr>
        <p:txBody>
          <a:bodyPr>
            <a:normAutofit fontScale="92500" lnSpcReduction="20000"/>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 انواع خاصی از سیستم های اطلاعاتی وجود دارند که با هر سطح سازمانی مطابقت دارند. چهار نوع اصلی سیستم های اطلاعاتی عبارتند از:</a:t>
            </a:r>
          </a:p>
          <a:p>
            <a:pPr marL="274320" indent="-274320" algn="just"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1- سیستم های پشتیبانی مدیریت عالی</a:t>
            </a:r>
            <a:r>
              <a:rPr lang="en-US" sz="2800" b="1" dirty="0" smtClean="0">
                <a:cs typeface="B Nazanin" pitchFamily="2" charset="-78"/>
              </a:rPr>
              <a:t>   :(ESS)</a:t>
            </a:r>
            <a:endParaRPr lang="fa-IR" sz="2800" b="1" dirty="0" smtClean="0">
              <a:cs typeface="B Nazanin" pitchFamily="2" charset="-78"/>
            </a:endParaRPr>
          </a:p>
          <a:p>
            <a:pPr marL="274320" indent="-274320" algn="ctr" rtl="1" eaLnBrk="1" fontAlgn="auto" hangingPunct="1">
              <a:lnSpc>
                <a:spcPct val="150000"/>
              </a:lnSpc>
              <a:spcAft>
                <a:spcPts val="0"/>
              </a:spcAft>
              <a:buClr>
                <a:schemeClr val="accent3"/>
              </a:buClr>
              <a:buFont typeface="Wingdings 2" pitchFamily="18" charset="2"/>
              <a:buNone/>
              <a:defRPr/>
            </a:pPr>
            <a:r>
              <a:rPr lang="en-US" sz="2800" b="1" dirty="0" smtClean="0">
                <a:cs typeface="B Nazanin" pitchFamily="2" charset="-78"/>
              </a:rPr>
              <a:t>Executive Support Systems</a:t>
            </a:r>
            <a:endParaRPr lang="fa-IR" sz="2800" b="1" dirty="0" smtClean="0">
              <a:cs typeface="B Nazanin" pitchFamily="2" charset="-78"/>
            </a:endParaRPr>
          </a:p>
          <a:p>
            <a:pPr marL="274320" indent="-274320" algn="r"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این سیستم ها در سطح راهبردی کار برد دارند.</a:t>
            </a:r>
          </a:p>
          <a:p>
            <a:pPr marL="274320" indent="-274320" algn="r"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2- سیستم های اطلاعات مدیریت (</a:t>
            </a:r>
            <a:r>
              <a:rPr lang="en-US" sz="2800" b="1" dirty="0" smtClean="0">
                <a:cs typeface="B Nazanin" pitchFamily="2" charset="-78"/>
              </a:rPr>
              <a:t>MIS</a:t>
            </a:r>
            <a:r>
              <a:rPr lang="fa-IR" sz="2800" b="1" dirty="0" smtClean="0">
                <a:cs typeface="B Nazanin" pitchFamily="2" charset="-78"/>
              </a:rPr>
              <a:t>:</a:t>
            </a:r>
          </a:p>
          <a:p>
            <a:pPr marL="274320" indent="-274320" algn="ctr" rtl="1" eaLnBrk="1" fontAlgn="auto" hangingPunct="1">
              <a:lnSpc>
                <a:spcPct val="150000"/>
              </a:lnSpc>
              <a:spcAft>
                <a:spcPts val="0"/>
              </a:spcAft>
              <a:buClr>
                <a:schemeClr val="accent3"/>
              </a:buClr>
              <a:buFont typeface="Wingdings 2" pitchFamily="18" charset="2"/>
              <a:buNone/>
              <a:defRPr/>
            </a:pPr>
            <a:r>
              <a:rPr lang="en-US" sz="2800" b="1" dirty="0" smtClean="0">
                <a:cs typeface="B Nazanin" pitchFamily="2" charset="-78"/>
              </a:rPr>
              <a:t>Management Information Systems</a:t>
            </a:r>
            <a:endParaRPr lang="fa-IR" sz="2800" b="1" dirty="0" smtClean="0">
              <a:cs typeface="B Nazanin" pitchFamily="2" charset="-78"/>
            </a:endParaRPr>
          </a:p>
          <a:p>
            <a:pPr marL="274320" indent="-274320" algn="r"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این سیستم ها در سطح مدیریتی کاربرد دارند.</a:t>
            </a:r>
          </a:p>
        </p:txBody>
      </p:sp>
      <p:sp>
        <p:nvSpPr>
          <p:cNvPr id="5" name="Slide Number Placeholder 4"/>
          <p:cNvSpPr>
            <a:spLocks noGrp="1"/>
          </p:cNvSpPr>
          <p:nvPr>
            <p:ph type="sldNum" sz="quarter" idx="12"/>
          </p:nvPr>
        </p:nvSpPr>
        <p:spPr/>
        <p:txBody>
          <a:bodyPr/>
          <a:lstStyle/>
          <a:p>
            <a:pPr>
              <a:defRPr/>
            </a:pPr>
            <a:fld id="{EE484ECB-94B0-4F55-9258-C3DCD9FEDD41}"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28625" y="285750"/>
            <a:ext cx="8229600" cy="1152525"/>
          </a:xfrm>
        </p:spPr>
        <p:txBody>
          <a:bodyPr/>
          <a:lstStyle/>
          <a:p>
            <a:pPr algn="ctr" rtl="1" eaLnBrk="1" hangingPunct="1"/>
            <a:r>
              <a:rPr lang="fa-IR" sz="4000" b="1" smtClean="0">
                <a:solidFill>
                  <a:schemeClr val="tx1"/>
                </a:solidFill>
                <a:cs typeface="B Nazanin" pitchFamily="2" charset="-78"/>
              </a:rPr>
              <a:t>انواع سیستم ها</a:t>
            </a:r>
            <a:endParaRPr lang="en-US" sz="4000" b="1" smtClean="0">
              <a:solidFill>
                <a:schemeClr val="tx1"/>
              </a:solidFill>
              <a:cs typeface="B Nazanin" pitchFamily="2" charset="-78"/>
            </a:endParaRPr>
          </a:p>
        </p:txBody>
      </p:sp>
      <p:sp>
        <p:nvSpPr>
          <p:cNvPr id="7171" name="Rectangle 3"/>
          <p:cNvSpPr>
            <a:spLocks noGrp="1" noChangeArrowheads="1"/>
          </p:cNvSpPr>
          <p:nvPr>
            <p:ph idx="1"/>
          </p:nvPr>
        </p:nvSpPr>
        <p:spPr>
          <a:xfrm>
            <a:off x="457200" y="1428750"/>
            <a:ext cx="8229600" cy="4895850"/>
          </a:xfrm>
        </p:spPr>
        <p:txBody>
          <a:bodyPr>
            <a:normAutofit/>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 3- سیستم های پشتیبان تصمیم(</a:t>
            </a:r>
            <a:r>
              <a:rPr lang="en-US" sz="2800" b="1" dirty="0" smtClean="0">
                <a:cs typeface="B Nazanin" pitchFamily="2" charset="-78"/>
              </a:rPr>
              <a:t>DSS</a:t>
            </a:r>
            <a:r>
              <a:rPr lang="fa-IR" sz="2800" b="1" dirty="0" smtClean="0">
                <a:cs typeface="B Nazanin" pitchFamily="2" charset="-78"/>
              </a:rPr>
              <a:t>)</a:t>
            </a:r>
          </a:p>
          <a:p>
            <a:pPr marL="274320" indent="-274320" algn="ctr" rtl="1" eaLnBrk="1" fontAlgn="auto" hangingPunct="1">
              <a:lnSpc>
                <a:spcPct val="150000"/>
              </a:lnSpc>
              <a:spcAft>
                <a:spcPts val="0"/>
              </a:spcAft>
              <a:buClr>
                <a:schemeClr val="accent3"/>
              </a:buClr>
              <a:buFont typeface="Wingdings 2" pitchFamily="18" charset="2"/>
              <a:buNone/>
              <a:defRPr/>
            </a:pPr>
            <a:r>
              <a:rPr lang="en-US" sz="2800" b="1" dirty="0" smtClean="0">
                <a:cs typeface="B Nazanin" pitchFamily="2" charset="-78"/>
              </a:rPr>
              <a:t>Decision Support Systems</a:t>
            </a:r>
            <a:endParaRPr lang="fa-IR" sz="2800" b="1" dirty="0" smtClean="0">
              <a:cs typeface="B Nazanin" pitchFamily="2" charset="-78"/>
            </a:endParaRPr>
          </a:p>
          <a:p>
            <a:pPr marL="274320" indent="-274320" algn="r"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این سیستم ها در سطح مدیریتی کاربرد دارند.</a:t>
            </a:r>
          </a:p>
          <a:p>
            <a:pPr marL="274320" indent="-274320" algn="r"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4- سیستم های پردازش تراکنش ها(</a:t>
            </a:r>
            <a:r>
              <a:rPr lang="en-US" sz="2800" b="1" dirty="0" smtClean="0">
                <a:cs typeface="B Nazanin" pitchFamily="2" charset="-78"/>
              </a:rPr>
              <a:t>TPS</a:t>
            </a:r>
            <a:r>
              <a:rPr lang="fa-IR" sz="2800" b="1" dirty="0" smtClean="0">
                <a:cs typeface="B Nazanin" pitchFamily="2" charset="-78"/>
              </a:rPr>
              <a:t>)</a:t>
            </a:r>
          </a:p>
          <a:p>
            <a:pPr marL="274320" indent="-274320" algn="ctr" rtl="1" eaLnBrk="1" fontAlgn="auto" hangingPunct="1">
              <a:lnSpc>
                <a:spcPct val="150000"/>
              </a:lnSpc>
              <a:spcAft>
                <a:spcPts val="0"/>
              </a:spcAft>
              <a:buClr>
                <a:schemeClr val="accent3"/>
              </a:buClr>
              <a:buFont typeface="Wingdings 2" pitchFamily="18" charset="2"/>
              <a:buNone/>
              <a:defRPr/>
            </a:pPr>
            <a:r>
              <a:rPr lang="en-US" sz="2800" b="1" dirty="0" smtClean="0">
                <a:cs typeface="B Nazanin" pitchFamily="2" charset="-78"/>
              </a:rPr>
              <a:t>Transaction Processing Systems</a:t>
            </a:r>
            <a:endParaRPr lang="fa-IR" sz="2800" b="1" dirty="0" smtClean="0">
              <a:cs typeface="B Nazanin" pitchFamily="2" charset="-78"/>
            </a:endParaRPr>
          </a:p>
          <a:p>
            <a:pPr marL="274320" indent="-274320" algn="r"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این سیستم ها در سطح عملیاتی کاربرد دارند.</a:t>
            </a:r>
          </a:p>
        </p:txBody>
      </p:sp>
      <p:sp>
        <p:nvSpPr>
          <p:cNvPr id="5" name="Slide Number Placeholder 4"/>
          <p:cNvSpPr>
            <a:spLocks noGrp="1"/>
          </p:cNvSpPr>
          <p:nvPr>
            <p:ph type="sldNum" sz="quarter" idx="12"/>
          </p:nvPr>
        </p:nvSpPr>
        <p:spPr/>
        <p:txBody>
          <a:bodyPr/>
          <a:lstStyle/>
          <a:p>
            <a:pPr>
              <a:defRPr/>
            </a:pPr>
            <a:fld id="{029B4498-256F-456A-B1A8-0DE81C1FDA23}"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iagram 26"/>
          <p:cNvGraphicFramePr/>
          <p:nvPr/>
        </p:nvGraphicFramePr>
        <p:xfrm>
          <a:off x="357158" y="428604"/>
          <a:ext cx="8429684"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 name="Group 49"/>
          <p:cNvGrpSpPr>
            <a:grpSpLocks/>
          </p:cNvGrpSpPr>
          <p:nvPr/>
        </p:nvGrpSpPr>
        <p:grpSpPr bwMode="auto">
          <a:xfrm>
            <a:off x="357188" y="2000250"/>
            <a:ext cx="2571750" cy="3128963"/>
            <a:chOff x="357128" y="2000257"/>
            <a:chExt cx="2571769" cy="3128814"/>
          </a:xfrm>
        </p:grpSpPr>
        <p:sp>
          <p:nvSpPr>
            <p:cNvPr id="31" name="Text Box 20"/>
            <p:cNvSpPr txBox="1">
              <a:spLocks noChangeArrowheads="1"/>
            </p:cNvSpPr>
            <p:nvPr/>
          </p:nvSpPr>
          <p:spPr bwMode="auto">
            <a:xfrm>
              <a:off x="357128" y="3928978"/>
              <a:ext cx="1014419" cy="1200093"/>
            </a:xfrm>
            <a:prstGeom prst="rect">
              <a:avLst/>
            </a:prstGeom>
            <a:noFill/>
            <a:ln w="9525">
              <a:noFill/>
              <a:miter lim="800000"/>
              <a:headEnd/>
              <a:tailEnd/>
            </a:ln>
          </p:spPr>
          <p:txBody>
            <a:bodyPr>
              <a:spAutoFit/>
            </a:bodyPr>
            <a:lstStyle/>
            <a:p>
              <a:pPr algn="ctr">
                <a:defRPr/>
              </a:pPr>
              <a:endParaRPr lang="en-US" sz="2400" dirty="0">
                <a:effectLst>
                  <a:outerShdw blurRad="38100" dist="38100" dir="2700000" algn="tl">
                    <a:srgbClr val="000000">
                      <a:alpha val="43137"/>
                    </a:srgbClr>
                  </a:outerShdw>
                </a:effectLst>
                <a:latin typeface="Times New Roman" pitchFamily="18" charset="0"/>
                <a:cs typeface="B Nazanin" pitchFamily="2" charset="-78"/>
              </a:endParaRPr>
            </a:p>
            <a:p>
              <a:pPr algn="ctr">
                <a:defRPr/>
              </a:pPr>
              <a:r>
                <a:rPr lang="fa-IR" sz="2400" dirty="0">
                  <a:effectLst>
                    <a:outerShdw blurRad="38100" dist="38100" dir="2700000" algn="tl">
                      <a:srgbClr val="000000">
                        <a:alpha val="43137"/>
                      </a:srgbClr>
                    </a:outerShdw>
                  </a:effectLst>
                  <a:latin typeface="Times New Roman" pitchFamily="18" charset="0"/>
                  <a:cs typeface="B Nazanin" pitchFamily="2" charset="-78"/>
                </a:rPr>
                <a:t>سطح عملیاتی</a:t>
              </a:r>
              <a:endParaRPr lang="en-US" sz="2400" dirty="0">
                <a:effectLst>
                  <a:outerShdw blurRad="38100" dist="38100" dir="2700000" algn="tl">
                    <a:srgbClr val="000000">
                      <a:alpha val="43137"/>
                    </a:srgbClr>
                  </a:outerShdw>
                </a:effectLst>
                <a:latin typeface="Times New Roman" pitchFamily="18" charset="0"/>
                <a:cs typeface="B Nazanin" pitchFamily="2" charset="-78"/>
              </a:endParaRPr>
            </a:p>
          </p:txBody>
        </p:sp>
        <p:sp>
          <p:nvSpPr>
            <p:cNvPr id="30732" name="Text Box 23"/>
            <p:cNvSpPr txBox="1">
              <a:spLocks noChangeArrowheads="1"/>
            </p:cNvSpPr>
            <p:nvPr/>
          </p:nvSpPr>
          <p:spPr bwMode="auto">
            <a:xfrm>
              <a:off x="642882" y="2000257"/>
              <a:ext cx="2286015" cy="830906"/>
            </a:xfrm>
            <a:prstGeom prst="rect">
              <a:avLst/>
            </a:prstGeom>
            <a:noFill/>
            <a:ln w="9525">
              <a:noFill/>
              <a:miter lim="800000"/>
              <a:headEnd/>
              <a:tailEnd/>
            </a:ln>
          </p:spPr>
          <p:txBody>
            <a:bodyPr>
              <a:spAutoFit/>
            </a:bodyPr>
            <a:lstStyle/>
            <a:p>
              <a:pPr algn="ctr" rtl="1"/>
              <a:endParaRPr lang="fa-IR" sz="2400">
                <a:cs typeface="B Nazanin" pitchFamily="2" charset="-78"/>
              </a:endParaRPr>
            </a:p>
            <a:p>
              <a:pPr algn="ctr" rtl="1"/>
              <a:r>
                <a:rPr lang="fa-IR" sz="2400">
                  <a:cs typeface="B Nazanin" pitchFamily="2" charset="-78"/>
                </a:rPr>
                <a:t>سطح مدیریتی</a:t>
              </a:r>
              <a:endParaRPr lang="en-US" sz="2400">
                <a:cs typeface="B Nazanin" pitchFamily="2" charset="-78"/>
              </a:endParaRPr>
            </a:p>
          </p:txBody>
        </p:sp>
      </p:grpSp>
      <p:sp>
        <p:nvSpPr>
          <p:cNvPr id="16" name="Slide Number Placeholder 15"/>
          <p:cNvSpPr>
            <a:spLocks noGrp="1"/>
          </p:cNvSpPr>
          <p:nvPr>
            <p:ph type="sldNum" sz="quarter" idx="12"/>
          </p:nvPr>
        </p:nvSpPr>
        <p:spPr/>
        <p:txBody>
          <a:bodyPr/>
          <a:lstStyle/>
          <a:p>
            <a:pPr>
              <a:defRPr/>
            </a:pPr>
            <a:fld id="{2BD48712-872B-47BB-BAA8-3BAB623F8957}" type="slidenum">
              <a:rPr lang="en-US" smtClean="0"/>
              <a:pPr>
                <a:defRPr/>
              </a:pPr>
              <a:t>6</a:t>
            </a:fld>
            <a:endParaRPr lang="en-US"/>
          </a:p>
        </p:txBody>
      </p:sp>
      <p:sp>
        <p:nvSpPr>
          <p:cNvPr id="30726" name="Text Box 23"/>
          <p:cNvSpPr txBox="1">
            <a:spLocks noChangeArrowheads="1"/>
          </p:cNvSpPr>
          <p:nvPr/>
        </p:nvSpPr>
        <p:spPr bwMode="auto">
          <a:xfrm>
            <a:off x="1143000" y="1071563"/>
            <a:ext cx="2286000" cy="461962"/>
          </a:xfrm>
          <a:prstGeom prst="rect">
            <a:avLst/>
          </a:prstGeom>
          <a:noFill/>
          <a:ln w="9525">
            <a:noFill/>
            <a:miter lim="800000"/>
            <a:headEnd/>
            <a:tailEnd/>
          </a:ln>
        </p:spPr>
        <p:txBody>
          <a:bodyPr>
            <a:spAutoFit/>
          </a:bodyPr>
          <a:lstStyle/>
          <a:p>
            <a:pPr algn="ctr" rtl="1"/>
            <a:r>
              <a:rPr lang="fa-IR" sz="2400">
                <a:cs typeface="B Nazanin" pitchFamily="2" charset="-78"/>
              </a:rPr>
              <a:t>سطح راهبردی</a:t>
            </a:r>
            <a:endParaRPr lang="en-US" sz="2400">
              <a:cs typeface="B Nazanin" pitchFamily="2" charset="-78"/>
            </a:endParaRPr>
          </a:p>
        </p:txBody>
      </p:sp>
      <p:sp>
        <p:nvSpPr>
          <p:cNvPr id="30727" name="Text Box 23"/>
          <p:cNvSpPr txBox="1">
            <a:spLocks noChangeArrowheads="1"/>
          </p:cNvSpPr>
          <p:nvPr/>
        </p:nvSpPr>
        <p:spPr bwMode="auto">
          <a:xfrm>
            <a:off x="5500688" y="1071563"/>
            <a:ext cx="2286000" cy="461962"/>
          </a:xfrm>
          <a:prstGeom prst="rect">
            <a:avLst/>
          </a:prstGeom>
          <a:noFill/>
          <a:ln w="9525">
            <a:noFill/>
            <a:miter lim="800000"/>
            <a:headEnd/>
            <a:tailEnd/>
          </a:ln>
        </p:spPr>
        <p:txBody>
          <a:bodyPr>
            <a:spAutoFit/>
          </a:bodyPr>
          <a:lstStyle/>
          <a:p>
            <a:pPr algn="ctr" rtl="1"/>
            <a:r>
              <a:rPr lang="en-US" sz="2400">
                <a:latin typeface="Times New Roman" pitchFamily="18" charset="0"/>
                <a:cs typeface="Times New Roman" pitchFamily="18" charset="0"/>
              </a:rPr>
              <a:t>ESS</a:t>
            </a:r>
          </a:p>
        </p:txBody>
      </p:sp>
      <p:sp>
        <p:nvSpPr>
          <p:cNvPr id="30728" name="Text Box 23"/>
          <p:cNvSpPr txBox="1">
            <a:spLocks noChangeArrowheads="1"/>
          </p:cNvSpPr>
          <p:nvPr/>
        </p:nvSpPr>
        <p:spPr bwMode="auto">
          <a:xfrm>
            <a:off x="6429375" y="2571750"/>
            <a:ext cx="2286000" cy="461963"/>
          </a:xfrm>
          <a:prstGeom prst="rect">
            <a:avLst/>
          </a:prstGeom>
          <a:noFill/>
          <a:ln w="9525">
            <a:noFill/>
            <a:miter lim="800000"/>
            <a:headEnd/>
            <a:tailEnd/>
          </a:ln>
        </p:spPr>
        <p:txBody>
          <a:bodyPr>
            <a:spAutoFit/>
          </a:bodyPr>
          <a:lstStyle/>
          <a:p>
            <a:pPr algn="ctr" rtl="1"/>
            <a:r>
              <a:rPr lang="en-US" sz="2400">
                <a:latin typeface="Times New Roman" pitchFamily="18" charset="0"/>
                <a:cs typeface="Times New Roman" pitchFamily="18" charset="0"/>
              </a:rPr>
              <a:t>MIS,DSS</a:t>
            </a:r>
          </a:p>
        </p:txBody>
      </p:sp>
      <p:sp>
        <p:nvSpPr>
          <p:cNvPr id="30729" name="Text Box 23"/>
          <p:cNvSpPr txBox="1">
            <a:spLocks noChangeArrowheads="1"/>
          </p:cNvSpPr>
          <p:nvPr/>
        </p:nvSpPr>
        <p:spPr bwMode="auto">
          <a:xfrm>
            <a:off x="7215188" y="4429125"/>
            <a:ext cx="2286000" cy="830263"/>
          </a:xfrm>
          <a:prstGeom prst="rect">
            <a:avLst/>
          </a:prstGeom>
          <a:noFill/>
          <a:ln w="9525">
            <a:noFill/>
            <a:miter lim="800000"/>
            <a:headEnd/>
            <a:tailEnd/>
          </a:ln>
        </p:spPr>
        <p:txBody>
          <a:bodyPr>
            <a:spAutoFit/>
          </a:bodyPr>
          <a:lstStyle/>
          <a:p>
            <a:pPr algn="ctr" rtl="1"/>
            <a:r>
              <a:rPr lang="en-US" sz="2400">
                <a:latin typeface="Times New Roman" pitchFamily="18" charset="0"/>
                <a:cs typeface="Times New Roman" pitchFamily="18" charset="0"/>
              </a:rPr>
              <a:t>TPS</a:t>
            </a:r>
          </a:p>
          <a:p>
            <a:pPr algn="ctr" rtl="1"/>
            <a:endParaRPr lang="en-US" sz="2400">
              <a:latin typeface="Times New Roman" pitchFamily="18" charset="0"/>
              <a:cs typeface="Times New Roman" pitchFamily="18" charset="0"/>
            </a:endParaRPr>
          </a:p>
        </p:txBody>
      </p:sp>
      <p:sp>
        <p:nvSpPr>
          <p:cNvPr id="30730" name="Text Box 23"/>
          <p:cNvSpPr txBox="1">
            <a:spLocks noChangeArrowheads="1"/>
          </p:cNvSpPr>
          <p:nvPr/>
        </p:nvSpPr>
        <p:spPr bwMode="auto">
          <a:xfrm>
            <a:off x="2857500" y="2428875"/>
            <a:ext cx="3500438" cy="1446213"/>
          </a:xfrm>
          <a:prstGeom prst="rect">
            <a:avLst/>
          </a:prstGeom>
          <a:noFill/>
          <a:ln w="9525">
            <a:noFill/>
            <a:miter lim="800000"/>
            <a:headEnd/>
            <a:tailEnd/>
          </a:ln>
        </p:spPr>
        <p:txBody>
          <a:bodyPr>
            <a:spAutoFit/>
          </a:bodyPr>
          <a:lstStyle/>
          <a:p>
            <a:pPr rtl="1"/>
            <a:endParaRPr lang="fa-IR" sz="2200">
              <a:solidFill>
                <a:schemeClr val="bg1"/>
              </a:solidFill>
              <a:cs typeface="B Nazanin" pitchFamily="2" charset="-78"/>
            </a:endParaRPr>
          </a:p>
          <a:p>
            <a:pPr rtl="1"/>
            <a:r>
              <a:rPr lang="fa-IR" sz="2200">
                <a:solidFill>
                  <a:schemeClr val="bg1"/>
                </a:solidFill>
                <a:cs typeface="B Nazanin" pitchFamily="2" charset="-78"/>
              </a:rPr>
              <a:t>مدیریت فروش، کنترل موجودی، زمان بندی تولید،بودجه ریزی سالانه، تحلیل سوددهی،تحلیل هزینه قرارداد</a:t>
            </a:r>
            <a:endParaRPr lang="en-US" sz="2200">
              <a:solidFill>
                <a:schemeClr val="bg1"/>
              </a:solidFill>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00063" y="285750"/>
            <a:ext cx="8229600" cy="928688"/>
          </a:xfrm>
        </p:spPr>
        <p:txBody>
          <a:bodyPr/>
          <a:lstStyle/>
          <a:p>
            <a:pPr algn="ctr" rtl="1" eaLnBrk="1" hangingPunct="1"/>
            <a:r>
              <a:rPr lang="fa-IR" sz="4000" b="1" smtClean="0">
                <a:solidFill>
                  <a:schemeClr val="tx1"/>
                </a:solidFill>
                <a:cs typeface="B Nazanin" pitchFamily="2" charset="-78"/>
              </a:rPr>
              <a:t>ویژگی های سیستم ها</a:t>
            </a:r>
            <a:endParaRPr lang="en-US" sz="4000" b="1" smtClean="0">
              <a:solidFill>
                <a:schemeClr val="tx1"/>
              </a:solidFill>
              <a:cs typeface="B Nazanin" pitchFamily="2" charset="-78"/>
            </a:endParaRPr>
          </a:p>
        </p:txBody>
      </p:sp>
      <p:graphicFrame>
        <p:nvGraphicFramePr>
          <p:cNvPr id="7" name="Content Placeholder 6"/>
          <p:cNvGraphicFramePr>
            <a:graphicFrameLocks noGrp="1"/>
          </p:cNvGraphicFramePr>
          <p:nvPr>
            <p:ph idx="1"/>
          </p:nvPr>
        </p:nvGraphicFramePr>
        <p:xfrm>
          <a:off x="457200" y="1428750"/>
          <a:ext cx="8229600" cy="4429143"/>
        </p:xfrm>
        <a:graphic>
          <a:graphicData uri="http://schemas.openxmlformats.org/drawingml/2006/table">
            <a:tbl>
              <a:tblPr rtl="1" firstRow="1" bandRow="1">
                <a:tableStyleId>{93296810-A885-4BE3-A3E7-6D5BEEA58F35}</a:tableStyleId>
              </a:tblPr>
              <a:tblGrid>
                <a:gridCol w="1645920"/>
                <a:gridCol w="1645920"/>
                <a:gridCol w="1645920"/>
                <a:gridCol w="1645920"/>
                <a:gridCol w="1645920"/>
              </a:tblGrid>
              <a:tr h="933711">
                <a:tc>
                  <a:txBody>
                    <a:bodyPr/>
                    <a:lstStyle/>
                    <a:p>
                      <a:pPr algn="ctr" rtl="1"/>
                      <a:endParaRPr lang="fa-IR" sz="2000" dirty="0" smtClean="0">
                        <a:solidFill>
                          <a:schemeClr val="tx1"/>
                        </a:solidFill>
                        <a:cs typeface="B Nazanin" pitchFamily="2" charset="-78"/>
                      </a:endParaRPr>
                    </a:p>
                    <a:p>
                      <a:pPr algn="ctr" rtl="1"/>
                      <a:r>
                        <a:rPr lang="fa-IR" sz="2000" dirty="0" smtClean="0">
                          <a:solidFill>
                            <a:schemeClr val="tx1"/>
                          </a:solidFill>
                          <a:cs typeface="B Nazanin" pitchFamily="2" charset="-78"/>
                        </a:rPr>
                        <a:t>نوع سیستم</a:t>
                      </a:r>
                      <a:endParaRPr lang="fa-IR" sz="2000" dirty="0">
                        <a:solidFill>
                          <a:schemeClr val="tx1"/>
                        </a:solidFill>
                        <a:cs typeface="B Nazanin" pitchFamily="2" charset="-78"/>
                      </a:endParaRPr>
                    </a:p>
                  </a:txBody>
                  <a:tcPr/>
                </a:tc>
                <a:tc>
                  <a:txBody>
                    <a:bodyPr/>
                    <a:lstStyle/>
                    <a:p>
                      <a:pPr algn="ctr" rtl="1"/>
                      <a:endParaRPr lang="fa-IR" sz="2000" dirty="0" smtClean="0">
                        <a:solidFill>
                          <a:schemeClr val="tx1"/>
                        </a:solidFill>
                        <a:cs typeface="B Nazanin" pitchFamily="2" charset="-78"/>
                      </a:endParaRPr>
                    </a:p>
                    <a:p>
                      <a:pPr algn="ctr" rtl="1"/>
                      <a:r>
                        <a:rPr lang="fa-IR" sz="2000" dirty="0" smtClean="0">
                          <a:solidFill>
                            <a:schemeClr val="tx1"/>
                          </a:solidFill>
                          <a:cs typeface="B Nazanin" pitchFamily="2" charset="-78"/>
                        </a:rPr>
                        <a:t>ورودی ها</a:t>
                      </a:r>
                      <a:endParaRPr lang="fa-IR" sz="2000" dirty="0">
                        <a:solidFill>
                          <a:schemeClr val="tx1"/>
                        </a:solidFill>
                        <a:cs typeface="B Nazanin" pitchFamily="2" charset="-78"/>
                      </a:endParaRPr>
                    </a:p>
                  </a:txBody>
                  <a:tcPr/>
                </a:tc>
                <a:tc>
                  <a:txBody>
                    <a:bodyPr/>
                    <a:lstStyle/>
                    <a:p>
                      <a:pPr algn="ctr" rtl="1"/>
                      <a:endParaRPr lang="fa-IR" sz="2000" dirty="0" smtClean="0">
                        <a:solidFill>
                          <a:schemeClr val="tx1"/>
                        </a:solidFill>
                        <a:cs typeface="B Nazanin" pitchFamily="2" charset="-78"/>
                      </a:endParaRPr>
                    </a:p>
                    <a:p>
                      <a:pPr algn="ctr" rtl="1"/>
                      <a:r>
                        <a:rPr lang="fa-IR" sz="2000" dirty="0" smtClean="0">
                          <a:solidFill>
                            <a:schemeClr val="tx1"/>
                          </a:solidFill>
                          <a:cs typeface="B Nazanin" pitchFamily="2" charset="-78"/>
                        </a:rPr>
                        <a:t>پردازش</a:t>
                      </a:r>
                      <a:endParaRPr lang="fa-IR" sz="2000" dirty="0">
                        <a:solidFill>
                          <a:schemeClr val="tx1"/>
                        </a:solidFill>
                        <a:cs typeface="B Nazanin" pitchFamily="2" charset="-78"/>
                      </a:endParaRPr>
                    </a:p>
                  </a:txBody>
                  <a:tcPr/>
                </a:tc>
                <a:tc>
                  <a:txBody>
                    <a:bodyPr/>
                    <a:lstStyle/>
                    <a:p>
                      <a:pPr algn="ctr" rtl="1"/>
                      <a:endParaRPr lang="fa-IR" sz="2000" dirty="0" smtClean="0">
                        <a:solidFill>
                          <a:schemeClr val="tx1"/>
                        </a:solidFill>
                        <a:cs typeface="B Nazanin" pitchFamily="2" charset="-78"/>
                      </a:endParaRPr>
                    </a:p>
                    <a:p>
                      <a:pPr algn="ctr" rtl="1"/>
                      <a:r>
                        <a:rPr lang="fa-IR" sz="2000" dirty="0" smtClean="0">
                          <a:solidFill>
                            <a:schemeClr val="tx1"/>
                          </a:solidFill>
                          <a:cs typeface="B Nazanin" pitchFamily="2" charset="-78"/>
                        </a:rPr>
                        <a:t>خروجی ها</a:t>
                      </a:r>
                      <a:endParaRPr lang="fa-IR" sz="2000" dirty="0">
                        <a:solidFill>
                          <a:schemeClr val="tx1"/>
                        </a:solidFill>
                        <a:cs typeface="B Nazanin" pitchFamily="2" charset="-78"/>
                      </a:endParaRPr>
                    </a:p>
                  </a:txBody>
                  <a:tcPr/>
                </a:tc>
                <a:tc>
                  <a:txBody>
                    <a:bodyPr/>
                    <a:lstStyle/>
                    <a:p>
                      <a:pPr algn="ctr" rtl="1"/>
                      <a:endParaRPr lang="fa-IR" sz="2000" dirty="0" smtClean="0">
                        <a:solidFill>
                          <a:schemeClr val="tx1"/>
                        </a:solidFill>
                        <a:cs typeface="B Nazanin" pitchFamily="2" charset="-78"/>
                      </a:endParaRPr>
                    </a:p>
                    <a:p>
                      <a:pPr algn="ctr" rtl="1"/>
                      <a:r>
                        <a:rPr lang="fa-IR" sz="2000" dirty="0" smtClean="0">
                          <a:solidFill>
                            <a:schemeClr val="tx1"/>
                          </a:solidFill>
                          <a:cs typeface="B Nazanin" pitchFamily="2" charset="-78"/>
                        </a:rPr>
                        <a:t>کاربران</a:t>
                      </a:r>
                      <a:endParaRPr lang="fa-IR" sz="2000" dirty="0">
                        <a:solidFill>
                          <a:schemeClr val="tx1"/>
                        </a:solidFill>
                        <a:cs typeface="B Nazanin" pitchFamily="2" charset="-78"/>
                      </a:endParaRPr>
                    </a:p>
                  </a:txBody>
                  <a:tcPr/>
                </a:tc>
              </a:tr>
              <a:tr h="873858">
                <a:tc>
                  <a:txBody>
                    <a:bodyPr/>
                    <a:lstStyle/>
                    <a:p>
                      <a:pPr algn="ctr" rtl="1"/>
                      <a:endParaRPr lang="fa-IR" b="1" dirty="0" smtClean="0">
                        <a:effectLst/>
                      </a:endParaRPr>
                    </a:p>
                    <a:p>
                      <a:pPr algn="ctr" rtl="1"/>
                      <a:r>
                        <a:rPr lang="en-US" b="1" dirty="0" smtClean="0">
                          <a:effectLst/>
                        </a:rPr>
                        <a:t>ESS</a:t>
                      </a:r>
                      <a:endParaRPr lang="fa-IR" b="1" dirty="0">
                        <a:effectLst/>
                      </a:endParaRPr>
                    </a:p>
                  </a:txBody>
                  <a:tcPr/>
                </a:tc>
                <a:tc>
                  <a:txBody>
                    <a:bodyPr/>
                    <a:lstStyle/>
                    <a:p>
                      <a:pPr algn="r" rtl="1"/>
                      <a:r>
                        <a:rPr lang="fa-IR" dirty="0" smtClean="0">
                          <a:cs typeface="B Nazanin" pitchFamily="2" charset="-78"/>
                        </a:rPr>
                        <a:t>داده های انبوه،</a:t>
                      </a:r>
                      <a:r>
                        <a:rPr lang="fa-IR" baseline="0" dirty="0" smtClean="0">
                          <a:cs typeface="B Nazanin" pitchFamily="2" charset="-78"/>
                        </a:rPr>
                        <a:t> بیرونی و درونی</a:t>
                      </a:r>
                      <a:endParaRPr lang="fa-IR" dirty="0">
                        <a:cs typeface="B Nazanin" pitchFamily="2" charset="-78"/>
                      </a:endParaRPr>
                    </a:p>
                  </a:txBody>
                  <a:tcPr/>
                </a:tc>
                <a:tc>
                  <a:txBody>
                    <a:bodyPr/>
                    <a:lstStyle/>
                    <a:p>
                      <a:pPr algn="r" rtl="1"/>
                      <a:r>
                        <a:rPr lang="fa-IR" dirty="0" smtClean="0">
                          <a:cs typeface="B Nazanin" pitchFamily="2" charset="-78"/>
                        </a:rPr>
                        <a:t>گرافیک،</a:t>
                      </a:r>
                      <a:r>
                        <a:rPr lang="fa-IR" baseline="0" dirty="0" smtClean="0">
                          <a:cs typeface="B Nazanin" pitchFamily="2" charset="-78"/>
                        </a:rPr>
                        <a:t> شبیه سازی</a:t>
                      </a:r>
                      <a:endParaRPr lang="fa-IR" dirty="0">
                        <a:cs typeface="B Nazanin" pitchFamily="2" charset="-78"/>
                      </a:endParaRPr>
                    </a:p>
                  </a:txBody>
                  <a:tcPr/>
                </a:tc>
                <a:tc>
                  <a:txBody>
                    <a:bodyPr/>
                    <a:lstStyle/>
                    <a:p>
                      <a:pPr algn="r" rtl="1"/>
                      <a:r>
                        <a:rPr lang="fa-IR" dirty="0" smtClean="0">
                          <a:cs typeface="B Nazanin" pitchFamily="2" charset="-78"/>
                        </a:rPr>
                        <a:t>تصاویر، پاسخ به جستجوها</a:t>
                      </a:r>
                      <a:endParaRPr lang="fa-IR" dirty="0">
                        <a:cs typeface="B Nazanin" pitchFamily="2" charset="-78"/>
                      </a:endParaRPr>
                    </a:p>
                  </a:txBody>
                  <a:tcPr/>
                </a:tc>
                <a:tc>
                  <a:txBody>
                    <a:bodyPr/>
                    <a:lstStyle/>
                    <a:p>
                      <a:pPr algn="r" rtl="1"/>
                      <a:r>
                        <a:rPr lang="fa-IR" dirty="0" smtClean="0">
                          <a:cs typeface="B Nazanin" pitchFamily="2" charset="-78"/>
                        </a:rPr>
                        <a:t>مدیران</a:t>
                      </a:r>
                      <a:r>
                        <a:rPr lang="fa-IR" baseline="0" dirty="0" smtClean="0">
                          <a:cs typeface="B Nazanin" pitchFamily="2" charset="-78"/>
                        </a:rPr>
                        <a:t> ارشد</a:t>
                      </a:r>
                      <a:endParaRPr lang="fa-IR" dirty="0">
                        <a:cs typeface="B Nazanin" pitchFamily="2" charset="-78"/>
                      </a:endParaRPr>
                    </a:p>
                  </a:txBody>
                  <a:tcPr/>
                </a:tc>
              </a:tr>
              <a:tr h="873858">
                <a:tc>
                  <a:txBody>
                    <a:bodyPr/>
                    <a:lstStyle/>
                    <a:p>
                      <a:pPr algn="ctr" rtl="1"/>
                      <a:endParaRPr lang="fa-IR" b="1" dirty="0" smtClean="0">
                        <a:effectLst/>
                      </a:endParaRPr>
                    </a:p>
                    <a:p>
                      <a:pPr algn="ctr" rtl="1"/>
                      <a:r>
                        <a:rPr lang="en-US" b="1" dirty="0" smtClean="0">
                          <a:effectLst/>
                        </a:rPr>
                        <a:t>DSS</a:t>
                      </a:r>
                      <a:endParaRPr lang="fa-IR" b="1" dirty="0">
                        <a:effectLst/>
                      </a:endParaRPr>
                    </a:p>
                  </a:txBody>
                  <a:tcPr/>
                </a:tc>
                <a:tc>
                  <a:txBody>
                    <a:bodyPr/>
                    <a:lstStyle/>
                    <a:p>
                      <a:pPr algn="r" rtl="1"/>
                      <a:r>
                        <a:rPr lang="fa-IR" dirty="0" smtClean="0">
                          <a:cs typeface="B Nazanin" pitchFamily="2" charset="-78"/>
                        </a:rPr>
                        <a:t>بانک اطلاعاتی حجیم برای تحلیل داده ها </a:t>
                      </a:r>
                      <a:endParaRPr lang="fa-IR" dirty="0">
                        <a:cs typeface="B Nazanin" pitchFamily="2" charset="-78"/>
                      </a:endParaRPr>
                    </a:p>
                  </a:txBody>
                  <a:tcPr/>
                </a:tc>
                <a:tc>
                  <a:txBody>
                    <a:bodyPr/>
                    <a:lstStyle/>
                    <a:p>
                      <a:pPr algn="r" rtl="1"/>
                      <a:r>
                        <a:rPr lang="fa-IR" dirty="0" smtClean="0">
                          <a:cs typeface="B Nazanin" pitchFamily="2" charset="-78"/>
                        </a:rPr>
                        <a:t>شبیه سازی، تجزیه و تحلیل</a:t>
                      </a:r>
                      <a:endParaRPr lang="fa-IR" dirty="0">
                        <a:cs typeface="B Nazanin" pitchFamily="2" charset="-78"/>
                      </a:endParaRPr>
                    </a:p>
                  </a:txBody>
                  <a:tcPr/>
                </a:tc>
                <a:tc>
                  <a:txBody>
                    <a:bodyPr/>
                    <a:lstStyle/>
                    <a:p>
                      <a:pPr algn="r" rtl="1"/>
                      <a:r>
                        <a:rPr lang="fa-IR" dirty="0" smtClean="0">
                          <a:cs typeface="B Nazanin" pitchFamily="2" charset="-78"/>
                        </a:rPr>
                        <a:t>گزارش های ویژه، تحلیل</a:t>
                      </a:r>
                      <a:r>
                        <a:rPr lang="fa-IR" baseline="0" dirty="0" smtClean="0">
                          <a:cs typeface="B Nazanin" pitchFamily="2" charset="-78"/>
                        </a:rPr>
                        <a:t> تصمیم، پاسخ به جستجوها</a:t>
                      </a:r>
                      <a:endParaRPr lang="fa-IR" dirty="0">
                        <a:cs typeface="B Nazanin" pitchFamily="2" charset="-78"/>
                      </a:endParaRPr>
                    </a:p>
                  </a:txBody>
                  <a:tcPr/>
                </a:tc>
                <a:tc>
                  <a:txBody>
                    <a:bodyPr/>
                    <a:lstStyle/>
                    <a:p>
                      <a:pPr algn="r" rtl="1"/>
                      <a:r>
                        <a:rPr lang="fa-IR" dirty="0" smtClean="0">
                          <a:cs typeface="B Nazanin" pitchFamily="2" charset="-78"/>
                        </a:rPr>
                        <a:t>حرفه ای ها، مدیران پرسنلی</a:t>
                      </a:r>
                      <a:endParaRPr lang="fa-IR" dirty="0">
                        <a:cs typeface="B Nazanin" pitchFamily="2" charset="-78"/>
                      </a:endParaRPr>
                    </a:p>
                  </a:txBody>
                  <a:tcPr/>
                </a:tc>
              </a:tr>
              <a:tr h="873858">
                <a:tc>
                  <a:txBody>
                    <a:bodyPr/>
                    <a:lstStyle/>
                    <a:p>
                      <a:pPr algn="ctr" rtl="1"/>
                      <a:endParaRPr lang="fa-IR" b="1" dirty="0" smtClean="0">
                        <a:effectLst/>
                      </a:endParaRPr>
                    </a:p>
                    <a:p>
                      <a:pPr algn="ctr" rtl="1"/>
                      <a:r>
                        <a:rPr lang="en-US" b="1" dirty="0" smtClean="0">
                          <a:effectLst/>
                        </a:rPr>
                        <a:t>MIS</a:t>
                      </a:r>
                      <a:endParaRPr lang="fa-IR" b="1" dirty="0">
                        <a:effectLst/>
                      </a:endParaRPr>
                    </a:p>
                  </a:txBody>
                  <a:tcPr/>
                </a:tc>
                <a:tc>
                  <a:txBody>
                    <a:bodyPr/>
                    <a:lstStyle/>
                    <a:p>
                      <a:pPr algn="r" rtl="1"/>
                      <a:r>
                        <a:rPr lang="fa-IR" dirty="0" smtClean="0">
                          <a:cs typeface="B Nazanin" pitchFamily="2" charset="-78"/>
                        </a:rPr>
                        <a:t>داده های تراکنشی خلاصه، مدل های ساده</a:t>
                      </a:r>
                      <a:endParaRPr lang="fa-IR" dirty="0">
                        <a:cs typeface="B Nazanin" pitchFamily="2" charset="-78"/>
                      </a:endParaRPr>
                    </a:p>
                  </a:txBody>
                  <a:tcPr/>
                </a:tc>
                <a:tc>
                  <a:txBody>
                    <a:bodyPr/>
                    <a:lstStyle/>
                    <a:p>
                      <a:pPr algn="r" rtl="1"/>
                      <a:r>
                        <a:rPr lang="fa-IR" dirty="0" smtClean="0">
                          <a:cs typeface="B Nazanin" pitchFamily="2" charset="-78"/>
                        </a:rPr>
                        <a:t>گزارش های روزمره، مدل های ساده</a:t>
                      </a:r>
                      <a:endParaRPr lang="fa-IR" dirty="0">
                        <a:cs typeface="B Nazanin" pitchFamily="2" charset="-78"/>
                      </a:endParaRPr>
                    </a:p>
                  </a:txBody>
                  <a:tcPr/>
                </a:tc>
                <a:tc>
                  <a:txBody>
                    <a:bodyPr/>
                    <a:lstStyle/>
                    <a:p>
                      <a:pPr algn="r" rtl="1"/>
                      <a:r>
                        <a:rPr lang="fa-IR" dirty="0" smtClean="0">
                          <a:cs typeface="B Nazanin" pitchFamily="2" charset="-78"/>
                        </a:rPr>
                        <a:t>خلاصه گزارش</a:t>
                      </a:r>
                      <a:endParaRPr lang="fa-IR" dirty="0">
                        <a:cs typeface="B Nazanin" pitchFamily="2" charset="-78"/>
                      </a:endParaRPr>
                    </a:p>
                  </a:txBody>
                  <a:tcPr/>
                </a:tc>
                <a:tc>
                  <a:txBody>
                    <a:bodyPr/>
                    <a:lstStyle/>
                    <a:p>
                      <a:pPr algn="r" rtl="1"/>
                      <a:r>
                        <a:rPr lang="fa-IR" dirty="0" smtClean="0">
                          <a:cs typeface="B Nazanin" pitchFamily="2" charset="-78"/>
                        </a:rPr>
                        <a:t>مدیران میانی</a:t>
                      </a:r>
                      <a:endParaRPr lang="fa-IR" dirty="0">
                        <a:cs typeface="B Nazanin" pitchFamily="2" charset="-78"/>
                      </a:endParaRPr>
                    </a:p>
                  </a:txBody>
                  <a:tcPr/>
                </a:tc>
              </a:tr>
              <a:tr h="873858">
                <a:tc>
                  <a:txBody>
                    <a:bodyPr/>
                    <a:lstStyle/>
                    <a:p>
                      <a:pPr algn="ctr" rtl="1"/>
                      <a:endParaRPr lang="fa-IR" b="1" smtClean="0">
                        <a:effectLst/>
                      </a:endParaRPr>
                    </a:p>
                    <a:p>
                      <a:pPr algn="ctr" rtl="1"/>
                      <a:r>
                        <a:rPr lang="en-US" b="1" smtClean="0">
                          <a:effectLst/>
                        </a:rPr>
                        <a:t>TPS</a:t>
                      </a:r>
                      <a:endParaRPr lang="fa-IR" b="1" dirty="0">
                        <a:effectLst/>
                      </a:endParaRPr>
                    </a:p>
                  </a:txBody>
                  <a:tcPr/>
                </a:tc>
                <a:tc>
                  <a:txBody>
                    <a:bodyPr/>
                    <a:lstStyle/>
                    <a:p>
                      <a:pPr algn="r" rtl="1"/>
                      <a:r>
                        <a:rPr lang="fa-IR" dirty="0" smtClean="0">
                          <a:cs typeface="B Nazanin" pitchFamily="2" charset="-78"/>
                        </a:rPr>
                        <a:t>تراکنش ها</a:t>
                      </a:r>
                      <a:endParaRPr lang="fa-IR" dirty="0">
                        <a:cs typeface="B Nazanin" pitchFamily="2" charset="-78"/>
                      </a:endParaRPr>
                    </a:p>
                  </a:txBody>
                  <a:tcPr/>
                </a:tc>
                <a:tc>
                  <a:txBody>
                    <a:bodyPr/>
                    <a:lstStyle/>
                    <a:p>
                      <a:pPr algn="r" rtl="1"/>
                      <a:r>
                        <a:rPr lang="fa-IR" dirty="0" smtClean="0">
                          <a:cs typeface="B Nazanin" pitchFamily="2" charset="-78"/>
                        </a:rPr>
                        <a:t>طبقه بندی، ادغام؛</a:t>
                      </a:r>
                      <a:r>
                        <a:rPr lang="fa-IR" baseline="0" dirty="0" smtClean="0">
                          <a:cs typeface="B Nazanin" pitchFamily="2" charset="-78"/>
                        </a:rPr>
                        <a:t> به روز رسانی</a:t>
                      </a:r>
                      <a:endParaRPr lang="fa-IR" dirty="0">
                        <a:cs typeface="B Nazanin" pitchFamily="2" charset="-78"/>
                      </a:endParaRPr>
                    </a:p>
                  </a:txBody>
                  <a:tcPr/>
                </a:tc>
                <a:tc>
                  <a:txBody>
                    <a:bodyPr/>
                    <a:lstStyle/>
                    <a:p>
                      <a:pPr algn="r" rtl="1"/>
                      <a:r>
                        <a:rPr lang="fa-IR" dirty="0" smtClean="0">
                          <a:cs typeface="B Nazanin" pitchFamily="2" charset="-78"/>
                        </a:rPr>
                        <a:t>گزارش های تفصیلی، فهرست ها </a:t>
                      </a:r>
                      <a:endParaRPr lang="fa-IR" dirty="0">
                        <a:cs typeface="B Nazanin" pitchFamily="2" charset="-78"/>
                      </a:endParaRPr>
                    </a:p>
                  </a:txBody>
                  <a:tcPr/>
                </a:tc>
                <a:tc>
                  <a:txBody>
                    <a:bodyPr/>
                    <a:lstStyle/>
                    <a:p>
                      <a:pPr algn="r" rtl="1"/>
                      <a:r>
                        <a:rPr lang="fa-IR" dirty="0" smtClean="0">
                          <a:cs typeface="B Nazanin" pitchFamily="2" charset="-78"/>
                        </a:rPr>
                        <a:t>کارکنان عملیاتی، سرپرستان</a:t>
                      </a:r>
                      <a:endParaRPr lang="fa-IR" dirty="0">
                        <a:cs typeface="B Nazanin" pitchFamily="2" charset="-78"/>
                      </a:endParaRPr>
                    </a:p>
                  </a:txBody>
                  <a:tcPr/>
                </a:tc>
              </a:tr>
            </a:tbl>
          </a:graphicData>
        </a:graphic>
      </p:graphicFrame>
      <p:sp>
        <p:nvSpPr>
          <p:cNvPr id="5" name="Slide Number Placeholder 4"/>
          <p:cNvSpPr>
            <a:spLocks noGrp="1"/>
          </p:cNvSpPr>
          <p:nvPr>
            <p:ph type="sldNum" sz="quarter" idx="12"/>
          </p:nvPr>
        </p:nvSpPr>
        <p:spPr/>
        <p:txBody>
          <a:bodyPr/>
          <a:lstStyle/>
          <a:p>
            <a:pPr>
              <a:defRPr/>
            </a:pPr>
            <a:fld id="{5C9AA024-8E41-4175-9EC1-351002E27878}"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algn="ctr" rtl="1"/>
            <a:r>
              <a:rPr lang="fa-IR" sz="4800" smtClean="0"/>
              <a:t> </a:t>
            </a:r>
            <a:r>
              <a:rPr lang="fa-IR" sz="4800" smtClean="0">
                <a:cs typeface="B Nazanin" pitchFamily="2" charset="-78"/>
              </a:rPr>
              <a:t>  </a:t>
            </a:r>
            <a:r>
              <a:rPr lang="fa-IR" sz="4800" b="1" smtClean="0">
                <a:solidFill>
                  <a:schemeClr val="tx1"/>
                </a:solidFill>
                <a:cs typeface="B Nazanin" pitchFamily="2" charset="-78"/>
              </a:rPr>
              <a:t>ویژگی های سیستم ها</a:t>
            </a:r>
            <a:endParaRPr lang="fa-IR" sz="4800" smtClean="0"/>
          </a:p>
        </p:txBody>
      </p:sp>
      <p:sp>
        <p:nvSpPr>
          <p:cNvPr id="3" name="Content Placeholder 2"/>
          <p:cNvSpPr>
            <a:spLocks noGrp="1"/>
          </p:cNvSpPr>
          <p:nvPr>
            <p:ph idx="1"/>
          </p:nvPr>
        </p:nvSpPr>
        <p:spPr/>
        <p:txBody>
          <a:bodyPr>
            <a:normAutofit fontScale="92500" lnSpcReduction="10000"/>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t> </a:t>
            </a:r>
            <a:r>
              <a:rPr lang="fa-IR" sz="2400" b="1" dirty="0" smtClean="0">
                <a:cs typeface="B Nazanin" pitchFamily="2" charset="-78"/>
              </a:rPr>
              <a:t> 1- سیستم های پشتیبانی مدیریت عالی(</a:t>
            </a:r>
            <a:r>
              <a:rPr lang="en-US" sz="2400" b="1" dirty="0" smtClean="0">
                <a:cs typeface="B Nazanin" pitchFamily="2" charset="-78"/>
              </a:rPr>
              <a:t>ESS</a:t>
            </a:r>
            <a:r>
              <a:rPr lang="fa-IR" sz="2400" b="1" dirty="0" smtClean="0">
                <a:cs typeface="B Nazanin" pitchFamily="2" charset="-78"/>
              </a:rPr>
              <a:t>)</a:t>
            </a:r>
          </a:p>
          <a:p>
            <a:pPr algn="r" rtl="1">
              <a:buFont typeface="Wingdings 2" pitchFamily="18" charset="2"/>
              <a:buNone/>
              <a:defRPr/>
            </a:pPr>
            <a:r>
              <a:rPr lang="fa-IR" dirty="0" smtClean="0"/>
              <a:t> </a:t>
            </a:r>
            <a:r>
              <a:rPr lang="fa-IR" dirty="0" smtClean="0">
                <a:cs typeface="B Nazanin" pitchFamily="2" charset="-78"/>
              </a:rPr>
              <a:t>مدیران ارشد به منظور تصمیم گیری از این سیستم ها استفاده می کنند. </a:t>
            </a:r>
            <a:r>
              <a:rPr lang="en-US" dirty="0" smtClean="0">
                <a:cs typeface="B Nazanin" pitchFamily="2" charset="-78"/>
              </a:rPr>
              <a:t>ESS</a:t>
            </a:r>
            <a:r>
              <a:rPr lang="fa-IR" dirty="0" smtClean="0">
                <a:cs typeface="B Nazanin" pitchFamily="2" charset="-78"/>
              </a:rPr>
              <a:t> در خدمت سطح راهبردی سازمان است.  این سیستم از داده های بیرونی انند قوانین مالیاتی یا رقیبان استفاده می کند. البته </a:t>
            </a:r>
            <a:r>
              <a:rPr lang="en-US" dirty="0" smtClean="0">
                <a:cs typeface="B Nazanin" pitchFamily="2" charset="-78"/>
              </a:rPr>
              <a:t>ESS</a:t>
            </a:r>
            <a:r>
              <a:rPr lang="fa-IR" dirty="0" smtClean="0">
                <a:cs typeface="B Nazanin" pitchFamily="2" charset="-78"/>
              </a:rPr>
              <a:t> اطلاعات خلاصه شده ای را نیز از درون </a:t>
            </a:r>
            <a:r>
              <a:rPr lang="en-US" dirty="0" smtClean="0">
                <a:cs typeface="B Nazanin" pitchFamily="2" charset="-78"/>
              </a:rPr>
              <a:t>MIS</a:t>
            </a:r>
            <a:r>
              <a:rPr lang="fa-IR" dirty="0" smtClean="0">
                <a:cs typeface="B Nazanin" pitchFamily="2" charset="-78"/>
              </a:rPr>
              <a:t> و </a:t>
            </a:r>
            <a:r>
              <a:rPr lang="en-US" dirty="0" smtClean="0">
                <a:cs typeface="B Nazanin" pitchFamily="2" charset="-78"/>
              </a:rPr>
              <a:t>TPS</a:t>
            </a:r>
            <a:r>
              <a:rPr lang="fa-IR" dirty="0" smtClean="0">
                <a:cs typeface="B Nazanin" pitchFamily="2" charset="-78"/>
              </a:rPr>
              <a:t> استخراج می کند. سپس داده ها کلیدی پالایش ، خلاصه و ردیابی شده و مهمترین داده ها برای مدیریت ارشد به نمایش در می آید. این سیستم از پیشرفته ترین نرم افزارهای گرافیکی استفاده می کند. اطلاعات یکپارچه شده از منابع متنوع از طریق پرتال به مدیران ارشد تحویل داده می شود.</a:t>
            </a:r>
            <a:r>
              <a:rPr lang="en-US" dirty="0" smtClean="0">
                <a:cs typeface="B Nazanin" pitchFamily="2" charset="-78"/>
              </a:rPr>
              <a:t>ESS </a:t>
            </a:r>
            <a:r>
              <a:rPr lang="fa-IR" dirty="0" smtClean="0">
                <a:cs typeface="B Nazanin" pitchFamily="2" charset="-78"/>
              </a:rPr>
              <a:t> دارای توانایی ارتباطی و محاسباتی تعمیم یافته است که می تواند در ایجاد نظم در مشکلات متغیر به کار رود.</a:t>
            </a:r>
            <a:endParaRPr lang="fa-IR" dirty="0"/>
          </a:p>
        </p:txBody>
      </p:sp>
      <p:sp>
        <p:nvSpPr>
          <p:cNvPr id="6" name="Slide Number Placeholder 5"/>
          <p:cNvSpPr>
            <a:spLocks noGrp="1"/>
          </p:cNvSpPr>
          <p:nvPr>
            <p:ph type="sldNum" sz="quarter" idx="12"/>
          </p:nvPr>
        </p:nvSpPr>
        <p:spPr/>
        <p:txBody>
          <a:bodyPr/>
          <a:lstStyle/>
          <a:p>
            <a:pPr>
              <a:defRPr/>
            </a:pPr>
            <a:fld id="{F5FF6023-DF78-4024-91A1-30F47CCFA0AA}" type="slidenum">
              <a:rPr lang="en-US" smtClean="0"/>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algn="ctr" rtl="1"/>
            <a:r>
              <a:rPr lang="fa-IR" sz="4800" smtClean="0"/>
              <a:t> </a:t>
            </a:r>
            <a:r>
              <a:rPr lang="fa-IR" sz="4800" smtClean="0">
                <a:cs typeface="B Nazanin" pitchFamily="2" charset="-78"/>
              </a:rPr>
              <a:t>  </a:t>
            </a:r>
            <a:r>
              <a:rPr lang="fa-IR" sz="4800" b="1" smtClean="0">
                <a:solidFill>
                  <a:schemeClr val="tx1"/>
                </a:solidFill>
                <a:cs typeface="B Nazanin" pitchFamily="2" charset="-78"/>
              </a:rPr>
              <a:t>ویژگی های سیستم ها</a:t>
            </a:r>
            <a:endParaRPr lang="fa-IR" sz="4800" smtClean="0"/>
          </a:p>
        </p:txBody>
      </p:sp>
      <p:sp>
        <p:nvSpPr>
          <p:cNvPr id="3" name="Content Placeholder 2"/>
          <p:cNvSpPr>
            <a:spLocks noGrp="1"/>
          </p:cNvSpPr>
          <p:nvPr>
            <p:ph idx="1"/>
          </p:nvPr>
        </p:nvSpPr>
        <p:spPr/>
        <p:txBody>
          <a:bodyPr>
            <a:normAutofit fontScale="77500" lnSpcReduction="20000"/>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t> </a:t>
            </a:r>
            <a:r>
              <a:rPr lang="fa-IR" sz="2400" b="1" dirty="0" smtClean="0">
                <a:cs typeface="B Nazanin" pitchFamily="2" charset="-78"/>
              </a:rPr>
              <a:t> 2- سیستم های پشتیبانی تصمیم(</a:t>
            </a:r>
            <a:r>
              <a:rPr lang="en-US" sz="2400" b="1" dirty="0" smtClean="0">
                <a:cs typeface="B Nazanin" pitchFamily="2" charset="-78"/>
              </a:rPr>
              <a:t>DSS</a:t>
            </a:r>
            <a:r>
              <a:rPr lang="fa-IR" sz="2400" b="1" dirty="0" smtClean="0">
                <a:cs typeface="B Nazanin" pitchFamily="2" charset="-78"/>
              </a:rPr>
              <a:t>)</a:t>
            </a:r>
          </a:p>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این سیستم ها به مدیران کمک می کنند تا تصمیم هایی در شرایط متغیر اتخاذ نمایند. این سیستم ها به حل مشکلاتی می پردازند که برای حل شان رویه ای ثابت تعریف نشده باشد. </a:t>
            </a:r>
            <a:r>
              <a:rPr lang="en-US" dirty="0" smtClean="0">
                <a:cs typeface="B Nazanin" pitchFamily="2" charset="-78"/>
              </a:rPr>
              <a:t>DSS</a:t>
            </a:r>
            <a:r>
              <a:rPr lang="fa-IR" dirty="0" smtClean="0">
                <a:cs typeface="B Nazanin" pitchFamily="2" charset="-78"/>
              </a:rPr>
              <a:t> اغلب اطلاعات خود را ازمنابع بیرونی مانند قیمت های جاری سهام یا قیمت های محصولات رقبا به دست می آورد.</a:t>
            </a:r>
          </a:p>
          <a:p>
            <a:pPr marL="274320" indent="-274320" algn="r"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این سیستم ها از نظر طراحی قدرت بیشتری نسبت به سیستم های دیگر دارند.</a:t>
            </a:r>
            <a:endParaRPr lang="fa-IR" dirty="0"/>
          </a:p>
        </p:txBody>
      </p:sp>
      <p:sp>
        <p:nvSpPr>
          <p:cNvPr id="6" name="Slide Number Placeholder 5"/>
          <p:cNvSpPr>
            <a:spLocks noGrp="1"/>
          </p:cNvSpPr>
          <p:nvPr>
            <p:ph type="sldNum" sz="quarter" idx="12"/>
          </p:nvPr>
        </p:nvSpPr>
        <p:spPr/>
        <p:txBody>
          <a:bodyPr/>
          <a:lstStyle/>
          <a:p>
            <a:pPr>
              <a:defRPr/>
            </a:pPr>
            <a:fld id="{24B34F7A-215D-42D5-A599-E7F87A6A6113}"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algn="ctr" rtl="1"/>
            <a:r>
              <a:rPr lang="fa-IR" sz="4800" smtClean="0"/>
              <a:t> </a:t>
            </a:r>
            <a:r>
              <a:rPr lang="fa-IR" sz="4800" smtClean="0">
                <a:cs typeface="B Nazanin" pitchFamily="2" charset="-78"/>
              </a:rPr>
              <a:t>  </a:t>
            </a:r>
            <a:r>
              <a:rPr lang="fa-IR" sz="4800" b="1" smtClean="0">
                <a:solidFill>
                  <a:schemeClr val="tx1"/>
                </a:solidFill>
                <a:cs typeface="B Nazanin" pitchFamily="2" charset="-78"/>
              </a:rPr>
              <a:t>ویژگی های سیستم ها</a:t>
            </a:r>
            <a:endParaRPr lang="fa-IR" sz="4800" smtClean="0"/>
          </a:p>
        </p:txBody>
      </p:sp>
      <p:sp>
        <p:nvSpPr>
          <p:cNvPr id="3" name="Content Placeholder 2"/>
          <p:cNvSpPr>
            <a:spLocks noGrp="1"/>
          </p:cNvSpPr>
          <p:nvPr>
            <p:ph idx="1"/>
          </p:nvPr>
        </p:nvSpPr>
        <p:spPr/>
        <p:txBody>
          <a:bodyPr>
            <a:normAutofit fontScale="85000" lnSpcReduction="20000"/>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t> </a:t>
            </a:r>
            <a:r>
              <a:rPr lang="fa-IR" sz="2400" b="1" dirty="0" smtClean="0">
                <a:cs typeface="B Nazanin" pitchFamily="2" charset="-78"/>
              </a:rPr>
              <a:t> 3- سیستم های اطلاعات مدیریت (</a:t>
            </a:r>
            <a:r>
              <a:rPr lang="en-US" sz="2400" b="1" dirty="0" smtClean="0">
                <a:cs typeface="B Nazanin" pitchFamily="2" charset="-78"/>
              </a:rPr>
              <a:t>MIS</a:t>
            </a:r>
            <a:r>
              <a:rPr lang="fa-IR" sz="2400" b="1" dirty="0" smtClean="0">
                <a:cs typeface="B Nazanin" pitchFamily="2" charset="-78"/>
              </a:rPr>
              <a:t>)</a:t>
            </a:r>
          </a:p>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این سیستم ها گزارش های مدیریتی و دسترسی آن لاین به عملکرد جاری سازمان و سوابق تاریخی را فراهم می کند. جهت گیری این سیستم به سوی رویدادهای درونی است نه بیرونی و محیطی.</a:t>
            </a:r>
            <a:r>
              <a:rPr lang="en-US" dirty="0" smtClean="0">
                <a:cs typeface="B Nazanin" pitchFamily="2" charset="-78"/>
              </a:rPr>
              <a:t>MIS</a:t>
            </a:r>
            <a:r>
              <a:rPr lang="fa-IR" dirty="0" smtClean="0">
                <a:cs typeface="B Nazanin" pitchFamily="2" charset="-78"/>
              </a:rPr>
              <a:t> در خدمت وظایف سطح مدیریتی است. این سیستم به مدیرانی که به نتایج هفتگی، ماهانه و سالانه علاقه دارند، کمک میکند. این سیستم ها انعطاف پذیر نیستند و قابلیت تجزیه و تحلیل کمی دارند و از گزارش های عادی ساده استفاده می کنند.</a:t>
            </a:r>
            <a:endParaRPr lang="fa-IR" dirty="0"/>
          </a:p>
        </p:txBody>
      </p:sp>
      <p:sp>
        <p:nvSpPr>
          <p:cNvPr id="6" name="Slide Number Placeholder 5"/>
          <p:cNvSpPr>
            <a:spLocks noGrp="1"/>
          </p:cNvSpPr>
          <p:nvPr>
            <p:ph type="sldNum" sz="quarter" idx="12"/>
          </p:nvPr>
        </p:nvSpPr>
        <p:spPr/>
        <p:txBody>
          <a:bodyPr/>
          <a:lstStyle/>
          <a:p>
            <a:pPr>
              <a:defRPr/>
            </a:pPr>
            <a:fld id="{77DD2005-CFE0-40A4-8E4A-D22D7F401CAD}"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algn="ctr" rtl="1"/>
            <a:r>
              <a:rPr lang="fa-IR" sz="4800" smtClean="0"/>
              <a:t> </a:t>
            </a:r>
            <a:r>
              <a:rPr lang="fa-IR" sz="4800" smtClean="0">
                <a:cs typeface="B Nazanin" pitchFamily="2" charset="-78"/>
              </a:rPr>
              <a:t>  </a:t>
            </a:r>
            <a:r>
              <a:rPr lang="fa-IR" sz="4800" b="1" smtClean="0">
                <a:solidFill>
                  <a:schemeClr val="tx1"/>
                </a:solidFill>
                <a:cs typeface="B Nazanin" pitchFamily="2" charset="-78"/>
              </a:rPr>
              <a:t>ویژگی های سیستم ها</a:t>
            </a:r>
            <a:endParaRPr lang="fa-IR" sz="4800" smtClean="0"/>
          </a:p>
        </p:txBody>
      </p:sp>
      <p:sp>
        <p:nvSpPr>
          <p:cNvPr id="3" name="Content Placeholder 2"/>
          <p:cNvSpPr>
            <a:spLocks noGrp="1"/>
          </p:cNvSpPr>
          <p:nvPr>
            <p:ph idx="1"/>
          </p:nvPr>
        </p:nvSpPr>
        <p:spPr/>
        <p:txBody>
          <a:bodyPr>
            <a:normAutofit fontScale="92500" lnSpcReduction="20000"/>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t> </a:t>
            </a:r>
            <a:r>
              <a:rPr lang="fa-IR" sz="2400" b="1" dirty="0" smtClean="0">
                <a:cs typeface="B Nazanin" pitchFamily="2" charset="-78"/>
              </a:rPr>
              <a:t> 4- سیستم های پردازش تراکنش ها (</a:t>
            </a:r>
            <a:r>
              <a:rPr lang="en-US" sz="2400" b="1" dirty="0" smtClean="0">
                <a:cs typeface="B Nazanin" pitchFamily="2" charset="-78"/>
              </a:rPr>
              <a:t>TPS</a:t>
            </a:r>
            <a:r>
              <a:rPr lang="fa-IR" sz="2400" b="1" dirty="0" smtClean="0">
                <a:cs typeface="B Nazanin" pitchFamily="2" charset="-78"/>
              </a:rPr>
              <a:t>)</a:t>
            </a:r>
          </a:p>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 </a:t>
            </a:r>
            <a:r>
              <a:rPr lang="en-US" dirty="0" smtClean="0">
                <a:cs typeface="B Nazanin" pitchFamily="2" charset="-78"/>
              </a:rPr>
              <a:t>TPS</a:t>
            </a:r>
            <a:r>
              <a:rPr lang="fa-IR" dirty="0" smtClean="0">
                <a:cs typeface="B Nazanin" pitchFamily="2" charset="-78"/>
              </a:rPr>
              <a:t>ها سیستم های کسب وکار پایه هستند که در خدمت سطح عملیاتی سازمان می باشند. این سیستم تراکنش های عادی روزانه را که برای هدایت کسب و کار لازم است، اجرا و ثبت می کند. این سیستم ها برای کسب و کار حیاتی هستند و از کارافتادن </a:t>
            </a:r>
            <a:r>
              <a:rPr lang="en-US" dirty="0" smtClean="0">
                <a:cs typeface="B Nazanin" pitchFamily="2" charset="-78"/>
              </a:rPr>
              <a:t>TPS</a:t>
            </a:r>
            <a:r>
              <a:rPr lang="fa-IR" dirty="0" smtClean="0">
                <a:cs typeface="B Nazanin" pitchFamily="2" charset="-78"/>
              </a:rPr>
              <a:t> برای چند ساعت می تواند سبب مرگ بنگاه شود. این سیستم برای انواع سیستم ها نیز اطلاعات تولید می کند.</a:t>
            </a:r>
            <a:endParaRPr lang="fa-IR" dirty="0"/>
          </a:p>
        </p:txBody>
      </p:sp>
      <p:sp>
        <p:nvSpPr>
          <p:cNvPr id="6" name="Slide Number Placeholder 5"/>
          <p:cNvSpPr>
            <a:spLocks noGrp="1"/>
          </p:cNvSpPr>
          <p:nvPr>
            <p:ph type="sldNum" sz="quarter" idx="12"/>
          </p:nvPr>
        </p:nvSpPr>
        <p:spPr/>
        <p:txBody>
          <a:bodyPr/>
          <a:lstStyle/>
          <a:p>
            <a:pPr>
              <a:defRPr/>
            </a:pPr>
            <a:fld id="{7D001518-214B-4812-ADBB-A9A377295402}"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00" y="285750"/>
            <a:ext cx="8229600" cy="1000125"/>
          </a:xfrm>
        </p:spPr>
        <p:txBody>
          <a:bodyPr/>
          <a:lstStyle/>
          <a:p>
            <a:pPr algn="ctr" rtl="1"/>
            <a:r>
              <a:rPr lang="fa-IR" sz="4800" smtClean="0"/>
              <a:t> </a:t>
            </a:r>
            <a:r>
              <a:rPr lang="fa-IR" sz="4800" smtClean="0">
                <a:cs typeface="B Nazanin" pitchFamily="2" charset="-78"/>
              </a:rPr>
              <a:t>  </a:t>
            </a:r>
            <a:r>
              <a:rPr lang="fa-IR" sz="4800" b="1" smtClean="0">
                <a:solidFill>
                  <a:schemeClr val="tx1"/>
                </a:solidFill>
                <a:cs typeface="B Nazanin" pitchFamily="2" charset="-78"/>
              </a:rPr>
              <a:t>ارتباط بین سیستم ها</a:t>
            </a:r>
            <a:endParaRPr lang="fa-IR" sz="4800" smtClean="0"/>
          </a:p>
        </p:txBody>
      </p:sp>
      <p:sp>
        <p:nvSpPr>
          <p:cNvPr id="3" name="Content Placeholder 2"/>
          <p:cNvSpPr>
            <a:spLocks noGrp="1"/>
          </p:cNvSpPr>
          <p:nvPr>
            <p:ph idx="1"/>
          </p:nvPr>
        </p:nvSpPr>
        <p:spPr>
          <a:xfrm>
            <a:off x="457200" y="1357313"/>
            <a:ext cx="8229600" cy="4967287"/>
          </a:xfrm>
        </p:spPr>
        <p:txBody>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t> </a:t>
            </a:r>
            <a:r>
              <a:rPr lang="fa-IR" sz="2400" b="1" dirty="0" smtClean="0">
                <a:cs typeface="B Nazanin" pitchFamily="2" charset="-78"/>
              </a:rPr>
              <a:t> </a:t>
            </a:r>
            <a:endParaRPr lang="fa-IR" dirty="0"/>
          </a:p>
        </p:txBody>
      </p:sp>
      <p:sp>
        <p:nvSpPr>
          <p:cNvPr id="6" name="Slide Number Placeholder 5"/>
          <p:cNvSpPr>
            <a:spLocks noGrp="1"/>
          </p:cNvSpPr>
          <p:nvPr>
            <p:ph type="sldNum" sz="quarter" idx="12"/>
          </p:nvPr>
        </p:nvSpPr>
        <p:spPr/>
        <p:txBody>
          <a:bodyPr/>
          <a:lstStyle/>
          <a:p>
            <a:pPr>
              <a:defRPr/>
            </a:pPr>
            <a:fld id="{1AE5CB3C-F21B-470A-91AF-6369B203DFF9}" type="slidenum">
              <a:rPr lang="en-US" smtClean="0"/>
              <a:pPr>
                <a:defRPr/>
              </a:pPr>
              <a:t>12</a:t>
            </a:fld>
            <a:endParaRPr lang="en-US"/>
          </a:p>
        </p:txBody>
      </p:sp>
      <p:sp>
        <p:nvSpPr>
          <p:cNvPr id="7" name="Rectangle 6"/>
          <p:cNvSpPr/>
          <p:nvPr/>
        </p:nvSpPr>
        <p:spPr>
          <a:xfrm>
            <a:off x="1357290" y="3143248"/>
            <a:ext cx="1928826" cy="1071570"/>
          </a:xfrm>
          <a:prstGeom prst="rect">
            <a:avLst/>
          </a:prstGeom>
        </p:spPr>
        <p:style>
          <a:lnRef idx="1">
            <a:schemeClr val="accent1"/>
          </a:lnRef>
          <a:fillRef idx="1002">
            <a:schemeClr val="dk2"/>
          </a:fillRef>
          <a:effectRef idx="1">
            <a:schemeClr val="accent1"/>
          </a:effectRef>
          <a:fontRef idx="minor">
            <a:schemeClr val="dk1"/>
          </a:fontRef>
        </p:style>
        <p:txBody>
          <a:bodyPr rtlCol="1" anchor="ctr"/>
          <a:lstStyle/>
          <a:p>
            <a:pPr algn="ctr">
              <a:defRPr/>
            </a:pPr>
            <a:r>
              <a:rPr lang="en-US" sz="3600" b="1" dirty="0">
                <a:solidFill>
                  <a:srgbClr val="FFFF00"/>
                </a:solidFill>
              </a:rPr>
              <a:t>MIS</a:t>
            </a:r>
            <a:endParaRPr lang="fa-IR" sz="3600" b="1" dirty="0">
              <a:solidFill>
                <a:srgbClr val="FFFF00"/>
              </a:solidFill>
            </a:endParaRPr>
          </a:p>
        </p:txBody>
      </p:sp>
      <p:sp>
        <p:nvSpPr>
          <p:cNvPr id="8" name="Rectangle 7"/>
          <p:cNvSpPr/>
          <p:nvPr/>
        </p:nvSpPr>
        <p:spPr>
          <a:xfrm>
            <a:off x="3643306" y="4786322"/>
            <a:ext cx="1928826" cy="1071570"/>
          </a:xfrm>
          <a:prstGeom prst="rect">
            <a:avLst/>
          </a:prstGeom>
        </p:spPr>
        <p:style>
          <a:lnRef idx="1">
            <a:schemeClr val="accent1"/>
          </a:lnRef>
          <a:fillRef idx="1002">
            <a:schemeClr val="dk2"/>
          </a:fillRef>
          <a:effectRef idx="1">
            <a:schemeClr val="accent1"/>
          </a:effectRef>
          <a:fontRef idx="minor">
            <a:schemeClr val="dk1"/>
          </a:fontRef>
        </p:style>
        <p:txBody>
          <a:bodyPr rtlCol="1" anchor="ctr"/>
          <a:lstStyle/>
          <a:p>
            <a:pPr algn="ctr">
              <a:defRPr/>
            </a:pPr>
            <a:r>
              <a:rPr lang="en-US" sz="3600" b="1" dirty="0">
                <a:solidFill>
                  <a:srgbClr val="FFFF00"/>
                </a:solidFill>
              </a:rPr>
              <a:t>TPS</a:t>
            </a:r>
            <a:endParaRPr lang="fa-IR" sz="3600" b="1" dirty="0">
              <a:solidFill>
                <a:srgbClr val="FFFF00"/>
              </a:solidFill>
            </a:endParaRPr>
          </a:p>
        </p:txBody>
      </p:sp>
      <p:sp>
        <p:nvSpPr>
          <p:cNvPr id="9" name="Rectangle 8"/>
          <p:cNvSpPr/>
          <p:nvPr/>
        </p:nvSpPr>
        <p:spPr>
          <a:xfrm>
            <a:off x="5786446" y="3143248"/>
            <a:ext cx="1928826" cy="1071570"/>
          </a:xfrm>
          <a:prstGeom prst="rect">
            <a:avLst/>
          </a:prstGeom>
        </p:spPr>
        <p:style>
          <a:lnRef idx="1">
            <a:schemeClr val="accent1"/>
          </a:lnRef>
          <a:fillRef idx="1002">
            <a:schemeClr val="dk2"/>
          </a:fillRef>
          <a:effectRef idx="1">
            <a:schemeClr val="accent1"/>
          </a:effectRef>
          <a:fontRef idx="minor">
            <a:schemeClr val="dk1"/>
          </a:fontRef>
        </p:style>
        <p:txBody>
          <a:bodyPr rtlCol="1" anchor="ctr"/>
          <a:lstStyle/>
          <a:p>
            <a:pPr algn="ctr">
              <a:defRPr/>
            </a:pPr>
            <a:r>
              <a:rPr lang="en-US" sz="3600" b="1" dirty="0">
                <a:solidFill>
                  <a:srgbClr val="FFFF00"/>
                </a:solidFill>
              </a:rPr>
              <a:t>DSS</a:t>
            </a:r>
            <a:endParaRPr lang="fa-IR" sz="3600" b="1" dirty="0">
              <a:solidFill>
                <a:srgbClr val="FFFF00"/>
              </a:solidFill>
            </a:endParaRPr>
          </a:p>
        </p:txBody>
      </p:sp>
      <p:sp>
        <p:nvSpPr>
          <p:cNvPr id="10" name="Rectangle 9"/>
          <p:cNvSpPr/>
          <p:nvPr/>
        </p:nvSpPr>
        <p:spPr>
          <a:xfrm>
            <a:off x="3571868" y="1571612"/>
            <a:ext cx="1928826" cy="1071570"/>
          </a:xfrm>
          <a:prstGeom prst="rect">
            <a:avLst/>
          </a:prstGeom>
        </p:spPr>
        <p:style>
          <a:lnRef idx="1">
            <a:schemeClr val="accent1"/>
          </a:lnRef>
          <a:fillRef idx="1002">
            <a:schemeClr val="dk2"/>
          </a:fillRef>
          <a:effectRef idx="1">
            <a:schemeClr val="accent1"/>
          </a:effectRef>
          <a:fontRef idx="minor">
            <a:schemeClr val="dk1"/>
          </a:fontRef>
        </p:style>
        <p:txBody>
          <a:bodyPr rtlCol="1" anchor="ctr"/>
          <a:lstStyle/>
          <a:p>
            <a:pPr algn="ctr">
              <a:defRPr/>
            </a:pPr>
            <a:r>
              <a:rPr lang="en-US" sz="3600" b="1" dirty="0">
                <a:solidFill>
                  <a:srgbClr val="FFFF00"/>
                </a:solidFill>
              </a:rPr>
              <a:t>ESS</a:t>
            </a:r>
            <a:endParaRPr lang="fa-IR" sz="3600" b="1" dirty="0">
              <a:solidFill>
                <a:srgbClr val="FFFF00"/>
              </a:solidFill>
            </a:endParaRPr>
          </a:p>
        </p:txBody>
      </p:sp>
      <p:sp>
        <p:nvSpPr>
          <p:cNvPr id="12" name="Right Arrow 11"/>
          <p:cNvSpPr/>
          <p:nvPr/>
        </p:nvSpPr>
        <p:spPr>
          <a:xfrm>
            <a:off x="3500438" y="3429000"/>
            <a:ext cx="2000250" cy="357188"/>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dirty="0">
              <a:solidFill>
                <a:srgbClr val="FFFF00"/>
              </a:solidFill>
            </a:endParaRPr>
          </a:p>
        </p:txBody>
      </p:sp>
      <p:sp>
        <p:nvSpPr>
          <p:cNvPr id="16" name="Right Arrow 15"/>
          <p:cNvSpPr/>
          <p:nvPr/>
        </p:nvSpPr>
        <p:spPr>
          <a:xfrm rot="19312913">
            <a:off x="2082800" y="2206625"/>
            <a:ext cx="1571625" cy="34607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dirty="0">
              <a:solidFill>
                <a:srgbClr val="FFFF00"/>
              </a:solidFill>
            </a:endParaRPr>
          </a:p>
        </p:txBody>
      </p:sp>
      <p:sp>
        <p:nvSpPr>
          <p:cNvPr id="17" name="Right Arrow 16"/>
          <p:cNvSpPr/>
          <p:nvPr/>
        </p:nvSpPr>
        <p:spPr>
          <a:xfrm rot="12956108">
            <a:off x="5589588" y="2287588"/>
            <a:ext cx="1570037" cy="3238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dirty="0">
              <a:solidFill>
                <a:srgbClr val="FFFF00"/>
              </a:solidFill>
            </a:endParaRPr>
          </a:p>
        </p:txBody>
      </p:sp>
      <p:sp>
        <p:nvSpPr>
          <p:cNvPr id="18" name="Right Arrow 17"/>
          <p:cNvSpPr/>
          <p:nvPr/>
        </p:nvSpPr>
        <p:spPr>
          <a:xfrm rot="13595045">
            <a:off x="2022475" y="4802188"/>
            <a:ext cx="1571625" cy="34607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dirty="0">
              <a:solidFill>
                <a:srgbClr val="FFFF00"/>
              </a:solidFill>
            </a:endParaRPr>
          </a:p>
        </p:txBody>
      </p:sp>
      <p:sp>
        <p:nvSpPr>
          <p:cNvPr id="19" name="Right Arrow 18"/>
          <p:cNvSpPr/>
          <p:nvPr/>
        </p:nvSpPr>
        <p:spPr>
          <a:xfrm rot="19312913">
            <a:off x="5583238" y="4805363"/>
            <a:ext cx="1570037" cy="34607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dirty="0">
              <a:solidFill>
                <a:srgbClr val="FFFF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57200" y="704850"/>
            <a:ext cx="8229600" cy="723900"/>
          </a:xfrm>
        </p:spPr>
        <p:txBody>
          <a:bodyPr>
            <a:normAutofit fontScale="90000"/>
          </a:bodyPr>
          <a:lstStyle/>
          <a:p>
            <a:pPr algn="ctr" rtl="1"/>
            <a:r>
              <a:rPr lang="en-US" sz="4800" b="1" smtClean="0">
                <a:cs typeface="B Nazanin" pitchFamily="2" charset="-78"/>
              </a:rPr>
              <a:t/>
            </a:r>
            <a:br>
              <a:rPr lang="en-US" sz="4800" b="1" smtClean="0">
                <a:cs typeface="B Nazanin" pitchFamily="2" charset="-78"/>
              </a:rPr>
            </a:br>
            <a:r>
              <a:rPr lang="fa-IR" sz="4800" b="1" smtClean="0">
                <a:cs typeface="B Nazanin" pitchFamily="2" charset="-78"/>
              </a:rPr>
              <a:t> </a:t>
            </a:r>
            <a:r>
              <a:rPr lang="fa-IR" sz="3000" b="1" smtClean="0">
                <a:solidFill>
                  <a:schemeClr val="tx1"/>
                </a:solidFill>
                <a:cs typeface="B Nazanin" pitchFamily="2" charset="-78"/>
              </a:rPr>
              <a:t>نقش و استراتژی سیستم های اطلاعاتی در سازمان ها </a:t>
            </a:r>
            <a:endParaRPr lang="fa-IR" sz="3000" b="1" smtClean="0">
              <a:solidFill>
                <a:schemeClr val="tx1"/>
              </a:solidFill>
            </a:endParaRPr>
          </a:p>
        </p:txBody>
      </p:sp>
      <p:sp>
        <p:nvSpPr>
          <p:cNvPr id="3" name="Content Placeholder 2"/>
          <p:cNvSpPr>
            <a:spLocks noGrp="1"/>
          </p:cNvSpPr>
          <p:nvPr>
            <p:ph idx="1"/>
          </p:nvPr>
        </p:nvSpPr>
        <p:spPr/>
        <p:txBody>
          <a:bodyPr>
            <a:normAutofit fontScale="85000" lnSpcReduction="10000"/>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سیستم های اطلاعاتی و سازمان با یکدیگر تعامل دارند و برهم تاثیر می گذارند. ورود یک سیستم اطلاعاتی جدید می تواند بر ساختار، اهداف، طراحی کار، ارزش ها ، رقابت میان گروه ها، تصمیم گیری و رفتار روزمره تاثیر گذارد. سیستم های اطلاعاتی می توانند باعث کاهش هزینه ها شوند.</a:t>
            </a:r>
          </a:p>
          <a:p>
            <a:pPr marL="274320" indent="-274320" algn="just" rtl="1" eaLnBrk="1" fontAlgn="auto" hangingPunct="1">
              <a:lnSpc>
                <a:spcPct val="150000"/>
              </a:lnSpc>
              <a:spcAft>
                <a:spcPts val="0"/>
              </a:spcAft>
              <a:buClr>
                <a:schemeClr val="accent3"/>
              </a:buClr>
              <a:buFont typeface="Wingdings 2" pitchFamily="18" charset="2"/>
              <a:buNone/>
              <a:defRPr/>
            </a:pPr>
            <a:r>
              <a:rPr lang="fa-IR" b="1" i="1" dirty="0" smtClean="0">
                <a:cs typeface="B Nazanin" pitchFamily="2" charset="-78"/>
              </a:rPr>
              <a:t>تاثیر سیستم های اطلاعاتی بر راهبردهای کسب و کار</a:t>
            </a:r>
          </a:p>
          <a:p>
            <a:pPr marL="274320" indent="-274320" algn="just" rtl="1" eaLnBrk="1" fontAlgn="auto" hangingPunct="1">
              <a:lnSpc>
                <a:spcPct val="150000"/>
              </a:lnSpc>
              <a:spcAft>
                <a:spcPts val="0"/>
              </a:spcAft>
              <a:buClr>
                <a:schemeClr val="accent3"/>
              </a:buClr>
              <a:buFont typeface="Arial" pitchFamily="34" charset="0"/>
              <a:buChar char="•"/>
              <a:defRPr/>
            </a:pPr>
            <a:r>
              <a:rPr lang="fa-IR" dirty="0" smtClean="0">
                <a:cs typeface="B Nazanin" pitchFamily="2" charset="-78"/>
              </a:rPr>
              <a:t>کسب و کار ها می توانند از سیستم های اطلاعاتی برای غلبه بر رقیبان استفاده نمایند.</a:t>
            </a:r>
          </a:p>
          <a:p>
            <a:pPr marL="274320" indent="-274320" algn="just" rtl="1" eaLnBrk="1" fontAlgn="auto" hangingPunct="1">
              <a:lnSpc>
                <a:spcPct val="150000"/>
              </a:lnSpc>
              <a:spcAft>
                <a:spcPts val="0"/>
              </a:spcAft>
              <a:buClr>
                <a:schemeClr val="accent3"/>
              </a:buClr>
              <a:buFont typeface="Arial" pitchFamily="34" charset="0"/>
              <a:buChar char="•"/>
              <a:defRPr/>
            </a:pPr>
            <a:endParaRPr lang="fa-IR" dirty="0"/>
          </a:p>
        </p:txBody>
      </p:sp>
      <p:sp>
        <p:nvSpPr>
          <p:cNvPr id="6" name="Slide Number Placeholder 5"/>
          <p:cNvSpPr>
            <a:spLocks noGrp="1"/>
          </p:cNvSpPr>
          <p:nvPr>
            <p:ph type="sldNum" sz="quarter" idx="12"/>
          </p:nvPr>
        </p:nvSpPr>
        <p:spPr/>
        <p:txBody>
          <a:bodyPr/>
          <a:lstStyle/>
          <a:p>
            <a:pPr>
              <a:defRPr/>
            </a:pPr>
            <a:fld id="{EBBAD392-963C-4852-9639-4ED217B9E8CE}" type="slidenum">
              <a:rPr lang="en-US" smtClean="0"/>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704850"/>
            <a:ext cx="8229600" cy="723900"/>
          </a:xfrm>
        </p:spPr>
        <p:txBody>
          <a:bodyPr>
            <a:normAutofit fontScale="90000"/>
          </a:bodyPr>
          <a:lstStyle/>
          <a:p>
            <a:pPr algn="ctr" rtl="1"/>
            <a:r>
              <a:rPr lang="en-US" sz="4800" b="1" smtClean="0">
                <a:cs typeface="B Nazanin" pitchFamily="2" charset="-78"/>
              </a:rPr>
              <a:t/>
            </a:r>
            <a:br>
              <a:rPr lang="en-US" sz="4800" b="1" smtClean="0">
                <a:cs typeface="B Nazanin" pitchFamily="2" charset="-78"/>
              </a:rPr>
            </a:br>
            <a:r>
              <a:rPr lang="fa-IR" sz="4800" b="1" smtClean="0">
                <a:cs typeface="B Nazanin" pitchFamily="2" charset="-78"/>
              </a:rPr>
              <a:t> </a:t>
            </a:r>
            <a:r>
              <a:rPr lang="fa-IR" sz="3000" b="1" smtClean="0">
                <a:solidFill>
                  <a:schemeClr val="tx1"/>
                </a:solidFill>
                <a:cs typeface="B Nazanin" pitchFamily="2" charset="-78"/>
              </a:rPr>
              <a:t>نقش و استراتژی سیستم های اطلاعاتی در سازمان ها </a:t>
            </a:r>
            <a:endParaRPr lang="fa-IR" sz="3000" b="1" smtClean="0">
              <a:solidFill>
                <a:schemeClr val="tx1"/>
              </a:solidFill>
            </a:endParaRPr>
          </a:p>
        </p:txBody>
      </p:sp>
      <p:sp>
        <p:nvSpPr>
          <p:cNvPr id="3" name="Content Placeholder 2"/>
          <p:cNvSpPr>
            <a:spLocks noGrp="1"/>
          </p:cNvSpPr>
          <p:nvPr>
            <p:ph idx="1"/>
          </p:nvPr>
        </p:nvSpPr>
        <p:spPr/>
        <p:txBody>
          <a:bodyPr>
            <a:normAutofit fontScale="92500" lnSpcReduction="20000"/>
          </a:bodyPr>
          <a:lstStyle/>
          <a:p>
            <a:pPr marL="274320" indent="-274320" algn="just" rtl="1" eaLnBrk="1" fontAlgn="auto" hangingPunct="1">
              <a:spcAft>
                <a:spcPts val="0"/>
              </a:spcAft>
              <a:buClr>
                <a:schemeClr val="accent3"/>
              </a:buClr>
              <a:buFont typeface="Arial" pitchFamily="34" charset="0"/>
              <a:buChar char="•"/>
              <a:defRPr/>
            </a:pPr>
            <a:r>
              <a:rPr lang="fa-IR" dirty="0" smtClean="0">
                <a:cs typeface="B Nazanin" pitchFamily="2" charset="-78"/>
              </a:rPr>
              <a:t>کسب و کار ها می توانند از سیستم های اطلاعاتی برای غلبه بر رقیبان استفاده نمایند.</a:t>
            </a:r>
          </a:p>
          <a:p>
            <a:pPr marL="274320" indent="-274320" algn="just" rtl="1" eaLnBrk="1" fontAlgn="auto" hangingPunct="1">
              <a:spcAft>
                <a:spcPts val="0"/>
              </a:spcAft>
              <a:buClr>
                <a:schemeClr val="accent3"/>
              </a:buClr>
              <a:buFont typeface="Arial" pitchFamily="34" charset="0"/>
              <a:buChar char="•"/>
              <a:defRPr/>
            </a:pPr>
            <a:r>
              <a:rPr lang="fa-IR" dirty="0" smtClean="0">
                <a:cs typeface="B Nazanin" pitchFamily="2" charset="-78"/>
              </a:rPr>
              <a:t>سیستم های اطلاعاتی می توانند برای حمایت از راهبرد در سطح کسب و کار بنگاه و صنعت مورد استفاده قرار گیرند.</a:t>
            </a:r>
          </a:p>
          <a:p>
            <a:pPr marL="274320" indent="-274320" algn="just" rtl="1" eaLnBrk="1" fontAlgn="auto" hangingPunct="1">
              <a:spcAft>
                <a:spcPts val="0"/>
              </a:spcAft>
              <a:buClr>
                <a:schemeClr val="accent3"/>
              </a:buClr>
              <a:buFont typeface="Arial" pitchFamily="34" charset="0"/>
              <a:buChar char="•"/>
              <a:defRPr/>
            </a:pPr>
            <a:r>
              <a:rPr lang="fa-IR" dirty="0" smtClean="0">
                <a:cs typeface="B Nazanin" pitchFamily="2" charset="-78"/>
              </a:rPr>
              <a:t>سیستم های اطلاعاتی در سطح بنگاه، توزیع دانش را در سراسر واحدهای کسب و کار گسترش می دهند و عملیات گسسته این واحدها را به گونه ای انسجام می بخشند که واحدها بتوانند به عنوان یک کل عمل کنند.</a:t>
            </a:r>
          </a:p>
          <a:p>
            <a:pPr marL="274320" indent="-274320" algn="just" rtl="1" eaLnBrk="1" fontAlgn="auto" hangingPunct="1">
              <a:spcAft>
                <a:spcPts val="0"/>
              </a:spcAft>
              <a:buClr>
                <a:schemeClr val="accent3"/>
              </a:buClr>
              <a:buFont typeface="Arial" pitchFamily="34" charset="0"/>
              <a:buChar char="•"/>
              <a:defRPr/>
            </a:pPr>
            <a:r>
              <a:rPr lang="fa-IR" dirty="0" smtClean="0">
                <a:cs typeface="B Nazanin" pitchFamily="2" charset="-78"/>
              </a:rPr>
              <a:t>سیستم های اطلاعاتی در سطح صنعت از طریق تسهیل همکاری بنگاه با دیگر بنگاه ها در صنعت ، تبادل تراکنش ها یا هماهنگی فعالیت ها، مزیت رقابتی بنگاه را سبب می شوند.</a:t>
            </a:r>
          </a:p>
          <a:p>
            <a:pPr marL="274320" indent="-274320" algn="just" rtl="1" eaLnBrk="1" fontAlgn="auto" hangingPunct="1">
              <a:lnSpc>
                <a:spcPct val="150000"/>
              </a:lnSpc>
              <a:spcAft>
                <a:spcPts val="0"/>
              </a:spcAft>
              <a:buClr>
                <a:schemeClr val="accent3"/>
              </a:buClr>
              <a:buFont typeface="Arial" pitchFamily="34" charset="0"/>
              <a:buChar char="•"/>
              <a:defRPr/>
            </a:pPr>
            <a:endParaRPr lang="fa-IR" dirty="0"/>
          </a:p>
        </p:txBody>
      </p:sp>
      <p:sp>
        <p:nvSpPr>
          <p:cNvPr id="6" name="Slide Number Placeholder 5"/>
          <p:cNvSpPr>
            <a:spLocks noGrp="1"/>
          </p:cNvSpPr>
          <p:nvPr>
            <p:ph type="sldNum" sz="quarter" idx="12"/>
          </p:nvPr>
        </p:nvSpPr>
        <p:spPr/>
        <p:txBody>
          <a:bodyPr/>
          <a:lstStyle/>
          <a:p>
            <a:pPr>
              <a:defRPr/>
            </a:pPr>
            <a:fld id="{66A79CC4-D541-4039-BE43-B0DC52C5D06C}" type="slidenum">
              <a:rPr lang="en-US" smtClean="0"/>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marL="274320" indent="-274320" algn="just" rtl="1" eaLnBrk="1" fontAlgn="auto" hangingPunct="1">
              <a:lnSpc>
                <a:spcPct val="150000"/>
              </a:lnSpc>
              <a:spcAft>
                <a:spcPts val="0"/>
              </a:spcAft>
              <a:buClr>
                <a:schemeClr val="accent3"/>
              </a:buClr>
              <a:buFont typeface="Arial" pitchFamily="34" charset="0"/>
              <a:buChar char="•"/>
              <a:defRPr/>
            </a:pPr>
            <a:r>
              <a:rPr lang="fa-IR" dirty="0" smtClean="0"/>
              <a:t> </a:t>
            </a:r>
            <a:r>
              <a:rPr lang="fa-IR" sz="2400" b="1" dirty="0" smtClean="0">
                <a:cs typeface="B Nazanin" pitchFamily="2" charset="-78"/>
              </a:rPr>
              <a:t> </a:t>
            </a:r>
            <a:r>
              <a:rPr lang="en-US" sz="2400" b="1" dirty="0" smtClean="0">
                <a:cs typeface="B Nazanin" pitchFamily="2" charset="-78"/>
              </a:rPr>
              <a:t>ERP</a:t>
            </a:r>
            <a:r>
              <a:rPr lang="fa-IR" dirty="0" smtClean="0">
                <a:cs typeface="B Nazanin" pitchFamily="2" charset="-78"/>
              </a:rPr>
              <a:t>.: </a:t>
            </a:r>
            <a:r>
              <a:rPr lang="en-US" dirty="0" smtClean="0">
                <a:cs typeface="B Nazanin" pitchFamily="2" charset="-78"/>
              </a:rPr>
              <a:t>Enterprise Resource Planning             </a:t>
            </a:r>
            <a:endParaRPr lang="fa-IR" dirty="0" smtClean="0">
              <a:cs typeface="B Nazanin" pitchFamily="2" charset="-78"/>
            </a:endParaRPr>
          </a:p>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یا سیستم برنامه ریزی منابع سازمان. سیستمی را برای هماهنگی و  یکپارچگی فرایند های کسب و کار فراهم می آورند.بدین ترتیب اطلاعات در سراسر سازمان جریان می یابد و از طریق فرایند های مختلف کسب و کار به اشتراک گذاشته می شود. این سیستم داده های فرایند های کلیدی کسب و کار </a:t>
            </a:r>
          </a:p>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 ساخت، تولید،مالی، حسابداری، فروش و بازاریابی و منابع انسانی) را جمع آوری کرده و این داده ها را درون مخزنی جامع ذخیره می کند .</a:t>
            </a:r>
            <a:endParaRPr lang="fa-IR" dirty="0"/>
          </a:p>
        </p:txBody>
      </p:sp>
      <p:sp>
        <p:nvSpPr>
          <p:cNvPr id="6" name="Slide Number Placeholder 5"/>
          <p:cNvSpPr>
            <a:spLocks noGrp="1"/>
          </p:cNvSpPr>
          <p:nvPr>
            <p:ph type="sldNum" sz="quarter" idx="12"/>
          </p:nvPr>
        </p:nvSpPr>
        <p:spPr/>
        <p:txBody>
          <a:bodyPr/>
          <a:lstStyle/>
          <a:p>
            <a:pPr>
              <a:defRPr/>
            </a:pPr>
            <a:fld id="{88C3230C-C9A5-4FEB-8F78-3530BAEC6B96}" type="slidenum">
              <a:rPr lang="en-US" smtClean="0"/>
              <a:pPr>
                <a:defRPr/>
              </a:pPr>
              <a:t>15</a:t>
            </a:fld>
            <a:endParaRPr lang="en-US"/>
          </a:p>
        </p:txBody>
      </p:sp>
      <p:sp>
        <p:nvSpPr>
          <p:cNvPr id="39941" name="Title 1"/>
          <p:cNvSpPr>
            <a:spLocks noGrp="1"/>
          </p:cNvSpPr>
          <p:nvPr>
            <p:ph type="title"/>
          </p:nvPr>
        </p:nvSpPr>
        <p:spPr>
          <a:xfrm>
            <a:off x="457200" y="704850"/>
            <a:ext cx="8229600" cy="938213"/>
          </a:xfrm>
        </p:spPr>
        <p:txBody>
          <a:bodyPr/>
          <a:lstStyle/>
          <a:p>
            <a:pPr algn="ctr" rtl="1"/>
            <a:r>
              <a:rPr lang="en-US" sz="4800" smtClean="0"/>
              <a:t>,</a:t>
            </a:r>
            <a:r>
              <a:rPr lang="en-US" sz="4800" b="1" smtClean="0">
                <a:solidFill>
                  <a:schemeClr val="tx1"/>
                </a:solidFill>
                <a:latin typeface="Times New Roman" pitchFamily="18" charset="0"/>
                <a:cs typeface="Times New Roman" pitchFamily="18" charset="0"/>
              </a:rPr>
              <a:t> CRM</a:t>
            </a:r>
            <a:r>
              <a:rPr lang="fa-IR" sz="4800" smtClean="0"/>
              <a:t> </a:t>
            </a:r>
            <a:r>
              <a:rPr lang="en-US" sz="4800" smtClean="0"/>
              <a:t>,</a:t>
            </a:r>
            <a:r>
              <a:rPr lang="en-US" sz="4800" b="1" smtClean="0">
                <a:solidFill>
                  <a:schemeClr val="tx1"/>
                </a:solidFill>
                <a:latin typeface="Times New Roman" pitchFamily="18" charset="0"/>
                <a:cs typeface="Times New Roman" pitchFamily="18" charset="0"/>
              </a:rPr>
              <a:t>SCM</a:t>
            </a:r>
            <a:r>
              <a:rPr lang="fa-IR" sz="4800" smtClean="0">
                <a:cs typeface="B Nazanin" pitchFamily="2" charset="-78"/>
              </a:rPr>
              <a:t> </a:t>
            </a:r>
            <a:r>
              <a:rPr lang="en-US" sz="4800" b="1" smtClean="0">
                <a:solidFill>
                  <a:schemeClr val="tx1"/>
                </a:solidFill>
                <a:latin typeface="Times New Roman" pitchFamily="18" charset="0"/>
                <a:cs typeface="Times New Roman" pitchFamily="18" charset="0"/>
              </a:rPr>
              <a:t>ERP</a:t>
            </a:r>
            <a:endParaRPr lang="fa-IR" sz="480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704850"/>
            <a:ext cx="8229600" cy="938213"/>
          </a:xfrm>
        </p:spPr>
        <p:txBody>
          <a:bodyPr/>
          <a:lstStyle/>
          <a:p>
            <a:pPr algn="ctr" rtl="1"/>
            <a:r>
              <a:rPr lang="en-US" sz="4800" smtClean="0"/>
              <a:t>,</a:t>
            </a:r>
            <a:r>
              <a:rPr lang="en-US" sz="4800" b="1" smtClean="0">
                <a:solidFill>
                  <a:schemeClr val="tx1"/>
                </a:solidFill>
                <a:latin typeface="Times New Roman" pitchFamily="18" charset="0"/>
                <a:cs typeface="Times New Roman" pitchFamily="18" charset="0"/>
              </a:rPr>
              <a:t> CRM</a:t>
            </a:r>
            <a:r>
              <a:rPr lang="fa-IR" sz="4800" smtClean="0"/>
              <a:t> </a:t>
            </a:r>
            <a:r>
              <a:rPr lang="en-US" sz="4800" smtClean="0"/>
              <a:t>,</a:t>
            </a:r>
            <a:r>
              <a:rPr lang="en-US" sz="4800" b="1" smtClean="0">
                <a:solidFill>
                  <a:schemeClr val="tx1"/>
                </a:solidFill>
                <a:latin typeface="Times New Roman" pitchFamily="18" charset="0"/>
                <a:cs typeface="Times New Roman" pitchFamily="18" charset="0"/>
              </a:rPr>
              <a:t>SCM</a:t>
            </a:r>
            <a:r>
              <a:rPr lang="fa-IR" sz="4800" smtClean="0">
                <a:cs typeface="B Nazanin" pitchFamily="2" charset="-78"/>
              </a:rPr>
              <a:t> </a:t>
            </a:r>
            <a:r>
              <a:rPr lang="en-US" sz="4800" b="1" smtClean="0">
                <a:solidFill>
                  <a:schemeClr val="tx1"/>
                </a:solidFill>
                <a:latin typeface="Times New Roman" pitchFamily="18" charset="0"/>
                <a:cs typeface="Times New Roman" pitchFamily="18" charset="0"/>
              </a:rPr>
              <a:t>ERP</a:t>
            </a:r>
            <a:endParaRPr lang="fa-IR" sz="4800" smtClean="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85000" lnSpcReduction="10000"/>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برای مثال هنگامی که نمایندگی    فروش   یک  شرکت سفارش مشتری را وارد </a:t>
            </a:r>
          </a:p>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می کند، این  داده ها به طور خودکار   به افراد  دیگر شرکت   ( </a:t>
            </a:r>
            <a:r>
              <a:rPr lang="fa-IR" sz="2400" dirty="0" smtClean="0">
                <a:cs typeface="B Nazanin" pitchFamily="2" charset="-78"/>
              </a:rPr>
              <a:t>افراد مسئول آن </a:t>
            </a:r>
          </a:p>
          <a:p>
            <a:pPr marL="274320" indent="-274320" algn="just" rtl="1" eaLnBrk="1" fontAlgn="auto" hangingPunct="1">
              <a:lnSpc>
                <a:spcPct val="150000"/>
              </a:lnSpc>
              <a:spcAft>
                <a:spcPts val="0"/>
              </a:spcAft>
              <a:buClr>
                <a:schemeClr val="accent3"/>
              </a:buClr>
              <a:buFont typeface="Wingdings 2" pitchFamily="18" charset="2"/>
              <a:buNone/>
              <a:defRPr/>
            </a:pPr>
            <a:r>
              <a:rPr lang="fa-IR" sz="2400" dirty="0" smtClean="0">
                <a:cs typeface="B Nazanin" pitchFamily="2" charset="-78"/>
              </a:rPr>
              <a:t>داده ها</a:t>
            </a:r>
            <a:r>
              <a:rPr lang="fa-IR" dirty="0" smtClean="0">
                <a:cs typeface="B Nazanin" pitchFamily="2" charset="-78"/>
              </a:rPr>
              <a:t>) می رسد. پس از بررسی موجودی و تحویل به مشتری، داده های  به روز شده واحد فروش و تولید به حسابداری  می روند  و  سایر مراحل  فرایند ها   طی  می شود. دفتر مرکزی شرکت می تواند داده ها ی لحظه به لحظه فروش، فهرست موجودی و تولید را مشاهده نماید.</a:t>
            </a:r>
            <a:endParaRPr lang="fa-IR" dirty="0">
              <a:cs typeface="B Nazanin" pitchFamily="2" charset="-78"/>
            </a:endParaRPr>
          </a:p>
        </p:txBody>
      </p:sp>
      <p:sp>
        <p:nvSpPr>
          <p:cNvPr id="6" name="Slide Number Placeholder 5"/>
          <p:cNvSpPr>
            <a:spLocks noGrp="1"/>
          </p:cNvSpPr>
          <p:nvPr>
            <p:ph type="sldNum" sz="quarter" idx="12"/>
          </p:nvPr>
        </p:nvSpPr>
        <p:spPr/>
        <p:txBody>
          <a:bodyPr/>
          <a:lstStyle/>
          <a:p>
            <a:pPr>
              <a:defRPr/>
            </a:pPr>
            <a:fld id="{AE1E7BA1-197D-4362-BFFC-9018928DEE51}"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274320" indent="-274320" algn="just" rtl="1" eaLnBrk="1" fontAlgn="auto" hangingPunct="1">
              <a:lnSpc>
                <a:spcPct val="150000"/>
              </a:lnSpc>
              <a:spcAft>
                <a:spcPts val="0"/>
              </a:spcAft>
              <a:buClr>
                <a:schemeClr val="accent3"/>
              </a:buClr>
              <a:buFont typeface="Arial" pitchFamily="34" charset="0"/>
              <a:buChar char="•"/>
              <a:defRPr/>
            </a:pPr>
            <a:r>
              <a:rPr lang="fa-IR" dirty="0" smtClean="0"/>
              <a:t> </a:t>
            </a:r>
            <a:r>
              <a:rPr lang="fa-IR" sz="2400" b="1" dirty="0" smtClean="0">
                <a:cs typeface="B Nazanin" pitchFamily="2" charset="-78"/>
              </a:rPr>
              <a:t> </a:t>
            </a:r>
            <a:r>
              <a:rPr lang="en-US" sz="2400" b="1" dirty="0" smtClean="0">
                <a:cs typeface="B Nazanin" pitchFamily="2" charset="-78"/>
              </a:rPr>
              <a:t>SCM</a:t>
            </a:r>
            <a:r>
              <a:rPr lang="fa-IR" sz="2400" b="1" dirty="0" smtClean="0">
                <a:cs typeface="B Nazanin" pitchFamily="2" charset="-78"/>
              </a:rPr>
              <a:t> :</a:t>
            </a:r>
            <a:r>
              <a:rPr lang="fa-IR" dirty="0" smtClean="0">
                <a:cs typeface="B Nazanin" pitchFamily="2" charset="-78"/>
              </a:rPr>
              <a:t> </a:t>
            </a:r>
            <a:r>
              <a:rPr lang="en-US" dirty="0" smtClean="0">
                <a:cs typeface="B Nazanin" pitchFamily="2" charset="-78"/>
              </a:rPr>
              <a:t>Supply Chain Management           </a:t>
            </a:r>
            <a:endParaRPr lang="fa-IR" dirty="0" smtClean="0">
              <a:cs typeface="B Nazanin" pitchFamily="2" charset="-78"/>
            </a:endParaRPr>
          </a:p>
          <a:p>
            <a:pPr marL="274320" indent="-274320" algn="just" rtl="1" eaLnBrk="1" fontAlgn="auto" hangingPunct="1">
              <a:lnSpc>
                <a:spcPct val="150000"/>
              </a:lnSpc>
              <a:spcAft>
                <a:spcPts val="0"/>
              </a:spcAft>
              <a:buClr>
                <a:schemeClr val="accent3"/>
              </a:buClr>
              <a:buFont typeface="Wingdings 2" pitchFamily="18" charset="2"/>
              <a:buNone/>
              <a:defRPr/>
            </a:pPr>
            <a:r>
              <a:rPr lang="fa-IR" dirty="0" smtClean="0">
                <a:cs typeface="B Nazanin" pitchFamily="2" charset="-78"/>
              </a:rPr>
              <a:t>یا سیستم مدیریت زنجیره تامین. سیستمی را برای هماهنگی و  یکپارچگی فرایند های کسب و کار فراهم می آورند.بدین ترتیب اطلاعات در سراسر سازمان جریان می یابد و از طریق فرایند های مختلف کسب و کار به اشتراک گذاشته می شود.این سیستم داده های فرایند های کلیدی </a:t>
            </a:r>
            <a:r>
              <a:rPr lang="fa-IR" sz="2200" dirty="0" smtClean="0">
                <a:cs typeface="B Nazanin" pitchFamily="2" charset="-78"/>
              </a:rPr>
              <a:t>کسب و کار </a:t>
            </a:r>
            <a:r>
              <a:rPr lang="fa-IR" dirty="0" smtClean="0">
                <a:cs typeface="B Nazanin" pitchFamily="2" charset="-78"/>
              </a:rPr>
              <a:t>( ساخت، تولید،مالی، حسابداری، فروش و بازاریابی و منابع انسانی) را جمع آوری کرده و این داده ها را درون مخزنی جامع ذخیره می کند .</a:t>
            </a:r>
            <a:endParaRPr lang="fa-IR" dirty="0"/>
          </a:p>
        </p:txBody>
      </p:sp>
      <p:sp>
        <p:nvSpPr>
          <p:cNvPr id="6" name="Slide Number Placeholder 5"/>
          <p:cNvSpPr>
            <a:spLocks noGrp="1"/>
          </p:cNvSpPr>
          <p:nvPr>
            <p:ph type="sldNum" sz="quarter" idx="12"/>
          </p:nvPr>
        </p:nvSpPr>
        <p:spPr/>
        <p:txBody>
          <a:bodyPr/>
          <a:lstStyle/>
          <a:p>
            <a:pPr>
              <a:defRPr/>
            </a:pPr>
            <a:fld id="{56DDF81F-CA05-4BAF-9133-393A945B7B63}" type="slidenum">
              <a:rPr lang="en-US" smtClean="0"/>
              <a:pPr>
                <a:defRPr/>
              </a:pPr>
              <a:t>17</a:t>
            </a:fld>
            <a:endParaRPr lang="en-US"/>
          </a:p>
        </p:txBody>
      </p:sp>
      <p:sp>
        <p:nvSpPr>
          <p:cNvPr id="41989" name="Title 1"/>
          <p:cNvSpPr>
            <a:spLocks noGrp="1"/>
          </p:cNvSpPr>
          <p:nvPr>
            <p:ph type="title"/>
          </p:nvPr>
        </p:nvSpPr>
        <p:spPr>
          <a:xfrm>
            <a:off x="457200" y="704850"/>
            <a:ext cx="8229600" cy="938213"/>
          </a:xfrm>
        </p:spPr>
        <p:txBody>
          <a:bodyPr/>
          <a:lstStyle/>
          <a:p>
            <a:pPr algn="ctr" rtl="1"/>
            <a:r>
              <a:rPr lang="en-US" sz="4800" smtClean="0"/>
              <a:t>,</a:t>
            </a:r>
            <a:r>
              <a:rPr lang="en-US" sz="4800" b="1" smtClean="0">
                <a:solidFill>
                  <a:schemeClr val="tx1"/>
                </a:solidFill>
                <a:latin typeface="Times New Roman" pitchFamily="18" charset="0"/>
                <a:cs typeface="Times New Roman" pitchFamily="18" charset="0"/>
              </a:rPr>
              <a:t> CRM</a:t>
            </a:r>
            <a:r>
              <a:rPr lang="fa-IR" sz="4800" smtClean="0"/>
              <a:t> </a:t>
            </a:r>
            <a:r>
              <a:rPr lang="en-US" sz="4800" smtClean="0"/>
              <a:t>,</a:t>
            </a:r>
            <a:r>
              <a:rPr lang="en-US" sz="4800" b="1" smtClean="0">
                <a:solidFill>
                  <a:schemeClr val="tx1"/>
                </a:solidFill>
                <a:latin typeface="Times New Roman" pitchFamily="18" charset="0"/>
                <a:cs typeface="Times New Roman" pitchFamily="18" charset="0"/>
              </a:rPr>
              <a:t>SCM</a:t>
            </a:r>
            <a:r>
              <a:rPr lang="fa-IR" sz="4800" smtClean="0">
                <a:cs typeface="B Nazanin" pitchFamily="2" charset="-78"/>
              </a:rPr>
              <a:t> </a:t>
            </a:r>
            <a:r>
              <a:rPr lang="en-US" sz="4800" b="1" smtClean="0">
                <a:solidFill>
                  <a:schemeClr val="tx1"/>
                </a:solidFill>
                <a:latin typeface="Times New Roman" pitchFamily="18" charset="0"/>
                <a:cs typeface="Times New Roman" pitchFamily="18" charset="0"/>
              </a:rPr>
              <a:t>ERP</a:t>
            </a:r>
            <a:endParaRPr lang="fa-IR" sz="480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43063"/>
            <a:ext cx="8229600" cy="4681537"/>
          </a:xfrm>
        </p:spPr>
        <p:txBody>
          <a:bodyPr>
            <a:normAutofit lnSpcReduction="10000"/>
          </a:bodyPr>
          <a:lstStyle/>
          <a:p>
            <a:pPr marL="274320" indent="-274320" algn="just" rtl="1" eaLnBrk="1" fontAlgn="auto" hangingPunct="1">
              <a:lnSpc>
                <a:spcPct val="150000"/>
              </a:lnSpc>
              <a:spcAft>
                <a:spcPts val="0"/>
              </a:spcAft>
              <a:buClr>
                <a:schemeClr val="accent3"/>
              </a:buClr>
              <a:buFont typeface="Arial" pitchFamily="34" charset="0"/>
              <a:buChar char="•"/>
              <a:defRPr/>
            </a:pPr>
            <a:r>
              <a:rPr lang="fa-IR" dirty="0" smtClean="0"/>
              <a:t> </a:t>
            </a:r>
            <a:r>
              <a:rPr lang="fa-IR" sz="2400" b="1" dirty="0" smtClean="0">
                <a:cs typeface="B Nazanin" pitchFamily="2" charset="-78"/>
              </a:rPr>
              <a:t> </a:t>
            </a:r>
            <a:r>
              <a:rPr lang="en-US" sz="2400" b="1" dirty="0" smtClean="0">
                <a:cs typeface="B Nazanin" pitchFamily="2" charset="-78"/>
              </a:rPr>
              <a:t>SCM</a:t>
            </a:r>
            <a:r>
              <a:rPr lang="fa-IR" sz="2400" b="1" dirty="0" smtClean="0">
                <a:cs typeface="B Nazanin" pitchFamily="2" charset="-78"/>
              </a:rPr>
              <a:t> : </a:t>
            </a:r>
            <a:r>
              <a:rPr lang="fa-IR" dirty="0" smtClean="0">
                <a:cs typeface="B Nazanin" pitchFamily="2" charset="-78"/>
              </a:rPr>
              <a:t> </a:t>
            </a:r>
            <a:r>
              <a:rPr lang="en-US" dirty="0" smtClean="0">
                <a:cs typeface="B Nazanin" pitchFamily="2" charset="-78"/>
              </a:rPr>
              <a:t>Supply Chain Management           </a:t>
            </a:r>
            <a:endParaRPr lang="fa-IR" dirty="0" smtClean="0">
              <a:cs typeface="B Nazanin" pitchFamily="2" charset="-78"/>
            </a:endParaRPr>
          </a:p>
          <a:p>
            <a:pPr marL="274320" indent="-274320" algn="just" rtl="1" eaLnBrk="1" fontAlgn="auto" hangingPunct="1">
              <a:spcAft>
                <a:spcPts val="0"/>
              </a:spcAft>
              <a:buClr>
                <a:schemeClr val="accent3"/>
              </a:buClr>
              <a:buFont typeface="Wingdings 2" pitchFamily="18" charset="2"/>
              <a:buNone/>
              <a:defRPr/>
            </a:pPr>
            <a:r>
              <a:rPr lang="fa-IR" sz="2000" dirty="0" smtClean="0">
                <a:cs typeface="B Nazanin" pitchFamily="2" charset="-78"/>
              </a:rPr>
              <a:t>اطلاعات سیستم های مدیریت زنجیره تامین به بنگاه ها کمک می کند تا:</a:t>
            </a:r>
          </a:p>
          <a:p>
            <a:pPr marL="274320" indent="-274320" algn="just" rtl="1" eaLnBrk="1" fontAlgn="auto" hangingPunct="1">
              <a:spcAft>
                <a:spcPts val="0"/>
              </a:spcAft>
              <a:buClr>
                <a:schemeClr val="accent3"/>
              </a:buClr>
              <a:buFont typeface="Wingdings 2" pitchFamily="18" charset="2"/>
              <a:buNone/>
              <a:defRPr/>
            </a:pPr>
            <a:endParaRPr lang="fa-IR" sz="2000" dirty="0" smtClean="0">
              <a:cs typeface="B Nazanin" pitchFamily="2" charset="-78"/>
            </a:endParaRP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تصمیم بگیرند چه زمانی و چه چیزی را تولید و ذخیره نمایند و انتقال دهند.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به سرعت سفارش ها را منتقل نمایند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وضعیت سفارش ها را ردیابی نمایند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موجودی در درسترس را بررسی و سطح موجودی را کنترل نمایند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هزینه های انبار، حمل و نقل وموجودی را کاهش دهند.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به ردیابی حمل بپردازند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تولید را براساس تقاضای واقعی مشتری برنامه ریزی نمایند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به سرعت تغییرات طراحی محصول را منتقل نمایند</a:t>
            </a:r>
          </a:p>
          <a:p>
            <a:pPr marL="274320" indent="-274320" algn="just" rtl="1" eaLnBrk="1" fontAlgn="auto" hangingPunct="1">
              <a:lnSpc>
                <a:spcPct val="150000"/>
              </a:lnSpc>
              <a:spcAft>
                <a:spcPts val="0"/>
              </a:spcAft>
              <a:buClr>
                <a:schemeClr val="accent3"/>
              </a:buClr>
              <a:buFontTx/>
              <a:buChar char="-"/>
              <a:defRPr/>
            </a:pPr>
            <a:endParaRPr lang="fa-IR" dirty="0"/>
          </a:p>
        </p:txBody>
      </p:sp>
      <p:sp>
        <p:nvSpPr>
          <p:cNvPr id="6" name="Slide Number Placeholder 5"/>
          <p:cNvSpPr>
            <a:spLocks noGrp="1"/>
          </p:cNvSpPr>
          <p:nvPr>
            <p:ph type="sldNum" sz="quarter" idx="12"/>
          </p:nvPr>
        </p:nvSpPr>
        <p:spPr/>
        <p:txBody>
          <a:bodyPr/>
          <a:lstStyle/>
          <a:p>
            <a:pPr>
              <a:defRPr/>
            </a:pPr>
            <a:fld id="{4208D6FE-FEE1-442F-9D94-19E2A2AD5442}" type="slidenum">
              <a:rPr lang="en-US" smtClean="0"/>
              <a:pPr>
                <a:defRPr/>
              </a:pPr>
              <a:t>18</a:t>
            </a:fld>
            <a:endParaRPr lang="en-US"/>
          </a:p>
        </p:txBody>
      </p:sp>
      <p:sp>
        <p:nvSpPr>
          <p:cNvPr id="43014" name="Title 1"/>
          <p:cNvSpPr>
            <a:spLocks noGrp="1"/>
          </p:cNvSpPr>
          <p:nvPr>
            <p:ph type="title"/>
          </p:nvPr>
        </p:nvSpPr>
        <p:spPr>
          <a:xfrm>
            <a:off x="457200" y="704850"/>
            <a:ext cx="8229600" cy="938213"/>
          </a:xfrm>
        </p:spPr>
        <p:txBody>
          <a:bodyPr/>
          <a:lstStyle/>
          <a:p>
            <a:pPr algn="ctr" rtl="1"/>
            <a:r>
              <a:rPr lang="en-US" sz="4800" smtClean="0"/>
              <a:t>,</a:t>
            </a:r>
            <a:r>
              <a:rPr lang="en-US" sz="4800" b="1" smtClean="0">
                <a:solidFill>
                  <a:schemeClr val="tx1"/>
                </a:solidFill>
                <a:latin typeface="Times New Roman" pitchFamily="18" charset="0"/>
                <a:cs typeface="Times New Roman" pitchFamily="18" charset="0"/>
              </a:rPr>
              <a:t> CRM</a:t>
            </a:r>
            <a:r>
              <a:rPr lang="fa-IR" sz="4800" smtClean="0"/>
              <a:t> </a:t>
            </a:r>
            <a:r>
              <a:rPr lang="en-US" sz="4800" smtClean="0"/>
              <a:t>,</a:t>
            </a:r>
            <a:r>
              <a:rPr lang="en-US" sz="4800" b="1" smtClean="0">
                <a:solidFill>
                  <a:schemeClr val="tx1"/>
                </a:solidFill>
                <a:latin typeface="Times New Roman" pitchFamily="18" charset="0"/>
                <a:cs typeface="Times New Roman" pitchFamily="18" charset="0"/>
              </a:rPr>
              <a:t>SCM</a:t>
            </a:r>
            <a:r>
              <a:rPr lang="fa-IR" sz="4800" smtClean="0">
                <a:cs typeface="B Nazanin" pitchFamily="2" charset="-78"/>
              </a:rPr>
              <a:t> </a:t>
            </a:r>
            <a:r>
              <a:rPr lang="en-US" sz="4800" b="1" smtClean="0">
                <a:solidFill>
                  <a:schemeClr val="tx1"/>
                </a:solidFill>
                <a:latin typeface="Times New Roman" pitchFamily="18" charset="0"/>
                <a:cs typeface="Times New Roman" pitchFamily="18" charset="0"/>
              </a:rPr>
              <a:t>ERP</a:t>
            </a:r>
            <a:endParaRPr lang="fa-IR" sz="480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43063"/>
            <a:ext cx="8229600" cy="4681537"/>
          </a:xfrm>
        </p:spPr>
        <p:txBody>
          <a:bodyPr>
            <a:normAutofit lnSpcReduction="10000"/>
          </a:bodyPr>
          <a:lstStyle/>
          <a:p>
            <a:pPr marL="274320" indent="-274320" algn="just" rtl="1" eaLnBrk="1" fontAlgn="auto" hangingPunct="1">
              <a:spcAft>
                <a:spcPts val="0"/>
              </a:spcAft>
              <a:buClr>
                <a:schemeClr val="accent3"/>
              </a:buClr>
              <a:buFont typeface="Arial" pitchFamily="34" charset="0"/>
              <a:buChar char="•"/>
              <a:defRPr/>
            </a:pPr>
            <a:r>
              <a:rPr lang="en-US" sz="2400" b="1" dirty="0" smtClean="0">
                <a:cs typeface="B Nazanin" pitchFamily="2" charset="-78"/>
              </a:rPr>
              <a:t>CRM</a:t>
            </a:r>
            <a:r>
              <a:rPr lang="fa-IR" sz="2400" b="1" dirty="0" smtClean="0">
                <a:cs typeface="B Nazanin" pitchFamily="2" charset="-78"/>
              </a:rPr>
              <a:t> : </a:t>
            </a:r>
            <a:r>
              <a:rPr lang="fa-IR" dirty="0" smtClean="0">
                <a:cs typeface="B Nazanin" pitchFamily="2" charset="-78"/>
              </a:rPr>
              <a:t> </a:t>
            </a:r>
            <a:r>
              <a:rPr lang="en-US" dirty="0" smtClean="0">
                <a:cs typeface="B Nazanin" pitchFamily="2" charset="-78"/>
              </a:rPr>
              <a:t>Customer Relationship Management           </a:t>
            </a:r>
            <a:endParaRPr lang="fa-IR" dirty="0" smtClean="0">
              <a:cs typeface="B Nazanin" pitchFamily="2" charset="-78"/>
            </a:endParaRPr>
          </a:p>
          <a:p>
            <a:pPr marL="274320" indent="-274320" algn="ctr" rtl="1" eaLnBrk="1" fontAlgn="auto" hangingPunct="1">
              <a:spcAft>
                <a:spcPts val="0"/>
              </a:spcAft>
              <a:buClr>
                <a:schemeClr val="accent3"/>
              </a:buClr>
              <a:buFont typeface="Wingdings 2" pitchFamily="18" charset="2"/>
              <a:buNone/>
              <a:defRPr/>
            </a:pPr>
            <a:r>
              <a:rPr lang="fa-IR" dirty="0" smtClean="0">
                <a:cs typeface="B Nazanin" pitchFamily="2" charset="-78"/>
              </a:rPr>
              <a:t>یا</a:t>
            </a:r>
          </a:p>
          <a:p>
            <a:pPr marL="274320" indent="-274320" algn="ctr" rtl="1" eaLnBrk="1" fontAlgn="auto" hangingPunct="1">
              <a:spcAft>
                <a:spcPts val="0"/>
              </a:spcAft>
              <a:buClr>
                <a:schemeClr val="accent3"/>
              </a:buClr>
              <a:buFont typeface="Wingdings 2" pitchFamily="18" charset="2"/>
              <a:buNone/>
              <a:defRPr/>
            </a:pPr>
            <a:r>
              <a:rPr lang="fa-IR" dirty="0" smtClean="0">
                <a:cs typeface="B Nazanin" pitchFamily="2" charset="-78"/>
              </a:rPr>
              <a:t>سیستم های مدیریت ارتباط با مشتری</a:t>
            </a:r>
          </a:p>
          <a:p>
            <a:pPr marL="274320" indent="-274320" algn="just" rtl="1" eaLnBrk="1" fontAlgn="auto" hangingPunct="1">
              <a:spcAft>
                <a:spcPts val="0"/>
              </a:spcAft>
              <a:buClr>
                <a:schemeClr val="accent3"/>
              </a:buClr>
              <a:buFont typeface="Wingdings 2" pitchFamily="18" charset="2"/>
              <a:buNone/>
              <a:defRPr/>
            </a:pPr>
            <a:r>
              <a:rPr lang="fa-IR" sz="2200" dirty="0" smtClean="0">
                <a:cs typeface="B Nazanin" pitchFamily="2" charset="-78"/>
              </a:rPr>
              <a:t>این سیستم ها بر هماهنگ ساختن همه فرایندهای کسب وکار شامل تعاملات بنگاه با مشتریان خود در فروش، بازاریابی و خدمت به منظور بهینه سازی سود سهام، رضایت مشتری و حفظ مشتری تمرکز دارد(</a:t>
            </a:r>
            <a:r>
              <a:rPr lang="en-US" sz="2200" dirty="0" smtClean="0">
                <a:cs typeface="B Nazanin" pitchFamily="2" charset="-78"/>
              </a:rPr>
              <a:t>3R</a:t>
            </a:r>
            <a:r>
              <a:rPr lang="fa-IR" sz="2200" dirty="0" smtClean="0">
                <a:cs typeface="B Nazanin" pitchFamily="2" charset="-78"/>
              </a:rPr>
              <a:t>).سیستم </a:t>
            </a:r>
            <a:r>
              <a:rPr lang="en-US" sz="2200" dirty="0" smtClean="0">
                <a:cs typeface="B Nazanin" pitchFamily="2" charset="-78"/>
              </a:rPr>
              <a:t>CRM </a:t>
            </a:r>
            <a:r>
              <a:rPr lang="fa-IR" sz="2200" dirty="0" smtClean="0">
                <a:cs typeface="B Nazanin" pitchFamily="2" charset="-78"/>
              </a:rPr>
              <a:t> مطلوب، مشتری را از هنگام دریافت یک سفارش تا تحویل محصول/خدمت پشتیبانی می کند. یک </a:t>
            </a:r>
            <a:r>
              <a:rPr lang="en-US" sz="2200" dirty="0" smtClean="0">
                <a:cs typeface="B Nazanin" pitchFamily="2" charset="-78"/>
              </a:rPr>
              <a:t>CRM</a:t>
            </a:r>
            <a:r>
              <a:rPr lang="fa-IR" sz="2200" dirty="0" smtClean="0">
                <a:cs typeface="B Nazanin" pitchFamily="2" charset="-78"/>
              </a:rPr>
              <a:t> خوب، داده ها و ابزارهای تحلیلی را برای پاسخگویی به این پرسش ها فراهم می کند: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مشتریان وفادار ما چه کسانی هستند؟( فروش به مشتری جدید 6 برابر مشتری کنونی هزینه دارد)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سودآورترین مشتریان ما چه کسانی هستند؟</a:t>
            </a:r>
          </a:p>
          <a:p>
            <a:pPr marL="274320" indent="-274320" algn="just" rtl="1" eaLnBrk="1" fontAlgn="auto" hangingPunct="1">
              <a:spcAft>
                <a:spcPts val="0"/>
              </a:spcAft>
              <a:buClr>
                <a:schemeClr val="accent3"/>
              </a:buClr>
              <a:buFontTx/>
              <a:buChar char="-"/>
              <a:defRPr/>
            </a:pPr>
            <a:r>
              <a:rPr lang="fa-IR" sz="2200" dirty="0" smtClean="0">
                <a:cs typeface="B Nazanin" pitchFamily="2" charset="-78"/>
              </a:rPr>
              <a:t>این مشتریان چه چیزی می خرند؟</a:t>
            </a:r>
          </a:p>
          <a:p>
            <a:pPr marL="274320" indent="-274320" algn="just" rtl="1" eaLnBrk="1" fontAlgn="auto" hangingPunct="1">
              <a:lnSpc>
                <a:spcPct val="150000"/>
              </a:lnSpc>
              <a:spcAft>
                <a:spcPts val="0"/>
              </a:spcAft>
              <a:buClr>
                <a:schemeClr val="accent3"/>
              </a:buClr>
              <a:buFontTx/>
              <a:buChar char="-"/>
              <a:defRPr/>
            </a:pPr>
            <a:endParaRPr lang="fa-IR" dirty="0"/>
          </a:p>
        </p:txBody>
      </p:sp>
      <p:sp>
        <p:nvSpPr>
          <p:cNvPr id="6" name="Slide Number Placeholder 5"/>
          <p:cNvSpPr>
            <a:spLocks noGrp="1"/>
          </p:cNvSpPr>
          <p:nvPr>
            <p:ph type="sldNum" sz="quarter" idx="12"/>
          </p:nvPr>
        </p:nvSpPr>
        <p:spPr/>
        <p:txBody>
          <a:bodyPr/>
          <a:lstStyle/>
          <a:p>
            <a:pPr>
              <a:defRPr/>
            </a:pPr>
            <a:fld id="{7AF797BF-1728-4881-837A-816E4C112E64}" type="slidenum">
              <a:rPr lang="en-US" smtClean="0"/>
              <a:pPr>
                <a:defRPr/>
              </a:pPr>
              <a:t>19</a:t>
            </a:fld>
            <a:endParaRPr lang="en-US"/>
          </a:p>
        </p:txBody>
      </p:sp>
      <p:sp>
        <p:nvSpPr>
          <p:cNvPr id="44037" name="Title 1"/>
          <p:cNvSpPr>
            <a:spLocks noGrp="1"/>
          </p:cNvSpPr>
          <p:nvPr>
            <p:ph type="title"/>
          </p:nvPr>
        </p:nvSpPr>
        <p:spPr>
          <a:xfrm>
            <a:off x="457200" y="704850"/>
            <a:ext cx="8229600" cy="938213"/>
          </a:xfrm>
        </p:spPr>
        <p:txBody>
          <a:bodyPr/>
          <a:lstStyle/>
          <a:p>
            <a:pPr algn="ctr" rtl="1"/>
            <a:r>
              <a:rPr lang="en-US" sz="4800" smtClean="0"/>
              <a:t>,</a:t>
            </a:r>
            <a:r>
              <a:rPr lang="en-US" sz="4800" b="1" smtClean="0">
                <a:solidFill>
                  <a:schemeClr val="tx1"/>
                </a:solidFill>
                <a:latin typeface="Times New Roman" pitchFamily="18" charset="0"/>
                <a:cs typeface="Times New Roman" pitchFamily="18" charset="0"/>
              </a:rPr>
              <a:t> CRM</a:t>
            </a:r>
            <a:r>
              <a:rPr lang="fa-IR" sz="4800" smtClean="0"/>
              <a:t> </a:t>
            </a:r>
            <a:r>
              <a:rPr lang="en-US" sz="4800" smtClean="0"/>
              <a:t>,</a:t>
            </a:r>
            <a:r>
              <a:rPr lang="en-US" sz="4800" b="1" smtClean="0">
                <a:solidFill>
                  <a:schemeClr val="tx1"/>
                </a:solidFill>
                <a:latin typeface="Times New Roman" pitchFamily="18" charset="0"/>
                <a:cs typeface="Times New Roman" pitchFamily="18" charset="0"/>
              </a:rPr>
              <a:t>SCM</a:t>
            </a:r>
            <a:r>
              <a:rPr lang="fa-IR" sz="4800" smtClean="0">
                <a:cs typeface="B Nazanin" pitchFamily="2" charset="-78"/>
              </a:rPr>
              <a:t> </a:t>
            </a:r>
            <a:r>
              <a:rPr lang="en-US" sz="4800" b="1" smtClean="0">
                <a:solidFill>
                  <a:schemeClr val="tx1"/>
                </a:solidFill>
                <a:latin typeface="Times New Roman" pitchFamily="18" charset="0"/>
                <a:cs typeface="Times New Roman" pitchFamily="18" charset="0"/>
              </a:rPr>
              <a:t>ERP</a:t>
            </a:r>
            <a:endParaRPr lang="fa-IR" sz="480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704088"/>
            <a:ext cx="8305800" cy="653210"/>
          </a:xfrm>
        </p:spPr>
        <p:txBody>
          <a:bodyPr>
            <a:normAutofit fontScale="90000"/>
          </a:bodyPr>
          <a:lstStyle/>
          <a:p>
            <a:pPr algn="ctr" rtl="1" eaLnBrk="1" hangingPunct="1">
              <a:defRPr/>
            </a:pPr>
            <a:r>
              <a:rPr lang="en-US" sz="4000" dirty="0" smtClean="0"/>
              <a:t>,</a:t>
            </a:r>
            <a:r>
              <a:rPr lang="en-US" sz="4000" b="1" dirty="0" smtClean="0">
                <a:solidFill>
                  <a:schemeClr val="tx1"/>
                </a:solidFill>
                <a:latin typeface="Times New Roman" pitchFamily="18" charset="0"/>
                <a:cs typeface="Times New Roman" pitchFamily="18" charset="0"/>
              </a:rPr>
              <a:t> CRM</a:t>
            </a:r>
            <a:r>
              <a:rPr lang="fa-IR" sz="4000" dirty="0" smtClean="0"/>
              <a:t> </a:t>
            </a:r>
            <a:r>
              <a:rPr lang="en-US" sz="4000" dirty="0" smtClean="0"/>
              <a:t>,</a:t>
            </a:r>
            <a:r>
              <a:rPr lang="en-US" sz="4000" b="1" dirty="0" smtClean="0">
                <a:solidFill>
                  <a:schemeClr val="tx1"/>
                </a:solidFill>
                <a:latin typeface="Times New Roman" pitchFamily="18" charset="0"/>
                <a:cs typeface="Times New Roman" pitchFamily="18" charset="0"/>
              </a:rPr>
              <a:t>SCM</a:t>
            </a:r>
            <a:r>
              <a:rPr lang="fa-IR" sz="4000" dirty="0" smtClean="0">
                <a:cs typeface="B Nazanin" pitchFamily="2" charset="-78"/>
              </a:rPr>
              <a:t> </a:t>
            </a:r>
            <a:r>
              <a:rPr lang="en-US" sz="4000" b="1" dirty="0" smtClean="0">
                <a:solidFill>
                  <a:schemeClr val="tx1"/>
                </a:solidFill>
                <a:latin typeface="Times New Roman" pitchFamily="18" charset="0"/>
                <a:cs typeface="Times New Roman" pitchFamily="18" charset="0"/>
              </a:rPr>
              <a:t>ERP</a:t>
            </a:r>
            <a:endParaRPr lang="en-US" sz="4000" b="1" dirty="0" smtClean="0">
              <a:solidFill>
                <a:schemeClr val="accent2"/>
              </a:solidFill>
              <a:cs typeface="Nazanin" pitchFamily="2" charset="-78"/>
            </a:endParaRPr>
          </a:p>
        </p:txBody>
      </p:sp>
      <p:sp>
        <p:nvSpPr>
          <p:cNvPr id="5" name="Slide Number Placeholder 4"/>
          <p:cNvSpPr>
            <a:spLocks noGrp="1"/>
          </p:cNvSpPr>
          <p:nvPr>
            <p:ph type="sldNum" sz="quarter" idx="12"/>
          </p:nvPr>
        </p:nvSpPr>
        <p:spPr/>
        <p:txBody>
          <a:bodyPr/>
          <a:lstStyle/>
          <a:p>
            <a:pPr>
              <a:defRPr/>
            </a:pPr>
            <a:fld id="{DC4F9B8A-8D92-45B9-964B-2AA0DD636E82}" type="slidenum">
              <a:rPr lang="en-US" smtClean="0"/>
              <a:pPr>
                <a:defRPr/>
              </a:pPr>
              <a:t>20</a:t>
            </a:fld>
            <a:endParaRPr lang="en-US"/>
          </a:p>
        </p:txBody>
      </p:sp>
      <p:grpSp>
        <p:nvGrpSpPr>
          <p:cNvPr id="2" name="Group 25"/>
          <p:cNvGrpSpPr>
            <a:grpSpLocks/>
          </p:cNvGrpSpPr>
          <p:nvPr/>
        </p:nvGrpSpPr>
        <p:grpSpPr bwMode="auto">
          <a:xfrm>
            <a:off x="2286000" y="1643063"/>
            <a:ext cx="4929188" cy="4643437"/>
            <a:chOff x="2285984" y="1643063"/>
            <a:chExt cx="4929204" cy="4643437"/>
          </a:xfrm>
        </p:grpSpPr>
        <p:sp>
          <p:nvSpPr>
            <p:cNvPr id="7" name="Oval 6"/>
            <p:cNvSpPr/>
            <p:nvPr/>
          </p:nvSpPr>
          <p:spPr>
            <a:xfrm>
              <a:off x="2285984" y="1643063"/>
              <a:ext cx="4929204" cy="464343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rtl="1">
                <a:defRPr/>
              </a:pPr>
              <a:endParaRPr lang="fa-IR" sz="2400" b="1" dirty="0">
                <a:solidFill>
                  <a:schemeClr val="tx1"/>
                </a:solidFill>
                <a:cs typeface="B Nazanin" pitchFamily="2" charset="-78"/>
              </a:endParaRPr>
            </a:p>
          </p:txBody>
        </p:sp>
        <p:sp>
          <p:nvSpPr>
            <p:cNvPr id="45063" name="TextBox 8"/>
            <p:cNvSpPr txBox="1">
              <a:spLocks noChangeArrowheads="1"/>
            </p:cNvSpPr>
            <p:nvPr/>
          </p:nvSpPr>
          <p:spPr bwMode="auto">
            <a:xfrm>
              <a:off x="2285984" y="3786190"/>
              <a:ext cx="1726739" cy="1461939"/>
            </a:xfrm>
            <a:prstGeom prst="rect">
              <a:avLst/>
            </a:prstGeom>
            <a:noFill/>
            <a:ln w="9525">
              <a:noFill/>
              <a:miter lim="800000"/>
              <a:headEnd/>
              <a:tailEnd/>
            </a:ln>
          </p:spPr>
          <p:txBody>
            <a:bodyPr>
              <a:spAutoFit/>
            </a:bodyPr>
            <a:lstStyle/>
            <a:p>
              <a:r>
                <a:rPr lang="fa-IR" sz="2000" b="1">
                  <a:cs typeface="B Nazanin" pitchFamily="2" charset="-78"/>
                </a:rPr>
                <a:t>بازاریابی</a:t>
              </a:r>
            </a:p>
            <a:p>
              <a:pPr rtl="1">
                <a:buFont typeface="Arial" pitchFamily="34" charset="0"/>
                <a:buChar char="•"/>
              </a:pPr>
              <a:r>
                <a:rPr lang="fa-IR" sz="1500" b="1">
                  <a:cs typeface="B Nazanin" pitchFamily="2" charset="-78"/>
                </a:rPr>
                <a:t>داده های تبلیغاتی</a:t>
              </a:r>
            </a:p>
            <a:p>
              <a:pPr rtl="1">
                <a:buFont typeface="Arial" pitchFamily="34" charset="0"/>
                <a:buChar char="•"/>
              </a:pPr>
              <a:r>
                <a:rPr lang="fa-IR" sz="1500" b="1">
                  <a:cs typeface="B Nazanin" pitchFamily="2" charset="-78"/>
                </a:rPr>
                <a:t>محتوا</a:t>
              </a:r>
            </a:p>
            <a:p>
              <a:pPr rtl="1">
                <a:buFont typeface="Arial" pitchFamily="34" charset="0"/>
                <a:buChar char="•"/>
              </a:pPr>
              <a:r>
                <a:rPr lang="fa-IR" sz="1500" b="1">
                  <a:cs typeface="B Nazanin" pitchFamily="2" charset="-78"/>
                </a:rPr>
                <a:t>تجزیه و تحلیل داده ها</a:t>
              </a:r>
            </a:p>
            <a:p>
              <a:endParaRPr lang="fa-IR" sz="2400" b="1">
                <a:cs typeface="B Nazanin" pitchFamily="2" charset="-78"/>
              </a:endParaRPr>
            </a:p>
          </p:txBody>
        </p:sp>
        <p:sp>
          <p:nvSpPr>
            <p:cNvPr id="10" name="Oval 9"/>
            <p:cNvSpPr/>
            <p:nvPr/>
          </p:nvSpPr>
          <p:spPr>
            <a:xfrm>
              <a:off x="3929052" y="3071813"/>
              <a:ext cx="1643067" cy="157162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sz="2600" b="1" dirty="0">
                  <a:solidFill>
                    <a:schemeClr val="tx1"/>
                  </a:solidFill>
                  <a:cs typeface="B Nazanin" pitchFamily="2" charset="-78"/>
                </a:rPr>
                <a:t>مشتری</a:t>
              </a:r>
            </a:p>
          </p:txBody>
        </p:sp>
        <p:cxnSp>
          <p:nvCxnSpPr>
            <p:cNvPr id="12" name="Straight Connector 11"/>
            <p:cNvCxnSpPr>
              <a:endCxn id="7" idx="4"/>
            </p:cNvCxnSpPr>
            <p:nvPr/>
          </p:nvCxnSpPr>
          <p:spPr>
            <a:xfrm rot="5400000">
              <a:off x="3948898" y="5447507"/>
              <a:ext cx="1641475" cy="365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2970201" y="2387598"/>
              <a:ext cx="1087437" cy="10271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0800000" flipV="1">
              <a:off x="5500682" y="2928938"/>
              <a:ext cx="1428755" cy="571500"/>
            </a:xfrm>
            <a:prstGeom prst="line">
              <a:avLst/>
            </a:prstGeom>
          </p:spPr>
          <p:style>
            <a:lnRef idx="1">
              <a:schemeClr val="accent1"/>
            </a:lnRef>
            <a:fillRef idx="0">
              <a:schemeClr val="accent1"/>
            </a:fillRef>
            <a:effectRef idx="0">
              <a:schemeClr val="accent1"/>
            </a:effectRef>
            <a:fontRef idx="minor">
              <a:schemeClr val="tx1"/>
            </a:fontRef>
          </p:style>
        </p:cxnSp>
        <p:sp>
          <p:nvSpPr>
            <p:cNvPr id="45068" name="TextBox 8"/>
            <p:cNvSpPr txBox="1">
              <a:spLocks noChangeArrowheads="1"/>
            </p:cNvSpPr>
            <p:nvPr/>
          </p:nvSpPr>
          <p:spPr bwMode="auto">
            <a:xfrm>
              <a:off x="5214942" y="3857628"/>
              <a:ext cx="1726739" cy="1461939"/>
            </a:xfrm>
            <a:prstGeom prst="rect">
              <a:avLst/>
            </a:prstGeom>
            <a:noFill/>
            <a:ln w="9525">
              <a:noFill/>
              <a:miter lim="800000"/>
              <a:headEnd/>
              <a:tailEnd/>
            </a:ln>
          </p:spPr>
          <p:txBody>
            <a:bodyPr>
              <a:spAutoFit/>
            </a:bodyPr>
            <a:lstStyle/>
            <a:p>
              <a:r>
                <a:rPr lang="fa-IR" sz="2000" b="1">
                  <a:cs typeface="B Nazanin" pitchFamily="2" charset="-78"/>
                </a:rPr>
                <a:t>خدمت</a:t>
              </a:r>
            </a:p>
            <a:p>
              <a:pPr rtl="1">
                <a:buFont typeface="Arial" pitchFamily="34" charset="0"/>
                <a:buChar char="•"/>
              </a:pPr>
              <a:r>
                <a:rPr lang="fa-IR" sz="1500" b="1">
                  <a:cs typeface="B Nazanin" pitchFamily="2" charset="-78"/>
                </a:rPr>
                <a:t>داده های مرکز تماس</a:t>
              </a:r>
            </a:p>
            <a:p>
              <a:pPr rtl="1">
                <a:buFont typeface="Arial" pitchFamily="34" charset="0"/>
                <a:buChar char="•"/>
              </a:pPr>
              <a:r>
                <a:rPr lang="fa-IR" sz="1500" b="1">
                  <a:cs typeface="B Nazanin" pitchFamily="2" charset="-78"/>
                </a:rPr>
                <a:t>داده ها وب</a:t>
              </a:r>
            </a:p>
            <a:p>
              <a:pPr rtl="1">
                <a:buFont typeface="Arial" pitchFamily="34" charset="0"/>
                <a:buChar char="•"/>
              </a:pPr>
              <a:r>
                <a:rPr lang="fa-IR" sz="1500" b="1">
                  <a:cs typeface="B Nazanin" pitchFamily="2" charset="-78"/>
                </a:rPr>
                <a:t>داده های بی سیم</a:t>
              </a:r>
            </a:p>
            <a:p>
              <a:endParaRPr lang="fa-IR" sz="2400" b="1">
                <a:cs typeface="B Nazanin" pitchFamily="2" charset="-78"/>
              </a:endParaRPr>
            </a:p>
          </p:txBody>
        </p:sp>
        <p:sp>
          <p:nvSpPr>
            <p:cNvPr id="45069" name="TextBox 8"/>
            <p:cNvSpPr txBox="1">
              <a:spLocks noChangeArrowheads="1"/>
            </p:cNvSpPr>
            <p:nvPr/>
          </p:nvSpPr>
          <p:spPr bwMode="auto">
            <a:xfrm>
              <a:off x="4000496" y="1714488"/>
              <a:ext cx="1726739" cy="1692771"/>
            </a:xfrm>
            <a:prstGeom prst="rect">
              <a:avLst/>
            </a:prstGeom>
            <a:noFill/>
            <a:ln w="9525">
              <a:noFill/>
              <a:miter lim="800000"/>
              <a:headEnd/>
              <a:tailEnd/>
            </a:ln>
          </p:spPr>
          <p:txBody>
            <a:bodyPr>
              <a:spAutoFit/>
            </a:bodyPr>
            <a:lstStyle/>
            <a:p>
              <a:pPr algn="ctr"/>
              <a:r>
                <a:rPr lang="fa-IR" sz="2000" b="1">
                  <a:cs typeface="B Nazanin" pitchFamily="2" charset="-78"/>
                </a:rPr>
                <a:t>فروش</a:t>
              </a:r>
            </a:p>
            <a:p>
              <a:pPr algn="ctr" rtl="1">
                <a:buFont typeface="Arial" pitchFamily="34" charset="0"/>
                <a:buChar char="•"/>
              </a:pPr>
              <a:r>
                <a:rPr lang="fa-IR" sz="1500" b="1">
                  <a:cs typeface="B Nazanin" pitchFamily="2" charset="-78"/>
                </a:rPr>
                <a:t>فروش تلفنی</a:t>
              </a:r>
            </a:p>
            <a:p>
              <a:pPr algn="ctr" rtl="1">
                <a:buFont typeface="Arial" pitchFamily="34" charset="0"/>
                <a:buChar char="•"/>
              </a:pPr>
              <a:r>
                <a:rPr lang="fa-IR" sz="1500" b="1">
                  <a:cs typeface="B Nazanin" pitchFamily="2" charset="-78"/>
                </a:rPr>
                <a:t>فروش وب    </a:t>
              </a:r>
              <a:r>
                <a:rPr lang="en-US" sz="1500" b="1">
                  <a:cs typeface="B Nazanin" pitchFamily="2" charset="-78"/>
                </a:rPr>
                <a:t> </a:t>
              </a:r>
              <a:endParaRPr lang="fa-IR" sz="1500" b="1">
                <a:cs typeface="B Nazanin" pitchFamily="2" charset="-78"/>
              </a:endParaRPr>
            </a:p>
            <a:p>
              <a:pPr algn="ctr" rtl="1">
                <a:buFont typeface="Arial" pitchFamily="34" charset="0"/>
                <a:buChar char="•"/>
              </a:pPr>
              <a:r>
                <a:rPr lang="fa-IR" sz="1500" b="1">
                  <a:cs typeface="B Nazanin" pitchFamily="2" charset="-78"/>
                </a:rPr>
                <a:t>خرده فروشی</a:t>
              </a:r>
            </a:p>
            <a:p>
              <a:pPr algn="ctr" rtl="1">
                <a:buFont typeface="Arial" pitchFamily="34" charset="0"/>
                <a:buChar char="•"/>
              </a:pPr>
              <a:r>
                <a:rPr lang="fa-IR" sz="1500" b="1">
                  <a:cs typeface="B Nazanin" pitchFamily="2" charset="-78"/>
                </a:rPr>
                <a:t>فروش در محل</a:t>
              </a:r>
            </a:p>
            <a:p>
              <a:pPr algn="ctr"/>
              <a:endParaRPr lang="fa-IR" sz="2400" b="1">
                <a:cs typeface="B Nazanin" pitchFamily="2" charset="-78"/>
              </a:endParaRPr>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TotalTime>
  <Words>1553</Words>
  <Application>Microsoft Office PowerPoint</Application>
  <PresentationFormat>On-screen Show (4:3)</PresentationFormat>
  <Paragraphs>171</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بنام خدا</vt:lpstr>
      <vt:lpstr>نقش سیستم های اطلاعاتی در کسب و کار امروزی ،  انواع سیستم ها</vt:lpstr>
      <vt:lpstr>PowerPoint Presentation</vt:lpstr>
      <vt:lpstr>انواع سیستم ها</vt:lpstr>
      <vt:lpstr>انواع سیستم ها</vt:lpstr>
      <vt:lpstr>PowerPoint Presentation</vt:lpstr>
      <vt:lpstr>ویژگی های سیستم ها</vt:lpstr>
      <vt:lpstr>   ویژگی های سیستم ها</vt:lpstr>
      <vt:lpstr>   ویژگی های سیستم ها</vt:lpstr>
      <vt:lpstr>   ویژگی های سیستم ها</vt:lpstr>
      <vt:lpstr>   ویژگی های سیستم ها</vt:lpstr>
      <vt:lpstr>   ارتباط بین سیستم ها</vt:lpstr>
      <vt:lpstr>  نقش و استراتژی سیستم های اطلاعاتی در سازمان ها </vt:lpstr>
      <vt:lpstr>  نقش و استراتژی سیستم های اطلاعاتی در سازمان ها </vt:lpstr>
      <vt:lpstr>, CRM ,SCM ERP</vt:lpstr>
      <vt:lpstr>, CRM ,SCM ERP</vt:lpstr>
      <vt:lpstr>, CRM ,SCM ERP</vt:lpstr>
      <vt:lpstr>, CRM ,SCM ERP</vt:lpstr>
      <vt:lpstr>, CRM ,SCM ERP</vt:lpstr>
      <vt:lpstr>, CRM ,SCM ERP</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3</cp:revision>
  <dcterms:created xsi:type="dcterms:W3CDTF">2011-10-22T10:51:42Z</dcterms:created>
  <dcterms:modified xsi:type="dcterms:W3CDTF">2020-06-01T01:12:39Z</dcterms:modified>
</cp:coreProperties>
</file>