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6" r:id="rId1"/>
  </p:sldMasterIdLst>
  <p:sldIdLst>
    <p:sldId id="281" r:id="rId2"/>
    <p:sldId id="280" r:id="rId3"/>
    <p:sldId id="278" r:id="rId4"/>
    <p:sldId id="279"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B7CAA20-9388-4D22-AD0F-5302B81C4A4F}"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2963695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7CAA20-9388-4D22-AD0F-5302B81C4A4F}"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450477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7CAA20-9388-4D22-AD0F-5302B81C4A4F}"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527737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B7CAA20-9388-4D22-AD0F-5302B81C4A4F}"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3227805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B7CAA20-9388-4D22-AD0F-5302B81C4A4F}" type="datetimeFigureOut">
              <a:rPr lang="fa-IR" smtClean="0"/>
              <a:t>16/10/1441</a:t>
            </a:fld>
            <a:endParaRPr lang="fa-IR"/>
          </a:p>
        </p:txBody>
      </p:sp>
      <p:sp>
        <p:nvSpPr>
          <p:cNvPr id="8" name="Footer Placeholder 7"/>
          <p:cNvSpPr>
            <a:spLocks noGrp="1"/>
          </p:cNvSpPr>
          <p:nvPr>
            <p:ph type="ftr" sz="quarter" idx="11"/>
          </p:nvPr>
        </p:nvSpPr>
        <p:spPr/>
        <p:txBody>
          <a:bodyPr/>
          <a:lstStyle/>
          <a:p>
            <a:endParaRPr lang="fa-I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1199146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B7CAA20-9388-4D22-AD0F-5302B81C4A4F}" type="datetimeFigureOut">
              <a:rPr lang="fa-IR" smtClean="0"/>
              <a:t>16/10/1441</a:t>
            </a:fld>
            <a:endParaRPr lang="fa-IR"/>
          </a:p>
        </p:txBody>
      </p:sp>
      <p:sp>
        <p:nvSpPr>
          <p:cNvPr id="4" name="Footer Placeholder 3"/>
          <p:cNvSpPr>
            <a:spLocks noGrp="1"/>
          </p:cNvSpPr>
          <p:nvPr>
            <p:ph type="ftr" sz="quarter" idx="11"/>
          </p:nvPr>
        </p:nvSpPr>
        <p:spPr/>
        <p:txBody>
          <a:bodyPr/>
          <a:lstStyle/>
          <a:p>
            <a:endParaRPr lang="fa-I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1262126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7CAA20-9388-4D22-AD0F-5302B81C4A4F}" type="datetimeFigureOut">
              <a:rPr lang="fa-IR" smtClean="0"/>
              <a:t>16/10/1441</a:t>
            </a:fld>
            <a:endParaRPr lang="fa-IR"/>
          </a:p>
        </p:txBody>
      </p:sp>
      <p:sp>
        <p:nvSpPr>
          <p:cNvPr id="3" name="Footer Placeholder 2"/>
          <p:cNvSpPr>
            <a:spLocks noGrp="1"/>
          </p:cNvSpPr>
          <p:nvPr>
            <p:ph type="ftr" sz="quarter" idx="11"/>
          </p:nvPr>
        </p:nvSpPr>
        <p:spPr/>
        <p:txBody>
          <a:bodyPr/>
          <a:lstStyle/>
          <a:p>
            <a:endParaRPr lang="fa-I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1718784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B7CAA20-9388-4D22-AD0F-5302B81C4A4F}"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3783458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B7CAA20-9388-4D22-AD0F-5302B81C4A4F}"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1544833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7CAA20-9388-4D22-AD0F-5302B81C4A4F}"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2514397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7CAA20-9388-4D22-AD0F-5302B81C4A4F}"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46033CF-CBF1-403A-BEDE-7E2422E80742}" type="slidenum">
              <a:rPr lang="fa-IR" smtClean="0"/>
              <a:t>‹#›</a:t>
            </a:fld>
            <a:endParaRPr lang="fa-I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23696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CB7CAA20-9388-4D22-AD0F-5302B81C4A4F}"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7756332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CB7CAA20-9388-4D22-AD0F-5302B81C4A4F}"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46033CF-CBF1-403A-BEDE-7E2422E80742}" type="slidenum">
              <a:rPr lang="fa-IR" smtClean="0"/>
              <a:t>‹#›</a:t>
            </a:fld>
            <a:endParaRPr lang="fa-I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99553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CB7CAA20-9388-4D22-AD0F-5302B81C4A4F}"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36116488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7CAA20-9388-4D22-AD0F-5302B81C4A4F}"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25906527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7CAA20-9388-4D22-AD0F-5302B81C4A4F}"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46033CF-CBF1-403A-BEDE-7E2422E80742}" type="slidenum">
              <a:rPr lang="fa-IR" smtClean="0"/>
              <a:t>‹#›</a:t>
            </a:fld>
            <a:endParaRPr lang="fa-IR"/>
          </a:p>
        </p:txBody>
      </p:sp>
    </p:spTree>
    <p:extLst>
      <p:ext uri="{BB962C8B-B14F-4D97-AF65-F5344CB8AC3E}">
        <p14:creationId xmlns:p14="http://schemas.microsoft.com/office/powerpoint/2010/main" val="3454581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B7CAA20-9388-4D22-AD0F-5302B81C4A4F}" type="datetimeFigureOut">
              <a:rPr lang="fa-IR" smtClean="0"/>
              <a:t>16/10/1441</a:t>
            </a:fld>
            <a:endParaRPr lang="fa-I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46033CF-CBF1-403A-BEDE-7E2422E80742}" type="slidenum">
              <a:rPr lang="fa-IR" smtClean="0"/>
              <a:t>‹#›</a:t>
            </a:fld>
            <a:endParaRPr lang="fa-IR"/>
          </a:p>
        </p:txBody>
      </p:sp>
    </p:spTree>
    <p:extLst>
      <p:ext uri="{BB962C8B-B14F-4D97-AF65-F5344CB8AC3E}">
        <p14:creationId xmlns:p14="http://schemas.microsoft.com/office/powerpoint/2010/main" val="3469767491"/>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Lst>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20699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xmlns="" id="{A0CB8F67-6234-4E2C-BA62-7B28808ACE77}"/>
              </a:ext>
            </a:extLst>
          </p:cNvPr>
          <p:cNvSpPr>
            <a:spLocks noGrp="1"/>
          </p:cNvSpPr>
          <p:nvPr>
            <p:ph idx="1"/>
          </p:nvPr>
        </p:nvSpPr>
        <p:spPr>
          <a:xfrm>
            <a:off x="1638300" y="0"/>
            <a:ext cx="8915400" cy="3935693"/>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rtl="1">
              <a:lnSpc>
                <a:spcPct val="250000"/>
              </a:lnSpc>
            </a:pPr>
            <a:r>
              <a:rPr lang="fa-IR" sz="5400" dirty="0">
                <a:cs typeface="B Mitra" panose="00000400000000000000" pitchFamily="2" charset="-78"/>
              </a:rPr>
              <a:t>نقش کربو هیدرات ها در بدن و </a:t>
            </a:r>
            <a:r>
              <a:rPr lang="fa-IR" sz="5400" dirty="0" smtClean="0">
                <a:cs typeface="B Mitra" panose="00000400000000000000" pitchFamily="2" charset="-78"/>
              </a:rPr>
              <a:t>ورزش</a:t>
            </a:r>
            <a:endParaRPr lang="fa-IR" sz="4400" b="1" dirty="0">
              <a:cs typeface="B Nazanin" panose="00000400000000000000" pitchFamily="2" charset="-78"/>
            </a:endParaRPr>
          </a:p>
        </p:txBody>
      </p:sp>
    </p:spTree>
    <p:extLst>
      <p:ext uri="{BB962C8B-B14F-4D97-AF65-F5344CB8AC3E}">
        <p14:creationId xmlns:p14="http://schemas.microsoft.com/office/powerpoint/2010/main" val="2838689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6E68CC-B810-4ECA-8990-D3A400F7159F}"/>
              </a:ext>
            </a:extLst>
          </p:cNvPr>
          <p:cNvSpPr>
            <a:spLocks noGrp="1"/>
          </p:cNvSpPr>
          <p:nvPr>
            <p:ph type="title"/>
          </p:nvPr>
        </p:nvSpPr>
        <p:spPr>
          <a:xfrm>
            <a:off x="2839278" y="681037"/>
            <a:ext cx="10515600" cy="1325563"/>
          </a:xfrm>
        </p:spPr>
        <p:txBody>
          <a:bodyPr>
            <a:normAutofit fontScale="90000"/>
          </a:bodyPr>
          <a:lstStyle/>
          <a:p>
            <a:r>
              <a:rPr lang="fa-IR" sz="4800" dirty="0">
                <a:cs typeface="B Mitra" panose="00000400000000000000" pitchFamily="2" charset="-78"/>
              </a:rPr>
              <a:t>نقش کربوهیدرات ها در بدن و ورزش</a:t>
            </a:r>
          </a:p>
        </p:txBody>
      </p:sp>
      <p:pic>
        <p:nvPicPr>
          <p:cNvPr id="4" name="Content Placeholder 3">
            <a:extLst>
              <a:ext uri="{FF2B5EF4-FFF2-40B4-BE49-F238E27FC236}">
                <a16:creationId xmlns:a16="http://schemas.microsoft.com/office/drawing/2014/main" xmlns="" id="{D2FCDB7C-7ACC-495A-85B2-5B54924AF75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47767" y="2236580"/>
            <a:ext cx="4581525" cy="3333750"/>
          </a:xfrm>
          <a:prstGeom prst="rect">
            <a:avLst/>
          </a:prstGeom>
        </p:spPr>
      </p:pic>
    </p:spTree>
    <p:extLst>
      <p:ext uri="{BB962C8B-B14F-4D97-AF65-F5344CB8AC3E}">
        <p14:creationId xmlns:p14="http://schemas.microsoft.com/office/powerpoint/2010/main" val="4063383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1FC935-B9DA-4C0C-B81B-824CA8AC7BC9}"/>
              </a:ext>
            </a:extLst>
          </p:cNvPr>
          <p:cNvSpPr>
            <a:spLocks noGrp="1"/>
          </p:cNvSpPr>
          <p:nvPr>
            <p:ph type="title"/>
          </p:nvPr>
        </p:nvSpPr>
        <p:spPr>
          <a:xfrm>
            <a:off x="6671627" y="730919"/>
            <a:ext cx="8911687" cy="1280890"/>
          </a:xfrm>
        </p:spPr>
        <p:txBody>
          <a:bodyPr/>
          <a:lstStyle/>
          <a:p>
            <a:pPr lvl="0">
              <a:lnSpc>
                <a:spcPct val="107000"/>
              </a:lnSpc>
              <a:spcBef>
                <a:spcPts val="0"/>
              </a:spcBef>
              <a:spcAft>
                <a:spcPts val="800"/>
              </a:spcAft>
            </a:pPr>
            <a:r>
              <a:rPr lang="fa-IR" sz="3200" b="1" kern="1800" dirty="0">
                <a:solidFill>
                  <a:prstClr val="black"/>
                </a:solidFill>
                <a:latin typeface="Times New Roman" panose="02020603050405020304" pitchFamily="18" charset="0"/>
                <a:ea typeface="Times New Roman" panose="02020603050405020304" pitchFamily="18" charset="0"/>
                <a:cs typeface="B Mitra" panose="00000400000000000000" pitchFamily="2" charset="-78"/>
              </a:rPr>
              <a:t>نقش کربو هیدرات در بدن انسان</a:t>
            </a:r>
            <a:r>
              <a:rPr lang="en-US" sz="3200" dirty="0">
                <a:solidFill>
                  <a:prstClr val="black"/>
                </a:solidFill>
                <a:latin typeface="Calibri" panose="020F0502020204030204" pitchFamily="34" charset="0"/>
                <a:ea typeface="Calibri" panose="020F0502020204030204" pitchFamily="34" charset="0"/>
                <a:cs typeface="Arial" panose="020B0604020202020204" pitchFamily="34" charset="0"/>
              </a:rPr>
              <a:t/>
            </a:r>
            <a:br>
              <a:rPr lang="en-US" sz="3200" dirty="0">
                <a:solidFill>
                  <a:prstClr val="black"/>
                </a:solidFill>
                <a:latin typeface="Calibri" panose="020F0502020204030204" pitchFamily="34" charset="0"/>
                <a:ea typeface="Calibri" panose="020F0502020204030204" pitchFamily="34" charset="0"/>
                <a:cs typeface="Arial" panose="020B0604020202020204" pitchFamily="34" charset="0"/>
              </a:rPr>
            </a:br>
            <a:endParaRPr lang="fa-IR" dirty="0"/>
          </a:p>
        </p:txBody>
      </p:sp>
      <p:sp>
        <p:nvSpPr>
          <p:cNvPr id="4" name="Rectangle 3">
            <a:extLst>
              <a:ext uri="{FF2B5EF4-FFF2-40B4-BE49-F238E27FC236}">
                <a16:creationId xmlns:a16="http://schemas.microsoft.com/office/drawing/2014/main" xmlns="" id="{344089C2-B964-4FA2-BB09-6B1A23AAC6EF}"/>
              </a:ext>
            </a:extLst>
          </p:cNvPr>
          <p:cNvSpPr/>
          <p:nvPr/>
        </p:nvSpPr>
        <p:spPr>
          <a:xfrm>
            <a:off x="1569491" y="1760560"/>
            <a:ext cx="9812741" cy="4832092"/>
          </a:xfrm>
          <a:prstGeom prst="rect">
            <a:avLst/>
          </a:prstGeom>
        </p:spPr>
        <p:txBody>
          <a:bodyPr wrap="square">
            <a:spAutoFit/>
          </a:bodyPr>
          <a:lstStyle/>
          <a:p>
            <a:pPr algn="r" rtl="1"/>
            <a:r>
              <a:rPr lang="fa-IR" sz="2800" dirty="0">
                <a:latin typeface="Times New Roman" panose="02020603050405020304" pitchFamily="18" charset="0"/>
                <a:ea typeface="Times New Roman" panose="02020603050405020304" pitchFamily="18" charset="0"/>
                <a:cs typeface="B Mitra" panose="00000400000000000000" pitchFamily="2" charset="-78"/>
              </a:rPr>
              <a:t>کربوهیدرات‌ها </a:t>
            </a:r>
            <a:r>
              <a:rPr lang="fa-IR" sz="2800" dirty="0">
                <a:ea typeface="Times New Roman" panose="02020603050405020304" pitchFamily="18" charset="0"/>
                <a:cs typeface="B Mitra" panose="00000400000000000000" pitchFamily="2" charset="-78"/>
              </a:rPr>
              <a:t> </a:t>
            </a:r>
            <a:r>
              <a:rPr lang="fa-IR" sz="2800" dirty="0">
                <a:latin typeface="Times New Roman" panose="02020603050405020304" pitchFamily="18" charset="0"/>
                <a:ea typeface="Times New Roman" panose="02020603050405020304" pitchFamily="18" charset="0"/>
                <a:cs typeface="B Mitra" panose="00000400000000000000" pitchFamily="2" charset="-78"/>
              </a:rPr>
              <a:t>از اتم‌های کربن، هیدروژن و اکسیژن تشکیل شده‌اند و به عنوان مولکول‌های ذخیره‌کننده انرژی</a:t>
            </a:r>
            <a:r>
              <a:rPr lang="en-US" sz="2800" dirty="0">
                <a:latin typeface="Times New Roman" panose="02020603050405020304" pitchFamily="18" charset="0"/>
                <a:ea typeface="Times New Roman" panose="02020603050405020304" pitchFamily="18" charset="0"/>
                <a:cs typeface="B Mitra" panose="00000400000000000000" pitchFamily="2" charset="-78"/>
              </a:rPr>
              <a:t> </a:t>
            </a:r>
            <a:r>
              <a:rPr lang="fa-IR" sz="2800" dirty="0">
                <a:latin typeface="Times New Roman" panose="02020603050405020304" pitchFamily="18" charset="0"/>
                <a:ea typeface="Times New Roman" panose="02020603050405020304" pitchFamily="18" charset="0"/>
                <a:cs typeface="B Mitra" panose="00000400000000000000" pitchFamily="2" charset="-78"/>
              </a:rPr>
              <a:t>کربوهیدرات‌ها شامل قند، نشاسته و فیبرهای موجود در میوه ها، غلات، سبزیجات و محصولات لبنی بوده و برای عملکرد صحیح اندام‌های بدن لازم و ضروری هستند. به گفته موسسه ملی سلامت، هر فرد به طور روزانه به 135 گرم ازاین مواد انرژی زا نیاز دارد و کربوهیدرات‌ها حدود 45 تا 65 درصد از کالری بدن برخی از افراد را تشکیل می‌دهد، به صورتی که 1 گرم کربوهیدرات 4 کالری انرژی تولید می‌کند</a:t>
            </a:r>
            <a:r>
              <a:rPr lang="en-US" sz="2800" dirty="0">
                <a:latin typeface="Times New Roman" panose="02020603050405020304" pitchFamily="18" charset="0"/>
                <a:ea typeface="Times New Roman" panose="02020603050405020304" pitchFamily="18" charset="0"/>
                <a:cs typeface="B Mitra" panose="00000400000000000000" pitchFamily="2" charset="-78"/>
              </a:rPr>
              <a:t/>
            </a:r>
            <a:br>
              <a:rPr lang="en-US" sz="2800" dirty="0">
                <a:latin typeface="Times New Roman" panose="02020603050405020304" pitchFamily="18" charset="0"/>
                <a:ea typeface="Times New Roman" panose="02020603050405020304" pitchFamily="18" charset="0"/>
                <a:cs typeface="B Mitra" panose="00000400000000000000" pitchFamily="2" charset="-78"/>
              </a:rPr>
            </a:br>
            <a:r>
              <a:rPr lang="fa-IR" sz="2800" dirty="0">
                <a:latin typeface="Times New Roman" panose="02020603050405020304" pitchFamily="18" charset="0"/>
                <a:ea typeface="Times New Roman" panose="02020603050405020304" pitchFamily="18" charset="0"/>
                <a:cs typeface="B Mitra" panose="00000400000000000000" pitchFamily="2" charset="-78"/>
              </a:rPr>
              <a:t>عمل می‌کنند. هنگامی که کربوهیدرات‌ها وارد بدن می‌شوند به انرژی تبدیل می‌شوند و مقدار اضافی آنها در  بافت‌های چربی ذخیره می‌شود. این در حالی است که مواد قندی و نشاسته ای یکی از مهم‌ترین و ارزان‌ترین منابع انرژی در رژیم غذایی افراد محسوب می شود و قسمت مهمی از </a:t>
            </a:r>
          </a:p>
          <a:p>
            <a:pPr algn="r" rtl="1"/>
            <a:r>
              <a:rPr lang="fa-IR" sz="2800" dirty="0">
                <a:latin typeface="Times New Roman" panose="02020603050405020304" pitchFamily="18" charset="0"/>
                <a:ea typeface="Times New Roman" panose="02020603050405020304" pitchFamily="18" charset="0"/>
                <a:cs typeface="B Mitra" panose="00000400000000000000" pitchFamily="2" charset="-78"/>
              </a:rPr>
              <a:t>غذاهای مردم آسیا، آفریقا و بسیاری از نقاط دیگر جهان را کربوهیدرات ها تشکیل می دهند</a:t>
            </a:r>
            <a:r>
              <a:rPr lang="en-US" sz="2800" dirty="0">
                <a:latin typeface="Times New Roman" panose="02020603050405020304" pitchFamily="18" charset="0"/>
                <a:ea typeface="Times New Roman" panose="02020603050405020304" pitchFamily="18" charset="0"/>
                <a:cs typeface="B Mitra" panose="00000400000000000000" pitchFamily="2" charset="-78"/>
              </a:rPr>
              <a:t>.</a:t>
            </a:r>
            <a:br>
              <a:rPr lang="en-US" sz="2800" dirty="0">
                <a:latin typeface="Times New Roman" panose="02020603050405020304" pitchFamily="18" charset="0"/>
                <a:ea typeface="Times New Roman" panose="02020603050405020304" pitchFamily="18" charset="0"/>
                <a:cs typeface="B Mitra" panose="00000400000000000000" pitchFamily="2" charset="-78"/>
              </a:rPr>
            </a:br>
            <a:endParaRPr lang="fa-IR" sz="2800" dirty="0">
              <a:cs typeface="B Mitra" panose="00000400000000000000" pitchFamily="2" charset="-78"/>
            </a:endParaRPr>
          </a:p>
        </p:txBody>
      </p:sp>
    </p:spTree>
    <p:extLst>
      <p:ext uri="{BB962C8B-B14F-4D97-AF65-F5344CB8AC3E}">
        <p14:creationId xmlns:p14="http://schemas.microsoft.com/office/powerpoint/2010/main" val="567928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866BB0EE-5562-4515-AE57-D17081A1CB12}"/>
              </a:ext>
            </a:extLst>
          </p:cNvPr>
          <p:cNvSpPr/>
          <p:nvPr/>
        </p:nvSpPr>
        <p:spPr>
          <a:xfrm>
            <a:off x="2305879" y="1874728"/>
            <a:ext cx="8083826" cy="3108543"/>
          </a:xfrm>
          <a:prstGeom prst="rect">
            <a:avLst/>
          </a:prstGeom>
        </p:spPr>
        <p:txBody>
          <a:bodyPr wrap="square">
            <a:spAutoFit/>
          </a:bodyPr>
          <a:lstStyle/>
          <a:p>
            <a:pPr algn="r"/>
            <a:r>
              <a:rPr lang="fa-IR" sz="2800" dirty="0">
                <a:latin typeface="Times New Roman" panose="02020603050405020304" pitchFamily="18" charset="0"/>
                <a:ea typeface="Times New Roman" panose="02020603050405020304" pitchFamily="18" charset="0"/>
                <a:cs typeface="B Mitra" panose="00000400000000000000" pitchFamily="2" charset="-78"/>
              </a:rPr>
              <a:t>همچنین کربوهیدرات‌ها شامل قند، نشاسته و فیبرهای موجود در میوه ها، غلات، سبزیجات و محصولات لبنی بوده و برای عملکرد صحیح اندام‌های بدن لازم و ضروری هستند. به گفته موسسه ملی سلامت، هر فرد به طور روزانه به 135 گرم ازاین مواد انرژی زا نیاز دارد و کربوهیدرات‌ها حدود </a:t>
            </a:r>
            <a:r>
              <a:rPr lang="fa-IR" sz="2800" dirty="0">
                <a:ea typeface="Times New Roman" panose="02020603050405020304" pitchFamily="18" charset="0"/>
                <a:cs typeface="B Mitra" panose="00000400000000000000" pitchFamily="2" charset="-78"/>
              </a:rPr>
              <a:t> </a:t>
            </a:r>
            <a:r>
              <a:rPr lang="fa-IR" sz="2800" dirty="0">
                <a:latin typeface="Times New Roman" panose="02020603050405020304" pitchFamily="18" charset="0"/>
                <a:ea typeface="Times New Roman" panose="02020603050405020304" pitchFamily="18" charset="0"/>
                <a:cs typeface="B Mitra" panose="00000400000000000000" pitchFamily="2" charset="-78"/>
              </a:rPr>
              <a:t>45 تا 65 درصد از کالری بدن برخی از افراد را تشکیل می‌دهد، به صورتی که 1 گرم کربوهیدرات 4 کالری انرژی تولید می‌کند</a:t>
            </a:r>
            <a:r>
              <a:rPr lang="en-US" sz="2800" dirty="0">
                <a:latin typeface="Times New Roman" panose="02020603050405020304" pitchFamily="18" charset="0"/>
                <a:ea typeface="Times New Roman" panose="02020603050405020304" pitchFamily="18" charset="0"/>
                <a:cs typeface="B Mitra" panose="00000400000000000000" pitchFamily="2" charset="-78"/>
              </a:rPr>
              <a:t>.</a:t>
            </a:r>
            <a:br>
              <a:rPr lang="en-US" sz="2800" dirty="0">
                <a:latin typeface="Times New Roman" panose="02020603050405020304" pitchFamily="18" charset="0"/>
                <a:ea typeface="Times New Roman" panose="02020603050405020304" pitchFamily="18" charset="0"/>
                <a:cs typeface="B Mitra" panose="00000400000000000000" pitchFamily="2" charset="-78"/>
              </a:rPr>
            </a:br>
            <a:endParaRPr lang="fa-IR" sz="2800" dirty="0">
              <a:cs typeface="B Mitra" panose="00000400000000000000" pitchFamily="2" charset="-78"/>
            </a:endParaRPr>
          </a:p>
        </p:txBody>
      </p:sp>
    </p:spTree>
    <p:extLst>
      <p:ext uri="{BB962C8B-B14F-4D97-AF65-F5344CB8AC3E}">
        <p14:creationId xmlns:p14="http://schemas.microsoft.com/office/powerpoint/2010/main" val="897626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12640212-741A-49E6-8D58-03FA45DCBF7F}"/>
              </a:ext>
            </a:extLst>
          </p:cNvPr>
          <p:cNvSpPr/>
          <p:nvPr/>
        </p:nvSpPr>
        <p:spPr>
          <a:xfrm>
            <a:off x="874643" y="1443841"/>
            <a:ext cx="10124659" cy="3970318"/>
          </a:xfrm>
          <a:prstGeom prst="rect">
            <a:avLst/>
          </a:prstGeom>
        </p:spPr>
        <p:txBody>
          <a:bodyPr wrap="square">
            <a:spAutoFit/>
          </a:bodyPr>
          <a:lstStyle/>
          <a:p>
            <a:pPr algn="r"/>
            <a:r>
              <a:rPr lang="fa-IR" sz="2800" dirty="0">
                <a:latin typeface="Times New Roman" panose="02020603050405020304" pitchFamily="18" charset="0"/>
                <a:ea typeface="Times New Roman" panose="02020603050405020304" pitchFamily="18" charset="0"/>
                <a:cs typeface="B Mitra" panose="00000400000000000000" pitchFamily="2" charset="-78"/>
              </a:rPr>
              <a:t>انواع کربوهیدرات‌ها</a:t>
            </a:r>
            <a:r>
              <a:rPr lang="en-US" sz="2800" dirty="0">
                <a:latin typeface="Times New Roman" panose="02020603050405020304" pitchFamily="18" charset="0"/>
                <a:ea typeface="Times New Roman" panose="02020603050405020304" pitchFamily="18" charset="0"/>
                <a:cs typeface="B Mitra" panose="00000400000000000000" pitchFamily="2" charset="-78"/>
              </a:rPr>
              <a:t/>
            </a:r>
            <a:br>
              <a:rPr lang="en-US" sz="2800" dirty="0">
                <a:latin typeface="Times New Roman" panose="02020603050405020304" pitchFamily="18" charset="0"/>
                <a:ea typeface="Times New Roman" panose="02020603050405020304" pitchFamily="18" charset="0"/>
                <a:cs typeface="B Mitra" panose="00000400000000000000" pitchFamily="2" charset="-78"/>
              </a:rPr>
            </a:br>
            <a:r>
              <a:rPr lang="fa-IR" sz="2800" dirty="0">
                <a:latin typeface="Times New Roman" panose="02020603050405020304" pitchFamily="18" charset="0"/>
                <a:ea typeface="Times New Roman" panose="02020603050405020304" pitchFamily="18" charset="0"/>
                <a:cs typeface="B Mitra" panose="00000400000000000000" pitchFamily="2" charset="-78"/>
              </a:rPr>
              <a:t>کربوهیدرات ها سوخت اصلی سیستم عصبی و تامیین کننده انرژی عضلات محسوب شده و باعث می شوند تا بدن از پروتئین ها به عنوان منبع اصلی انرژی استفاده نکند.همچنین کربوهیدرات ها برای عملکرد صحیح مغز ضروری بوده و بر روی حافظه و خلق و خوی افراد تاثیر می گذارند</a:t>
            </a:r>
            <a:r>
              <a:rPr lang="en-US" sz="2800" dirty="0">
                <a:latin typeface="Times New Roman" panose="02020603050405020304" pitchFamily="18" charset="0"/>
                <a:ea typeface="Times New Roman" panose="02020603050405020304" pitchFamily="18" charset="0"/>
                <a:cs typeface="B Mitra" panose="00000400000000000000" pitchFamily="2" charset="-78"/>
              </a:rPr>
              <a:t>.</a:t>
            </a:r>
            <a:br>
              <a:rPr lang="en-US" sz="2800" dirty="0">
                <a:latin typeface="Times New Roman" panose="02020603050405020304" pitchFamily="18" charset="0"/>
                <a:ea typeface="Times New Roman" panose="02020603050405020304" pitchFamily="18" charset="0"/>
                <a:cs typeface="B Mitra" panose="00000400000000000000" pitchFamily="2" charset="-78"/>
              </a:rPr>
            </a:br>
            <a:r>
              <a:rPr lang="fa-IR" sz="2800" dirty="0">
                <a:latin typeface="Times New Roman" panose="02020603050405020304" pitchFamily="18" charset="0"/>
                <a:ea typeface="Times New Roman" panose="02020603050405020304" pitchFamily="18" charset="0"/>
                <a:cs typeface="B Mitra" panose="00000400000000000000" pitchFamily="2" charset="-78"/>
              </a:rPr>
              <a:t>این گروه از مواد غذایی به 2 نوع ساده و پیچیده تقسیم می شوند که ساختار شیمیایی و نحوه جذب و هضم آنها در بدن افراد با یکدیگر متفاوت است</a:t>
            </a:r>
            <a:r>
              <a:rPr lang="en-US" sz="2800" dirty="0">
                <a:latin typeface="Times New Roman" panose="02020603050405020304" pitchFamily="18" charset="0"/>
                <a:ea typeface="Times New Roman" panose="02020603050405020304" pitchFamily="18" charset="0"/>
                <a:cs typeface="B Mitra" panose="00000400000000000000" pitchFamily="2" charset="-78"/>
              </a:rPr>
              <a:t>. </a:t>
            </a:r>
            <a:r>
              <a:rPr lang="fa-IR" sz="2800" dirty="0">
                <a:latin typeface="Times New Roman" panose="02020603050405020304" pitchFamily="18" charset="0"/>
                <a:ea typeface="Times New Roman" panose="02020603050405020304" pitchFamily="18" charset="0"/>
                <a:cs typeface="B Mitra" panose="00000400000000000000" pitchFamily="2" charset="-78"/>
              </a:rPr>
              <a:t>کربوهیدرات‌های ساده شامل مونو ساکاریدها (قندهای تک واحده) و دی ساکاریدها </a:t>
            </a:r>
            <a:r>
              <a:rPr lang="en-US" sz="2800" dirty="0">
                <a:latin typeface="Times New Roman" panose="02020603050405020304" pitchFamily="18" charset="0"/>
                <a:ea typeface="Times New Roman" panose="02020603050405020304" pitchFamily="18" charset="0"/>
                <a:cs typeface="B Mitra" panose="00000400000000000000" pitchFamily="2" charset="-78"/>
              </a:rPr>
              <a:t>(</a:t>
            </a:r>
            <a:r>
              <a:rPr lang="fa-IR" sz="2800" dirty="0">
                <a:latin typeface="Times New Roman" panose="02020603050405020304" pitchFamily="18" charset="0"/>
                <a:ea typeface="Times New Roman" panose="02020603050405020304" pitchFamily="18" charset="0"/>
                <a:cs typeface="B Mitra" panose="00000400000000000000" pitchFamily="2" charset="-78"/>
              </a:rPr>
              <a:t>قندهای دو واحده) هستند. به عبارت دیگر کربوهیدرات های ساده نظیر فروکتوز(قند موجود در میوه ها) ، </a:t>
            </a:r>
            <a:r>
              <a:rPr lang="fa-IR" sz="2800" dirty="0">
                <a:ea typeface="Times New Roman" panose="02020603050405020304" pitchFamily="18" charset="0"/>
                <a:cs typeface="B Mitra" panose="00000400000000000000" pitchFamily="2" charset="-78"/>
              </a:rPr>
              <a:t> </a:t>
            </a:r>
            <a:r>
              <a:rPr lang="fa-IR" sz="2800" dirty="0">
                <a:latin typeface="Times New Roman" panose="02020603050405020304" pitchFamily="18" charset="0"/>
                <a:ea typeface="Times New Roman" panose="02020603050405020304" pitchFamily="18" charset="0"/>
                <a:cs typeface="B Mitra" panose="00000400000000000000" pitchFamily="2" charset="-78"/>
              </a:rPr>
              <a:t>گالاکتوز(قند موجود در محصولات لبنی) و لاکتوزها(قند موجود در محصولات لبنی) که </a:t>
            </a:r>
            <a:r>
              <a:rPr lang="fa-IR" sz="2800" dirty="0">
                <a:ea typeface="Times New Roman" panose="02020603050405020304" pitchFamily="18" charset="0"/>
                <a:cs typeface="B Mitra" panose="00000400000000000000" pitchFamily="2" charset="-78"/>
              </a:rPr>
              <a:t> </a:t>
            </a:r>
            <a:r>
              <a:rPr lang="fa-IR" sz="2800" dirty="0">
                <a:latin typeface="Times New Roman" panose="02020603050405020304" pitchFamily="18" charset="0"/>
                <a:ea typeface="Times New Roman" panose="02020603050405020304" pitchFamily="18" charset="0"/>
                <a:cs typeface="B Mitra" panose="00000400000000000000" pitchFamily="2" charset="-78"/>
              </a:rPr>
              <a:t>"مونوساکارید" نامیده می شوند، به آسانی جذب و هضم می شوند</a:t>
            </a:r>
            <a:r>
              <a:rPr lang="en-US" sz="2800" dirty="0">
                <a:latin typeface="Times New Roman" panose="02020603050405020304" pitchFamily="18" charset="0"/>
                <a:ea typeface="Times New Roman" panose="02020603050405020304" pitchFamily="18" charset="0"/>
                <a:cs typeface="B Mitra" panose="00000400000000000000" pitchFamily="2" charset="-78"/>
              </a:rPr>
              <a:t>.</a:t>
            </a:r>
            <a:endParaRPr lang="fa-IR" sz="2800" dirty="0">
              <a:cs typeface="B Mitra" panose="00000400000000000000" pitchFamily="2" charset="-78"/>
            </a:endParaRPr>
          </a:p>
        </p:txBody>
      </p:sp>
    </p:spTree>
    <p:extLst>
      <p:ext uri="{BB962C8B-B14F-4D97-AF65-F5344CB8AC3E}">
        <p14:creationId xmlns:p14="http://schemas.microsoft.com/office/powerpoint/2010/main" val="3679464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A345633C-ABA0-4DA6-8FA2-8D82EEDB0C8C}"/>
              </a:ext>
            </a:extLst>
          </p:cNvPr>
          <p:cNvSpPr/>
          <p:nvPr/>
        </p:nvSpPr>
        <p:spPr>
          <a:xfrm>
            <a:off x="1782418" y="1046922"/>
            <a:ext cx="8627164" cy="5202413"/>
          </a:xfrm>
          <a:prstGeom prst="rect">
            <a:avLst/>
          </a:prstGeom>
        </p:spPr>
        <p:txBody>
          <a:bodyPr wrap="square">
            <a:spAutoFit/>
          </a:bodyPr>
          <a:lstStyle/>
          <a:p>
            <a:pPr algn="r" rtl="1">
              <a:lnSpc>
                <a:spcPct val="107000"/>
              </a:lnSpc>
              <a:spcAft>
                <a:spcPts val="800"/>
              </a:spcAft>
            </a:pPr>
            <a:r>
              <a:rPr lang="fa-IR" sz="2800" dirty="0">
                <a:latin typeface="Times New Roman" panose="02020603050405020304" pitchFamily="18" charset="0"/>
                <a:ea typeface="Times New Roman" panose="02020603050405020304" pitchFamily="18" charset="0"/>
                <a:cs typeface="B Mitra" panose="00000400000000000000" pitchFamily="2" charset="-78"/>
              </a:rPr>
              <a:t>در واقع بدن انسان کربوهیدرات های پیچیده را به واحدهای کوچکتر قند مانند گلوکوز و فروکتور تبدیل می کند، یه صورتی که در ابتدا روده کوچک این واحدهای کوچکتر را جذب کرده و به جریان خون و کبد وارد می کند. بنابراین با تبدیل شدن کربوهیدرات های پیچیده به گلوگوز، راه یافتن به جریان خون و همراه شدن با انسولین، انرژی مورد نیاز برای فعالیت های جسمی بدن فراهم می شود</a:t>
            </a:r>
            <a:r>
              <a:rPr lang="en-US" sz="2800" dirty="0">
                <a:latin typeface="Times New Roman" panose="02020603050405020304" pitchFamily="18" charset="0"/>
                <a:ea typeface="Times New Roman" panose="02020603050405020304" pitchFamily="18" charset="0"/>
                <a:cs typeface="B Mitra" panose="00000400000000000000" pitchFamily="2" charset="-78"/>
              </a:rPr>
              <a:t/>
            </a:r>
            <a:br>
              <a:rPr lang="en-US" sz="2800" dirty="0">
                <a:latin typeface="Times New Roman" panose="02020603050405020304" pitchFamily="18" charset="0"/>
                <a:ea typeface="Times New Roman" panose="02020603050405020304" pitchFamily="18" charset="0"/>
                <a:cs typeface="B Mitra" panose="00000400000000000000" pitchFamily="2" charset="-78"/>
              </a:rPr>
            </a:br>
            <a:r>
              <a:rPr lang="fa-IR" sz="2800" dirty="0">
                <a:latin typeface="Times New Roman" panose="02020603050405020304" pitchFamily="18" charset="0"/>
                <a:ea typeface="Times New Roman" panose="02020603050405020304" pitchFamily="18" charset="0"/>
                <a:cs typeface="B Mitra" panose="00000400000000000000" pitchFamily="2" charset="-78"/>
              </a:rPr>
              <a:t>اگر چه کربوهیدرات های ساده درشیرینی ها، آب نبات و نوشابه نیز یافت می‌شود، اما این محصولات از قندهای تصفیه شده و فرآوری شده به دست می آیند و فاقد هرگونه فیبر، مواد معدنی و ویتامین هستند و تنها منجر به چاقی و افزایش وزن افراد می شوند</a:t>
            </a:r>
            <a:r>
              <a:rPr lang="en-US" sz="2800" dirty="0">
                <a:latin typeface="Times New Roman" panose="02020603050405020304" pitchFamily="18" charset="0"/>
                <a:ea typeface="Times New Roman" panose="02020603050405020304" pitchFamily="18" charset="0"/>
                <a:cs typeface="B Mitra" panose="00000400000000000000" pitchFamily="2" charset="-78"/>
              </a:rPr>
              <a:t>. </a:t>
            </a:r>
            <a:r>
              <a:rPr lang="fa-IR" sz="2800" dirty="0">
                <a:latin typeface="Times New Roman" panose="02020603050405020304" pitchFamily="18" charset="0"/>
                <a:ea typeface="Times New Roman" panose="02020603050405020304" pitchFamily="18" charset="0"/>
                <a:cs typeface="B Mitra" panose="00000400000000000000" pitchFamily="2" charset="-78"/>
              </a:rPr>
              <a:t>همچنین کربوهیدرات های پیچیده " پلی ساکارید ها" که بیشتر به عنوان غذاهای نشاسته ای شناخته می شوند، شامل لوبیا، نخود، عدس، بادام زمینی، سیب زمینی، ذرت، نان های سبوسدار و غلات هستند</a:t>
            </a:r>
            <a:r>
              <a:rPr lang="en-US" sz="2800" dirty="0">
                <a:latin typeface="Times New Roman" panose="02020603050405020304" pitchFamily="18" charset="0"/>
                <a:ea typeface="Times New Roman" panose="02020603050405020304" pitchFamily="18" charset="0"/>
                <a:cs typeface="B Mitra" panose="00000400000000000000" pitchFamily="2" charset="-78"/>
              </a:rPr>
              <a:t>.</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41608044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5C3D18BE-F2E2-470A-9B19-90FA22F5D742}"/>
              </a:ext>
            </a:extLst>
          </p:cNvPr>
          <p:cNvSpPr/>
          <p:nvPr/>
        </p:nvSpPr>
        <p:spPr>
          <a:xfrm>
            <a:off x="1603513" y="1256931"/>
            <a:ext cx="8984973" cy="4344138"/>
          </a:xfrm>
          <a:prstGeom prst="rect">
            <a:avLst/>
          </a:prstGeom>
        </p:spPr>
        <p:txBody>
          <a:bodyPr wrap="square">
            <a:spAutoFit/>
          </a:bodyPr>
          <a:lstStyle/>
          <a:p>
            <a:pPr algn="r" rtl="1">
              <a:lnSpc>
                <a:spcPct val="107000"/>
              </a:lnSpc>
              <a:spcAft>
                <a:spcPts val="800"/>
              </a:spcAft>
            </a:pPr>
            <a:r>
              <a:rPr lang="fa-IR" sz="2800" b="1" kern="1800" dirty="0">
                <a:latin typeface="Times New Roman" panose="02020603050405020304" pitchFamily="18" charset="0"/>
                <a:ea typeface="Times New Roman" panose="02020603050405020304" pitchFamily="18" charset="0"/>
                <a:cs typeface="B Mitra" panose="00000400000000000000" pitchFamily="2" charset="-78"/>
              </a:rPr>
              <a:t>نقش کربوهیدرات ها در تغذیه ورزشکاران</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کربوهیدرات ها مهمترین بخش تولیدکننده انرژی در رژیم غذایی روزانه ما هستند. همه ما برای زنده ماندن و شرایط مناسب بدنی به کربوهیدرات نیاز داریم. ولی نیاز ورزشکاران به کربوهیدرات بسیار مهم است، ارزش کربوهیدرات ها در تغذیه ورزشکاران از این لحاظ حائز اهمیت است که سوخت مورد نیاز عضلات در حین ورزش، از کربوهیدرات های ذخیره شده در بدن که بصورت گلیکوژن است، حاصل می شود. پس بسیار مهم است که بدانیم یک ورزشکار چگونه، چه مقدار و چه زمان کربوهیدرات مصرف کند تا در طول تمرین انرژی کافی داشته باشد که با مطالعه این مطلب مشاهده خواهید کرد اهمیت مصرف کربوهیدرات در ورزشکاران چقدر است</a:t>
            </a:r>
            <a:r>
              <a:rPr lang="en-US" sz="2800" dirty="0">
                <a:latin typeface="Tahoma" panose="020B0604030504040204" pitchFamily="34" charset="0"/>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074643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7B05040C-4B68-4308-ABA1-1974ABD400AC}"/>
              </a:ext>
            </a:extLst>
          </p:cNvPr>
          <p:cNvSpPr/>
          <p:nvPr/>
        </p:nvSpPr>
        <p:spPr>
          <a:xfrm>
            <a:off x="2213113" y="1789044"/>
            <a:ext cx="8097078" cy="3859839"/>
          </a:xfrm>
          <a:prstGeom prst="rect">
            <a:avLst/>
          </a:prstGeom>
        </p:spPr>
        <p:txBody>
          <a:bodyPr wrap="square">
            <a:spAutoFit/>
          </a:bodyPr>
          <a:lstStyle/>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کربوهیدرات ها قندهای ساده ای تشکیل شده اند که با اتصال به هم قندهای بزرگ را می سازند. قندهای ساده مثل ساکارز یا شکر و لاکتوز یا قند شیر و مالتوز است و قندهای پیچیده نشاسته، گلیکوژن و فیبرهای غذایی هستند. بهترین روش استفاده از کربوهیدرات ها، مصرف مقدار مناسب از هر کدام از این گروه هاست. اگر مصرف کربوهیدرات ها فقط به قندهای ساده مثل قند و شکر و شیرینی جات محدود شود، اثرات سوئی خصوصاً در ساعات قبل از مسابقه بر ورزشکار می گذارد . اول از همه بهتر است با منابع غنی از کربوهیدرات ها آشنا شوید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imes New Roman" panose="02020603050405020304" pitchFamily="18" charset="0"/>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3144574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789A2D93-FF99-4C9F-A8D9-072BE7412804}"/>
              </a:ext>
            </a:extLst>
          </p:cNvPr>
          <p:cNvSpPr/>
          <p:nvPr/>
        </p:nvSpPr>
        <p:spPr>
          <a:xfrm>
            <a:off x="2259495" y="923827"/>
            <a:ext cx="8441635" cy="5010346"/>
          </a:xfrm>
          <a:prstGeom prst="rect">
            <a:avLst/>
          </a:prstGeom>
        </p:spPr>
        <p:txBody>
          <a:bodyPr wrap="square">
            <a:spAutoFit/>
          </a:bodyPr>
          <a:lstStyle/>
          <a:p>
            <a:pPr algn="r" rtl="1">
              <a:lnSpc>
                <a:spcPct val="107000"/>
              </a:lnSpc>
              <a:spcAft>
                <a:spcPts val="800"/>
              </a:spcAft>
            </a:pPr>
            <a:r>
              <a:rPr lang="fa-IR" sz="2800" b="1" dirty="0">
                <a:latin typeface="Tahoma" panose="020B0604030504040204" pitchFamily="34" charset="0"/>
                <a:ea typeface="Times New Roman" panose="02020603050405020304" pitchFamily="18" charset="0"/>
                <a:cs typeface="B Mitra" panose="00000400000000000000" pitchFamily="2" charset="-78"/>
              </a:rPr>
              <a:t>منابع غنی از نشاسته</a:t>
            </a:r>
            <a:r>
              <a:rPr lang="en-US" sz="2800" b="1"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fa-IR" sz="2800" dirty="0">
              <a:latin typeface="B Mitra" panose="00000400000000000000" pitchFamily="2" charset="-78"/>
              <a:ea typeface="Times New Roman" panose="02020603050405020304" pitchFamily="18" charset="0"/>
              <a:cs typeface="B Mitra" panose="00000400000000000000" pitchFamily="2" charset="-78"/>
            </a:endParaRPr>
          </a:p>
          <a:p>
            <a:pPr algn="r" rtl="1">
              <a:lnSpc>
                <a:spcPct val="107000"/>
              </a:lnSpc>
              <a:spcAft>
                <a:spcPts val="800"/>
              </a:spcAft>
            </a:pP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الف) آرد و کلیه محصولات تهیه شده از آن</a:t>
            </a:r>
            <a:r>
              <a:rPr lang="fa-IR" sz="2800" dirty="0">
                <a:latin typeface="Times New Roman" panose="02020603050405020304" pitchFamily="18" charset="0"/>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آرد از آسیا کردن غلات و جدا شدن سبوس از مغز دانه بدست می آید و از ذرات کاملاً ریزی تشکیل شده که با آن انواع نان، بیسکوئیت و شیرینی تهیه می گردد. بلغور که از فرآورده های گندم است با روش مشابهی تهیه می شود ولی به هنگام آسیا کردن، دانه به میزان کمتری شکسته و خرد می شود. نان دارای ۵۵ درصد کربوهیدرات و مقدار کمی پروتئین (۷%) است و ارزش انرژی زایی آن ۲۵۰ کیلوکالری برای هر ۱۰۰ گرم می باشد. نان کامل دربردارنده قسمتی از سبوس دانه گندم است که هنگام آسیا نمودن حذف نشده است</a:t>
            </a:r>
            <a:r>
              <a:rPr lang="en-US" sz="2800" dirty="0">
                <a:latin typeface="Tahoma" panose="020B0604030504040204" pitchFamily="34" charset="0"/>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38172914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D7895456-A3F4-42DD-8A66-6520E845E00A}"/>
              </a:ext>
            </a:extLst>
          </p:cNvPr>
          <p:cNvSpPr/>
          <p:nvPr/>
        </p:nvSpPr>
        <p:spPr>
          <a:xfrm>
            <a:off x="596348" y="514099"/>
            <a:ext cx="10721009" cy="5829801"/>
          </a:xfrm>
          <a:prstGeom prst="rect">
            <a:avLst/>
          </a:prstGeom>
        </p:spPr>
        <p:txBody>
          <a:bodyPr wrap="square">
            <a:spAutoFit/>
          </a:bodyPr>
          <a:lstStyle/>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این نان از نظر پروتئین ها و ویتامین ها از نان سفید غنی تر می باشد، به همین دلیل مزیت بیشتری نیز دارد. مشکل نان اغلب در نحوه تهیه آن است. خمیری که خوب عمل نیامده و به اندازه کافی پخته نشده باشد، اغلب غیرقابل هضم می باشد. به همین دلیل در رژیم غذایی ورزشکاران ترجیح می دهیم از نان هایی استفاده شود که مشخصات زیر را دارا باشد: </a:t>
            </a: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داغ نباشد، مانده نباشد و در عین حال که خوب پخته شده و برشته باشد( نان سوخاری، نان های برشته که در آنها نشاسته شروع به تجزیه کرده باشد، قابلیت هضم بیشتری دارند)، نیاز به جویدن بیشتر داشته باشد مشروط به اینکه احتیاج به مرطوب کردن آن نباشد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محصولات بیسکوئیتی را از آردهای خیلی سفید شده که به آنها چربی، شکر و گاهی شیر، تخم مرغ و مواد طعم دهنده اضافه شده، تهیه می کنند. ارزش انرژی زایی بالاتری نسبت به نان دارند( به طور متوسط۴۰۰ کیلوکالری برای هر۱۰۰ گرم</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بیسکوئیت ها با هضم آسان احتمالاً می توانند جایگزین نان یا مکمل مصرفی آن گردند. بیسکویت ها دارای ارزش انرژی زایی بالایی هستند ولی هضم آنها همیشه آسان نمی باشد و از طرف دیگر در تابستان(خصوصا شیرینی های حاوی خامه) ممکن است موجب مسمومیت گردند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4732139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A80D62C5-3E5B-4B95-BDC7-102EC7067F27}"/>
              </a:ext>
            </a:extLst>
          </p:cNvPr>
          <p:cNvSpPr/>
          <p:nvPr/>
        </p:nvSpPr>
        <p:spPr>
          <a:xfrm>
            <a:off x="629478" y="821635"/>
            <a:ext cx="10933043" cy="5471370"/>
          </a:xfrm>
          <a:prstGeom prst="rect">
            <a:avLst/>
          </a:prstGeom>
        </p:spPr>
        <p:txBody>
          <a:bodyPr wrap="square">
            <a:spAutoFit/>
          </a:bodyPr>
          <a:lstStyle/>
          <a:p>
            <a:pPr algn="r" rtl="1">
              <a:lnSpc>
                <a:spcPct val="107000"/>
              </a:lnSpc>
              <a:spcAft>
                <a:spcPts val="800"/>
              </a:spcAft>
            </a:pPr>
            <a:r>
              <a:rPr lang="fa-IR" sz="2800" b="1" dirty="0">
                <a:latin typeface="Tahoma" panose="020B0604030504040204" pitchFamily="34" charset="0"/>
                <a:ea typeface="Times New Roman" panose="02020603050405020304" pitchFamily="18" charset="0"/>
                <a:cs typeface="B Mitra" panose="00000400000000000000" pitchFamily="2" charset="-78"/>
              </a:rPr>
              <a:t>رشته ها و ماکارونی ها</a:t>
            </a:r>
            <a:r>
              <a:rPr lang="en-US" sz="2800" b="1"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از بلغور گندم سخت تهیه می شوند. ارزش تغذیه ای آنها نزدیک به آرد است</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ماکارونی ها به صورت پخته مصرف می شوند که در این حالت حدود سه برابر وزنشان آب جذب کرده و تقریباً ارزش تغذیه ای سیب زمینی بدون ویتامین ث را پیدا می کنند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en-US" sz="2800" dirty="0">
                <a:latin typeface="Times New Roman" panose="02020603050405020304" pitchFamily="18" charset="0"/>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ب</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fa-IR" sz="2800" dirty="0">
                <a:latin typeface="Tahoma" panose="020B0604030504040204" pitchFamily="34" charset="0"/>
                <a:ea typeface="Times New Roman" panose="02020603050405020304" pitchFamily="18" charset="0"/>
                <a:cs typeface="B Mitra" panose="00000400000000000000" pitchFamily="2" charset="-78"/>
              </a:rPr>
              <a:t>برنج: دارای انواع گوناگونی است که متعلق به دوگونه می باشند: برنج با</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دانه های گرد" که تمایل به چسبیدن" دارد و برنج با " دانه های کشیده". برنج دسته اول را همیشه بدون شلتوک آن به فروش می رسانند و این عمل موجب جدا شدن تمام ویتامین</a:t>
            </a:r>
            <a:r>
              <a:rPr lang="en-US" sz="2800" dirty="0">
                <a:latin typeface="Tahoma" panose="020B0604030504040204" pitchFamily="34" charset="0"/>
                <a:ea typeface="Times New Roman" panose="02020603050405020304" pitchFamily="18" charset="0"/>
                <a:cs typeface="B Mitra" panose="00000400000000000000" pitchFamily="2" charset="-78"/>
              </a:rPr>
              <a:t>B1 </a:t>
            </a:r>
            <a:r>
              <a:rPr lang="fa-IR" sz="2800" dirty="0">
                <a:latin typeface="Tahoma" panose="020B0604030504040204" pitchFamily="34" charset="0"/>
                <a:ea typeface="Times New Roman" panose="02020603050405020304" pitchFamily="18" charset="0"/>
                <a:cs typeface="B Mitra" panose="00000400000000000000" pitchFamily="2" charset="-78"/>
              </a:rPr>
              <a:t>آن می گردد. برنج دسته دوم اغلب دارای پوشش خارجی خود</a:t>
            </a:r>
            <a:r>
              <a:rPr lang="en-US" sz="2800" dirty="0">
                <a:latin typeface="Tahoma" panose="020B0604030504040204" pitchFamily="34" charset="0"/>
                <a:ea typeface="Times New Roman" panose="02020603050405020304" pitchFamily="18" charset="0"/>
                <a:cs typeface="B Mitra" panose="00000400000000000000" pitchFamily="2" charset="-78"/>
              </a:rPr>
              <a:t> ( </a:t>
            </a:r>
            <a:r>
              <a:rPr lang="fa-IR" sz="2800" dirty="0">
                <a:latin typeface="Tahoma" panose="020B0604030504040204" pitchFamily="34" charset="0"/>
                <a:ea typeface="Times New Roman" panose="02020603050405020304" pitchFamily="18" charset="0"/>
                <a:cs typeface="B Mitra" panose="00000400000000000000" pitchFamily="2" charset="-78"/>
              </a:rPr>
              <a:t>شلتوک) بوده یا قبل از گرفتن پوشش خارجی با عملیاتی موجب نفوذ ویتامین</a:t>
            </a:r>
            <a:r>
              <a:rPr lang="en-US" sz="2800" dirty="0">
                <a:latin typeface="Tahoma" panose="020B0604030504040204" pitchFamily="34" charset="0"/>
                <a:ea typeface="Times New Roman" panose="02020603050405020304" pitchFamily="18" charset="0"/>
                <a:cs typeface="B Mitra" panose="00000400000000000000" pitchFamily="2" charset="-78"/>
              </a:rPr>
              <a:t>B1</a:t>
            </a:r>
            <a:r>
              <a:rPr lang="fa-IR" sz="2800" dirty="0">
                <a:latin typeface="Tahoma" panose="020B0604030504040204" pitchFamily="34" charset="0"/>
                <a:ea typeface="Times New Roman" panose="02020603050405020304" pitchFamily="18" charset="0"/>
                <a:cs typeface="B Mitra" panose="00000400000000000000" pitchFamily="2" charset="-78"/>
              </a:rPr>
              <a:t>پوسته به درون دانه می شوند. بنابراین اگر برنج به روش دمی پخته شود، موجب حفظ ویتامین</a:t>
            </a:r>
            <a:r>
              <a:rPr lang="en-US" sz="2800" dirty="0">
                <a:latin typeface="Tahoma" panose="020B0604030504040204" pitchFamily="34" charset="0"/>
                <a:ea typeface="Times New Roman" panose="02020603050405020304" pitchFamily="18" charset="0"/>
                <a:cs typeface="B Mitra" panose="00000400000000000000" pitchFamily="2" charset="-78"/>
              </a:rPr>
              <a:t>B </a:t>
            </a:r>
            <a:r>
              <a:rPr lang="fa-IR" sz="2800" dirty="0">
                <a:latin typeface="Tahoma" panose="020B0604030504040204" pitchFamily="34" charset="0"/>
                <a:ea typeface="Times New Roman" panose="02020603050405020304" pitchFamily="18" charset="0"/>
                <a:cs typeface="B Mitra" panose="00000400000000000000" pitchFamily="2" charset="-78"/>
              </a:rPr>
              <a:t>موجود در آن می شود که یک ویتامین بسیار ضروری برای ورزشکاران است</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369654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C9766130-F782-4344-8C59-59267CC6DF6F}"/>
              </a:ext>
            </a:extLst>
          </p:cNvPr>
          <p:cNvSpPr/>
          <p:nvPr/>
        </p:nvSpPr>
        <p:spPr>
          <a:xfrm>
            <a:off x="1351722" y="1023418"/>
            <a:ext cx="9488556" cy="4811164"/>
          </a:xfrm>
          <a:prstGeom prst="rect">
            <a:avLst/>
          </a:prstGeom>
        </p:spPr>
        <p:txBody>
          <a:bodyPr wrap="square">
            <a:spAutoFit/>
          </a:bodyPr>
          <a:lstStyle/>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ج</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سیب زمینی: ارزش غذایی آن از نظر کربوهیدرات بیشتر به ماکارونی و برنج نزدیک است تا سایر موادغذایی گیاهی. سیب زمینی دارای پتاسیم و عناصر کمیاب و تأمین کننده ۵ تا ۲۰ میلی گرم ویتامین ث در هر ۱۰۰ گرم است. به منظور حفظ ویتامین ث ترجیحاً باید سیب زمینی را با پوست پخت. سیب زمینی های سرخ شده یا برشته شده در روغن، چربی زیاد و هضم مشکلی دارند. از این رو برای تنظیم برنامه غذایی قبل از مسابقات حتماً لازم است، سیب زمینی آب پز در برنامه غذایی ورزشکار قرار گیرد نه سرخ شده</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fa-IR" sz="2800" dirty="0">
                <a:latin typeface="Tahoma" panose="020B0604030504040204" pitchFamily="34" charset="0"/>
                <a:ea typeface="Times New Roman" panose="02020603050405020304" pitchFamily="18" charset="0"/>
                <a:cs typeface="B Mitra" panose="00000400000000000000" pitchFamily="2" charset="-78"/>
              </a:rPr>
              <a:t>حبوبات: حبوباتی که عبارتند از: عدس، لپه، نخود و لوبیاها. غنی بودن این مواد از نشاسته موجب شده که شدیداً انرژی زا باشند. در حالت خشک دارای ۲۳</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پروتئین هستند، از این رو غذای بسیار مناسبی در زمان انتظار برای مسابقات هستند. میزان عناصر معدنی، عناصر کمیاب و ویتامین های گروه</a:t>
            </a:r>
            <a:r>
              <a:rPr lang="en-US" sz="2800" dirty="0">
                <a:latin typeface="Tahoma" panose="020B0604030504040204" pitchFamily="34" charset="0"/>
                <a:ea typeface="Times New Roman" panose="02020603050405020304" pitchFamily="18" charset="0"/>
                <a:cs typeface="B Mitra" panose="00000400000000000000" pitchFamily="2" charset="-78"/>
              </a:rPr>
              <a:t> B </a:t>
            </a:r>
            <a:r>
              <a:rPr lang="fa-IR" sz="2800" dirty="0">
                <a:latin typeface="Tahoma" panose="020B0604030504040204" pitchFamily="34" charset="0"/>
                <a:ea typeface="Times New Roman" panose="02020603050405020304" pitchFamily="18" charset="0"/>
                <a:cs typeface="B Mitra" panose="00000400000000000000" pitchFamily="2" charset="-78"/>
              </a:rPr>
              <a:t>آن ها قابل توجه است</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1629449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C3CCF276-52E0-4235-A5A5-A7DC454871C8}"/>
              </a:ext>
            </a:extLst>
          </p:cNvPr>
          <p:cNvSpPr/>
          <p:nvPr/>
        </p:nvSpPr>
        <p:spPr>
          <a:xfrm>
            <a:off x="742122" y="357809"/>
            <a:ext cx="10482470" cy="2500043"/>
          </a:xfrm>
          <a:prstGeom prst="rect">
            <a:avLst/>
          </a:prstGeom>
        </p:spPr>
        <p:txBody>
          <a:bodyPr wrap="square">
            <a:spAutoFit/>
          </a:bodyPr>
          <a:lstStyle/>
          <a:p>
            <a:pPr algn="r" rtl="1">
              <a:lnSpc>
                <a:spcPct val="107000"/>
              </a:lnSpc>
              <a:spcAft>
                <a:spcPts val="800"/>
              </a:spcAft>
            </a:pPr>
            <a:r>
              <a:rPr lang="fa-IR" sz="2800" b="1" dirty="0">
                <a:latin typeface="Tahoma" panose="020B0604030504040204" pitchFamily="34" charset="0"/>
                <a:ea typeface="Times New Roman" panose="02020603050405020304" pitchFamily="18" charset="0"/>
                <a:cs typeface="B Mitra" panose="00000400000000000000" pitchFamily="2" charset="-78"/>
              </a:rPr>
              <a:t>منابع اصلی ساکارز</a:t>
            </a:r>
            <a:r>
              <a:rPr lang="fa-IR" sz="2800" dirty="0">
                <a:latin typeface="Times New Roman" panose="02020603050405020304" pitchFamily="18" charset="0"/>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الف</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شکر:از چغندرقند یا نیشکر استخراج می شود و دارای ارزش انرژی زایی بالا</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۴۰۰</a:t>
            </a:r>
            <a:r>
              <a:rPr lang="fa-IR" sz="2800" dirty="0">
                <a:latin typeface="Calibri" panose="020F050202020403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کیلوکالری برای هر ۱۰۰ گرم )می باشد. تقریباً فقط حاوی ساکارز بوده و به سرعت توسط بدن قابل استفاده است. شکر و مجموع فرآورده های شکر( قند معمولی، شیرینی های خشک، آب نبات ها، مربا) تقریبا فاقد ویتامین ها و املاح معدنی هستند و مقدار مصرف آن ها نباید به بیش از ۱۰ درصد کل کالری دریافتی برسد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
        <p:nvSpPr>
          <p:cNvPr id="5" name="Rectangle 4">
            <a:extLst>
              <a:ext uri="{FF2B5EF4-FFF2-40B4-BE49-F238E27FC236}">
                <a16:creationId xmlns:a16="http://schemas.microsoft.com/office/drawing/2014/main" xmlns="" id="{656221C4-AEC6-4BD8-B09F-116709AC3D3E}"/>
              </a:ext>
            </a:extLst>
          </p:cNvPr>
          <p:cNvSpPr/>
          <p:nvPr/>
        </p:nvSpPr>
        <p:spPr>
          <a:xfrm>
            <a:off x="1007166" y="3180693"/>
            <a:ext cx="10217426" cy="3319498"/>
          </a:xfrm>
          <a:prstGeom prst="rect">
            <a:avLst/>
          </a:prstGeom>
        </p:spPr>
        <p:txBody>
          <a:bodyPr wrap="square">
            <a:spAutoFit/>
          </a:bodyPr>
          <a:lstStyle/>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نوشابه های گازدار نیز در این دسته قرار می گیرند. محلول هایی که حاوی مقدار کمی قند ومواد مغذی دیگر هستند مثل آبمیوه های شیرین شده ، اگر در زمان مسابقه های طولانی مثل دوچرخه سواری به دفعات مصرف شوند، اثر مفیدی به روی دوچرخه سوار دارد این جیره غذایی تأمین کننده قند کافی برای جلوگیری از هیپوگلیسمی( کاهش قندخون) و شوک ناشی از ضعف، به هنگام رقابت می باشد. باید توجه داشته باشید خوردن محلول های غلیظ گلوکز، مثل کولاهای مختلف و آب میوه ها، تا ۴۵ دقیقه قبل از مسابقه منجر به کاهش راندمان عملیات می شود، چون باعث ترشح انسولین از لوزالمعده می شود. این میزان زیاد انسولین از مصرف چربی ها جلوگیری کرده، در نتیجه تنها گلیکوژن به مصرف می رسد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719717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40A1E1E1-5345-4BD7-A2DA-6CD5FD893A03}"/>
              </a:ext>
            </a:extLst>
          </p:cNvPr>
          <p:cNvSpPr/>
          <p:nvPr/>
        </p:nvSpPr>
        <p:spPr>
          <a:xfrm>
            <a:off x="1524001" y="1311965"/>
            <a:ext cx="9568069" cy="4463408"/>
          </a:xfrm>
          <a:prstGeom prst="rect">
            <a:avLst/>
          </a:prstGeom>
        </p:spPr>
        <p:txBody>
          <a:bodyPr wrap="square">
            <a:spAutoFit/>
          </a:bodyPr>
          <a:lstStyle/>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ب</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عسل: انرژی بسیار زیادی دارد(۳۲۰ کیلوکالری درهر۱۰۰ گرم) و حاوی مقادیر مساوی فروکتوز و گلوکز است. قابلیت هضم سریعی دارد. از آن برای تهیه رژیم غذایی دوران انتظار ورزشکاران استفاده می شود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ج</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شکلات: از آسیاب نمودن خمیر کاکائو که به آن مواد مختلف اضافه شده است بدست می آید. ارزش انرژی زایی آن بالاست چون دارای مقدار زیادی چربی است(۵۰۰ کیلوکالری درهر۱۰۰ گرم آن) . شکلات دارای مقادیر قابل توجه ویتامین های گروه</a:t>
            </a:r>
            <a:r>
              <a:rPr lang="en-US" sz="2800" dirty="0">
                <a:latin typeface="Tahoma" panose="020B0604030504040204" pitchFamily="34" charset="0"/>
                <a:ea typeface="Times New Roman" panose="02020603050405020304" pitchFamily="18" charset="0"/>
                <a:cs typeface="B Mitra" panose="00000400000000000000" pitchFamily="2" charset="-78"/>
              </a:rPr>
              <a:t>B </a:t>
            </a:r>
            <a:r>
              <a:rPr lang="fa-IR" sz="2800" dirty="0">
                <a:latin typeface="Tahoma" panose="020B0604030504040204" pitchFamily="34" charset="0"/>
                <a:ea typeface="Times New Roman" panose="02020603050405020304" pitchFamily="18" charset="0"/>
                <a:cs typeface="B Mitra" panose="00000400000000000000" pitchFamily="2" charset="-78"/>
              </a:rPr>
              <a:t>است، مقوی بوده و مدر می باشد. افراط در مصرف آن می تواند موجب اختلالات گوارشی گردد و به علت دارا بودن اگزالات کلسیم به مفاصل و کلیه ها آسیب می رساند. به علت دارا بودن منیزیم که در انجام عملیات ورزشی مفید است، می تواند در حد متعادلی در زمان تمرینات مصرف شود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870187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90AA388E-F757-4729-A41A-98343B516EBF}"/>
              </a:ext>
            </a:extLst>
          </p:cNvPr>
          <p:cNvSpPr/>
          <p:nvPr/>
        </p:nvSpPr>
        <p:spPr>
          <a:xfrm>
            <a:off x="1053548" y="1378225"/>
            <a:ext cx="10084904" cy="4394345"/>
          </a:xfrm>
          <a:prstGeom prst="rect">
            <a:avLst/>
          </a:prstGeom>
        </p:spPr>
        <p:txBody>
          <a:bodyPr wrap="square">
            <a:spAutoFit/>
          </a:bodyPr>
          <a:lstStyle/>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نوع دیگر قند ساده فروکتوز است که در سبزیجات و میوه ها موجود است. ولی نکته مهم تر در مورد سبزی ها و میوه ها، وجود ویتامین های زیاد و مفید خصوصاً در سبزی ها، برای ورزشکاران است. مصرف سبزی زیاد بصورت سالاد با هر غذا و استفاده از سبزی فراوان در غذاها برای یک ورزشکار ضروری است</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برگ های ترد( کاهو)، سبزی های میوه ای( گوجه فرنگی) ، ریشه های زرد( هویج، ترب)، سبزی های نازک، احتمالاً با رنده کردن قابلیت هضم بیشتری پیدا می کنند. این مواد غذایی گیاهی باید سالم و بدون آلودگی بوده و با احتیاط شسته یا پوست گرفته شوند. اگر سبزی ها و میوه ها خام مصرف شوند، بالاترین ارزش تغذیه ای خود را خواهند داشت. باید آنها را در نزدیک ترین محل برداشت مصرف کرد، بدون آنکه قسمت های پررنگ آنها مثل برگ های کاملاً سبز کاهو، دور ریخته شود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1763682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DFB04750-03EC-455E-A447-D1E38BFA0077}"/>
              </a:ext>
            </a:extLst>
          </p:cNvPr>
          <p:cNvSpPr/>
          <p:nvPr/>
        </p:nvSpPr>
        <p:spPr>
          <a:xfrm>
            <a:off x="2107096" y="1074022"/>
            <a:ext cx="8560903" cy="2397451"/>
          </a:xfrm>
          <a:prstGeom prst="rect">
            <a:avLst/>
          </a:prstGeom>
        </p:spPr>
        <p:txBody>
          <a:bodyPr wrap="square">
            <a:spAutoFit/>
          </a:bodyPr>
          <a:lstStyle/>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خرما و میوه های خشک شده مانند: زردآلو، کشمش، آلو و انجیر به دلیل دارا بودن مقدار زیاد کربوهیدرات( ۶۰ تا ۷۰ درصد) و ارزش بالای انرژی زایی( ۲۵۰ تا ۳۰۰</a:t>
            </a:r>
            <a:r>
              <a:rPr lang="fa-IR" sz="2800" dirty="0">
                <a:latin typeface="Calibri" panose="020F050202020403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کیلو کالری برای هر ۱۰۰ گرم) از میوه های تازه متمایز می گردند.از نظر پتاسیم و منیزیم و مخصوصاً آهن و مس غنی هستند. دارای هضم آسان بوده و یک منبع مطلوب کربوهیدرات و املاح می باشند که می توان از آنها در فعالیت بدنی استفاده نمود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
        <p:nvSpPr>
          <p:cNvPr id="5" name="Rectangle 4">
            <a:extLst>
              <a:ext uri="{FF2B5EF4-FFF2-40B4-BE49-F238E27FC236}">
                <a16:creationId xmlns:a16="http://schemas.microsoft.com/office/drawing/2014/main" xmlns="" id="{3F4DD1B8-8CBB-4A24-BC10-F8BEFC2C771D}"/>
              </a:ext>
            </a:extLst>
          </p:cNvPr>
          <p:cNvSpPr/>
          <p:nvPr/>
        </p:nvSpPr>
        <p:spPr>
          <a:xfrm>
            <a:off x="2001077" y="4205982"/>
            <a:ext cx="8666922" cy="1577996"/>
          </a:xfrm>
          <a:prstGeom prst="rect">
            <a:avLst/>
          </a:prstGeom>
        </p:spPr>
        <p:txBody>
          <a:bodyPr wrap="square">
            <a:spAutoFit/>
          </a:bodyPr>
          <a:lstStyle/>
          <a:p>
            <a:pPr algn="r" rtl="1">
              <a:lnSpc>
                <a:spcPct val="107000"/>
              </a:lnSpc>
              <a:spcAft>
                <a:spcPts val="800"/>
              </a:spcAft>
            </a:pPr>
            <a:r>
              <a:rPr lang="fa-IR" sz="2800" b="1" dirty="0">
                <a:latin typeface="Tahoma" panose="020B0604030504040204" pitchFamily="34" charset="0"/>
                <a:ea typeface="Times New Roman" panose="02020603050405020304" pitchFamily="18" charset="0"/>
                <a:cs typeface="B Mitra" panose="00000400000000000000" pitchFamily="2" charset="-78"/>
              </a:rPr>
              <a:t>آنچه مربوط به میوه ها است</a:t>
            </a:r>
            <a:r>
              <a:rPr lang="en-US" sz="2800" b="1"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مصرف این میوه ها برای ورزشکاران توصیه می شود: مرکبات، انگور، هلو، زردآلو، گیلاس، گلابی، سیب، آناناس</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455593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4654CF7-5A21-45BB-B946-47E4ADFF46DA}"/>
              </a:ext>
            </a:extLst>
          </p:cNvPr>
          <p:cNvSpPr/>
          <p:nvPr/>
        </p:nvSpPr>
        <p:spPr>
          <a:xfrm>
            <a:off x="2014330" y="1026419"/>
            <a:ext cx="8521148" cy="4805162"/>
          </a:xfrm>
          <a:prstGeom prst="rect">
            <a:avLst/>
          </a:prstGeom>
        </p:spPr>
        <p:txBody>
          <a:bodyPr wrap="square">
            <a:spAutoFit/>
          </a:bodyPr>
          <a:lstStyle/>
          <a:p>
            <a:pPr algn="r" rtl="1">
              <a:lnSpc>
                <a:spcPct val="107000"/>
              </a:lnSpc>
              <a:spcAft>
                <a:spcPts val="800"/>
              </a:spcAft>
            </a:pPr>
            <a:r>
              <a:rPr lang="fa-IR" sz="2800" b="1" dirty="0">
                <a:latin typeface="Tahoma" panose="020B0604030504040204" pitchFamily="34" charset="0"/>
                <a:ea typeface="Times New Roman" panose="02020603050405020304" pitchFamily="18" charset="0"/>
                <a:cs typeface="B Mitra" panose="00000400000000000000" pitchFamily="2" charset="-78"/>
              </a:rPr>
              <a:t>آنچه که مربوط به سبزی ها است</a:t>
            </a:r>
            <a:r>
              <a:rPr lang="en-US" sz="2800" b="1"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۱-سبزی هایی که می توان خام مصرف کرد: هویج رنده شده، گوجه فرنگی، کاهو، جعفری،</a:t>
            </a:r>
            <a:r>
              <a:rPr lang="fa-IR" sz="2800" dirty="0">
                <a:latin typeface="Calibri" panose="020F0502020204030204" pitchFamily="34" charset="0"/>
                <a:ea typeface="Times New Roman" panose="02020603050405020304" pitchFamily="18" charset="0"/>
                <a:cs typeface="B Mitra" panose="00000400000000000000" pitchFamily="2" charset="-78"/>
              </a:rPr>
              <a:t>…</a:t>
            </a:r>
            <a:r>
              <a:rPr lang="fa-IR" sz="2800" dirty="0">
                <a:latin typeface="Tahoma" panose="020B0604030504040204" pitchFamily="34" charset="0"/>
                <a:ea typeface="Times New Roman" panose="02020603050405020304" pitchFamily="18" charset="0"/>
                <a:cs typeface="B Mitra" panose="00000400000000000000" pitchFamily="2" charset="-78"/>
              </a:rPr>
              <a:t>سبزی های نازک. ۲- سبزی هایی که می توان پخته مصرف کرد: سبزی هایی که قبلاً پخته شده( مثل کنسروها) بعلاوه لوبیا سبز، نخود سبز و تره. ۳-سبزی هایی که بر حسب تحمل فردی مصرف می شوند: کلم و گل کلم، آرتیشو، کرفس</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ساقه و برگ)، ترشک، خیارچنبر، خربزه( مخصوصاً بصورت فالوده)، قارچ، ترب، ریشه خردل، مارچوبه، پیاز، سیر، موسیر، بادمجان، کدو، اسفناج. باید این موارد را در خصوص نحوه ی مصرف سبزی ها در نظر گرفت که بافت ساختمانی سبزی ها، در هر حال نیاز به جویدن کافی دارد و افزودن احتمالی موادغذایی دیگر، مخصوصاً چربی های حرارت دیده می تواند سبزی ها را غیرقابل هضم کند( سبزیهای سرخ شده</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678949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05065368-85B7-411F-ABEF-97821AF60EA2}"/>
              </a:ext>
            </a:extLst>
          </p:cNvPr>
          <p:cNvSpPr/>
          <p:nvPr/>
        </p:nvSpPr>
        <p:spPr>
          <a:xfrm>
            <a:off x="589722" y="232291"/>
            <a:ext cx="11012556" cy="6393417"/>
          </a:xfrm>
          <a:prstGeom prst="rect">
            <a:avLst/>
          </a:prstGeom>
        </p:spPr>
        <p:txBody>
          <a:bodyPr wrap="square">
            <a:spAutoFit/>
          </a:bodyPr>
          <a:lstStyle/>
          <a:p>
            <a:pPr algn="r" rtl="1">
              <a:lnSpc>
                <a:spcPct val="107000"/>
              </a:lnSpc>
              <a:spcAft>
                <a:spcPts val="800"/>
              </a:spcAft>
            </a:pPr>
            <a:r>
              <a:rPr lang="fa-IR" sz="2800" b="1" dirty="0">
                <a:latin typeface="Tahoma" panose="020B0604030504040204" pitchFamily="34" charset="0"/>
                <a:ea typeface="Times New Roman" panose="02020603050405020304" pitchFamily="18" charset="0"/>
                <a:cs typeface="B Mitra" panose="00000400000000000000" pitchFamily="2" charset="-78"/>
              </a:rPr>
              <a:t>فیزیولوژی کربوهیدرات ها در عملیات ورزشی</a:t>
            </a:r>
            <a:r>
              <a:rPr lang="fa-IR" sz="2800" dirty="0">
                <a:latin typeface="Times New Roman" panose="02020603050405020304" pitchFamily="18" charset="0"/>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مقادیر کربوهیدرات ها در رژیم غذایی</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کربوهیدرات ها در رژیم غذایی ورزشکاران باید تأمین کننده ۵۵ درصد از کل انرژی دریافتی باشد. این مقدار انرژی ، حد اعلای استانداردهای توصیه شده توسط متخصصان تغذیه است که میزان انرژی تأمین شده توسط کربوهیدرات ها را بین ۴۵ تا ۶۰ درصد کل انرژی دریافتی پیش بینی می کنند. پایین آوردن مصرف کربوهیدرات ها به کمتر از ۵۰ درصد کل انرژی دریافتی بدون زیان نیست</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کربوهیدرات ها یک منبع تأمین کننده اساسی انرژی برای کارهای سنگین ورزشکاران است، زیرا با مقدار مساوی اکسیژن بکار رفته برای سوخت ، کربوهیدراتها نسبت به پروتئین ها و چربی ها ۱۰% بیشتر انرژی تولید می کنند. در حقیقت، کربوهیدرات ها مواد مغذی انرژی زای اصلی در فعالیت هستند و رژیم های غذایی فقیر از نظر کربوهیدرات ، به دلیل ناکافی بودن ذخیره گلیکوژن موجب کاهش توانایی بدنی می گردند. اگر کربوهیدرات به مقدار کافی خورده شود، می توان حتی عضلاتی را که شدیداً از گلیکوژن تخیله شده اند، در ظرف بیست و چهار ساعت به قدر کافی پر نمود و با یک رژیم پرکربوهیدرات (۷۰ درصد کالری از کربوهیدرات) می توان میزان گلیکوژن عضلات را در طول تمرینات به حد اولیه رساند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8631725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928E89F4-894D-4827-9FD3-F6F61A5600C9}"/>
              </a:ext>
            </a:extLst>
          </p:cNvPr>
          <p:cNvSpPr/>
          <p:nvPr/>
        </p:nvSpPr>
        <p:spPr>
          <a:xfrm>
            <a:off x="1676400" y="975123"/>
            <a:ext cx="9216887" cy="4907754"/>
          </a:xfrm>
          <a:prstGeom prst="rect">
            <a:avLst/>
          </a:prstGeom>
        </p:spPr>
        <p:txBody>
          <a:bodyPr wrap="square">
            <a:spAutoFit/>
          </a:bodyPr>
          <a:lstStyle/>
          <a:p>
            <a:pPr algn="r" rtl="1">
              <a:lnSpc>
                <a:spcPct val="107000"/>
              </a:lnSpc>
              <a:spcAft>
                <a:spcPts val="800"/>
              </a:spcAft>
            </a:pPr>
            <a:r>
              <a:rPr lang="fa-IR" sz="2800" b="1" dirty="0">
                <a:latin typeface="Tahoma" panose="020B0604030504040204" pitchFamily="34" charset="0"/>
                <a:ea typeface="Times New Roman" panose="02020603050405020304" pitchFamily="18" charset="0"/>
                <a:cs typeface="B Mitra" panose="00000400000000000000" pitchFamily="2" charset="-78"/>
              </a:rPr>
              <a:t>جیره کربوهیدرات ها در شب قبل از مسابقات</a:t>
            </a:r>
            <a:r>
              <a:rPr lang="en-US" sz="2800" b="1"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fa-IR" sz="2800" dirty="0">
              <a:latin typeface="B Mitra" panose="00000400000000000000" pitchFamily="2" charset="-78"/>
              <a:ea typeface="Times New Roman" panose="02020603050405020304" pitchFamily="18" charset="0"/>
              <a:cs typeface="B Mitra" panose="00000400000000000000" pitchFamily="2" charset="-78"/>
            </a:endParaRPr>
          </a:p>
          <a:p>
            <a:pPr algn="r" rtl="1">
              <a:lnSpc>
                <a:spcPct val="107000"/>
              </a:lnSpc>
              <a:spcAft>
                <a:spcPts val="800"/>
              </a:spcAft>
            </a:pP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محققان دریافته اند، افرادی که موادغذایی کربوهیدراتی بیشتری مصرف کرده اند ۲۵</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راندمان بالاتر و توانایی بدنی بهتری داشته اند چون ذخیره اولیه گلیکوژن و یا تخلیه آن در تارهای مختلف عضلانی سرعت متفاوتی دارد و افزایش مقدار کربوهیدرات رژیم می تواند روی ذخیره اولیه گلیکوژن اثر بگذارد. از این رو با افزایش سطح ذخیره گلیکوژن، عضله دیرتر خسته می شود. افزایش نسبت کربوهیدرات به کل کالری دریافتی باعث بهبود عملیات ورزشی می گردد</a:t>
            </a:r>
            <a:r>
              <a:rPr lang="en-US" sz="2800" dirty="0">
                <a:latin typeface="Tahoma" panose="020B0604030504040204" pitchFamily="34" charset="0"/>
                <a:ea typeface="Times New Roman" panose="02020603050405020304" pitchFamily="18" charset="0"/>
                <a:cs typeface="B Mitra" panose="00000400000000000000" pitchFamily="2" charset="-78"/>
              </a:rPr>
              <a:t>. </a:t>
            </a:r>
            <a:r>
              <a:rPr lang="fa-IR" sz="2800" dirty="0">
                <a:latin typeface="Tahoma" panose="020B0604030504040204" pitchFamily="34" charset="0"/>
                <a:ea typeface="Times New Roman" panose="02020603050405020304" pitchFamily="18" charset="0"/>
                <a:cs typeface="B Mitra" panose="00000400000000000000" pitchFamily="2" charset="-78"/>
              </a:rPr>
              <a:t>کربوهیدرات های مرکب مانند میوه ها، دانه های مختلف، غلات و حبوبات برای سنتز مجدد گلیکوژن لازم می باشند ومصرف زیاد این مواد در زمان استراحت پیش از مسابقه ضروری است</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7324619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99ED5A52-D527-461B-96C0-9E45C456A328}"/>
              </a:ext>
            </a:extLst>
          </p:cNvPr>
          <p:cNvSpPr/>
          <p:nvPr/>
        </p:nvSpPr>
        <p:spPr>
          <a:xfrm>
            <a:off x="1186069" y="1126434"/>
            <a:ext cx="9819861" cy="5345502"/>
          </a:xfrm>
          <a:prstGeom prst="rect">
            <a:avLst/>
          </a:prstGeom>
        </p:spPr>
        <p:txBody>
          <a:bodyPr wrap="square">
            <a:spAutoFit/>
          </a:bodyPr>
          <a:lstStyle/>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بهتر است ورزشکاران شب قبل و صبح روز مسابقات به عنوان قند ، فروکتوز مصرف کنند. چون نه تنها باعث تحریک کمتر در ترشح انسولین می شود ، بلکه موجب ذخیره بیشتر و بهتر گلیکوژن می گردد. هنگام مسابقات، وقتی ثبات و حفظ قند خون ضروری است، بنظر می رسد بهتر است از گلوکز استفاده شود که دارای جذب انتخابی و سریع است</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en-US" sz="2800" dirty="0">
                <a:latin typeface="B Mitra" panose="00000400000000000000" pitchFamily="2" charset="-78"/>
                <a:ea typeface="Times New Roman" panose="02020603050405020304" pitchFamily="18"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Tahoma" panose="020B0604030504040204" pitchFamily="34" charset="0"/>
                <a:ea typeface="Times New Roman" panose="02020603050405020304" pitchFamily="18" charset="0"/>
                <a:cs typeface="B Mitra" panose="00000400000000000000" pitchFamily="2" charset="-78"/>
              </a:rPr>
              <a:t>پس در نهایت یک ورزشکار دو روز قبل از مسابقه باید کربوهیدراتهای مرکب مانند میوه ها، دانه های مختلف، غلات و حبوبات بیشتر از معمول مصرف کند و باید در صبحانه( یا وعده غذایی که۶ ساعت قبل از مسابقه است) مخلوطی از پروتئین وکربوهیدرات و چربی کم مصرف کند وتا یک ساعت به شروع مسابقه مقدار متوسطی غذاهای کربوهیدراتی ساده و پیچیده مثل شیرینی و کیک با چای بخورد و در حین یک مسابقه طولانی ، آبمیوه های شیرین شده برای تجدید آب و قند از دست رفته مصرف کند</a:t>
            </a:r>
            <a:r>
              <a:rPr lang="en-US" sz="2800" dirty="0">
                <a:latin typeface="Tahoma" panose="020B0604030504040204" pitchFamily="34" charset="0"/>
                <a:ea typeface="Times New Roman" panose="02020603050405020304" pitchFamily="18" charset="0"/>
                <a:cs typeface="B Mitra" panose="00000400000000000000" pitchFamily="2" charset="-78"/>
              </a:rPr>
              <a:t>.</a:t>
            </a:r>
            <a:r>
              <a:rPr lang="fa-IR" sz="2800" dirty="0">
                <a:latin typeface="Tahoma" panose="020B0604030504040204" pitchFamily="34" charset="0"/>
                <a:ea typeface="Times New Roman" panose="02020603050405020304" pitchFamily="18" charset="0"/>
                <a:cs typeface="B Mitra" panose="00000400000000000000" pitchFamily="2" charset="-78"/>
              </a:rPr>
              <a:t>این رویه موجب افزایش قوا و تعادل بیشتر قند خون و اجتناب از کمبودها می شود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sz="2800" dirty="0">
                <a:latin typeface="Calibri" panose="020F0502020204030204" pitchFamily="34" charset="0"/>
                <a:ea typeface="Calibri" panose="020F0502020204030204" pitchFamily="34" charset="0"/>
                <a:cs typeface="B Mitra" panose="00000400000000000000" pitchFamily="2" charset="-78"/>
              </a:rPr>
              <a:t> </a:t>
            </a:r>
            <a:endParaRPr lang="en-US" sz="2800" dirty="0">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4123727289"/>
      </p:ext>
    </p:extLst>
  </p:cSld>
  <p:clrMapOvr>
    <a:masterClrMapping/>
  </p:clrMapOvr>
</p:sld>
</file>

<file path=ppt/theme/theme1.xml><?xml version="1.0" encoding="utf-8"?>
<a:theme xmlns:a="http://schemas.openxmlformats.org/drawingml/2006/main" name="Wisp">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30</TotalTime>
  <Words>2305</Words>
  <Application>Microsoft Office PowerPoint</Application>
  <PresentationFormat>Custom</PresentationFormat>
  <Paragraphs>48</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Wisp</vt:lpstr>
      <vt:lpstr>بنام خدا</vt:lpstr>
      <vt:lpstr>PowerPoint Presentation</vt:lpstr>
      <vt:lpstr>نقش کربوهیدرات ها در بدن و ورزش</vt:lpstr>
      <vt:lpstr>نقش کربو هیدرات در بدن انسان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naghedi zahra</dc:creator>
  <cp:lastModifiedBy>Windows User</cp:lastModifiedBy>
  <cp:revision>7</cp:revision>
  <dcterms:created xsi:type="dcterms:W3CDTF">2018-12-08T09:11:03Z</dcterms:created>
  <dcterms:modified xsi:type="dcterms:W3CDTF">2020-06-07T08:39:01Z</dcterms:modified>
</cp:coreProperties>
</file>