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9" r:id="rId2"/>
    <p:sldId id="256" r:id="rId3"/>
    <p:sldId id="278" r:id="rId4"/>
    <p:sldId id="279" r:id="rId5"/>
    <p:sldId id="259" r:id="rId6"/>
    <p:sldId id="260" r:id="rId7"/>
    <p:sldId id="280" r:id="rId8"/>
    <p:sldId id="262" r:id="rId9"/>
    <p:sldId id="263" r:id="rId10"/>
    <p:sldId id="264" r:id="rId11"/>
    <p:sldId id="265" r:id="rId12"/>
    <p:sldId id="281" r:id="rId13"/>
    <p:sldId id="266" r:id="rId14"/>
    <p:sldId id="283" r:id="rId15"/>
    <p:sldId id="284" r:id="rId16"/>
    <p:sldId id="285" r:id="rId17"/>
    <p:sldId id="286" r:id="rId18"/>
    <p:sldId id="287" r:id="rId19"/>
    <p:sldId id="288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5/2/2020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49823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>
                <a:solidFill>
                  <a:srgbClr val="FF0000"/>
                </a:solidFill>
              </a:rPr>
              <a:t>نکات ایمنی در </a:t>
            </a:r>
            <a:r>
              <a:rPr lang="fa-IR" dirty="0" smtClean="0">
                <a:solidFill>
                  <a:srgbClr val="FF0000"/>
                </a:solidFill>
              </a:rPr>
              <a:t>سالمندان</a:t>
            </a:r>
            <a:endParaRPr lang="fa-I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676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میزان مرگ ناشی از حوادث در افراد مسن در مقایسه با گروههای بزرگسالان بیشتر می باشد</a:t>
            </a:r>
          </a:p>
          <a:p>
            <a:r>
              <a:rPr lang="fa-IR" dirty="0" smtClean="0"/>
              <a:t>حوادث ششمین علت شایع مرگ در افراد مسن می باشد</a:t>
            </a:r>
          </a:p>
          <a:p>
            <a:r>
              <a:rPr lang="fa-IR" dirty="0" smtClean="0"/>
              <a:t>سقوط شایع ترین</a:t>
            </a:r>
          </a:p>
          <a:p>
            <a:r>
              <a:rPr lang="fa-IR" dirty="0" smtClean="0"/>
              <a:t>براساس محدودیتهای شایع ای که در افراد مسن می توان یافت بیشتر افراد سالمند نیاز به محیطی امن کاربردی راحت شخصی و متعادل به طوری که محدودیتهای آنان را جبران کنند نیاز دارند </a:t>
            </a:r>
          </a:p>
          <a:p>
            <a:r>
              <a:rPr lang="fa-IR" dirty="0" smtClean="0"/>
              <a:t>برای ایجاد یک چنین محیطی نیاز به در نظر گرفتن روشنایی دما رنگها بوها پوشش کفها اثاثیه محرکهای حسی کنترل سرو صدا آسیبهای محتمل در محیط حمام و عوامل اجتماعی روانی می باشد</a:t>
            </a:r>
          </a:p>
          <a:p>
            <a:endParaRPr lang="fa-IR" dirty="0" smtClean="0"/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2008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 smtClean="0"/>
              <a:t>روشنایی</a:t>
            </a:r>
          </a:p>
          <a:p>
            <a:r>
              <a:rPr lang="fa-IR" dirty="0" smtClean="0"/>
              <a:t>اهمیت روشنایی: بهبود دید </a:t>
            </a:r>
          </a:p>
          <a:p>
            <a:r>
              <a:rPr lang="fa-IR" dirty="0" smtClean="0"/>
              <a:t>بهبود عملکرد </a:t>
            </a:r>
          </a:p>
          <a:p>
            <a:r>
              <a:rPr lang="fa-IR" dirty="0" smtClean="0"/>
              <a:t>بهبود آگاهی نسبت به زمان </a:t>
            </a:r>
          </a:p>
          <a:p>
            <a:r>
              <a:rPr lang="fa-IR" dirty="0" smtClean="0"/>
              <a:t>بهبود خلق و رفتار(استرس و آرامش)</a:t>
            </a:r>
          </a:p>
          <a:p>
            <a:r>
              <a:rPr lang="fa-IR" dirty="0" smtClean="0"/>
              <a:t>نور پردازی با منابع متعدد و منتشر در مقایسه با منابع روشنایی محدود ولی درخشان بهتر می باشد-فیلتر کردن نور افتاب با پرده های عمودی- ایجاد مزاحمت نور لامپهای فلورسنت – استفاده از چراخ خواب در طی شب بیرون رفتن افراد از منزل باز کردن پنجره ها و وارد شدن نور طبیعی قرارگرفتن در معرض نور طبیعی و روشنایی در طی روزو تاریکی در طی شب 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51790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دما</a:t>
            </a:r>
          </a:p>
          <a:p>
            <a:r>
              <a:rPr lang="fa-IR" dirty="0" smtClean="0"/>
              <a:t>رابطه مستقیمی بین دمای بدن و عملکرد افراد دارد</a:t>
            </a:r>
          </a:p>
          <a:p>
            <a:r>
              <a:rPr lang="fa-IR" dirty="0" smtClean="0"/>
              <a:t>حساسیت لمسی عملکرد هوشیارانه فعالیتهای روانی حرکتی در دمای زیر 13 درجه مختل می شوند</a:t>
            </a:r>
          </a:p>
          <a:p>
            <a:r>
              <a:rPr lang="fa-IR" dirty="0" smtClean="0"/>
              <a:t>افراد مسن دمای بدن کمتری دارند و نسبت به دمای پایین حساسیت دارند دمای اتاق نباید کمتر از 24درجه باشد.</a:t>
            </a:r>
          </a:p>
          <a:p>
            <a:r>
              <a:rPr lang="fa-IR" dirty="0" smtClean="0"/>
              <a:t>مشکلات هایپرترمی  نیز با اهمیت است صدمه مغزی می تواند دمای بالاتر از41درجه رخ می دهد</a:t>
            </a:r>
          </a:p>
          <a:p>
            <a:r>
              <a:rPr lang="fa-IR" dirty="0" smtClean="0"/>
              <a:t>اشخاص مبتلا به دیابت و اترواسکرولوزمغزی در خطر بالای ابتلا به هایپرترمی هستند</a:t>
            </a:r>
          </a:p>
          <a:p>
            <a:pPr marL="109728" indent="0">
              <a:buNone/>
            </a:pP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2201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sz="2800" dirty="0" smtClean="0"/>
              <a:t>رنگها</a:t>
            </a:r>
          </a:p>
          <a:p>
            <a:pPr marL="109728" indent="0">
              <a:buNone/>
            </a:pPr>
            <a:r>
              <a:rPr lang="fa-IR" sz="2800" dirty="0" smtClean="0"/>
              <a:t>به علت اینکه  پاسخ افرادمی تواند متفاوت باشد بهترین کار اینکه در استفاده از رنگها توجه به معطوف بهبود عملکرد فرد کنیم </a:t>
            </a:r>
          </a:p>
          <a:p>
            <a:pPr marL="109728" indent="0">
              <a:buNone/>
            </a:pPr>
            <a:r>
              <a:rPr lang="fa-IR" sz="2800" dirty="0" smtClean="0"/>
              <a:t>استفاده از رنگهایی که باهمدیگر تضاد دارند  در تشخیص درها پله ها و تغییرات سطوح در داخل یک محدوده مفید هست </a:t>
            </a:r>
          </a:p>
          <a:p>
            <a:pPr marL="109728" indent="0">
              <a:buNone/>
            </a:pPr>
            <a:r>
              <a:rPr lang="fa-IR" sz="2800" dirty="0" smtClean="0"/>
              <a:t>اتاق خواب رنگ آبی و سبز – غذاخوری و مکانهای فعالیت رنگ نارنجی و قرمزو مکان استراحت خاکستری  و بژ</a:t>
            </a:r>
          </a:p>
          <a:p>
            <a:pPr marL="109728" indent="0">
              <a:buNone/>
            </a:pPr>
            <a:r>
              <a:rPr lang="fa-IR" sz="2800" dirty="0" smtClean="0"/>
              <a:t>طرح دار بودن پوشش دیوارها و کفها باعث جذابیت آنجا </a:t>
            </a:r>
          </a:p>
          <a:p>
            <a:pPr marL="109728" indent="0">
              <a:buNone/>
            </a:pPr>
            <a:r>
              <a:rPr lang="fa-IR" sz="2800" dirty="0" smtClean="0"/>
              <a:t>الگوهای موجدار  ومورب باعث سرگیجه و گیجی اراد با اختلال شناختی را بدتر می کند</a:t>
            </a:r>
          </a:p>
          <a:p>
            <a:pPr marL="109728" indent="0">
              <a:buNone/>
            </a:pPr>
            <a:endParaRPr lang="fa-IR" sz="28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97432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بوها</a:t>
            </a:r>
          </a:p>
          <a:p>
            <a:r>
              <a:rPr lang="fa-IR" dirty="0" smtClean="0"/>
              <a:t>روغنهای خاص میتوانند از طریق پوست جذب شوند و تولید اثرات فیزیولوژیک کنند</a:t>
            </a:r>
          </a:p>
          <a:p>
            <a:r>
              <a:rPr lang="fa-IR" dirty="0" smtClean="0"/>
              <a:t>استفاده درمانیاز بوها و رایحه درمانی که خاطرات مربوط به بوههای مختلف را در مغز ذخیره می کنند</a:t>
            </a:r>
          </a:p>
          <a:p>
            <a:r>
              <a:rPr lang="fa-IR" dirty="0" smtClean="0"/>
              <a:t>خاطره ها می توانند سالیان طولانی به صورت خفته باشند</a:t>
            </a:r>
          </a:p>
          <a:p>
            <a:endParaRPr lang="fa-IR" dirty="0" smtClean="0"/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96958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پوشش کفها</a:t>
            </a:r>
          </a:p>
          <a:p>
            <a:r>
              <a:rPr lang="fa-IR" dirty="0" smtClean="0"/>
              <a:t>استفاده از فرش</a:t>
            </a:r>
          </a:p>
          <a:p>
            <a:r>
              <a:rPr lang="fa-IR" dirty="0" smtClean="0"/>
              <a:t>سطوح غیر درخشنده و غیر براق</a:t>
            </a:r>
          </a:p>
          <a:p>
            <a:r>
              <a:rPr lang="fa-IR" dirty="0" smtClean="0"/>
              <a:t>پوشاندن کف برای جلوگیری از لغزندگی</a:t>
            </a:r>
            <a:r>
              <a:rPr lang="fa-IR" dirty="0"/>
              <a:t> </a:t>
            </a:r>
            <a:r>
              <a:rPr lang="fa-IR" dirty="0" smtClean="0"/>
              <a:t>در حمام آشپزخانه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67987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اثاثیه</a:t>
            </a:r>
          </a:p>
          <a:p>
            <a:r>
              <a:rPr lang="fa-IR" dirty="0" smtClean="0"/>
              <a:t>صندلی محکم و دسته دار</a:t>
            </a:r>
          </a:p>
          <a:p>
            <a:r>
              <a:rPr lang="fa-IR" dirty="0" smtClean="0"/>
              <a:t>ارتفاع مناسب صندلی</a:t>
            </a:r>
            <a:r>
              <a:rPr lang="fa-IR" dirty="0"/>
              <a:t> </a:t>
            </a:r>
            <a:r>
              <a:rPr lang="fa-IR" dirty="0" smtClean="0"/>
              <a:t>تا پاهای فرد به راحتی روی زمین قرار گیرد</a:t>
            </a:r>
          </a:p>
          <a:p>
            <a:r>
              <a:rPr lang="fa-IR" dirty="0" smtClean="0"/>
              <a:t>استفاده از زیرپایی</a:t>
            </a:r>
          </a:p>
          <a:p>
            <a:r>
              <a:rPr lang="fa-IR" dirty="0" smtClean="0"/>
              <a:t>میزها جاکتابی و دیگر اثاثیه محکم باشد</a:t>
            </a:r>
          </a:p>
          <a:p>
            <a:r>
              <a:rPr lang="fa-IR" dirty="0" smtClean="0"/>
              <a:t>در استفاده از چراغ های رومیزی فیکس کردن آن ها به صفحه میز</a:t>
            </a:r>
          </a:p>
          <a:p>
            <a:r>
              <a:rPr lang="fa-IR" dirty="0" smtClean="0"/>
              <a:t>چهرپایه و گلدان و ... در مکان های کم رفت و آمد</a:t>
            </a:r>
          </a:p>
          <a:p>
            <a:r>
              <a:rPr lang="fa-IR" dirty="0" smtClean="0"/>
              <a:t>در افراد با مشکل شناختی اثاثیه و محیط باید ساده باشد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55621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محرک های حسی</a:t>
            </a:r>
          </a:p>
          <a:p>
            <a:r>
              <a:rPr lang="fa-IR" dirty="0" smtClean="0"/>
              <a:t>پوشاندن دیوار با فرش </a:t>
            </a:r>
          </a:p>
          <a:p>
            <a:r>
              <a:rPr lang="fa-IR" dirty="0" smtClean="0"/>
              <a:t>پتو تشک های نرم</a:t>
            </a:r>
          </a:p>
          <a:p>
            <a:r>
              <a:rPr lang="fa-IR" dirty="0" smtClean="0"/>
              <a:t>گل و گیاه تازه</a:t>
            </a:r>
          </a:p>
          <a:p>
            <a:r>
              <a:rPr lang="fa-IR" dirty="0" smtClean="0"/>
              <a:t>نقاشی های دیواری تابلو</a:t>
            </a:r>
          </a:p>
          <a:p>
            <a:r>
              <a:rPr lang="fa-IR" dirty="0" smtClean="0"/>
              <a:t>بوی غذا در حال پخت قهوه </a:t>
            </a:r>
          </a:p>
          <a:p>
            <a:r>
              <a:rPr lang="fa-IR" dirty="0" smtClean="0"/>
              <a:t>عطرها و روغن ها</a:t>
            </a:r>
          </a:p>
          <a:p>
            <a:r>
              <a:rPr lang="fa-IR" dirty="0" smtClean="0"/>
              <a:t>اواز پرندگان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28263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کنترل سر و صدا</a:t>
            </a:r>
          </a:p>
          <a:p>
            <a:r>
              <a:rPr lang="fa-IR" dirty="0" smtClean="0"/>
              <a:t>سر و صدای محیط باعث تداخل در شنوایی افراد سالمند می شود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25702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صدمات محتمل در حمام و توالت</a:t>
            </a:r>
          </a:p>
          <a:p>
            <a:endParaRPr lang="fa-IR" dirty="0"/>
          </a:p>
          <a:p>
            <a:r>
              <a:rPr lang="fa-IR" dirty="0" smtClean="0"/>
              <a:t>روشنایی: تکرر ادار و شب ادراری – کلید برق در بیرون</a:t>
            </a:r>
          </a:p>
          <a:p>
            <a:endParaRPr lang="fa-IR" dirty="0"/>
          </a:p>
          <a:p>
            <a:r>
              <a:rPr lang="fa-IR" dirty="0" smtClean="0"/>
              <a:t>سطح کف: وسایل کف حمام نباشد – چکه و نشتی نباید باشد</a:t>
            </a:r>
          </a:p>
          <a:p>
            <a:endParaRPr lang="fa-IR" dirty="0"/>
          </a:p>
          <a:p>
            <a:r>
              <a:rPr lang="fa-IR" dirty="0" smtClean="0"/>
              <a:t>شیرها:استفاده از شیرهای اهرمی:سقوط و سوختگی – افتراق شیر اب سرو و گرم با رنگ</a:t>
            </a:r>
          </a:p>
          <a:p>
            <a:r>
              <a:rPr lang="fa-IR" dirty="0" smtClean="0"/>
              <a:t>استفاده از نرده – صندلی -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60256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dirty="0"/>
              <a:t>از عوامل اساسی در سنین بالا که منجر به شکستگی استخوانها میشود، میتوان به سقوط، اشاره کرد.</a:t>
            </a:r>
            <a:br>
              <a:rPr lang="fa-IR" dirty="0"/>
            </a:br>
            <a:r>
              <a:rPr lang="fa-IR" dirty="0"/>
              <a:t>توجه: با انجام ورزشهای تعادلی، میتوانید به حفظ تعادل خود کمک کرده و خطر سقوط را کاهش </a:t>
            </a:r>
            <a:r>
              <a:rPr lang="fa-IR" dirty="0" smtClean="0"/>
              <a:t>دهید</a:t>
            </a:r>
          </a:p>
          <a:p>
            <a:r>
              <a:rPr lang="fa-IR" dirty="0"/>
              <a:t>پرت شدن و افتادن(سقوط) از بزرگ ترین مشکلات قابل پیشگیری در منازل، بیمارستان ها و آسایشگاه های سالمندی و عامل مهم مرگ و میر افراد سالمند است. بر اساس آمار، ميزان سقوط درسالمندان بين35تا 45 درصد درسالمندان 65 ساله و </a:t>
            </a:r>
          </a:p>
          <a:p>
            <a:r>
              <a:rPr lang="fa-IR" dirty="0"/>
              <a:t>تا50- 60درصدسالمندان 75 سال به بالاميباشد.</a:t>
            </a:r>
          </a:p>
          <a:p>
            <a:r>
              <a:rPr lang="fa-IR" dirty="0"/>
              <a:t>سقوط حدود دو سوم تمام حوادث را در گروه سنی سالمندان تشکیل می دهد، به گونه ای که حدود یک سوم ساکنان آسایشگاه های سالمندان حداقل یک بار در سال و حدود نیمی از آنان بیش از یک بار زمین می خورند.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سقوط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44405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شامل سن بالای 80سال                      </a:t>
            </a:r>
          </a:p>
          <a:p>
            <a:r>
              <a:rPr lang="fa-IR" dirty="0"/>
              <a:t>جنس زن</a:t>
            </a:r>
          </a:p>
          <a:p>
            <a:r>
              <a:rPr lang="fa-IR" dirty="0"/>
              <a:t>وزن کم</a:t>
            </a:r>
          </a:p>
          <a:p>
            <a:r>
              <a:rPr lang="fa-IR" dirty="0"/>
              <a:t>ضعف عضلات اندام تحتانی</a:t>
            </a:r>
          </a:p>
          <a:p>
            <a:r>
              <a:rPr lang="fa-IR" dirty="0"/>
              <a:t>کاهش حس ارتعاش</a:t>
            </a:r>
          </a:p>
          <a:p>
            <a:r>
              <a:rPr lang="fa-IR" dirty="0"/>
              <a:t>کاهش توانایی ذهنی</a:t>
            </a:r>
          </a:p>
          <a:p>
            <a:r>
              <a:rPr lang="fa-IR" dirty="0"/>
              <a:t>کاهش اطلاعات حسی</a:t>
            </a:r>
          </a:p>
          <a:p>
            <a:r>
              <a:rPr lang="fa-IR" dirty="0"/>
              <a:t> کند شدن پاسخ های حرکتی</a:t>
            </a:r>
          </a:p>
          <a:p>
            <a:r>
              <a:rPr lang="fa-IR" dirty="0"/>
              <a:t> ،كاهش فعاليت و تحرك بدن</a:t>
            </a:r>
          </a:p>
          <a:p>
            <a:r>
              <a:rPr lang="fa-IR" dirty="0"/>
              <a:t> 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علل سقوط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00282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a-IR" dirty="0"/>
              <a:t>كاهش قدرت عضلات پروكسيمال </a:t>
            </a:r>
            <a:br>
              <a:rPr lang="fa-IR" dirty="0"/>
            </a:br>
            <a:r>
              <a:rPr lang="fa-IR" dirty="0"/>
              <a:t>ضعف در قدرت گرفتن اجسام</a:t>
            </a:r>
            <a:br>
              <a:rPr lang="fa-IR" dirty="0"/>
            </a:br>
            <a:r>
              <a:rPr lang="fa-IR" dirty="0"/>
              <a:t>كاهش انعطاف پذيري مفاصل </a:t>
            </a:r>
            <a:br>
              <a:rPr lang="fa-IR" dirty="0"/>
            </a:br>
            <a:r>
              <a:rPr lang="fa-IR" dirty="0"/>
              <a:t>اختلالات عضلاتي اسكلتی</a:t>
            </a:r>
            <a:br>
              <a:rPr lang="fa-IR" dirty="0"/>
            </a:br>
            <a:r>
              <a:rPr lang="fa-IR" dirty="0"/>
              <a:t>اختلالات نورولوژيكي،كاهش</a:t>
            </a:r>
            <a:br>
              <a:rPr lang="fa-IR" dirty="0"/>
            </a:br>
            <a:r>
              <a:rPr lang="fa-IR" dirty="0"/>
              <a:t> دمانس ، نوروپاتي محيطي </a:t>
            </a:r>
            <a:br>
              <a:rPr lang="fa-IR" dirty="0"/>
            </a:br>
            <a:r>
              <a:rPr lang="fa-IR" dirty="0"/>
              <a:t>اختلالات تعادلی</a:t>
            </a:r>
            <a:br>
              <a:rPr lang="fa-IR" dirty="0"/>
            </a:br>
            <a:r>
              <a:rPr lang="fa-IR" dirty="0"/>
              <a:t>اختلال در راه رفتن</a:t>
            </a:r>
            <a:br>
              <a:rPr lang="fa-IR" dirty="0"/>
            </a:br>
            <a:r>
              <a:rPr lang="fa-IR" dirty="0"/>
              <a:t>وجود بیماری های مزمن از قبیل پارکینسون، ضعف بینایی، سکته مغزی، فشار خون بالا، کاهش فشار خون وضعیتی و سابقه سقوط قبلی می باشد.</a:t>
            </a:r>
            <a:br>
              <a:rPr lang="fa-IR" dirty="0"/>
            </a:b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22420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a-IR" dirty="0"/>
              <a:t>مصرف داروهای سایکوتراپیک و خواب آور</a:t>
            </a:r>
          </a:p>
          <a:p>
            <a:r>
              <a:rPr lang="fa-IR" dirty="0"/>
              <a:t>پلی فارماسی(تجویز 4 دارو یا بیشتر)</a:t>
            </a:r>
          </a:p>
          <a:p>
            <a:r>
              <a:rPr lang="fa-IR" dirty="0"/>
              <a:t>شرایط محیطی هم چون روشنایی کم </a:t>
            </a:r>
          </a:p>
          <a:p>
            <a:r>
              <a:rPr lang="fa-IR" dirty="0"/>
              <a:t>محل تردد</a:t>
            </a:r>
          </a:p>
          <a:p>
            <a:r>
              <a:rPr lang="fa-IR" dirty="0"/>
              <a:t>فرش لغزنده</a:t>
            </a:r>
          </a:p>
          <a:p>
            <a:r>
              <a:rPr lang="fa-IR" dirty="0"/>
              <a:t>فقدان وسایل ایمن در حمام </a:t>
            </a:r>
          </a:p>
          <a:p>
            <a:r>
              <a:rPr lang="fa-IR" dirty="0"/>
              <a:t>حرکت سطح اتکا و سر خوردن</a:t>
            </a:r>
          </a:p>
          <a:p>
            <a:r>
              <a:rPr lang="fa-IR" dirty="0"/>
              <a:t>ناهمواری سطوح</a:t>
            </a:r>
          </a:p>
          <a:p>
            <a:r>
              <a:rPr lang="fa-IR" dirty="0"/>
              <a:t>اسباب و وسایل دست و پاگیر در مسیر رفت و آمد سالمندان</a:t>
            </a:r>
          </a:p>
          <a:p>
            <a:r>
              <a:rPr lang="fa-IR" dirty="0"/>
              <a:t>وسایل کمک حرکتی نامناسب</a:t>
            </a:r>
          </a:p>
          <a:p>
            <a:r>
              <a:rPr lang="fa-IR" dirty="0"/>
              <a:t>پلکان ناایمن</a:t>
            </a:r>
          </a:p>
          <a:p>
            <a:r>
              <a:rPr lang="fa-IR" dirty="0"/>
              <a:t>تخت و توالت با ارتفاع نامناسب</a:t>
            </a:r>
          </a:p>
          <a:p>
            <a:r>
              <a:rPr lang="fa-IR" dirty="0"/>
              <a:t> حیوانات دست آموز،...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99428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/>
              <a:t>در مجموع </a:t>
            </a:r>
          </a:p>
          <a:p>
            <a:r>
              <a:rPr lang="fa-IR" dirty="0"/>
              <a:t>حوادث(محیطی) 31درصد</a:t>
            </a:r>
          </a:p>
          <a:p>
            <a:r>
              <a:rPr lang="fa-IR" dirty="0"/>
              <a:t> اختلال راه رفتن 17درصد</a:t>
            </a:r>
          </a:p>
          <a:p>
            <a:r>
              <a:rPr lang="fa-IR" dirty="0"/>
              <a:t>گیجی و سرگیجه 13درصد</a:t>
            </a:r>
          </a:p>
          <a:p>
            <a:r>
              <a:rPr lang="fa-IR" dirty="0"/>
              <a:t> افتادگی پا 10درصد</a:t>
            </a:r>
          </a:p>
          <a:p>
            <a:r>
              <a:rPr lang="fa-IR" dirty="0"/>
              <a:t>کنفیوز 4% </a:t>
            </a:r>
          </a:p>
          <a:p>
            <a:r>
              <a:rPr lang="fa-IR" dirty="0"/>
              <a:t>هیپوتانسیون وضعیتی 3%</a:t>
            </a:r>
          </a:p>
          <a:p>
            <a:r>
              <a:rPr lang="fa-IR" dirty="0"/>
              <a:t>اختلالات دید3%،</a:t>
            </a:r>
          </a:p>
          <a:p>
            <a:r>
              <a:rPr lang="fa-IR" dirty="0"/>
              <a:t> سایر عوامل 15% و</a:t>
            </a:r>
          </a:p>
          <a:p>
            <a:r>
              <a:rPr lang="fa-IR" dirty="0"/>
              <a:t>عوامل ناشناخته 5%  علل سقوط را تشکیل می دهند.</a:t>
            </a:r>
          </a:p>
          <a:p>
            <a:r>
              <a:rPr lang="fa-IR" dirty="0"/>
              <a:t>در بیش از 50درصد از موارد، یک عامل خارجی در بروز حادثه دخالت دارد.</a:t>
            </a:r>
          </a:p>
          <a:p>
            <a:endParaRPr lang="fa-IR" dirty="0"/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35958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عوارض ناشي از زمين خوردن بسيار متعدد است</a:t>
            </a:r>
          </a:p>
          <a:p>
            <a:r>
              <a:rPr lang="fa-IR" dirty="0"/>
              <a:t>انواع شکستگی ها</a:t>
            </a:r>
          </a:p>
          <a:p>
            <a:r>
              <a:rPr lang="fa-IR" dirty="0"/>
              <a:t>کبودی</a:t>
            </a:r>
          </a:p>
          <a:p>
            <a:r>
              <a:rPr lang="fa-IR" dirty="0"/>
              <a:t>تخریب بافت نرم</a:t>
            </a:r>
          </a:p>
          <a:p>
            <a:r>
              <a:rPr lang="fa-IR" dirty="0"/>
              <a:t> پارگی ها و هماتوم ساب دورال 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36476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شکستگی ها به طور شایع تر در هیپ، لگن، فمور، مهره ها، هومروس، سر، ساعد، پا و آرنج در 3درصد موارد سقوط رخ می دهد و 87درصد تمامی موارد شکستگی ها و بیش از 95درصد شکستگی های هیپ به دلیل سقوط است و نیز سقوط دومین علت حوادث منجر به صدمات طناب نخاعی و مغز است.</a:t>
            </a:r>
            <a:br>
              <a:rPr lang="fa-IR" dirty="0"/>
            </a:br>
            <a:r>
              <a:rPr lang="fa-IR" dirty="0"/>
              <a:t>.</a:t>
            </a:r>
            <a:br>
              <a:rPr lang="fa-IR" dirty="0"/>
            </a:b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03408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پله ها:</a:t>
            </a:r>
            <a:br>
              <a:rPr lang="fa-IR" dirty="0"/>
            </a:br>
            <a:r>
              <a:rPr lang="fa-IR" dirty="0"/>
              <a:t> پله ها شایعترین محل برای بروز حادثه زمین خوردن محسوب میشوند. پس لازم است در ایمن کردن </a:t>
            </a:r>
            <a:r>
              <a:rPr lang="fa-IR" dirty="0" smtClean="0"/>
              <a:t>آنها جهت </a:t>
            </a:r>
            <a:r>
              <a:rPr lang="fa-IR" dirty="0"/>
              <a:t>پیشگیری از حادثه زمین خوردن بکوشید</a:t>
            </a:r>
            <a:r>
              <a:rPr lang="fa-IR" dirty="0" smtClean="0"/>
              <a:t>.</a:t>
            </a:r>
          </a:p>
          <a:p>
            <a:r>
              <a:rPr lang="fa-IR" dirty="0"/>
              <a:t>باید در تمام طول راه پله، نردههای محکم و ثابت نصب نمایید. </a:t>
            </a:r>
          </a:p>
          <a:p>
            <a:r>
              <a:rPr lang="fa-IR" dirty="0"/>
              <a:t>نرده باید در محل مناسبی نصب شود، به نحوی که بتوانید به راحتی آن را بگیرید.</a:t>
            </a:r>
            <a:br>
              <a:rPr lang="fa-IR" dirty="0"/>
            </a:br>
            <a:r>
              <a:rPr lang="fa-IR" dirty="0"/>
              <a:t>دقت کنید تمام پله ها دارای انحنا و شیب مناسب باشند و در هیچ یک از آنها نباید شکستگی وجود داشته باشد.</a:t>
            </a:r>
            <a:br>
              <a:rPr lang="fa-IR" dirty="0"/>
            </a:br>
            <a:r>
              <a:rPr lang="fa-IR" dirty="0"/>
              <a:t>کلید برق دارای رنگ متفاوت با رنگ دیوار بوده و در ابتدا و انتهای هر راه پله وجود داشته باشد.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420453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لامپهای سوخته را باید فورا عوض کنید و سعی کنید حتما برای راه پله ها، روشنایی مناسبی فراهم کنید.</a:t>
            </a:r>
            <a:br>
              <a:rPr lang="fa-IR" dirty="0"/>
            </a:br>
            <a:r>
              <a:rPr lang="fa-IR" dirty="0"/>
              <a:t>-دقت کنید اگر راه پله با موکت و یا فرش پوشیده شده است، باید با گیره فلزی محکم آنها را ببندید و دقت کنید</a:t>
            </a:r>
            <a:br>
              <a:rPr lang="fa-IR" dirty="0"/>
            </a:br>
            <a:r>
              <a:rPr lang="fa-IR" dirty="0"/>
              <a:t>که شل نشوند.</a:t>
            </a:r>
            <a:br>
              <a:rPr lang="fa-IR" dirty="0"/>
            </a:br>
            <a:r>
              <a:rPr lang="fa-IR" dirty="0"/>
              <a:t>- اگر در لبه پله ها یا در ابتدا و انتهای آنها از نوارهای شب رنگ استفاده نمایید، به شما کمک میکند تا بهتر</a:t>
            </a:r>
            <a:br>
              <a:rPr lang="fa-IR" dirty="0"/>
            </a:br>
            <a:r>
              <a:rPr lang="fa-IR" dirty="0"/>
              <a:t>بتوانید ابتدا و انتهای پله ها را ببینید.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510353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dirty="0" smtClean="0"/>
              <a:t>حمام:</a:t>
            </a:r>
          </a:p>
          <a:p>
            <a:r>
              <a:rPr lang="fa-IR" dirty="0" smtClean="0"/>
              <a:t>لازم </a:t>
            </a:r>
            <a:r>
              <a:rPr lang="fa-IR" dirty="0"/>
              <a:t>است در حین استفاده از حمام بسیار مراقب باشید. </a:t>
            </a:r>
          </a:p>
          <a:p>
            <a:r>
              <a:rPr lang="fa-IR" dirty="0"/>
              <a:t>زیرا کف حمام به دلیل خیس بودن آن، از مکانهای بسیار</a:t>
            </a:r>
            <a:br>
              <a:rPr lang="fa-IR" dirty="0"/>
            </a:br>
            <a:r>
              <a:rPr lang="fa-IR" dirty="0"/>
              <a:t>پرخطر برای زمین خوردن محسوب </a:t>
            </a:r>
            <a:r>
              <a:rPr lang="fa-IR" dirty="0" smtClean="0"/>
              <a:t>میشود.</a:t>
            </a:r>
          </a:p>
          <a:p>
            <a:endParaRPr lang="fa-IR" dirty="0"/>
          </a:p>
          <a:p>
            <a:r>
              <a:rPr lang="fa-IR" dirty="0"/>
              <a:t>لازم است به منظور پیشگیری از لیز خوردن در کف حمام یا زیر دوش، از کف پوش لاستیکی که لیز نباشد، استفاده کنید.</a:t>
            </a:r>
            <a:br>
              <a:rPr lang="fa-IR" dirty="0"/>
            </a:br>
            <a:r>
              <a:rPr lang="fa-IR" dirty="0"/>
              <a:t>-بهتر است جهت پیشگیری از سر خوردن، صابون را در ظرفی که در دسترستان قرار دارد بگذارید. </a:t>
            </a:r>
          </a:p>
          <a:p>
            <a:r>
              <a:rPr lang="fa-IR" dirty="0"/>
              <a:t>-زیرا خم شدن جهت برداشتن صابون ممکن است باعث سر خوردن شما بشود.</a:t>
            </a:r>
            <a:br>
              <a:rPr lang="fa-IR" dirty="0"/>
            </a:br>
            <a:endParaRPr lang="fa-IR" dirty="0"/>
          </a:p>
          <a:p>
            <a:endParaRPr lang="fa-IR" dirty="0"/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484225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لازم است حمام و مسیر بین اتاق خواب به حمام و دستشویی در شب از روشنایی کافی برخوردار باشد تا بتوانید جلوی پایتان را به خوبی ببینید و زمین نخورید.</a:t>
            </a:r>
            <a:br>
              <a:rPr lang="fa-IR" dirty="0"/>
            </a:br>
            <a:r>
              <a:rPr lang="fa-IR" dirty="0"/>
              <a:t>-بهتر است میله های قلاب مانند برروی دیوارهای حمام و دستشویی نصب کنید تا زمانی که مشغول شستشوهستید، چنانچه لیز خوردید بتوانید با کمک گرفتن از این قلابها، تعادل خود را حفظ کنید.</a:t>
            </a:r>
            <a:br>
              <a:rPr lang="fa-IR" dirty="0"/>
            </a:br>
            <a:r>
              <a:rPr lang="fa-IR" dirty="0"/>
              <a:t>- استفاده از پادریهای لاستیکی مخصوص به شما کمک میکند تا لیز نخورید</a:t>
            </a:r>
            <a:r>
              <a:rPr lang="fa-IR" dirty="0" smtClean="0"/>
              <a:t>.</a:t>
            </a:r>
          </a:p>
          <a:p>
            <a:r>
              <a:rPr lang="fa-IR" dirty="0"/>
              <a:t>از آنجا که ممکن است دمپایی های ابری سبب لیز خوردن شما بشوند، سعی کنید تا حد امکان از استفاده از آن</a:t>
            </a:r>
            <a:br>
              <a:rPr lang="fa-IR" dirty="0"/>
            </a:br>
            <a:r>
              <a:rPr lang="fa-IR" dirty="0"/>
              <a:t>ها در حمام یا آشپزخانه خودداری نمایید.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55537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fa-IR" sz="7200" dirty="0" smtClean="0">
              <a:solidFill>
                <a:srgbClr val="FF0000"/>
              </a:solidFill>
            </a:endParaRPr>
          </a:p>
          <a:p>
            <a:pPr marL="109728" indent="0" algn="ctr">
              <a:buNone/>
            </a:pPr>
            <a:r>
              <a:rPr lang="fa-IR" sz="7200" dirty="0" smtClean="0">
                <a:solidFill>
                  <a:srgbClr val="FF0000"/>
                </a:solidFill>
              </a:rPr>
              <a:t>معنویت</a:t>
            </a:r>
            <a:endParaRPr lang="fa-IR" sz="72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23534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dirty="0"/>
              <a:t>برای بسیاری از مردم دانستن این نکته که به منبع قدرتی وصل هستند که از آن ها بسیار بزرگ تر و تواناتر است احساسی از آرامش و امنیت خاطر ایجاد می کند .</a:t>
            </a:r>
          </a:p>
          <a:p>
            <a:r>
              <a:rPr lang="fa-IR" dirty="0"/>
              <a:t>ارتباط با خداوند به عنوان منبع بزرگ آفرینش به مردم کمک می کند که احساسی از یکپارچگی و پیوستگی با سایر افراد طبیعت یا محیط پیرامون خود را تجربه کنند و به رغم همه کمبود ها و نواقص خود احساس ارزش و عشق به خود و دیگران را حفظ نمایند.</a:t>
            </a:r>
          </a:p>
          <a:p>
            <a:r>
              <a:rPr lang="fa-IR" dirty="0"/>
              <a:t>هنگامی که انسان ها به ماورای طبیعت فکر می کنند، لذت – امید – آرامش و صلح و هدفمندی برای آن ها به وجود می آید، رنج ها و موانع معنی پیدا می کنند و فرد با قدرت بیشتری با آن ها مواجه می شود .معنویت بخشی از ماهیت وجودی ما را تشکیل می دهد که سبب اتصال ما انسان ها به خداوند، بهشت موعود و تمام قدرت های فرا بشری می شود.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55154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/>
              <a:t>معنویت شامل ارتباطات و احساسات است. و مذهب تظاهری از معنویت است  که به واسطه قوانین، مراسم و سمبل ها مردم را به سوی خداوند و بهشت هدایت می کند. همه انسان ها صرف نظر از اینکه متوجه باشند یا نباشند نیازهای معنوی دارند، بسیاری از این نیازها با افزایش سن و ظهور بیماری های مزمن آشکار می شوند . </a:t>
            </a:r>
          </a:p>
          <a:p>
            <a:endParaRPr lang="fa-IR" dirty="0" smtClean="0"/>
          </a:p>
          <a:p>
            <a:r>
              <a:rPr lang="fa-IR" dirty="0" smtClean="0"/>
              <a:t>انسان </a:t>
            </a:r>
            <a:r>
              <a:rPr lang="fa-IR" dirty="0"/>
              <a:t>ها در سنین پیری و یا شرایط درگیری به مدت زیاد با یک بیماری و یا هجوم ناگهانی برخی بیماری ها نیاز های معنوی بیشتری دارند و خود را در شرایط اتصال با معبود خویش بیشتر قرار می دهند و سعی می کنند اعمال و یا کارهایی را انجام دهند که آرامش بیشتری را به همراه داشته باشد.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912721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این نیازها شامل عشق، بخشش، شادمانی، توکل و اعتماد به ماورای طبیعت هستند.</a:t>
            </a:r>
          </a:p>
          <a:p>
            <a:endParaRPr lang="fa-IR" dirty="0" smtClean="0"/>
          </a:p>
          <a:p>
            <a:r>
              <a:rPr lang="fa-IR" dirty="0" smtClean="0"/>
              <a:t>عشق:نیاز </a:t>
            </a:r>
            <a:r>
              <a:rPr lang="fa-IR" dirty="0"/>
              <a:t>به عشق مهمترین نیاز معنوی همه انسان ها است. عشق معنوی با دریافت پاداش یا انتظار جبران نیست. بدون قید و شرط و بدون هرگونه حس خودخواهی ارزانی می شود.</a:t>
            </a:r>
          </a:p>
          <a:p>
            <a:endParaRPr lang="fa-IR" dirty="0" smtClean="0"/>
          </a:p>
          <a:p>
            <a:r>
              <a:rPr lang="fa-IR" dirty="0" smtClean="0"/>
              <a:t>امید:امید </a:t>
            </a:r>
            <a:r>
              <a:rPr lang="fa-IR" dirty="0"/>
              <a:t>داشتن تشویق می کند که با وجود درد و رنج بسیار آماده رویارویی با آینده باشند زیرا بعد از رهایی از درد به آرامش دست خواهند یافت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193517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dirty="0"/>
              <a:t>شان و کرامت:در مواقعی که سالمند احساس ارزشمند بودن را از دست می دهد ارتباط با خدا این حس را به آن ها باز می گرداند.</a:t>
            </a:r>
          </a:p>
          <a:p>
            <a:endParaRPr lang="fa-IR" dirty="0" smtClean="0"/>
          </a:p>
          <a:p>
            <a:r>
              <a:rPr lang="fa-IR" dirty="0" smtClean="0"/>
              <a:t>بخشش:بخشیدن </a:t>
            </a:r>
            <a:r>
              <a:rPr lang="fa-IR" dirty="0"/>
              <a:t>و پذیرفتن پوزش دیگران شفابخش است. در افراد سالمند بخشش کمک می کند هرچیز سرجای خود قرار بگیرد و کارهای ناتمام به سرانجام برسد. عدم بخشش می تواند انسان ها را ازعشق ورزیدن محروم کند و لذت آن ها را بی نتیجه کند.</a:t>
            </a:r>
          </a:p>
          <a:p>
            <a:endParaRPr lang="fa-IR" dirty="0" smtClean="0"/>
          </a:p>
          <a:p>
            <a:r>
              <a:rPr lang="fa-IR" dirty="0" smtClean="0"/>
              <a:t>قدردانی:قدرشناسی </a:t>
            </a:r>
            <a:r>
              <a:rPr lang="fa-IR" dirty="0"/>
              <a:t>و سپاسگذاری باعث ارامش روحی و افزایش ظرفیت ها و توانمندی های ما برای تطابق با موقعیت ها می شود. یادآوری و مرور جنبه های مثبت زندگی در زمانی که سالمندان با فقدان های زیادی روبرو میشوند به آن ها کمک فراوانی می کند.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696285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ماورای طبیعت:به انسان کمک می کند که فراتر از مادیات زندگی کنند و این توانایی را به آن ها می دهد که به هر موقعیت پیچیده ای به گونه ای دیگر رفتار کنند و در جست و جوی معنی و هدف برای آن موقعیت باشند.</a:t>
            </a:r>
          </a:p>
          <a:p>
            <a:r>
              <a:rPr lang="fa-IR" dirty="0"/>
              <a:t>ایمان:ایمان ترکیبی از مذهب و معنویت است که از طریق فعالیت های مذهبی و معنوی متجلی می شود. این فعالیت ها به شکل: نماز – دعا – عبادت – خواندن متون مذهبی- انجام مراسم مذهبی - روزه داری- پوشیدن لباس خاص در روزهای مشخص و جشن گرفتن روزهایی که مقدس هستند می باشد.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553883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	عواملی مانند اختلال در روابط خانوادگی، دردی که تسکین پیدا نمی کند، مشکلات مالی و اقتصادی، باعث ناامیدی سالمندان می شوند. ناامیدی در فعالیت های مراقبت از خود تداخل ایجاد می کند و بهبودی را به تعویق می اندازد و انرژی را که باید صرف مواجهه با مشکلات زندگی شود بیهوده تباه می کند. لذا باید به کارهایی بپردازد که زندگی توام با آرامش بیشتری را داشته باشد.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031218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220</TotalTime>
  <Words>1466</Words>
  <Application>Microsoft Office PowerPoint</Application>
  <PresentationFormat>On-screen Show (4:3)</PresentationFormat>
  <Paragraphs>139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Default Theme</vt:lpstr>
      <vt:lpstr>بنام خدا</vt:lpstr>
      <vt:lpstr>نکات ایمنی در سالمندان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سقوط</vt:lpstr>
      <vt:lpstr>علل سقوط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نکات ایمنی در سالمندان</dc:title>
  <dc:creator>Negar System</dc:creator>
  <cp:lastModifiedBy>Windows User</cp:lastModifiedBy>
  <cp:revision>20</cp:revision>
  <dcterms:created xsi:type="dcterms:W3CDTF">2019-05-19T17:10:57Z</dcterms:created>
  <dcterms:modified xsi:type="dcterms:W3CDTF">2020-05-01T22:27:20Z</dcterms:modified>
</cp:coreProperties>
</file>