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87" r:id="rId2"/>
    <p:sldId id="288" r:id="rId3"/>
    <p:sldId id="289" r:id="rId4"/>
    <p:sldId id="290" r:id="rId5"/>
    <p:sldId id="291" r:id="rId6"/>
    <p:sldId id="29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698C58-C17C-40C5-A2C3-D2DA65BC91EA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6B90BC-7DAF-4E57-9D29-F7DECA42A0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9980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54C5A-8A53-4E6C-B106-15EC4ECB1A42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3562-3295-4DD0-9A99-C272C1A379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54C5A-8A53-4E6C-B106-15EC4ECB1A42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3562-3295-4DD0-9A99-C272C1A379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54C5A-8A53-4E6C-B106-15EC4ECB1A42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3562-3295-4DD0-9A99-C272C1A379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54C5A-8A53-4E6C-B106-15EC4ECB1A42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3562-3295-4DD0-9A99-C272C1A379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54C5A-8A53-4E6C-B106-15EC4ECB1A42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3562-3295-4DD0-9A99-C272C1A379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54C5A-8A53-4E6C-B106-15EC4ECB1A42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3562-3295-4DD0-9A99-C272C1A379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54C5A-8A53-4E6C-B106-15EC4ECB1A42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3562-3295-4DD0-9A99-C272C1A379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54C5A-8A53-4E6C-B106-15EC4ECB1A42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3562-3295-4DD0-9A99-C272C1A379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54C5A-8A53-4E6C-B106-15EC4ECB1A42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3562-3295-4DD0-9A99-C272C1A379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54C5A-8A53-4E6C-B106-15EC4ECB1A42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3562-3295-4DD0-9A99-C272C1A379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54C5A-8A53-4E6C-B106-15EC4ECB1A42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3562-3295-4DD0-9A99-C272C1A379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4F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54C5A-8A53-4E6C-B106-15EC4ECB1A42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A3562-3295-4DD0-9A99-C272C1A379C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1371599"/>
          </a:xfrm>
        </p:spPr>
        <p:txBody>
          <a:bodyPr/>
          <a:lstStyle/>
          <a:p>
            <a:r>
              <a:rPr lang="fa-IR" dirty="0" smtClean="0"/>
              <a:t>به نام خدا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981200"/>
            <a:ext cx="6400800" cy="3657600"/>
          </a:xfrm>
        </p:spPr>
        <p:txBody>
          <a:bodyPr>
            <a:normAutofit/>
          </a:bodyPr>
          <a:lstStyle/>
          <a:p>
            <a:r>
              <a:rPr lang="fa-IR" sz="3600" b="1" dirty="0" smtClean="0"/>
              <a:t>نکات رایج اخلاقی در روان درمانی ها</a:t>
            </a:r>
            <a:endParaRPr lang="en-US" sz="3600" b="1" dirty="0" smtClean="0"/>
          </a:p>
          <a:p>
            <a:endParaRPr lang="fa-IR" sz="3600" b="1" dirty="0" smtClean="0"/>
          </a:p>
          <a:p>
            <a:endParaRPr lang="fa-IR" sz="3600" b="1" dirty="0" smtClean="0"/>
          </a:p>
          <a:p>
            <a:endParaRPr lang="fa-IR" sz="36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19400"/>
            <a:ext cx="8229600" cy="33067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sz="4000" b="1" dirty="0" smtClean="0"/>
              <a:t>منشوراخلاق حرفه ای روان پزشكی در ايران </a:t>
            </a:r>
            <a:endParaRPr 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 fontScale="92500" lnSpcReduction="10000"/>
          </a:bodyPr>
          <a:lstStyle/>
          <a:p>
            <a:pPr algn="r">
              <a:buNone/>
            </a:pPr>
            <a:r>
              <a:rPr lang="fa-IR" dirty="0" smtClean="0"/>
              <a:t>خیر رسانی</a:t>
            </a:r>
          </a:p>
          <a:p>
            <a:pPr algn="r">
              <a:buNone/>
            </a:pPr>
            <a:r>
              <a:rPr lang="fa-IR" dirty="0" smtClean="0"/>
              <a:t>احترام به استقلال</a:t>
            </a:r>
          </a:p>
          <a:p>
            <a:pPr algn="r">
              <a:buNone/>
            </a:pPr>
            <a:r>
              <a:rPr lang="fa-IR" dirty="0" smtClean="0"/>
              <a:t>پرهیز از زیان بخشی</a:t>
            </a:r>
          </a:p>
          <a:p>
            <a:pPr algn="r">
              <a:buNone/>
            </a:pPr>
            <a:r>
              <a:rPr lang="fa-IR" dirty="0" smtClean="0"/>
              <a:t>تلاش برای بهبودسازی حرفه</a:t>
            </a:r>
          </a:p>
          <a:p>
            <a:pPr algn="r">
              <a:buNone/>
            </a:pPr>
            <a:r>
              <a:rPr lang="fa-IR" dirty="0" smtClean="0"/>
              <a:t>به کار گیری تخصص روان پزشکی در خدمت به جامعه</a:t>
            </a:r>
          </a:p>
          <a:p>
            <a:pPr algn="r">
              <a:buNone/>
            </a:pPr>
            <a:r>
              <a:rPr lang="fa-IR" dirty="0" smtClean="0"/>
              <a:t>رازداری</a:t>
            </a:r>
          </a:p>
          <a:p>
            <a:pPr algn="r">
              <a:buNone/>
            </a:pPr>
            <a:r>
              <a:rPr lang="fa-IR" dirty="0" smtClean="0"/>
              <a:t>رضایت آگاهانه</a:t>
            </a:r>
          </a:p>
          <a:p>
            <a:pPr algn="r">
              <a:buNone/>
            </a:pPr>
            <a:r>
              <a:rPr lang="fa-IR" dirty="0" smtClean="0"/>
              <a:t>وفاداری</a:t>
            </a:r>
          </a:p>
          <a:p>
            <a:pPr algn="r">
              <a:buNone/>
            </a:pPr>
            <a:r>
              <a:rPr lang="fa-IR" dirty="0" smtClean="0"/>
              <a:t>برابری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>
            <a:normAutofit fontScale="92500" lnSpcReduction="10000"/>
          </a:bodyPr>
          <a:lstStyle/>
          <a:p>
            <a:pPr algn="just" rtl="1">
              <a:buNone/>
            </a:pPr>
            <a:endParaRPr lang="fa-IR" dirty="0" smtClean="0"/>
          </a:p>
          <a:p>
            <a:pPr algn="just" rtl="1">
              <a:buNone/>
            </a:pPr>
            <a:r>
              <a:rPr lang="en-US" dirty="0" smtClean="0"/>
              <a:t>     </a:t>
            </a:r>
            <a:r>
              <a:rPr lang="fa-IR" dirty="0" smtClean="0"/>
              <a:t>در مواردی که در رسانه های عمومی مطالبی درباره ی فردی انتشار یافته و از روان پزشکان میخواهند که در مورد او اظهارنظر کنند، روان پزشک میتواند در این اظهارنظر ديدگاه کلي خود را بیان کند، و در چنین مواردی اظهارنظر تخصصی درباری فردی خاص را اخلاقی نمیداند، مگر آن که </a:t>
            </a:r>
            <a:r>
              <a:rPr lang="en-US" dirty="0" smtClean="0"/>
              <a:t>(1</a:t>
            </a:r>
            <a:r>
              <a:rPr lang="fa-IR" dirty="0" smtClean="0"/>
              <a:t> شخصاً فرد موردنظر را مورد مصاحبه و معاینه قرار داده با شد و </a:t>
            </a:r>
            <a:r>
              <a:rPr lang="en-US" dirty="0" smtClean="0"/>
              <a:t>(2</a:t>
            </a:r>
            <a:r>
              <a:rPr lang="fa-IR" dirty="0" smtClean="0"/>
              <a:t> خود فرد اجازه ی اطلاع رسانی درباره ی آن را به </a:t>
            </a:r>
            <a:r>
              <a:rPr lang="fa-IR" smtClean="0"/>
              <a:t>روان پزشک </a:t>
            </a:r>
            <a:r>
              <a:rPr lang="fa-IR" dirty="0" smtClean="0"/>
              <a:t>داده با شد . روان پز شک فراهم آوردن این دو شرط را در جهت رعایت دو اصل اخلاقی »احترام به استقلال« و »رضایت آگاهانه« میداند.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fa-IR" dirty="0" smtClean="0"/>
              <a:t>پرهیز از اخذ وجوه نامتناسب با خدماتِ درمانی ارایه شده به </a:t>
            </a:r>
          </a:p>
          <a:p>
            <a:pPr algn="r">
              <a:buNone/>
            </a:pPr>
            <a:r>
              <a:rPr lang="fa-IR" dirty="0" smtClean="0"/>
              <a:t>بیمار.</a:t>
            </a:r>
          </a:p>
          <a:p>
            <a:pPr algn="r">
              <a:buNone/>
            </a:pPr>
            <a:r>
              <a:rPr lang="fa-IR" dirty="0" smtClean="0"/>
              <a:t>پرهیز از تحمیل هزينه های غیرضروری به بیمار.</a:t>
            </a:r>
          </a:p>
          <a:p>
            <a:pPr algn="r">
              <a:buNone/>
            </a:pPr>
            <a:r>
              <a:rPr lang="fa-IR" dirty="0" smtClean="0"/>
              <a:t> پرهیز از تجویز و ترویج دارو و تجهیزات غیرموجه تحت تأثیر تبلیغ یا تطمیع شرکتهای دارويي و تجهیزاتی. </a:t>
            </a:r>
          </a:p>
          <a:p>
            <a:pPr algn="r">
              <a:buNone/>
            </a:pPr>
            <a:r>
              <a:rPr lang="fa-IR" dirty="0" smtClean="0"/>
              <a:t>پرهیز از برقراری هرگونه ارتباط جنسی با بیمار و بستگان کلیدی او.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r">
              <a:buNone/>
            </a:pPr>
            <a:r>
              <a:rPr lang="fa-IR" dirty="0" smtClean="0"/>
              <a:t>پرهیز از برقراری ارتباط غیردرماني، ازجمله ارتباط تجاری، با بیمار و بستگان بیمار، و ارتباط درمانی با بستگان و دوستان خود.</a:t>
            </a:r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روان پزشکان با انگِ اختلالات روان پزشکی مبارزه کرده و با استفاده از فرصتهای به دست آمده در گردهم آیی های سلامت عمومی، برای اصلاح باورهای نادرست شا يع درباره ی اختلالات روان پزشکی مانند این که تمام این بیماران انسان هایی خشن هستند یا آن که این بیماران قدرت اراده ندارند و نیز درباره ی رشته و درمانهای روانپزشکی مانند این که درمانهای روانپزشکی بی تأثیرند یا مصرف داروهای روانپزشکی باعث اعتیاد بیماران به آنها میشود تلاش کنند.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</TotalTime>
  <Words>322</Words>
  <Application>Microsoft Office PowerPoint</Application>
  <PresentationFormat>On-screen Show (4:3)</PresentationFormat>
  <Paragraphs>23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به 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Ethical principles of counselling and psychotherapy</dc:title>
  <dc:creator>user</dc:creator>
  <cp:lastModifiedBy>Windows User</cp:lastModifiedBy>
  <cp:revision>74</cp:revision>
  <dcterms:created xsi:type="dcterms:W3CDTF">2016-04-05T08:51:18Z</dcterms:created>
  <dcterms:modified xsi:type="dcterms:W3CDTF">2020-06-14T13:19:51Z</dcterms:modified>
</cp:coreProperties>
</file>