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1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83"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84"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85"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86"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87"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88"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337458469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89" name="Notes Placeholder 1048688"/>
          <p:cNvSpPr>
            <a:spLocks noGrp="1"/>
          </p:cNvSpPr>
          <p:nvPr>
            <p:ph type="body"/>
          </p:nvPr>
        </p:nvSpPr>
        <p:spPr/>
        <p:txBody>
          <a:bodyPr/>
          <a:lstStyle/>
          <a:p>
            <a:r>
              <a:rPr lang="zh-CN" altLang="en-US"/>
              <a:t>کانال مد اسلاید آرشیو تخصصی اسلایدهای پزشکی
https://t.me/med_slide</a:t>
            </a:r>
          </a:p>
        </p:txBody>
      </p:sp>
    </p:spTree>
    <p:extLst>
      <p:ext uri="{BB962C8B-B14F-4D97-AF65-F5344CB8AC3E}">
        <p14:creationId xmlns:p14="http://schemas.microsoft.com/office/powerpoint/2010/main" val="1150177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30"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1048631"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1048632" name="Date Placeholder 3"/>
          <p:cNvSpPr>
            <a:spLocks noGrp="1"/>
          </p:cNvSpPr>
          <p:nvPr>
            <p:ph type="dt" sz="half" idx="10"/>
          </p:nvPr>
        </p:nvSpPr>
        <p:spPr/>
        <p:txBody>
          <a:bodyPr/>
          <a:lstStyle/>
          <a:p>
            <a:fld id="{4397B906-92B3-4285-A638-92FE18F80574}" type="datetimeFigureOut">
              <a:rPr lang="en-US" smtClean="0"/>
              <a:t>8/21/2023</a:t>
            </a:fld>
            <a:endParaRPr lang="en-US"/>
          </a:p>
        </p:txBody>
      </p:sp>
      <p:sp>
        <p:nvSpPr>
          <p:cNvPr id="1048633" name="Footer Placeholder 4"/>
          <p:cNvSpPr>
            <a:spLocks noGrp="1"/>
          </p:cNvSpPr>
          <p:nvPr>
            <p:ph type="ftr" sz="quarter" idx="11"/>
          </p:nvPr>
        </p:nvSpPr>
        <p:spPr/>
        <p:txBody>
          <a:bodyPr/>
          <a:lstStyle/>
          <a:p>
            <a:endParaRPr lang="en-US"/>
          </a:p>
        </p:txBody>
      </p:sp>
      <p:sp>
        <p:nvSpPr>
          <p:cNvPr id="1048634" name="Slide Number Placeholder 5"/>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1" name="Title 1"/>
          <p:cNvSpPr>
            <a:spLocks noGrp="1"/>
          </p:cNvSpPr>
          <p:nvPr>
            <p:ph type="title"/>
          </p:nvPr>
        </p:nvSpPr>
        <p:spPr/>
        <p:txBody>
          <a:bodyPr/>
          <a:lstStyle/>
          <a:p>
            <a:r>
              <a:rPr lang="en-US" smtClean="0"/>
              <a:t>Click to edit Master title style</a:t>
            </a:r>
            <a:endParaRPr lang="en-US"/>
          </a:p>
        </p:txBody>
      </p:sp>
      <p:sp>
        <p:nvSpPr>
          <p:cNvPr id="1048582"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3" name="Date Placeholder 3"/>
          <p:cNvSpPr>
            <a:spLocks noGrp="1"/>
          </p:cNvSpPr>
          <p:nvPr>
            <p:ph type="dt" sz="half" idx="10"/>
          </p:nvPr>
        </p:nvSpPr>
        <p:spPr/>
        <p:txBody>
          <a:bodyPr/>
          <a:lstStyle/>
          <a:p>
            <a:fld id="{4397B906-92B3-4285-A638-92FE18F80574}" type="datetimeFigureOut">
              <a:rPr lang="en-US" smtClean="0"/>
              <a:t>8/21/2023</a:t>
            </a:fld>
            <a:endParaRPr lang="en-US"/>
          </a:p>
        </p:txBody>
      </p:sp>
      <p:sp>
        <p:nvSpPr>
          <p:cNvPr id="1048584" name="Footer Placeholder 4"/>
          <p:cNvSpPr>
            <a:spLocks noGrp="1"/>
          </p:cNvSpPr>
          <p:nvPr>
            <p:ph type="ftr" sz="quarter" idx="11"/>
          </p:nvPr>
        </p:nvSpPr>
        <p:spPr/>
        <p:txBody>
          <a:bodyPr/>
          <a:lstStyle/>
          <a:p>
            <a:endParaRPr lang="en-US"/>
          </a:p>
        </p:txBody>
      </p:sp>
      <p:sp>
        <p:nvSpPr>
          <p:cNvPr id="1048585" name="Slide Number Placeholder 5"/>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55"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1048656"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1048657" name="Date Placeholder 3"/>
          <p:cNvSpPr>
            <a:spLocks noGrp="1"/>
          </p:cNvSpPr>
          <p:nvPr>
            <p:ph type="dt" sz="half" idx="10"/>
          </p:nvPr>
        </p:nvSpPr>
        <p:spPr/>
        <p:txBody>
          <a:bodyPr/>
          <a:lstStyle/>
          <a:p>
            <a:fld id="{4397B906-92B3-4285-A638-92FE18F80574}" type="datetimeFigureOut">
              <a:rPr lang="en-US" smtClean="0"/>
              <a:t>8/21/2023</a:t>
            </a:fld>
            <a:endParaRPr lang="en-US"/>
          </a:p>
        </p:txBody>
      </p:sp>
      <p:sp>
        <p:nvSpPr>
          <p:cNvPr id="1048658" name="Footer Placeholder 4"/>
          <p:cNvSpPr>
            <a:spLocks noGrp="1"/>
          </p:cNvSpPr>
          <p:nvPr>
            <p:ph type="ftr" sz="quarter" idx="11"/>
          </p:nvPr>
        </p:nvSpPr>
        <p:spPr/>
        <p:txBody>
          <a:bodyPr/>
          <a:lstStyle/>
          <a:p>
            <a:endParaRPr lang="en-US"/>
          </a:p>
        </p:txBody>
      </p:sp>
      <p:sp>
        <p:nvSpPr>
          <p:cNvPr id="1048659" name="Slide Number Placeholder 5"/>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60" name="Title 1"/>
          <p:cNvSpPr>
            <a:spLocks noGrp="1"/>
          </p:cNvSpPr>
          <p:nvPr>
            <p:ph type="title"/>
          </p:nvPr>
        </p:nvSpPr>
        <p:spPr/>
        <p:txBody>
          <a:bodyPr/>
          <a:lstStyle/>
          <a:p>
            <a:r>
              <a:rPr lang="en-US" smtClean="0"/>
              <a:t>Click to edit Master title style</a:t>
            </a:r>
            <a:endParaRPr lang="en-US"/>
          </a:p>
        </p:txBody>
      </p:sp>
      <p:sp>
        <p:nvSpPr>
          <p:cNvPr id="1048661"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62"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63" name="Date Placeholder 4"/>
          <p:cNvSpPr>
            <a:spLocks noGrp="1"/>
          </p:cNvSpPr>
          <p:nvPr>
            <p:ph type="dt" sz="half" idx="10"/>
          </p:nvPr>
        </p:nvSpPr>
        <p:spPr/>
        <p:txBody>
          <a:bodyPr/>
          <a:lstStyle/>
          <a:p>
            <a:fld id="{4397B906-92B3-4285-A638-92FE18F80574}" type="datetimeFigureOut">
              <a:rPr lang="en-US" smtClean="0"/>
              <a:t>8/21/2023</a:t>
            </a:fld>
            <a:endParaRPr lang="en-US"/>
          </a:p>
        </p:txBody>
      </p:sp>
      <p:sp>
        <p:nvSpPr>
          <p:cNvPr id="1048664" name="Footer Placeholder 5"/>
          <p:cNvSpPr>
            <a:spLocks noGrp="1"/>
          </p:cNvSpPr>
          <p:nvPr>
            <p:ph type="ftr" sz="quarter" idx="11"/>
          </p:nvPr>
        </p:nvSpPr>
        <p:spPr/>
        <p:txBody>
          <a:bodyPr/>
          <a:lstStyle/>
          <a:p>
            <a:endParaRPr lang="en-US"/>
          </a:p>
        </p:txBody>
      </p:sp>
      <p:sp>
        <p:nvSpPr>
          <p:cNvPr id="1048665" name="Slide Number Placeholder 6"/>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66"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1048667"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48668"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69"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48670"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71" name="Date Placeholder 6"/>
          <p:cNvSpPr>
            <a:spLocks noGrp="1"/>
          </p:cNvSpPr>
          <p:nvPr>
            <p:ph type="dt" sz="half" idx="10"/>
          </p:nvPr>
        </p:nvSpPr>
        <p:spPr/>
        <p:txBody>
          <a:bodyPr/>
          <a:lstStyle/>
          <a:p>
            <a:fld id="{4397B906-92B3-4285-A638-92FE18F80574}" type="datetimeFigureOut">
              <a:rPr lang="en-US" smtClean="0"/>
              <a:t>8/21/2023</a:t>
            </a:fld>
            <a:endParaRPr lang="en-US"/>
          </a:p>
        </p:txBody>
      </p:sp>
      <p:sp>
        <p:nvSpPr>
          <p:cNvPr id="1048672" name="Footer Placeholder 7"/>
          <p:cNvSpPr>
            <a:spLocks noGrp="1"/>
          </p:cNvSpPr>
          <p:nvPr>
            <p:ph type="ftr" sz="quarter" idx="11"/>
          </p:nvPr>
        </p:nvSpPr>
        <p:spPr/>
        <p:txBody>
          <a:bodyPr/>
          <a:lstStyle/>
          <a:p>
            <a:endParaRPr lang="en-US"/>
          </a:p>
        </p:txBody>
      </p:sp>
      <p:sp>
        <p:nvSpPr>
          <p:cNvPr id="1048673" name="Slide Number Placeholder 8"/>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35" name="Title 1"/>
          <p:cNvSpPr>
            <a:spLocks noGrp="1"/>
          </p:cNvSpPr>
          <p:nvPr>
            <p:ph type="title"/>
          </p:nvPr>
        </p:nvSpPr>
        <p:spPr/>
        <p:txBody>
          <a:bodyPr/>
          <a:lstStyle/>
          <a:p>
            <a:r>
              <a:rPr lang="en-US" smtClean="0"/>
              <a:t>Click to edit Master title style</a:t>
            </a:r>
            <a:endParaRPr lang="en-US"/>
          </a:p>
        </p:txBody>
      </p:sp>
      <p:sp>
        <p:nvSpPr>
          <p:cNvPr id="1048636" name="Date Placeholder 2"/>
          <p:cNvSpPr>
            <a:spLocks noGrp="1"/>
          </p:cNvSpPr>
          <p:nvPr>
            <p:ph type="dt" sz="half" idx="10"/>
          </p:nvPr>
        </p:nvSpPr>
        <p:spPr/>
        <p:txBody>
          <a:bodyPr/>
          <a:lstStyle/>
          <a:p>
            <a:fld id="{4397B906-92B3-4285-A638-92FE18F80574}" type="datetimeFigureOut">
              <a:rPr lang="en-US" smtClean="0"/>
              <a:t>8/21/2023</a:t>
            </a:fld>
            <a:endParaRPr lang="en-US"/>
          </a:p>
        </p:txBody>
      </p:sp>
      <p:sp>
        <p:nvSpPr>
          <p:cNvPr id="1048637" name="Footer Placeholder 3"/>
          <p:cNvSpPr>
            <a:spLocks noGrp="1"/>
          </p:cNvSpPr>
          <p:nvPr>
            <p:ph type="ftr" sz="quarter" idx="11"/>
          </p:nvPr>
        </p:nvSpPr>
        <p:spPr/>
        <p:txBody>
          <a:bodyPr/>
          <a:lstStyle/>
          <a:p>
            <a:endParaRPr lang="en-US"/>
          </a:p>
        </p:txBody>
      </p:sp>
      <p:sp>
        <p:nvSpPr>
          <p:cNvPr id="1048638" name="Slide Number Placeholder 4"/>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74" name="Date Placeholder 1"/>
          <p:cNvSpPr>
            <a:spLocks noGrp="1"/>
          </p:cNvSpPr>
          <p:nvPr>
            <p:ph type="dt" sz="half" idx="10"/>
          </p:nvPr>
        </p:nvSpPr>
        <p:spPr/>
        <p:txBody>
          <a:bodyPr/>
          <a:lstStyle/>
          <a:p>
            <a:fld id="{4397B906-92B3-4285-A638-92FE18F80574}" type="datetimeFigureOut">
              <a:rPr lang="en-US" smtClean="0"/>
              <a:t>8/21/2023</a:t>
            </a:fld>
            <a:endParaRPr lang="en-US"/>
          </a:p>
        </p:txBody>
      </p:sp>
      <p:sp>
        <p:nvSpPr>
          <p:cNvPr id="1048675" name="Footer Placeholder 2"/>
          <p:cNvSpPr>
            <a:spLocks noGrp="1"/>
          </p:cNvSpPr>
          <p:nvPr>
            <p:ph type="ftr" sz="quarter" idx="11"/>
          </p:nvPr>
        </p:nvSpPr>
        <p:spPr/>
        <p:txBody>
          <a:bodyPr/>
          <a:lstStyle/>
          <a:p>
            <a:endParaRPr lang="en-US"/>
          </a:p>
        </p:txBody>
      </p:sp>
      <p:sp>
        <p:nvSpPr>
          <p:cNvPr id="1048676" name="Slide Number Placeholder 3"/>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77"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1048678"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79"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1048680" name="Date Placeholder 4"/>
          <p:cNvSpPr>
            <a:spLocks noGrp="1"/>
          </p:cNvSpPr>
          <p:nvPr>
            <p:ph type="dt" sz="half" idx="10"/>
          </p:nvPr>
        </p:nvSpPr>
        <p:spPr/>
        <p:txBody>
          <a:bodyPr/>
          <a:lstStyle/>
          <a:p>
            <a:fld id="{4397B906-92B3-4285-A638-92FE18F80574}" type="datetimeFigureOut">
              <a:rPr lang="en-US" smtClean="0"/>
              <a:t>8/21/2023</a:t>
            </a:fld>
            <a:endParaRPr lang="en-US"/>
          </a:p>
        </p:txBody>
      </p:sp>
      <p:sp>
        <p:nvSpPr>
          <p:cNvPr id="1048681" name="Footer Placeholder 5"/>
          <p:cNvSpPr>
            <a:spLocks noGrp="1"/>
          </p:cNvSpPr>
          <p:nvPr>
            <p:ph type="ftr" sz="quarter" idx="11"/>
          </p:nvPr>
        </p:nvSpPr>
        <p:spPr/>
        <p:txBody>
          <a:bodyPr/>
          <a:lstStyle/>
          <a:p>
            <a:endParaRPr lang="en-US"/>
          </a:p>
        </p:txBody>
      </p:sp>
      <p:sp>
        <p:nvSpPr>
          <p:cNvPr id="1048682" name="Slide Number Placeholder 6"/>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44"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1048645"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48646"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1048647" name="Date Placeholder 4"/>
          <p:cNvSpPr>
            <a:spLocks noGrp="1"/>
          </p:cNvSpPr>
          <p:nvPr>
            <p:ph type="dt" sz="half" idx="10"/>
          </p:nvPr>
        </p:nvSpPr>
        <p:spPr/>
        <p:txBody>
          <a:bodyPr/>
          <a:lstStyle/>
          <a:p>
            <a:fld id="{4397B906-92B3-4285-A638-92FE18F80574}" type="datetimeFigureOut">
              <a:rPr lang="en-US" smtClean="0"/>
              <a:t>8/21/2023</a:t>
            </a:fld>
            <a:endParaRPr lang="en-US"/>
          </a:p>
        </p:txBody>
      </p:sp>
      <p:sp>
        <p:nvSpPr>
          <p:cNvPr id="1048648" name="Footer Placeholder 5"/>
          <p:cNvSpPr>
            <a:spLocks noGrp="1"/>
          </p:cNvSpPr>
          <p:nvPr>
            <p:ph type="ftr" sz="quarter" idx="11"/>
          </p:nvPr>
        </p:nvSpPr>
        <p:spPr/>
        <p:txBody>
          <a:bodyPr/>
          <a:lstStyle/>
          <a:p>
            <a:endParaRPr lang="en-US"/>
          </a:p>
        </p:txBody>
      </p:sp>
      <p:sp>
        <p:nvSpPr>
          <p:cNvPr id="1048649" name="Slide Number Placeholder 6"/>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50" name="Title 1"/>
          <p:cNvSpPr>
            <a:spLocks noGrp="1"/>
          </p:cNvSpPr>
          <p:nvPr>
            <p:ph type="title"/>
          </p:nvPr>
        </p:nvSpPr>
        <p:spPr/>
        <p:txBody>
          <a:bodyPr/>
          <a:lstStyle/>
          <a:p>
            <a:r>
              <a:rPr lang="en-US" smtClean="0"/>
              <a:t>Click to edit Master title style</a:t>
            </a:r>
            <a:endParaRPr lang="en-US"/>
          </a:p>
        </p:txBody>
      </p:sp>
      <p:sp>
        <p:nvSpPr>
          <p:cNvPr id="1048651"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52" name="Date Placeholder 3"/>
          <p:cNvSpPr>
            <a:spLocks noGrp="1"/>
          </p:cNvSpPr>
          <p:nvPr>
            <p:ph type="dt" sz="half" idx="10"/>
          </p:nvPr>
        </p:nvSpPr>
        <p:spPr/>
        <p:txBody>
          <a:bodyPr/>
          <a:lstStyle/>
          <a:p>
            <a:fld id="{4397B906-92B3-4285-A638-92FE18F80574}" type="datetimeFigureOut">
              <a:rPr lang="en-US" smtClean="0"/>
              <a:t>8/21/2023</a:t>
            </a:fld>
            <a:endParaRPr lang="en-US"/>
          </a:p>
        </p:txBody>
      </p:sp>
      <p:sp>
        <p:nvSpPr>
          <p:cNvPr id="1048653" name="Footer Placeholder 4"/>
          <p:cNvSpPr>
            <a:spLocks noGrp="1"/>
          </p:cNvSpPr>
          <p:nvPr>
            <p:ph type="ftr" sz="quarter" idx="11"/>
          </p:nvPr>
        </p:nvSpPr>
        <p:spPr/>
        <p:txBody>
          <a:bodyPr/>
          <a:lstStyle/>
          <a:p>
            <a:endParaRPr lang="en-US"/>
          </a:p>
        </p:txBody>
      </p:sp>
      <p:sp>
        <p:nvSpPr>
          <p:cNvPr id="1048654" name="Slide Number Placeholder 5"/>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39"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1048640"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1" name="Date Placeholder 3"/>
          <p:cNvSpPr>
            <a:spLocks noGrp="1"/>
          </p:cNvSpPr>
          <p:nvPr>
            <p:ph type="dt" sz="half" idx="10"/>
          </p:nvPr>
        </p:nvSpPr>
        <p:spPr/>
        <p:txBody>
          <a:bodyPr/>
          <a:lstStyle/>
          <a:p>
            <a:fld id="{4397B906-92B3-4285-A638-92FE18F80574}" type="datetimeFigureOut">
              <a:rPr lang="en-US" smtClean="0"/>
              <a:t>8/21/2023</a:t>
            </a:fld>
            <a:endParaRPr lang="en-US"/>
          </a:p>
        </p:txBody>
      </p:sp>
      <p:sp>
        <p:nvSpPr>
          <p:cNvPr id="1048642" name="Footer Placeholder 4"/>
          <p:cNvSpPr>
            <a:spLocks noGrp="1"/>
          </p:cNvSpPr>
          <p:nvPr>
            <p:ph type="ftr" sz="quarter" idx="11"/>
          </p:nvPr>
        </p:nvSpPr>
        <p:spPr/>
        <p:txBody>
          <a:bodyPr/>
          <a:lstStyle/>
          <a:p>
            <a:endParaRPr lang="en-US"/>
          </a:p>
        </p:txBody>
      </p:sp>
      <p:sp>
        <p:nvSpPr>
          <p:cNvPr id="1048643" name="Slide Number Placeholder 5"/>
          <p:cNvSpPr>
            <a:spLocks noGrp="1"/>
          </p:cNvSpPr>
          <p:nvPr>
            <p:ph type="sldNum" sz="quarter" idx="12"/>
          </p:nvPr>
        </p:nvSpPr>
        <p:spPr/>
        <p:txBody>
          <a:bodyPr/>
          <a:lstStyle/>
          <a:p>
            <a:fld id="{E96661DC-2D03-4E7F-9D3A-1037AD01BE7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1048577"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97B906-92B3-4285-A638-92FE18F80574}" type="datetimeFigureOut">
              <a:rPr lang="en-US" smtClean="0"/>
              <a:t>8/21/2023</a:t>
            </a:fld>
            <a:endParaRPr lang="en-US"/>
          </a:p>
        </p:txBody>
      </p:sp>
      <p:sp>
        <p:nvSpPr>
          <p:cNvPr id="1048579"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6661DC-2D03-4E7F-9D3A-1037AD01BE7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
          <p:cNvSpPr>
            <a:spLocks noGrp="1"/>
          </p:cNvSpPr>
          <p:nvPr>
            <p:ph type="title"/>
          </p:nvPr>
        </p:nvSpPr>
        <p:spPr/>
        <p:txBody>
          <a:bodyPr/>
          <a:lstStyle/>
          <a:p>
            <a:pPr algn="ctr"/>
            <a:r>
              <a:rPr lang="fa-IR" b="1" dirty="0"/>
              <a:t>نکات کاربردی در خصوص واکسن ها</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8" name="Title 1"/>
          <p:cNvSpPr>
            <a:spLocks noGrp="1"/>
          </p:cNvSpPr>
          <p:nvPr>
            <p:ph type="title"/>
          </p:nvPr>
        </p:nvSpPr>
        <p:spPr/>
        <p:txBody>
          <a:bodyPr/>
          <a:lstStyle/>
          <a:p>
            <a:pPr algn="ctr"/>
            <a:r>
              <a:rPr lang="fa-IR" b="1" dirty="0">
                <a:solidFill>
                  <a:srgbClr val="FF00FF"/>
                </a:solidFill>
                <a:latin typeface="BMitraBold"/>
              </a:rPr>
              <a:t>واكسن آبله مرغان</a:t>
            </a:r>
            <a:br>
              <a:rPr lang="fa-IR" b="1" dirty="0">
                <a:solidFill>
                  <a:srgbClr val="FF00FF"/>
                </a:solidFill>
                <a:latin typeface="BMitraBold"/>
              </a:rPr>
            </a:br>
            <a:endParaRPr lang="en-US" dirty="0"/>
          </a:p>
        </p:txBody>
      </p:sp>
      <p:sp>
        <p:nvSpPr>
          <p:cNvPr id="1048589" name="Content Placeholder 2"/>
          <p:cNvSpPr>
            <a:spLocks noGrp="1"/>
          </p:cNvSpPr>
          <p:nvPr>
            <p:ph idx="1"/>
          </p:nvPr>
        </p:nvSpPr>
        <p:spPr/>
        <p:txBody>
          <a:bodyPr/>
          <a:lstStyle/>
          <a:p>
            <a:pPr marL="0" indent="0" algn="r" rtl="1">
              <a:buNone/>
            </a:pPr>
            <a:r>
              <a:rPr lang="en-US" dirty="0" smtClean="0"/>
              <a:t>-   </a:t>
            </a:r>
            <a:r>
              <a:rPr lang="fa-IR" dirty="0" smtClean="0"/>
              <a:t>واكسن آبله مرغان، واكسن ويروسي زنده ضعيف شده است كه دربالغین و کودکان از سن 12 ماه به بالا قابل استفاده است. هر سال</a:t>
            </a:r>
            <a:r>
              <a:rPr lang="en-US" dirty="0" smtClean="0"/>
              <a:t> </a:t>
            </a:r>
            <a:r>
              <a:rPr lang="fa-IR" dirty="0" smtClean="0"/>
              <a:t>گروه هاي هدف نيازمند واكسيناسيون از طرف وزارت بهداشت تعيين وابل</a:t>
            </a:r>
            <a:r>
              <a:rPr lang="fa-IR" dirty="0"/>
              <a:t>ا</a:t>
            </a:r>
            <a:r>
              <a:rPr lang="fa-IR" dirty="0" smtClean="0"/>
              <a:t>غ مي گردند ولي بطور كلي گروه هاي زير در صورت ابتلا به آبله مرغان، در خطر ابتلا به عوارض بيماري بوده و لذا ايمن سازي آ نها توصيه مي شود</a:t>
            </a:r>
          </a:p>
          <a:p>
            <a:pPr marL="0" indent="0" algn="r" rtl="1">
              <a:buNone/>
            </a:pPr>
            <a:r>
              <a:rPr lang="fa-IR" dirty="0" smtClean="0"/>
              <a:t>1-كودكان با بيماري هاي بدخيم و فاقد سابقه ابتلا به آبله مرغان كه در مرحله خاموشي كامل بيماري بدخيم بوده و حداقل سه ماه از قطع شيمي درماني آن ها گذشته است، توصیه می شود با صلاحدید پزشک معالج، واکسن آبله مرغان را دریافت نمایند</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Title 1"/>
          <p:cNvSpPr>
            <a:spLocks noGrp="1"/>
          </p:cNvSpPr>
          <p:nvPr>
            <p:ph type="title"/>
          </p:nvPr>
        </p:nvSpPr>
        <p:spPr/>
        <p:txBody>
          <a:bodyPr/>
          <a:lstStyle/>
          <a:p>
            <a:pPr algn="ctr"/>
            <a:r>
              <a:rPr lang="fa-IR" b="1" dirty="0">
                <a:solidFill>
                  <a:srgbClr val="FF00FF"/>
                </a:solidFill>
                <a:latin typeface="BMitraBold"/>
              </a:rPr>
              <a:t>واكسن آبله مرغان</a:t>
            </a:r>
            <a:endParaRPr lang="en-US" dirty="0"/>
          </a:p>
        </p:txBody>
      </p:sp>
      <p:sp>
        <p:nvSpPr>
          <p:cNvPr id="1048591" name="Content Placeholder 2"/>
          <p:cNvSpPr>
            <a:spLocks noGrp="1"/>
          </p:cNvSpPr>
          <p:nvPr>
            <p:ph idx="1"/>
          </p:nvPr>
        </p:nvSpPr>
        <p:spPr/>
        <p:txBody>
          <a:bodyPr>
            <a:normAutofit fontScale="96429"/>
          </a:bodyPr>
          <a:lstStyle/>
          <a:p>
            <a:pPr marL="0" indent="0" algn="r" rtl="1">
              <a:buNone/>
            </a:pPr>
            <a:r>
              <a:rPr lang="fa-IR" dirty="0" smtClean="0"/>
              <a:t>- کودكان </a:t>
            </a:r>
            <a:r>
              <a:rPr lang="en-US" dirty="0" smtClean="0"/>
              <a:t>HIV </a:t>
            </a:r>
            <a:r>
              <a:rPr lang="fa-IR" dirty="0" smtClean="0"/>
              <a:t>مثبت بدون علامت و بدون نقص ایمنی شدید * وفاقد سابقه ابتا به آبله مرغان</a:t>
            </a:r>
          </a:p>
          <a:p>
            <a:pPr marL="0" indent="0" algn="r" rtl="1">
              <a:buNone/>
            </a:pPr>
            <a:r>
              <a:rPr lang="fa-IR" dirty="0" smtClean="0"/>
              <a:t>- اعضاي خانواده گرو ههاي پرخطر بدون سابقه ابتلا به آبله مرغان</a:t>
            </a:r>
          </a:p>
          <a:p>
            <a:pPr marL="0" indent="0" algn="r" rtl="1">
              <a:buNone/>
            </a:pPr>
            <a:r>
              <a:rPr lang="fa-IR" dirty="0" smtClean="0"/>
              <a:t>- دریافت کنندگان پیوند</a:t>
            </a:r>
          </a:p>
          <a:p>
            <a:pPr marL="0" indent="0" algn="r" rtl="1">
              <a:buNone/>
            </a:pPr>
            <a:r>
              <a:rPr lang="fa-IR" dirty="0" smtClean="0"/>
              <a:t>- بيماران مبتا به مولتيپل اسكلروزيس</a:t>
            </a:r>
            <a:r>
              <a:rPr lang="en-US" dirty="0" smtClean="0"/>
              <a:t>MS </a:t>
            </a:r>
            <a:r>
              <a:rPr lang="fa-IR" dirty="0" smtClean="0"/>
              <a:t>كه تحت درمان قرار مي گيرند، در صورت</a:t>
            </a:r>
          </a:p>
          <a:p>
            <a:pPr marL="0" indent="0" algn="r" rtl="1">
              <a:buNone/>
            </a:pPr>
            <a:r>
              <a:rPr lang="fa-IR" dirty="0" smtClean="0"/>
              <a:t>سابقه منفي ابتلا به آبله مرغان يا واكسيناسيون عليه آن،بايد يك ماه قبل از شروع داروي مذكور واكسن آبله مرغان رادريافت كنند.</a:t>
            </a:r>
          </a:p>
          <a:p>
            <a:pPr marL="0" indent="0" algn="r" rtl="1">
              <a:buNone/>
            </a:pPr>
            <a:r>
              <a:rPr lang="fa-IR" dirty="0" smtClean="0"/>
              <a:t>- در ایران طبق نظر کمیته کشوری، واکسیناسیون جاری علیه آبله مرغان جزو اولویت ها نیست و تزریق محدود واکسن سبب ایجاد خطر بیماری در سن بالاتر میشود.</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Title 1"/>
          <p:cNvSpPr>
            <a:spLocks noGrp="1"/>
          </p:cNvSpPr>
          <p:nvPr>
            <p:ph type="title"/>
          </p:nvPr>
        </p:nvSpPr>
        <p:spPr/>
        <p:txBody>
          <a:bodyPr/>
          <a:lstStyle/>
          <a:p>
            <a:pPr algn="ctr" rtl="1"/>
            <a:r>
              <a:rPr lang="fa-IR" b="1" dirty="0">
                <a:solidFill>
                  <a:srgbClr val="FF00FF"/>
                </a:solidFill>
                <a:latin typeface="BMitraBold"/>
              </a:rPr>
              <a:t>واكسن آبله مرغان</a:t>
            </a:r>
            <a:endParaRPr lang="en-US" dirty="0"/>
          </a:p>
        </p:txBody>
      </p:sp>
      <p:sp>
        <p:nvSpPr>
          <p:cNvPr id="1048593" name="Content Placeholder 2"/>
          <p:cNvSpPr>
            <a:spLocks noGrp="1"/>
          </p:cNvSpPr>
          <p:nvPr>
            <p:ph idx="1"/>
          </p:nvPr>
        </p:nvSpPr>
        <p:spPr/>
        <p:txBody>
          <a:bodyPr/>
          <a:lstStyle/>
          <a:p>
            <a:pPr algn="r"/>
            <a:r>
              <a:rPr lang="fa-IR" dirty="0" smtClean="0"/>
              <a:t>- تزریق به صورت داخل عضلانی یا زیرجلدی در قسمت قدامي خارجی ران یا فوقانی ناحیه دلتوئید است. معمولا در بچه های کوچک در قسمت قدامي خارجي ران و در افراد بزرگ تر در قسمت فوقانی ناحیه دلتوئید تزریق می شود.</a:t>
            </a:r>
          </a:p>
          <a:p>
            <a:pPr algn="r"/>
            <a:r>
              <a:rPr lang="fa-IR" dirty="0" smtClean="0"/>
              <a:t>-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Title 1"/>
          <p:cNvSpPr>
            <a:spLocks noGrp="1"/>
          </p:cNvSpPr>
          <p:nvPr>
            <p:ph type="title"/>
          </p:nvPr>
        </p:nvSpPr>
        <p:spPr/>
        <p:txBody>
          <a:bodyPr/>
          <a:lstStyle/>
          <a:p>
            <a:pPr algn="ctr"/>
            <a:r>
              <a:rPr lang="fa-IR" b="1" dirty="0">
                <a:solidFill>
                  <a:srgbClr val="FF00FF"/>
                </a:solidFill>
                <a:latin typeface="BMitraBold"/>
              </a:rPr>
              <a:t>ممنوعيت دريافت واكسن آبله مرغان</a:t>
            </a:r>
            <a:endParaRPr lang="en-US" dirty="0"/>
          </a:p>
        </p:txBody>
      </p:sp>
      <p:sp>
        <p:nvSpPr>
          <p:cNvPr id="1048595" name="Content Placeholder 2"/>
          <p:cNvSpPr>
            <a:spLocks noGrp="1"/>
          </p:cNvSpPr>
          <p:nvPr>
            <p:ph idx="1"/>
          </p:nvPr>
        </p:nvSpPr>
        <p:spPr/>
        <p:txBody>
          <a:bodyPr>
            <a:normAutofit fontScale="96429"/>
          </a:bodyPr>
          <a:lstStyle/>
          <a:p>
            <a:pPr marL="0" indent="0" algn="r" rtl="1">
              <a:buNone/>
            </a:pPr>
            <a:r>
              <a:rPr lang="fa-IR" dirty="0" smtClean="0"/>
              <a:t>- حساسیت شديد مانند آنافيلاكسي به واکسن یا اجزای آن</a:t>
            </a:r>
          </a:p>
          <a:p>
            <a:pPr marL="0" indent="0" algn="r" rtl="1">
              <a:buNone/>
            </a:pPr>
            <a:r>
              <a:rPr lang="fa-IR" dirty="0" smtClean="0"/>
              <a:t>- ابتلا به بیماری های خونی مثل سرطا نهای بدخیم شامل لوسمی و لنفوم که سبب سرکوب سیستم ایمنی شود.</a:t>
            </a:r>
          </a:p>
          <a:p>
            <a:pPr algn="r" rtl="1">
              <a:buFontTx/>
              <a:buChar char="-"/>
            </a:pPr>
            <a:r>
              <a:rPr lang="fa-IR" dirty="0" smtClean="0"/>
              <a:t>استفاده از داروهای تضعیف کننده سیستم ایمنی شامل کورتيكوستروئيد با دز بالا</a:t>
            </a:r>
          </a:p>
          <a:p>
            <a:pPr algn="r" rtl="1">
              <a:buFontTx/>
              <a:buChar char="-"/>
            </a:pPr>
            <a:r>
              <a:rPr lang="fa-IR" dirty="0" smtClean="0"/>
              <a:t>نقایص ایمنی اولیه یا ثانویه مگر با نظر پزشک معالج</a:t>
            </a:r>
          </a:p>
          <a:p>
            <a:pPr algn="r" rtl="1">
              <a:buFontTx/>
              <a:buChar char="-"/>
            </a:pPr>
            <a:r>
              <a:rPr lang="fa-IR" dirty="0" smtClean="0"/>
              <a:t>سابقه خانوادگی نقص ایمنی</a:t>
            </a:r>
          </a:p>
          <a:p>
            <a:pPr marL="0" indent="0" algn="r" rtl="1">
              <a:buNone/>
            </a:pPr>
            <a:r>
              <a:rPr lang="fa-IR" dirty="0" smtClean="0"/>
              <a:t>- ابتلا به سل فعال درمان نشده</a:t>
            </a:r>
          </a:p>
          <a:p>
            <a:pPr marL="0" indent="0" algn="r" rtl="1">
              <a:buNone/>
            </a:pPr>
            <a:r>
              <a:rPr lang="fa-IR" dirty="0" smtClean="0"/>
              <a:t>-  تب بالای 5/ 38 درجه سانتیگراد</a:t>
            </a:r>
          </a:p>
          <a:p>
            <a:pPr marL="0" indent="0" algn="r" rtl="1">
              <a:buNone/>
            </a:pPr>
            <a:r>
              <a:rPr lang="fa-IR" dirty="0" smtClean="0"/>
              <a:t>- بارداری :تا یک تا سه ماه پس از واکسیناسیون، باید از بارداری اجتناب شود.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6" name="Title 1"/>
          <p:cNvSpPr>
            <a:spLocks noGrp="1"/>
          </p:cNvSpPr>
          <p:nvPr>
            <p:ph type="title"/>
          </p:nvPr>
        </p:nvSpPr>
        <p:spPr/>
        <p:txBody>
          <a:bodyPr/>
          <a:lstStyle/>
          <a:p>
            <a:pPr algn="ctr" rtl="1"/>
            <a:r>
              <a:rPr lang="fa-IR" b="1" dirty="0">
                <a:solidFill>
                  <a:srgbClr val="FF00FF"/>
                </a:solidFill>
                <a:latin typeface="BMitraBold"/>
              </a:rPr>
              <a:t>واكسن ويروس </a:t>
            </a:r>
            <a:r>
              <a:rPr lang="fa-IR" b="1" dirty="0" smtClean="0">
                <a:solidFill>
                  <a:srgbClr val="FF00FF"/>
                </a:solidFill>
                <a:latin typeface="BMitraBold"/>
              </a:rPr>
              <a:t>آنفلوانزا</a:t>
            </a:r>
            <a:endParaRPr lang="en-US" dirty="0"/>
          </a:p>
        </p:txBody>
      </p:sp>
      <p:sp>
        <p:nvSpPr>
          <p:cNvPr id="1048597" name="Content Placeholder 2"/>
          <p:cNvSpPr>
            <a:spLocks noGrp="1"/>
          </p:cNvSpPr>
          <p:nvPr>
            <p:ph idx="1"/>
          </p:nvPr>
        </p:nvSpPr>
        <p:spPr/>
        <p:txBody>
          <a:bodyPr>
            <a:normAutofit fontScale="92857" lnSpcReduction="10000"/>
          </a:bodyPr>
          <a:lstStyle/>
          <a:p>
            <a:pPr marL="0" indent="0" algn="r" rtl="1">
              <a:buNone/>
            </a:pPr>
            <a:r>
              <a:rPr lang="fa-IR" dirty="0" smtClean="0"/>
              <a:t>- واكسن ويروس آنفلوانزا بر اساس آخرين سوش هاي غالب شناخته شده به صورت ساليانه تهيه مي شود. واكسن موجود در ايران تزريقي و حاوي ويروس غیرفعال است.</a:t>
            </a:r>
          </a:p>
          <a:p>
            <a:pPr marL="0" indent="0" algn="r" rtl="1">
              <a:buNone/>
            </a:pPr>
            <a:r>
              <a:rPr lang="fa-IR" dirty="0" smtClean="0"/>
              <a:t>- واكسن آنفلوانزا به صورت زير جلدي يا عضلاني تزريق مي شود.</a:t>
            </a:r>
          </a:p>
          <a:p>
            <a:pPr algn="r" rtl="1">
              <a:buFontTx/>
              <a:buChar char="-"/>
            </a:pPr>
            <a:r>
              <a:rPr lang="fa-IR" dirty="0" smtClean="0"/>
              <a:t>دز واكسن در بالغين و كودكان 36 ماهه و بالاتر، نيم ميلي ليتر و در سن 6 تا 36 ماه، 25 / 0 ميلي ليتر است.</a:t>
            </a:r>
          </a:p>
          <a:p>
            <a:pPr marL="0" indent="0" algn="r" rtl="1">
              <a:buNone/>
            </a:pPr>
            <a:r>
              <a:rPr lang="fa-IR" dirty="0" smtClean="0"/>
              <a:t>- در كودكان در گروه سني 6 ماه تا كمتر از 9 سال كه براي اولين بار واكسن رادريافت مي نمايند، دو دز با فاصله حداقل 4 هفته تجويز مي شود. در سال هاي بعد براي اين كودكان یک دز كفايت مي كند.</a:t>
            </a:r>
          </a:p>
          <a:p>
            <a:pPr algn="r" rtl="1">
              <a:buFontTx/>
              <a:buChar char="-"/>
            </a:pPr>
            <a:r>
              <a:rPr lang="fa-IR" dirty="0" smtClean="0"/>
              <a:t>درصورت وجود سابقه حساسيت شديد مانند آنافیلاکسیبه دز قبلي واكسن ويروس آنفلوانزا يا هر یک از اجزاي واكسن شامل حساسيت شديد به تخم مرغ ، دريافت نوبت هاي بعدي واكسن ممنوع است.</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Title 1"/>
          <p:cNvSpPr>
            <a:spLocks noGrp="1"/>
          </p:cNvSpPr>
          <p:nvPr>
            <p:ph type="title"/>
          </p:nvPr>
        </p:nvSpPr>
        <p:spPr/>
        <p:txBody>
          <a:bodyPr/>
          <a:lstStyle/>
          <a:p>
            <a:pPr algn="ctr"/>
            <a:r>
              <a:rPr lang="fa-IR" b="1" dirty="0">
                <a:solidFill>
                  <a:srgbClr val="FF00FF"/>
                </a:solidFill>
                <a:latin typeface="BMitraBold"/>
              </a:rPr>
              <a:t>واكسن ويروس </a:t>
            </a:r>
            <a:r>
              <a:rPr lang="fa-IR" b="1" dirty="0" smtClean="0">
                <a:solidFill>
                  <a:srgbClr val="FF00FF"/>
                </a:solidFill>
                <a:latin typeface="BMitraBold"/>
              </a:rPr>
              <a:t>آنفلوانزا</a:t>
            </a:r>
            <a:endParaRPr lang="en-US" dirty="0"/>
          </a:p>
        </p:txBody>
      </p:sp>
      <p:sp>
        <p:nvSpPr>
          <p:cNvPr id="1048599" name="Content Placeholder 2"/>
          <p:cNvSpPr>
            <a:spLocks noGrp="1"/>
          </p:cNvSpPr>
          <p:nvPr>
            <p:ph idx="1"/>
          </p:nvPr>
        </p:nvSpPr>
        <p:spPr/>
        <p:txBody>
          <a:bodyPr/>
          <a:lstStyle/>
          <a:p>
            <a:pPr marL="0" indent="0" algn="r" rtl="1">
              <a:buNone/>
            </a:pPr>
            <a:r>
              <a:rPr lang="fa-IR" dirty="0" smtClean="0"/>
              <a:t>- در صورت ابتلا به سندرم گيلن باره طي 6 هفته پس از دريافت دزقبلي واكسن، تزريق دزهاي بعدي باید با احتیاط صورت گیرد.</a:t>
            </a:r>
          </a:p>
          <a:p>
            <a:pPr algn="r" rtl="1">
              <a:buFontTx/>
              <a:buChar char="-"/>
            </a:pPr>
            <a:r>
              <a:rPr lang="fa-IR" dirty="0" smtClean="0"/>
              <a:t>واكسيناسيون مادر، منعي جهت شيردهي نمي باشد.</a:t>
            </a:r>
          </a:p>
          <a:p>
            <a:pPr algn="r" rtl="1">
              <a:buFontTx/>
              <a:buChar char="-"/>
            </a:pPr>
            <a:r>
              <a:rPr lang="fa-IR" dirty="0" smtClean="0"/>
              <a:t> گروه هاي داراي اولويت براي دريافت واكسن آنفلوانزاي فصلي، ساليانه توسط وزارت بهداشت تعيين و به دانشگاه های علوم پزشکی ابلاغ مي شوند.</a:t>
            </a:r>
          </a:p>
          <a:p>
            <a:pPr algn="r" rtl="1">
              <a:buFontTx/>
              <a:buChar char="-"/>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p:txBody>
          <a:bodyPr/>
          <a:lstStyle/>
          <a:p>
            <a:pPr algn="ctr"/>
            <a:r>
              <a:rPr lang="fa-IR" b="1" dirty="0">
                <a:solidFill>
                  <a:srgbClr val="FF00FF"/>
                </a:solidFill>
                <a:latin typeface="BMitraBold"/>
              </a:rPr>
              <a:t>واكسن ويروس </a:t>
            </a:r>
            <a:r>
              <a:rPr lang="fa-IR" b="1" dirty="0" smtClean="0">
                <a:solidFill>
                  <a:srgbClr val="FF00FF"/>
                </a:solidFill>
                <a:latin typeface="BMitraBold"/>
              </a:rPr>
              <a:t>آنفلوانزا</a:t>
            </a:r>
            <a:endParaRPr lang="en-US" dirty="0"/>
          </a:p>
        </p:txBody>
      </p:sp>
      <p:sp>
        <p:nvSpPr>
          <p:cNvPr id="1048601" name="Content Placeholder 2"/>
          <p:cNvSpPr>
            <a:spLocks noGrp="1"/>
          </p:cNvSpPr>
          <p:nvPr>
            <p:ph idx="1"/>
          </p:nvPr>
        </p:nvSpPr>
        <p:spPr/>
        <p:txBody>
          <a:bodyPr>
            <a:normAutofit/>
          </a:bodyPr>
          <a:lstStyle/>
          <a:p>
            <a:pPr marL="0" indent="0" algn="r" rtl="1">
              <a:buNone/>
            </a:pPr>
            <a:r>
              <a:rPr lang="fa-IR" dirty="0"/>
              <a:t>گ</a:t>
            </a:r>
            <a:r>
              <a:rPr lang="fa-IR" dirty="0" smtClean="0"/>
              <a:t>روه هاي پرخطر نيازمند دريافت واكسن:</a:t>
            </a:r>
          </a:p>
          <a:p>
            <a:pPr marL="0" indent="0" algn="r" rtl="1">
              <a:buNone/>
            </a:pPr>
            <a:r>
              <a:rPr lang="fa-IR" dirty="0" smtClean="0"/>
              <a:t>- </a:t>
            </a:r>
            <a:r>
              <a:rPr lang="en-US" dirty="0" smtClean="0"/>
              <a:t> </a:t>
            </a:r>
            <a:r>
              <a:rPr lang="fa-IR" dirty="0" smtClean="0"/>
              <a:t>خانم هاي باردار در تمام طول بارداري مي توانند واكسن را دريافت كنند.</a:t>
            </a:r>
          </a:p>
          <a:p>
            <a:pPr algn="r" rtl="1">
              <a:buFontTx/>
              <a:buChar char="-"/>
            </a:pPr>
            <a:r>
              <a:rPr lang="fa-IR" dirty="0" smtClean="0"/>
              <a:t>كودكان 6 تا 59 ماهه به خصوص در سن زير 2 سال </a:t>
            </a:r>
          </a:p>
          <a:p>
            <a:pPr marL="0" indent="0" algn="r" rtl="1">
              <a:buNone/>
            </a:pPr>
            <a:r>
              <a:rPr lang="fa-IR" dirty="0" smtClean="0"/>
              <a:t>- </a:t>
            </a:r>
            <a:r>
              <a:rPr lang="en-US" dirty="0" smtClean="0"/>
              <a:t> </a:t>
            </a:r>
            <a:r>
              <a:rPr lang="fa-IR" dirty="0" smtClean="0"/>
              <a:t>افراد بالاي 60 سال</a:t>
            </a:r>
          </a:p>
          <a:p>
            <a:pPr algn="r" rtl="1">
              <a:buFontTx/>
              <a:buChar char="-"/>
            </a:pPr>
            <a:r>
              <a:rPr lang="fa-IR" dirty="0" smtClean="0"/>
              <a:t>كاركنان بخش هاي بهداشت و درمان به ويژه افراد در تماس مستقيم با بيماران مبتلا به آنفلوانزا</a:t>
            </a:r>
          </a:p>
          <a:p>
            <a:pPr algn="r" rtl="1">
              <a:buFontTx/>
              <a:buChar char="-"/>
            </a:pPr>
            <a:r>
              <a:rPr lang="fa-IR" dirty="0" smtClean="0"/>
              <a:t>افراد دچار سركوب سيستم ايمني شامل مبتلايان به </a:t>
            </a:r>
            <a:r>
              <a:rPr lang="en-US" dirty="0" smtClean="0"/>
              <a:t>HIV/AIDS</a:t>
            </a:r>
          </a:p>
          <a:p>
            <a:pPr algn="r" rtl="1">
              <a:buFontTx/>
              <a:buChar char="-"/>
            </a:pPr>
            <a:r>
              <a:rPr lang="fa-IR" dirty="0" smtClean="0"/>
              <a:t>مبتلايان به ضايعات نخاعي و بيماري هاي عصبي عضلاني</a:t>
            </a:r>
          </a:p>
          <a:p>
            <a:pPr algn="r" rtl="1">
              <a:buFontTx/>
              <a:buChar char="-"/>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Title 1"/>
          <p:cNvSpPr>
            <a:spLocks noGrp="1"/>
          </p:cNvSpPr>
          <p:nvPr>
            <p:ph type="title"/>
          </p:nvPr>
        </p:nvSpPr>
        <p:spPr/>
        <p:txBody>
          <a:bodyPr/>
          <a:lstStyle/>
          <a:p>
            <a:pPr algn="ctr"/>
            <a:r>
              <a:rPr lang="fa-IR" b="1" dirty="0">
                <a:solidFill>
                  <a:srgbClr val="FF00FF"/>
                </a:solidFill>
                <a:latin typeface="BMitraBold"/>
              </a:rPr>
              <a:t>واكسن ويروس آنفلوانزا</a:t>
            </a:r>
            <a:endParaRPr lang="en-US" dirty="0"/>
          </a:p>
        </p:txBody>
      </p:sp>
      <p:sp>
        <p:nvSpPr>
          <p:cNvPr id="1048603" name="Content Placeholder 2"/>
          <p:cNvSpPr>
            <a:spLocks noGrp="1"/>
          </p:cNvSpPr>
          <p:nvPr>
            <p:ph idx="1"/>
          </p:nvPr>
        </p:nvSpPr>
        <p:spPr/>
        <p:txBody>
          <a:bodyPr>
            <a:normAutofit fontScale="86071" lnSpcReduction="20000"/>
          </a:bodyPr>
          <a:lstStyle/>
          <a:p>
            <a:pPr marL="0" indent="0" algn="r" rtl="1">
              <a:buNone/>
            </a:pPr>
            <a:r>
              <a:rPr lang="fa-IR" dirty="0" smtClean="0"/>
              <a:t>- مبتلايان به بيماري هاي مزمن ريوي ازقبیل آسم و بیماری های مزمن انسدادی ریوی، بيماري هاي مزمن قلبي عروقي بجز</a:t>
            </a:r>
          </a:p>
          <a:p>
            <a:pPr marL="0" indent="0" algn="r" rtl="1">
              <a:buNone/>
            </a:pPr>
            <a:r>
              <a:rPr lang="fa-IR" dirty="0" smtClean="0"/>
              <a:t>يماراني كه صرفا دچار پرفشاري خون هستند</a:t>
            </a:r>
          </a:p>
          <a:p>
            <a:pPr algn="r" rtl="1">
              <a:buFontTx/>
              <a:buChar char="-"/>
            </a:pPr>
            <a:r>
              <a:rPr lang="fa-IR" dirty="0" smtClean="0"/>
              <a:t>مبتلايان به بيماري هاي مزمن كليوي، كبدي، عصبي، خوني و اختلالات متابولیک شامل ديابت قندي </a:t>
            </a:r>
          </a:p>
          <a:p>
            <a:pPr algn="r" rtl="1">
              <a:buFontTx/>
              <a:buChar char="-"/>
            </a:pPr>
            <a:r>
              <a:rPr lang="fa-IR" dirty="0" smtClean="0"/>
              <a:t>افراد با چاقي مرضی</a:t>
            </a:r>
          </a:p>
          <a:p>
            <a:pPr marL="0" indent="0" algn="r" rtl="1">
              <a:buNone/>
            </a:pPr>
            <a:r>
              <a:rPr lang="fa-IR" dirty="0" smtClean="0"/>
              <a:t>- افراد 6 ماهه تا 18 ساله كه تحت درمان طولاني مدت با آسپرين قرار دارند.</a:t>
            </a:r>
          </a:p>
          <a:p>
            <a:pPr marL="0" indent="0" algn="r" rtl="1">
              <a:buNone/>
            </a:pPr>
            <a:r>
              <a:rPr lang="fa-IR" dirty="0" smtClean="0"/>
              <a:t>- ساكنين و کارکنان آسايشگاه ها</a:t>
            </a:r>
          </a:p>
          <a:p>
            <a:pPr algn="r" rtl="1">
              <a:buFontTx/>
              <a:buChar char="-"/>
            </a:pPr>
            <a:r>
              <a:rPr lang="fa-IR" dirty="0" smtClean="0"/>
              <a:t>كاركنان شاغل در مرغداري ها و پرورش دهندگان طيور و پرسنل</a:t>
            </a:r>
          </a:p>
          <a:p>
            <a:pPr algn="r" rtl="1">
              <a:buFontTx/>
              <a:buChar char="-"/>
            </a:pPr>
            <a:r>
              <a:rPr lang="fa-IR" dirty="0" smtClean="0"/>
              <a:t>سازمان دامپزشكي و سازمان حفاظت محيط زيست كه در قسمت هاي مرتبط با پرندگان فعاليت مي نمايند.</a:t>
            </a:r>
          </a:p>
          <a:p>
            <a:pPr marL="0" indent="0" algn="r" rtl="1">
              <a:buNone/>
            </a:pPr>
            <a:r>
              <a:rPr lang="fa-IR" dirty="0" smtClean="0"/>
              <a:t>- مراقبين و ساير افراد در تماس نزديك و خانگي با بيماراني كه جزءگروه های پر خطر محسوب مي شوند</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Title 1"/>
          <p:cNvSpPr>
            <a:spLocks noGrp="1"/>
          </p:cNvSpPr>
          <p:nvPr>
            <p:ph type="title"/>
          </p:nvPr>
        </p:nvSpPr>
        <p:spPr/>
        <p:txBody>
          <a:bodyPr/>
          <a:lstStyle/>
          <a:p>
            <a:pPr algn="ctr"/>
            <a:r>
              <a:rPr lang="fa-IR" b="1" dirty="0">
                <a:solidFill>
                  <a:srgbClr val="FF00FF"/>
                </a:solidFill>
                <a:latin typeface="BMitraBold"/>
              </a:rPr>
              <a:t>واكسن سل</a:t>
            </a:r>
            <a:endParaRPr lang="en-US" dirty="0"/>
          </a:p>
        </p:txBody>
      </p:sp>
      <p:sp>
        <p:nvSpPr>
          <p:cNvPr id="1048605" name="Content Placeholder 2"/>
          <p:cNvSpPr>
            <a:spLocks noGrp="1"/>
          </p:cNvSpPr>
          <p:nvPr>
            <p:ph idx="1"/>
          </p:nvPr>
        </p:nvSpPr>
        <p:spPr/>
        <p:txBody>
          <a:bodyPr/>
          <a:lstStyle/>
          <a:p>
            <a:pPr marL="0" indent="0" algn="r" rtl="1">
              <a:buNone/>
            </a:pPr>
            <a:r>
              <a:rPr lang="fa-IR" dirty="0" smtClean="0"/>
              <a:t>- واكسن ب.ث.ژ باسيل زنده ضعيف شده است.</a:t>
            </a:r>
          </a:p>
          <a:p>
            <a:pPr marL="0" indent="0" algn="r" rtl="1">
              <a:buNone/>
            </a:pPr>
            <a:r>
              <a:rPr lang="fa-IR" dirty="0" smtClean="0"/>
              <a:t>- توصيه مي شود تلقيح واكسن ب.ث.ژ در كوتاه ترين زمان ممكن پس از تولد</a:t>
            </a:r>
          </a:p>
          <a:p>
            <a:pPr algn="r" rtl="1"/>
            <a:r>
              <a:rPr lang="fa-IR" dirty="0" smtClean="0"/>
              <a:t>انجام گيرد.</a:t>
            </a:r>
          </a:p>
          <a:p>
            <a:pPr marL="0" indent="0" algn="r" rtl="1">
              <a:buNone/>
            </a:pPr>
            <a:r>
              <a:rPr lang="fa-IR" dirty="0"/>
              <a:t>-</a:t>
            </a:r>
            <a:r>
              <a:rPr lang="fa-IR" dirty="0" smtClean="0"/>
              <a:t>مقدار تلقيح واكسن 05 / 0 ميلي ليتر به صورت داخل جلدي است.</a:t>
            </a:r>
          </a:p>
          <a:p>
            <a:pPr marL="0" indent="0" algn="r" rtl="1">
              <a:buNone/>
            </a:pPr>
            <a:r>
              <a:rPr lang="fa-IR" dirty="0" smtClean="0"/>
              <a:t>- واكسن ب.ث.ژ بايد در حد فاصل كي سوم فوقاني و دو سوم تحتاني بازو</a:t>
            </a:r>
          </a:p>
          <a:p>
            <a:pPr marL="0" indent="0" algn="r" rtl="1">
              <a:buNone/>
            </a:pPr>
            <a:r>
              <a:rPr lang="fa-IR" dirty="0" smtClean="0"/>
              <a:t>تزريق گردد.</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Title 1"/>
          <p:cNvSpPr>
            <a:spLocks noGrp="1"/>
          </p:cNvSpPr>
          <p:nvPr>
            <p:ph type="title"/>
          </p:nvPr>
        </p:nvSpPr>
        <p:spPr/>
        <p:txBody>
          <a:bodyPr/>
          <a:lstStyle/>
          <a:p>
            <a:pPr algn="ctr"/>
            <a:r>
              <a:rPr lang="fa-IR" b="1" dirty="0">
                <a:solidFill>
                  <a:srgbClr val="FF00FF"/>
                </a:solidFill>
                <a:latin typeface="BMitraBold"/>
              </a:rPr>
              <a:t>واكسن سل</a:t>
            </a:r>
            <a:endParaRPr lang="en-US" dirty="0"/>
          </a:p>
        </p:txBody>
      </p:sp>
      <p:sp>
        <p:nvSpPr>
          <p:cNvPr id="1048607" name="Content Placeholder 2"/>
          <p:cNvSpPr>
            <a:spLocks noGrp="1"/>
          </p:cNvSpPr>
          <p:nvPr>
            <p:ph idx="1"/>
          </p:nvPr>
        </p:nvSpPr>
        <p:spPr/>
        <p:txBody>
          <a:bodyPr>
            <a:normAutofit/>
          </a:bodyPr>
          <a:lstStyle/>
          <a:p>
            <a:pPr marL="0" indent="0" algn="r" rtl="1">
              <a:buNone/>
            </a:pPr>
            <a:r>
              <a:rPr lang="fa-IR" dirty="0" smtClean="0"/>
              <a:t>- از آنجا که احتمال ایجاد عوارض ناشی از تلقیح واکسن ب.ث.ژ مانند بزرگی غدد لنفاوی ناحیه ای در صورت رعایت نکردن اصول صحیح درهنگام تزريق بیشتر می شود، در صورتي كه اشتباها تزريق به داخل عضله يا زير جلد صورت گرفته باشد، لازم است تزريق متوقف شده، زاویه ورود سرنگ و سوزن اصلاح شود و سپس تزريق بقيه واكسن انجام شود. در اين شرايط نيازي به تزريق مقدار بيشتري از واكسن نيست و اگر تمام واكسن به اشتباه زيرجلدي يا عضلاني تزريق شده باشد، شيرخوار واكسينه تلقي شده و نياز به تكرار دزوجود ندارد.</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Title 1"/>
          <p:cNvSpPr>
            <a:spLocks noGrp="1"/>
          </p:cNvSpPr>
          <p:nvPr>
            <p:ph type="title"/>
          </p:nvPr>
        </p:nvSpPr>
        <p:spPr/>
        <p:txBody>
          <a:bodyPr/>
          <a:lstStyle/>
          <a:p>
            <a:pPr algn="ctr"/>
            <a:r>
              <a:rPr lang="fa-IR" b="1" dirty="0">
                <a:solidFill>
                  <a:srgbClr val="FF00FF"/>
                </a:solidFill>
                <a:latin typeface="BMitraBold"/>
              </a:rPr>
              <a:t>واكسن سل</a:t>
            </a:r>
            <a:endParaRPr lang="en-US" dirty="0"/>
          </a:p>
        </p:txBody>
      </p:sp>
      <p:sp>
        <p:nvSpPr>
          <p:cNvPr id="1048609" name="Content Placeholder 2"/>
          <p:cNvSpPr>
            <a:spLocks noGrp="1"/>
          </p:cNvSpPr>
          <p:nvPr>
            <p:ph idx="1"/>
          </p:nvPr>
        </p:nvSpPr>
        <p:spPr/>
        <p:txBody>
          <a:bodyPr>
            <a:normAutofit fontScale="96429"/>
          </a:bodyPr>
          <a:lstStyle/>
          <a:p>
            <a:pPr marL="0" indent="0" algn="r" rtl="1">
              <a:buNone/>
            </a:pPr>
            <a:r>
              <a:rPr lang="fa-IR" dirty="0" smtClean="0"/>
              <a:t>- در صورت مراجعه تاخيري كودك ، تلقيح تا 12 ماهگي به ميزان 05 / 0ميلي ليتر داخل جلدي انجام مي شود . پس از 12 ماهگي، ايمن سازي با واكسن ب.ث.ژ توصیه نمی شود.</a:t>
            </a:r>
          </a:p>
          <a:p>
            <a:pPr marL="0" indent="0" algn="r" rtl="1">
              <a:buNone/>
            </a:pPr>
            <a:r>
              <a:rPr lang="fa-IR" dirty="0" smtClean="0"/>
              <a:t>- قبل از تلقيح واكسن ب.ث.ژ نیازی به انجام تست مانتو نیست.</a:t>
            </a:r>
          </a:p>
          <a:p>
            <a:pPr algn="r" rtl="1">
              <a:buFontTx/>
              <a:buChar char="-"/>
            </a:pPr>
            <a:r>
              <a:rPr lang="fa-IR" dirty="0" smtClean="0"/>
              <a:t>افرادي كه در سن سه ماهگي و بالاتر واكسن ب.ث.ژ را دريافت كرده ودر مدت 72 ساعت در محل تزريق واكنش شدید التهابی نشان داده ا ند،بايستي توسط پزشك از نظر سل بررسي گردند.</a:t>
            </a:r>
          </a:p>
          <a:p>
            <a:pPr algn="r" rtl="1">
              <a:buFontTx/>
              <a:buChar char="-"/>
            </a:pPr>
            <a:r>
              <a:rPr lang="fa-IR" dirty="0" smtClean="0"/>
              <a:t>افرادی كه به دنبال تزريق ب.ث.ژ اسكار نداشته اند، نياز به تزريق مجدد ب.ث.ژ ندارند.</a:t>
            </a:r>
          </a:p>
          <a:p>
            <a:pPr algn="r" rtl="1">
              <a:buFontTx/>
              <a:buChar char="-"/>
            </a:pPr>
            <a:r>
              <a:rPr lang="fa-IR" dirty="0" smtClean="0"/>
              <a:t>تلقيح واكسن ب.ث.ژ در موارد نقایص ارثي يا اكتسابي سيستم ايمني ممنوع است</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Title 1"/>
          <p:cNvSpPr>
            <a:spLocks noGrp="1"/>
          </p:cNvSpPr>
          <p:nvPr>
            <p:ph type="title"/>
          </p:nvPr>
        </p:nvSpPr>
        <p:spPr/>
        <p:txBody>
          <a:bodyPr/>
          <a:lstStyle/>
          <a:p>
            <a:pPr algn="ctr" rtl="1"/>
            <a:r>
              <a:rPr lang="fa-IR" b="1" dirty="0">
                <a:solidFill>
                  <a:srgbClr val="FF00FF"/>
                </a:solidFill>
                <a:latin typeface="BMitraBold"/>
              </a:rPr>
              <a:t>واکسن پنوموکوک</a:t>
            </a:r>
            <a:endParaRPr lang="en-US" dirty="0"/>
          </a:p>
        </p:txBody>
      </p:sp>
      <p:sp>
        <p:nvSpPr>
          <p:cNvPr id="1048611" name="Content Placeholder 2"/>
          <p:cNvSpPr>
            <a:spLocks noGrp="1"/>
          </p:cNvSpPr>
          <p:nvPr>
            <p:ph idx="1"/>
          </p:nvPr>
        </p:nvSpPr>
        <p:spPr/>
        <p:txBody>
          <a:bodyPr>
            <a:normAutofit fontScale="89643" lnSpcReduction="20000"/>
          </a:bodyPr>
          <a:lstStyle/>
          <a:p>
            <a:pPr algn="r" rtl="1"/>
            <a:r>
              <a:rPr lang="fa-IR" dirty="0" smtClean="0"/>
              <a:t>کم خونی داسی شکل و سایر اختلالات هموگلوبین</a:t>
            </a:r>
          </a:p>
          <a:p>
            <a:pPr algn="r" rtl="1"/>
            <a:r>
              <a:rPr lang="fa-IR" dirty="0" smtClean="0"/>
              <a:t>افراد دارای نقایص سیستم ایمنی عفونت </a:t>
            </a:r>
            <a:r>
              <a:rPr lang="en-US" dirty="0" smtClean="0"/>
              <a:t>HIV</a:t>
            </a:r>
          </a:p>
          <a:p>
            <a:pPr algn="r" rtl="1"/>
            <a:r>
              <a:rPr lang="fa-IR" dirty="0" smtClean="0"/>
              <a:t>نارسایی مزمن کلیه و سندرم نفروتیک</a:t>
            </a:r>
          </a:p>
          <a:p>
            <a:pPr algn="r" rtl="1"/>
            <a:r>
              <a:rPr lang="fa-IR" dirty="0" smtClean="0"/>
              <a:t>بیماران تحت درمان با داروهای سرکوبگر سیستم ایمنی و رادیوتراپی شامل بیماری های بدخیم، لوسمی، لنفوم،بیماری هوچکین یا بیماران دریافت کننده پیوند اعضا وپیوند مغز استخوان</a:t>
            </a:r>
          </a:p>
          <a:p>
            <a:pPr algn="r" rtl="1"/>
            <a:r>
              <a:rPr lang="fa-IR" dirty="0" smtClean="0"/>
              <a:t>بیماری مزمن قلبی خصوصا نارسایی قلبی و بیماری های سیانوتیک مادرزادی بیماری مزمن ریوی مانند بیماران مبتلا به آسم که تحت درمان طولانی مدت و با دز بالای کورتیکوستروئید</a:t>
            </a:r>
          </a:p>
          <a:p>
            <a:pPr algn="r" rtl="1"/>
            <a:r>
              <a:rPr lang="fa-IR" dirty="0" smtClean="0"/>
              <a:t>خوراکی هستند</a:t>
            </a:r>
          </a:p>
          <a:p>
            <a:pPr algn="r" rtl="1"/>
            <a:r>
              <a:rPr lang="fa-IR" dirty="0" smtClean="0"/>
              <a:t>دیابت قندی</a:t>
            </a:r>
          </a:p>
          <a:p>
            <a:pPr algn="r" rtl="1"/>
            <a:r>
              <a:rPr lang="fa-IR" dirty="0" smtClean="0"/>
              <a:t>نشت مایع مغزی نخاعی</a:t>
            </a:r>
          </a:p>
          <a:p>
            <a:pPr algn="r" rtl="1"/>
            <a:r>
              <a:rPr lang="fa-IR" dirty="0" smtClean="0"/>
              <a:t>کاشت حلزون گوش</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p:txBody>
          <a:bodyPr/>
          <a:lstStyle/>
          <a:p>
            <a:pPr algn="ctr" rtl="1"/>
            <a:r>
              <a:rPr lang="fa-IR" b="1" dirty="0">
                <a:solidFill>
                  <a:srgbClr val="FF00FF"/>
                </a:solidFill>
                <a:latin typeface="BMitraBold"/>
              </a:rPr>
              <a:t>واکسن هپاتیت ب</a:t>
            </a:r>
            <a:endParaRPr lang="en-US" dirty="0"/>
          </a:p>
        </p:txBody>
      </p:sp>
      <p:sp>
        <p:nvSpPr>
          <p:cNvPr id="1048613" name="Content Placeholder 2"/>
          <p:cNvSpPr>
            <a:spLocks noGrp="1"/>
          </p:cNvSpPr>
          <p:nvPr>
            <p:ph idx="1"/>
          </p:nvPr>
        </p:nvSpPr>
        <p:spPr/>
        <p:txBody>
          <a:bodyPr>
            <a:normAutofit/>
          </a:bodyPr>
          <a:lstStyle/>
          <a:p>
            <a:pPr marL="0" indent="0" algn="r" rtl="1">
              <a:buNone/>
            </a:pPr>
            <a:r>
              <a:rPr lang="fa-IR" dirty="0" smtClean="0"/>
              <a:t>- واکسن هپاتیت ب، واکسن نوترکیب آنتی ژن سطحی ویروس هپاتیت ب است.</a:t>
            </a:r>
          </a:p>
          <a:p>
            <a:pPr marL="0" indent="0" algn="r" rtl="1">
              <a:buNone/>
            </a:pPr>
            <a:r>
              <a:rPr lang="fa-IR" dirty="0" smtClean="0"/>
              <a:t>- واکسن هپاتیت ب در افراد </a:t>
            </a:r>
            <a:r>
              <a:rPr lang="en-US" dirty="0" smtClean="0"/>
              <a:t>HBs Ag </a:t>
            </a:r>
            <a:r>
              <a:rPr lang="fa-IR" dirty="0" smtClean="0"/>
              <a:t>مثبت منع تزریق ندارد.</a:t>
            </a:r>
          </a:p>
          <a:p>
            <a:pPr marL="0" indent="0" algn="r" rtl="1">
              <a:buNone/>
            </a:pPr>
            <a:r>
              <a:rPr lang="fa-IR" dirty="0" smtClean="0"/>
              <a:t>- تزریق واکسن هپاتیت ب در افراد با سابقه واکنش حساسیتی شدید مانند</a:t>
            </a:r>
            <a:r>
              <a:rPr lang="fa-IR" dirty="0"/>
              <a:t> </a:t>
            </a:r>
            <a:r>
              <a:rPr lang="fa-IR" dirty="0" smtClean="0"/>
              <a:t>آنافیلاکسی پس از دریافت دز قبلی این واکسن ممنوع است.</a:t>
            </a:r>
          </a:p>
          <a:p>
            <a:pPr marL="0" indent="0" algn="r" rtl="1">
              <a:buNone/>
            </a:pPr>
            <a:r>
              <a:rPr lang="fa-IR" dirty="0" smtClean="0"/>
              <a:t>- برای گروه های سیار در مناطق کوهستانی یا صعب العبور، می توان فاصله نوبت اول و دوم واکسن هپاتیت ب را به یک ماه و فاصله نوبت دوم و سوم را به دو ماه کاهش داد به شرطی که فاصله نوبت اول و سوم حداقل 4 ماه رعایت شود.</a:t>
            </a:r>
          </a:p>
          <a:p>
            <a:pPr marL="0" indent="0" algn="r" rtl="1">
              <a:buNone/>
            </a:pPr>
            <a:r>
              <a:rPr lang="fa-IR" dirty="0" smtClean="0"/>
              <a:t>- در حال حاضر دز یادآور واکسن توصیه نمی شود</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Title 1"/>
          <p:cNvSpPr>
            <a:spLocks noGrp="1"/>
          </p:cNvSpPr>
          <p:nvPr>
            <p:ph type="title"/>
          </p:nvPr>
        </p:nvSpPr>
        <p:spPr/>
        <p:txBody>
          <a:bodyPr/>
          <a:lstStyle/>
          <a:p>
            <a:pPr algn="ctr"/>
            <a:r>
              <a:rPr lang="fa-IR" b="1" dirty="0">
                <a:solidFill>
                  <a:srgbClr val="FF00FF"/>
                </a:solidFill>
                <a:latin typeface="BMitraBold"/>
              </a:rPr>
              <a:t>واکسن هپاتیت ب</a:t>
            </a:r>
            <a:endParaRPr lang="en-US" dirty="0"/>
          </a:p>
        </p:txBody>
      </p:sp>
      <p:sp>
        <p:nvSpPr>
          <p:cNvPr id="1048615" name="Content Placeholder 2"/>
          <p:cNvSpPr>
            <a:spLocks noGrp="1"/>
          </p:cNvSpPr>
          <p:nvPr>
            <p:ph idx="1"/>
          </p:nvPr>
        </p:nvSpPr>
        <p:spPr/>
        <p:txBody>
          <a:bodyPr>
            <a:normAutofit/>
          </a:bodyPr>
          <a:lstStyle/>
          <a:p>
            <a:pPr marL="0" indent="0" algn="r" rtl="1">
              <a:buNone/>
            </a:pPr>
            <a:r>
              <a:rPr lang="fa-IR" dirty="0" smtClean="0"/>
              <a:t>- افراد و گروه های پرخطر باید سه نوبت واکسن هپاتیت ب را دریافت نمایند. دز اول واکسن در اولین مراجعه، دز دوم یک ماه پس از مراجعه اول و دز سوم شش ماه پس از نوبت اول تجویز می شود.</a:t>
            </a:r>
          </a:p>
          <a:p>
            <a:pPr marL="0" indent="0" algn="r" rtl="1">
              <a:buNone/>
            </a:pPr>
            <a:r>
              <a:rPr lang="fa-IR" dirty="0" smtClean="0"/>
              <a:t>- بيماران تحت درمان با دياليز بايد قبل از انجام واكسيناسيون از نظر</a:t>
            </a:r>
          </a:p>
          <a:p>
            <a:pPr algn="r" rtl="1"/>
            <a:r>
              <a:rPr lang="en-US" dirty="0" err="1" smtClean="0"/>
              <a:t>HBsA</a:t>
            </a:r>
            <a:r>
              <a:rPr lang="en-US" dirty="0" smtClean="0"/>
              <a:t> </a:t>
            </a:r>
            <a:r>
              <a:rPr lang="fa-IR" dirty="0" smtClean="0"/>
              <a:t>و </a:t>
            </a:r>
            <a:r>
              <a:rPr lang="en-US" dirty="0" err="1" smtClean="0"/>
              <a:t>HBsAb</a:t>
            </a:r>
            <a:r>
              <a:rPr lang="en-US" dirty="0" smtClean="0"/>
              <a:t> </a:t>
            </a:r>
            <a:r>
              <a:rPr lang="fa-IR" dirty="0" smtClean="0"/>
              <a:t>بررسي شوند.</a:t>
            </a:r>
          </a:p>
          <a:p>
            <a:pPr marL="0" indent="0" algn="r" rtl="1">
              <a:buNone/>
            </a:pPr>
            <a:r>
              <a:rPr lang="fa-IR" dirty="0" smtClean="0"/>
              <a:t>- در بزرگسالان تحت درمان با دياليز و بزرگسالان مبتلا به </a:t>
            </a:r>
            <a:r>
              <a:rPr lang="en-US" dirty="0" smtClean="0"/>
              <a:t>HIV </a:t>
            </a:r>
            <a:r>
              <a:rPr lang="fa-IR" dirty="0" smtClean="0"/>
              <a:t>و سايرنقایص سيستم ايمني، دز واكسن هپاتيت ب دو برابر مقدار معمول است.</a:t>
            </a:r>
          </a:p>
          <a:p>
            <a:pPr marL="0" indent="0" algn="r" rtl="1">
              <a:buNone/>
            </a:pPr>
            <a:r>
              <a:rPr lang="fa-IR" dirty="0" smtClean="0"/>
              <a:t>- اين افراد در صورت نياز به واكسيناسيون مجدد نيز بايد با دز دو برابر معمول واكسينه شوند.</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6" name="Title 1"/>
          <p:cNvSpPr>
            <a:spLocks noGrp="1"/>
          </p:cNvSpPr>
          <p:nvPr>
            <p:ph type="title"/>
          </p:nvPr>
        </p:nvSpPr>
        <p:spPr/>
        <p:txBody>
          <a:bodyPr/>
          <a:lstStyle/>
          <a:p>
            <a:pPr algn="ctr"/>
            <a:r>
              <a:rPr lang="fa-IR" b="1" dirty="0">
                <a:solidFill>
                  <a:srgbClr val="FF00FF"/>
                </a:solidFill>
                <a:latin typeface="BMitraBold"/>
              </a:rPr>
              <a:t>واکسن هپاتیت ب</a:t>
            </a:r>
            <a:endParaRPr lang="en-US" dirty="0"/>
          </a:p>
        </p:txBody>
      </p:sp>
      <p:sp>
        <p:nvSpPr>
          <p:cNvPr id="1048617" name="Content Placeholder 2"/>
          <p:cNvSpPr>
            <a:spLocks noGrp="1"/>
          </p:cNvSpPr>
          <p:nvPr>
            <p:ph idx="1"/>
          </p:nvPr>
        </p:nvSpPr>
        <p:spPr/>
        <p:txBody>
          <a:bodyPr>
            <a:normAutofit fontScale="78929" lnSpcReduction="20000"/>
          </a:bodyPr>
          <a:lstStyle/>
          <a:p>
            <a:pPr marL="0" indent="0" algn="r" rtl="1">
              <a:buNone/>
            </a:pPr>
            <a:r>
              <a:rPr lang="fa-IR" dirty="0" smtClean="0"/>
              <a:t>- توصیه می شود گروه های پرخطر زیر علیه هپاتیت ب واکسینه شوند:</a:t>
            </a:r>
          </a:p>
          <a:p>
            <a:pPr algn="r" rtl="1"/>
            <a:r>
              <a:rPr lang="fa-IR" dirty="0" smtClean="0"/>
              <a:t>کلیه پرسنل شاغل در مراکز درمانی بستری و سرپایی که به نحوی باخون و ترشحات آغشته به خون و مایعات بدن بیمار در تماس قرارمی گیرند شامل: پزشکان، پرستاران، ماماها، بهیاران، واکسیناتورها،دندانپزشکان، کمک دندانپزشکان، کارشناسان و تکنیسین های آزمایشگاه های تشخیص طبی، نظافت چیان واحدهای بهداشتی و درمانی و آزمایشگاه های تشخیص طبی، دانش آموزان بهورزی،دانشجویان پزشکی، دندانپزشکی، پرستاری و مامایی</a:t>
            </a:r>
          </a:p>
          <a:p>
            <a:pPr algn="r" rtl="1"/>
            <a:r>
              <a:rPr lang="fa-IR" dirty="0" smtClean="0"/>
              <a:t>بیماران تحت درمان با دیالیز و بیماران نیازمند به تزریق مکرر خون وفرآورده های خونی</a:t>
            </a:r>
          </a:p>
          <a:p>
            <a:pPr algn="r" rtl="1"/>
            <a:r>
              <a:rPr lang="fa-IR" dirty="0" smtClean="0"/>
              <a:t>مبتلایان به هپاتیت </a:t>
            </a:r>
            <a:r>
              <a:rPr lang="en-US" dirty="0" smtClean="0"/>
              <a:t>C </a:t>
            </a:r>
            <a:r>
              <a:rPr lang="fa-IR" dirty="0" smtClean="0"/>
              <a:t>و مبتلایان به </a:t>
            </a:r>
            <a:r>
              <a:rPr lang="en-US" dirty="0" smtClean="0"/>
              <a:t>HIV</a:t>
            </a:r>
          </a:p>
          <a:p>
            <a:pPr algn="r" rtl="1"/>
            <a:r>
              <a:rPr lang="fa-IR" dirty="0" smtClean="0"/>
              <a:t>افراد خانواده بیمار </a:t>
            </a:r>
            <a:r>
              <a:rPr lang="en-US" dirty="0" smtClean="0"/>
              <a:t>HBs Ag </a:t>
            </a:r>
            <a:r>
              <a:rPr lang="fa-IR" dirty="0" smtClean="0"/>
              <a:t>مثبت ساکن در زیر یک سقف مسکونی مشترک</a:t>
            </a:r>
          </a:p>
          <a:p>
            <a:pPr algn="r" rtl="1"/>
            <a:r>
              <a:rPr lang="fa-IR" dirty="0" smtClean="0"/>
              <a:t>افرادی که باید تحت درمان سرکوب گر سیستم ایمنی قرار گیرند.</a:t>
            </a:r>
          </a:p>
          <a:p>
            <a:pPr algn="r" rtl="1"/>
            <a:r>
              <a:rPr lang="fa-IR" dirty="0" smtClean="0"/>
              <a:t>بیماران مبتلا به بیماری مزمن کبدی</a:t>
            </a:r>
          </a:p>
          <a:p>
            <a:pPr algn="r" rtl="1"/>
            <a:r>
              <a:rPr lang="fa-IR" dirty="0" smtClean="0"/>
              <a:t>بیماران مبتلا به دیابت</a:t>
            </a:r>
          </a:p>
          <a:p>
            <a:pPr marL="0" indent="0" algn="r" rtl="1">
              <a:buNone/>
            </a:pPr>
            <a:r>
              <a:rPr lang="fa-IR" dirty="0" smtClean="0"/>
              <a:t>  کودکانی که در مراکز اصلاح و تربیت نگهداری می شوند.</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p:txBody>
          <a:bodyPr/>
          <a:lstStyle/>
          <a:p>
            <a:pPr algn="ctr"/>
            <a:r>
              <a:rPr lang="fa-IR" b="1" dirty="0">
                <a:solidFill>
                  <a:srgbClr val="FF00FF"/>
                </a:solidFill>
                <a:latin typeface="BMitraBold"/>
              </a:rPr>
              <a:t>واکسن هپاتیت ب</a:t>
            </a:r>
            <a:endParaRPr lang="en-US" dirty="0"/>
          </a:p>
        </p:txBody>
      </p:sp>
      <p:sp>
        <p:nvSpPr>
          <p:cNvPr id="1048619" name="Content Placeholder 2"/>
          <p:cNvSpPr>
            <a:spLocks noGrp="1"/>
          </p:cNvSpPr>
          <p:nvPr>
            <p:ph idx="1"/>
          </p:nvPr>
        </p:nvSpPr>
        <p:spPr/>
        <p:txBody>
          <a:bodyPr>
            <a:normAutofit/>
          </a:bodyPr>
          <a:lstStyle/>
          <a:p>
            <a:pPr algn="r" rtl="1"/>
            <a:r>
              <a:rPr lang="fa-IR" dirty="0" smtClean="0"/>
              <a:t>کودکان عقب مانده ذهنی و پرسنل مؤسسات نگهداری این کودکان و خانه سالمندان و معلمین مدارس استثنایی</a:t>
            </a:r>
          </a:p>
          <a:p>
            <a:pPr algn="r" rtl="1"/>
            <a:r>
              <a:rPr lang="fa-IR" dirty="0" smtClean="0"/>
              <a:t>آتش نشان ها، امدادگران اورژانس، زندانب انان، کارشناسان آزمایشگاه های تحقیقات جنایی و صحنه جرم و پزشکی قانونی</a:t>
            </a:r>
          </a:p>
          <a:p>
            <a:pPr algn="r" rtl="1"/>
            <a:r>
              <a:rPr lang="fa-IR" dirty="0" smtClean="0"/>
              <a:t>افراد دارای رفتار پرخطر جنسی و اعتیاد تزریقی</a:t>
            </a:r>
          </a:p>
          <a:p>
            <a:pPr algn="r" rtl="1"/>
            <a:r>
              <a:rPr lang="fa-IR" dirty="0" smtClean="0"/>
              <a:t>رفتگران شهرداری</a:t>
            </a:r>
          </a:p>
          <a:p>
            <a:pPr algn="r" rtl="1"/>
            <a:r>
              <a:rPr lang="fa-IR" dirty="0" smtClean="0"/>
              <a:t>کلیه زندانیان</a:t>
            </a:r>
          </a:p>
          <a:p>
            <a:pPr algn="r" rtl="1"/>
            <a:r>
              <a:rPr lang="fa-IR" dirty="0" smtClean="0"/>
              <a:t>ساکنین گرم خانه ها و مراکز نگهداری افراد بی خانمان</a:t>
            </a:r>
          </a:p>
          <a:p>
            <a:pPr algn="r" rtl="1"/>
            <a:r>
              <a:rPr lang="fa-IR" dirty="0" smtClean="0"/>
              <a:t>افرادی که در تماس شغلی با اجساد می باشند مانند غسال ها</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Title 1"/>
          <p:cNvSpPr>
            <a:spLocks noGrp="1"/>
          </p:cNvSpPr>
          <p:nvPr>
            <p:ph type="title"/>
          </p:nvPr>
        </p:nvSpPr>
        <p:spPr/>
        <p:txBody>
          <a:bodyPr/>
          <a:lstStyle/>
          <a:p>
            <a:pPr algn="ctr"/>
            <a:r>
              <a:rPr lang="fa-IR" b="1" dirty="0">
                <a:solidFill>
                  <a:srgbClr val="FF00FF"/>
                </a:solidFill>
                <a:latin typeface="BMitraBold"/>
              </a:rPr>
              <a:t>واکسن هپاتیت ب</a:t>
            </a:r>
            <a:endParaRPr lang="en-US" dirty="0"/>
          </a:p>
        </p:txBody>
      </p:sp>
      <p:sp>
        <p:nvSpPr>
          <p:cNvPr id="1048621" name="Content Placeholder 2"/>
          <p:cNvSpPr>
            <a:spLocks noGrp="1"/>
          </p:cNvSpPr>
          <p:nvPr>
            <p:ph idx="1"/>
          </p:nvPr>
        </p:nvSpPr>
        <p:spPr/>
        <p:txBody>
          <a:bodyPr>
            <a:normAutofit fontScale="92857"/>
          </a:bodyPr>
          <a:lstStyle/>
          <a:p>
            <a:pPr algn="r" rtl="1"/>
            <a:r>
              <a:rPr lang="fa-IR" dirty="0" smtClean="0"/>
              <a:t>•ارزیابی آنتی بادی 2- 1 ماه پس از دریافت واکسن هپاتیت ب در افرادپرخطر زیر توصیه می شود:</a:t>
            </a:r>
          </a:p>
          <a:p>
            <a:pPr algn="r" rtl="1"/>
            <a:r>
              <a:rPr lang="fa-IR" dirty="0" smtClean="0"/>
              <a:t>كاركنان شاغل در بخش بهداشت و درمان و امدادگران</a:t>
            </a:r>
          </a:p>
          <a:p>
            <a:pPr algn="r" rtl="1"/>
            <a:r>
              <a:rPr lang="fa-IR" dirty="0" smtClean="0"/>
              <a:t>نوزادان متولد شده از مادران </a:t>
            </a:r>
            <a:r>
              <a:rPr lang="en-US" dirty="0" smtClean="0"/>
              <a:t>HBs Ag </a:t>
            </a:r>
            <a:r>
              <a:rPr lang="fa-IR" dirty="0" smtClean="0"/>
              <a:t>مثبت )در این گروه ارزیابی آنتی بادی و </a:t>
            </a:r>
            <a:r>
              <a:rPr lang="en-US" dirty="0" smtClean="0"/>
              <a:t>HBs Ag </a:t>
            </a:r>
            <a:r>
              <a:rPr lang="fa-IR" dirty="0" smtClean="0"/>
              <a:t>در سن 18 - 9 ماهگی صورت می گیرد.</a:t>
            </a:r>
          </a:p>
          <a:p>
            <a:pPr algn="r" rtl="1"/>
            <a:r>
              <a:rPr lang="fa-IR" dirty="0" smtClean="0"/>
              <a:t>بيماران تحت درمان با دياليز خوني</a:t>
            </a:r>
          </a:p>
          <a:p>
            <a:pPr algn="r" rtl="1"/>
            <a:r>
              <a:rPr lang="fa-IR" dirty="0" smtClean="0"/>
              <a:t>افراد مبتلا به </a:t>
            </a:r>
            <a:r>
              <a:rPr lang="en-US" dirty="0" smtClean="0"/>
              <a:t>HIV </a:t>
            </a:r>
            <a:r>
              <a:rPr lang="fa-IR" dirty="0" smtClean="0"/>
              <a:t>و ساير مبتلايان به نقایص سيستم ايمني كه در خطر مواجهه با ويروس هپاتيت ب هستند.</a:t>
            </a:r>
          </a:p>
          <a:p>
            <a:pPr algn="r" rtl="1"/>
            <a:r>
              <a:rPr lang="fa-IR" dirty="0" smtClean="0"/>
              <a:t>افرادي كه با فرد </a:t>
            </a:r>
            <a:r>
              <a:rPr lang="en-US" dirty="0" smtClean="0"/>
              <a:t>HBs Ag </a:t>
            </a:r>
            <a:r>
              <a:rPr lang="fa-IR" dirty="0" smtClean="0"/>
              <a:t>مثبت به طور مشترك از يك سوزن استفاده مي كنند و يا شریک جنسي آنان.</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2" name="Title 1"/>
          <p:cNvSpPr>
            <a:spLocks noGrp="1"/>
          </p:cNvSpPr>
          <p:nvPr>
            <p:ph type="title"/>
          </p:nvPr>
        </p:nvSpPr>
        <p:spPr/>
        <p:txBody>
          <a:bodyPr/>
          <a:lstStyle/>
          <a:p>
            <a:pPr algn="ctr"/>
            <a:r>
              <a:rPr lang="fa-IR" b="1" dirty="0">
                <a:solidFill>
                  <a:srgbClr val="FF00FF"/>
                </a:solidFill>
                <a:latin typeface="BMitraBold"/>
              </a:rPr>
              <a:t>واکسن هپاتیت ب</a:t>
            </a:r>
            <a:endParaRPr lang="en-US" dirty="0"/>
          </a:p>
        </p:txBody>
      </p:sp>
      <p:sp>
        <p:nvSpPr>
          <p:cNvPr id="1048623" name="Content Placeholder 2"/>
          <p:cNvSpPr>
            <a:spLocks noGrp="1"/>
          </p:cNvSpPr>
          <p:nvPr>
            <p:ph idx="1"/>
          </p:nvPr>
        </p:nvSpPr>
        <p:spPr/>
        <p:txBody>
          <a:bodyPr>
            <a:normAutofit fontScale="96786" lnSpcReduction="10000"/>
          </a:bodyPr>
          <a:lstStyle/>
          <a:p>
            <a:pPr algn="r" rtl="1"/>
            <a:r>
              <a:rPr lang="fa-IR" dirty="0" smtClean="0"/>
              <a:t>•چنانچه هریک از افراد پرخطر ، تیتر آنتی بادی چک نکرده باشند ،توصیه می شود در اولین فرصت تیتر آنتی بادی خود را چک نمایند.</a:t>
            </a:r>
          </a:p>
          <a:p>
            <a:pPr algn="r" rtl="1"/>
            <a:r>
              <a:rPr lang="fa-IR" dirty="0" smtClean="0"/>
              <a:t>در صورتي كه تيتر آنت يبادي بيشتر یا مساوی 10 </a:t>
            </a:r>
            <a:r>
              <a:rPr lang="en-US" dirty="0" smtClean="0"/>
              <a:t>IU/ml </a:t>
            </a:r>
            <a:r>
              <a:rPr lang="fa-IR" dirty="0" smtClean="0"/>
              <a:t>باشد، نيازي به دز بوستر وجود ندارد. چنانچه ميزان آنت يبادي زير 10 </a:t>
            </a:r>
            <a:r>
              <a:rPr lang="en-US" dirty="0" smtClean="0"/>
              <a:t>IU/ml </a:t>
            </a:r>
            <a:r>
              <a:rPr lang="fa-IR" dirty="0" smtClean="0"/>
              <a:t>باشد،  لازم است مجدداً سه نوبت واكسن هپاتيت ب تزريق شود و 2- 1 ماه بعد مجددا سطح آنتي بادي و </a:t>
            </a:r>
            <a:r>
              <a:rPr lang="en-US" dirty="0" smtClean="0"/>
              <a:t>HBs Ag </a:t>
            </a:r>
            <a:r>
              <a:rPr lang="fa-IR" dirty="0" smtClean="0"/>
              <a:t>اندازه گيري شود. در صورتيكه سطح آنتي بادي در اين افراد باز هم كمتر از 10 </a:t>
            </a:r>
            <a:r>
              <a:rPr lang="en-US" dirty="0" smtClean="0"/>
              <a:t>IU/ml </a:t>
            </a:r>
            <a:r>
              <a:rPr lang="fa-IR" dirty="0" smtClean="0"/>
              <a:t>بوده و فرد</a:t>
            </a:r>
            <a:r>
              <a:rPr lang="en-US" dirty="0" smtClean="0"/>
              <a:t>HBs Ag </a:t>
            </a:r>
            <a:r>
              <a:rPr lang="fa-IR" dirty="0" smtClean="0"/>
              <a:t>مثبت باشد، فرد بايد از نظرمراقبت هاي بهداشتي و اقدامات احتياطي تحت آموزش و مشاوره قرار گرفته و هم چنين بايد نسبت به واكسيناسيون اطرافيان اقدام شود.</a:t>
            </a:r>
          </a:p>
          <a:p>
            <a:pPr algn="r" rtl="1"/>
            <a:r>
              <a:rPr lang="fa-IR" dirty="0" smtClean="0"/>
              <a:t> در صورتي كه فرد </a:t>
            </a:r>
            <a:r>
              <a:rPr lang="en-US" dirty="0" smtClean="0"/>
              <a:t>HBs Ag </a:t>
            </a:r>
            <a:r>
              <a:rPr lang="fa-IR" dirty="0" smtClean="0"/>
              <a:t>منفي باشد و به دور دوم واکسیناسیون هم پاسخ نداده باشد، علاوه بر رعايت اقدامات احتياطي، لازم است در صورت تماس با ترشحات آغشته به خون فرد </a:t>
            </a:r>
            <a:r>
              <a:rPr lang="en-US" dirty="0" smtClean="0"/>
              <a:t>HBs Ag </a:t>
            </a:r>
            <a:r>
              <a:rPr lang="fa-IR" dirty="0" smtClean="0"/>
              <a:t>مثبت ، تحت درمان با </a:t>
            </a:r>
            <a:r>
              <a:rPr lang="en-US" dirty="0" smtClean="0"/>
              <a:t>HBIG </a:t>
            </a:r>
            <a:r>
              <a:rPr lang="fa-IR" dirty="0" smtClean="0"/>
              <a:t>قرار گيرد.</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p:txBody>
          <a:bodyPr/>
          <a:lstStyle/>
          <a:p>
            <a:pPr algn="ctr"/>
            <a:r>
              <a:rPr lang="fa-IR" b="1" dirty="0">
                <a:solidFill>
                  <a:srgbClr val="FF00FF"/>
                </a:solidFill>
                <a:latin typeface="BMitraBold"/>
              </a:rPr>
              <a:t>واکسیناسیون در سفر</a:t>
            </a:r>
            <a:endParaRPr lang="en-US" dirty="0"/>
          </a:p>
        </p:txBody>
      </p:sp>
      <p:sp>
        <p:nvSpPr>
          <p:cNvPr id="1048625" name="Content Placeholder 2"/>
          <p:cNvSpPr>
            <a:spLocks noGrp="1"/>
          </p:cNvSpPr>
          <p:nvPr>
            <p:ph idx="1"/>
          </p:nvPr>
        </p:nvSpPr>
        <p:spPr/>
        <p:txBody>
          <a:bodyPr/>
          <a:lstStyle/>
          <a:p>
            <a:pPr algn="r" rtl="1"/>
            <a:r>
              <a:rPr lang="fa-IR" dirty="0" smtClean="0"/>
              <a:t>افرادی که قصد سفر به خارج از کشور را دارند، بر اساس کشور مقصد وبیماری های شایع قابل پیشگیری با واکسن در آن کشور باید از نظر نیازبه دریافت واکسن های لازم بررسی شوند و در صورت لزوم قبل از عزیمت،واکسن های مورد نیاز را دریافت نمایند.</a:t>
            </a:r>
          </a:p>
          <a:p>
            <a:pPr algn="r" rtl="1"/>
            <a:r>
              <a:rPr lang="fa-IR" dirty="0" smtClean="0"/>
              <a:t>به عنوان مثال، افرادی که قصد عزیمت به کشور عربستان را دارند، با توجه به مقررات آن کشور باید واکسن مننگوکوک را حداقل تا ده روز قبل از سفردریافت نمایند. پس از دریافت واکسن، کارت بین المللی که گواهی تزریق این واکسن است، تا 3 سال اعتبار دارد.</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6" name="Title 1"/>
          <p:cNvSpPr>
            <a:spLocks noGrp="1"/>
          </p:cNvSpPr>
          <p:nvPr>
            <p:ph type="title"/>
          </p:nvPr>
        </p:nvSpPr>
        <p:spPr/>
        <p:txBody>
          <a:bodyPr/>
          <a:lstStyle/>
          <a:p>
            <a:pPr algn="ctr"/>
            <a:r>
              <a:rPr lang="fa-IR" b="1" dirty="0">
                <a:solidFill>
                  <a:srgbClr val="FF00FF"/>
                </a:solidFill>
                <a:latin typeface="BMitraBold"/>
              </a:rPr>
              <a:t>واکسیناسیون در سفر</a:t>
            </a:r>
            <a:endParaRPr lang="en-US" dirty="0"/>
          </a:p>
        </p:txBody>
      </p:sp>
      <p:sp>
        <p:nvSpPr>
          <p:cNvPr id="1048627" name="Content Placeholder 2"/>
          <p:cNvSpPr>
            <a:spLocks noGrp="1"/>
          </p:cNvSpPr>
          <p:nvPr>
            <p:ph idx="1"/>
          </p:nvPr>
        </p:nvSpPr>
        <p:spPr/>
        <p:txBody>
          <a:bodyPr/>
          <a:lstStyle/>
          <a:p>
            <a:pPr marL="0" indent="0" algn="r" rtl="1">
              <a:buNone/>
            </a:pPr>
            <a:r>
              <a:rPr lang="fa-IR" dirty="0" smtClean="0"/>
              <a:t>- واكسن تب زرد</a:t>
            </a:r>
          </a:p>
          <a:p>
            <a:pPr algn="r" rtl="1"/>
            <a:r>
              <a:rPr lang="fa-IR" dirty="0" smtClean="0"/>
              <a:t>•واکسن تب زرد حاوی ویروس زنده ضعیف شده است.</a:t>
            </a:r>
          </a:p>
          <a:p>
            <a:pPr algn="r" rtl="1"/>
            <a:r>
              <a:rPr lang="fa-IR" dirty="0" smtClean="0"/>
              <a:t>•ايمن سازي عليه بيماري تب زرد براي افراد 9 ماهه و بزرگ تري كه درمناطق بومي بيماري زندگي مي كنند و يا به آن مناطق سفر مي كنندو هم چنين براي افراد غير واكسينه 9 ماهه و بزرگ تري كه در كشوربومي بيماري زندگي مي كنند و قصد مهاجرت به كشور غير بومي رادارند، توصيه مي شود.</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Title 1"/>
          <p:cNvSpPr>
            <a:spLocks noGrp="1"/>
          </p:cNvSpPr>
          <p:nvPr>
            <p:ph type="title"/>
          </p:nvPr>
        </p:nvSpPr>
        <p:spPr/>
        <p:txBody>
          <a:bodyPr/>
          <a:lstStyle/>
          <a:p>
            <a:pPr algn="ctr"/>
            <a:r>
              <a:rPr lang="fa-IR" b="1" dirty="0">
                <a:solidFill>
                  <a:srgbClr val="FF00FF"/>
                </a:solidFill>
                <a:latin typeface="BMitraBold"/>
              </a:rPr>
              <a:t>واکسیناسیون در سفر</a:t>
            </a:r>
            <a:endParaRPr lang="en-US" dirty="0"/>
          </a:p>
        </p:txBody>
      </p:sp>
      <p:sp>
        <p:nvSpPr>
          <p:cNvPr id="1048629" name="Content Placeholder 2"/>
          <p:cNvSpPr>
            <a:spLocks noGrp="1"/>
          </p:cNvSpPr>
          <p:nvPr>
            <p:ph idx="1"/>
          </p:nvPr>
        </p:nvSpPr>
        <p:spPr/>
        <p:txBody>
          <a:bodyPr/>
          <a:lstStyle/>
          <a:p>
            <a:pPr algn="r" rtl="1"/>
            <a:r>
              <a:rPr lang="fa-IR" dirty="0" smtClean="0"/>
              <a:t>•چنانچه زنان باردار و شيرده قصد مسافرت به مناطق بومي بيماري را داشته باشند، در صورت عدم امكان لغو يا به تعويق انداختن سفر ، مي توانند واكسن تب زرد را دريافت نمايند.</a:t>
            </a:r>
          </a:p>
          <a:p>
            <a:pPr algn="r" rtl="1"/>
            <a:r>
              <a:rPr lang="fa-IR" dirty="0" smtClean="0"/>
              <a:t>•واكسن تب زرد در سن زير 6 ماه ممنوع است و تجويز آن به شيرخواران 8- 6 ماهه، جز در صورت اپيدمي و خطر بسيار بالاي بيماري توصيه نمي شود.</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2183</Words>
  <Application>Microsoft Office PowerPoint</Application>
  <PresentationFormat>Widescreen</PresentationFormat>
  <Paragraphs>128</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宋体</vt:lpstr>
      <vt:lpstr>Arial</vt:lpstr>
      <vt:lpstr>BMitraBold</vt:lpstr>
      <vt:lpstr>Calibri</vt:lpstr>
      <vt:lpstr>Calibri Light</vt:lpstr>
      <vt:lpstr>Times New Roman</vt:lpstr>
      <vt:lpstr>Office Theme</vt:lpstr>
      <vt:lpstr>نکات کاربردی در خصوص واکسن ها</vt:lpstr>
      <vt:lpstr>واكسن آبله مرغان </vt:lpstr>
      <vt:lpstr>واكسن آبله مرغان</vt:lpstr>
      <vt:lpstr>واكسن آبله مرغان</vt:lpstr>
      <vt:lpstr>ممنوعيت دريافت واكسن آبله مرغان</vt:lpstr>
      <vt:lpstr>واكسن ويروس آنفلوانزا</vt:lpstr>
      <vt:lpstr>واكسن ويروس آنفلوانزا</vt:lpstr>
      <vt:lpstr>واكسن ويروس آنفلوانزا</vt:lpstr>
      <vt:lpstr>واكسن ويروس آنفلوانزا</vt:lpstr>
      <vt:lpstr>واكسن سل</vt:lpstr>
      <vt:lpstr>واكسن سل</vt:lpstr>
      <vt:lpstr>واكسن سل</vt:lpstr>
      <vt:lpstr>واکسن پنوموکوک</vt:lpstr>
      <vt:lpstr>واکسن هپاتیت ب</vt:lpstr>
      <vt:lpstr>واکسن هپاتیت ب</vt:lpstr>
      <vt:lpstr>واکسن هپاتیت ب</vt:lpstr>
      <vt:lpstr>واکسن هپاتیت ب</vt:lpstr>
      <vt:lpstr>واکسن هپاتیت ب</vt:lpstr>
      <vt:lpstr>واکسن هپاتیت ب</vt:lpstr>
      <vt:lpstr>واکسیناسیون در سفر</vt:lpstr>
      <vt:lpstr>واکسیناسیون در سفر</vt:lpstr>
      <vt:lpstr>واکسیناسیون در سفر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نکات کاربردی در خصوص واکسن ها</dc:title>
  <dc:creator>Takro</dc:creator>
  <cp:lastModifiedBy>DadeFam-43262657</cp:lastModifiedBy>
  <cp:revision>1</cp:revision>
  <dcterms:created xsi:type="dcterms:W3CDTF">2017-11-27T03:44:29Z</dcterms:created>
  <dcterms:modified xsi:type="dcterms:W3CDTF">2023-08-21T14:54:54Z</dcterms:modified>
</cp:coreProperties>
</file>