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90"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1" r:id="rId36"/>
    <p:sldId id="289"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99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5034F5-BF57-4BCA-9D08-A9F412699E2B}" type="datetimeFigureOut">
              <a:rPr lang="en-US" smtClean="0"/>
              <a:t>8/16/2023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C4536D-C1C4-417F-BCB4-C70473EAB6FC}" type="slidenum">
              <a:rPr lang="en-US" smtClean="0"/>
              <a:t>‹#›</a:t>
            </a:fld>
            <a:endParaRPr lang="en-US"/>
          </a:p>
        </p:txBody>
      </p:sp>
    </p:spTree>
    <p:extLst>
      <p:ext uri="{BB962C8B-B14F-4D97-AF65-F5344CB8AC3E}">
        <p14:creationId xmlns:p14="http://schemas.microsoft.com/office/powerpoint/2010/main" val="3282566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BC4536D-C1C4-417F-BCB4-C70473EAB6FC}" type="slidenum">
              <a:rPr lang="en-US" smtClean="0"/>
              <a:t>17</a:t>
            </a:fld>
            <a:endParaRPr lang="en-US"/>
          </a:p>
        </p:txBody>
      </p:sp>
    </p:spTree>
    <p:extLst>
      <p:ext uri="{BB962C8B-B14F-4D97-AF65-F5344CB8AC3E}">
        <p14:creationId xmlns:p14="http://schemas.microsoft.com/office/powerpoint/2010/main" val="2968422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8AC569A-42A3-4E7D-91AB-B719299CEF5A}" type="datetimeFigureOut">
              <a:rPr lang="en-US" smtClean="0"/>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AC569A-42A3-4E7D-91AB-B719299CEF5A}" type="datetimeFigureOut">
              <a:rPr lang="en-US" smtClean="0"/>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AC569A-42A3-4E7D-91AB-B719299CEF5A}" type="datetimeFigureOut">
              <a:rPr lang="en-US" smtClean="0"/>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8AC569A-42A3-4E7D-91AB-B719299CEF5A}" type="datetimeFigureOut">
              <a:rPr lang="en-US" smtClean="0"/>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8AC569A-42A3-4E7D-91AB-B719299CEF5A}" type="datetimeFigureOut">
              <a:rPr lang="en-US" smtClean="0"/>
              <a:t>8/16/2023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8AC569A-42A3-4E7D-91AB-B719299CEF5A}" type="datetimeFigureOut">
              <a:rPr lang="en-US" smtClean="0"/>
              <a:t>8/16/2023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AC569A-42A3-4E7D-91AB-B719299CEF5A}" type="datetimeFigureOut">
              <a:rPr lang="en-US" smtClean="0"/>
              <a:t>8/16/2023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AC569A-42A3-4E7D-91AB-B719299CEF5A}" type="datetimeFigureOut">
              <a:rPr lang="en-US" smtClean="0"/>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AC569A-42A3-4E7D-91AB-B719299CEF5A}" type="datetimeFigureOut">
              <a:rPr lang="en-US" smtClean="0"/>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7F73D9-E534-42D3-847F-35AD821E1098}" type="slidenum">
              <a:rPr lang="en-US" smtClean="0"/>
              <a:t>‹#›</a:t>
            </a:fld>
            <a:endParaRPr lang="en-US"/>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smtClean="0"/>
              <a:t>Click icon to add picture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AC569A-42A3-4E7D-91AB-B719299CEF5A}" type="datetimeFigureOut">
              <a:rPr lang="en-US" smtClean="0"/>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8AC569A-42A3-4E7D-91AB-B719299CEF5A}" type="datetimeFigureOut">
              <a:rPr lang="en-US" smtClean="0"/>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7F73D9-E534-42D3-847F-35AD821E109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08AC569A-42A3-4E7D-91AB-B719299CEF5A}" type="datetimeFigureOut">
              <a:rPr lang="en-US" smtClean="0"/>
              <a:t>8/16/2023</a:t>
            </a:fld>
            <a:endParaRPr lang="en-US"/>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227F73D9-E534-42D3-847F-35AD821E109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7848872" cy="1470025"/>
          </a:xfrm>
        </p:spPr>
        <p:txBody>
          <a:bodyPr/>
          <a:lstStyle/>
          <a:p>
            <a:pPr algn="ctr" rtl="1"/>
            <a:r>
              <a:rPr lang="fa-IR" sz="6600" b="1" dirty="0" smtClean="0">
                <a:cs typeface="B Nazanin" pitchFamily="2" charset="-78"/>
              </a:rPr>
              <a:t>فصل هفتم </a:t>
            </a:r>
            <a:r>
              <a:rPr lang="fa-IR" b="1" dirty="0" smtClean="0"/>
              <a:t/>
            </a:r>
            <a:br>
              <a:rPr lang="fa-IR" b="1" dirty="0" smtClean="0"/>
            </a:br>
            <a:endParaRPr lang="en-US" b="1" dirty="0"/>
          </a:p>
        </p:txBody>
      </p:sp>
      <p:sp>
        <p:nvSpPr>
          <p:cNvPr id="3" name="Subtitle 2"/>
          <p:cNvSpPr>
            <a:spLocks noGrp="1"/>
          </p:cNvSpPr>
          <p:nvPr>
            <p:ph type="subTitle" idx="1"/>
          </p:nvPr>
        </p:nvSpPr>
        <p:spPr>
          <a:xfrm>
            <a:off x="755576" y="1412776"/>
            <a:ext cx="7632848" cy="5040560"/>
          </a:xfrm>
        </p:spPr>
        <p:txBody>
          <a:bodyPr>
            <a:normAutofit/>
          </a:bodyPr>
          <a:lstStyle/>
          <a:p>
            <a:endParaRPr lang="fa-IR" sz="3600" dirty="0" smtClean="0">
              <a:solidFill>
                <a:schemeClr val="tx1"/>
              </a:solidFill>
            </a:endParaRPr>
          </a:p>
          <a:p>
            <a:pPr algn="ctr" rtl="1"/>
            <a:r>
              <a:rPr lang="fa-IR" sz="3600" b="1" dirty="0" smtClean="0">
                <a:solidFill>
                  <a:schemeClr val="accent2">
                    <a:lumMod val="75000"/>
                  </a:schemeClr>
                </a:solidFill>
                <a:cs typeface="B Nazanin" pitchFamily="2" charset="-78"/>
              </a:rPr>
              <a:t>نگاهی به برخی پروژه های عمرانی در </a:t>
            </a:r>
            <a:r>
              <a:rPr lang="fa-IR" sz="3600" b="1" dirty="0" smtClean="0">
                <a:solidFill>
                  <a:schemeClr val="accent2">
                    <a:lumMod val="75000"/>
                  </a:schemeClr>
                </a:solidFill>
                <a:cs typeface="B Nazanin" pitchFamily="2" charset="-78"/>
              </a:rPr>
              <a:t>جهان</a:t>
            </a:r>
            <a:endParaRPr lang="fa-IR" sz="3600" b="1" dirty="0" smtClean="0">
              <a:solidFill>
                <a:schemeClr val="accent2">
                  <a:lumMod val="75000"/>
                </a:schemeClr>
              </a:solidFill>
              <a:cs typeface="B Nazanin" pitchFamily="2" charset="-78"/>
            </a:endParaRPr>
          </a:p>
        </p:txBody>
      </p:sp>
    </p:spTree>
    <p:extLst>
      <p:ext uri="{BB962C8B-B14F-4D97-AF65-F5344CB8AC3E}">
        <p14:creationId xmlns:p14="http://schemas.microsoft.com/office/powerpoint/2010/main" val="15017123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692696"/>
            <a:ext cx="7125113" cy="924475"/>
          </a:xfrm>
        </p:spPr>
        <p:txBody>
          <a:bodyPr>
            <a:normAutofit fontScale="90000"/>
          </a:bodyPr>
          <a:lstStyle/>
          <a:p>
            <a:pPr algn="ctr" rtl="1"/>
            <a:r>
              <a:rPr lang="fa-IR" sz="4400" b="1" dirty="0" smtClean="0">
                <a:solidFill>
                  <a:schemeClr val="accent2">
                    <a:lumMod val="75000"/>
                  </a:schemeClr>
                </a:solidFill>
                <a:cs typeface="B Nazanin" pitchFamily="2" charset="-78"/>
              </a:rPr>
              <a:t>یادگیری فارغ از تجربه</a:t>
            </a:r>
            <a:r>
              <a:rPr lang="fa-IR" dirty="0" smtClean="0"/>
              <a:t/>
            </a:r>
            <a:br>
              <a:rPr lang="fa-IR" dirty="0" smtClean="0"/>
            </a:br>
            <a:endParaRPr lang="en-US" dirty="0"/>
          </a:p>
        </p:txBody>
      </p:sp>
      <p:sp>
        <p:nvSpPr>
          <p:cNvPr id="3" name="Content Placeholder 2"/>
          <p:cNvSpPr>
            <a:spLocks noGrp="1"/>
          </p:cNvSpPr>
          <p:nvPr>
            <p:ph idx="1"/>
          </p:nvPr>
        </p:nvSpPr>
        <p:spPr>
          <a:xfrm>
            <a:off x="1009443" y="1412776"/>
            <a:ext cx="7306974" cy="4446022"/>
          </a:xfrm>
        </p:spPr>
        <p:txBody>
          <a:bodyPr>
            <a:normAutofit/>
          </a:bodyPr>
          <a:lstStyle/>
          <a:p>
            <a:pPr marL="0" indent="0" algn="just" rtl="1">
              <a:buNone/>
            </a:pPr>
            <a:r>
              <a:rPr lang="fa-IR" sz="3200" b="1" dirty="0" smtClean="0">
                <a:solidFill>
                  <a:schemeClr val="tx1"/>
                </a:solidFill>
                <a:cs typeface="B Nazanin" pitchFamily="2" charset="-78"/>
              </a:rPr>
              <a:t>خرد واقع گرا حکم میکند که به جای تجربه ،به مطالعه پرداخته شود و از ارتکاب بسیاری از تجربه ها پرهیز شود.مطالعه تطبیقی و مورد کاوی تجربه های موفق یا نا موفق جهان ، چنین ظرفیتی را تقویت می کند.</a:t>
            </a:r>
            <a:endParaRPr lang="en-US" sz="3200" b="1" dirty="0">
              <a:solidFill>
                <a:schemeClr val="tx1"/>
              </a:solidFill>
              <a:cs typeface="B Nazanin" pitchFamily="2" charset="-78"/>
            </a:endParaRPr>
          </a:p>
        </p:txBody>
      </p:sp>
    </p:spTree>
    <p:extLst>
      <p:ext uri="{BB962C8B-B14F-4D97-AF65-F5344CB8AC3E}">
        <p14:creationId xmlns:p14="http://schemas.microsoft.com/office/powerpoint/2010/main" val="37560823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620688"/>
            <a:ext cx="7125113" cy="924475"/>
          </a:xfrm>
        </p:spPr>
        <p:txBody>
          <a:bodyPr>
            <a:noAutofit/>
          </a:bodyPr>
          <a:lstStyle/>
          <a:p>
            <a:pPr algn="ctr" rtl="1"/>
            <a:r>
              <a:rPr lang="fa-IR" sz="4000" b="1" dirty="0" smtClean="0">
                <a:solidFill>
                  <a:schemeClr val="accent2">
                    <a:lumMod val="75000"/>
                  </a:schemeClr>
                </a:solidFill>
                <a:cs typeface="B Nazanin" pitchFamily="2" charset="-78"/>
              </a:rPr>
              <a:t>تجربه بین المللی</a:t>
            </a:r>
            <a:r>
              <a:rPr lang="fa-IR" sz="4000" dirty="0" smtClean="0">
                <a:solidFill>
                  <a:schemeClr val="tx1"/>
                </a:solidFill>
              </a:rPr>
              <a:t/>
            </a:r>
            <a:br>
              <a:rPr lang="fa-IR" sz="4000" dirty="0" smtClean="0">
                <a:solidFill>
                  <a:schemeClr val="tx1"/>
                </a:solidFill>
              </a:rPr>
            </a:br>
            <a:endParaRPr lang="en-US" sz="4000" dirty="0">
              <a:solidFill>
                <a:schemeClr val="tx1"/>
              </a:solidFill>
            </a:endParaRPr>
          </a:p>
        </p:txBody>
      </p:sp>
      <p:sp>
        <p:nvSpPr>
          <p:cNvPr id="3" name="Content Placeholder 2"/>
          <p:cNvSpPr>
            <a:spLocks noGrp="1"/>
          </p:cNvSpPr>
          <p:nvPr>
            <p:ph idx="1"/>
          </p:nvPr>
        </p:nvSpPr>
        <p:spPr/>
        <p:txBody>
          <a:bodyPr>
            <a:normAutofit/>
          </a:bodyPr>
          <a:lstStyle/>
          <a:p>
            <a:pPr marL="0" indent="0" algn="r" rtl="1">
              <a:buNone/>
            </a:pPr>
            <a:r>
              <a:rPr lang="fa-IR" sz="3600" b="1" dirty="0" smtClean="0">
                <a:solidFill>
                  <a:schemeClr val="tx1"/>
                </a:solidFill>
                <a:cs typeface="B Nazanin" pitchFamily="2" charset="-78"/>
              </a:rPr>
              <a:t>مرور این تجربه ها موجب میشود که بدون صرف هزینه های سنگین،سطح خرد ورزی در مواجهه با منابع عمومی و منافع ملی افزایش یابد واز اشتباهات آیندگان بکاهد.</a:t>
            </a:r>
          </a:p>
          <a:p>
            <a:pPr marL="0" indent="0" algn="r" rtl="1">
              <a:buNone/>
            </a:pPr>
            <a:endParaRPr lang="fa-IR" sz="3600" b="1" dirty="0">
              <a:cs typeface="B Nazanin" pitchFamily="2" charset="-78"/>
            </a:endParaRPr>
          </a:p>
          <a:p>
            <a:pPr marL="0" indent="0" algn="r" rtl="1">
              <a:buNone/>
            </a:pPr>
            <a:endParaRPr lang="en-US" sz="2800" dirty="0"/>
          </a:p>
        </p:txBody>
      </p:sp>
    </p:spTree>
    <p:extLst>
      <p:ext uri="{BB962C8B-B14F-4D97-AF65-F5344CB8AC3E}">
        <p14:creationId xmlns:p14="http://schemas.microsoft.com/office/powerpoint/2010/main" val="10449158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107504"/>
          </a:xfrm>
        </p:spPr>
        <p:txBody>
          <a:bodyPr>
            <a:noAutofit/>
          </a:bodyPr>
          <a:lstStyle/>
          <a:p>
            <a:pPr algn="ctr" rtl="1"/>
            <a:r>
              <a:rPr lang="fa-IR" dirty="0" smtClean="0"/>
              <a:t/>
            </a:r>
            <a:br>
              <a:rPr lang="fa-IR" dirty="0" smtClean="0"/>
            </a:br>
            <a:r>
              <a:rPr lang="fa-IR" sz="4000" b="1" dirty="0" smtClean="0">
                <a:solidFill>
                  <a:schemeClr val="accent2">
                    <a:lumMod val="75000"/>
                  </a:schemeClr>
                </a:solidFill>
                <a:cs typeface="B Nazanin" pitchFamily="2" charset="-78"/>
              </a:rPr>
              <a:t>یک)پروژه مزرعه سرپوشیده تولید محصولات کشاورزی در ژاپن</a:t>
            </a:r>
            <a:r>
              <a:rPr lang="fa-IR" sz="4000" dirty="0" smtClean="0">
                <a:solidFill>
                  <a:schemeClr val="tx1"/>
                </a:solidFill>
                <a:cs typeface="B Nazanin" pitchFamily="2" charset="-78"/>
              </a:rPr>
              <a:t/>
            </a:r>
            <a:br>
              <a:rPr lang="fa-IR" sz="4000" dirty="0" smtClean="0">
                <a:solidFill>
                  <a:schemeClr val="tx1"/>
                </a:solidFill>
                <a:cs typeface="B Nazanin" pitchFamily="2" charset="-78"/>
              </a:rPr>
            </a:br>
            <a:endParaRPr lang="en-US" sz="4000" dirty="0">
              <a:solidFill>
                <a:schemeClr val="tx1"/>
              </a:solidFill>
              <a:cs typeface="B Nazanin" pitchFamily="2" charset="-78"/>
            </a:endParaRPr>
          </a:p>
        </p:txBody>
      </p:sp>
      <p:sp>
        <p:nvSpPr>
          <p:cNvPr id="3" name="Content Placeholder 2"/>
          <p:cNvSpPr>
            <a:spLocks noGrp="1"/>
          </p:cNvSpPr>
          <p:nvPr>
            <p:ph idx="1"/>
          </p:nvPr>
        </p:nvSpPr>
        <p:spPr>
          <a:xfrm>
            <a:off x="457200" y="1052736"/>
            <a:ext cx="8219256" cy="5073427"/>
          </a:xfrm>
        </p:spPr>
        <p:txBody>
          <a:bodyPr>
            <a:normAutofit/>
          </a:bodyPr>
          <a:lstStyle/>
          <a:p>
            <a:pPr marL="0" indent="0" algn="r" rtl="1">
              <a:buNone/>
            </a:pPr>
            <a:r>
              <a:rPr lang="fa-IR" sz="3200" b="1" dirty="0" smtClean="0">
                <a:solidFill>
                  <a:schemeClr val="tx1"/>
                </a:solidFill>
                <a:cs typeface="B Nazanin" pitchFamily="2" charset="-78"/>
              </a:rPr>
              <a:t>ژاپنی ها به جهت محرومیت از زمینهای زراعی وسیع در صدد توسعه سیستمهای کشاورزی سرپوشیده برآمده اند. ژاپن با بحران کمبود نیروی کار مواجهه است.بنا براین اهتمام در جهت خودکفایی در تامین مواد غذایی ،به صورت خودکار به منزله خط مشی اصلی دولت ژاپن در بخش کشاورزی میباشد. </a:t>
            </a:r>
            <a:endParaRPr lang="en-US" sz="3200" b="1" dirty="0">
              <a:solidFill>
                <a:schemeClr val="tx1"/>
              </a:solidFill>
              <a:cs typeface="B Nazanin" pitchFamily="2" charset="-78"/>
            </a:endParaRPr>
          </a:p>
        </p:txBody>
      </p:sp>
    </p:spTree>
    <p:extLst>
      <p:ext uri="{BB962C8B-B14F-4D97-AF65-F5344CB8AC3E}">
        <p14:creationId xmlns:p14="http://schemas.microsoft.com/office/powerpoint/2010/main" val="32469410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332656"/>
            <a:ext cx="7125113" cy="924475"/>
          </a:xfrm>
        </p:spPr>
        <p:txBody>
          <a:bodyPr/>
          <a:lstStyle/>
          <a:p>
            <a:pPr algn="ctr" rtl="1"/>
            <a:r>
              <a:rPr lang="fa-IR" sz="4000" b="1" dirty="0" smtClean="0">
                <a:solidFill>
                  <a:schemeClr val="accent2">
                    <a:lumMod val="75000"/>
                  </a:schemeClr>
                </a:solidFill>
                <a:cs typeface="B Nazanin" pitchFamily="2" charset="-78"/>
              </a:rPr>
              <a:t>گزارش عملکرد پروژه</a:t>
            </a:r>
            <a:endParaRPr lang="en-US" sz="40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971600" y="1484784"/>
            <a:ext cx="7128792" cy="4555493"/>
          </a:xfrm>
        </p:spPr>
        <p:txBody>
          <a:bodyPr>
            <a:normAutofit/>
          </a:bodyPr>
          <a:lstStyle/>
          <a:p>
            <a:pPr marL="0" indent="0" algn="r" rtl="1">
              <a:buNone/>
            </a:pPr>
            <a:r>
              <a:rPr lang="fa-IR" sz="3600" b="1" dirty="0" smtClean="0">
                <a:solidFill>
                  <a:schemeClr val="tx1"/>
                </a:solidFill>
                <a:cs typeface="B Nazanin" pitchFamily="2" charset="-78"/>
              </a:rPr>
              <a:t>شرکت اسپرید در جستجوی راهی نو برای تولید مقادیر زیادی کاهو با استفاده از اتوماسیون  کارخانه ای ،</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با تولید روزانه 500 هزار بته با حداقل دخالت انسانی می باشد</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کشاورزی در یک محیط کنترل شده به تولید کنندگان اجازه می دهد که برای افزایش عملکرد ،</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شدت نور ،</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درجه حرارت و شرایط آب و هوایی را دستکاری و تنظیم کنند</a:t>
            </a:r>
            <a:r>
              <a:rPr lang="fa-IR" sz="3600" b="1" dirty="0" smtClean="0">
                <a:cs typeface="B Nazanin" pitchFamily="2" charset="-78"/>
              </a:rPr>
              <a:t>.</a:t>
            </a:r>
            <a:endParaRPr lang="en-US" sz="3600" b="1" dirty="0">
              <a:cs typeface="B Nazanin" pitchFamily="2" charset="-78"/>
            </a:endParaRPr>
          </a:p>
        </p:txBody>
      </p:sp>
    </p:spTree>
    <p:extLst>
      <p:ext uri="{BB962C8B-B14F-4D97-AF65-F5344CB8AC3E}">
        <p14:creationId xmlns:p14="http://schemas.microsoft.com/office/powerpoint/2010/main" val="33015740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1"/>
            <a:ext cx="7416824" cy="792087"/>
          </a:xfrm>
        </p:spPr>
        <p:txBody>
          <a:bodyPr/>
          <a:lstStyle/>
          <a:p>
            <a:pPr algn="ctr"/>
            <a:r>
              <a:rPr lang="fa-IR" sz="3600" b="1" dirty="0" smtClean="0">
                <a:solidFill>
                  <a:schemeClr val="accent2">
                    <a:lumMod val="75000"/>
                  </a:schemeClr>
                </a:solidFill>
                <a:cs typeface="B Nazanin" pitchFamily="2" charset="-78"/>
              </a:rPr>
              <a:t>ارزشیابی نهایی پروژه مزرعه سرپوشیده </a:t>
            </a:r>
            <a:endParaRPr lang="en-US" sz="36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755576" y="1412776"/>
            <a:ext cx="7848872" cy="5421106"/>
          </a:xfrm>
        </p:spPr>
        <p:txBody>
          <a:bodyPr>
            <a:normAutofit lnSpcReduction="10000"/>
          </a:bodyPr>
          <a:lstStyle/>
          <a:p>
            <a:pPr marL="0" indent="0" algn="r" rtl="1">
              <a:buNone/>
            </a:pPr>
            <a:r>
              <a:rPr lang="fa-IR" sz="2800" b="1" dirty="0" smtClean="0">
                <a:solidFill>
                  <a:schemeClr val="tx1"/>
                </a:solidFill>
                <a:cs typeface="B Nazanin" pitchFamily="2" charset="-78"/>
              </a:rPr>
              <a:t>1</a:t>
            </a:r>
            <a:r>
              <a:rPr lang="fa-IR" sz="2800" b="1" dirty="0" smtClean="0">
                <a:solidFill>
                  <a:schemeClr val="accent2">
                    <a:lumMod val="75000"/>
                  </a:schemeClr>
                </a:solidFill>
                <a:cs typeface="B Nazanin" pitchFamily="2" charset="-78"/>
              </a:rPr>
              <a:t>-ارزشیابی کاراآیی</a:t>
            </a:r>
          </a:p>
          <a:p>
            <a:pPr marL="0" indent="0" algn="r" rtl="1">
              <a:buNone/>
            </a:pPr>
            <a:r>
              <a:rPr lang="fa-IR" sz="2400" b="1" dirty="0" smtClean="0">
                <a:solidFill>
                  <a:schemeClr val="tx1"/>
                </a:solidFill>
                <a:cs typeface="B Nazanin" pitchFamily="2" charset="-78"/>
              </a:rPr>
              <a:t>       نقاط قوت :</a:t>
            </a:r>
          </a:p>
          <a:p>
            <a:pPr algn="r" rtl="1">
              <a:buFont typeface="Arial" pitchFamily="34" charset="0"/>
              <a:buChar char="•"/>
            </a:pPr>
            <a:r>
              <a:rPr lang="fa-IR" sz="2400" b="1" dirty="0" smtClean="0">
                <a:solidFill>
                  <a:schemeClr val="tx1"/>
                </a:solidFill>
                <a:cs typeface="B Nazanin" pitchFamily="2" charset="-78"/>
              </a:rPr>
              <a:t>افزایش بهره وری و بهبود کیفیت تولید محصولات </a:t>
            </a:r>
          </a:p>
          <a:p>
            <a:pPr algn="r" rtl="1">
              <a:buFont typeface="Arial" pitchFamily="34" charset="0"/>
              <a:buChar char="•"/>
            </a:pPr>
            <a:r>
              <a:rPr lang="fa-IR" sz="2400" b="1" dirty="0" smtClean="0">
                <a:solidFill>
                  <a:schemeClr val="tx1"/>
                </a:solidFill>
                <a:cs typeface="B Nazanin" pitchFamily="2" charset="-78"/>
              </a:rPr>
              <a:t>افزایش سطح بهداشت </a:t>
            </a:r>
          </a:p>
          <a:p>
            <a:pPr algn="r" rtl="1">
              <a:buFont typeface="Arial" pitchFamily="34" charset="0"/>
              <a:buChar char="•"/>
            </a:pPr>
            <a:r>
              <a:rPr lang="fa-IR" sz="2400" b="1" dirty="0" smtClean="0">
                <a:solidFill>
                  <a:schemeClr val="tx1"/>
                </a:solidFill>
                <a:cs typeface="B Nazanin" pitchFamily="2" charset="-78"/>
              </a:rPr>
              <a:t>استفاده از فناوریهای پیشرفته </a:t>
            </a:r>
          </a:p>
          <a:p>
            <a:pPr algn="r" rtl="1">
              <a:buFont typeface="Arial" pitchFamily="34" charset="0"/>
              <a:buChar char="•"/>
            </a:pPr>
            <a:r>
              <a:rPr lang="fa-IR" sz="2400" b="1" dirty="0" smtClean="0">
                <a:solidFill>
                  <a:schemeClr val="tx1"/>
                </a:solidFill>
                <a:cs typeface="B Nazanin" pitchFamily="2" charset="-78"/>
              </a:rPr>
              <a:t>عدم نیاز به فضای بزرگ</a:t>
            </a:r>
          </a:p>
          <a:p>
            <a:pPr algn="r" rtl="1">
              <a:buFont typeface="Arial" pitchFamily="34" charset="0"/>
              <a:buChar char="•"/>
            </a:pPr>
            <a:r>
              <a:rPr lang="fa-IR" sz="2400" b="1" dirty="0" smtClean="0">
                <a:solidFill>
                  <a:schemeClr val="tx1"/>
                </a:solidFill>
                <a:cs typeface="B Nazanin" pitchFamily="2" charset="-78"/>
              </a:rPr>
              <a:t>استفاده کمتر از منابع</a:t>
            </a:r>
          </a:p>
          <a:p>
            <a:pPr marL="0" indent="0" algn="r" rtl="1">
              <a:buNone/>
            </a:pPr>
            <a:r>
              <a:rPr lang="fa-IR" sz="2400" b="1" dirty="0" smtClean="0">
                <a:solidFill>
                  <a:schemeClr val="tx1"/>
                </a:solidFill>
                <a:cs typeface="B Nazanin" pitchFamily="2" charset="-78"/>
              </a:rPr>
              <a:t>      نقاط ضعف</a:t>
            </a:r>
            <a:r>
              <a:rPr lang="fa-IR" sz="2400" b="1" dirty="0">
                <a:solidFill>
                  <a:schemeClr val="tx1"/>
                </a:solidFill>
                <a:cs typeface="B Nazanin" pitchFamily="2" charset="-78"/>
              </a:rPr>
              <a:t> </a:t>
            </a:r>
            <a:r>
              <a:rPr lang="fa-IR" sz="2400" b="1" dirty="0" smtClean="0">
                <a:solidFill>
                  <a:schemeClr val="tx1"/>
                </a:solidFill>
                <a:cs typeface="B Nazanin" pitchFamily="2" charset="-78"/>
              </a:rPr>
              <a:t>: </a:t>
            </a:r>
          </a:p>
          <a:p>
            <a:pPr algn="r" rtl="1">
              <a:buFont typeface="Arial" pitchFamily="34" charset="0"/>
              <a:buChar char="•"/>
            </a:pPr>
            <a:r>
              <a:rPr lang="fa-IR" sz="2400" b="1" dirty="0" smtClean="0">
                <a:solidFill>
                  <a:schemeClr val="tx1"/>
                </a:solidFill>
                <a:cs typeface="B Nazanin" pitchFamily="2" charset="-78"/>
              </a:rPr>
              <a:t>هزینه تمام شده و قیمت بالای محصولات</a:t>
            </a:r>
          </a:p>
          <a:p>
            <a:pPr algn="r" rtl="1">
              <a:buFont typeface="Arial" pitchFamily="34" charset="0"/>
              <a:buChar char="•"/>
            </a:pPr>
            <a:r>
              <a:rPr lang="fa-IR" sz="2400" b="1" dirty="0" smtClean="0">
                <a:solidFill>
                  <a:schemeClr val="tx1"/>
                </a:solidFill>
                <a:cs typeface="B Nazanin" pitchFamily="2" charset="-78"/>
              </a:rPr>
              <a:t>اشتغال زایی پایین</a:t>
            </a:r>
          </a:p>
          <a:p>
            <a:pPr algn="r" rtl="1">
              <a:buFont typeface="Arial" pitchFamily="34" charset="0"/>
              <a:buChar char="•"/>
            </a:pPr>
            <a:r>
              <a:rPr lang="fa-IR" sz="2400" b="1" dirty="0" smtClean="0">
                <a:solidFill>
                  <a:schemeClr val="tx1"/>
                </a:solidFill>
                <a:cs typeface="B Nazanin" pitchFamily="2" charset="-78"/>
              </a:rPr>
              <a:t>نیاز به تجهیزات به روز و مهارت استفاده از این فناوریها</a:t>
            </a:r>
          </a:p>
          <a:p>
            <a:pPr marL="0" indent="0" algn="r" rtl="1">
              <a:buNone/>
            </a:pPr>
            <a:endParaRPr lang="fa-IR" sz="2400" b="1" dirty="0" smtClean="0">
              <a:cs typeface="B Nazanin" pitchFamily="2" charset="-78"/>
            </a:endParaRPr>
          </a:p>
          <a:p>
            <a:pPr marL="0" indent="0" algn="r" rtl="1">
              <a:buNone/>
            </a:pPr>
            <a:endParaRPr lang="en-US" dirty="0"/>
          </a:p>
        </p:txBody>
      </p:sp>
    </p:spTree>
    <p:extLst>
      <p:ext uri="{BB962C8B-B14F-4D97-AF65-F5344CB8AC3E}">
        <p14:creationId xmlns:p14="http://schemas.microsoft.com/office/powerpoint/2010/main" val="27473597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260648"/>
            <a:ext cx="7378982" cy="648073"/>
          </a:xfrm>
        </p:spPr>
        <p:txBody>
          <a:bodyPr/>
          <a:lstStyle/>
          <a:p>
            <a:pPr algn="r" rtl="1"/>
            <a:r>
              <a:rPr lang="fa-IR" sz="2800" b="1" dirty="0" smtClean="0">
                <a:solidFill>
                  <a:schemeClr val="accent2">
                    <a:lumMod val="75000"/>
                  </a:schemeClr>
                </a:solidFill>
                <a:cs typeface="B Nazanin" pitchFamily="2" charset="-78"/>
              </a:rPr>
              <a:t>2-ارزشیابی اثر بخشی </a:t>
            </a:r>
            <a:endParaRPr lang="en-US" sz="28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755576" y="1052736"/>
            <a:ext cx="7776864" cy="5256585"/>
          </a:xfrm>
        </p:spPr>
        <p:txBody>
          <a:bodyPr>
            <a:normAutofit/>
          </a:bodyPr>
          <a:lstStyle/>
          <a:p>
            <a:pPr marL="0" indent="0" algn="r" rtl="1">
              <a:buNone/>
            </a:pPr>
            <a:r>
              <a:rPr lang="fa-IR" sz="2400" b="1" dirty="0" smtClean="0">
                <a:solidFill>
                  <a:schemeClr val="tx1"/>
                </a:solidFill>
                <a:cs typeface="B Nazanin" pitchFamily="2" charset="-78"/>
              </a:rPr>
              <a:t>نقاط قوت </a:t>
            </a:r>
          </a:p>
          <a:p>
            <a:pPr algn="r" rtl="1">
              <a:buFont typeface="Arial" pitchFamily="34" charset="0"/>
              <a:buChar char="•"/>
            </a:pPr>
            <a:r>
              <a:rPr lang="fa-IR" sz="2400" b="1" dirty="0" smtClean="0">
                <a:solidFill>
                  <a:schemeClr val="tx1"/>
                </a:solidFill>
                <a:cs typeface="B Nazanin" pitchFamily="2" charset="-78"/>
              </a:rPr>
              <a:t>برآورده شدن اهداف اولیه</a:t>
            </a:r>
          </a:p>
          <a:p>
            <a:pPr algn="r" rtl="1">
              <a:buFont typeface="Arial" pitchFamily="34" charset="0"/>
              <a:buChar char="•"/>
            </a:pPr>
            <a:r>
              <a:rPr lang="fa-IR" sz="2400" b="1" dirty="0" smtClean="0">
                <a:solidFill>
                  <a:schemeClr val="tx1"/>
                </a:solidFill>
                <a:cs typeface="B Nazanin" pitchFamily="2" charset="-78"/>
              </a:rPr>
              <a:t>تولید همراه با کیفیت</a:t>
            </a:r>
          </a:p>
          <a:p>
            <a:pPr algn="r" rtl="1">
              <a:buFont typeface="Arial" pitchFamily="34" charset="0"/>
              <a:buChar char="•"/>
            </a:pPr>
            <a:r>
              <a:rPr lang="fa-IR" sz="2400" b="1" dirty="0" smtClean="0">
                <a:solidFill>
                  <a:schemeClr val="tx1"/>
                </a:solidFill>
                <a:cs typeface="B Nazanin" pitchFamily="2" charset="-78"/>
              </a:rPr>
              <a:t>استفاده از فناوریهای بروز</a:t>
            </a:r>
          </a:p>
          <a:p>
            <a:pPr marL="0" indent="0" algn="r" rtl="1">
              <a:buNone/>
            </a:pPr>
            <a:r>
              <a:rPr lang="fa-IR" sz="2400" b="1" dirty="0" smtClean="0">
                <a:solidFill>
                  <a:schemeClr val="tx1"/>
                </a:solidFill>
                <a:cs typeface="B Nazanin" pitchFamily="2" charset="-78"/>
              </a:rPr>
              <a:t>احتمال کاهش هزینه</a:t>
            </a:r>
          </a:p>
          <a:p>
            <a:pPr marL="0" indent="0" algn="r" rtl="1">
              <a:buNone/>
            </a:pPr>
            <a:r>
              <a:rPr lang="fa-IR" sz="2400" b="1" dirty="0" smtClean="0">
                <a:solidFill>
                  <a:schemeClr val="tx1"/>
                </a:solidFill>
                <a:cs typeface="B Nazanin" pitchFamily="2" charset="-78"/>
              </a:rPr>
              <a:t>نقاط ضعف</a:t>
            </a:r>
          </a:p>
          <a:p>
            <a:pPr algn="r" rtl="1">
              <a:buFont typeface="Arial" pitchFamily="34" charset="0"/>
              <a:buChar char="•"/>
            </a:pPr>
            <a:r>
              <a:rPr lang="fa-IR" sz="2400" b="1" dirty="0" smtClean="0">
                <a:solidFill>
                  <a:schemeClr val="tx1"/>
                </a:solidFill>
                <a:cs typeface="B Nazanin" pitchFamily="2" charset="-78"/>
              </a:rPr>
              <a:t>قیمت بالای محصولات به دلیل تولید پایین</a:t>
            </a:r>
          </a:p>
          <a:p>
            <a:pPr algn="r" rtl="1">
              <a:buFont typeface="Arial" pitchFamily="34" charset="0"/>
              <a:buChar char="•"/>
            </a:pPr>
            <a:r>
              <a:rPr lang="fa-IR" sz="2400" b="1" dirty="0" smtClean="0">
                <a:solidFill>
                  <a:schemeClr val="tx1"/>
                </a:solidFill>
                <a:cs typeface="B Nazanin" pitchFamily="2" charset="-78"/>
              </a:rPr>
              <a:t>است</a:t>
            </a:r>
            <a:r>
              <a:rPr lang="fa-IR" sz="2400" b="1" dirty="0">
                <a:solidFill>
                  <a:schemeClr val="tx1"/>
                </a:solidFill>
                <a:cs typeface="B Nazanin" pitchFamily="2" charset="-78"/>
              </a:rPr>
              <a:t>ق</a:t>
            </a:r>
            <a:r>
              <a:rPr lang="fa-IR" sz="2400" b="1" dirty="0" smtClean="0">
                <a:solidFill>
                  <a:schemeClr val="tx1"/>
                </a:solidFill>
                <a:cs typeface="B Nazanin" pitchFamily="2" charset="-78"/>
              </a:rPr>
              <a:t>بال محدود مشتریان </a:t>
            </a:r>
          </a:p>
          <a:p>
            <a:pPr algn="r" rtl="1">
              <a:buFont typeface="Arial" pitchFamily="34" charset="0"/>
              <a:buChar char="•"/>
            </a:pPr>
            <a:r>
              <a:rPr lang="fa-IR" sz="2400" b="1" dirty="0" smtClean="0">
                <a:solidFill>
                  <a:schemeClr val="tx1"/>
                </a:solidFill>
                <a:cs typeface="B Nazanin" pitchFamily="2" charset="-78"/>
              </a:rPr>
              <a:t>فقدان بازار مطلوب به دلیل ناشناخته بودن</a:t>
            </a:r>
          </a:p>
          <a:p>
            <a:pPr marL="0" indent="0" algn="r" rtl="1">
              <a:buNone/>
            </a:pP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18567821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smtClean="0">
                <a:solidFill>
                  <a:schemeClr val="accent2">
                    <a:lumMod val="75000"/>
                  </a:schemeClr>
                </a:solidFill>
                <a:cs typeface="B Nazanin" pitchFamily="2" charset="-78"/>
              </a:rPr>
              <a:t>3-ارزشیابی اثر نهایی</a:t>
            </a:r>
            <a:endParaRPr lang="en-US"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971600" y="2780928"/>
            <a:ext cx="7416824" cy="3528392"/>
          </a:xfrm>
        </p:spPr>
        <p:txBody>
          <a:bodyPr>
            <a:normAutofit fontScale="25000" lnSpcReduction="20000"/>
          </a:bodyPr>
          <a:lstStyle/>
          <a:p>
            <a:endParaRPr lang="en-US" dirty="0" smtClean="0"/>
          </a:p>
          <a:p>
            <a:endParaRPr lang="en-US" dirty="0" smtClean="0"/>
          </a:p>
          <a:p>
            <a:endParaRPr lang="en-US" dirty="0" smtClean="0"/>
          </a:p>
          <a:p>
            <a:pPr lvl="3"/>
            <a:endParaRPr lang="en-US" dirty="0" smtClean="0"/>
          </a:p>
          <a:p>
            <a:endParaRPr lang="en-US" dirty="0" smtClean="0"/>
          </a:p>
          <a:p>
            <a:endParaRPr lang="en-US" dirty="0" smtClean="0"/>
          </a:p>
          <a:p>
            <a:pPr marL="0" indent="0" algn="r" rtl="1">
              <a:buNone/>
            </a:pPr>
            <a:r>
              <a:rPr lang="fa-IR" sz="9600" b="1" dirty="0" smtClean="0">
                <a:solidFill>
                  <a:schemeClr val="tx1"/>
                </a:solidFill>
                <a:cs typeface="B Nazanin" pitchFamily="2" charset="-78"/>
              </a:rPr>
              <a:t>نقاط  قوت</a:t>
            </a:r>
            <a:r>
              <a:rPr lang="en-US" sz="9600" b="1" dirty="0" smtClean="0">
                <a:solidFill>
                  <a:schemeClr val="tx1"/>
                </a:solidFill>
                <a:cs typeface="B Nazanin" pitchFamily="2" charset="-78"/>
              </a:rPr>
              <a:t>:</a:t>
            </a:r>
            <a:endParaRPr lang="fa-IR" sz="9600" b="1" dirty="0" smtClean="0">
              <a:solidFill>
                <a:schemeClr val="tx1"/>
              </a:solidFill>
              <a:cs typeface="B Nazanin" pitchFamily="2" charset="-78"/>
            </a:endParaRPr>
          </a:p>
          <a:p>
            <a:pPr algn="r" rtl="1">
              <a:buFont typeface="Arial" pitchFamily="34" charset="0"/>
              <a:buChar char="•"/>
            </a:pPr>
            <a:r>
              <a:rPr lang="fa-IR" sz="9600" b="1" dirty="0" smtClean="0">
                <a:solidFill>
                  <a:schemeClr val="tx1"/>
                </a:solidFill>
                <a:cs typeface="B Nazanin" pitchFamily="2" charset="-78"/>
              </a:rPr>
              <a:t>فراهم شدن امکان تامین نیازهای غذایی</a:t>
            </a:r>
          </a:p>
          <a:p>
            <a:pPr algn="r" rtl="1">
              <a:buFont typeface="Arial" pitchFamily="34" charset="0"/>
              <a:buChar char="•"/>
            </a:pPr>
            <a:r>
              <a:rPr lang="fa-IR" sz="9600" b="1" dirty="0" smtClean="0">
                <a:solidFill>
                  <a:schemeClr val="tx1"/>
                </a:solidFill>
                <a:cs typeface="B Nazanin" pitchFamily="2" charset="-78"/>
              </a:rPr>
              <a:t>شناخته شدن قابلیت فناوری نوین در کشاورزی</a:t>
            </a:r>
          </a:p>
          <a:p>
            <a:pPr algn="r" rtl="1">
              <a:buFont typeface="Arial" pitchFamily="34" charset="0"/>
              <a:buChar char="•"/>
            </a:pPr>
            <a:r>
              <a:rPr lang="fa-IR" sz="9600" b="1" dirty="0" smtClean="0">
                <a:solidFill>
                  <a:schemeClr val="tx1"/>
                </a:solidFill>
                <a:cs typeface="B Nazanin" pitchFamily="2" charset="-78"/>
              </a:rPr>
              <a:t>کاهش هزینه های زیست محیطی</a:t>
            </a:r>
          </a:p>
          <a:p>
            <a:pPr algn="r" rtl="1">
              <a:buFont typeface="Arial" pitchFamily="34" charset="0"/>
              <a:buChar char="•"/>
            </a:pPr>
            <a:r>
              <a:rPr lang="fa-IR" sz="9600" b="1" dirty="0" smtClean="0">
                <a:solidFill>
                  <a:schemeClr val="tx1"/>
                </a:solidFill>
                <a:cs typeface="B Nazanin" pitchFamily="2" charset="-78"/>
              </a:rPr>
              <a:t>افزایش سطح تولید چند برابری نسبت به کشاورزی سنتی</a:t>
            </a:r>
          </a:p>
          <a:p>
            <a:pPr marL="0" indent="0" algn="r" rtl="1">
              <a:buNone/>
            </a:pPr>
            <a:r>
              <a:rPr lang="fa-IR" sz="9600" b="1" dirty="0" smtClean="0">
                <a:solidFill>
                  <a:schemeClr val="tx1"/>
                </a:solidFill>
                <a:cs typeface="B Nazanin" pitchFamily="2" charset="-78"/>
              </a:rPr>
              <a:t>نقاط ضعف</a:t>
            </a:r>
            <a:r>
              <a:rPr lang="en-US" sz="9600" b="1" dirty="0" smtClean="0">
                <a:solidFill>
                  <a:schemeClr val="tx1"/>
                </a:solidFill>
                <a:cs typeface="B Nazanin" pitchFamily="2" charset="-78"/>
              </a:rPr>
              <a:t>:</a:t>
            </a:r>
            <a:endParaRPr lang="fa-IR" sz="9600" b="1" dirty="0" smtClean="0">
              <a:solidFill>
                <a:schemeClr val="tx1"/>
              </a:solidFill>
              <a:cs typeface="B Nazanin" pitchFamily="2" charset="-78"/>
            </a:endParaRPr>
          </a:p>
          <a:p>
            <a:pPr algn="r" rtl="1">
              <a:buFont typeface="Arial" pitchFamily="34" charset="0"/>
              <a:buChar char="•"/>
            </a:pPr>
            <a:r>
              <a:rPr lang="fa-IR" sz="9600" b="1" dirty="0" smtClean="0">
                <a:solidFill>
                  <a:schemeClr val="tx1"/>
                </a:solidFill>
                <a:cs typeface="B Nazanin" pitchFamily="2" charset="-78"/>
              </a:rPr>
              <a:t>متکی بودن به فناوری نوین</a:t>
            </a:r>
          </a:p>
          <a:p>
            <a:pPr algn="r" rtl="1">
              <a:buFont typeface="Arial" pitchFamily="34" charset="0"/>
              <a:buChar char="•"/>
            </a:pPr>
            <a:r>
              <a:rPr lang="fa-IR" sz="9600" b="1" dirty="0" smtClean="0">
                <a:solidFill>
                  <a:schemeClr val="tx1"/>
                </a:solidFill>
                <a:cs typeface="B Nazanin" pitchFamily="2" charset="-78"/>
              </a:rPr>
              <a:t>ایجاد احساس مصنوعی بودن</a:t>
            </a:r>
          </a:p>
          <a:p>
            <a:pPr algn="r" rtl="1">
              <a:buFont typeface="Arial" pitchFamily="34" charset="0"/>
              <a:buChar char="•"/>
            </a:pPr>
            <a:r>
              <a:rPr lang="fa-IR" sz="9600" b="1" dirty="0" smtClean="0">
                <a:solidFill>
                  <a:schemeClr val="tx1"/>
                </a:solidFill>
                <a:cs typeface="B Nazanin" pitchFamily="2" charset="-78"/>
              </a:rPr>
              <a:t>کاهش توجه به حفظ محیط زیست</a:t>
            </a:r>
          </a:p>
          <a:p>
            <a:pPr>
              <a:buFont typeface="Arial" pitchFamily="34" charset="0"/>
              <a:buChar char="•"/>
            </a:pPr>
            <a:endParaRPr lang="fa-IR" sz="9600" b="1" dirty="0" smtClean="0">
              <a:solidFill>
                <a:schemeClr val="tx1"/>
              </a:solidFill>
              <a:cs typeface="B Nazanin" pitchFamily="2" charset="-78"/>
            </a:endParaRPr>
          </a:p>
          <a:p>
            <a:pPr>
              <a:buFont typeface="Arial" pitchFamily="34" charset="0"/>
              <a:buChar char="•"/>
            </a:pPr>
            <a:endParaRPr lang="fa-IR" sz="3800" b="1" dirty="0" smtClean="0">
              <a:cs typeface="B Nazanin" pitchFamily="2" charset="-78"/>
            </a:endParaRPr>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en-US" dirty="0"/>
          </a:p>
        </p:txBody>
      </p:sp>
    </p:spTree>
    <p:extLst>
      <p:ext uri="{BB962C8B-B14F-4D97-AF65-F5344CB8AC3E}">
        <p14:creationId xmlns:p14="http://schemas.microsoft.com/office/powerpoint/2010/main" val="38747651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620688"/>
            <a:ext cx="7416824" cy="5616624"/>
          </a:xfrm>
        </p:spPr>
        <p:txBody>
          <a:bodyPr/>
          <a:lstStyle/>
          <a:p>
            <a:pPr algn="r" rtl="1"/>
            <a:r>
              <a:rPr lang="fa-IR" sz="3600" b="1" dirty="0" smtClean="0">
                <a:solidFill>
                  <a:schemeClr val="accent2">
                    <a:lumMod val="75000"/>
                  </a:schemeClr>
                </a:solidFill>
                <a:cs typeface="B Nazanin" pitchFamily="2" charset="-78"/>
              </a:rPr>
              <a:t>4-ارزشیابی ارتباط</a:t>
            </a:r>
            <a:r>
              <a:rPr lang="fa-IR" dirty="0" smtClean="0"/>
              <a:t/>
            </a:r>
            <a:br>
              <a:rPr lang="fa-IR" dirty="0" smtClean="0"/>
            </a:br>
            <a:r>
              <a:rPr lang="fa-IR" dirty="0"/>
              <a:t/>
            </a:r>
            <a:br>
              <a:rPr lang="fa-IR" dirty="0"/>
            </a:br>
            <a:r>
              <a:rPr lang="fa-IR" sz="2800" b="1" dirty="0" smtClean="0">
                <a:solidFill>
                  <a:schemeClr val="tx1"/>
                </a:solidFill>
                <a:cs typeface="B Nazanin" pitchFamily="2" charset="-78"/>
              </a:rPr>
              <a:t>نقاط قوت:</a:t>
            </a:r>
            <a:br>
              <a:rPr lang="fa-IR" sz="2800" b="1" dirty="0" smtClean="0">
                <a:solidFill>
                  <a:schemeClr val="tx1"/>
                </a:solidFill>
                <a:cs typeface="B Nazanin" pitchFamily="2" charset="-78"/>
              </a:rPr>
            </a:br>
            <a:r>
              <a:rPr lang="fa-IR" sz="2800" b="1" dirty="0" smtClean="0">
                <a:solidFill>
                  <a:schemeClr val="tx1"/>
                </a:solidFill>
                <a:cs typeface="B Nazanin" pitchFamily="2" charset="-78"/>
              </a:rPr>
              <a:t>برآورده شدن انتظار صاحبان این نوع صنعت در رسیدن به هدف کشت با استفاده از فناوری</a:t>
            </a:r>
            <a:br>
              <a:rPr lang="fa-IR" sz="2800" b="1" dirty="0" smtClean="0">
                <a:solidFill>
                  <a:schemeClr val="tx1"/>
                </a:solidFill>
                <a:cs typeface="B Nazanin" pitchFamily="2" charset="-78"/>
              </a:rPr>
            </a:br>
            <a:r>
              <a:rPr lang="fa-IR" sz="2800" b="1" dirty="0" smtClean="0">
                <a:solidFill>
                  <a:schemeClr val="tx1"/>
                </a:solidFill>
                <a:cs typeface="B Nazanin" pitchFamily="2" charset="-78"/>
              </a:rPr>
              <a:t>افزایش سطح تولید</a:t>
            </a:r>
            <a:br>
              <a:rPr lang="fa-IR" sz="2800" b="1" dirty="0" smtClean="0">
                <a:solidFill>
                  <a:schemeClr val="tx1"/>
                </a:solidFill>
                <a:cs typeface="B Nazanin" pitchFamily="2" charset="-78"/>
              </a:rPr>
            </a:br>
            <a:r>
              <a:rPr lang="fa-IR" sz="2800" b="1" dirty="0" smtClean="0">
                <a:solidFill>
                  <a:schemeClr val="tx1"/>
                </a:solidFill>
                <a:cs typeface="B Nazanin" pitchFamily="2" charset="-78"/>
              </a:rPr>
              <a:t>شناخت  قابلیتهای فناوری</a:t>
            </a:r>
            <a:br>
              <a:rPr lang="fa-IR" sz="2800" b="1" dirty="0" smtClean="0">
                <a:solidFill>
                  <a:schemeClr val="tx1"/>
                </a:solidFill>
                <a:cs typeface="B Nazanin" pitchFamily="2" charset="-78"/>
              </a:rPr>
            </a:br>
            <a:r>
              <a:rPr lang="fa-IR" sz="2800" b="1" dirty="0" smtClean="0">
                <a:solidFill>
                  <a:schemeClr val="tx1"/>
                </a:solidFill>
                <a:cs typeface="B Nazanin" pitchFamily="2" charset="-78"/>
              </a:rPr>
              <a:t>نقاط ضعف </a:t>
            </a:r>
            <a:r>
              <a:rPr lang="en-US" sz="2800" b="1" dirty="0" smtClean="0">
                <a:solidFill>
                  <a:schemeClr val="tx1"/>
                </a:solidFill>
                <a:cs typeface="B Nazanin" pitchFamily="2" charset="-78"/>
              </a:rPr>
              <a:t>:</a:t>
            </a:r>
            <a:r>
              <a:rPr lang="fa-IR" sz="2800" b="1" dirty="0" smtClean="0">
                <a:solidFill>
                  <a:schemeClr val="tx1"/>
                </a:solidFill>
                <a:cs typeface="B Nazanin" pitchFamily="2" charset="-78"/>
              </a:rPr>
              <a:t/>
            </a:r>
            <a:br>
              <a:rPr lang="fa-IR" sz="2800" b="1" dirty="0" smtClean="0">
                <a:solidFill>
                  <a:schemeClr val="tx1"/>
                </a:solidFill>
                <a:cs typeface="B Nazanin" pitchFamily="2" charset="-78"/>
              </a:rPr>
            </a:br>
            <a:r>
              <a:rPr lang="fa-IR" sz="2800" b="1" dirty="0" smtClean="0">
                <a:solidFill>
                  <a:schemeClr val="tx1"/>
                </a:solidFill>
                <a:cs typeface="B Nazanin" pitchFamily="2" charset="-78"/>
              </a:rPr>
              <a:t>فقدان پیش بینی دقیق از حدود کاهش قیمت تمام شده</a:t>
            </a:r>
            <a:br>
              <a:rPr lang="fa-IR" sz="2800" b="1" dirty="0" smtClean="0">
                <a:solidFill>
                  <a:schemeClr val="tx1"/>
                </a:solidFill>
                <a:cs typeface="B Nazanin" pitchFamily="2" charset="-78"/>
              </a:rPr>
            </a:br>
            <a:r>
              <a:rPr lang="fa-IR" sz="2800" b="1" dirty="0" smtClean="0">
                <a:solidFill>
                  <a:schemeClr val="tx1"/>
                </a:solidFill>
                <a:cs typeface="B Nazanin" pitchFamily="2" charset="-78"/>
              </a:rPr>
              <a:t>سست شدن رابطه انسان و محیط طبیعی </a:t>
            </a:r>
            <a:br>
              <a:rPr lang="fa-IR" sz="2800" b="1" dirty="0" smtClean="0">
                <a:solidFill>
                  <a:schemeClr val="tx1"/>
                </a:solidFill>
                <a:cs typeface="B Nazanin" pitchFamily="2" charset="-78"/>
              </a:rPr>
            </a:br>
            <a:endParaRPr lang="en-US" sz="2800" b="1" dirty="0">
              <a:solidFill>
                <a:schemeClr val="tx1"/>
              </a:solidFill>
              <a:cs typeface="B Nazanin" pitchFamily="2" charset="-78"/>
            </a:endParaRPr>
          </a:p>
        </p:txBody>
      </p:sp>
      <p:sp>
        <p:nvSpPr>
          <p:cNvPr id="3" name="Content Placeholder 2"/>
          <p:cNvSpPr>
            <a:spLocks noGrp="1"/>
          </p:cNvSpPr>
          <p:nvPr>
            <p:ph idx="1"/>
          </p:nvPr>
        </p:nvSpPr>
        <p:spPr>
          <a:xfrm>
            <a:off x="755576" y="1052736"/>
            <a:ext cx="8136904" cy="5256584"/>
          </a:xfrm>
        </p:spPr>
        <p:txBody>
          <a:bodyPr/>
          <a:lstStyle/>
          <a:p>
            <a:pPr marL="0" indent="0" algn="r" rtl="1">
              <a:buNone/>
            </a:pPr>
            <a:endParaRPr lang="fa-IR" dirty="0" smtClean="0"/>
          </a:p>
          <a:p>
            <a:pPr algn="r" rtl="1">
              <a:buFont typeface="Arial" pitchFamily="34" charset="0"/>
              <a:buChar char="•"/>
            </a:pPr>
            <a:endParaRPr lang="en-US" b="1" dirty="0"/>
          </a:p>
        </p:txBody>
      </p:sp>
    </p:spTree>
    <p:extLst>
      <p:ext uri="{BB962C8B-B14F-4D97-AF65-F5344CB8AC3E}">
        <p14:creationId xmlns:p14="http://schemas.microsoft.com/office/powerpoint/2010/main" val="3356209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836713"/>
            <a:ext cx="7450990" cy="360040"/>
          </a:xfrm>
        </p:spPr>
        <p:txBody>
          <a:bodyPr/>
          <a:lstStyle/>
          <a:p>
            <a:pPr algn="r" rtl="1"/>
            <a:r>
              <a:rPr lang="fa-IR" b="1" dirty="0" smtClean="0">
                <a:solidFill>
                  <a:schemeClr val="accent2">
                    <a:lumMod val="75000"/>
                  </a:schemeClr>
                </a:solidFill>
                <a:cs typeface="B Nazanin" pitchFamily="2" charset="-78"/>
              </a:rPr>
              <a:t>5-ارزشیابی ثبات </a:t>
            </a:r>
            <a:r>
              <a:rPr lang="fa-IR" dirty="0" smtClean="0">
                <a:cs typeface="B Nazanin" pitchFamily="2" charset="-78"/>
              </a:rPr>
              <a:t/>
            </a:r>
            <a:br>
              <a:rPr lang="fa-IR" dirty="0" smtClean="0">
                <a:cs typeface="B Nazanin" pitchFamily="2" charset="-78"/>
              </a:rPr>
            </a:br>
            <a:r>
              <a:rPr lang="fa-IR" dirty="0" smtClean="0">
                <a:cs typeface="B Nazanin" pitchFamily="2" charset="-78"/>
              </a:rPr>
              <a:t/>
            </a:r>
            <a:br>
              <a:rPr lang="fa-IR" dirty="0" smtClean="0">
                <a:cs typeface="B Nazanin" pitchFamily="2" charset="-78"/>
              </a:rPr>
            </a:br>
            <a:endParaRPr lang="en-US" dirty="0">
              <a:cs typeface="B Nazanin" pitchFamily="2" charset="-78"/>
            </a:endParaRPr>
          </a:p>
        </p:txBody>
      </p:sp>
      <p:sp>
        <p:nvSpPr>
          <p:cNvPr id="3" name="Content Placeholder 2"/>
          <p:cNvSpPr>
            <a:spLocks noGrp="1"/>
          </p:cNvSpPr>
          <p:nvPr>
            <p:ph idx="1"/>
          </p:nvPr>
        </p:nvSpPr>
        <p:spPr/>
        <p:txBody>
          <a:bodyPr>
            <a:noAutofit/>
          </a:bodyPr>
          <a:lstStyle/>
          <a:p>
            <a:pPr marL="0" indent="0" algn="r" rtl="1">
              <a:buNone/>
            </a:pPr>
            <a:r>
              <a:rPr lang="fa-IR" sz="2800" b="1" dirty="0" smtClean="0">
                <a:solidFill>
                  <a:schemeClr val="tx1"/>
                </a:solidFill>
                <a:cs typeface="B Nazanin" pitchFamily="2" charset="-78"/>
              </a:rPr>
              <a:t>نقاط قوت : </a:t>
            </a:r>
          </a:p>
          <a:p>
            <a:pPr algn="r" rtl="1">
              <a:buFont typeface="Arial" pitchFamily="34" charset="0"/>
              <a:buChar char="•"/>
            </a:pPr>
            <a:r>
              <a:rPr lang="fa-IR" sz="2800" b="1" dirty="0" smtClean="0">
                <a:solidFill>
                  <a:schemeClr val="tx1"/>
                </a:solidFill>
                <a:cs typeface="B Nazanin" pitchFamily="2" charset="-78"/>
              </a:rPr>
              <a:t>ایجاد یک منبع درآمد جاری و با دوام با کمترین زمان و کمترین فضا </a:t>
            </a:r>
          </a:p>
          <a:p>
            <a:pPr algn="r" rtl="1">
              <a:buFont typeface="Arial" pitchFamily="34" charset="0"/>
              <a:buChar char="•"/>
            </a:pPr>
            <a:r>
              <a:rPr lang="fa-IR" sz="2800" b="1" dirty="0" smtClean="0">
                <a:solidFill>
                  <a:schemeClr val="tx1"/>
                </a:solidFill>
                <a:cs typeface="B Nazanin" pitchFamily="2" charset="-78"/>
              </a:rPr>
              <a:t>انگیزه برای افزایش سطح تولیدات و محصولات متنوع </a:t>
            </a:r>
          </a:p>
          <a:p>
            <a:pPr algn="r" rtl="1">
              <a:buFont typeface="Arial" pitchFamily="34" charset="0"/>
              <a:buChar char="•"/>
            </a:pPr>
            <a:r>
              <a:rPr lang="fa-IR" sz="2800" b="1" dirty="0" smtClean="0">
                <a:solidFill>
                  <a:schemeClr val="tx1"/>
                </a:solidFill>
                <a:cs typeface="B Nazanin" pitchFamily="2" charset="-78"/>
              </a:rPr>
              <a:t>بهبود کیفیت و بهداشت</a:t>
            </a:r>
          </a:p>
          <a:p>
            <a:pPr marL="0" indent="0" algn="r" rtl="1">
              <a:buNone/>
            </a:pPr>
            <a:r>
              <a:rPr lang="fa-IR" sz="2800" b="1" dirty="0" smtClean="0">
                <a:solidFill>
                  <a:schemeClr val="tx1"/>
                </a:solidFill>
                <a:cs typeface="B Nazanin" pitchFamily="2" charset="-78"/>
              </a:rPr>
              <a:t>نقاط ضعف :</a:t>
            </a:r>
          </a:p>
          <a:p>
            <a:pPr algn="r" rtl="1">
              <a:buFont typeface="Arial" pitchFamily="34" charset="0"/>
              <a:buChar char="•"/>
            </a:pPr>
            <a:r>
              <a:rPr lang="fa-IR" sz="2800" b="1" dirty="0" smtClean="0">
                <a:solidFill>
                  <a:schemeClr val="tx1"/>
                </a:solidFill>
                <a:cs typeface="B Nazanin" pitchFamily="2" charset="-78"/>
              </a:rPr>
              <a:t>احتمال سود ناپایدار </a:t>
            </a:r>
          </a:p>
          <a:p>
            <a:pPr algn="r" rtl="1">
              <a:buFont typeface="Arial" pitchFamily="34" charset="0"/>
              <a:buChar char="•"/>
            </a:pPr>
            <a:r>
              <a:rPr lang="fa-IR" sz="2800" b="1" dirty="0" smtClean="0">
                <a:solidFill>
                  <a:schemeClr val="tx1"/>
                </a:solidFill>
                <a:cs typeface="B Nazanin" pitchFamily="2" charset="-78"/>
              </a:rPr>
              <a:t>احتمال عدم استقبال و شکست سرمایه گذاری</a:t>
            </a:r>
          </a:p>
          <a:p>
            <a:pPr marL="0" indent="0" algn="r" rtl="1">
              <a:buNone/>
            </a:pPr>
            <a:endParaRPr lang="en-US" sz="2800" b="1" dirty="0">
              <a:solidFill>
                <a:schemeClr val="tx1"/>
              </a:solidFill>
              <a:cs typeface="B Nazanin" pitchFamily="2" charset="-78"/>
            </a:endParaRPr>
          </a:p>
        </p:txBody>
      </p:sp>
    </p:spTree>
    <p:extLst>
      <p:ext uri="{BB962C8B-B14F-4D97-AF65-F5344CB8AC3E}">
        <p14:creationId xmlns:p14="http://schemas.microsoft.com/office/powerpoint/2010/main" val="21705747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600" b="1" dirty="0" smtClean="0">
                <a:solidFill>
                  <a:schemeClr val="accent2">
                    <a:lumMod val="75000"/>
                  </a:schemeClr>
                </a:solidFill>
                <a:cs typeface="B Nazanin" pitchFamily="2" charset="-78"/>
              </a:rPr>
              <a:t>6-ارزشیابی اثر پولی </a:t>
            </a:r>
            <a:r>
              <a:rPr lang="fa-IR" dirty="0" smtClean="0">
                <a:solidFill>
                  <a:schemeClr val="tx1"/>
                </a:solidFill>
              </a:rPr>
              <a:t/>
            </a:r>
            <a:br>
              <a:rPr lang="fa-IR" dirty="0" smtClean="0">
                <a:solidFill>
                  <a:schemeClr val="tx1"/>
                </a:solidFill>
              </a:rPr>
            </a:br>
            <a:r>
              <a:rPr lang="fa-IR" dirty="0" smtClean="0">
                <a:solidFill>
                  <a:schemeClr val="tx1"/>
                </a:solidFill>
              </a:rPr>
              <a:t/>
            </a:r>
            <a:br>
              <a:rPr lang="fa-IR" dirty="0" smtClean="0">
                <a:solidFill>
                  <a:schemeClr val="tx1"/>
                </a:solidFill>
              </a:rPr>
            </a:b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r" rtl="1">
              <a:buNone/>
            </a:pPr>
            <a:r>
              <a:rPr lang="fa-IR" sz="3200" b="1" dirty="0" smtClean="0">
                <a:solidFill>
                  <a:schemeClr val="tx1"/>
                </a:solidFill>
                <a:cs typeface="B Nazanin" pitchFamily="2" charset="-78"/>
              </a:rPr>
              <a:t>نقاط قوت :</a:t>
            </a:r>
          </a:p>
          <a:p>
            <a:pPr algn="r" rtl="1">
              <a:buFont typeface="Arial" pitchFamily="34" charset="0"/>
              <a:buChar char="•"/>
            </a:pPr>
            <a:r>
              <a:rPr lang="fa-IR" sz="3200" b="1" dirty="0" smtClean="0">
                <a:solidFill>
                  <a:schemeClr val="tx1"/>
                </a:solidFill>
                <a:cs typeface="B Nazanin" pitchFamily="2" charset="-78"/>
              </a:rPr>
              <a:t>با توجه به احتمال گسترش این صنعت در سایر مناطق جهان امکان درآمد زایی بالا وجود دارد.</a:t>
            </a:r>
          </a:p>
          <a:p>
            <a:pPr marL="0" indent="0" algn="r" rtl="1">
              <a:buNone/>
            </a:pPr>
            <a:r>
              <a:rPr lang="fa-IR" sz="3200" b="1" dirty="0" smtClean="0">
                <a:solidFill>
                  <a:schemeClr val="tx1"/>
                </a:solidFill>
                <a:cs typeface="B Nazanin" pitchFamily="2" charset="-78"/>
              </a:rPr>
              <a:t>نقاط ضعف :</a:t>
            </a:r>
          </a:p>
          <a:p>
            <a:pPr algn="r" rtl="1">
              <a:buFont typeface="Arial" pitchFamily="34" charset="0"/>
              <a:buChar char="•"/>
            </a:pPr>
            <a:r>
              <a:rPr lang="fa-IR" sz="3200" b="1" dirty="0" smtClean="0">
                <a:solidFill>
                  <a:schemeClr val="tx1"/>
                </a:solidFill>
                <a:cs typeface="B Nazanin" pitchFamily="2" charset="-78"/>
              </a:rPr>
              <a:t>احتمال استمرار انتقادات فانتزی مبنی بر احتمال کاهش کیفیت نسبت به محصول پرورش یافته در طبیعت بکر </a:t>
            </a:r>
          </a:p>
          <a:p>
            <a:pPr marL="0" indent="0" algn="r" rtl="1">
              <a:buNone/>
            </a:pPr>
            <a:endParaRPr lang="fa-IR" sz="3200" b="1" dirty="0" smtClean="0">
              <a:cs typeface="B Nazanin" pitchFamily="2" charset="-78"/>
            </a:endParaRPr>
          </a:p>
          <a:p>
            <a:endParaRPr lang="en-US" dirty="0"/>
          </a:p>
        </p:txBody>
      </p:sp>
    </p:spTree>
    <p:extLst>
      <p:ext uri="{BB962C8B-B14F-4D97-AF65-F5344CB8AC3E}">
        <p14:creationId xmlns:p14="http://schemas.microsoft.com/office/powerpoint/2010/main" val="13104503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692696"/>
            <a:ext cx="7125113" cy="924475"/>
          </a:xfrm>
        </p:spPr>
        <p:txBody>
          <a:bodyPr/>
          <a:lstStyle/>
          <a:p>
            <a:pPr algn="ctr" rtl="1"/>
            <a:r>
              <a:rPr lang="fa-IR" sz="4000" b="1" dirty="0" smtClean="0">
                <a:solidFill>
                  <a:schemeClr val="accent2">
                    <a:lumMod val="75000"/>
                  </a:schemeClr>
                </a:solidFill>
                <a:cs typeface="B Nazanin" pitchFamily="2" charset="-78"/>
              </a:rPr>
              <a:t>جمع بندی پروژه مزرعه سرپوشیده</a:t>
            </a:r>
            <a:r>
              <a:rPr lang="fa-IR" sz="4000" b="1" dirty="0" smtClean="0">
                <a:solidFill>
                  <a:schemeClr val="tx1"/>
                </a:solidFill>
                <a:cs typeface="B Nazanin" pitchFamily="2" charset="-78"/>
              </a:rPr>
              <a:t> </a:t>
            </a:r>
            <a:r>
              <a:rPr lang="fa-IR" b="1" dirty="0" smtClean="0">
                <a:solidFill>
                  <a:schemeClr val="tx1"/>
                </a:solidFill>
                <a:cs typeface="B Nazanin" pitchFamily="2" charset="-78"/>
              </a:rPr>
              <a:t/>
            </a:r>
            <a:br>
              <a:rPr lang="fa-IR" b="1" dirty="0" smtClean="0">
                <a:solidFill>
                  <a:schemeClr val="tx1"/>
                </a:solidFill>
                <a:cs typeface="B Nazanin" pitchFamily="2" charset="-78"/>
              </a:rPr>
            </a:br>
            <a:endParaRPr lang="en-US" b="1" dirty="0">
              <a:solidFill>
                <a:schemeClr val="tx1"/>
              </a:solidFill>
              <a:cs typeface="B Nazanin" pitchFamily="2" charset="-78"/>
            </a:endParaRPr>
          </a:p>
        </p:txBody>
      </p:sp>
      <p:sp>
        <p:nvSpPr>
          <p:cNvPr id="3" name="Content Placeholder 2"/>
          <p:cNvSpPr>
            <a:spLocks noGrp="1"/>
          </p:cNvSpPr>
          <p:nvPr>
            <p:ph idx="1"/>
          </p:nvPr>
        </p:nvSpPr>
        <p:spPr/>
        <p:txBody>
          <a:bodyPr>
            <a:normAutofit/>
          </a:bodyPr>
          <a:lstStyle/>
          <a:p>
            <a:pPr marL="0" indent="0" algn="just" rtl="1">
              <a:buNone/>
            </a:pPr>
            <a:r>
              <a:rPr lang="fa-IR" sz="3600" b="1" dirty="0" smtClean="0">
                <a:solidFill>
                  <a:schemeClr val="tx1"/>
                </a:solidFill>
                <a:cs typeface="B Nazanin" pitchFamily="2" charset="-78"/>
              </a:rPr>
              <a:t>در جهان رو به افزایش تراکم جمعیت و کاهش منابع ،گریزی از روی آوردن به روشهای جدید نیست .باید پیش رفت و نقایص کار را کاهش داد.بخش زیادی از مردم جهان گرسنه اند.پس باید برای آنها غذا تهیه کرد. این روش ،از جمله روشهای امیدوار کننده برای آینده است.</a:t>
            </a:r>
            <a:endParaRPr lang="en-US" sz="3600" b="1" dirty="0">
              <a:solidFill>
                <a:schemeClr val="tx1"/>
              </a:solidFill>
              <a:cs typeface="B Nazanin" pitchFamily="2" charset="-78"/>
            </a:endParaRPr>
          </a:p>
        </p:txBody>
      </p:sp>
    </p:spTree>
    <p:extLst>
      <p:ext uri="{BB962C8B-B14F-4D97-AF65-F5344CB8AC3E}">
        <p14:creationId xmlns:p14="http://schemas.microsoft.com/office/powerpoint/2010/main" val="32066889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smtClean="0">
                <a:solidFill>
                  <a:schemeClr val="accent2">
                    <a:lumMod val="75000"/>
                  </a:schemeClr>
                </a:solidFill>
                <a:cs typeface="B Nazanin" pitchFamily="2" charset="-78"/>
              </a:rPr>
              <a:t>دو)پروژه تامین آب شیرین و تولید گندم در عربستان</a:t>
            </a:r>
            <a:endParaRPr lang="en-US" sz="40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1043608" y="1916832"/>
            <a:ext cx="7125112" cy="4051437"/>
          </a:xfrm>
        </p:spPr>
        <p:txBody>
          <a:bodyPr/>
          <a:lstStyle/>
          <a:p>
            <a:pPr marL="0" indent="0" algn="just" rtl="1">
              <a:buNone/>
            </a:pPr>
            <a:r>
              <a:rPr lang="fa-IR" sz="3600" b="1" dirty="0" smtClean="0">
                <a:solidFill>
                  <a:schemeClr val="tx1"/>
                </a:solidFill>
                <a:cs typeface="B Nazanin" pitchFamily="2" charset="-78"/>
              </a:rPr>
              <a:t>عربستان کشوری خشک و فاقد خاک مناسب برای کشاورزی است و از مدتها پیش تلاش کرده تا با احداث آب شیرین کنهای بزرگ</a:t>
            </a:r>
            <a:r>
              <a:rPr lang="en-US" sz="3600" b="1" dirty="0" smtClean="0">
                <a:solidFill>
                  <a:schemeClr val="tx1"/>
                </a:solidFill>
                <a:cs typeface="B Nazanin" pitchFamily="2" charset="-78"/>
              </a:rPr>
              <a:t> </a:t>
            </a:r>
            <a:r>
              <a:rPr lang="fa-IR" sz="3600" b="1" dirty="0" smtClean="0">
                <a:solidFill>
                  <a:schemeClr val="tx1"/>
                </a:solidFill>
                <a:cs typeface="B Nazanin" pitchFamily="2" charset="-78"/>
              </a:rPr>
              <a:t>،بخشی از کشور خود ر ا به محیط کشت و زرع مناسب تبدیل کند.تا حدی که عربستان را در تولید گندم خود کفا کرد</a:t>
            </a:r>
            <a:r>
              <a:rPr lang="fa-IR" dirty="0" smtClean="0">
                <a:solidFill>
                  <a:schemeClr val="tx1"/>
                </a:solidFill>
              </a:rPr>
              <a:t>.</a:t>
            </a:r>
            <a:endParaRPr lang="en-US" dirty="0">
              <a:solidFill>
                <a:schemeClr val="tx1"/>
              </a:solidFill>
            </a:endParaRPr>
          </a:p>
        </p:txBody>
      </p:sp>
    </p:spTree>
    <p:extLst>
      <p:ext uri="{BB962C8B-B14F-4D97-AF65-F5344CB8AC3E}">
        <p14:creationId xmlns:p14="http://schemas.microsoft.com/office/powerpoint/2010/main" val="6209139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404665"/>
            <a:ext cx="7306974" cy="648071"/>
          </a:xfrm>
        </p:spPr>
        <p:txBody>
          <a:bodyPr/>
          <a:lstStyle/>
          <a:p>
            <a:pPr algn="ctr" rtl="1"/>
            <a:r>
              <a:rPr lang="fa-IR" sz="4000" b="1" dirty="0" smtClean="0">
                <a:solidFill>
                  <a:schemeClr val="accent2">
                    <a:lumMod val="75000"/>
                  </a:schemeClr>
                </a:solidFill>
                <a:cs typeface="B Nazanin" pitchFamily="2" charset="-78"/>
              </a:rPr>
              <a:t>گزارش عملکرد پروژه </a:t>
            </a:r>
            <a:endParaRPr lang="en-US" sz="40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539552" y="1268760"/>
            <a:ext cx="8424935" cy="5184576"/>
          </a:xfrm>
        </p:spPr>
        <p:txBody>
          <a:bodyPr>
            <a:noAutofit/>
          </a:bodyPr>
          <a:lstStyle/>
          <a:p>
            <a:pPr marL="400050" lvl="1" indent="0" algn="r" rtl="1">
              <a:buNone/>
            </a:pPr>
            <a:r>
              <a:rPr lang="fa-IR" sz="2800" b="1" dirty="0" smtClean="0">
                <a:solidFill>
                  <a:schemeClr val="tx1"/>
                </a:solidFill>
                <a:cs typeface="B Nazanin" pitchFamily="2" charset="-78"/>
              </a:rPr>
              <a:t>تامین آب شیرین کافی ،همواره یکی از نیازهای اساسی حیات انسان ،سیستم های اجتماعی و صنایع گوناگون بوده است.امروزه به توجه به رشد جمعیت و محدودیت ذخایر آب شیرین جهان </a:t>
            </a:r>
          </a:p>
          <a:p>
            <a:pPr marL="400050" lvl="1" indent="0" algn="r" rtl="1">
              <a:buNone/>
            </a:pPr>
            <a:r>
              <a:rPr lang="fa-IR" sz="2800" b="1" dirty="0" smtClean="0">
                <a:solidFill>
                  <a:schemeClr val="tx1"/>
                </a:solidFill>
                <a:cs typeface="B Nazanin" pitchFamily="2" charset="-78"/>
              </a:rPr>
              <a:t>،اهتمام به نمک زدایی آب دریاها ،</a:t>
            </a:r>
            <a:r>
              <a:rPr lang="en-US" sz="2800" b="1" dirty="0" smtClean="0">
                <a:solidFill>
                  <a:schemeClr val="tx1"/>
                </a:solidFill>
                <a:cs typeface="B Nazanin" pitchFamily="2" charset="-78"/>
              </a:rPr>
              <a:t> </a:t>
            </a:r>
            <a:r>
              <a:rPr lang="fa-IR" sz="2800" b="1" dirty="0" smtClean="0">
                <a:solidFill>
                  <a:schemeClr val="tx1"/>
                </a:solidFill>
                <a:cs typeface="B Nazanin" pitchFamily="2" charset="-78"/>
              </a:rPr>
              <a:t>اهمیت روز افزونی پیدا کرده است.با توجه به شرایط جغرافیایی خاص عربستان (منابع آبی محدود و صحراهای گسترده )دسترسی به آب دریا برای این منطقه نعمتی بزرگ محسوب میشود</a:t>
            </a:r>
            <a:r>
              <a:rPr lang="en-US" sz="2800" b="1" dirty="0" smtClean="0">
                <a:solidFill>
                  <a:schemeClr val="tx1"/>
                </a:solidFill>
                <a:cs typeface="B Nazanin" pitchFamily="2" charset="-78"/>
              </a:rPr>
              <a:t> </a:t>
            </a:r>
            <a:r>
              <a:rPr lang="fa-IR" sz="2800" b="1" dirty="0" smtClean="0">
                <a:solidFill>
                  <a:schemeClr val="tx1"/>
                </a:solidFill>
                <a:cs typeface="B Nazanin" pitchFamily="2" charset="-78"/>
              </a:rPr>
              <a:t>.</a:t>
            </a:r>
            <a:r>
              <a:rPr lang="en-US" sz="2800" b="1" dirty="0" smtClean="0">
                <a:solidFill>
                  <a:schemeClr val="tx1"/>
                </a:solidFill>
                <a:cs typeface="B Nazanin" pitchFamily="2" charset="-78"/>
              </a:rPr>
              <a:t> </a:t>
            </a:r>
            <a:r>
              <a:rPr lang="fa-IR" sz="2800" b="1" dirty="0" smtClean="0">
                <a:solidFill>
                  <a:schemeClr val="tx1"/>
                </a:solidFill>
                <a:cs typeface="B Nazanin" pitchFamily="2" charset="-78"/>
              </a:rPr>
              <a:t>عربستان اکنون بزرگترین واحدهای آب شیرین کن دنیا با اتکا به سوخت فسیلی خود ،را در اختیار دارد.ایران با وجود بیشترین مرز دریایی و تسلط بر منابع آب منطقه ،از این همه فرصت بی بهره است.</a:t>
            </a:r>
            <a:endParaRPr lang="en-US" sz="2800" b="1" dirty="0">
              <a:solidFill>
                <a:schemeClr val="tx1"/>
              </a:solidFill>
              <a:cs typeface="B Nazanin" pitchFamily="2" charset="-78"/>
            </a:endParaRPr>
          </a:p>
        </p:txBody>
      </p:sp>
    </p:spTree>
    <p:extLst>
      <p:ext uri="{BB962C8B-B14F-4D97-AF65-F5344CB8AC3E}">
        <p14:creationId xmlns:p14="http://schemas.microsoft.com/office/powerpoint/2010/main" val="36258715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548680"/>
            <a:ext cx="7234963" cy="1080120"/>
          </a:xfrm>
        </p:spPr>
        <p:txBody>
          <a:bodyPr/>
          <a:lstStyle/>
          <a:p>
            <a:pPr algn="ctr"/>
            <a:r>
              <a:rPr lang="fa-IR" sz="4000" b="1" dirty="0" smtClean="0">
                <a:solidFill>
                  <a:schemeClr val="accent2">
                    <a:lumMod val="75000"/>
                  </a:schemeClr>
                </a:solidFill>
                <a:cs typeface="B Nazanin" pitchFamily="2" charset="-78"/>
              </a:rPr>
              <a:t>ارزیابی نهایی پروژه آب شیرین کن عربستان</a:t>
            </a:r>
            <a:endParaRPr lang="en-US" sz="40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395536" y="2348880"/>
            <a:ext cx="8568952" cy="4248472"/>
          </a:xfrm>
        </p:spPr>
        <p:txBody>
          <a:bodyPr>
            <a:normAutofit fontScale="25000" lnSpcReduction="20000"/>
          </a:bodyPr>
          <a:lstStyle/>
          <a:p>
            <a:pPr marL="0" indent="0" algn="r" rtl="1">
              <a:buNone/>
            </a:pPr>
            <a:r>
              <a:rPr lang="fa-IR" sz="3100" dirty="0" smtClean="0">
                <a:cs typeface="B Nazanin" pitchFamily="2" charset="-78"/>
              </a:rPr>
              <a:t>1</a:t>
            </a:r>
            <a:endParaRPr lang="en-US" sz="3100" dirty="0" smtClean="0">
              <a:cs typeface="B Nazanin" pitchFamily="2" charset="-78"/>
            </a:endParaRPr>
          </a:p>
          <a:p>
            <a:pPr marL="0" indent="0" algn="r" rtl="1">
              <a:buNone/>
            </a:pPr>
            <a:endParaRPr lang="fa-IR" sz="3100" dirty="0">
              <a:cs typeface="B Nazanin" pitchFamily="2" charset="-78"/>
            </a:endParaRPr>
          </a:p>
          <a:p>
            <a:pPr marL="0" indent="0" algn="r" rtl="1">
              <a:buNone/>
            </a:pPr>
            <a:endParaRPr lang="fa-IR" sz="3100" dirty="0" smtClean="0">
              <a:cs typeface="B Nazanin" pitchFamily="2" charset="-78"/>
            </a:endParaRPr>
          </a:p>
          <a:p>
            <a:pPr marL="0" indent="0" algn="r" rtl="1">
              <a:buNone/>
            </a:pPr>
            <a:endParaRPr lang="en-US" sz="3100" dirty="0" smtClean="0">
              <a:solidFill>
                <a:schemeClr val="tx1"/>
              </a:solidFill>
              <a:cs typeface="B Nazanin" pitchFamily="2" charset="-78"/>
            </a:endParaRPr>
          </a:p>
          <a:p>
            <a:pPr marL="0" indent="0" algn="r" rtl="1">
              <a:buNone/>
            </a:pPr>
            <a:r>
              <a:rPr lang="fa-IR" sz="12800" b="1" dirty="0" smtClean="0">
                <a:solidFill>
                  <a:schemeClr val="accent2">
                    <a:lumMod val="75000"/>
                  </a:schemeClr>
                </a:solidFill>
                <a:cs typeface="B Nazanin" pitchFamily="2" charset="-78"/>
              </a:rPr>
              <a:t>1-ارزشیابی اثر بخشی </a:t>
            </a:r>
          </a:p>
          <a:p>
            <a:pPr marL="0" indent="0" algn="r" rtl="1">
              <a:buNone/>
            </a:pPr>
            <a:r>
              <a:rPr lang="fa-IR" sz="9600" b="1" dirty="0" smtClean="0">
                <a:cs typeface="B Nazanin" pitchFamily="2" charset="-78"/>
              </a:rPr>
              <a:t>نقاط</a:t>
            </a:r>
            <a:r>
              <a:rPr lang="fa-IR" sz="9600" b="1" dirty="0" smtClean="0">
                <a:solidFill>
                  <a:schemeClr val="tx1"/>
                </a:solidFill>
                <a:cs typeface="B Nazanin" pitchFamily="2" charset="-78"/>
              </a:rPr>
              <a:t> قوت :</a:t>
            </a:r>
          </a:p>
          <a:p>
            <a:pPr algn="r" rtl="1">
              <a:buFont typeface="Arial" pitchFamily="34" charset="0"/>
              <a:buChar char="•"/>
            </a:pPr>
            <a:r>
              <a:rPr lang="fa-IR" sz="9600" b="1" dirty="0" smtClean="0">
                <a:solidFill>
                  <a:schemeClr val="tx1"/>
                </a:solidFill>
                <a:cs typeface="B Nazanin" pitchFamily="2" charset="-78"/>
              </a:rPr>
              <a:t>رشد چشمگیر کشاورزی در عربستان</a:t>
            </a:r>
          </a:p>
          <a:p>
            <a:pPr algn="r" rtl="1">
              <a:buFont typeface="Arial" pitchFamily="34" charset="0"/>
              <a:buChar char="•"/>
            </a:pPr>
            <a:r>
              <a:rPr lang="fa-IR" sz="9600" b="1" dirty="0" smtClean="0">
                <a:solidFill>
                  <a:schemeClr val="tx1"/>
                </a:solidFill>
                <a:cs typeface="B Nazanin" pitchFamily="2" charset="-78"/>
              </a:rPr>
              <a:t>داشتن بزرگترین واحدهای آب شیرین کن دنیا </a:t>
            </a:r>
          </a:p>
          <a:p>
            <a:pPr marL="0" indent="0" algn="r" rtl="1">
              <a:buNone/>
            </a:pPr>
            <a:r>
              <a:rPr lang="fa-IR" sz="9600" b="1" dirty="0" smtClean="0">
                <a:solidFill>
                  <a:schemeClr val="tx1"/>
                </a:solidFill>
                <a:cs typeface="B Nazanin" pitchFamily="2" charset="-78"/>
              </a:rPr>
              <a:t>نقاط ضعف :</a:t>
            </a:r>
          </a:p>
          <a:p>
            <a:pPr algn="r" rtl="1">
              <a:buFont typeface="Arial" pitchFamily="34" charset="0"/>
              <a:buChar char="•"/>
            </a:pPr>
            <a:r>
              <a:rPr lang="fa-IR" sz="9600" b="1" dirty="0" smtClean="0">
                <a:solidFill>
                  <a:schemeClr val="tx1"/>
                </a:solidFill>
                <a:cs typeface="B Nazanin" pitchFamily="2" charset="-78"/>
              </a:rPr>
              <a:t>نیاز داشتن به برق زیاد</a:t>
            </a:r>
          </a:p>
          <a:p>
            <a:pPr marL="0" indent="0" algn="r" rtl="1">
              <a:buNone/>
            </a:pPr>
            <a:r>
              <a:rPr lang="fa-IR" sz="11200" b="1" dirty="0" smtClean="0">
                <a:solidFill>
                  <a:schemeClr val="accent2">
                    <a:lumMod val="75000"/>
                  </a:schemeClr>
                </a:solidFill>
                <a:cs typeface="B Nazanin" pitchFamily="2" charset="-78"/>
              </a:rPr>
              <a:t>2-ارزشیابی اثر نهایی </a:t>
            </a:r>
          </a:p>
          <a:p>
            <a:pPr marL="0" indent="0" algn="r" rtl="1">
              <a:buNone/>
            </a:pPr>
            <a:r>
              <a:rPr lang="fa-IR" sz="9600" b="1" dirty="0" smtClean="0">
                <a:solidFill>
                  <a:schemeClr val="tx1"/>
                </a:solidFill>
                <a:cs typeface="B Nazanin" pitchFamily="2" charset="-78"/>
              </a:rPr>
              <a:t>نقاط قوت :</a:t>
            </a:r>
          </a:p>
          <a:p>
            <a:pPr algn="r" rtl="1">
              <a:buFont typeface="Arial" pitchFamily="34" charset="0"/>
              <a:buChar char="•"/>
            </a:pPr>
            <a:r>
              <a:rPr lang="fa-IR" sz="9600" b="1" dirty="0" smtClean="0">
                <a:solidFill>
                  <a:schemeClr val="tx1"/>
                </a:solidFill>
                <a:cs typeface="B Nazanin" pitchFamily="2" charset="-78"/>
              </a:rPr>
              <a:t>آب شیرین شده بیش از 59 درصد نیازهای آبی عربستان را تامین کرده است.</a:t>
            </a:r>
          </a:p>
          <a:p>
            <a:pPr marL="0" indent="0" algn="r" rtl="1">
              <a:buNone/>
            </a:pPr>
            <a:r>
              <a:rPr lang="fa-IR" sz="9600" b="1" dirty="0" smtClean="0">
                <a:solidFill>
                  <a:schemeClr val="tx1"/>
                </a:solidFill>
                <a:cs typeface="B Nazanin" pitchFamily="2" charset="-78"/>
              </a:rPr>
              <a:t>نقاط ضعف : </a:t>
            </a:r>
          </a:p>
          <a:p>
            <a:pPr algn="r" rtl="1">
              <a:buFont typeface="Arial" pitchFamily="34" charset="0"/>
              <a:buChar char="•"/>
            </a:pPr>
            <a:r>
              <a:rPr lang="fa-IR" sz="9600" b="1" dirty="0" smtClean="0">
                <a:solidFill>
                  <a:schemeClr val="tx1"/>
                </a:solidFill>
                <a:cs typeface="B Nazanin" pitchFamily="2" charset="-78"/>
              </a:rPr>
              <a:t>سوختن 5/1 میلیون بشکه نفت در روز باعث آلودگی هوای عربستان و تغییرات منفی در اتمسفر کره زمین میشود.</a:t>
            </a:r>
          </a:p>
          <a:p>
            <a:pPr marL="0" indent="0" algn="r" rtl="1">
              <a:buNone/>
            </a:pPr>
            <a:endParaRPr lang="fa-IR" sz="9600" b="1" dirty="0">
              <a:cs typeface="B Nazanin" pitchFamily="2" charset="-78"/>
            </a:endParaRPr>
          </a:p>
          <a:p>
            <a:pPr marL="0" indent="0" algn="r" rtl="1">
              <a:buNone/>
            </a:pPr>
            <a:endParaRPr lang="fa-IR" sz="3100" dirty="0" smtClean="0">
              <a:cs typeface="B Nazanin" pitchFamily="2" charset="-78"/>
            </a:endParaRPr>
          </a:p>
          <a:p>
            <a:pPr marL="0" indent="0" algn="r" rtl="1">
              <a:buNone/>
            </a:pPr>
            <a:endParaRPr lang="fa-IR" dirty="0"/>
          </a:p>
          <a:p>
            <a:pPr marL="0" indent="0" algn="r" rtl="1">
              <a:buNone/>
            </a:pPr>
            <a:endParaRPr lang="fa-IR" dirty="0" smtClean="0"/>
          </a:p>
          <a:p>
            <a:pPr marL="0" indent="0" algn="r" rtl="1">
              <a:buNone/>
            </a:pPr>
            <a:endParaRPr lang="en-US" dirty="0"/>
          </a:p>
        </p:txBody>
      </p:sp>
    </p:spTree>
    <p:extLst>
      <p:ext uri="{BB962C8B-B14F-4D97-AF65-F5344CB8AC3E}">
        <p14:creationId xmlns:p14="http://schemas.microsoft.com/office/powerpoint/2010/main" val="11076378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620688"/>
            <a:ext cx="7306974" cy="449020"/>
          </a:xfrm>
        </p:spPr>
        <p:txBody>
          <a:bodyPr/>
          <a:lstStyle/>
          <a:p>
            <a:pPr algn="r" rtl="1"/>
            <a:r>
              <a:rPr lang="fa-IR" sz="3600" dirty="0" smtClean="0">
                <a:solidFill>
                  <a:schemeClr val="accent2">
                    <a:lumMod val="75000"/>
                  </a:schemeClr>
                </a:solidFill>
                <a:cs typeface="B Nazanin" pitchFamily="2" charset="-78"/>
              </a:rPr>
              <a:t>3-ارزشیابی ارتباط</a:t>
            </a:r>
            <a:r>
              <a:rPr lang="fa-IR" dirty="0" smtClean="0">
                <a:solidFill>
                  <a:schemeClr val="accent2">
                    <a:lumMod val="75000"/>
                  </a:schemeClr>
                </a:solidFill>
              </a:rPr>
              <a:t> </a:t>
            </a:r>
            <a:endParaRPr lang="en-US" dirty="0">
              <a:solidFill>
                <a:schemeClr val="accent2">
                  <a:lumMod val="75000"/>
                </a:schemeClr>
              </a:solidFill>
            </a:endParaRPr>
          </a:p>
        </p:txBody>
      </p:sp>
      <p:sp>
        <p:nvSpPr>
          <p:cNvPr id="3" name="Content Placeholder 2"/>
          <p:cNvSpPr>
            <a:spLocks noGrp="1"/>
          </p:cNvSpPr>
          <p:nvPr>
            <p:ph idx="1"/>
          </p:nvPr>
        </p:nvSpPr>
        <p:spPr>
          <a:xfrm>
            <a:off x="539552" y="1124744"/>
            <a:ext cx="8208912" cy="4896544"/>
          </a:xfrm>
        </p:spPr>
        <p:txBody>
          <a:bodyPr>
            <a:normAutofit fontScale="92500" lnSpcReduction="20000"/>
          </a:bodyPr>
          <a:lstStyle/>
          <a:p>
            <a:pPr marL="0" indent="0" algn="r" rtl="1">
              <a:buNone/>
            </a:pPr>
            <a:r>
              <a:rPr lang="fa-IR" sz="2600" b="1" dirty="0" smtClean="0">
                <a:solidFill>
                  <a:schemeClr val="tx1"/>
                </a:solidFill>
                <a:cs typeface="B Nazanin" pitchFamily="2" charset="-78"/>
              </a:rPr>
              <a:t>نقاط قوت:</a:t>
            </a:r>
            <a:endParaRPr lang="en-US" sz="2600" b="1" dirty="0" smtClean="0">
              <a:solidFill>
                <a:schemeClr val="tx1"/>
              </a:solidFill>
              <a:cs typeface="B Nazanin" pitchFamily="2" charset="-78"/>
            </a:endParaRPr>
          </a:p>
          <a:p>
            <a:pPr algn="r" rtl="1">
              <a:buFont typeface="Arial" pitchFamily="34" charset="0"/>
              <a:buChar char="•"/>
            </a:pPr>
            <a:r>
              <a:rPr lang="fa-IR" sz="2400" b="1" dirty="0" smtClean="0">
                <a:solidFill>
                  <a:schemeClr val="tx1"/>
                </a:solidFill>
                <a:cs typeface="B Nazanin" pitchFamily="2" charset="-78"/>
              </a:rPr>
              <a:t>با وجود منابع آبی تجدید پذیر</a:t>
            </a:r>
            <a:r>
              <a:rPr lang="en-US" sz="2400" b="1" dirty="0" smtClean="0">
                <a:solidFill>
                  <a:schemeClr val="tx1"/>
                </a:solidFill>
                <a:cs typeface="B Nazanin" pitchFamily="2" charset="-78"/>
              </a:rPr>
              <a:t> </a:t>
            </a:r>
            <a:r>
              <a:rPr lang="fa-IR" sz="2400" b="1" dirty="0" smtClean="0">
                <a:solidFill>
                  <a:schemeClr val="tx1"/>
                </a:solidFill>
                <a:cs typeface="B Nazanin" pitchFamily="2" charset="-78"/>
              </a:rPr>
              <a:t>بسیار کمتر از ایران در عربستان ،</a:t>
            </a:r>
            <a:r>
              <a:rPr lang="en-US" sz="2400" b="1" dirty="0" smtClean="0">
                <a:solidFill>
                  <a:schemeClr val="tx1"/>
                </a:solidFill>
                <a:cs typeface="B Nazanin" pitchFamily="2" charset="-78"/>
              </a:rPr>
              <a:t> </a:t>
            </a:r>
            <a:r>
              <a:rPr lang="fa-IR" sz="2400" b="1" dirty="0" smtClean="0">
                <a:solidFill>
                  <a:schemeClr val="tx1"/>
                </a:solidFill>
                <a:cs typeface="B Nazanin" pitchFamily="2" charset="-78"/>
              </a:rPr>
              <a:t>سعودیها توانسته اند با شیرین سازی آب دریا مشکل کمبود آب را حل کنند.</a:t>
            </a:r>
            <a:endParaRPr lang="en-US" sz="2400" b="1" dirty="0" smtClean="0">
              <a:solidFill>
                <a:schemeClr val="tx1"/>
              </a:solidFill>
              <a:cs typeface="B Nazanin" pitchFamily="2" charset="-78"/>
            </a:endParaRPr>
          </a:p>
          <a:p>
            <a:pPr algn="r" rtl="1">
              <a:buFont typeface="Arial" pitchFamily="34" charset="0"/>
              <a:buChar char="•"/>
            </a:pPr>
            <a:r>
              <a:rPr lang="fa-IR" sz="2400" b="1" dirty="0" smtClean="0">
                <a:solidFill>
                  <a:schemeClr val="tx1"/>
                </a:solidFill>
                <a:cs typeface="B Nazanin" pitchFamily="2" charset="-78"/>
              </a:rPr>
              <a:t>وجود بزرگترین آب شیرین کن دنیا در عربستان .</a:t>
            </a:r>
          </a:p>
          <a:p>
            <a:pPr algn="r" rtl="1">
              <a:buFont typeface="Arial" pitchFamily="34" charset="0"/>
              <a:buChar char="•"/>
            </a:pPr>
            <a:r>
              <a:rPr lang="fa-IR" sz="2400" b="1" dirty="0" smtClean="0">
                <a:solidFill>
                  <a:schemeClr val="tx1"/>
                </a:solidFill>
                <a:cs typeface="B Nazanin" pitchFamily="2" charset="-78"/>
              </a:rPr>
              <a:t>نقاط ضعف :شوری آب دریا ،اتلاف انرژی ، آلودگی محیط زیست </a:t>
            </a:r>
          </a:p>
          <a:p>
            <a:pPr marL="0" indent="0" algn="r" rtl="1">
              <a:buNone/>
            </a:pPr>
            <a:r>
              <a:rPr lang="fa-IR" sz="4000" dirty="0" smtClean="0">
                <a:solidFill>
                  <a:schemeClr val="accent2">
                    <a:lumMod val="75000"/>
                  </a:schemeClr>
                </a:solidFill>
                <a:cs typeface="B Nazanin" pitchFamily="2" charset="-78"/>
              </a:rPr>
              <a:t>4</a:t>
            </a:r>
            <a:r>
              <a:rPr lang="fa-IR" sz="3200" b="1" dirty="0" smtClean="0">
                <a:solidFill>
                  <a:schemeClr val="accent2">
                    <a:lumMod val="75000"/>
                  </a:schemeClr>
                </a:solidFill>
                <a:cs typeface="B Nazanin" pitchFamily="2" charset="-78"/>
              </a:rPr>
              <a:t>-ارزشیابی ثبات :</a:t>
            </a:r>
          </a:p>
          <a:p>
            <a:pPr marL="0" indent="0" algn="r" rtl="1">
              <a:buNone/>
            </a:pPr>
            <a:r>
              <a:rPr lang="fa-IR" sz="2600" b="1" dirty="0" smtClean="0">
                <a:solidFill>
                  <a:schemeClr val="tx1"/>
                </a:solidFill>
                <a:cs typeface="B Nazanin" pitchFamily="2" charset="-78"/>
              </a:rPr>
              <a:t>نقاط قوت :</a:t>
            </a:r>
            <a:endParaRPr lang="en-US" sz="2600" b="1" dirty="0" smtClean="0">
              <a:solidFill>
                <a:schemeClr val="tx1"/>
              </a:solidFill>
              <a:cs typeface="B Nazanin" pitchFamily="2" charset="-78"/>
            </a:endParaRPr>
          </a:p>
          <a:p>
            <a:pPr algn="r" rtl="1">
              <a:buFont typeface="Arial" pitchFamily="34" charset="0"/>
              <a:buChar char="•"/>
            </a:pPr>
            <a:r>
              <a:rPr lang="fa-IR" sz="2200" b="1" dirty="0" smtClean="0">
                <a:solidFill>
                  <a:schemeClr val="tx1"/>
                </a:solidFill>
                <a:cs typeface="B Nazanin" pitchFamily="2" charset="-78"/>
              </a:rPr>
              <a:t>عربستان به یکی از بزرگترین تولید کنندگان گندم جهان تبدیل شد.</a:t>
            </a:r>
            <a:endParaRPr lang="en-US" sz="2200" b="1" dirty="0" smtClean="0">
              <a:solidFill>
                <a:schemeClr val="tx1"/>
              </a:solidFill>
              <a:cs typeface="B Nazanin" pitchFamily="2" charset="-78"/>
            </a:endParaRPr>
          </a:p>
          <a:p>
            <a:pPr algn="r" rtl="1">
              <a:buFont typeface="Arial" pitchFamily="34" charset="0"/>
              <a:buChar char="•"/>
            </a:pPr>
            <a:r>
              <a:rPr lang="fa-IR" sz="2200" b="1" dirty="0" smtClean="0">
                <a:solidFill>
                  <a:schemeClr val="tx1"/>
                </a:solidFill>
                <a:cs typeface="B Nazanin" pitchFamily="2" charset="-78"/>
              </a:rPr>
              <a:t>راه اندازی 30 کارخانه آب شیرین کن دیگر در سواحل شرقی و غربی دریای سرخ و خلیج فارس</a:t>
            </a:r>
          </a:p>
          <a:p>
            <a:pPr marL="0" indent="0" algn="r" rtl="1">
              <a:buNone/>
            </a:pPr>
            <a:r>
              <a:rPr lang="fa-IR" sz="2200" b="1" dirty="0" smtClean="0">
                <a:solidFill>
                  <a:schemeClr val="tx1"/>
                </a:solidFill>
                <a:cs typeface="B Nazanin" pitchFamily="2" charset="-78"/>
              </a:rPr>
              <a:t>نقاط ضعف :</a:t>
            </a:r>
          </a:p>
          <a:p>
            <a:pPr algn="r" rtl="1">
              <a:buFont typeface="Arial" pitchFamily="34" charset="0"/>
              <a:buChar char="•"/>
            </a:pPr>
            <a:r>
              <a:rPr lang="fa-IR" sz="2200" b="1" dirty="0" smtClean="0">
                <a:solidFill>
                  <a:schemeClr val="tx1"/>
                </a:solidFill>
                <a:cs typeface="B Nazanin" pitchFamily="2" charset="-78"/>
              </a:rPr>
              <a:t>شور شدن آب دریاها،تهدید منابع شیلات دریاها</a:t>
            </a:r>
            <a:endParaRPr lang="en-US" sz="2200" b="1" dirty="0">
              <a:solidFill>
                <a:schemeClr val="tx1"/>
              </a:solidFill>
              <a:cs typeface="B Nazanin" pitchFamily="2" charset="-78"/>
            </a:endParaRPr>
          </a:p>
        </p:txBody>
      </p:sp>
    </p:spTree>
    <p:extLst>
      <p:ext uri="{BB962C8B-B14F-4D97-AF65-F5344CB8AC3E}">
        <p14:creationId xmlns:p14="http://schemas.microsoft.com/office/powerpoint/2010/main" val="33928800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620688"/>
            <a:ext cx="7560840" cy="648072"/>
          </a:xfrm>
        </p:spPr>
        <p:txBody>
          <a:bodyPr/>
          <a:lstStyle/>
          <a:p>
            <a:pPr algn="r" rtl="1"/>
            <a:r>
              <a:rPr lang="fa-IR" sz="2800" b="1" dirty="0" smtClean="0">
                <a:solidFill>
                  <a:schemeClr val="accent2">
                    <a:lumMod val="75000"/>
                  </a:schemeClr>
                </a:solidFill>
                <a:cs typeface="B Nazanin" pitchFamily="2" charset="-78"/>
              </a:rPr>
              <a:t>5-ارزشیابی ارزش پولی :</a:t>
            </a:r>
            <a:r>
              <a:rPr lang="fa-IR" dirty="0" smtClean="0">
                <a:solidFill>
                  <a:schemeClr val="tx1"/>
                </a:solidFill>
              </a:rPr>
              <a:t/>
            </a:r>
            <a:br>
              <a:rPr lang="fa-IR" dirty="0" smtClean="0">
                <a:solidFill>
                  <a:schemeClr val="tx1"/>
                </a:solidFill>
              </a:rPr>
            </a:br>
            <a:endParaRPr lang="en-US" dirty="0">
              <a:solidFill>
                <a:schemeClr val="tx1"/>
              </a:solidFill>
            </a:endParaRPr>
          </a:p>
        </p:txBody>
      </p:sp>
      <p:sp>
        <p:nvSpPr>
          <p:cNvPr id="3" name="Content Placeholder 2"/>
          <p:cNvSpPr>
            <a:spLocks noGrp="1"/>
          </p:cNvSpPr>
          <p:nvPr>
            <p:ph idx="1"/>
          </p:nvPr>
        </p:nvSpPr>
        <p:spPr>
          <a:xfrm>
            <a:off x="395536" y="1196752"/>
            <a:ext cx="8136904" cy="5472608"/>
          </a:xfrm>
        </p:spPr>
        <p:txBody>
          <a:bodyPr>
            <a:normAutofit/>
          </a:bodyPr>
          <a:lstStyle/>
          <a:p>
            <a:pPr marL="0" indent="0" algn="r" rtl="1">
              <a:buNone/>
            </a:pPr>
            <a:r>
              <a:rPr lang="fa-IR" sz="2000" b="1" dirty="0" smtClean="0">
                <a:solidFill>
                  <a:schemeClr val="tx1"/>
                </a:solidFill>
                <a:cs typeface="B Nazanin" pitchFamily="2" charset="-78"/>
              </a:rPr>
              <a:t>نقاط</a:t>
            </a:r>
            <a:r>
              <a:rPr lang="fa-IR" sz="2400" b="1" dirty="0" smtClean="0">
                <a:solidFill>
                  <a:schemeClr val="tx1"/>
                </a:solidFill>
                <a:cs typeface="B Nazanin" pitchFamily="2" charset="-78"/>
              </a:rPr>
              <a:t> قوت : </a:t>
            </a:r>
            <a:endParaRPr lang="en-US" sz="2400" b="1" dirty="0" smtClean="0">
              <a:solidFill>
                <a:schemeClr val="tx1"/>
              </a:solidFill>
              <a:cs typeface="B Nazanin" pitchFamily="2" charset="-78"/>
            </a:endParaRPr>
          </a:p>
          <a:p>
            <a:pPr algn="r" rtl="1">
              <a:buFont typeface="Arial" pitchFamily="34" charset="0"/>
              <a:buChar char="•"/>
            </a:pPr>
            <a:r>
              <a:rPr lang="fa-IR" sz="2400" b="1" dirty="0" smtClean="0">
                <a:solidFill>
                  <a:schemeClr val="tx1"/>
                </a:solidFill>
                <a:cs typeface="B Nazanin" pitchFamily="2" charset="-78"/>
              </a:rPr>
              <a:t>تولید گندم و عدم وابستگی به درآمدهای نفتی ودرآمدهای حاصل از حج</a:t>
            </a:r>
          </a:p>
          <a:p>
            <a:pPr marL="0" indent="0" algn="r" rtl="1">
              <a:buNone/>
            </a:pPr>
            <a:r>
              <a:rPr lang="fa-IR" sz="2400" b="1" dirty="0" smtClean="0">
                <a:solidFill>
                  <a:schemeClr val="tx1"/>
                </a:solidFill>
                <a:cs typeface="B Nazanin" pitchFamily="2" charset="-78"/>
              </a:rPr>
              <a:t>نقاط ضعف :</a:t>
            </a:r>
            <a:endParaRPr lang="en-US" sz="2400" b="1" dirty="0" smtClean="0">
              <a:solidFill>
                <a:schemeClr val="tx1"/>
              </a:solidFill>
              <a:cs typeface="B Nazanin" pitchFamily="2" charset="-78"/>
            </a:endParaRPr>
          </a:p>
          <a:p>
            <a:pPr algn="r" rtl="1">
              <a:buFont typeface="Arial" pitchFamily="34" charset="0"/>
              <a:buChar char="•"/>
            </a:pPr>
            <a:r>
              <a:rPr lang="fa-IR" sz="2400" b="1" dirty="0" smtClean="0">
                <a:solidFill>
                  <a:schemeClr val="tx1"/>
                </a:solidFill>
                <a:cs typeface="B Nazanin" pitchFamily="2" charset="-78"/>
              </a:rPr>
              <a:t>عادت مردم به آب کم بها به علت اختصاص یارانه آب ، باعث شده مردم عربستان به یکی از پرمصرفترین مردم جهان تبدیل شوند.</a:t>
            </a:r>
          </a:p>
          <a:p>
            <a:pPr marL="0" indent="0" algn="r" rtl="1">
              <a:buNone/>
            </a:pPr>
            <a:r>
              <a:rPr lang="fa-IR" sz="2400" b="1" dirty="0" smtClean="0">
                <a:solidFill>
                  <a:schemeClr val="tx1"/>
                </a:solidFill>
                <a:cs typeface="B Nazanin" pitchFamily="2" charset="-78"/>
              </a:rPr>
              <a:t>   </a:t>
            </a:r>
            <a:r>
              <a:rPr lang="fa-IR" sz="2800" b="1" dirty="0" smtClean="0">
                <a:solidFill>
                  <a:schemeClr val="accent2">
                    <a:lumMod val="75000"/>
                  </a:schemeClr>
                </a:solidFill>
                <a:cs typeface="B Nazanin" pitchFamily="2" charset="-78"/>
              </a:rPr>
              <a:t>6-ارزشیابی کارآیی:</a:t>
            </a:r>
          </a:p>
          <a:p>
            <a:pPr marL="0" indent="0" algn="r" rtl="1">
              <a:buNone/>
            </a:pPr>
            <a:r>
              <a:rPr lang="fa-IR" sz="2400" b="1" dirty="0" smtClean="0">
                <a:solidFill>
                  <a:schemeClr val="tx1"/>
                </a:solidFill>
                <a:cs typeface="B Nazanin" pitchFamily="2" charset="-78"/>
              </a:rPr>
              <a:t>نقاط قوت :</a:t>
            </a:r>
          </a:p>
          <a:p>
            <a:pPr marL="0" indent="0" algn="r" rtl="1">
              <a:buNone/>
            </a:pPr>
            <a:r>
              <a:rPr lang="fa-IR" sz="2400" b="1" dirty="0" smtClean="0">
                <a:solidFill>
                  <a:schemeClr val="tx1"/>
                </a:solidFill>
                <a:cs typeface="B Nazanin" pitchFamily="2" charset="-78"/>
              </a:rPr>
              <a:t>صنایع آب شیرین کن عربستان بسیار پربازده و مفید بودند .(عدم وابستگی در تولید گندم)عدم وابستگی به دلارهای نفتی</a:t>
            </a:r>
          </a:p>
          <a:p>
            <a:pPr marL="0" indent="0" algn="r" rtl="1">
              <a:buNone/>
            </a:pPr>
            <a:r>
              <a:rPr lang="fa-IR" sz="2400" b="1" dirty="0" smtClean="0">
                <a:solidFill>
                  <a:schemeClr val="tx1"/>
                </a:solidFill>
                <a:cs typeface="B Nazanin" pitchFamily="2" charset="-78"/>
              </a:rPr>
              <a:t>نقاط ضعف :</a:t>
            </a:r>
          </a:p>
          <a:p>
            <a:pPr marL="0" indent="0" algn="r" rtl="1">
              <a:buNone/>
            </a:pPr>
            <a:r>
              <a:rPr lang="fa-IR" sz="2400" b="1" dirty="0" smtClean="0">
                <a:solidFill>
                  <a:schemeClr val="tx1"/>
                </a:solidFill>
                <a:cs typeface="B Nazanin" pitchFamily="2" charset="-78"/>
              </a:rPr>
              <a:t>شوری آب دریاها -اتلاف انرژی-آلودگی محیط زیست</a:t>
            </a:r>
          </a:p>
          <a:p>
            <a:pPr marL="0" indent="0" algn="r" rtl="1">
              <a:buNone/>
            </a:pPr>
            <a:endParaRPr lang="fa-IR" sz="2400" b="1" dirty="0" smtClean="0">
              <a:solidFill>
                <a:schemeClr val="tx1"/>
              </a:solidFill>
              <a:cs typeface="B Nazanin" pitchFamily="2" charset="-78"/>
            </a:endParaRPr>
          </a:p>
        </p:txBody>
      </p:sp>
    </p:spTree>
    <p:extLst>
      <p:ext uri="{BB962C8B-B14F-4D97-AF65-F5344CB8AC3E}">
        <p14:creationId xmlns:p14="http://schemas.microsoft.com/office/powerpoint/2010/main" val="27294305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chemeClr val="accent2">
                    <a:lumMod val="75000"/>
                  </a:schemeClr>
                </a:solidFill>
                <a:cs typeface="B Nazanin" pitchFamily="2" charset="-78"/>
              </a:rPr>
              <a:t>جمع بندی پروژه آب شیرین کن عربستان</a:t>
            </a:r>
            <a:r>
              <a:rPr lang="fa-IR" dirty="0" smtClean="0">
                <a:solidFill>
                  <a:schemeClr val="tx1"/>
                </a:solidFill>
              </a:rPr>
              <a:t/>
            </a:r>
            <a:br>
              <a:rPr lang="fa-IR" dirty="0" smtClean="0">
                <a:solidFill>
                  <a:schemeClr val="tx1"/>
                </a:solidFill>
              </a:rPr>
            </a:b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rtl="1">
              <a:buNone/>
            </a:pPr>
            <a:r>
              <a:rPr lang="fa-IR" sz="2800" b="1" dirty="0" smtClean="0">
                <a:solidFill>
                  <a:schemeClr val="tx1"/>
                </a:solidFill>
                <a:cs typeface="B Nazanin" pitchFamily="2" charset="-78"/>
              </a:rPr>
              <a:t>خاورمیانه </a:t>
            </a:r>
            <a:r>
              <a:rPr lang="fa-IR" sz="2800" b="1" dirty="0">
                <a:solidFill>
                  <a:schemeClr val="tx1"/>
                </a:solidFill>
                <a:cs typeface="B Nazanin" pitchFamily="2" charset="-78"/>
              </a:rPr>
              <a:t>خشک است و احتمالا خشک تر خواهد شد</a:t>
            </a:r>
            <a:r>
              <a:rPr lang="fa-IR" sz="2800" b="1" dirty="0" smtClean="0">
                <a:solidFill>
                  <a:schemeClr val="tx1"/>
                </a:solidFill>
                <a:cs typeface="B Nazanin" pitchFamily="2" charset="-78"/>
              </a:rPr>
              <a:t>.</a:t>
            </a:r>
            <a:endParaRPr lang="en-US" sz="2800" b="1" dirty="0" smtClean="0">
              <a:solidFill>
                <a:schemeClr val="tx1"/>
              </a:solidFill>
              <a:cs typeface="B Nazanin" pitchFamily="2" charset="-78"/>
            </a:endParaRPr>
          </a:p>
          <a:p>
            <a:pPr marL="0" indent="0" algn="just" rtl="1">
              <a:buNone/>
            </a:pPr>
            <a:r>
              <a:rPr lang="fa-IR" sz="2800" b="1" dirty="0" smtClean="0">
                <a:solidFill>
                  <a:schemeClr val="tx1"/>
                </a:solidFill>
                <a:cs typeface="B Nazanin" pitchFamily="2" charset="-78"/>
              </a:rPr>
              <a:t>منابع </a:t>
            </a:r>
            <a:r>
              <a:rPr lang="fa-IR" sz="2800" b="1" dirty="0">
                <a:solidFill>
                  <a:schemeClr val="tx1"/>
                </a:solidFill>
                <a:cs typeface="B Nazanin" pitchFamily="2" charset="-78"/>
              </a:rPr>
              <a:t>دریایی نیز محدودند </a:t>
            </a:r>
            <a:r>
              <a:rPr lang="fa-IR" sz="2800" b="1" dirty="0" smtClean="0">
                <a:solidFill>
                  <a:schemeClr val="tx1"/>
                </a:solidFill>
                <a:cs typeface="B Nazanin" pitchFamily="2" charset="-78"/>
              </a:rPr>
              <a:t>.</a:t>
            </a:r>
            <a:r>
              <a:rPr lang="en-US" sz="2800" b="1" dirty="0" smtClean="0">
                <a:solidFill>
                  <a:schemeClr val="tx1"/>
                </a:solidFill>
                <a:cs typeface="B Nazanin" pitchFamily="2" charset="-78"/>
              </a:rPr>
              <a:t> </a:t>
            </a:r>
            <a:r>
              <a:rPr lang="fa-IR" sz="2800" b="1" dirty="0" smtClean="0">
                <a:solidFill>
                  <a:schemeClr val="tx1"/>
                </a:solidFill>
                <a:cs typeface="B Nazanin" pitchFamily="2" charset="-78"/>
              </a:rPr>
              <a:t>زیرا </a:t>
            </a:r>
            <a:r>
              <a:rPr lang="fa-IR" sz="2800" b="1" dirty="0">
                <a:solidFill>
                  <a:schemeClr val="tx1"/>
                </a:solidFill>
                <a:cs typeface="B Nazanin" pitchFamily="2" charset="-78"/>
              </a:rPr>
              <a:t>در دراز مدت امکان افزایش آب شیرین کن در تراکم </a:t>
            </a:r>
            <a:r>
              <a:rPr lang="fa-IR" sz="2800" b="1" dirty="0" smtClean="0">
                <a:solidFill>
                  <a:schemeClr val="tx1"/>
                </a:solidFill>
                <a:cs typeface="B Nazanin" pitchFamily="2" charset="-78"/>
              </a:rPr>
              <a:t>محدود</a:t>
            </a:r>
            <a:r>
              <a:rPr lang="en-US" sz="2800" b="1" dirty="0" smtClean="0">
                <a:solidFill>
                  <a:schemeClr val="tx1"/>
                </a:solidFill>
                <a:cs typeface="B Nazanin" pitchFamily="2" charset="-78"/>
              </a:rPr>
              <a:t> </a:t>
            </a:r>
            <a:r>
              <a:rPr lang="fa-IR" sz="2800" b="1" dirty="0" smtClean="0">
                <a:solidFill>
                  <a:schemeClr val="tx1"/>
                </a:solidFill>
                <a:cs typeface="B Nazanin" pitchFamily="2" charset="-78"/>
              </a:rPr>
              <a:t>خلیج </a:t>
            </a:r>
            <a:r>
              <a:rPr lang="fa-IR" sz="2800" b="1" dirty="0">
                <a:solidFill>
                  <a:schemeClr val="tx1"/>
                </a:solidFill>
                <a:cs typeface="B Nazanin" pitchFamily="2" charset="-78"/>
              </a:rPr>
              <a:t>فارس وجود خواهد داشت.کشورهایی که فرصت را دریابند موفق تر خواهند </a:t>
            </a:r>
            <a:r>
              <a:rPr lang="fa-IR" sz="2800" b="1" dirty="0" smtClean="0">
                <a:solidFill>
                  <a:schemeClr val="tx1"/>
                </a:solidFill>
                <a:cs typeface="B Nazanin" pitchFamily="2" charset="-78"/>
              </a:rPr>
              <a:t>بود</a:t>
            </a:r>
            <a:r>
              <a:rPr lang="en-US" sz="2800" b="1" dirty="0" smtClean="0">
                <a:solidFill>
                  <a:schemeClr val="tx1"/>
                </a:solidFill>
                <a:cs typeface="B Nazanin" pitchFamily="2" charset="-78"/>
              </a:rPr>
              <a:t> </a:t>
            </a:r>
            <a:r>
              <a:rPr lang="fa-IR" sz="2800" b="1" dirty="0" smtClean="0">
                <a:solidFill>
                  <a:schemeClr val="tx1"/>
                </a:solidFill>
                <a:cs typeface="B Nazanin" pitchFamily="2" charset="-78"/>
              </a:rPr>
              <a:t>و </a:t>
            </a:r>
            <a:r>
              <a:rPr lang="fa-IR" sz="2800" b="1" dirty="0">
                <a:solidFill>
                  <a:schemeClr val="tx1"/>
                </a:solidFill>
                <a:cs typeface="B Nazanin" pitchFamily="2" charset="-78"/>
              </a:rPr>
              <a:t>امروزه عربستان موفق تر ظاهر شده </a:t>
            </a:r>
            <a:r>
              <a:rPr lang="fa-IR" sz="2800" b="1" dirty="0" smtClean="0">
                <a:solidFill>
                  <a:schemeClr val="tx1"/>
                </a:solidFill>
                <a:cs typeface="B Nazanin" pitchFamily="2" charset="-78"/>
              </a:rPr>
              <a:t>است</a:t>
            </a:r>
            <a:r>
              <a:rPr lang="en-US" sz="2800" b="1" dirty="0" smtClean="0">
                <a:solidFill>
                  <a:schemeClr val="tx1"/>
                </a:solidFill>
                <a:cs typeface="B Nazanin" pitchFamily="2" charset="-78"/>
              </a:rPr>
              <a:t>.</a:t>
            </a:r>
            <a:r>
              <a:rPr lang="fa-IR" sz="2800" b="1" dirty="0" smtClean="0">
                <a:solidFill>
                  <a:schemeClr val="tx1"/>
                </a:solidFill>
                <a:cs typeface="B Nazanin" pitchFamily="2" charset="-78"/>
              </a:rPr>
              <a:t> </a:t>
            </a:r>
            <a:endParaRPr lang="en-US" sz="2800" b="1" dirty="0">
              <a:solidFill>
                <a:schemeClr val="tx1"/>
              </a:solidFill>
              <a:cs typeface="B Nazanin" pitchFamily="2" charset="-78"/>
            </a:endParaRPr>
          </a:p>
        </p:txBody>
      </p:sp>
    </p:spTree>
    <p:extLst>
      <p:ext uri="{BB962C8B-B14F-4D97-AF65-F5344CB8AC3E}">
        <p14:creationId xmlns:p14="http://schemas.microsoft.com/office/powerpoint/2010/main" val="1105955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600" b="1" dirty="0" smtClean="0">
                <a:solidFill>
                  <a:schemeClr val="accent2">
                    <a:lumMod val="75000"/>
                  </a:schemeClr>
                </a:solidFill>
                <a:latin typeface="Trebuchet MS" pitchFamily="34" charset="0"/>
                <a:cs typeface="B Nazanin" pitchFamily="2" charset="-78"/>
              </a:rPr>
              <a:t>سه )</a:t>
            </a:r>
            <a:r>
              <a:rPr lang="en-US" sz="3600" b="1" dirty="0" smtClean="0">
                <a:solidFill>
                  <a:schemeClr val="accent2">
                    <a:lumMod val="75000"/>
                  </a:schemeClr>
                </a:solidFill>
                <a:latin typeface="Trebuchet MS" pitchFamily="34" charset="0"/>
                <a:cs typeface="B Nazanin" pitchFamily="2" charset="-78"/>
              </a:rPr>
              <a:t> </a:t>
            </a:r>
            <a:r>
              <a:rPr lang="fa-IR" sz="3600" b="1" dirty="0" smtClean="0">
                <a:solidFill>
                  <a:schemeClr val="accent2">
                    <a:lumMod val="75000"/>
                  </a:schemeClr>
                </a:solidFill>
                <a:latin typeface="Trebuchet MS" pitchFamily="34" charset="0"/>
                <a:cs typeface="B Nazanin" pitchFamily="2" charset="-78"/>
              </a:rPr>
              <a:t>پروژه توسعه فرودگاه بین المللی دبی</a:t>
            </a:r>
            <a:endParaRPr lang="en-US" sz="3600" b="1" dirty="0">
              <a:solidFill>
                <a:schemeClr val="accent2">
                  <a:lumMod val="75000"/>
                </a:schemeClr>
              </a:solidFill>
              <a:latin typeface="Trebuchet MS" pitchFamily="34" charset="0"/>
              <a:cs typeface="B Nazanin" pitchFamily="2" charset="-78"/>
            </a:endParaRPr>
          </a:p>
        </p:txBody>
      </p:sp>
      <p:sp>
        <p:nvSpPr>
          <p:cNvPr id="3" name="Content Placeholder 2"/>
          <p:cNvSpPr>
            <a:spLocks noGrp="1"/>
          </p:cNvSpPr>
          <p:nvPr>
            <p:ph idx="1"/>
          </p:nvPr>
        </p:nvSpPr>
        <p:spPr>
          <a:xfrm>
            <a:off x="1009442" y="1807361"/>
            <a:ext cx="7667013" cy="4645975"/>
          </a:xfrm>
        </p:spPr>
        <p:txBody>
          <a:bodyPr>
            <a:normAutofit lnSpcReduction="10000"/>
          </a:bodyPr>
          <a:lstStyle/>
          <a:p>
            <a:pPr marL="0" indent="0" algn="r" rtl="1">
              <a:buNone/>
            </a:pPr>
            <a:r>
              <a:rPr lang="fa-IR" sz="2800" b="1" dirty="0" smtClean="0">
                <a:solidFill>
                  <a:schemeClr val="tx1"/>
                </a:solidFill>
                <a:cs typeface="B Nazanin" pitchFamily="2" charset="-78"/>
              </a:rPr>
              <a:t>امارات متحده عربی یکی از مراکز جذاب توریستی جهان است.و همچنین یکی از مهم ترین حوزه های تمرکز بازار بورس دنیا میباشد.که بخش عمده ای از  موفقیتهای خود را مدیون فرودگاه بین المللی دبی است.</a:t>
            </a:r>
          </a:p>
          <a:p>
            <a:pPr marL="0" indent="0" algn="r" rtl="1">
              <a:buNone/>
            </a:pPr>
            <a:r>
              <a:rPr lang="fa-IR" sz="2800" b="1" dirty="0" smtClean="0">
                <a:solidFill>
                  <a:schemeClr val="tx1"/>
                </a:solidFill>
                <a:cs typeface="B Nazanin" pitchFamily="2" charset="-78"/>
              </a:rPr>
              <a:t>گزارش عملکرد پروژه </a:t>
            </a:r>
          </a:p>
          <a:p>
            <a:pPr marL="0" indent="0" algn="r" rtl="1">
              <a:buNone/>
            </a:pPr>
            <a:r>
              <a:rPr lang="fa-IR" sz="2800" b="1" dirty="0" smtClean="0">
                <a:solidFill>
                  <a:schemeClr val="tx1"/>
                </a:solidFill>
                <a:cs typeface="B Nazanin" pitchFamily="2" charset="-78"/>
              </a:rPr>
              <a:t>فرودگاه بین المللی دبی که تحت نظارت شرکت قرودگاههای دبی اداره شده است ، قطب اصلی خطوط هوایی بین المللی محسوب میشود.از حیث ترافیک مسافری و پروازهای باربری از جمله پرترددترین قطبهای رفت و آمد هواپیمای غول پیکر </a:t>
            </a:r>
            <a:r>
              <a:rPr lang="en-US" sz="2800" b="1" dirty="0" smtClean="0">
                <a:solidFill>
                  <a:schemeClr val="tx1"/>
                </a:solidFill>
                <a:cs typeface="B Nazanin" pitchFamily="2" charset="-78"/>
              </a:rPr>
              <a:t>A380</a:t>
            </a:r>
            <a:r>
              <a:rPr lang="fa-IR" sz="2800" b="1" dirty="0" smtClean="0">
                <a:solidFill>
                  <a:schemeClr val="tx1"/>
                </a:solidFill>
                <a:cs typeface="B Nazanin" pitchFamily="2" charset="-78"/>
              </a:rPr>
              <a:t>است.</a:t>
            </a:r>
          </a:p>
        </p:txBody>
      </p:sp>
    </p:spTree>
    <p:extLst>
      <p:ext uri="{BB962C8B-B14F-4D97-AF65-F5344CB8AC3E}">
        <p14:creationId xmlns:p14="http://schemas.microsoft.com/office/powerpoint/2010/main" val="11518964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188640"/>
            <a:ext cx="7306974" cy="1411559"/>
          </a:xfrm>
        </p:spPr>
        <p:txBody>
          <a:bodyPr/>
          <a:lstStyle/>
          <a:p>
            <a:r>
              <a:rPr lang="fa-IR" sz="4000" dirty="0" smtClean="0">
                <a:solidFill>
                  <a:schemeClr val="accent2">
                    <a:lumMod val="75000"/>
                  </a:schemeClr>
                </a:solidFill>
                <a:cs typeface="2  Nazanin" pitchFamily="2" charset="-78"/>
              </a:rPr>
              <a:t>ارزشیابی نهایی پروژه توسعه فرودگاه دبی</a:t>
            </a:r>
            <a:r>
              <a:rPr lang="fa-IR" sz="4000" dirty="0" smtClean="0">
                <a:solidFill>
                  <a:schemeClr val="tx1"/>
                </a:solidFill>
                <a:cs typeface="2  Nazanin" pitchFamily="2" charset="-78"/>
              </a:rPr>
              <a:t> </a:t>
            </a:r>
            <a:r>
              <a:rPr lang="fa-IR" dirty="0" smtClean="0">
                <a:solidFill>
                  <a:schemeClr val="tx1"/>
                </a:solidFill>
                <a:cs typeface="2  Nazanin" pitchFamily="2" charset="-78"/>
              </a:rPr>
              <a:t/>
            </a:r>
            <a:br>
              <a:rPr lang="fa-IR" dirty="0" smtClean="0">
                <a:solidFill>
                  <a:schemeClr val="tx1"/>
                </a:solidFill>
                <a:cs typeface="2  Nazanin" pitchFamily="2" charset="-78"/>
              </a:rPr>
            </a:br>
            <a:endParaRPr lang="en-US" dirty="0">
              <a:solidFill>
                <a:schemeClr val="tx1"/>
              </a:solidFill>
              <a:cs typeface="2  Nazanin" pitchFamily="2" charset="-78"/>
            </a:endParaRPr>
          </a:p>
        </p:txBody>
      </p:sp>
      <p:sp>
        <p:nvSpPr>
          <p:cNvPr id="3" name="Content Placeholder 2"/>
          <p:cNvSpPr>
            <a:spLocks noGrp="1"/>
          </p:cNvSpPr>
          <p:nvPr>
            <p:ph idx="1"/>
          </p:nvPr>
        </p:nvSpPr>
        <p:spPr>
          <a:xfrm>
            <a:off x="467544" y="908720"/>
            <a:ext cx="8352928" cy="5544616"/>
          </a:xfrm>
        </p:spPr>
        <p:txBody>
          <a:bodyPr>
            <a:normAutofit/>
          </a:bodyPr>
          <a:lstStyle/>
          <a:p>
            <a:pPr marL="0" indent="0" algn="r" rtl="1">
              <a:buNone/>
            </a:pPr>
            <a:r>
              <a:rPr lang="fa-IR" sz="2800" b="1" dirty="0" smtClean="0">
                <a:solidFill>
                  <a:schemeClr val="accent2">
                    <a:lumMod val="75000"/>
                  </a:schemeClr>
                </a:solidFill>
                <a:cs typeface="2  Nazanin" pitchFamily="2" charset="-78"/>
              </a:rPr>
              <a:t>1-ارزشیابی کارایی</a:t>
            </a:r>
          </a:p>
          <a:p>
            <a:pPr marL="0" indent="0" algn="r" rtl="1">
              <a:buNone/>
            </a:pPr>
            <a:r>
              <a:rPr lang="fa-IR" sz="2400" b="1" dirty="0" smtClean="0">
                <a:solidFill>
                  <a:schemeClr val="tx1"/>
                </a:solidFill>
                <a:cs typeface="2  Nazanin" pitchFamily="2" charset="-78"/>
              </a:rPr>
              <a:t>نقاط قوت :</a:t>
            </a:r>
            <a:endParaRPr lang="en-US" sz="2400" b="1" dirty="0" smtClean="0">
              <a:solidFill>
                <a:schemeClr val="tx1"/>
              </a:solidFill>
              <a:cs typeface="2  Nazanin" pitchFamily="2" charset="-78"/>
            </a:endParaRPr>
          </a:p>
          <a:p>
            <a:pPr marL="0" indent="0" algn="r" rtl="1">
              <a:buNone/>
            </a:pPr>
            <a:r>
              <a:rPr lang="fa-IR" sz="2400" b="1" dirty="0" smtClean="0">
                <a:solidFill>
                  <a:schemeClr val="tx1"/>
                </a:solidFill>
                <a:cs typeface="2  Nazanin" pitchFamily="2" charset="-78"/>
              </a:rPr>
              <a:t>فرودگاه بین المللی دبی به منزله فرودگاه اصلی دبی با آینده نگری زیاد ساخته شده و در منطقه ای نزدیک دبی ساخته شده است.</a:t>
            </a:r>
          </a:p>
          <a:p>
            <a:pPr marL="0" indent="0" algn="r" rtl="1">
              <a:buNone/>
            </a:pPr>
            <a:r>
              <a:rPr lang="fa-IR" sz="2400" b="1" dirty="0" smtClean="0">
                <a:solidFill>
                  <a:schemeClr val="tx1"/>
                </a:solidFill>
                <a:cs typeface="2  Nazanin" pitchFamily="2" charset="-78"/>
              </a:rPr>
              <a:t>نقاط ضعف: </a:t>
            </a:r>
            <a:endParaRPr lang="en-US" sz="2400" b="1" dirty="0" smtClean="0">
              <a:solidFill>
                <a:schemeClr val="tx1"/>
              </a:solidFill>
              <a:cs typeface="2  Nazanin" pitchFamily="2" charset="-78"/>
            </a:endParaRPr>
          </a:p>
          <a:p>
            <a:pPr marL="0" indent="0" algn="r" rtl="1">
              <a:buNone/>
            </a:pPr>
            <a:r>
              <a:rPr lang="fa-IR" sz="2400" b="1" dirty="0" smtClean="0">
                <a:solidFill>
                  <a:schemeClr val="tx1"/>
                </a:solidFill>
                <a:cs typeface="2  Nazanin" pitchFamily="2" charset="-78"/>
              </a:rPr>
              <a:t>گزارشی در مورد ضعف در کار آیی مشاهده نشده است.</a:t>
            </a:r>
          </a:p>
          <a:p>
            <a:pPr marL="0" indent="0" algn="r" rtl="1">
              <a:buNone/>
            </a:pPr>
            <a:r>
              <a:rPr lang="fa-IR" sz="2800" b="1" dirty="0" smtClean="0">
                <a:solidFill>
                  <a:schemeClr val="accent2">
                    <a:lumMod val="75000"/>
                  </a:schemeClr>
                </a:solidFill>
                <a:cs typeface="2  Nazanin" pitchFamily="2" charset="-78"/>
              </a:rPr>
              <a:t>2- ارزشیابی اثربخشی</a:t>
            </a:r>
          </a:p>
          <a:p>
            <a:pPr marL="0" indent="0" algn="r" rtl="1">
              <a:buNone/>
            </a:pPr>
            <a:r>
              <a:rPr lang="fa-IR" sz="2400" b="1" dirty="0" smtClean="0">
                <a:solidFill>
                  <a:schemeClr val="tx1"/>
                </a:solidFill>
                <a:cs typeface="2  Nazanin" pitchFamily="2" charset="-78"/>
              </a:rPr>
              <a:t>نقاط قوت : قطب اصلی شرکتهای هواپیمایی دبی است .بزرگترین قطب حمل و نقل هوایی است.پایانه سوم این فرودگاه ،دومین سازه بزرگ جهان از نظر مساحت و بزرگترین پایانه فرودگاه در جهان است</a:t>
            </a:r>
            <a:r>
              <a:rPr lang="fa-IR" sz="2400" b="1" dirty="0" smtClean="0">
                <a:cs typeface="2  Nazanin" pitchFamily="2" charset="-78"/>
              </a:rPr>
              <a:t>.</a:t>
            </a:r>
            <a:endParaRPr lang="en-US" sz="2400" b="1" dirty="0">
              <a:cs typeface="2  Nazanin" pitchFamily="2" charset="-78"/>
            </a:endParaRPr>
          </a:p>
        </p:txBody>
      </p:sp>
    </p:spTree>
    <p:extLst>
      <p:ext uri="{BB962C8B-B14F-4D97-AF65-F5344CB8AC3E}">
        <p14:creationId xmlns:p14="http://schemas.microsoft.com/office/powerpoint/2010/main" val="7360080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1" y="476672"/>
            <a:ext cx="7056784" cy="1212507"/>
          </a:xfrm>
        </p:spPr>
        <p:txBody>
          <a:bodyPr/>
          <a:lstStyle/>
          <a:p>
            <a:pPr algn="r" rtl="1"/>
            <a:r>
              <a:rPr lang="fa-IR" dirty="0" smtClean="0"/>
              <a:t/>
            </a:r>
            <a:br>
              <a:rPr lang="fa-IR" dirty="0" smtClean="0"/>
            </a:br>
            <a:r>
              <a:rPr lang="fa-IR" sz="3600" dirty="0" smtClean="0">
                <a:solidFill>
                  <a:schemeClr val="accent2">
                    <a:lumMod val="75000"/>
                  </a:schemeClr>
                </a:solidFill>
                <a:cs typeface="B Nazanin" pitchFamily="2" charset="-78"/>
              </a:rPr>
              <a:t>3</a:t>
            </a:r>
            <a:r>
              <a:rPr lang="fa-IR" b="1" dirty="0" smtClean="0">
                <a:solidFill>
                  <a:schemeClr val="accent2">
                    <a:lumMod val="75000"/>
                  </a:schemeClr>
                </a:solidFill>
                <a:cs typeface="B Nazanin" pitchFamily="2" charset="-78"/>
              </a:rPr>
              <a:t>-ارزشیابی اثر نهایی</a:t>
            </a:r>
            <a:r>
              <a:rPr lang="fa-IR" sz="3600" dirty="0" smtClean="0">
                <a:cs typeface="B Nazanin" pitchFamily="2" charset="-78"/>
              </a:rPr>
              <a:t/>
            </a:r>
            <a:br>
              <a:rPr lang="fa-IR" sz="3600" dirty="0" smtClean="0">
                <a:cs typeface="B Nazanin" pitchFamily="2" charset="-78"/>
              </a:rPr>
            </a:br>
            <a:r>
              <a:rPr lang="fa-IR" dirty="0" smtClean="0"/>
              <a:t> </a:t>
            </a:r>
            <a:br>
              <a:rPr lang="fa-IR" dirty="0" smtClean="0"/>
            </a:br>
            <a:r>
              <a:rPr lang="fa-IR" dirty="0"/>
              <a:t/>
            </a:r>
            <a:br>
              <a:rPr lang="fa-IR" dirty="0"/>
            </a:br>
            <a:endParaRPr lang="en-US" dirty="0"/>
          </a:p>
        </p:txBody>
      </p:sp>
      <p:sp>
        <p:nvSpPr>
          <p:cNvPr id="3" name="Content Placeholder 2"/>
          <p:cNvSpPr>
            <a:spLocks noGrp="1"/>
          </p:cNvSpPr>
          <p:nvPr>
            <p:ph idx="1"/>
          </p:nvPr>
        </p:nvSpPr>
        <p:spPr/>
        <p:txBody>
          <a:bodyPr>
            <a:normAutofit fontScale="25000" lnSpcReduction="20000"/>
          </a:bodyPr>
          <a:lstStyle/>
          <a:p>
            <a:pPr marL="0" indent="0" algn="r" rtl="1">
              <a:buNone/>
            </a:pPr>
            <a:endParaRPr lang="en-US" dirty="0" smtClean="0"/>
          </a:p>
          <a:p>
            <a:pPr marL="0" indent="0" algn="r" rtl="1">
              <a:buNone/>
            </a:pPr>
            <a:endParaRPr lang="en-US" dirty="0"/>
          </a:p>
          <a:p>
            <a:pPr marL="0" indent="0" algn="r" rtl="1">
              <a:buNone/>
            </a:pPr>
            <a:endParaRPr lang="en-US" dirty="0" smtClean="0"/>
          </a:p>
          <a:p>
            <a:pPr marL="0" indent="0" algn="r" rtl="1">
              <a:buNone/>
            </a:pPr>
            <a:endParaRPr lang="en-US" dirty="0"/>
          </a:p>
          <a:p>
            <a:pPr marL="0" indent="0" algn="r" rtl="1">
              <a:buNone/>
            </a:pPr>
            <a:endParaRPr lang="en-US" dirty="0" smtClean="0"/>
          </a:p>
          <a:p>
            <a:pPr marL="0" indent="0" algn="r" rtl="1">
              <a:buNone/>
            </a:pPr>
            <a:endParaRPr lang="en-US" dirty="0"/>
          </a:p>
          <a:p>
            <a:pPr marL="0" indent="0" algn="r" rtl="1">
              <a:buNone/>
            </a:pPr>
            <a:endParaRPr lang="en-US" dirty="0" smtClean="0"/>
          </a:p>
          <a:p>
            <a:pPr marL="0" indent="0" algn="r" rtl="1">
              <a:buNone/>
            </a:pPr>
            <a:endParaRPr lang="en-US" dirty="0"/>
          </a:p>
          <a:p>
            <a:pPr marL="0" indent="0" algn="r" rtl="1">
              <a:buNone/>
            </a:pPr>
            <a:endParaRPr lang="en-US" dirty="0" smtClean="0"/>
          </a:p>
          <a:p>
            <a:pPr marL="0" indent="0" algn="r" rtl="1">
              <a:buNone/>
            </a:pPr>
            <a:r>
              <a:rPr lang="fa-IR" sz="11200" b="1" dirty="0" smtClean="0">
                <a:solidFill>
                  <a:schemeClr val="tx1"/>
                </a:solidFill>
                <a:cs typeface="B Nazanin" pitchFamily="2" charset="-78"/>
              </a:rPr>
              <a:t>نقاط قوت : </a:t>
            </a:r>
            <a:endParaRPr lang="en-US" sz="11200" b="1" dirty="0" smtClean="0">
              <a:solidFill>
                <a:schemeClr val="tx1"/>
              </a:solidFill>
              <a:cs typeface="B Nazanin" pitchFamily="2" charset="-78"/>
            </a:endParaRPr>
          </a:p>
          <a:p>
            <a:pPr marL="0" indent="0" algn="r" rtl="1">
              <a:buNone/>
            </a:pPr>
            <a:r>
              <a:rPr lang="fa-IR" sz="11200" b="1" dirty="0" smtClean="0">
                <a:solidFill>
                  <a:schemeClr val="tx1"/>
                </a:solidFill>
                <a:cs typeface="B Nazanin" pitchFamily="2" charset="-78"/>
              </a:rPr>
              <a:t>این فرودگاه به شدت موجب افزایش روند رشد و توسعه اقتصادی امارات متحده عربی شده است.</a:t>
            </a:r>
          </a:p>
          <a:p>
            <a:pPr marL="0" indent="0" algn="r" rtl="1">
              <a:buNone/>
            </a:pPr>
            <a:endParaRPr lang="fa-IR" sz="11200" b="1" dirty="0" smtClean="0">
              <a:solidFill>
                <a:schemeClr val="tx1"/>
              </a:solidFill>
              <a:cs typeface="B Nazanin" pitchFamily="2" charset="-78"/>
            </a:endParaRPr>
          </a:p>
          <a:p>
            <a:pPr marL="0" indent="0" algn="r" rtl="1">
              <a:buNone/>
            </a:pPr>
            <a:r>
              <a:rPr lang="fa-IR" sz="11200" b="1" dirty="0" smtClean="0">
                <a:solidFill>
                  <a:schemeClr val="accent2">
                    <a:lumMod val="75000"/>
                  </a:schemeClr>
                </a:solidFill>
                <a:cs typeface="B Nazanin" pitchFamily="2" charset="-78"/>
              </a:rPr>
              <a:t>4-ارزشیابی ارتباط :</a:t>
            </a:r>
          </a:p>
          <a:p>
            <a:pPr marL="0" indent="0" algn="r" rtl="1">
              <a:buNone/>
            </a:pPr>
            <a:r>
              <a:rPr lang="fa-IR" sz="11200" b="1" dirty="0" smtClean="0">
                <a:solidFill>
                  <a:schemeClr val="tx1"/>
                </a:solidFill>
                <a:cs typeface="B Nazanin" pitchFamily="2" charset="-78"/>
              </a:rPr>
              <a:t>نقاط قوت : </a:t>
            </a:r>
            <a:endParaRPr lang="en-US" sz="11200" b="1" dirty="0" smtClean="0">
              <a:solidFill>
                <a:schemeClr val="tx1"/>
              </a:solidFill>
              <a:cs typeface="B Nazanin" pitchFamily="2" charset="-78"/>
            </a:endParaRPr>
          </a:p>
          <a:p>
            <a:pPr marL="0" indent="0" algn="r" rtl="1">
              <a:buNone/>
            </a:pPr>
            <a:r>
              <a:rPr lang="fa-IR" sz="11200" b="1" dirty="0" smtClean="0">
                <a:solidFill>
                  <a:schemeClr val="tx1"/>
                </a:solidFill>
                <a:cs typeface="B Nazanin" pitchFamily="2" charset="-78"/>
              </a:rPr>
              <a:t>این فرودگاه هر هفته بیش از 8 هزار پرواز به 270 مقصد جهان را مدیریت میکند. و توانسته است اطلاع رسانی خود را روی سایتهای هوشمند بیاورد</a:t>
            </a:r>
            <a:r>
              <a:rPr lang="fa-IR" sz="11200" b="1" dirty="0" smtClean="0">
                <a:cs typeface="B Nazanin" pitchFamily="2" charset="-78"/>
              </a:rPr>
              <a:t>.</a:t>
            </a:r>
          </a:p>
          <a:p>
            <a:pPr marL="0" indent="0" algn="r" rtl="1">
              <a:buNone/>
            </a:pPr>
            <a:endParaRPr lang="fa-IR" sz="12800" b="1" dirty="0" smtClean="0">
              <a:cs typeface="B Nazanin" pitchFamily="2" charset="-78"/>
            </a:endParaRPr>
          </a:p>
          <a:p>
            <a:pPr marL="0" indent="0" algn="r" rtl="1">
              <a:buNone/>
            </a:pPr>
            <a:endParaRPr lang="fa-IR" sz="12800" b="1" dirty="0">
              <a:cs typeface="B Nazanin" pitchFamily="2" charset="-78"/>
            </a:endParaRPr>
          </a:p>
          <a:p>
            <a:pPr marL="0" indent="0" algn="r" rtl="1">
              <a:buNone/>
            </a:pPr>
            <a:endParaRPr lang="fa-IR" dirty="0" smtClean="0"/>
          </a:p>
          <a:p>
            <a:pPr marL="0" indent="0" algn="r" rtl="1">
              <a:buNone/>
            </a:pPr>
            <a:endParaRPr lang="fa-IR" dirty="0"/>
          </a:p>
          <a:p>
            <a:pPr marL="0" indent="0" algn="r" rtl="1">
              <a:buNone/>
            </a:pPr>
            <a:endParaRPr lang="fa-IR" dirty="0" smtClean="0"/>
          </a:p>
          <a:p>
            <a:pPr marL="0" indent="0" algn="r" rtl="1">
              <a:buNone/>
            </a:pPr>
            <a:endParaRPr lang="fa-IR" dirty="0"/>
          </a:p>
          <a:p>
            <a:pPr marL="0" indent="0" algn="r" rtl="1">
              <a:buNone/>
            </a:pPr>
            <a:endParaRPr lang="fa-IR" dirty="0" smtClean="0"/>
          </a:p>
          <a:p>
            <a:pPr marL="0" indent="0" algn="r" rtl="1">
              <a:buNone/>
            </a:pPr>
            <a:endParaRPr lang="fa-IR" dirty="0"/>
          </a:p>
          <a:p>
            <a:pPr marL="0" indent="0" algn="r" rtl="1">
              <a:buNone/>
            </a:pPr>
            <a:endParaRPr lang="en-US" dirty="0"/>
          </a:p>
        </p:txBody>
      </p:sp>
    </p:spTree>
    <p:extLst>
      <p:ext uri="{BB962C8B-B14F-4D97-AF65-F5344CB8AC3E}">
        <p14:creationId xmlns:p14="http://schemas.microsoft.com/office/powerpoint/2010/main" val="23841216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5"/>
            <a:ext cx="7488832" cy="288032"/>
          </a:xfrm>
        </p:spPr>
        <p:txBody>
          <a:bodyPr/>
          <a:lstStyle/>
          <a:p>
            <a:pPr algn="r" rtl="1"/>
            <a:r>
              <a:rPr lang="fa-IR" dirty="0"/>
              <a:t/>
            </a:r>
            <a:br>
              <a:rPr lang="fa-IR" dirty="0"/>
            </a:br>
            <a:r>
              <a:rPr lang="fa-IR" dirty="0" smtClean="0"/>
              <a:t/>
            </a:r>
            <a:br>
              <a:rPr lang="fa-IR" dirty="0" smtClean="0"/>
            </a:br>
            <a:r>
              <a:rPr lang="fa-IR" b="1" dirty="0" smtClean="0">
                <a:solidFill>
                  <a:schemeClr val="accent2">
                    <a:lumMod val="75000"/>
                  </a:schemeClr>
                </a:solidFill>
                <a:cs typeface="B Nazanin" pitchFamily="2" charset="-78"/>
              </a:rPr>
              <a:t>5-ارزشیابی ثبات</a:t>
            </a:r>
            <a:r>
              <a:rPr lang="fa-IR" dirty="0" smtClean="0">
                <a:solidFill>
                  <a:schemeClr val="tx1"/>
                </a:solidFill>
              </a:rPr>
              <a:t/>
            </a:r>
            <a:br>
              <a:rPr lang="fa-IR" dirty="0" smtClean="0">
                <a:solidFill>
                  <a:schemeClr val="tx1"/>
                </a:solidFill>
              </a:rPr>
            </a:br>
            <a:r>
              <a:rPr lang="fa-IR" dirty="0" smtClean="0">
                <a:solidFill>
                  <a:schemeClr val="tx1"/>
                </a:solidFill>
              </a:rPr>
              <a:t> </a:t>
            </a:r>
            <a:endParaRPr lang="en-US" dirty="0">
              <a:solidFill>
                <a:schemeClr val="tx1"/>
              </a:solidFill>
            </a:endParaRPr>
          </a:p>
        </p:txBody>
      </p:sp>
      <p:sp>
        <p:nvSpPr>
          <p:cNvPr id="5" name="Content Placeholder 4"/>
          <p:cNvSpPr>
            <a:spLocks noGrp="1"/>
          </p:cNvSpPr>
          <p:nvPr>
            <p:ph idx="1"/>
          </p:nvPr>
        </p:nvSpPr>
        <p:spPr>
          <a:xfrm>
            <a:off x="683568" y="2204864"/>
            <a:ext cx="8064896" cy="4248472"/>
          </a:xfrm>
        </p:spPr>
        <p:txBody>
          <a:bodyPr>
            <a:normAutofit fontScale="55000" lnSpcReduction="20000"/>
          </a:bodyPr>
          <a:lstStyle/>
          <a:p>
            <a:pPr marL="0" indent="0" algn="r" rtl="1">
              <a:buNone/>
            </a:pPr>
            <a:r>
              <a:rPr lang="fa-IR" sz="4400" b="1" dirty="0" smtClean="0">
                <a:solidFill>
                  <a:schemeClr val="tx1"/>
                </a:solidFill>
                <a:cs typeface="B Nazanin" pitchFamily="2" charset="-78"/>
              </a:rPr>
              <a:t>نقاط قوت : </a:t>
            </a:r>
          </a:p>
          <a:p>
            <a:pPr algn="r" rtl="1">
              <a:buFont typeface="Arial" pitchFamily="34" charset="0"/>
              <a:buChar char="•"/>
            </a:pPr>
            <a:r>
              <a:rPr lang="fa-IR" sz="4400" b="1" dirty="0" smtClean="0">
                <a:solidFill>
                  <a:schemeClr val="tx1"/>
                </a:solidFill>
                <a:cs typeface="B Nazanin" pitchFamily="2" charset="-78"/>
              </a:rPr>
              <a:t>ایجاد و توسعه فضاهایی نظیر باغ و هتل برای استراحت مسافران </a:t>
            </a:r>
          </a:p>
          <a:p>
            <a:pPr algn="r" rtl="1">
              <a:buFont typeface="Arial" pitchFamily="34" charset="0"/>
              <a:buChar char="•"/>
            </a:pPr>
            <a:r>
              <a:rPr lang="fa-IR" sz="4400" b="1" dirty="0" smtClean="0">
                <a:solidFill>
                  <a:schemeClr val="tx1"/>
                </a:solidFill>
                <a:cs typeface="B Nazanin" pitchFamily="2" charset="-78"/>
              </a:rPr>
              <a:t>رستوران و دسترسی به اینترنت</a:t>
            </a:r>
          </a:p>
          <a:p>
            <a:pPr algn="r" rtl="1">
              <a:buFont typeface="Arial" pitchFamily="34" charset="0"/>
              <a:buChar char="•"/>
            </a:pPr>
            <a:r>
              <a:rPr lang="fa-IR" sz="4400" b="1" dirty="0" smtClean="0">
                <a:solidFill>
                  <a:schemeClr val="tx1"/>
                </a:solidFill>
                <a:cs typeface="B Nazanin" pitchFamily="2" charset="-78"/>
              </a:rPr>
              <a:t>مراکز خرید بدون مالیات </a:t>
            </a:r>
          </a:p>
          <a:p>
            <a:pPr marL="0" indent="0" algn="r" rtl="1">
              <a:buNone/>
            </a:pPr>
            <a:endParaRPr lang="fa-IR" sz="5100" b="1" dirty="0" smtClean="0">
              <a:solidFill>
                <a:schemeClr val="accent2">
                  <a:lumMod val="75000"/>
                </a:schemeClr>
              </a:solidFill>
              <a:cs typeface="B Nazanin" pitchFamily="2" charset="-78"/>
            </a:endParaRPr>
          </a:p>
          <a:p>
            <a:pPr marL="0" indent="0" algn="r" rtl="1">
              <a:buNone/>
            </a:pPr>
            <a:r>
              <a:rPr lang="fa-IR" sz="5100" b="1" dirty="0" smtClean="0">
                <a:solidFill>
                  <a:schemeClr val="accent2">
                    <a:lumMod val="75000"/>
                  </a:schemeClr>
                </a:solidFill>
                <a:cs typeface="B Nazanin" pitchFamily="2" charset="-78"/>
              </a:rPr>
              <a:t>6-ارزشیابی ارزش  پولی :</a:t>
            </a:r>
          </a:p>
          <a:p>
            <a:pPr marL="0" indent="0" algn="r" rtl="1">
              <a:buNone/>
            </a:pPr>
            <a:r>
              <a:rPr lang="fa-IR" sz="4400" b="1" dirty="0" smtClean="0">
                <a:solidFill>
                  <a:schemeClr val="tx1"/>
                </a:solidFill>
                <a:cs typeface="B Nazanin" pitchFamily="2" charset="-78"/>
              </a:rPr>
              <a:t>نقاط قوت </a:t>
            </a:r>
            <a:r>
              <a:rPr lang="fa-IR" sz="4400" dirty="0" smtClean="0">
                <a:solidFill>
                  <a:schemeClr val="tx1"/>
                </a:solidFill>
                <a:cs typeface="B Nazanin" pitchFamily="2" charset="-78"/>
              </a:rPr>
              <a:t>:</a:t>
            </a:r>
          </a:p>
          <a:p>
            <a:pPr algn="r" rtl="1">
              <a:buFont typeface="Arial" pitchFamily="34" charset="0"/>
              <a:buChar char="•"/>
            </a:pPr>
            <a:r>
              <a:rPr lang="fa-IR" sz="4400" b="1" dirty="0" smtClean="0">
                <a:solidFill>
                  <a:schemeClr val="tx1"/>
                </a:solidFill>
                <a:cs typeface="B Nazanin" pitchFamily="2" charset="-78"/>
              </a:rPr>
              <a:t>فرودگاه بین المللی دبی با بهره گیری از جدیدترین فناوریهای روز دنیا ، اقتصاد دبی را از اتکای به درآمدهای نفتی رهانیده است</a:t>
            </a:r>
            <a:r>
              <a:rPr lang="fa-IR" sz="4400" b="1" dirty="0" smtClean="0">
                <a:cs typeface="B Nazanin" pitchFamily="2" charset="-78"/>
              </a:rPr>
              <a:t>.</a:t>
            </a:r>
          </a:p>
          <a:p>
            <a:pPr algn="r" rtl="1">
              <a:buFont typeface="Arial" pitchFamily="34" charset="0"/>
              <a:buChar char="•"/>
            </a:pPr>
            <a:endParaRPr lang="fa-IR" sz="4400" dirty="0" smtClean="0">
              <a:cs typeface="B Nazanin" pitchFamily="2" charset="-78"/>
            </a:endParaRPr>
          </a:p>
          <a:p>
            <a:pPr algn="r" rtl="1">
              <a:buFont typeface="Arial" pitchFamily="34" charset="0"/>
              <a:buChar char="•"/>
            </a:pPr>
            <a:endParaRPr lang="fa-IR" sz="4400" dirty="0" smtClean="0">
              <a:cs typeface="B Nazanin" pitchFamily="2" charset="-78"/>
            </a:endParaRPr>
          </a:p>
          <a:p>
            <a:pPr algn="r" rtl="1">
              <a:buFont typeface="Arial" pitchFamily="34" charset="0"/>
              <a:buChar char="•"/>
            </a:pPr>
            <a:endParaRPr lang="fa-IR" dirty="0" smtClean="0"/>
          </a:p>
          <a:p>
            <a:pPr algn="r" rtl="1">
              <a:buFont typeface="Arial" pitchFamily="34" charset="0"/>
              <a:buChar char="•"/>
            </a:pPr>
            <a:endParaRPr lang="fa-IR" dirty="0"/>
          </a:p>
          <a:p>
            <a:pPr algn="r" rtl="1">
              <a:buFont typeface="Arial" pitchFamily="34" charset="0"/>
              <a:buChar char="•"/>
            </a:pPr>
            <a:endParaRPr lang="fa-IR" dirty="0" smtClean="0"/>
          </a:p>
          <a:p>
            <a:pPr algn="r" rtl="1">
              <a:buFont typeface="Arial" pitchFamily="34" charset="0"/>
              <a:buChar char="•"/>
            </a:pPr>
            <a:endParaRPr lang="fa-IR" dirty="0"/>
          </a:p>
          <a:p>
            <a:pPr algn="r" rtl="1">
              <a:buFont typeface="Arial" pitchFamily="34" charset="0"/>
              <a:buChar char="•"/>
            </a:pPr>
            <a:endParaRPr lang="fa-IR" dirty="0" smtClean="0"/>
          </a:p>
          <a:p>
            <a:pPr algn="r" rtl="1">
              <a:buFont typeface="Arial" pitchFamily="34" charset="0"/>
              <a:buChar char="•"/>
            </a:pPr>
            <a:endParaRPr lang="fa-IR" dirty="0"/>
          </a:p>
          <a:p>
            <a:pPr algn="r" rtl="1">
              <a:buFont typeface="Arial" pitchFamily="34" charset="0"/>
              <a:buChar char="•"/>
            </a:pPr>
            <a:endParaRPr lang="en-US" dirty="0"/>
          </a:p>
        </p:txBody>
      </p:sp>
    </p:spTree>
    <p:extLst>
      <p:ext uri="{BB962C8B-B14F-4D97-AF65-F5344CB8AC3E}">
        <p14:creationId xmlns:p14="http://schemas.microsoft.com/office/powerpoint/2010/main" val="6592173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692696"/>
            <a:ext cx="7125113" cy="924475"/>
          </a:xfrm>
        </p:spPr>
        <p:txBody>
          <a:bodyPr/>
          <a:lstStyle/>
          <a:p>
            <a:pPr algn="ctr"/>
            <a:r>
              <a:rPr lang="fa-IR" sz="4000" b="1" dirty="0" smtClean="0">
                <a:solidFill>
                  <a:schemeClr val="accent2">
                    <a:lumMod val="75000"/>
                  </a:schemeClr>
                </a:solidFill>
                <a:cs typeface="B Nazanin" pitchFamily="2" charset="-78"/>
              </a:rPr>
              <a:t>جمع بندی پروژه فرودگاه بین المللی</a:t>
            </a:r>
            <a:r>
              <a:rPr lang="fa-IR" sz="4000" b="1" dirty="0" smtClean="0">
                <a:solidFill>
                  <a:schemeClr val="tx1"/>
                </a:solidFill>
                <a:cs typeface="B Nazanin" pitchFamily="2" charset="-78"/>
              </a:rPr>
              <a:t> </a:t>
            </a:r>
            <a:r>
              <a:rPr lang="fa-IR" sz="4000" b="1" dirty="0" smtClean="0">
                <a:solidFill>
                  <a:schemeClr val="accent2">
                    <a:lumMod val="75000"/>
                  </a:schemeClr>
                </a:solidFill>
                <a:cs typeface="B Nazanin" pitchFamily="2" charset="-78"/>
              </a:rPr>
              <a:t>دبی</a:t>
            </a:r>
            <a:r>
              <a:rPr lang="fa-IR" dirty="0" smtClean="0">
                <a:solidFill>
                  <a:schemeClr val="accent2">
                    <a:lumMod val="75000"/>
                  </a:schemeClr>
                </a:solidFill>
              </a:rPr>
              <a:t>:</a:t>
            </a:r>
            <a:endParaRPr lang="en-US" b="1" dirty="0">
              <a:solidFill>
                <a:schemeClr val="accent2">
                  <a:lumMod val="75000"/>
                </a:schemeClr>
              </a:solidFill>
            </a:endParaRPr>
          </a:p>
        </p:txBody>
      </p:sp>
      <p:sp>
        <p:nvSpPr>
          <p:cNvPr id="3" name="Content Placeholder 2"/>
          <p:cNvSpPr>
            <a:spLocks noGrp="1"/>
          </p:cNvSpPr>
          <p:nvPr>
            <p:ph idx="1"/>
          </p:nvPr>
        </p:nvSpPr>
        <p:spPr>
          <a:xfrm>
            <a:off x="1009442" y="1807361"/>
            <a:ext cx="7595005" cy="4213927"/>
          </a:xfrm>
        </p:spPr>
        <p:txBody>
          <a:bodyPr>
            <a:normAutofit/>
          </a:bodyPr>
          <a:lstStyle/>
          <a:p>
            <a:pPr marL="0" indent="0" algn="r" rtl="1">
              <a:buNone/>
            </a:pPr>
            <a:r>
              <a:rPr lang="fa-IR" sz="3600" b="1" dirty="0" smtClean="0">
                <a:solidFill>
                  <a:schemeClr val="tx1"/>
                </a:solidFill>
                <a:cs typeface="B Nazanin" pitchFamily="2" charset="-78"/>
              </a:rPr>
              <a:t>دبی،با احداث یک فرودگاه خوب توانسته است اقتصاد خود را در مسیر رشد و شکوفایی قرار دهد و از اتکا به درآمد نفتی رهایی یابد . به نظر می رسد که مدیریت خوب فرودگاه ،سرمایه پیشرفت این کشور شده است.و اعتبار جهانی آن را افزایش داده است.</a:t>
            </a:r>
            <a:endParaRPr lang="en-US" sz="3600" b="1" dirty="0">
              <a:solidFill>
                <a:schemeClr val="tx1"/>
              </a:solidFill>
              <a:cs typeface="B Nazanin" pitchFamily="2" charset="-78"/>
            </a:endParaRPr>
          </a:p>
        </p:txBody>
      </p:sp>
    </p:spTree>
    <p:extLst>
      <p:ext uri="{BB962C8B-B14F-4D97-AF65-F5344CB8AC3E}">
        <p14:creationId xmlns:p14="http://schemas.microsoft.com/office/powerpoint/2010/main" val="2904951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548680"/>
            <a:ext cx="7125113" cy="924475"/>
          </a:xfrm>
        </p:spPr>
        <p:txBody>
          <a:bodyPr/>
          <a:lstStyle/>
          <a:p>
            <a:pPr algn="ctr" rtl="1"/>
            <a:r>
              <a:rPr lang="fa-IR" sz="3600" b="1" dirty="0" smtClean="0">
                <a:solidFill>
                  <a:schemeClr val="accent2">
                    <a:lumMod val="75000"/>
                  </a:schemeClr>
                </a:solidFill>
                <a:cs typeface="B Nazanin" pitchFamily="2" charset="-78"/>
              </a:rPr>
              <a:t>چهار)پروژه شبیه سازی کره زمین در خلیج فارس</a:t>
            </a:r>
            <a:endParaRPr lang="en-US" sz="3600" b="1" dirty="0">
              <a:solidFill>
                <a:schemeClr val="accent2">
                  <a:lumMod val="75000"/>
                </a:schemeClr>
              </a:solidFill>
              <a:cs typeface="B Nazanin" pitchFamily="2" charset="-78"/>
            </a:endParaRPr>
          </a:p>
        </p:txBody>
      </p:sp>
      <p:sp>
        <p:nvSpPr>
          <p:cNvPr id="3" name="Content Placeholder 2"/>
          <p:cNvSpPr>
            <a:spLocks noGrp="1"/>
          </p:cNvSpPr>
          <p:nvPr>
            <p:ph idx="1"/>
          </p:nvPr>
        </p:nvSpPr>
        <p:spPr/>
        <p:txBody>
          <a:bodyPr>
            <a:normAutofit/>
          </a:bodyPr>
          <a:lstStyle/>
          <a:p>
            <a:pPr marL="0" indent="0" algn="just" rtl="1">
              <a:buNone/>
            </a:pPr>
            <a:r>
              <a:rPr lang="fa-IR" sz="3600" b="1" dirty="0" smtClean="0">
                <a:solidFill>
                  <a:schemeClr val="tx1"/>
                </a:solidFill>
                <a:cs typeface="B Nazanin" pitchFamily="2" charset="-78"/>
              </a:rPr>
              <a:t>برخی از شیوخ خلیج فارس تصمیم گرفتند تا جزایری مصنوعی را به شکل کره زمین احداث کنند. این پروژه با سرمایه گذاری بسیار سنگین آغاز شد.ولی به جز یک جزیره ،هیچ کدام از جزایر آن کامل نشدندو سر انجام ،سرمایه گذاری در جهت توسعه آن ، متوقف شد.</a:t>
            </a:r>
            <a:endParaRPr lang="en-US" sz="3600" b="1" dirty="0">
              <a:solidFill>
                <a:schemeClr val="tx1"/>
              </a:solidFill>
              <a:cs typeface="B Nazanin" pitchFamily="2" charset="-78"/>
            </a:endParaRPr>
          </a:p>
        </p:txBody>
      </p:sp>
    </p:spTree>
    <p:extLst>
      <p:ext uri="{BB962C8B-B14F-4D97-AF65-F5344CB8AC3E}">
        <p14:creationId xmlns:p14="http://schemas.microsoft.com/office/powerpoint/2010/main" val="10591288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smtClean="0">
                <a:solidFill>
                  <a:schemeClr val="accent2">
                    <a:lumMod val="75000"/>
                  </a:schemeClr>
                </a:solidFill>
                <a:cs typeface="B Nazanin" pitchFamily="2" charset="-78"/>
              </a:rPr>
              <a:t>گزارش عملکرد پروژه : </a:t>
            </a:r>
            <a:r>
              <a:rPr lang="fa-IR" dirty="0" smtClean="0">
                <a:solidFill>
                  <a:schemeClr val="tx1"/>
                </a:solidFill>
              </a:rPr>
              <a:t/>
            </a:r>
            <a:br>
              <a:rPr lang="fa-IR" dirty="0" smtClean="0">
                <a:solidFill>
                  <a:schemeClr val="tx1"/>
                </a:solidFill>
              </a:rPr>
            </a:b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r" rtl="1">
              <a:buNone/>
            </a:pPr>
            <a:r>
              <a:rPr lang="fa-IR" sz="3200" b="1" dirty="0" smtClean="0">
                <a:solidFill>
                  <a:schemeClr val="tx1"/>
                </a:solidFill>
                <a:cs typeface="B Nazanin" pitchFamily="2" charset="-78"/>
              </a:rPr>
              <a:t>ساخت حدود 300جزیره در سال 2003 آغاز شد.ولی به سبب بحران مالی سال 2008 این پروژه در عمل متوقف شد .این توقف به کل پروژه صدمه زد.زیر ساختها به تدریج فرسایش یافتند .فقط یک جزیره ساخته شد که آن نیز به نمایشگاهی تبدیل شد.</a:t>
            </a:r>
            <a:endParaRPr lang="en-US" sz="3200" b="1" dirty="0">
              <a:solidFill>
                <a:schemeClr val="tx1"/>
              </a:solidFill>
              <a:cs typeface="B Nazanin" pitchFamily="2" charset="-78"/>
            </a:endParaRPr>
          </a:p>
        </p:txBody>
      </p:sp>
    </p:spTree>
    <p:extLst>
      <p:ext uri="{BB962C8B-B14F-4D97-AF65-F5344CB8AC3E}">
        <p14:creationId xmlns:p14="http://schemas.microsoft.com/office/powerpoint/2010/main" val="26596729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sz="4000" b="1" dirty="0" smtClean="0">
                <a:solidFill>
                  <a:schemeClr val="accent2">
                    <a:lumMod val="75000"/>
                  </a:schemeClr>
                </a:solidFill>
                <a:cs typeface="B Nazanin" pitchFamily="2" charset="-78"/>
              </a:rPr>
              <a:t>ارزشیابی توسعه جزایر جهان </a:t>
            </a:r>
            <a:r>
              <a:rPr lang="fa-IR" sz="4000" b="1" dirty="0" smtClean="0">
                <a:cs typeface="B Nazanin" pitchFamily="2" charset="-78"/>
              </a:rPr>
              <a:t/>
            </a:r>
            <a:br>
              <a:rPr lang="fa-IR" sz="4000" b="1" dirty="0" smtClean="0">
                <a:cs typeface="B Nazanin" pitchFamily="2" charset="-78"/>
              </a:rPr>
            </a:br>
            <a:endParaRPr lang="en-US" sz="4000" b="1" dirty="0">
              <a:cs typeface="B Nazanin" pitchFamily="2" charset="-78"/>
            </a:endParaRPr>
          </a:p>
        </p:txBody>
      </p:sp>
      <p:sp>
        <p:nvSpPr>
          <p:cNvPr id="3" name="Content Placeholder 2"/>
          <p:cNvSpPr>
            <a:spLocks noGrp="1"/>
          </p:cNvSpPr>
          <p:nvPr>
            <p:ph idx="1"/>
          </p:nvPr>
        </p:nvSpPr>
        <p:spPr>
          <a:xfrm>
            <a:off x="1009442" y="1807361"/>
            <a:ext cx="7378981" cy="4051437"/>
          </a:xfrm>
        </p:spPr>
        <p:txBody>
          <a:bodyPr>
            <a:normAutofit fontScale="92500" lnSpcReduction="20000"/>
          </a:bodyPr>
          <a:lstStyle/>
          <a:p>
            <a:pPr marL="457200" lvl="1" indent="0" algn="r" rtl="1">
              <a:buNone/>
            </a:pPr>
            <a:r>
              <a:rPr lang="fa-IR" sz="3200" b="1" dirty="0" smtClean="0">
                <a:solidFill>
                  <a:schemeClr val="tx1"/>
                </a:solidFill>
                <a:cs typeface="B Nazanin" pitchFamily="2" charset="-78"/>
              </a:rPr>
              <a:t>1</a:t>
            </a:r>
            <a:r>
              <a:rPr lang="fa-IR" sz="3200" b="1" dirty="0" smtClean="0">
                <a:solidFill>
                  <a:schemeClr val="accent2">
                    <a:lumMod val="75000"/>
                  </a:schemeClr>
                </a:solidFill>
                <a:cs typeface="B Nazanin" pitchFamily="2" charset="-78"/>
              </a:rPr>
              <a:t>- ارزشیابی کارآیی</a:t>
            </a:r>
            <a:r>
              <a:rPr lang="fa-IR" dirty="0" smtClean="0">
                <a:solidFill>
                  <a:schemeClr val="accent2">
                    <a:lumMod val="75000"/>
                  </a:schemeClr>
                </a:solidFill>
              </a:rPr>
              <a:t>:</a:t>
            </a:r>
          </a:p>
          <a:p>
            <a:pPr marL="457200" lvl="1" indent="0" algn="r" rtl="1">
              <a:buNone/>
            </a:pPr>
            <a:r>
              <a:rPr lang="fa-IR" sz="2600" b="1" dirty="0" smtClean="0">
                <a:solidFill>
                  <a:schemeClr val="tx1"/>
                </a:solidFill>
                <a:cs typeface="B Nazanin" pitchFamily="2" charset="-78"/>
              </a:rPr>
              <a:t>نقاط قوت : </a:t>
            </a:r>
          </a:p>
          <a:p>
            <a:pPr lvl="1" algn="r" rtl="1">
              <a:buFont typeface="Arial" pitchFamily="34" charset="0"/>
              <a:buChar char="•"/>
            </a:pPr>
            <a:r>
              <a:rPr lang="fa-IR" sz="2600" b="1" dirty="0" smtClean="0">
                <a:solidFill>
                  <a:schemeClr val="tx1"/>
                </a:solidFill>
                <a:cs typeface="B Nazanin" pitchFamily="2" charset="-78"/>
              </a:rPr>
              <a:t>بهره گیری از فناوریهای نوین در ساخت مجمع الجزایر </a:t>
            </a:r>
          </a:p>
          <a:p>
            <a:pPr lvl="1" algn="r" rtl="1">
              <a:buFont typeface="Arial" pitchFamily="34" charset="0"/>
              <a:buChar char="•"/>
            </a:pPr>
            <a:r>
              <a:rPr lang="fa-IR" sz="2600" b="1" dirty="0" smtClean="0">
                <a:solidFill>
                  <a:schemeClr val="tx1"/>
                </a:solidFill>
                <a:cs typeface="B Nazanin" pitchFamily="2" charset="-78"/>
              </a:rPr>
              <a:t>مشارکت با شرکتهای معتبر و حرفه ای دنیا در پیش بردن پروژه </a:t>
            </a:r>
          </a:p>
          <a:p>
            <a:pPr marL="457200" lvl="1" indent="0" algn="r" rtl="1">
              <a:buNone/>
            </a:pPr>
            <a:r>
              <a:rPr lang="fa-IR" sz="2600" b="1" dirty="0" smtClean="0">
                <a:solidFill>
                  <a:schemeClr val="tx1"/>
                </a:solidFill>
                <a:cs typeface="B Nazanin" pitchFamily="2" charset="-78"/>
              </a:rPr>
              <a:t>نقاط ضعف :</a:t>
            </a:r>
          </a:p>
          <a:p>
            <a:pPr lvl="1" algn="r" rtl="1">
              <a:buFont typeface="Arial" pitchFamily="34" charset="0"/>
              <a:buChar char="•"/>
            </a:pPr>
            <a:r>
              <a:rPr lang="fa-IR" sz="2600" b="1" dirty="0" smtClean="0">
                <a:solidFill>
                  <a:schemeClr val="tx1"/>
                </a:solidFill>
                <a:cs typeface="B Nazanin" pitchFamily="2" charset="-78"/>
              </a:rPr>
              <a:t>هزینه بالا و شکست پروژه </a:t>
            </a:r>
          </a:p>
          <a:p>
            <a:pPr lvl="1" algn="r" rtl="1">
              <a:buFont typeface="Arial" pitchFamily="34" charset="0"/>
              <a:buChar char="•"/>
            </a:pPr>
            <a:r>
              <a:rPr lang="fa-IR" sz="2600" b="1" dirty="0" smtClean="0">
                <a:solidFill>
                  <a:schemeClr val="tx1"/>
                </a:solidFill>
                <a:cs typeface="B Nazanin" pitchFamily="2" charset="-78"/>
              </a:rPr>
              <a:t>خطر غرق شدن بعضی جزایر</a:t>
            </a:r>
          </a:p>
          <a:p>
            <a:pPr lvl="1" algn="r" rtl="1">
              <a:buFont typeface="Arial" pitchFamily="34" charset="0"/>
              <a:buChar char="•"/>
            </a:pPr>
            <a:r>
              <a:rPr lang="fa-IR" sz="2600" b="1" dirty="0" smtClean="0">
                <a:solidFill>
                  <a:schemeClr val="tx1"/>
                </a:solidFill>
                <a:cs typeface="B Nazanin" pitchFamily="2" charset="-78"/>
              </a:rPr>
              <a:t>عدم دقت در عملیات ساخت</a:t>
            </a:r>
          </a:p>
          <a:p>
            <a:pPr lvl="1" algn="r" rtl="1">
              <a:buFont typeface="Arial" pitchFamily="34" charset="0"/>
              <a:buChar char="•"/>
            </a:pPr>
            <a:r>
              <a:rPr lang="fa-IR" sz="2600" b="1" dirty="0" smtClean="0">
                <a:solidFill>
                  <a:schemeClr val="tx1"/>
                </a:solidFill>
                <a:cs typeface="B Nazanin" pitchFamily="2" charset="-78"/>
              </a:rPr>
              <a:t>عدم دقت در برآورد هزینه ها و زمان لازم در ساخت</a:t>
            </a:r>
            <a:endParaRPr lang="en-US" sz="2600" b="1" dirty="0">
              <a:solidFill>
                <a:schemeClr val="tx1"/>
              </a:solidFill>
              <a:cs typeface="B Nazanin" pitchFamily="2" charset="-78"/>
            </a:endParaRPr>
          </a:p>
        </p:txBody>
      </p:sp>
    </p:spTree>
    <p:extLst>
      <p:ext uri="{BB962C8B-B14F-4D97-AF65-F5344CB8AC3E}">
        <p14:creationId xmlns:p14="http://schemas.microsoft.com/office/powerpoint/2010/main" val="38773470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404664"/>
            <a:ext cx="7632848" cy="1195535"/>
          </a:xfrm>
        </p:spPr>
        <p:txBody>
          <a:bodyPr/>
          <a:lstStyle/>
          <a:p>
            <a:pPr algn="r" rtl="1"/>
            <a:r>
              <a:rPr lang="fa-IR" b="1" dirty="0" smtClean="0">
                <a:solidFill>
                  <a:schemeClr val="accent2">
                    <a:lumMod val="75000"/>
                  </a:schemeClr>
                </a:solidFill>
                <a:cs typeface="B Nazanin" pitchFamily="2" charset="-78"/>
              </a:rPr>
              <a:t>2- ارزشیابی اثر بخشی </a:t>
            </a:r>
            <a:r>
              <a:rPr lang="fa-IR" b="1" dirty="0" smtClean="0">
                <a:solidFill>
                  <a:schemeClr val="tx1"/>
                </a:solidFill>
                <a:cs typeface="B Nazanin" pitchFamily="2" charset="-78"/>
              </a:rPr>
              <a:t/>
            </a:r>
            <a:br>
              <a:rPr lang="fa-IR" b="1" dirty="0" smtClean="0">
                <a:solidFill>
                  <a:schemeClr val="tx1"/>
                </a:solidFill>
                <a:cs typeface="B Nazanin" pitchFamily="2" charset="-78"/>
              </a:rPr>
            </a:br>
            <a:r>
              <a:rPr lang="fa-IR" b="1" dirty="0" smtClean="0">
                <a:solidFill>
                  <a:schemeClr val="tx1"/>
                </a:solidFill>
                <a:cs typeface="B Nazanin" pitchFamily="2" charset="-78"/>
              </a:rPr>
              <a:t>    نقاط قوت :</a:t>
            </a:r>
            <a:br>
              <a:rPr lang="fa-IR" b="1" dirty="0" smtClean="0">
                <a:solidFill>
                  <a:schemeClr val="tx1"/>
                </a:solidFill>
                <a:cs typeface="B Nazanin" pitchFamily="2" charset="-78"/>
              </a:rPr>
            </a:br>
            <a:endParaRPr lang="en-US" b="1" dirty="0">
              <a:solidFill>
                <a:schemeClr val="tx1"/>
              </a:solidFill>
              <a:cs typeface="B Nazanin" pitchFamily="2" charset="-78"/>
            </a:endParaRPr>
          </a:p>
        </p:txBody>
      </p:sp>
      <p:sp>
        <p:nvSpPr>
          <p:cNvPr id="3" name="Content Placeholder 2"/>
          <p:cNvSpPr>
            <a:spLocks noGrp="1"/>
          </p:cNvSpPr>
          <p:nvPr>
            <p:ph idx="1"/>
          </p:nvPr>
        </p:nvSpPr>
        <p:spPr>
          <a:xfrm>
            <a:off x="1009442" y="1484785"/>
            <a:ext cx="7306973" cy="4374014"/>
          </a:xfrm>
        </p:spPr>
        <p:txBody>
          <a:bodyPr>
            <a:normAutofit lnSpcReduction="10000"/>
          </a:bodyPr>
          <a:lstStyle/>
          <a:p>
            <a:pPr algn="r" rtl="1">
              <a:buFont typeface="Arial" pitchFamily="34" charset="0"/>
              <a:buChar char="•"/>
            </a:pPr>
            <a:r>
              <a:rPr lang="fa-IR" dirty="0" smtClean="0">
                <a:solidFill>
                  <a:schemeClr val="tx1"/>
                </a:solidFill>
              </a:rPr>
              <a:t>پر</a:t>
            </a:r>
            <a:r>
              <a:rPr lang="fa-IR" b="1" dirty="0" smtClean="0">
                <a:solidFill>
                  <a:schemeClr val="tx1"/>
                </a:solidFill>
                <a:cs typeface="B Nazanin" pitchFamily="2" charset="-78"/>
              </a:rPr>
              <a:t>وژه هرگز به مرحله بهره برداری نرسید ، ولی هوشمندانه ، پیش از خسارت بیشتر متوقف شد .</a:t>
            </a:r>
          </a:p>
          <a:p>
            <a:pPr marL="0" indent="0" algn="r" rtl="1">
              <a:buNone/>
            </a:pPr>
            <a:r>
              <a:rPr lang="fa-IR" b="1" dirty="0" smtClean="0">
                <a:solidFill>
                  <a:schemeClr val="tx1"/>
                </a:solidFill>
                <a:cs typeface="B Nazanin" pitchFamily="2" charset="-78"/>
              </a:rPr>
              <a:t>نقاط ضعف : </a:t>
            </a:r>
          </a:p>
          <a:p>
            <a:pPr algn="r" rtl="1">
              <a:buFont typeface="Arial" pitchFamily="34" charset="0"/>
              <a:buChar char="•"/>
            </a:pPr>
            <a:r>
              <a:rPr lang="fa-IR" b="1" dirty="0" smtClean="0">
                <a:solidFill>
                  <a:schemeClr val="tx1"/>
                </a:solidFill>
                <a:cs typeface="B Nazanin" pitchFamily="2" charset="-78"/>
              </a:rPr>
              <a:t>شکست در ساخت پروژه و توقف آن </a:t>
            </a:r>
          </a:p>
          <a:p>
            <a:pPr algn="r" rtl="1">
              <a:buFont typeface="Arial" pitchFamily="34" charset="0"/>
              <a:buChar char="•"/>
            </a:pPr>
            <a:r>
              <a:rPr lang="fa-IR" b="1" dirty="0" smtClean="0">
                <a:solidFill>
                  <a:schemeClr val="tx1"/>
                </a:solidFill>
                <a:cs typeface="B Nazanin" pitchFamily="2" charset="-78"/>
              </a:rPr>
              <a:t>فانتزی دانستن این حرکت و سعی در جبران آن </a:t>
            </a:r>
          </a:p>
          <a:p>
            <a:pPr algn="r" rtl="1">
              <a:buFont typeface="Arial" pitchFamily="34" charset="0"/>
              <a:buChar char="•"/>
            </a:pPr>
            <a:r>
              <a:rPr lang="fa-IR" b="1" dirty="0" smtClean="0">
                <a:solidFill>
                  <a:schemeClr val="tx1"/>
                </a:solidFill>
                <a:cs typeface="B Nazanin" pitchFamily="2" charset="-78"/>
              </a:rPr>
              <a:t>تقلیدی بودن و عدم خلاقیت بالا در تناسب سازی با فرهنگ بومی</a:t>
            </a:r>
          </a:p>
          <a:p>
            <a:pPr marL="0" indent="0" algn="r" rtl="1">
              <a:buNone/>
            </a:pPr>
            <a:r>
              <a:rPr lang="fa-IR" sz="2800" b="1" dirty="0" smtClean="0">
                <a:solidFill>
                  <a:schemeClr val="accent2">
                    <a:lumMod val="75000"/>
                  </a:schemeClr>
                </a:solidFill>
                <a:cs typeface="B Nazanin" pitchFamily="2" charset="-78"/>
              </a:rPr>
              <a:t>3-ارزشیابی اثر نهایی:</a:t>
            </a:r>
          </a:p>
          <a:p>
            <a:pPr marL="0" indent="0" algn="r" rtl="1">
              <a:buNone/>
            </a:pPr>
            <a:r>
              <a:rPr lang="fa-IR" b="1" dirty="0" smtClean="0">
                <a:solidFill>
                  <a:schemeClr val="tx1"/>
                </a:solidFill>
                <a:cs typeface="B Nazanin" pitchFamily="2" charset="-78"/>
              </a:rPr>
              <a:t>نقاط ضعف : </a:t>
            </a:r>
          </a:p>
          <a:p>
            <a:pPr algn="r" rtl="1">
              <a:buFont typeface="Arial" pitchFamily="34" charset="0"/>
              <a:buChar char="•"/>
            </a:pPr>
            <a:r>
              <a:rPr lang="fa-IR" b="1" dirty="0" smtClean="0">
                <a:solidFill>
                  <a:schemeClr val="tx1"/>
                </a:solidFill>
                <a:cs typeface="B Nazanin" pitchFamily="2" charset="-78"/>
              </a:rPr>
              <a:t>یکی از پروژه های شکست خورده با هزینه های بالا</a:t>
            </a:r>
          </a:p>
          <a:p>
            <a:pPr algn="r" rtl="1">
              <a:buFont typeface="Arial" pitchFamily="34" charset="0"/>
              <a:buChar char="•"/>
            </a:pPr>
            <a:r>
              <a:rPr lang="fa-IR" b="1" dirty="0" smtClean="0">
                <a:solidFill>
                  <a:schemeClr val="tx1"/>
                </a:solidFill>
                <a:cs typeface="B Nazanin" pitchFamily="2" charset="-78"/>
              </a:rPr>
              <a:t>تغییر اکو سیستم منطقه </a:t>
            </a:r>
          </a:p>
          <a:p>
            <a:pPr algn="r" rtl="1">
              <a:buFont typeface="Arial" pitchFamily="34" charset="0"/>
              <a:buChar char="•"/>
            </a:pPr>
            <a:r>
              <a:rPr lang="fa-IR" b="1" dirty="0" smtClean="0">
                <a:solidFill>
                  <a:schemeClr val="tx1"/>
                </a:solidFill>
                <a:cs typeface="B Nazanin" pitchFamily="2" charset="-78"/>
              </a:rPr>
              <a:t>تحقق نیافتن هدف جلب گردشگر و خطر غرق شدگی </a:t>
            </a:r>
            <a:endParaRPr lang="en-US" b="1" dirty="0">
              <a:solidFill>
                <a:schemeClr val="tx1"/>
              </a:solidFill>
              <a:cs typeface="B Nazanin" pitchFamily="2" charset="-78"/>
            </a:endParaRPr>
          </a:p>
        </p:txBody>
      </p:sp>
    </p:spTree>
    <p:extLst>
      <p:ext uri="{BB962C8B-B14F-4D97-AF65-F5344CB8AC3E}">
        <p14:creationId xmlns:p14="http://schemas.microsoft.com/office/powerpoint/2010/main" val="15284886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692696"/>
            <a:ext cx="7306974" cy="593036"/>
          </a:xfrm>
        </p:spPr>
        <p:txBody>
          <a:bodyPr/>
          <a:lstStyle/>
          <a:p>
            <a:pPr algn="r" rtl="1"/>
            <a:r>
              <a:rPr lang="fa-IR" sz="3600" b="1" dirty="0" smtClean="0">
                <a:solidFill>
                  <a:schemeClr val="accent2">
                    <a:lumMod val="75000"/>
                  </a:schemeClr>
                </a:solidFill>
                <a:cs typeface="B Nazanin" pitchFamily="2" charset="-78"/>
              </a:rPr>
              <a:t>4- ارزشیابی ارتباط:</a:t>
            </a:r>
            <a:br>
              <a:rPr lang="fa-IR" sz="3600" b="1" dirty="0" smtClean="0">
                <a:solidFill>
                  <a:schemeClr val="accent2">
                    <a:lumMod val="75000"/>
                  </a:schemeClr>
                </a:solidFill>
                <a:cs typeface="B Nazanin" pitchFamily="2" charset="-78"/>
              </a:rPr>
            </a:br>
            <a:endParaRPr lang="en-US" sz="36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1009442" y="1484784"/>
            <a:ext cx="7378982" cy="4608511"/>
          </a:xfrm>
        </p:spPr>
        <p:txBody>
          <a:bodyPr>
            <a:normAutofit fontScale="92500" lnSpcReduction="20000"/>
          </a:bodyPr>
          <a:lstStyle/>
          <a:p>
            <a:pPr marL="0" indent="0" algn="just" rtl="1">
              <a:buNone/>
            </a:pPr>
            <a:endParaRPr lang="fa-IR" sz="2400" b="1" dirty="0" smtClean="0">
              <a:cs typeface="B Nazanin" pitchFamily="2" charset="-78"/>
            </a:endParaRPr>
          </a:p>
          <a:p>
            <a:pPr marL="0" indent="0" algn="just" rtl="1">
              <a:buNone/>
            </a:pPr>
            <a:r>
              <a:rPr lang="fa-IR" sz="2600" b="1" dirty="0" smtClean="0">
                <a:solidFill>
                  <a:schemeClr val="tx1"/>
                </a:solidFill>
                <a:cs typeface="B Nazanin" pitchFamily="2" charset="-78"/>
              </a:rPr>
              <a:t>نقاط قوت : </a:t>
            </a:r>
          </a:p>
          <a:p>
            <a:pPr marL="0" indent="0" algn="just" rtl="1">
              <a:buNone/>
            </a:pPr>
            <a:r>
              <a:rPr lang="fa-IR" sz="2600" b="1" dirty="0" smtClean="0">
                <a:solidFill>
                  <a:schemeClr val="tx1"/>
                </a:solidFill>
                <a:cs typeface="B Nazanin" pitchFamily="2" charset="-78"/>
              </a:rPr>
              <a:t>اکثر شرکت کنندگان در جستجوی راهی برای گریز از ادامه کار بودند.</a:t>
            </a:r>
          </a:p>
          <a:p>
            <a:pPr algn="just" rtl="1">
              <a:buFont typeface="Arial" pitchFamily="34" charset="0"/>
              <a:buChar char="•"/>
            </a:pPr>
            <a:r>
              <a:rPr lang="fa-IR" sz="2600" b="1" dirty="0" smtClean="0">
                <a:solidFill>
                  <a:schemeClr val="tx1"/>
                </a:solidFill>
                <a:cs typeface="B Nazanin" pitchFamily="2" charset="-78"/>
              </a:rPr>
              <a:t>سرمایه گذاران شکست را پذیرفتند و سعی در کاهش آثار آن داشته و دارند.</a:t>
            </a:r>
          </a:p>
          <a:p>
            <a:pPr marL="0" indent="0" algn="just" rtl="1">
              <a:buNone/>
            </a:pPr>
            <a:r>
              <a:rPr lang="fa-IR" sz="2600" b="1" dirty="0" smtClean="0">
                <a:solidFill>
                  <a:schemeClr val="tx1"/>
                </a:solidFill>
                <a:cs typeface="B Nazanin" pitchFamily="2" charset="-78"/>
              </a:rPr>
              <a:t>نقاط ضعف :</a:t>
            </a:r>
          </a:p>
          <a:p>
            <a:pPr algn="just" rtl="1">
              <a:buFont typeface="Arial" pitchFamily="34" charset="0"/>
              <a:buChar char="•"/>
            </a:pPr>
            <a:r>
              <a:rPr lang="fa-IR" sz="2600" b="1" dirty="0" smtClean="0">
                <a:solidFill>
                  <a:schemeClr val="tx1"/>
                </a:solidFill>
                <a:cs typeface="B Nazanin" pitchFamily="2" charset="-78"/>
              </a:rPr>
              <a:t>ساخت مجمع الجزایر یک پروژه شکست خورده محسوب میشود.</a:t>
            </a:r>
          </a:p>
          <a:p>
            <a:pPr algn="just" rtl="1">
              <a:buFont typeface="Arial" pitchFamily="34" charset="0"/>
              <a:buChar char="•"/>
            </a:pPr>
            <a:r>
              <a:rPr lang="fa-IR" sz="2600" b="1" dirty="0" smtClean="0">
                <a:solidFill>
                  <a:schemeClr val="tx1"/>
                </a:solidFill>
                <a:cs typeface="B Nazanin" pitchFamily="2" charset="-78"/>
              </a:rPr>
              <a:t>نتوانست از نظر جذب گردشگر و سرمایه گذاری مالی انتظار صاحبان را برآورده کند .</a:t>
            </a:r>
          </a:p>
          <a:p>
            <a:pPr algn="just" rtl="1">
              <a:buFont typeface="Arial" pitchFamily="34" charset="0"/>
              <a:buChar char="•"/>
            </a:pPr>
            <a:r>
              <a:rPr lang="fa-IR" sz="2600" b="1" dirty="0" smtClean="0">
                <a:solidFill>
                  <a:schemeClr val="tx1"/>
                </a:solidFill>
                <a:cs typeface="B Nazanin" pitchFamily="2" charset="-78"/>
              </a:rPr>
              <a:t>از نظر معنایی و هویتی این پروژه نمادی برای کارهای تقلیدی که دارای هویتی جعلی هستند  میباشد.</a:t>
            </a:r>
          </a:p>
          <a:p>
            <a:pPr marL="0" indent="0" algn="r" rtl="1">
              <a:buNone/>
            </a:pPr>
            <a:endParaRPr lang="fa-IR" sz="2400" dirty="0" smtClean="0"/>
          </a:p>
          <a:p>
            <a:pPr algn="r" rtl="1"/>
            <a:endParaRPr lang="fa-IR" sz="2400" dirty="0" smtClean="0"/>
          </a:p>
          <a:p>
            <a:endParaRPr lang="en-US" dirty="0"/>
          </a:p>
        </p:txBody>
      </p:sp>
    </p:spTree>
    <p:extLst>
      <p:ext uri="{BB962C8B-B14F-4D97-AF65-F5344CB8AC3E}">
        <p14:creationId xmlns:p14="http://schemas.microsoft.com/office/powerpoint/2010/main" val="25226480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60648"/>
            <a:ext cx="7200800" cy="1356523"/>
          </a:xfrm>
        </p:spPr>
        <p:txBody>
          <a:bodyPr/>
          <a:lstStyle/>
          <a:p>
            <a:pPr algn="ctr"/>
            <a:r>
              <a:rPr lang="fa-IR" sz="4000" dirty="0" smtClean="0">
                <a:solidFill>
                  <a:schemeClr val="accent2">
                    <a:lumMod val="75000"/>
                  </a:schemeClr>
                </a:solidFill>
                <a:cs typeface="B Nazanin" pitchFamily="2" charset="-78"/>
              </a:rPr>
              <a:t>جمع بندی پروژه ساخت مجمع الجزایر جهان:</a:t>
            </a:r>
            <a:br>
              <a:rPr lang="fa-IR" sz="4000" dirty="0" smtClean="0">
                <a:solidFill>
                  <a:schemeClr val="accent2">
                    <a:lumMod val="75000"/>
                  </a:schemeClr>
                </a:solidFill>
                <a:cs typeface="B Nazanin" pitchFamily="2" charset="-78"/>
              </a:rPr>
            </a:br>
            <a:endParaRPr lang="en-US" sz="4000" dirty="0">
              <a:solidFill>
                <a:schemeClr val="accent2">
                  <a:lumMod val="75000"/>
                </a:schemeClr>
              </a:solidFill>
              <a:cs typeface="B Nazanin" pitchFamily="2" charset="-78"/>
            </a:endParaRPr>
          </a:p>
        </p:txBody>
      </p:sp>
      <p:sp>
        <p:nvSpPr>
          <p:cNvPr id="3" name="Content Placeholder 2"/>
          <p:cNvSpPr>
            <a:spLocks noGrp="1"/>
          </p:cNvSpPr>
          <p:nvPr>
            <p:ph idx="1"/>
          </p:nvPr>
        </p:nvSpPr>
        <p:spPr/>
        <p:txBody>
          <a:bodyPr>
            <a:normAutofit/>
          </a:bodyPr>
          <a:lstStyle/>
          <a:p>
            <a:pPr marL="0" indent="0" algn="r" rtl="1">
              <a:buNone/>
            </a:pPr>
            <a:r>
              <a:rPr lang="fa-IR" sz="3200" b="1" dirty="0" smtClean="0">
                <a:solidFill>
                  <a:schemeClr val="tx1"/>
                </a:solidFill>
                <a:cs typeface="B Nazanin" pitchFamily="2" charset="-78"/>
              </a:rPr>
              <a:t>شیوخ سرمایه گذار در پروژه ، پس از بلند پروازی اولیه ، سعی کردند هوشمندانه عمل کنند .بنابراین با متوقف ساختن کار از استمرار زیان بیشتر اجتناب ورزیدند. اگر ارزش این الگوی عمل و اقدام (پذیرش به موقع شکست )ادارک شود ، میتوان از افزایش خسارت جلوگیری کرد . کاری که اگر در احداث سد گتوند رعایت می شد ، از یک فاجعه ملی و منطقه ای جلو گیری می شد.</a:t>
            </a:r>
            <a:endParaRPr lang="en-US" sz="3200" b="1" dirty="0">
              <a:solidFill>
                <a:schemeClr val="tx1"/>
              </a:solidFill>
              <a:cs typeface="B Nazanin" pitchFamily="2" charset="-78"/>
            </a:endParaRPr>
          </a:p>
        </p:txBody>
      </p:sp>
    </p:spTree>
    <p:extLst>
      <p:ext uri="{BB962C8B-B14F-4D97-AF65-F5344CB8AC3E}">
        <p14:creationId xmlns:p14="http://schemas.microsoft.com/office/powerpoint/2010/main" val="6844174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1"/>
            <a:ext cx="7811030" cy="1124744"/>
          </a:xfrm>
        </p:spPr>
        <p:txBody>
          <a:bodyPr/>
          <a:lstStyle/>
          <a:p>
            <a:pPr algn="ctr" rtl="1"/>
            <a:r>
              <a:rPr lang="fa-IR" sz="4000" b="1" dirty="0" smtClean="0">
                <a:solidFill>
                  <a:schemeClr val="accent2">
                    <a:lumMod val="75000"/>
                  </a:schemeClr>
                </a:solidFill>
                <a:cs typeface="B Nazanin" pitchFamily="2" charset="-78"/>
              </a:rPr>
              <a:t>پنج )پروژه تونل زیر زمینی گات هارد :</a:t>
            </a:r>
            <a:endParaRPr lang="en-US" sz="40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323528" y="476672"/>
            <a:ext cx="8352928" cy="6048672"/>
          </a:xfrm>
        </p:spPr>
        <p:txBody>
          <a:bodyPr>
            <a:normAutofit/>
          </a:bodyPr>
          <a:lstStyle/>
          <a:p>
            <a:pPr marL="0" indent="0" algn="r" rtl="1">
              <a:buNone/>
            </a:pPr>
            <a:r>
              <a:rPr lang="fa-IR" sz="2400" b="1" dirty="0" smtClean="0">
                <a:solidFill>
                  <a:schemeClr val="tx1"/>
                </a:solidFill>
                <a:cs typeface="B Nazanin" pitchFamily="2" charset="-78"/>
              </a:rPr>
              <a:t>این پروژه با احداث دو تونل موازی زیر زمینی از مهم ترین پروژه های عمرانی جهان محسوب می شود.پروژه در زیر رشته کوههای آلپ ، بین دو کشور سوییس و ایتالیا توسعه یافته است . اجرای این پروژه توسط کشور سوییس به همه پرسی گذاشته شد .64 درصد مردم موافق طرح بودند.که این موافقت مبنایی برای برنامه ریزی و ساخت محورهای متعدد این تونل فراهم آورد .</a:t>
            </a:r>
          </a:p>
          <a:p>
            <a:pPr marL="0" indent="0" algn="r" rtl="1">
              <a:buNone/>
            </a:pPr>
            <a:r>
              <a:rPr lang="fa-IR" sz="3600" b="1" dirty="0" smtClean="0">
                <a:solidFill>
                  <a:schemeClr val="accent2">
                    <a:lumMod val="75000"/>
                  </a:schemeClr>
                </a:solidFill>
                <a:cs typeface="B Nazanin" pitchFamily="2" charset="-78"/>
              </a:rPr>
              <a:t>گزارش عملکرد پروژه :</a:t>
            </a:r>
          </a:p>
          <a:p>
            <a:pPr marL="0" indent="0" algn="r" rtl="1">
              <a:buNone/>
            </a:pPr>
            <a:r>
              <a:rPr lang="fa-IR" sz="2400" b="1" dirty="0" smtClean="0">
                <a:solidFill>
                  <a:schemeClr val="tx1"/>
                </a:solidFill>
                <a:cs typeface="B Nazanin" pitchFamily="2" charset="-78"/>
              </a:rPr>
              <a:t>اولین مسیر مسطح آن ،سطح پایین است  که از رشته کوههای آلپ میگذرد و شمال را به جنوب سوییس وصل میکند .هدف اصلی این تونل ، افزایش ظرفیت حمل و نقل محلی از طریق آلپ به خصوص برای تسهیل حمل و نقل جاده ای و کاهش حجم حمل و نقل جاده ای و کاهش حجم حمل و نقل کامیونها گزارش شده است. به دلیل قرار گرفتن کوه آلپ در منطقه زلزله خیز این پروژه با ریسک بالا اجرا شد.</a:t>
            </a: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7635594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8352928" cy="907503"/>
          </a:xfrm>
        </p:spPr>
        <p:txBody>
          <a:bodyPr/>
          <a:lstStyle/>
          <a:p>
            <a:pPr algn="ctr"/>
            <a:r>
              <a:rPr lang="fa-IR" sz="4000" b="1" dirty="0" smtClean="0">
                <a:solidFill>
                  <a:schemeClr val="tx1"/>
                </a:solidFill>
                <a:cs typeface="B Nazanin" pitchFamily="2" charset="-78"/>
              </a:rPr>
              <a:t>ا</a:t>
            </a:r>
            <a:r>
              <a:rPr lang="fa-IR" sz="4000" b="1" dirty="0" smtClean="0">
                <a:solidFill>
                  <a:schemeClr val="accent2">
                    <a:lumMod val="75000"/>
                  </a:schemeClr>
                </a:solidFill>
                <a:cs typeface="B Nazanin" pitchFamily="2" charset="-78"/>
              </a:rPr>
              <a:t>رزشیابی نهایی پروژه احداث تونل گات هارد:</a:t>
            </a:r>
            <a:r>
              <a:rPr lang="fa-IR" sz="4000" b="1" dirty="0" smtClean="0">
                <a:solidFill>
                  <a:schemeClr val="tx1"/>
                </a:solidFill>
                <a:cs typeface="B Nazanin" pitchFamily="2" charset="-78"/>
              </a:rPr>
              <a:t/>
            </a:r>
            <a:br>
              <a:rPr lang="fa-IR" sz="4000" b="1" dirty="0" smtClean="0">
                <a:solidFill>
                  <a:schemeClr val="tx1"/>
                </a:solidFill>
                <a:cs typeface="B Nazanin" pitchFamily="2" charset="-78"/>
              </a:rPr>
            </a:br>
            <a:endParaRPr lang="en-US" sz="4000" b="1" dirty="0">
              <a:solidFill>
                <a:schemeClr val="tx1"/>
              </a:solidFill>
              <a:cs typeface="B Nazanin" pitchFamily="2" charset="-78"/>
            </a:endParaRPr>
          </a:p>
        </p:txBody>
      </p:sp>
      <p:sp>
        <p:nvSpPr>
          <p:cNvPr id="3" name="Content Placeholder 2"/>
          <p:cNvSpPr>
            <a:spLocks noGrp="1"/>
          </p:cNvSpPr>
          <p:nvPr>
            <p:ph idx="1"/>
          </p:nvPr>
        </p:nvSpPr>
        <p:spPr>
          <a:xfrm>
            <a:off x="971600" y="1412776"/>
            <a:ext cx="7704856" cy="5040560"/>
          </a:xfrm>
        </p:spPr>
        <p:txBody>
          <a:bodyPr>
            <a:normAutofit fontScale="92500" lnSpcReduction="10000"/>
          </a:bodyPr>
          <a:lstStyle/>
          <a:p>
            <a:pPr marL="0" indent="0" algn="r" rtl="1">
              <a:buNone/>
            </a:pPr>
            <a:r>
              <a:rPr lang="fa-IR" sz="3600" b="1" dirty="0" smtClean="0">
                <a:solidFill>
                  <a:schemeClr val="accent2">
                    <a:lumMod val="75000"/>
                  </a:schemeClr>
                </a:solidFill>
                <a:cs typeface="B Nazanin" pitchFamily="2" charset="-78"/>
              </a:rPr>
              <a:t>1-ارزشیابی کارآیی </a:t>
            </a:r>
            <a:r>
              <a:rPr lang="fa-IR" sz="3600" dirty="0" smtClean="0">
                <a:solidFill>
                  <a:schemeClr val="accent2">
                    <a:lumMod val="75000"/>
                  </a:schemeClr>
                </a:solidFill>
                <a:cs typeface="B Nazanin" pitchFamily="2" charset="-78"/>
              </a:rPr>
              <a:t>:</a:t>
            </a:r>
          </a:p>
          <a:p>
            <a:pPr marL="0" indent="0" algn="r" rtl="1">
              <a:buNone/>
            </a:pPr>
            <a:r>
              <a:rPr lang="fa-IR" sz="2800" b="1" dirty="0" smtClean="0">
                <a:solidFill>
                  <a:schemeClr val="tx1"/>
                </a:solidFill>
                <a:cs typeface="B Nazanin" pitchFamily="2" charset="-78"/>
              </a:rPr>
              <a:t>نقاط قوت :</a:t>
            </a:r>
          </a:p>
          <a:p>
            <a:pPr algn="r" rtl="1">
              <a:buFont typeface="Arial" pitchFamily="34" charset="0"/>
              <a:buChar char="•"/>
            </a:pPr>
            <a:r>
              <a:rPr lang="fa-IR" sz="2800" b="1" dirty="0" smtClean="0">
                <a:solidFill>
                  <a:schemeClr val="tx1"/>
                </a:solidFill>
                <a:cs typeface="B Nazanin" pitchFamily="2" charset="-78"/>
              </a:rPr>
              <a:t>استفاده از علم به روز و تجهیزات مدرن برای ساخت تونل </a:t>
            </a:r>
          </a:p>
          <a:p>
            <a:pPr algn="r" rtl="1">
              <a:buFont typeface="Arial" pitchFamily="34" charset="0"/>
              <a:buChar char="•"/>
            </a:pPr>
            <a:r>
              <a:rPr lang="fa-IR" sz="2800" b="1" dirty="0" smtClean="0">
                <a:solidFill>
                  <a:schemeClr val="tx1"/>
                </a:solidFill>
                <a:cs typeface="B Nazanin" pitchFamily="2" charset="-78"/>
              </a:rPr>
              <a:t>بررسی کارشناسی شده دقیق پیش از شروع اقدامات عملیاتی </a:t>
            </a:r>
          </a:p>
          <a:p>
            <a:pPr algn="r" rtl="1">
              <a:buFont typeface="Arial" pitchFamily="34" charset="0"/>
              <a:buChar char="•"/>
            </a:pPr>
            <a:r>
              <a:rPr lang="fa-IR" sz="2800" b="1" dirty="0" smtClean="0">
                <a:solidFill>
                  <a:schemeClr val="tx1"/>
                </a:solidFill>
                <a:cs typeface="B Nazanin" pitchFamily="2" charset="-78"/>
              </a:rPr>
              <a:t>داشتن برنامه های حفاظتی از آلپ </a:t>
            </a:r>
          </a:p>
          <a:p>
            <a:pPr algn="r" rtl="1">
              <a:buFont typeface="Arial" pitchFamily="34" charset="0"/>
              <a:buChar char="•"/>
            </a:pPr>
            <a:r>
              <a:rPr lang="fa-IR" sz="2800" b="1" dirty="0" smtClean="0">
                <a:solidFill>
                  <a:schemeClr val="tx1"/>
                </a:solidFill>
                <a:cs typeface="B Nazanin" pitchFamily="2" charset="-78"/>
              </a:rPr>
              <a:t>ایجاد مسیر بدون شیب ریل راه آهن</a:t>
            </a:r>
          </a:p>
          <a:p>
            <a:pPr marL="0" indent="0" algn="r" rtl="1">
              <a:buNone/>
            </a:pPr>
            <a:r>
              <a:rPr lang="fa-IR" sz="2800" b="1" dirty="0" smtClean="0">
                <a:solidFill>
                  <a:schemeClr val="tx1"/>
                </a:solidFill>
                <a:cs typeface="B Nazanin" pitchFamily="2" charset="-78"/>
              </a:rPr>
              <a:t>نقاط ضعف :</a:t>
            </a:r>
          </a:p>
          <a:p>
            <a:pPr algn="r" rtl="1">
              <a:buFont typeface="Arial" pitchFamily="34" charset="0"/>
              <a:buChar char="•"/>
            </a:pPr>
            <a:r>
              <a:rPr lang="fa-IR" sz="2800" b="1" dirty="0" smtClean="0">
                <a:solidFill>
                  <a:schemeClr val="tx1"/>
                </a:solidFill>
                <a:cs typeface="B Nazanin" pitchFamily="2" charset="-78"/>
              </a:rPr>
              <a:t>مطالعه اولیه ناکافی بود.</a:t>
            </a:r>
          </a:p>
          <a:p>
            <a:pPr algn="r" rtl="1">
              <a:buFont typeface="Arial" pitchFamily="34" charset="0"/>
              <a:buChar char="•"/>
            </a:pPr>
            <a:r>
              <a:rPr lang="fa-IR" sz="2800" b="1" dirty="0" smtClean="0">
                <a:solidFill>
                  <a:schemeClr val="tx1"/>
                </a:solidFill>
                <a:cs typeface="B Nazanin" pitchFamily="2" charset="-78"/>
              </a:rPr>
              <a:t>کم دقتی اولیه در شناسایی برخی نقاط زلزله خیز و تحریک گسلها که منجر به زمین لرزه شد.</a:t>
            </a:r>
          </a:p>
        </p:txBody>
      </p:sp>
    </p:spTree>
    <p:extLst>
      <p:ext uri="{BB962C8B-B14F-4D97-AF65-F5344CB8AC3E}">
        <p14:creationId xmlns:p14="http://schemas.microsoft.com/office/powerpoint/2010/main" val="30845666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675725"/>
            <a:ext cx="7595006" cy="593036"/>
          </a:xfrm>
        </p:spPr>
        <p:txBody>
          <a:bodyPr/>
          <a:lstStyle/>
          <a:p>
            <a:pPr algn="r"/>
            <a:r>
              <a:rPr lang="fa-IR" sz="3600" dirty="0" smtClean="0">
                <a:solidFill>
                  <a:schemeClr val="accent2">
                    <a:lumMod val="75000"/>
                  </a:schemeClr>
                </a:solidFill>
                <a:cs typeface="B Nazanin" pitchFamily="2" charset="-78"/>
              </a:rPr>
              <a:t>2- ارزشیابی اثر بخشی</a:t>
            </a:r>
            <a:r>
              <a:rPr lang="fa-IR" sz="3600" dirty="0" smtClean="0">
                <a:solidFill>
                  <a:schemeClr val="tx1"/>
                </a:solidFill>
                <a:cs typeface="B Nazanin" pitchFamily="2" charset="-78"/>
              </a:rPr>
              <a:t> </a:t>
            </a:r>
            <a:r>
              <a:rPr lang="fa-IR" dirty="0" smtClean="0">
                <a:solidFill>
                  <a:schemeClr val="tx1"/>
                </a:solidFill>
              </a:rPr>
              <a:t/>
            </a:r>
            <a:br>
              <a:rPr lang="fa-IR" dirty="0" smtClean="0">
                <a:solidFill>
                  <a:schemeClr val="tx1"/>
                </a:solidFill>
              </a:rPr>
            </a:br>
            <a:endParaRPr lang="en-US" dirty="0">
              <a:solidFill>
                <a:schemeClr val="tx1"/>
              </a:solidFill>
            </a:endParaRPr>
          </a:p>
        </p:txBody>
      </p:sp>
      <p:sp>
        <p:nvSpPr>
          <p:cNvPr id="3" name="Content Placeholder 2"/>
          <p:cNvSpPr>
            <a:spLocks noGrp="1"/>
          </p:cNvSpPr>
          <p:nvPr>
            <p:ph idx="1"/>
          </p:nvPr>
        </p:nvSpPr>
        <p:spPr>
          <a:xfrm>
            <a:off x="467544" y="1124744"/>
            <a:ext cx="8280920" cy="5400600"/>
          </a:xfrm>
        </p:spPr>
        <p:txBody>
          <a:bodyPr>
            <a:normAutofit fontScale="85000" lnSpcReduction="20000"/>
          </a:bodyPr>
          <a:lstStyle/>
          <a:p>
            <a:pPr marL="0" indent="0" algn="r" rtl="1">
              <a:buNone/>
            </a:pPr>
            <a:r>
              <a:rPr lang="fa-IR" sz="2600" b="1" dirty="0" smtClean="0">
                <a:solidFill>
                  <a:schemeClr val="tx1"/>
                </a:solidFill>
                <a:cs typeface="B Nazanin" pitchFamily="2" charset="-78"/>
              </a:rPr>
              <a:t>نقاط قوت :</a:t>
            </a:r>
          </a:p>
          <a:p>
            <a:pPr algn="r" rtl="1">
              <a:buFont typeface="Arial" pitchFamily="34" charset="0"/>
              <a:buChar char="•"/>
            </a:pPr>
            <a:r>
              <a:rPr lang="fa-IR" sz="2600" b="1" dirty="0" smtClean="0">
                <a:solidFill>
                  <a:schemeClr val="tx1"/>
                </a:solidFill>
                <a:cs typeface="B Nazanin" pitchFamily="2" charset="-78"/>
              </a:rPr>
              <a:t>برآورده شدن اهداف مشخص شده همچون کاهش زمان مسافرت </a:t>
            </a:r>
          </a:p>
          <a:p>
            <a:pPr algn="r" rtl="1">
              <a:buFont typeface="Arial" pitchFamily="34" charset="0"/>
              <a:buChar char="•"/>
            </a:pPr>
            <a:r>
              <a:rPr lang="fa-IR" sz="2600" b="1" dirty="0" smtClean="0">
                <a:solidFill>
                  <a:schemeClr val="tx1"/>
                </a:solidFill>
                <a:cs typeface="B Nazanin" pitchFamily="2" charset="-78"/>
              </a:rPr>
              <a:t>افزایش میزان حمل و نقل </a:t>
            </a:r>
          </a:p>
          <a:p>
            <a:pPr algn="r" rtl="1">
              <a:buFont typeface="Arial" pitchFamily="34" charset="0"/>
              <a:buChar char="•"/>
            </a:pPr>
            <a:r>
              <a:rPr lang="fa-IR" sz="2600" b="1" dirty="0" smtClean="0">
                <a:solidFill>
                  <a:schemeClr val="tx1"/>
                </a:solidFill>
                <a:cs typeface="B Nazanin" pitchFamily="2" charset="-78"/>
              </a:rPr>
              <a:t>کاهش حجم ترافیکی </a:t>
            </a:r>
          </a:p>
          <a:p>
            <a:pPr algn="r" rtl="1">
              <a:buFont typeface="Arial" pitchFamily="34" charset="0"/>
              <a:buChar char="•"/>
            </a:pPr>
            <a:r>
              <a:rPr lang="fa-IR" sz="2600" b="1" dirty="0" smtClean="0">
                <a:solidFill>
                  <a:schemeClr val="tx1"/>
                </a:solidFill>
                <a:cs typeface="B Nazanin" pitchFamily="2" charset="-78"/>
              </a:rPr>
              <a:t>کاهش آسیبهای جانی ناشی از حمل و نقل کامیونها</a:t>
            </a:r>
          </a:p>
          <a:p>
            <a:pPr marL="0" indent="0" algn="r" rtl="1">
              <a:buNone/>
            </a:pPr>
            <a:r>
              <a:rPr lang="fa-IR" sz="2600" b="1" dirty="0" smtClean="0">
                <a:solidFill>
                  <a:schemeClr val="tx1"/>
                </a:solidFill>
                <a:cs typeface="B Nazanin" pitchFamily="2" charset="-78"/>
              </a:rPr>
              <a:t>نقاط ضعف : </a:t>
            </a:r>
          </a:p>
          <a:p>
            <a:pPr algn="r" rtl="1">
              <a:buFont typeface="Arial" pitchFamily="34" charset="0"/>
              <a:buChar char="•"/>
            </a:pPr>
            <a:r>
              <a:rPr lang="fa-IR" sz="2600" b="1" dirty="0" smtClean="0">
                <a:solidFill>
                  <a:schemeClr val="tx1"/>
                </a:solidFill>
                <a:cs typeface="B Nazanin" pitchFamily="2" charset="-78"/>
              </a:rPr>
              <a:t>عدم پیش بینی دقیق در شیوه حفاری و ایجاد مشکلات ناشی از زمین لرزه</a:t>
            </a:r>
          </a:p>
          <a:p>
            <a:pPr marL="0" indent="0" algn="r" rtl="1">
              <a:buNone/>
            </a:pPr>
            <a:r>
              <a:rPr lang="fa-IR" sz="3200" b="1" dirty="0" smtClean="0">
                <a:solidFill>
                  <a:schemeClr val="accent2">
                    <a:lumMod val="75000"/>
                  </a:schemeClr>
                </a:solidFill>
                <a:cs typeface="B Nazanin" pitchFamily="2" charset="-78"/>
              </a:rPr>
              <a:t>3–ارزشیابی ارتباط :</a:t>
            </a:r>
          </a:p>
          <a:p>
            <a:pPr marL="0" indent="0" algn="r" rtl="1">
              <a:buNone/>
            </a:pPr>
            <a:r>
              <a:rPr lang="fa-IR" sz="2800" b="1" dirty="0" smtClean="0">
                <a:solidFill>
                  <a:schemeClr val="tx1"/>
                </a:solidFill>
                <a:cs typeface="B Nazanin" pitchFamily="2" charset="-78"/>
              </a:rPr>
              <a:t>نقاط قوت : </a:t>
            </a:r>
          </a:p>
          <a:p>
            <a:pPr algn="r" rtl="1">
              <a:buFont typeface="Arial" pitchFamily="34" charset="0"/>
              <a:buChar char="•"/>
            </a:pPr>
            <a:r>
              <a:rPr lang="fa-IR" sz="2800" b="1" dirty="0" smtClean="0">
                <a:solidFill>
                  <a:schemeClr val="tx1"/>
                </a:solidFill>
                <a:cs typeface="B Nazanin" pitchFamily="2" charset="-78"/>
              </a:rPr>
              <a:t>تسهیل تجارت بین الملل در منطقه </a:t>
            </a:r>
          </a:p>
          <a:p>
            <a:pPr algn="r" rtl="1">
              <a:buFont typeface="Arial" pitchFamily="34" charset="0"/>
              <a:buChar char="•"/>
            </a:pPr>
            <a:r>
              <a:rPr lang="fa-IR" sz="2800" b="1" dirty="0" smtClean="0">
                <a:solidFill>
                  <a:schemeClr val="tx1"/>
                </a:solidFill>
                <a:cs typeface="B Nazanin" pitchFamily="2" charset="-78"/>
              </a:rPr>
              <a:t>رضایت ساکنان منطقه و مسافران</a:t>
            </a:r>
          </a:p>
          <a:p>
            <a:pPr algn="r" rtl="1">
              <a:buFont typeface="Arial" pitchFamily="34" charset="0"/>
              <a:buChar char="•"/>
            </a:pPr>
            <a:r>
              <a:rPr lang="fa-IR" sz="2800" b="1" dirty="0" smtClean="0">
                <a:solidFill>
                  <a:schemeClr val="tx1"/>
                </a:solidFill>
                <a:cs typeface="B Nazanin" pitchFamily="2" charset="-78"/>
              </a:rPr>
              <a:t>رضایت مدیران پروژه از اهداف محقق شده </a:t>
            </a:r>
          </a:p>
          <a:p>
            <a:pPr marL="0" indent="0" algn="r" rtl="1">
              <a:buNone/>
            </a:pPr>
            <a:endParaRPr lang="en-US" dirty="0"/>
          </a:p>
        </p:txBody>
      </p:sp>
    </p:spTree>
    <p:extLst>
      <p:ext uri="{BB962C8B-B14F-4D97-AF65-F5344CB8AC3E}">
        <p14:creationId xmlns:p14="http://schemas.microsoft.com/office/powerpoint/2010/main" val="20440278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332656"/>
            <a:ext cx="7488832" cy="792089"/>
          </a:xfrm>
        </p:spPr>
        <p:txBody>
          <a:bodyPr/>
          <a:lstStyle/>
          <a:p>
            <a:pPr algn="r" rtl="1"/>
            <a:r>
              <a:rPr lang="fa-IR" sz="3600" b="1" dirty="0" smtClean="0">
                <a:solidFill>
                  <a:schemeClr val="accent2">
                    <a:lumMod val="75000"/>
                  </a:schemeClr>
                </a:solidFill>
                <a:cs typeface="B Nazanin" pitchFamily="2" charset="-78"/>
              </a:rPr>
              <a:t>4- ارزشیابی اثر نهایی </a:t>
            </a:r>
            <a:r>
              <a:rPr lang="fa-IR" sz="3600" b="1" dirty="0" smtClean="0">
                <a:cs typeface="B Nazanin" pitchFamily="2" charset="-78"/>
              </a:rPr>
              <a:t/>
            </a:r>
            <a:br>
              <a:rPr lang="fa-IR" sz="3600" b="1" dirty="0" smtClean="0">
                <a:cs typeface="B Nazanin" pitchFamily="2" charset="-78"/>
              </a:rPr>
            </a:br>
            <a:endParaRPr lang="en-US" sz="3600" b="1" dirty="0">
              <a:cs typeface="B Nazanin" pitchFamily="2" charset="-78"/>
            </a:endParaRPr>
          </a:p>
        </p:txBody>
      </p:sp>
      <p:sp>
        <p:nvSpPr>
          <p:cNvPr id="3" name="Content Placeholder 2"/>
          <p:cNvSpPr>
            <a:spLocks noGrp="1"/>
          </p:cNvSpPr>
          <p:nvPr>
            <p:ph idx="1"/>
          </p:nvPr>
        </p:nvSpPr>
        <p:spPr>
          <a:xfrm>
            <a:off x="539552" y="764704"/>
            <a:ext cx="8280920" cy="5760640"/>
          </a:xfrm>
        </p:spPr>
        <p:txBody>
          <a:bodyPr/>
          <a:lstStyle/>
          <a:p>
            <a:pPr marL="0" indent="0" algn="r" rtl="1">
              <a:buNone/>
            </a:pPr>
            <a:r>
              <a:rPr lang="fa-IR" sz="2400" b="1" dirty="0" smtClean="0">
                <a:solidFill>
                  <a:schemeClr val="tx1"/>
                </a:solidFill>
                <a:cs typeface="B Nazanin" pitchFamily="2" charset="-78"/>
              </a:rPr>
              <a:t>نقاط قوت :</a:t>
            </a:r>
          </a:p>
          <a:p>
            <a:pPr algn="r" rtl="1">
              <a:buFont typeface="Arial" pitchFamily="34" charset="0"/>
              <a:buChar char="•"/>
            </a:pPr>
            <a:r>
              <a:rPr lang="fa-IR" sz="2400" b="1" dirty="0" smtClean="0">
                <a:solidFill>
                  <a:schemeClr val="tx1"/>
                </a:solidFill>
                <a:cs typeface="B Nazanin" pitchFamily="2" charset="-78"/>
              </a:rPr>
              <a:t>ساخته شدن طولانی ترین و عمیق ترین تونل ترافیکی زیر زمینی جهان </a:t>
            </a:r>
          </a:p>
          <a:p>
            <a:pPr algn="r" rtl="1">
              <a:buFont typeface="Arial" pitchFamily="34" charset="0"/>
              <a:buChar char="•"/>
            </a:pPr>
            <a:r>
              <a:rPr lang="fa-IR" sz="2400" b="1" dirty="0" smtClean="0">
                <a:solidFill>
                  <a:schemeClr val="tx1"/>
                </a:solidFill>
                <a:cs typeface="B Nazanin" pitchFamily="2" charset="-78"/>
              </a:rPr>
              <a:t>شناخته شدن به عنوان یکی از بلند پروازانه ترین پروژه های موفق و مقاوم و منحصر به فرد جهان</a:t>
            </a:r>
          </a:p>
          <a:p>
            <a:pPr algn="r" rtl="1">
              <a:buFont typeface="Arial" pitchFamily="34" charset="0"/>
              <a:buChar char="•"/>
            </a:pPr>
            <a:r>
              <a:rPr lang="fa-IR" sz="2400" b="1" dirty="0" smtClean="0">
                <a:solidFill>
                  <a:schemeClr val="tx1"/>
                </a:solidFill>
                <a:cs typeface="B Nazanin" pitchFamily="2" charset="-78"/>
              </a:rPr>
              <a:t>کاهش آلودگی و کمک به محیط زیست</a:t>
            </a:r>
          </a:p>
          <a:p>
            <a:pPr algn="r" rtl="1">
              <a:buFont typeface="Arial" pitchFamily="34" charset="0"/>
              <a:buChar char="•"/>
            </a:pPr>
            <a:r>
              <a:rPr lang="fa-IR" sz="2400" b="1" dirty="0" smtClean="0">
                <a:solidFill>
                  <a:schemeClr val="tx1"/>
                </a:solidFill>
                <a:cs typeface="B Nazanin" pitchFamily="2" charset="-78"/>
              </a:rPr>
              <a:t>افزایش میزان جا به جایی بار </a:t>
            </a:r>
          </a:p>
          <a:p>
            <a:pPr marL="0" indent="0" algn="r" rtl="1">
              <a:buNone/>
            </a:pPr>
            <a:r>
              <a:rPr lang="fa-IR" sz="2400" b="1" dirty="0" smtClean="0">
                <a:solidFill>
                  <a:schemeClr val="tx1"/>
                </a:solidFill>
                <a:cs typeface="B Nazanin" pitchFamily="2" charset="-78"/>
              </a:rPr>
              <a:t>نقاط ضعف : </a:t>
            </a:r>
          </a:p>
          <a:p>
            <a:pPr algn="r" rtl="1">
              <a:buFont typeface="Arial" pitchFamily="34" charset="0"/>
              <a:buChar char="•"/>
            </a:pPr>
            <a:r>
              <a:rPr lang="fa-IR" sz="2400" b="1" dirty="0" smtClean="0">
                <a:solidFill>
                  <a:schemeClr val="tx1"/>
                </a:solidFill>
                <a:cs typeface="B Nazanin" pitchFamily="2" charset="-78"/>
              </a:rPr>
              <a:t>نگرانی از دستکاری در محیط زیست </a:t>
            </a:r>
          </a:p>
          <a:p>
            <a:pPr marL="0" indent="0" algn="r" rtl="1">
              <a:buNone/>
            </a:pPr>
            <a:r>
              <a:rPr lang="fa-IR" sz="2800" b="1" dirty="0" smtClean="0">
                <a:solidFill>
                  <a:schemeClr val="accent2">
                    <a:lumMod val="75000"/>
                  </a:schemeClr>
                </a:solidFill>
                <a:cs typeface="B Nazanin" pitchFamily="2" charset="-78"/>
              </a:rPr>
              <a:t>5- ارزشیابی ثبات :</a:t>
            </a:r>
            <a:endParaRPr lang="fa-IR" sz="2400" b="1" dirty="0" smtClean="0">
              <a:solidFill>
                <a:schemeClr val="accent2">
                  <a:lumMod val="75000"/>
                </a:schemeClr>
              </a:solidFill>
              <a:cs typeface="B Nazanin" pitchFamily="2" charset="-78"/>
            </a:endParaRPr>
          </a:p>
          <a:p>
            <a:pPr algn="r" rtl="1">
              <a:buFont typeface="Arial" pitchFamily="34" charset="0"/>
              <a:buChar char="•"/>
            </a:pPr>
            <a:r>
              <a:rPr lang="fa-IR" sz="2400" b="1" dirty="0" smtClean="0">
                <a:solidFill>
                  <a:schemeClr val="tx1"/>
                </a:solidFill>
                <a:cs typeface="B Nazanin" pitchFamily="2" charset="-78"/>
              </a:rPr>
              <a:t>نقاط قوت : این پروژه همچنان در شمار موفق ترین پروژه های جهان قرار میگیرد.</a:t>
            </a:r>
          </a:p>
          <a:p>
            <a:pPr marL="0" indent="0" algn="r" rtl="1">
              <a:buNone/>
            </a:pPr>
            <a:endParaRPr lang="en-US" dirty="0"/>
          </a:p>
        </p:txBody>
      </p:sp>
    </p:spTree>
    <p:extLst>
      <p:ext uri="{BB962C8B-B14F-4D97-AF65-F5344CB8AC3E}">
        <p14:creationId xmlns:p14="http://schemas.microsoft.com/office/powerpoint/2010/main" val="141355164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9442" y="332657"/>
            <a:ext cx="7378982" cy="864096"/>
          </a:xfrm>
        </p:spPr>
        <p:txBody>
          <a:bodyPr/>
          <a:lstStyle/>
          <a:p>
            <a:pPr algn="r" rtl="1"/>
            <a:r>
              <a:rPr lang="fa-IR" sz="4000" b="1" dirty="0" smtClean="0">
                <a:solidFill>
                  <a:schemeClr val="accent2">
                    <a:lumMod val="75000"/>
                  </a:schemeClr>
                </a:solidFill>
                <a:cs typeface="B Nazanin" pitchFamily="2" charset="-78"/>
              </a:rPr>
              <a:t>6- ارزشیابی ارزش پولی </a:t>
            </a:r>
            <a:endParaRPr lang="en-US" sz="4000" b="1" dirty="0">
              <a:solidFill>
                <a:schemeClr val="accent2">
                  <a:lumMod val="75000"/>
                </a:schemeClr>
              </a:solidFill>
              <a:cs typeface="B Nazanin" pitchFamily="2" charset="-78"/>
            </a:endParaRPr>
          </a:p>
        </p:txBody>
      </p:sp>
      <p:sp>
        <p:nvSpPr>
          <p:cNvPr id="3" name="Content Placeholder 2"/>
          <p:cNvSpPr>
            <a:spLocks noGrp="1"/>
          </p:cNvSpPr>
          <p:nvPr>
            <p:ph idx="1"/>
          </p:nvPr>
        </p:nvSpPr>
        <p:spPr>
          <a:xfrm>
            <a:off x="1009442" y="1340768"/>
            <a:ext cx="7811030" cy="5112567"/>
          </a:xfrm>
        </p:spPr>
        <p:txBody>
          <a:bodyPr>
            <a:normAutofit/>
          </a:bodyPr>
          <a:lstStyle/>
          <a:p>
            <a:pPr marL="0" indent="0" algn="r" rtl="1">
              <a:buNone/>
            </a:pPr>
            <a:r>
              <a:rPr lang="fa-IR" sz="2800" b="1" dirty="0" smtClean="0">
                <a:solidFill>
                  <a:schemeClr val="tx1"/>
                </a:solidFill>
                <a:cs typeface="B Nazanin" pitchFamily="2" charset="-78"/>
              </a:rPr>
              <a:t>نقاط قوت :</a:t>
            </a:r>
          </a:p>
          <a:p>
            <a:pPr algn="r" rtl="1">
              <a:buFont typeface="Arial" pitchFamily="34" charset="0"/>
              <a:buChar char="•"/>
            </a:pPr>
            <a:r>
              <a:rPr lang="fa-IR" sz="2800" b="1" dirty="0" smtClean="0">
                <a:solidFill>
                  <a:schemeClr val="tx1"/>
                </a:solidFill>
                <a:cs typeface="B Nazanin" pitchFamily="2" charset="-78"/>
              </a:rPr>
              <a:t>امکان سود آوری با توجه به جذب مسافران و تسهیل جا به جایی بار برای تجار </a:t>
            </a:r>
          </a:p>
          <a:p>
            <a:pPr algn="r" rtl="1">
              <a:buFont typeface="Arial" pitchFamily="34" charset="0"/>
              <a:buChar char="•"/>
            </a:pPr>
            <a:r>
              <a:rPr lang="fa-IR" sz="2800" b="1" dirty="0" smtClean="0">
                <a:solidFill>
                  <a:schemeClr val="tx1"/>
                </a:solidFill>
                <a:cs typeface="B Nazanin" pitchFamily="2" charset="-78"/>
              </a:rPr>
              <a:t>کاهش هزینه های اولیه و نگهداری با توجه به ظرفیت در آمدی بالا</a:t>
            </a:r>
          </a:p>
          <a:p>
            <a:pPr marL="0" indent="0" algn="r" rtl="1">
              <a:buNone/>
            </a:pPr>
            <a:r>
              <a:rPr lang="fa-IR" sz="2800" b="1" dirty="0" smtClean="0">
                <a:solidFill>
                  <a:schemeClr val="tx1"/>
                </a:solidFill>
                <a:cs typeface="B Nazanin" pitchFamily="2" charset="-78"/>
              </a:rPr>
              <a:t>شود.</a:t>
            </a:r>
          </a:p>
        </p:txBody>
      </p:sp>
    </p:spTree>
    <p:extLst>
      <p:ext uri="{BB962C8B-B14F-4D97-AF65-F5344CB8AC3E}">
        <p14:creationId xmlns:p14="http://schemas.microsoft.com/office/powerpoint/2010/main" val="14636919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sz="4000" b="1" dirty="0">
                <a:solidFill>
                  <a:schemeClr val="accent2">
                    <a:lumMod val="75000"/>
                  </a:schemeClr>
                </a:solidFill>
                <a:cs typeface="B Nazanin" pitchFamily="2" charset="-78"/>
              </a:rPr>
              <a:t>جمع بندی پروژه گات </a:t>
            </a:r>
            <a:r>
              <a:rPr lang="fa-IR" sz="4000" b="1" dirty="0" smtClean="0">
                <a:solidFill>
                  <a:schemeClr val="accent2">
                    <a:lumMod val="75000"/>
                  </a:schemeClr>
                </a:solidFill>
                <a:cs typeface="B Nazanin" pitchFamily="2" charset="-78"/>
              </a:rPr>
              <a:t>هارد</a:t>
            </a:r>
            <a:r>
              <a:rPr lang="fa-IR" dirty="0"/>
              <a:t/>
            </a:r>
            <a:br>
              <a:rPr lang="fa-IR" dirty="0"/>
            </a:br>
            <a:endParaRPr lang="en-US" dirty="0"/>
          </a:p>
        </p:txBody>
      </p:sp>
      <p:sp>
        <p:nvSpPr>
          <p:cNvPr id="3" name="Content Placeholder 2"/>
          <p:cNvSpPr>
            <a:spLocks noGrp="1"/>
          </p:cNvSpPr>
          <p:nvPr>
            <p:ph idx="1"/>
          </p:nvPr>
        </p:nvSpPr>
        <p:spPr/>
        <p:txBody>
          <a:bodyPr/>
          <a:lstStyle/>
          <a:p>
            <a:pPr marL="0" indent="0" algn="just" rtl="1">
              <a:buNone/>
            </a:pPr>
            <a:r>
              <a:rPr lang="fa-IR" sz="3200" b="1" dirty="0">
                <a:solidFill>
                  <a:schemeClr val="tx1"/>
                </a:solidFill>
                <a:cs typeface="B Nazanin" pitchFamily="2" charset="-78"/>
              </a:rPr>
              <a:t>پروژه گات هارد از موفق ترین پروژه های ساخت و ساز در جهان محسوب می شود .پروژه ای که با نزاکت سیاسی تصویب ، باد تدبیر اجرا و با حکمت اداره شد تا منافع ملی و حتی زیست محیطی ، افزایش یابد و از خسارت کاسته شود.</a:t>
            </a:r>
          </a:p>
          <a:p>
            <a:pPr algn="r" rtl="1"/>
            <a:endParaRPr lang="en-US" dirty="0"/>
          </a:p>
        </p:txBody>
      </p:sp>
    </p:spTree>
    <p:extLst>
      <p:ext uri="{BB962C8B-B14F-4D97-AF65-F5344CB8AC3E}">
        <p14:creationId xmlns:p14="http://schemas.microsoft.com/office/powerpoint/2010/main" val="27744547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4000" b="1" dirty="0" smtClean="0">
                <a:solidFill>
                  <a:schemeClr val="accent2">
                    <a:lumMod val="75000"/>
                  </a:schemeClr>
                </a:solidFill>
                <a:cs typeface="B Nazanin" pitchFamily="2" charset="-78"/>
              </a:rPr>
              <a:t>نتیجه بحث</a:t>
            </a:r>
            <a:r>
              <a:rPr lang="fa-IR" dirty="0" smtClean="0">
                <a:solidFill>
                  <a:schemeClr val="tx1"/>
                </a:solidFill>
              </a:rPr>
              <a:t/>
            </a:r>
            <a:br>
              <a:rPr lang="fa-IR" dirty="0" smtClean="0">
                <a:solidFill>
                  <a:schemeClr val="tx1"/>
                </a:solidFill>
              </a:rPr>
            </a:br>
            <a:endParaRPr lang="en-US" dirty="0">
              <a:solidFill>
                <a:schemeClr val="tx1"/>
              </a:solidFill>
            </a:endParaRPr>
          </a:p>
        </p:txBody>
      </p:sp>
      <p:sp>
        <p:nvSpPr>
          <p:cNvPr id="3" name="Content Placeholder 2"/>
          <p:cNvSpPr>
            <a:spLocks noGrp="1"/>
          </p:cNvSpPr>
          <p:nvPr>
            <p:ph idx="1"/>
          </p:nvPr>
        </p:nvSpPr>
        <p:spPr/>
        <p:txBody>
          <a:bodyPr/>
          <a:lstStyle/>
          <a:p>
            <a:pPr marL="0" indent="0" algn="ctr" rtl="1">
              <a:buNone/>
            </a:pPr>
            <a:r>
              <a:rPr lang="fa-IR" sz="3600" b="1" dirty="0" smtClean="0">
                <a:solidFill>
                  <a:schemeClr val="tx1"/>
                </a:solidFill>
                <a:cs typeface="B Nazanin" pitchFamily="2" charset="-78"/>
              </a:rPr>
              <a:t>شایسته است که پیش از عبرت شدن برای سایر کشورها و تمدنها ، از آنها که موفق ترند بیاموزیم .بیاموزیم که به موقع تصمیم بگیریم ،به  موقع اجرا کنیم ، به موقع متوقف کنیم. و در همه حال متواضع باشیم تا بتوانیم دانش مبنا عمل کنیم </a:t>
            </a:r>
            <a:r>
              <a:rPr lang="fa-IR" dirty="0" smtClean="0">
                <a:solidFill>
                  <a:schemeClr val="tx1"/>
                </a:solidFill>
              </a:rPr>
              <a:t>.</a:t>
            </a:r>
            <a:endParaRPr lang="en-US" dirty="0">
              <a:solidFill>
                <a:schemeClr val="tx1"/>
              </a:solidFill>
            </a:endParaRPr>
          </a:p>
        </p:txBody>
      </p:sp>
    </p:spTree>
    <p:extLst>
      <p:ext uri="{BB962C8B-B14F-4D97-AF65-F5344CB8AC3E}">
        <p14:creationId xmlns:p14="http://schemas.microsoft.com/office/powerpoint/2010/main" val="3079753787"/>
      </p:ext>
    </p:extLst>
  </p:cSld>
  <p:clrMapOvr>
    <a:masterClrMapping/>
  </p:clrMapOvr>
  <p:timing>
    <p:tnLst>
      <p:par>
        <p:cTn id="1" dur="indefinite" restart="never" nodeType="tmRoot"/>
      </p:par>
    </p:tnLst>
  </p:timing>
</p:sld>
</file>

<file path=ppt/theme/theme1.xml><?xml version="1.0" encoding="utf-8"?>
<a:theme xmlns:a="http://schemas.openxmlformats.org/drawingml/2006/main" name="Spring">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TM02455596[[fn=Spring]]</Template>
  <TotalTime>843</TotalTime>
  <Words>2297</Words>
  <Application>Microsoft Office PowerPoint</Application>
  <PresentationFormat>On-screen Show (4:3)</PresentationFormat>
  <Paragraphs>262</Paragraphs>
  <Slides>36</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2  Nazanin</vt:lpstr>
      <vt:lpstr>Arial</vt:lpstr>
      <vt:lpstr>B Nazanin</vt:lpstr>
      <vt:lpstr>Calibri</vt:lpstr>
      <vt:lpstr>Courier New</vt:lpstr>
      <vt:lpstr>Tahoma</vt:lpstr>
      <vt:lpstr>Trebuchet MS</vt:lpstr>
      <vt:lpstr>Verdana</vt:lpstr>
      <vt:lpstr>Wingdings 2</vt:lpstr>
      <vt:lpstr>Spring</vt:lpstr>
      <vt:lpstr>فصل هفتم  </vt:lpstr>
      <vt:lpstr>یادگیری فارغ از تجربه </vt:lpstr>
      <vt:lpstr>تجربه بین المللی </vt:lpstr>
      <vt:lpstr> یک)پروژه مزرعه سرپوشیده تولید محصولات کشاورزی در ژاپن </vt:lpstr>
      <vt:lpstr>گزارش عملکرد پروژه</vt:lpstr>
      <vt:lpstr>ارزشیابی نهایی پروژه مزرعه سرپوشیده </vt:lpstr>
      <vt:lpstr>2-ارزشیابی اثر بخشی </vt:lpstr>
      <vt:lpstr>3-ارزشیابی اثر نهایی</vt:lpstr>
      <vt:lpstr>4-ارزشیابی ارتباط  نقاط قوت: برآورده شدن انتظار صاحبان این نوع صنعت در رسیدن به هدف کشت با استفاده از فناوری افزایش سطح تولید شناخت  قابلیتهای فناوری نقاط ضعف : فقدان پیش بینی دقیق از حدود کاهش قیمت تمام شده سست شدن رابطه انسان و محیط طبیعی  </vt:lpstr>
      <vt:lpstr>5-ارزشیابی ثبات   </vt:lpstr>
      <vt:lpstr>6-ارزشیابی اثر پولی   </vt:lpstr>
      <vt:lpstr>جمع بندی پروژه مزرعه سرپوشیده  </vt:lpstr>
      <vt:lpstr>دو)پروژه تامین آب شیرین و تولید گندم در عربستان</vt:lpstr>
      <vt:lpstr>گزارش عملکرد پروژه </vt:lpstr>
      <vt:lpstr>ارزیابی نهایی پروژه آب شیرین کن عربستان</vt:lpstr>
      <vt:lpstr>3-ارزشیابی ارتباط </vt:lpstr>
      <vt:lpstr>5-ارزشیابی ارزش پولی : </vt:lpstr>
      <vt:lpstr>جمع بندی پروژه آب شیرین کن عربستان </vt:lpstr>
      <vt:lpstr>سه ) پروژه توسعه فرودگاه بین المللی دبی</vt:lpstr>
      <vt:lpstr>ارزشیابی نهایی پروژه توسعه فرودگاه دبی  </vt:lpstr>
      <vt:lpstr> 3-ارزشیابی اثر نهایی    </vt:lpstr>
      <vt:lpstr>  5-ارزشیابی ثبات  </vt:lpstr>
      <vt:lpstr>جمع بندی پروژه فرودگاه بین المللی دبی:</vt:lpstr>
      <vt:lpstr>چهار)پروژه شبیه سازی کره زمین در خلیج فارس</vt:lpstr>
      <vt:lpstr>گزارش عملکرد پروژه :  </vt:lpstr>
      <vt:lpstr>ارزشیابی توسعه جزایر جهان  </vt:lpstr>
      <vt:lpstr>2- ارزشیابی اثر بخشی      نقاط قوت : </vt:lpstr>
      <vt:lpstr>4- ارزشیابی ارتباط: </vt:lpstr>
      <vt:lpstr>جمع بندی پروژه ساخت مجمع الجزایر جهان: </vt:lpstr>
      <vt:lpstr>پنج )پروژه تونل زیر زمینی گات هارد :</vt:lpstr>
      <vt:lpstr>ارزشیابی نهایی پروژه احداث تونل گات هارد: </vt:lpstr>
      <vt:lpstr>2- ارزشیابی اثر بخشی  </vt:lpstr>
      <vt:lpstr>4- ارزشیابی اثر نهایی  </vt:lpstr>
      <vt:lpstr>6- ارزشیابی ارزش پولی </vt:lpstr>
      <vt:lpstr>جمع بندی پروژه گات هارد </vt:lpstr>
      <vt:lpstr>نتیجه بحث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esmaeili f</dc:creator>
  <cp:lastModifiedBy>DadeFam-43262657</cp:lastModifiedBy>
  <cp:revision>185</cp:revision>
  <dcterms:created xsi:type="dcterms:W3CDTF">2018-05-12T06:19:11Z</dcterms:created>
  <dcterms:modified xsi:type="dcterms:W3CDTF">2023-08-16T18:17:24Z</dcterms:modified>
</cp:coreProperties>
</file>