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34"/>
  </p:notesMasterIdLst>
  <p:handoutMasterIdLst>
    <p:handoutMasterId r:id="rId35"/>
  </p:handoutMasterIdLst>
  <p:sldIdLst>
    <p:sldId id="321" r:id="rId2"/>
    <p:sldId id="297" r:id="rId3"/>
    <p:sldId id="298" r:id="rId4"/>
    <p:sldId id="299" r:id="rId5"/>
    <p:sldId id="301" r:id="rId6"/>
    <p:sldId id="306" r:id="rId7"/>
    <p:sldId id="302" r:id="rId8"/>
    <p:sldId id="305" r:id="rId9"/>
    <p:sldId id="303" r:id="rId10"/>
    <p:sldId id="300" r:id="rId11"/>
    <p:sldId id="307" r:id="rId12"/>
    <p:sldId id="308" r:id="rId13"/>
    <p:sldId id="309" r:id="rId14"/>
    <p:sldId id="312" r:id="rId15"/>
    <p:sldId id="311" r:id="rId16"/>
    <p:sldId id="279" r:id="rId17"/>
    <p:sldId id="280" r:id="rId18"/>
    <p:sldId id="313" r:id="rId19"/>
    <p:sldId id="281" r:id="rId20"/>
    <p:sldId id="282" r:id="rId21"/>
    <p:sldId id="283" r:id="rId22"/>
    <p:sldId id="315" r:id="rId23"/>
    <p:sldId id="316" r:id="rId24"/>
    <p:sldId id="317" r:id="rId25"/>
    <p:sldId id="318" r:id="rId26"/>
    <p:sldId id="319" r:id="rId27"/>
    <p:sldId id="314" r:id="rId28"/>
    <p:sldId id="285" r:id="rId29"/>
    <p:sldId id="290" r:id="rId30"/>
    <p:sldId id="292" r:id="rId31"/>
    <p:sldId id="320" r:id="rId32"/>
    <p:sldId id="294" r:id="rId33"/>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njavi" initials="E"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16" y="-10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5E4F3BC-5D1D-43A2-B95E-9E96C6E61EF9}" type="datetimeFigureOut">
              <a:rPr lang="en-US" smtClean="0"/>
              <a:pPr/>
              <a:t>4/6/2020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D6065C-C831-4162-A068-FBA83AD10929}" type="slidenum">
              <a:rPr lang="en-US" smtClean="0"/>
              <a:pPr/>
              <a:t>‹#›</a:t>
            </a:fld>
            <a:endParaRPr lang="en-US"/>
          </a:p>
        </p:txBody>
      </p:sp>
    </p:spTree>
    <p:extLst>
      <p:ext uri="{BB962C8B-B14F-4D97-AF65-F5344CB8AC3E}">
        <p14:creationId xmlns:p14="http://schemas.microsoft.com/office/powerpoint/2010/main" val="328794743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E5ED36-D1DA-47DC-BAFC-888B90441199}" type="datetimeFigureOut">
              <a:rPr lang="en-US" smtClean="0"/>
              <a:pPr/>
              <a:t>4/6/2020</a:t>
            </a:fld>
            <a:endParaRPr lang="en-US"/>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7202DF-8F3E-42BD-B816-71EC232D8DF1}" type="slidenum">
              <a:rPr lang="en-US" smtClean="0"/>
              <a:pPr/>
              <a:t>‹#›</a:t>
            </a:fld>
            <a:endParaRPr lang="en-US"/>
          </a:p>
        </p:txBody>
      </p:sp>
    </p:spTree>
    <p:extLst>
      <p:ext uri="{BB962C8B-B14F-4D97-AF65-F5344CB8AC3E}">
        <p14:creationId xmlns:p14="http://schemas.microsoft.com/office/powerpoint/2010/main" val="148246042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36"/>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5F496C-88B2-40CF-AC65-98F4E739A3AD}" type="datetime1">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C9F6BB-1DCB-47E5-BF08-96DBEA5ECA2E}" type="datetime1">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11"/>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8EB076-8993-4A96-9E63-81874FB8665C}" type="datetime1">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6575"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48300"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A992464-CC3B-4EC0-A488-DCB6FFF56FCC}" type="datetime1">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C75A349-B0D0-4F37-8A07-2831A012521D}" type="datetime1">
              <a:rPr lang="en-US" smtClean="0"/>
              <a:pPr/>
              <a:t>4/6/2020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D034F5-84A2-488F-8FE3-729FB5E17721}" type="datetime1">
              <a:rPr lang="en-US" smtClean="0"/>
              <a:pPr/>
              <a:t>4/6/2020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7D3167-FB96-41D8-BE0F-2173429BCB39}" type="datetime1">
              <a:rPr lang="en-US" smtClean="0"/>
              <a:pPr/>
              <a:t>4/6/2020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2972" y="27306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66E157-8721-4094-BBB3-06BF06B1E28D}" type="datetime1">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C33191-8944-4A32-A476-972FC1CE441A}" type="datetime1">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4D4C7D-C41F-451D-9075-E264E20652FA}" type="datetime1">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49"/>
            <a:ext cx="2414588"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6578" y="274649"/>
            <a:ext cx="70786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58601E-64F5-473C-BEBE-9EB422177030}" type="datetime1">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95300" y="635636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6479C-B2A5-4978-A0C5-F87D98805D56}" type="datetime1">
              <a:rPr lang="en-US" smtClean="0"/>
              <a:pPr/>
              <a:t>4/6/2020</a:t>
            </a:fld>
            <a:endParaRPr lang="en-US"/>
          </a:p>
        </p:txBody>
      </p:sp>
      <p:sp>
        <p:nvSpPr>
          <p:cNvPr id="5" name="Footer Placeholder 4"/>
          <p:cNvSpPr>
            <a:spLocks noGrp="1"/>
          </p:cNvSpPr>
          <p:nvPr>
            <p:ph type="ftr" sz="quarter" idx="3"/>
          </p:nvPr>
        </p:nvSpPr>
        <p:spPr>
          <a:xfrm>
            <a:off x="3384550" y="635636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6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49489-D8F7-40F9-8E5C-F669B78561E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slide" Target="slide16.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695427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12750" y="1943101"/>
            <a:ext cx="6918087" cy="2949879"/>
            <a:chOff x="0" y="1649260"/>
            <a:chExt cx="7376525" cy="2949879"/>
          </a:xfrm>
          <a:scene3d>
            <a:camera prst="orthographicFront"/>
            <a:lightRig rig="flat" dir="t"/>
          </a:scene3d>
        </p:grpSpPr>
        <p:sp>
          <p:nvSpPr>
            <p:cNvPr id="5" name="Rectangle 4"/>
            <p:cNvSpPr/>
            <p:nvPr/>
          </p:nvSpPr>
          <p:spPr>
            <a:xfrm>
              <a:off x="0" y="1649260"/>
              <a:ext cx="7376525" cy="2949879"/>
            </a:xfrm>
            <a:prstGeom prst="rect">
              <a:avLst/>
            </a:prstGeom>
          </p:spPr>
          <p:style>
            <a:lnRef idx="1">
              <a:schemeClr val="dk1"/>
            </a:lnRef>
            <a:fillRef idx="2">
              <a:schemeClr val="dk1"/>
            </a:fillRef>
            <a:effectRef idx="1">
              <a:schemeClr val="dk1"/>
            </a:effectRef>
            <a:fontRef idx="minor">
              <a:schemeClr val="dk1"/>
            </a:fontRef>
          </p:style>
        </p:sp>
        <p:sp>
          <p:nvSpPr>
            <p:cNvPr id="6" name="Rectangle 5"/>
            <p:cNvSpPr/>
            <p:nvPr/>
          </p:nvSpPr>
          <p:spPr>
            <a:xfrm>
              <a:off x="0" y="1649260"/>
              <a:ext cx="7376525" cy="2949879"/>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38100" tIns="38100" rIns="2479834" bIns="38100" numCol="1" spcCol="1270" anchor="t" anchorCtr="0">
              <a:noAutofit/>
            </a:bodyPr>
            <a:lstStyle/>
            <a:p>
              <a:pPr lvl="0" algn="r" defTabSz="666750" rtl="1">
                <a:lnSpc>
                  <a:spcPct val="90000"/>
                </a:lnSpc>
                <a:spcBef>
                  <a:spcPct val="0"/>
                </a:spcBef>
                <a:spcAft>
                  <a:spcPct val="35000"/>
                </a:spcAft>
              </a:pPr>
              <a:endParaRPr lang="en-US" sz="1400" kern="1200" dirty="0"/>
            </a:p>
          </p:txBody>
        </p:sp>
      </p:grpSp>
      <p:grpSp>
        <p:nvGrpSpPr>
          <p:cNvPr id="9" name="Group 8"/>
          <p:cNvGrpSpPr/>
          <p:nvPr/>
        </p:nvGrpSpPr>
        <p:grpSpPr>
          <a:xfrm>
            <a:off x="11144250" y="-838200"/>
            <a:ext cx="11167790" cy="8408649"/>
            <a:chOff x="5334000" y="-803397"/>
            <a:chExt cx="10308729" cy="8408649"/>
          </a:xfrm>
        </p:grpSpPr>
        <p:sp>
          <p:nvSpPr>
            <p:cNvPr id="2" name="Block Arc 1"/>
            <p:cNvSpPr/>
            <p:nvPr/>
          </p:nvSpPr>
          <p:spPr>
            <a:xfrm>
              <a:off x="7234080" y="-803397"/>
              <a:ext cx="8408649" cy="8408649"/>
            </a:xfrm>
            <a:prstGeom prst="blockArc">
              <a:avLst>
                <a:gd name="adj1" fmla="val 7289619"/>
                <a:gd name="adj2" fmla="val 14433526"/>
                <a:gd name="adj3" fmla="val 1026"/>
              </a:avLst>
            </a:prstGeom>
          </p:spPr>
          <p:style>
            <a:lnRef idx="1">
              <a:schemeClr val="accent1"/>
            </a:lnRef>
            <a:fillRef idx="2">
              <a:schemeClr val="accent1"/>
            </a:fillRef>
            <a:effectRef idx="1">
              <a:schemeClr val="accent1"/>
            </a:effectRef>
            <a:fontRef idx="minor">
              <a:schemeClr val="dk1"/>
            </a:fontRef>
          </p:style>
        </p:sp>
        <p:sp>
          <p:nvSpPr>
            <p:cNvPr id="4" name="Oval 3"/>
            <p:cNvSpPr/>
            <p:nvPr/>
          </p:nvSpPr>
          <p:spPr>
            <a:xfrm>
              <a:off x="5334000" y="1524000"/>
              <a:ext cx="3687349" cy="3687349"/>
            </a:xfrm>
            <a:prstGeom prst="ellipse">
              <a:avLst/>
            </a:prstGeom>
          </p:spPr>
          <p:style>
            <a:lnRef idx="1">
              <a:schemeClr val="accent5"/>
            </a:lnRef>
            <a:fillRef idx="2">
              <a:schemeClr val="accent5"/>
            </a:fillRef>
            <a:effectRef idx="1">
              <a:schemeClr val="accent5"/>
            </a:effectRef>
            <a:fontRef idx="minor">
              <a:schemeClr val="dk1"/>
            </a:fontRef>
          </p:style>
        </p:sp>
      </p:grpSp>
      <p:sp>
        <p:nvSpPr>
          <p:cNvPr id="8" name="TextBox 7"/>
          <p:cNvSpPr txBox="1"/>
          <p:nvPr/>
        </p:nvSpPr>
        <p:spPr>
          <a:xfrm>
            <a:off x="926998" y="2857496"/>
            <a:ext cx="4540250" cy="923330"/>
          </a:xfrm>
          <a:prstGeom prst="rect">
            <a:avLst/>
          </a:prstGeom>
          <a:noFill/>
        </p:spPr>
        <p:txBody>
          <a:bodyPr wrap="square" rtlCol="0">
            <a:spAutoFit/>
          </a:bodyPr>
          <a:lstStyle/>
          <a:p>
            <a:pPr algn="ctr" rtl="1"/>
            <a:r>
              <a:rPr lang="fa-IR"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نماز قضا</a:t>
            </a:r>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p:txBody>
      </p:sp>
      <p:sp>
        <p:nvSpPr>
          <p:cNvPr id="10" name="7-Point Star 9">
            <a:hlinkClick r:id="rId2" action="ppaction://hlinksldjump"/>
          </p:cNvPr>
          <p:cNvSpPr/>
          <p:nvPr/>
        </p:nvSpPr>
        <p:spPr>
          <a:xfrm>
            <a:off x="309530" y="5500702"/>
            <a:ext cx="247650" cy="228600"/>
          </a:xfrm>
          <a:prstGeom prst="star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dirty="0"/>
          </a:p>
        </p:txBody>
      </p:sp>
      <p:sp>
        <p:nvSpPr>
          <p:cNvPr id="11" name="Striped Right Arrow 10">
            <a:hlinkClick r:id="rId3" action="ppaction://hlinksldjump"/>
          </p:cNvPr>
          <p:cNvSpPr/>
          <p:nvPr/>
        </p:nvSpPr>
        <p:spPr>
          <a:xfrm rot="10800000">
            <a:off x="82550" y="6248400"/>
            <a:ext cx="577850" cy="533400"/>
          </a:xfrm>
          <a:prstGeom prst="stripedRightArrow">
            <a:avLst>
              <a:gd name="adj1" fmla="val 55442"/>
              <a:gd name="adj2" fmla="val 62698"/>
            </a:avLst>
          </a:prstGeom>
          <a:gradFill flip="none" rotWithShape="1">
            <a:gsLst>
              <a:gs pos="0">
                <a:srgbClr val="DDEBCF"/>
              </a:gs>
              <a:gs pos="50000">
                <a:srgbClr val="9CB86E"/>
              </a:gs>
              <a:gs pos="100000">
                <a:srgbClr val="156B13"/>
              </a:gs>
            </a:gsLst>
            <a:path path="rect">
              <a:fillToRect l="100000" t="100000"/>
            </a:path>
            <a:tileRect r="-100000" b="-100000"/>
          </a:gradFill>
        </p:spPr>
        <p:style>
          <a:lnRef idx="0">
            <a:schemeClr val="accent3"/>
          </a:lnRef>
          <a:fillRef idx="3">
            <a:schemeClr val="accent3"/>
          </a:fillRef>
          <a:effectRef idx="3">
            <a:schemeClr val="accent3"/>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12" name="4-Point Star 11">
            <a:hlinkClick r:id="" action="ppaction://noaction"/>
          </p:cNvPr>
          <p:cNvSpPr/>
          <p:nvPr/>
        </p:nvSpPr>
        <p:spPr>
          <a:xfrm>
            <a:off x="809596" y="5429264"/>
            <a:ext cx="335822" cy="335822"/>
          </a:xfrm>
          <a:prstGeom prst="star4">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 -0.00185 L -0.55539 -0.00185 " pathEditMode="relative" rAng="0" ptsTypes="AA">
                                      <p:cBhvr>
                                        <p:cTn id="6" dur="2000" fill="hold"/>
                                        <p:tgtEl>
                                          <p:spTgt spid="9"/>
                                        </p:tgtEl>
                                        <p:attrNameLst>
                                          <p:attrName>ppt_x</p:attrName>
                                          <p:attrName>ppt_y</p:attrName>
                                        </p:attrNameLst>
                                      </p:cBhvr>
                                      <p:rCtr x="-78" y="0"/>
                                    </p:animMotion>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grpId="0" nodeType="clickEffect">
                                  <p:stCondLst>
                                    <p:cond delay="0"/>
                                  </p:stCondLst>
                                  <p:iterate type="lt">
                                    <p:tmPct val="50000"/>
                                  </p:iterate>
                                  <p:childTnLst>
                                    <p:set>
                                      <p:cBhvr>
                                        <p:cTn id="15" dur="1" fill="hold">
                                          <p:stCondLst>
                                            <p:cond delay="0"/>
                                          </p:stCondLst>
                                        </p:cTn>
                                        <p:tgtEl>
                                          <p:spTgt spid="8"/>
                                        </p:tgtEl>
                                        <p:attrNameLst>
                                          <p:attrName>style.visibility</p:attrName>
                                        </p:attrNameLst>
                                      </p:cBhvr>
                                      <p:to>
                                        <p:strVal val="visible"/>
                                      </p:to>
                                    </p:set>
                                    <p:set>
                                      <p:cBhvr>
                                        <p:cTn id="16" dur="455" fill="hold">
                                          <p:stCondLst>
                                            <p:cond delay="0"/>
                                          </p:stCondLst>
                                        </p:cTn>
                                        <p:tgtEl>
                                          <p:spTgt spid="8"/>
                                        </p:tgtEl>
                                        <p:attrNameLst>
                                          <p:attrName>style.rotation</p:attrName>
                                        </p:attrNameLst>
                                      </p:cBhvr>
                                      <p:to>
                                        <p:strVal val="-45.0"/>
                                      </p:to>
                                    </p:set>
                                    <p:anim calcmode="lin" valueType="num">
                                      <p:cBhvr>
                                        <p:cTn id="17"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childTnLst>
                                </p:cTn>
                              </p:par>
                              <p:par>
                                <p:cTn id="24" presetID="8" presetClass="emph" presetSubtype="0" repeatCount="indefinite" fill="hold" grpId="1" nodeType="withEffect">
                                  <p:stCondLst>
                                    <p:cond delay="0"/>
                                  </p:stCondLst>
                                  <p:childTnLst>
                                    <p:animRot by="21600000">
                                      <p:cBhvr>
                                        <p:cTn id="25" dur="2000" fill="hold"/>
                                        <p:tgtEl>
                                          <p:spTgt spid="10"/>
                                        </p:tgtEl>
                                        <p:attrNameLst>
                                          <p:attrName>r</p:attrName>
                                        </p:attrNameLst>
                                      </p:cBhvr>
                                    </p:animRot>
                                  </p:childTnLst>
                                </p:cTn>
                              </p:par>
                            </p:childTnLst>
                          </p:cTn>
                        </p:par>
                        <p:par>
                          <p:cTn id="26" fill="hold">
                            <p:stCondLst>
                              <p:cond delay="4000"/>
                            </p:stCondLst>
                            <p:childTnLst>
                              <p:par>
                                <p:cTn id="27" presetID="53"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4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childTnLst>
                                </p:cTn>
                              </p:par>
                              <p:par>
                                <p:cTn id="36" presetID="8" presetClass="emph" presetSubtype="0" repeatCount="indefinite" fill="hold" grpId="1" nodeType="withEffect">
                                  <p:stCondLst>
                                    <p:cond delay="0"/>
                                  </p:stCondLst>
                                  <p:childTnLst>
                                    <p:animRot by="21600000">
                                      <p:cBhvr>
                                        <p:cTn id="37" dur="20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0" grpId="1" animBg="1"/>
      <p:bldP spid="11" grpId="0" animBg="1"/>
      <p:bldP spid="12" grpId="0" animBg="1"/>
      <p:bldP spid="1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5482" y="1057032"/>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9" name="Rectangle 8"/>
          <p:cNvSpPr/>
          <p:nvPr/>
        </p:nvSpPr>
        <p:spPr>
          <a:xfrm>
            <a:off x="609796" y="1271346"/>
            <a:ext cx="8643998" cy="3785652"/>
          </a:xfrm>
          <a:prstGeom prst="rect">
            <a:avLst/>
          </a:prstGeom>
        </p:spPr>
        <p:txBody>
          <a:bodyPr wrap="square">
            <a:spAutoFit/>
          </a:bodyPr>
          <a:lstStyle/>
          <a:p>
            <a:pPr algn="justLow" rtl="1"/>
            <a:r>
              <a:rPr lang="fa-IR" sz="6000" b="1" dirty="0" smtClean="0">
                <a:cs typeface="B Zar" pitchFamily="2" charset="-78"/>
              </a:rPr>
              <a:t>انسان بايد نمازهاى واجب را در وقت خود بخواند و تأخير آن جايز نيست و پس از وقت بايد</a:t>
            </a:r>
            <a:br>
              <a:rPr lang="fa-IR" sz="6000" b="1" dirty="0" smtClean="0">
                <a:cs typeface="B Zar" pitchFamily="2" charset="-78"/>
              </a:rPr>
            </a:br>
            <a:r>
              <a:rPr lang="fa-IR" sz="6000" b="1" dirty="0" smtClean="0">
                <a:cs typeface="B Zar" pitchFamily="2" charset="-78"/>
              </a:rPr>
              <a:t>آن را به نيّت قضا بجا آورد.</a:t>
            </a:r>
            <a:endParaRPr lang="en-US" sz="6000" b="1" dirty="0">
              <a:cs typeface="B Zar"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9" name="Freeform 28"/>
          <p:cNvSpPr/>
          <p:nvPr/>
        </p:nvSpPr>
        <p:spPr>
          <a:xfrm>
            <a:off x="5818068" y="2928936"/>
            <a:ext cx="3623318" cy="2013503"/>
          </a:xfrm>
          <a:custGeom>
            <a:avLst/>
            <a:gdLst>
              <a:gd name="connsiteX0" fmla="*/ 0 w 3623318"/>
              <a:gd name="connsiteY0" fmla="*/ 201350 h 2013503"/>
              <a:gd name="connsiteX1" fmla="*/ 58974 w 3623318"/>
              <a:gd name="connsiteY1" fmla="*/ 58974 h 2013503"/>
              <a:gd name="connsiteX2" fmla="*/ 201350 w 3623318"/>
              <a:gd name="connsiteY2" fmla="*/ 0 h 2013503"/>
              <a:gd name="connsiteX3" fmla="*/ 3421968 w 3623318"/>
              <a:gd name="connsiteY3" fmla="*/ 0 h 2013503"/>
              <a:gd name="connsiteX4" fmla="*/ 3564344 w 3623318"/>
              <a:gd name="connsiteY4" fmla="*/ 58974 h 2013503"/>
              <a:gd name="connsiteX5" fmla="*/ 3623318 w 3623318"/>
              <a:gd name="connsiteY5" fmla="*/ 201350 h 2013503"/>
              <a:gd name="connsiteX6" fmla="*/ 3623318 w 3623318"/>
              <a:gd name="connsiteY6" fmla="*/ 1812153 h 2013503"/>
              <a:gd name="connsiteX7" fmla="*/ 3564344 w 3623318"/>
              <a:gd name="connsiteY7" fmla="*/ 1954529 h 2013503"/>
              <a:gd name="connsiteX8" fmla="*/ 3421968 w 3623318"/>
              <a:gd name="connsiteY8" fmla="*/ 2013503 h 2013503"/>
              <a:gd name="connsiteX9" fmla="*/ 201350 w 3623318"/>
              <a:gd name="connsiteY9" fmla="*/ 2013503 h 2013503"/>
              <a:gd name="connsiteX10" fmla="*/ 58974 w 3623318"/>
              <a:gd name="connsiteY10" fmla="*/ 1954529 h 2013503"/>
              <a:gd name="connsiteX11" fmla="*/ 0 w 3623318"/>
              <a:gd name="connsiteY11" fmla="*/ 1812153 h 2013503"/>
              <a:gd name="connsiteX12" fmla="*/ 0 w 3623318"/>
              <a:gd name="connsiteY12" fmla="*/ 201350 h 201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23318" h="2013503">
                <a:moveTo>
                  <a:pt x="0" y="201350"/>
                </a:moveTo>
                <a:cubicBezTo>
                  <a:pt x="0" y="147949"/>
                  <a:pt x="21214" y="96734"/>
                  <a:pt x="58974" y="58974"/>
                </a:cubicBezTo>
                <a:cubicBezTo>
                  <a:pt x="96735" y="21214"/>
                  <a:pt x="147949" y="0"/>
                  <a:pt x="201350" y="0"/>
                </a:cubicBezTo>
                <a:lnTo>
                  <a:pt x="3421968" y="0"/>
                </a:lnTo>
                <a:cubicBezTo>
                  <a:pt x="3475369" y="0"/>
                  <a:pt x="3526584" y="21214"/>
                  <a:pt x="3564344" y="58974"/>
                </a:cubicBezTo>
                <a:cubicBezTo>
                  <a:pt x="3602104" y="96735"/>
                  <a:pt x="3623318" y="147949"/>
                  <a:pt x="3623318" y="201350"/>
                </a:cubicBezTo>
                <a:lnTo>
                  <a:pt x="3623318" y="1812153"/>
                </a:lnTo>
                <a:cubicBezTo>
                  <a:pt x="3623318" y="1865554"/>
                  <a:pt x="3602104" y="1916769"/>
                  <a:pt x="3564344" y="1954529"/>
                </a:cubicBezTo>
                <a:cubicBezTo>
                  <a:pt x="3526584" y="1992289"/>
                  <a:pt x="3475369" y="2013503"/>
                  <a:pt x="3421968" y="2013503"/>
                </a:cubicBezTo>
                <a:lnTo>
                  <a:pt x="201350" y="2013503"/>
                </a:lnTo>
                <a:cubicBezTo>
                  <a:pt x="147949" y="2013503"/>
                  <a:pt x="96734" y="1992289"/>
                  <a:pt x="58974" y="1954529"/>
                </a:cubicBezTo>
                <a:cubicBezTo>
                  <a:pt x="21214" y="1916769"/>
                  <a:pt x="0" y="1865554"/>
                  <a:pt x="0" y="1812153"/>
                </a:cubicBezTo>
                <a:lnTo>
                  <a:pt x="0" y="201350"/>
                </a:lnTo>
                <a:close/>
              </a:path>
            </a:pathLst>
          </a:custGeom>
        </p:spPr>
        <p:style>
          <a:lnRef idx="1">
            <a:schemeClr val="accent1"/>
          </a:lnRef>
          <a:fillRef idx="3">
            <a:schemeClr val="accent1"/>
          </a:fillRef>
          <a:effectRef idx="2">
            <a:schemeClr val="accent1"/>
          </a:effectRef>
          <a:fontRef idx="minor">
            <a:schemeClr val="lt1"/>
          </a:fontRef>
        </p:style>
        <p:txBody>
          <a:bodyPr spcFirstLastPara="0" vert="horz" wrap="square" lIns="79293" tIns="79293" rIns="79293" bIns="79293" numCol="1" spcCol="1270" anchor="ctr" anchorCtr="0">
            <a:noAutofit/>
          </a:bodyPr>
          <a:lstStyle/>
          <a:p>
            <a:pPr algn="ctr" defTabSz="1422400" rtl="1">
              <a:lnSpc>
                <a:spcPts val="4400"/>
              </a:lnSpc>
              <a:spcBef>
                <a:spcPct val="0"/>
              </a:spcBef>
              <a:spcAft>
                <a:spcPct val="35000"/>
              </a:spcAft>
            </a:pPr>
            <a:r>
              <a:rPr lang="fa-IR" sz="3200" b="1" dirty="0" smtClean="0">
                <a:cs typeface="B Zar" pitchFamily="2" charset="-78"/>
              </a:rPr>
              <a:t>1 ـ در دو مورد بجا آوردن قضاى نماز واجب است:</a:t>
            </a:r>
            <a:endParaRPr lang="en-US" sz="3200" b="1" dirty="0" smtClean="0">
              <a:cs typeface="B Zar" pitchFamily="2" charset="-78"/>
            </a:endParaRPr>
          </a:p>
        </p:txBody>
      </p:sp>
      <p:sp>
        <p:nvSpPr>
          <p:cNvPr id="30" name="Freeform 29"/>
          <p:cNvSpPr/>
          <p:nvPr/>
        </p:nvSpPr>
        <p:spPr>
          <a:xfrm rot="24881142">
            <a:off x="4734791" y="3350822"/>
            <a:ext cx="1372921" cy="49435"/>
          </a:xfrm>
          <a:custGeom>
            <a:avLst/>
            <a:gdLst>
              <a:gd name="connsiteX0" fmla="*/ 0 w 1372921"/>
              <a:gd name="connsiteY0" fmla="*/ 24717 h 49434"/>
              <a:gd name="connsiteX1" fmla="*/ 1372921 w 1372921"/>
              <a:gd name="connsiteY1" fmla="*/ 24717 h 49434"/>
            </a:gdLst>
            <a:ahLst/>
            <a:cxnLst>
              <a:cxn ang="0">
                <a:pos x="connsiteX0" y="connsiteY0"/>
              </a:cxn>
              <a:cxn ang="0">
                <a:pos x="connsiteX1" y="connsiteY1"/>
              </a:cxn>
            </a:cxnLst>
            <a:rect l="l" t="t" r="r" b="b"/>
            <a:pathLst>
              <a:path w="1372921" h="49434">
                <a:moveTo>
                  <a:pt x="1372921" y="24717"/>
                </a:moveTo>
                <a:lnTo>
                  <a:pt x="0" y="247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664837" tIns="-9606" rIns="664837" bIns="-9606" numCol="1" spcCol="1270" anchor="ctr" anchorCtr="0">
            <a:noAutofit/>
          </a:bodyPr>
          <a:lstStyle/>
          <a:p>
            <a:pPr lvl="0" algn="ctr" defTabSz="222250">
              <a:lnSpc>
                <a:spcPct val="90000"/>
              </a:lnSpc>
              <a:spcBef>
                <a:spcPct val="0"/>
              </a:spcBef>
              <a:spcAft>
                <a:spcPct val="35000"/>
              </a:spcAft>
            </a:pPr>
            <a:endParaRPr lang="en-US" sz="500" b="1" kern="1200">
              <a:cs typeface="B Zar" pitchFamily="2" charset="-78"/>
            </a:endParaRPr>
          </a:p>
        </p:txBody>
      </p:sp>
      <p:sp>
        <p:nvSpPr>
          <p:cNvPr id="31" name="Freeform 30"/>
          <p:cNvSpPr/>
          <p:nvPr/>
        </p:nvSpPr>
        <p:spPr>
          <a:xfrm>
            <a:off x="789486" y="1806656"/>
            <a:ext cx="4234948" cy="2017474"/>
          </a:xfrm>
          <a:custGeom>
            <a:avLst/>
            <a:gdLst>
              <a:gd name="connsiteX0" fmla="*/ 0 w 4234948"/>
              <a:gd name="connsiteY0" fmla="*/ 201747 h 2017474"/>
              <a:gd name="connsiteX1" fmla="*/ 59091 w 4234948"/>
              <a:gd name="connsiteY1" fmla="*/ 59090 h 2017474"/>
              <a:gd name="connsiteX2" fmla="*/ 201748 w 4234948"/>
              <a:gd name="connsiteY2" fmla="*/ 0 h 2017474"/>
              <a:gd name="connsiteX3" fmla="*/ 4033201 w 4234948"/>
              <a:gd name="connsiteY3" fmla="*/ 0 h 2017474"/>
              <a:gd name="connsiteX4" fmla="*/ 4175858 w 4234948"/>
              <a:gd name="connsiteY4" fmla="*/ 59091 h 2017474"/>
              <a:gd name="connsiteX5" fmla="*/ 4234948 w 4234948"/>
              <a:gd name="connsiteY5" fmla="*/ 201748 h 2017474"/>
              <a:gd name="connsiteX6" fmla="*/ 4234948 w 4234948"/>
              <a:gd name="connsiteY6" fmla="*/ 1815727 h 2017474"/>
              <a:gd name="connsiteX7" fmla="*/ 4175858 w 4234948"/>
              <a:gd name="connsiteY7" fmla="*/ 1958384 h 2017474"/>
              <a:gd name="connsiteX8" fmla="*/ 4033201 w 4234948"/>
              <a:gd name="connsiteY8" fmla="*/ 2017474 h 2017474"/>
              <a:gd name="connsiteX9" fmla="*/ 201747 w 4234948"/>
              <a:gd name="connsiteY9" fmla="*/ 2017474 h 2017474"/>
              <a:gd name="connsiteX10" fmla="*/ 59090 w 4234948"/>
              <a:gd name="connsiteY10" fmla="*/ 1958384 h 2017474"/>
              <a:gd name="connsiteX11" fmla="*/ 0 w 4234948"/>
              <a:gd name="connsiteY11" fmla="*/ 1815727 h 2017474"/>
              <a:gd name="connsiteX12" fmla="*/ 0 w 4234948"/>
              <a:gd name="connsiteY12" fmla="*/ 201747 h 201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34948" h="2017474">
                <a:moveTo>
                  <a:pt x="0" y="201747"/>
                </a:moveTo>
                <a:cubicBezTo>
                  <a:pt x="0" y="148240"/>
                  <a:pt x="21256" y="96925"/>
                  <a:pt x="59091" y="59090"/>
                </a:cubicBezTo>
                <a:cubicBezTo>
                  <a:pt x="96926" y="21255"/>
                  <a:pt x="148241" y="0"/>
                  <a:pt x="201748" y="0"/>
                </a:cubicBezTo>
                <a:lnTo>
                  <a:pt x="4033201" y="0"/>
                </a:lnTo>
                <a:cubicBezTo>
                  <a:pt x="4086708" y="0"/>
                  <a:pt x="4138023" y="21256"/>
                  <a:pt x="4175858" y="59091"/>
                </a:cubicBezTo>
                <a:cubicBezTo>
                  <a:pt x="4213693" y="96926"/>
                  <a:pt x="4234948" y="148241"/>
                  <a:pt x="4234948" y="201748"/>
                </a:cubicBezTo>
                <a:lnTo>
                  <a:pt x="4234948" y="1815727"/>
                </a:lnTo>
                <a:cubicBezTo>
                  <a:pt x="4234948" y="1869234"/>
                  <a:pt x="4213693" y="1920549"/>
                  <a:pt x="4175858" y="1958384"/>
                </a:cubicBezTo>
                <a:cubicBezTo>
                  <a:pt x="4138023" y="1996219"/>
                  <a:pt x="4086708" y="2017474"/>
                  <a:pt x="4033201" y="2017474"/>
                </a:cubicBezTo>
                <a:lnTo>
                  <a:pt x="201747" y="2017474"/>
                </a:lnTo>
                <a:cubicBezTo>
                  <a:pt x="148240" y="2017474"/>
                  <a:pt x="96925" y="1996218"/>
                  <a:pt x="59090" y="1958384"/>
                </a:cubicBezTo>
                <a:cubicBezTo>
                  <a:pt x="21255" y="1920549"/>
                  <a:pt x="0" y="1869234"/>
                  <a:pt x="0" y="1815727"/>
                </a:cubicBezTo>
                <a:lnTo>
                  <a:pt x="0" y="201747"/>
                </a:ln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79410" tIns="79410" rIns="79410" bIns="79410" numCol="1" spcCol="1270" anchor="ctr" anchorCtr="0">
            <a:noAutofit/>
          </a:bodyPr>
          <a:lstStyle/>
          <a:p>
            <a:pPr lvl="0" algn="ctr" defTabSz="1422400" rtl="1">
              <a:lnSpc>
                <a:spcPts val="4400"/>
              </a:lnSpc>
              <a:spcBef>
                <a:spcPct val="0"/>
              </a:spcBef>
              <a:spcAft>
                <a:spcPct val="35000"/>
              </a:spcAft>
            </a:pPr>
            <a:r>
              <a:rPr lang="fa-IR" sz="3200" b="1" kern="1200" dirty="0" smtClean="0">
                <a:cs typeface="B Zar" pitchFamily="2" charset="-78"/>
              </a:rPr>
              <a:t>بعد از وقت متوجه شود نمازى كه خوانده، باطل بوده است.</a:t>
            </a:r>
            <a:endParaRPr lang="en-US" sz="3200" b="1" kern="1200" dirty="0">
              <a:cs typeface="B Zar" pitchFamily="2" charset="-78"/>
            </a:endParaRPr>
          </a:p>
        </p:txBody>
      </p:sp>
      <p:sp>
        <p:nvSpPr>
          <p:cNvPr id="32" name="Freeform 31"/>
          <p:cNvSpPr/>
          <p:nvPr/>
        </p:nvSpPr>
        <p:spPr>
          <a:xfrm rot="18318858">
            <a:off x="4734791" y="4471117"/>
            <a:ext cx="1372921" cy="49435"/>
          </a:xfrm>
          <a:custGeom>
            <a:avLst/>
            <a:gdLst>
              <a:gd name="connsiteX0" fmla="*/ 0 w 1372921"/>
              <a:gd name="connsiteY0" fmla="*/ 24717 h 49434"/>
              <a:gd name="connsiteX1" fmla="*/ 1372921 w 1372921"/>
              <a:gd name="connsiteY1" fmla="*/ 24717 h 49434"/>
            </a:gdLst>
            <a:ahLst/>
            <a:cxnLst>
              <a:cxn ang="0">
                <a:pos x="connsiteX0" y="connsiteY0"/>
              </a:cxn>
              <a:cxn ang="0">
                <a:pos x="connsiteX1" y="connsiteY1"/>
              </a:cxn>
            </a:cxnLst>
            <a:rect l="l" t="t" r="r" b="b"/>
            <a:pathLst>
              <a:path w="1372921" h="49434">
                <a:moveTo>
                  <a:pt x="1372921" y="24717"/>
                </a:moveTo>
                <a:lnTo>
                  <a:pt x="0" y="247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664836" tIns="-9606" rIns="664838" bIns="-9606" numCol="1" spcCol="1270" anchor="ctr" anchorCtr="0">
            <a:noAutofit/>
          </a:bodyPr>
          <a:lstStyle/>
          <a:p>
            <a:pPr lvl="0" algn="ctr" defTabSz="222250">
              <a:lnSpc>
                <a:spcPct val="90000"/>
              </a:lnSpc>
              <a:spcBef>
                <a:spcPct val="0"/>
              </a:spcBef>
              <a:spcAft>
                <a:spcPct val="35000"/>
              </a:spcAft>
            </a:pPr>
            <a:endParaRPr lang="en-US" sz="500" b="1" kern="1200">
              <a:cs typeface="B Zar" pitchFamily="2" charset="-78"/>
            </a:endParaRPr>
          </a:p>
        </p:txBody>
      </p:sp>
      <p:sp>
        <p:nvSpPr>
          <p:cNvPr id="33" name="Freeform 32"/>
          <p:cNvSpPr/>
          <p:nvPr/>
        </p:nvSpPr>
        <p:spPr>
          <a:xfrm>
            <a:off x="789486" y="4047245"/>
            <a:ext cx="4234948" cy="2017474"/>
          </a:xfrm>
          <a:custGeom>
            <a:avLst/>
            <a:gdLst>
              <a:gd name="connsiteX0" fmla="*/ 0 w 4234948"/>
              <a:gd name="connsiteY0" fmla="*/ 201747 h 2017474"/>
              <a:gd name="connsiteX1" fmla="*/ 59091 w 4234948"/>
              <a:gd name="connsiteY1" fmla="*/ 59090 h 2017474"/>
              <a:gd name="connsiteX2" fmla="*/ 201748 w 4234948"/>
              <a:gd name="connsiteY2" fmla="*/ 0 h 2017474"/>
              <a:gd name="connsiteX3" fmla="*/ 4033201 w 4234948"/>
              <a:gd name="connsiteY3" fmla="*/ 0 h 2017474"/>
              <a:gd name="connsiteX4" fmla="*/ 4175858 w 4234948"/>
              <a:gd name="connsiteY4" fmla="*/ 59091 h 2017474"/>
              <a:gd name="connsiteX5" fmla="*/ 4234948 w 4234948"/>
              <a:gd name="connsiteY5" fmla="*/ 201748 h 2017474"/>
              <a:gd name="connsiteX6" fmla="*/ 4234948 w 4234948"/>
              <a:gd name="connsiteY6" fmla="*/ 1815727 h 2017474"/>
              <a:gd name="connsiteX7" fmla="*/ 4175858 w 4234948"/>
              <a:gd name="connsiteY7" fmla="*/ 1958384 h 2017474"/>
              <a:gd name="connsiteX8" fmla="*/ 4033201 w 4234948"/>
              <a:gd name="connsiteY8" fmla="*/ 2017474 h 2017474"/>
              <a:gd name="connsiteX9" fmla="*/ 201747 w 4234948"/>
              <a:gd name="connsiteY9" fmla="*/ 2017474 h 2017474"/>
              <a:gd name="connsiteX10" fmla="*/ 59090 w 4234948"/>
              <a:gd name="connsiteY10" fmla="*/ 1958384 h 2017474"/>
              <a:gd name="connsiteX11" fmla="*/ 0 w 4234948"/>
              <a:gd name="connsiteY11" fmla="*/ 1815727 h 2017474"/>
              <a:gd name="connsiteX12" fmla="*/ 0 w 4234948"/>
              <a:gd name="connsiteY12" fmla="*/ 201747 h 201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34948" h="2017474">
                <a:moveTo>
                  <a:pt x="0" y="201747"/>
                </a:moveTo>
                <a:cubicBezTo>
                  <a:pt x="0" y="148240"/>
                  <a:pt x="21256" y="96925"/>
                  <a:pt x="59091" y="59090"/>
                </a:cubicBezTo>
                <a:cubicBezTo>
                  <a:pt x="96926" y="21255"/>
                  <a:pt x="148241" y="0"/>
                  <a:pt x="201748" y="0"/>
                </a:cubicBezTo>
                <a:lnTo>
                  <a:pt x="4033201" y="0"/>
                </a:lnTo>
                <a:cubicBezTo>
                  <a:pt x="4086708" y="0"/>
                  <a:pt x="4138023" y="21256"/>
                  <a:pt x="4175858" y="59091"/>
                </a:cubicBezTo>
                <a:cubicBezTo>
                  <a:pt x="4213693" y="96926"/>
                  <a:pt x="4234948" y="148241"/>
                  <a:pt x="4234948" y="201748"/>
                </a:cubicBezTo>
                <a:lnTo>
                  <a:pt x="4234948" y="1815727"/>
                </a:lnTo>
                <a:cubicBezTo>
                  <a:pt x="4234948" y="1869234"/>
                  <a:pt x="4213693" y="1920549"/>
                  <a:pt x="4175858" y="1958384"/>
                </a:cubicBezTo>
                <a:cubicBezTo>
                  <a:pt x="4138023" y="1996219"/>
                  <a:pt x="4086708" y="2017474"/>
                  <a:pt x="4033201" y="2017474"/>
                </a:cubicBezTo>
                <a:lnTo>
                  <a:pt x="201747" y="2017474"/>
                </a:lnTo>
                <a:cubicBezTo>
                  <a:pt x="148240" y="2017474"/>
                  <a:pt x="96925" y="1996218"/>
                  <a:pt x="59090" y="1958384"/>
                </a:cubicBezTo>
                <a:cubicBezTo>
                  <a:pt x="21255" y="1920549"/>
                  <a:pt x="0" y="1869234"/>
                  <a:pt x="0" y="1815727"/>
                </a:cubicBezTo>
                <a:lnTo>
                  <a:pt x="0" y="201747"/>
                </a:ln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79410" tIns="79410" rIns="79410" bIns="79410" numCol="1" spcCol="1270" anchor="ctr" anchorCtr="0">
            <a:noAutofit/>
          </a:bodyPr>
          <a:lstStyle/>
          <a:p>
            <a:pPr algn="ctr" defTabSz="1422400" rtl="1">
              <a:lnSpc>
                <a:spcPts val="4400"/>
              </a:lnSpc>
              <a:spcBef>
                <a:spcPct val="0"/>
              </a:spcBef>
              <a:spcAft>
                <a:spcPct val="35000"/>
              </a:spcAft>
            </a:pPr>
            <a:r>
              <a:rPr lang="fa-IR" sz="3200" b="1" dirty="0" smtClean="0">
                <a:cs typeface="B Zar" pitchFamily="2" charset="-78"/>
              </a:rPr>
              <a:t>نماز واجب را در وقت آن نخوانده باشد.</a:t>
            </a:r>
            <a:endParaRPr lang="en-US" sz="3200" b="1" dirty="0" smtClean="0">
              <a:cs typeface="B Za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p:cNvSpPr/>
          <p:nvPr/>
        </p:nvSpPr>
        <p:spPr>
          <a:xfrm>
            <a:off x="595282" y="1571612"/>
            <a:ext cx="8572560" cy="3785652"/>
          </a:xfrm>
          <a:prstGeom prst="rect">
            <a:avLst/>
          </a:prstGeom>
        </p:spPr>
        <p:txBody>
          <a:bodyPr wrap="square">
            <a:spAutoFit/>
          </a:bodyPr>
          <a:lstStyle/>
          <a:p>
            <a:pPr lvl="0" algn="justLow" rtl="1"/>
            <a:r>
              <a:rPr lang="fa-IR" sz="6000" b="1" dirty="0" smtClean="0">
                <a:cs typeface="B Zar" pitchFamily="2" charset="-78"/>
              </a:rPr>
              <a:t>2 ـ كسى كه نماز قضا دارد، نبايد در خواندن آن كوتاهى كند، ولى واجب نيست فورى آن را بجا آورد.</a:t>
            </a:r>
            <a:endParaRPr lang="en-US" sz="6000" b="1" dirty="0">
              <a:cs typeface="B Za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612972250"/>
              </p:ext>
            </p:extLst>
          </p:nvPr>
        </p:nvGraphicFramePr>
        <p:xfrm>
          <a:off x="560509" y="764705"/>
          <a:ext cx="8928994" cy="5616624"/>
        </p:xfrm>
        <a:graphic>
          <a:graphicData uri="http://schemas.openxmlformats.org/drawingml/2006/table">
            <a:tbl>
              <a:tblPr rtl="1" firstRow="1" firstCol="1" bandRow="1">
                <a:tableStyleId>{8799B23B-EC83-4686-B30A-512413B5E67A}</a:tableStyleId>
              </a:tblPr>
              <a:tblGrid>
                <a:gridCol w="4464497"/>
                <a:gridCol w="4464497"/>
              </a:tblGrid>
              <a:tr h="1194914">
                <a:tc gridSpan="2">
                  <a:txBody>
                    <a:bodyPr/>
                    <a:lstStyle/>
                    <a:p>
                      <a:pPr algn="ctr" rtl="1">
                        <a:spcAft>
                          <a:spcPts val="0"/>
                        </a:spcAft>
                      </a:pPr>
                      <a:r>
                        <a:rPr lang="fa-IR" sz="2800" dirty="0">
                          <a:effectLst/>
                          <a:cs typeface="B Zar" pitchFamily="2" charset="-78"/>
                        </a:rPr>
                        <a:t>وقت نماز قضا </a:t>
                      </a:r>
                      <a:r>
                        <a:rPr lang="ar-SA" sz="1800" dirty="0">
                          <a:effectLst/>
                          <a:cs typeface="B Zar" pitchFamily="2" charset="-78"/>
                        </a:rPr>
                        <a:t>(آ:158،پ2 ت: م 1372)</a:t>
                      </a:r>
                      <a:endParaRPr lang="en-US" sz="28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3032030">
                <a:tc>
                  <a:txBody>
                    <a:bodyPr/>
                    <a:lstStyle/>
                    <a:p>
                      <a:pPr algn="justLow" rtl="1">
                        <a:spcAft>
                          <a:spcPts val="0"/>
                        </a:spcAft>
                      </a:pPr>
                      <a:r>
                        <a:rPr lang="fa-IR" sz="2800">
                          <a:effectLst/>
                          <a:cs typeface="B Zar" pitchFamily="2" charset="-78"/>
                        </a:rPr>
                        <a:t>نباید در خواندن کوتاهی شود، ولی وجوب فوری ندارد.</a:t>
                      </a:r>
                      <a:endParaRPr lang="en-US" sz="2800">
                        <a:effectLst/>
                        <a:latin typeface="Times New Roman"/>
                        <a:ea typeface="Times New Roman"/>
                        <a:cs typeface="B Zar" pitchFamily="2" charset="-78"/>
                      </a:endParaRPr>
                    </a:p>
                  </a:txBody>
                  <a:tcPr marL="68580" marR="68580" marT="0" marB="0" anchor="ctr"/>
                </a:tc>
                <a:tc>
                  <a:txBody>
                    <a:bodyPr/>
                    <a:lstStyle/>
                    <a:p>
                      <a:pPr algn="justLow" rtl="1">
                        <a:spcAft>
                          <a:spcPts val="0"/>
                        </a:spcAft>
                      </a:pPr>
                      <a:r>
                        <a:rPr lang="ar-SA" sz="2800" dirty="0">
                          <a:effectLst/>
                          <a:cs typeface="B Zar" pitchFamily="2" charset="-78"/>
                        </a:rPr>
                        <a:t>آیات عظام: امام خمینی، اراکی، بهجت، تبریزی، خامنه‌ای، خویی، سیستانی، زنجانی، صافی، فاضل، نوری، گلپایگانی، مکارم</a:t>
                      </a:r>
                      <a:endParaRPr lang="en-US" sz="2800" dirty="0">
                        <a:effectLst/>
                        <a:latin typeface="Times New Roman"/>
                        <a:ea typeface="Times New Roman"/>
                        <a:cs typeface="B Zar" pitchFamily="2" charset="-78"/>
                      </a:endParaRPr>
                    </a:p>
                  </a:txBody>
                  <a:tcPr marL="68580" marR="68580" marT="0" marB="0" anchor="ctr"/>
                </a:tc>
              </a:tr>
              <a:tr h="1389680">
                <a:tc>
                  <a:txBody>
                    <a:bodyPr/>
                    <a:lstStyle/>
                    <a:p>
                      <a:pPr algn="justLow" rtl="1">
                        <a:spcAft>
                          <a:spcPts val="0"/>
                        </a:spcAft>
                      </a:pPr>
                      <a:r>
                        <a:rPr lang="ar-SA" sz="2400">
                          <a:effectLst/>
                          <a:cs typeface="B Zar" pitchFamily="2" charset="-78"/>
                        </a:rPr>
                        <a:t>اگر یک یا دو نماز قبلی قضا شده بنابر احتیاط واجب پیش از نماز همان روز، آن را قضا کند.</a:t>
                      </a:r>
                      <a:endParaRPr lang="en-US" sz="2800">
                        <a:effectLst/>
                        <a:latin typeface="Times New Roman"/>
                        <a:ea typeface="Times New Roman"/>
                        <a:cs typeface="B Zar" pitchFamily="2" charset="-78"/>
                      </a:endParaRPr>
                    </a:p>
                  </a:txBody>
                  <a:tcPr marL="68580" marR="68580" marT="0" marB="0" anchor="ctr"/>
                </a:tc>
                <a:tc>
                  <a:txBody>
                    <a:bodyPr/>
                    <a:lstStyle/>
                    <a:p>
                      <a:pPr algn="justLow" rtl="1">
                        <a:spcAft>
                          <a:spcPts val="0"/>
                        </a:spcAft>
                      </a:pPr>
                      <a:r>
                        <a:rPr lang="ar-SA" sz="2400" dirty="0">
                          <a:effectLst/>
                          <a:cs typeface="B Zar" pitchFamily="2" charset="-78"/>
                        </a:rPr>
                        <a:t>آیت الله مکارم</a:t>
                      </a:r>
                      <a:endParaRPr lang="en-US" sz="28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172145" y="476888"/>
            <a:ext cx="2803973" cy="523220"/>
          </a:xfrm>
          <a:prstGeom prst="rect">
            <a:avLst/>
          </a:prstGeom>
          <a:noFill/>
        </p:spPr>
        <p:txBody>
          <a:bodyPr wrap="none" rtlCol="0">
            <a:spAutoFit/>
          </a:bodyPr>
          <a:lstStyle/>
          <a:p>
            <a:pPr algn="r"/>
            <a:r>
              <a:rPr lang="fa-IR" sz="2800" b="1" dirty="0" smtClean="0">
                <a:solidFill>
                  <a:srgbClr val="C00000"/>
                </a:solidFill>
                <a:cs typeface="B Zar" pitchFamily="2" charset="-78"/>
              </a:rPr>
              <a:t>شرایط ادای نماز قضا</a:t>
            </a:r>
            <a:endParaRPr lang="en-US" sz="2800" b="1" dirty="0">
              <a:solidFill>
                <a:srgbClr val="C00000"/>
              </a:solidFill>
              <a:cs typeface="B Zar" pitchFamily="2" charset="-78"/>
            </a:endParaRPr>
          </a:p>
        </p:txBody>
      </p:sp>
      <p:sp>
        <p:nvSpPr>
          <p:cNvPr id="10" name="Freeform 9"/>
          <p:cNvSpPr/>
          <p:nvPr/>
        </p:nvSpPr>
        <p:spPr>
          <a:xfrm>
            <a:off x="967753" y="1004725"/>
            <a:ext cx="8047114" cy="684831"/>
          </a:xfrm>
          <a:custGeom>
            <a:avLst/>
            <a:gdLst>
              <a:gd name="connsiteX0" fmla="*/ 0 w 8047114"/>
              <a:gd name="connsiteY0" fmla="*/ 68483 h 684831"/>
              <a:gd name="connsiteX1" fmla="*/ 20058 w 8047114"/>
              <a:gd name="connsiteY1" fmla="*/ 20058 h 684831"/>
              <a:gd name="connsiteX2" fmla="*/ 68483 w 8047114"/>
              <a:gd name="connsiteY2" fmla="*/ 0 h 684831"/>
              <a:gd name="connsiteX3" fmla="*/ 7978631 w 8047114"/>
              <a:gd name="connsiteY3" fmla="*/ 0 h 684831"/>
              <a:gd name="connsiteX4" fmla="*/ 8027056 w 8047114"/>
              <a:gd name="connsiteY4" fmla="*/ 20058 h 684831"/>
              <a:gd name="connsiteX5" fmla="*/ 8047114 w 8047114"/>
              <a:gd name="connsiteY5" fmla="*/ 68483 h 684831"/>
              <a:gd name="connsiteX6" fmla="*/ 8047114 w 8047114"/>
              <a:gd name="connsiteY6" fmla="*/ 616348 h 684831"/>
              <a:gd name="connsiteX7" fmla="*/ 8027056 w 8047114"/>
              <a:gd name="connsiteY7" fmla="*/ 664773 h 684831"/>
              <a:gd name="connsiteX8" fmla="*/ 7978631 w 8047114"/>
              <a:gd name="connsiteY8" fmla="*/ 684831 h 684831"/>
              <a:gd name="connsiteX9" fmla="*/ 68483 w 8047114"/>
              <a:gd name="connsiteY9" fmla="*/ 684831 h 684831"/>
              <a:gd name="connsiteX10" fmla="*/ 20058 w 8047114"/>
              <a:gd name="connsiteY10" fmla="*/ 664773 h 684831"/>
              <a:gd name="connsiteX11" fmla="*/ 0 w 8047114"/>
              <a:gd name="connsiteY11" fmla="*/ 616348 h 684831"/>
              <a:gd name="connsiteX12" fmla="*/ 0 w 8047114"/>
              <a:gd name="connsiteY12" fmla="*/ 68483 h 684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47114" h="684831">
                <a:moveTo>
                  <a:pt x="0" y="68483"/>
                </a:moveTo>
                <a:cubicBezTo>
                  <a:pt x="0" y="50320"/>
                  <a:pt x="7215" y="32901"/>
                  <a:pt x="20058" y="20058"/>
                </a:cubicBezTo>
                <a:cubicBezTo>
                  <a:pt x="32901" y="7215"/>
                  <a:pt x="50320" y="0"/>
                  <a:pt x="68483" y="0"/>
                </a:cubicBezTo>
                <a:lnTo>
                  <a:pt x="7978631" y="0"/>
                </a:lnTo>
                <a:cubicBezTo>
                  <a:pt x="7996794" y="0"/>
                  <a:pt x="8014213" y="7215"/>
                  <a:pt x="8027056" y="20058"/>
                </a:cubicBezTo>
                <a:cubicBezTo>
                  <a:pt x="8039899" y="32901"/>
                  <a:pt x="8047114" y="50320"/>
                  <a:pt x="8047114" y="68483"/>
                </a:cubicBezTo>
                <a:lnTo>
                  <a:pt x="8047114" y="616348"/>
                </a:lnTo>
                <a:cubicBezTo>
                  <a:pt x="8047114" y="634511"/>
                  <a:pt x="8039899" y="651930"/>
                  <a:pt x="8027056" y="664773"/>
                </a:cubicBezTo>
                <a:cubicBezTo>
                  <a:pt x="8014213" y="677616"/>
                  <a:pt x="7996794" y="684831"/>
                  <a:pt x="7978631" y="684831"/>
                </a:cubicBezTo>
                <a:lnTo>
                  <a:pt x="68483" y="684831"/>
                </a:lnTo>
                <a:cubicBezTo>
                  <a:pt x="50320" y="684831"/>
                  <a:pt x="32901" y="677616"/>
                  <a:pt x="20058" y="664773"/>
                </a:cubicBezTo>
                <a:cubicBezTo>
                  <a:pt x="7215" y="651930"/>
                  <a:pt x="0" y="634511"/>
                  <a:pt x="0" y="616348"/>
                </a:cubicBezTo>
                <a:lnTo>
                  <a:pt x="0" y="6848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3398" tIns="55618" rIns="73398" bIns="55618" numCol="1" spcCol="1270" anchor="ctr" anchorCtr="0">
            <a:noAutofit/>
          </a:bodyPr>
          <a:lstStyle/>
          <a:p>
            <a:pPr lvl="0" algn="ctr" defTabSz="1244600" rtl="1">
              <a:lnSpc>
                <a:spcPct val="90000"/>
              </a:lnSpc>
              <a:spcBef>
                <a:spcPct val="0"/>
              </a:spcBef>
              <a:spcAft>
                <a:spcPct val="35000"/>
              </a:spcAft>
            </a:pPr>
            <a:r>
              <a:rPr lang="fa-IR" sz="2800" b="1" i="0" kern="1200" dirty="0" smtClean="0">
                <a:cs typeface="B Zar" pitchFamily="2" charset="-78"/>
              </a:rPr>
              <a:t>3 ـ حالت‏هاى مختلف انسان نسبت به نماز قضا:</a:t>
            </a:r>
            <a:endParaRPr lang="en-US" sz="2800" b="1" i="0" kern="1200" dirty="0">
              <a:cs typeface="B Zar" pitchFamily="2" charset="-78"/>
            </a:endParaRPr>
          </a:p>
        </p:txBody>
      </p:sp>
      <p:sp>
        <p:nvSpPr>
          <p:cNvPr id="11" name="Freeform 10"/>
          <p:cNvSpPr/>
          <p:nvPr/>
        </p:nvSpPr>
        <p:spPr>
          <a:xfrm>
            <a:off x="7405445" y="1689556"/>
            <a:ext cx="804711" cy="494953"/>
          </a:xfrm>
          <a:custGeom>
            <a:avLst/>
            <a:gdLst/>
            <a:ahLst/>
            <a:cxnLst/>
            <a:rect l="0" t="0" r="0" b="0"/>
            <a:pathLst>
              <a:path>
                <a:moveTo>
                  <a:pt x="804711" y="0"/>
                </a:moveTo>
                <a:lnTo>
                  <a:pt x="804711" y="494953"/>
                </a:lnTo>
                <a:lnTo>
                  <a:pt x="0" y="494953"/>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11"/>
          <p:cNvSpPr/>
          <p:nvPr/>
        </p:nvSpPr>
        <p:spPr>
          <a:xfrm>
            <a:off x="962569" y="1854540"/>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مى‏داند نماز قضا ندارد: چيزى واجب نيست.</a:t>
            </a:r>
            <a:endParaRPr lang="en-US" sz="1800" b="1" i="0" kern="1200" dirty="0">
              <a:cs typeface="B Zar" pitchFamily="2" charset="-78"/>
            </a:endParaRPr>
          </a:p>
        </p:txBody>
      </p:sp>
      <p:sp>
        <p:nvSpPr>
          <p:cNvPr id="13" name="Freeform 12"/>
          <p:cNvSpPr/>
          <p:nvPr/>
        </p:nvSpPr>
        <p:spPr>
          <a:xfrm>
            <a:off x="7405445" y="1689556"/>
            <a:ext cx="804711" cy="1319876"/>
          </a:xfrm>
          <a:custGeom>
            <a:avLst/>
            <a:gdLst/>
            <a:ahLst/>
            <a:cxnLst/>
            <a:rect l="0" t="0" r="0" b="0"/>
            <a:pathLst>
              <a:path>
                <a:moveTo>
                  <a:pt x="804711" y="0"/>
                </a:moveTo>
                <a:lnTo>
                  <a:pt x="804711" y="1319876"/>
                </a:lnTo>
                <a:lnTo>
                  <a:pt x="0" y="131987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13"/>
          <p:cNvSpPr/>
          <p:nvPr/>
        </p:nvSpPr>
        <p:spPr>
          <a:xfrm>
            <a:off x="962569" y="2679463"/>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شك دارد نماز قضا دارد يا نه: چيزى واجب نيست.</a:t>
            </a:r>
            <a:endParaRPr lang="en-US" sz="1800" b="1" kern="1200" dirty="0" smtClean="0">
              <a:cs typeface="B Zar" pitchFamily="2" charset="-78"/>
            </a:endParaRPr>
          </a:p>
        </p:txBody>
      </p:sp>
      <p:sp>
        <p:nvSpPr>
          <p:cNvPr id="15" name="Freeform 14"/>
          <p:cNvSpPr/>
          <p:nvPr/>
        </p:nvSpPr>
        <p:spPr>
          <a:xfrm>
            <a:off x="7405445" y="1689556"/>
            <a:ext cx="804711" cy="2144799"/>
          </a:xfrm>
          <a:custGeom>
            <a:avLst/>
            <a:gdLst/>
            <a:ahLst/>
            <a:cxnLst/>
            <a:rect l="0" t="0" r="0" b="0"/>
            <a:pathLst>
              <a:path>
                <a:moveTo>
                  <a:pt x="804711" y="0"/>
                </a:moveTo>
                <a:lnTo>
                  <a:pt x="804711" y="2144799"/>
                </a:lnTo>
                <a:lnTo>
                  <a:pt x="0" y="214479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15"/>
          <p:cNvSpPr/>
          <p:nvPr/>
        </p:nvSpPr>
        <p:spPr>
          <a:xfrm>
            <a:off x="962569" y="3504386"/>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احتمال مى‏دهد نماز قضا دارد يا نمازهايى را كه خوانده صحيح نبوده:</a:t>
            </a:r>
          </a:p>
          <a:p>
            <a:pPr lvl="0" algn="ctr" defTabSz="800100" rtl="1">
              <a:lnSpc>
                <a:spcPct val="90000"/>
              </a:lnSpc>
              <a:spcBef>
                <a:spcPct val="0"/>
              </a:spcBef>
              <a:spcAft>
                <a:spcPct val="35000"/>
              </a:spcAft>
            </a:pPr>
            <a:r>
              <a:rPr lang="fa-IR" sz="1800" b="1" kern="1200" dirty="0" smtClean="0">
                <a:cs typeface="B Zar" pitchFamily="2" charset="-78"/>
              </a:rPr>
              <a:t>مستحب است احتياطا قضاى آن را به جا آورد.</a:t>
            </a:r>
            <a:endParaRPr lang="en-US" sz="1800" b="1" kern="1200" dirty="0" smtClean="0">
              <a:cs typeface="B Zar" pitchFamily="2" charset="-78"/>
            </a:endParaRPr>
          </a:p>
        </p:txBody>
      </p:sp>
      <p:sp>
        <p:nvSpPr>
          <p:cNvPr id="17" name="Freeform 16"/>
          <p:cNvSpPr/>
          <p:nvPr/>
        </p:nvSpPr>
        <p:spPr>
          <a:xfrm>
            <a:off x="7405445" y="1689556"/>
            <a:ext cx="804711" cy="2969721"/>
          </a:xfrm>
          <a:custGeom>
            <a:avLst/>
            <a:gdLst/>
            <a:ahLst/>
            <a:cxnLst/>
            <a:rect l="0" t="0" r="0" b="0"/>
            <a:pathLst>
              <a:path>
                <a:moveTo>
                  <a:pt x="804711" y="0"/>
                </a:moveTo>
                <a:lnTo>
                  <a:pt x="804711" y="2969721"/>
                </a:lnTo>
                <a:lnTo>
                  <a:pt x="0" y="296972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17"/>
          <p:cNvSpPr/>
          <p:nvPr/>
        </p:nvSpPr>
        <p:spPr>
          <a:xfrm>
            <a:off x="962569" y="4329309"/>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مى‏داند نماز قضا دارد ولى تعداد آنها را نمى‏داند؛</a:t>
            </a:r>
          </a:p>
          <a:p>
            <a:pPr lvl="0" algn="ctr" defTabSz="800100" rtl="1">
              <a:lnSpc>
                <a:spcPct val="90000"/>
              </a:lnSpc>
              <a:spcBef>
                <a:spcPct val="0"/>
              </a:spcBef>
              <a:spcAft>
                <a:spcPct val="35000"/>
              </a:spcAft>
            </a:pPr>
            <a:r>
              <a:rPr lang="fa-IR" sz="1800" b="1" kern="1200" dirty="0" smtClean="0">
                <a:cs typeface="B Zar" pitchFamily="2" charset="-78"/>
              </a:rPr>
              <a:t>مثلاً نمى‏داند چهار تا بوده يا پنج تا: خواندن مقدار كمتر كافى است.</a:t>
            </a:r>
            <a:endParaRPr lang="en-US" sz="1800" b="1" kern="1200" dirty="0" smtClean="0">
              <a:cs typeface="B Zar" pitchFamily="2" charset="-78"/>
            </a:endParaRPr>
          </a:p>
        </p:txBody>
      </p:sp>
      <p:sp>
        <p:nvSpPr>
          <p:cNvPr id="19" name="Freeform 18"/>
          <p:cNvSpPr/>
          <p:nvPr/>
        </p:nvSpPr>
        <p:spPr>
          <a:xfrm>
            <a:off x="7405445" y="1689556"/>
            <a:ext cx="804711" cy="3794644"/>
          </a:xfrm>
          <a:custGeom>
            <a:avLst/>
            <a:gdLst/>
            <a:ahLst/>
            <a:cxnLst/>
            <a:rect l="0" t="0" r="0" b="0"/>
            <a:pathLst>
              <a:path>
                <a:moveTo>
                  <a:pt x="804711" y="0"/>
                </a:moveTo>
                <a:lnTo>
                  <a:pt x="804711" y="3794644"/>
                </a:lnTo>
                <a:lnTo>
                  <a:pt x="0" y="379464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19"/>
          <p:cNvSpPr/>
          <p:nvPr/>
        </p:nvSpPr>
        <p:spPr>
          <a:xfrm>
            <a:off x="962569" y="5154231"/>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تعداد آنها را فراموش كرده:</a:t>
            </a:r>
          </a:p>
          <a:p>
            <a:pPr lvl="0" algn="ctr" defTabSz="800100" rtl="1">
              <a:lnSpc>
                <a:spcPct val="90000"/>
              </a:lnSpc>
              <a:spcBef>
                <a:spcPct val="0"/>
              </a:spcBef>
              <a:spcAft>
                <a:spcPct val="35000"/>
              </a:spcAft>
            </a:pPr>
            <a:r>
              <a:rPr lang="fa-IR" sz="1800" b="1" kern="1200" dirty="0" smtClean="0">
                <a:cs typeface="B Zar" pitchFamily="2" charset="-78"/>
              </a:rPr>
              <a:t> خواندن مقدارى كه يقين دارد قضا شده كفايت مى‏كند.</a:t>
            </a:r>
            <a:endParaRPr lang="en-US" sz="1800" b="1" kern="1200" dirty="0" smtClean="0">
              <a:cs typeface="B Zar" pitchFamily="2" charset="-78"/>
            </a:endParaRPr>
          </a:p>
        </p:txBody>
      </p:sp>
      <p:sp>
        <p:nvSpPr>
          <p:cNvPr id="21" name="Freeform 20"/>
          <p:cNvSpPr/>
          <p:nvPr/>
        </p:nvSpPr>
        <p:spPr>
          <a:xfrm>
            <a:off x="7405445" y="1689556"/>
            <a:ext cx="804711" cy="4619567"/>
          </a:xfrm>
          <a:custGeom>
            <a:avLst/>
            <a:gdLst/>
            <a:ahLst/>
            <a:cxnLst/>
            <a:rect l="0" t="0" r="0" b="0"/>
            <a:pathLst>
              <a:path>
                <a:moveTo>
                  <a:pt x="804711" y="0"/>
                </a:moveTo>
                <a:lnTo>
                  <a:pt x="804711" y="4619567"/>
                </a:lnTo>
                <a:lnTo>
                  <a:pt x="0" y="461956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21"/>
          <p:cNvSpPr/>
          <p:nvPr/>
        </p:nvSpPr>
        <p:spPr>
          <a:xfrm>
            <a:off x="962569" y="5979154"/>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تعداد آن را هم مى‏داند: بايد قضاى همان تعداد را بجا آورد.</a:t>
            </a:r>
            <a:endParaRPr lang="en-US" sz="1800" b="1" kern="1200" dirty="0" smtClean="0">
              <a:cs typeface="B Zar"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088534504"/>
              </p:ext>
            </p:extLst>
          </p:nvPr>
        </p:nvGraphicFramePr>
        <p:xfrm>
          <a:off x="597178" y="812203"/>
          <a:ext cx="8784978" cy="5688631"/>
        </p:xfrm>
        <a:graphic>
          <a:graphicData uri="http://schemas.openxmlformats.org/drawingml/2006/table">
            <a:tbl>
              <a:tblPr rtl="1" firstRow="1" firstCol="1" bandRow="1">
                <a:tableStyleId>{8799B23B-EC83-4686-B30A-512413B5E67A}</a:tableStyleId>
              </a:tblPr>
              <a:tblGrid>
                <a:gridCol w="4392489"/>
                <a:gridCol w="4392489"/>
              </a:tblGrid>
              <a:tr h="978383">
                <a:tc gridSpan="2">
                  <a:txBody>
                    <a:bodyPr/>
                    <a:lstStyle/>
                    <a:p>
                      <a:pPr algn="ctr" rtl="1">
                        <a:spcAft>
                          <a:spcPts val="0"/>
                        </a:spcAft>
                      </a:pPr>
                      <a:r>
                        <a:rPr lang="fa-IR" sz="2400" dirty="0">
                          <a:effectLst/>
                          <a:cs typeface="B Zar" pitchFamily="2" charset="-78"/>
                        </a:rPr>
                        <a:t>وظیفه کسی که تعداد نماز قضا را نمی‌داند </a:t>
                      </a:r>
                      <a:r>
                        <a:rPr lang="ar-SA" sz="1600" dirty="0">
                          <a:effectLst/>
                          <a:cs typeface="B Zar" pitchFamily="2" charset="-78"/>
                        </a:rPr>
                        <a:t>(آ: ص159، پ1 ت: م 1383)</a:t>
                      </a:r>
                      <a:endParaRPr lang="en-US" sz="24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2083913">
                <a:tc>
                  <a:txBody>
                    <a:bodyPr/>
                    <a:lstStyle/>
                    <a:p>
                      <a:pPr algn="justLow" rtl="1">
                        <a:lnSpc>
                          <a:spcPct val="115000"/>
                        </a:lnSpc>
                        <a:spcAft>
                          <a:spcPts val="0"/>
                        </a:spcAft>
                      </a:pPr>
                      <a:r>
                        <a:rPr lang="fa-IR" sz="2000">
                          <a:effectLst/>
                          <a:cs typeface="B Zar" pitchFamily="2" charset="-78"/>
                        </a:rPr>
                        <a:t>حداقل مقداری که یقین دارد بخواند کافی است.</a:t>
                      </a:r>
                      <a:endParaRPr lang="en-US" sz="20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a:effectLst/>
                          <a:cs typeface="B Zar" pitchFamily="2" charset="-78"/>
                        </a:rPr>
                        <a:t>آیات عظام: امام خمینی، خامنه‌ای، تبریزی، خویی، سیستانی، صافی، گلپایگانی، نوری، زنجانی، اراکی</a:t>
                      </a:r>
                      <a:endParaRPr lang="en-US" sz="2400">
                        <a:effectLst/>
                        <a:latin typeface="Times New Roman"/>
                        <a:ea typeface="Times New Roman"/>
                        <a:cs typeface="B Zar" pitchFamily="2" charset="-78"/>
                      </a:endParaRPr>
                    </a:p>
                  </a:txBody>
                  <a:tcPr marL="68580" marR="68580" marT="0" marB="0" anchor="ctr"/>
                </a:tc>
              </a:tr>
              <a:tr h="1256168">
                <a:tc>
                  <a:txBody>
                    <a:bodyPr/>
                    <a:lstStyle/>
                    <a:p>
                      <a:pPr algn="justLow" rtl="1">
                        <a:lnSpc>
                          <a:spcPct val="115000"/>
                        </a:lnSpc>
                        <a:spcAft>
                          <a:spcPts val="0"/>
                        </a:spcAft>
                      </a:pPr>
                      <a:r>
                        <a:rPr lang="fa-IR" sz="2000">
                          <a:effectLst/>
                          <a:cs typeface="B Zar" pitchFamily="2" charset="-78"/>
                        </a:rPr>
                        <a:t>اگر قبلاً می‌دانسته و فراموش کرده احتیاطاً باید مقدار بیشتر را بجا آورد.</a:t>
                      </a:r>
                      <a:endParaRPr lang="en-US" sz="20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dirty="0">
                          <a:effectLst/>
                          <a:cs typeface="B Zar" pitchFamily="2" charset="-78"/>
                        </a:rPr>
                        <a:t>آیت الله فاضل، آیت الله مکارم</a:t>
                      </a:r>
                      <a:endParaRPr lang="en-US" sz="2400" dirty="0">
                        <a:effectLst/>
                        <a:latin typeface="Times New Roman"/>
                        <a:ea typeface="Times New Roman"/>
                        <a:cs typeface="B Zar" pitchFamily="2" charset="-78"/>
                      </a:endParaRPr>
                    </a:p>
                  </a:txBody>
                  <a:tcPr marL="68580" marR="68580" marT="0" marB="0" anchor="ctr"/>
                </a:tc>
              </a:tr>
              <a:tr h="1370167">
                <a:tc>
                  <a:txBody>
                    <a:bodyPr/>
                    <a:lstStyle/>
                    <a:p>
                      <a:pPr algn="justLow" rtl="1">
                        <a:lnSpc>
                          <a:spcPct val="115000"/>
                        </a:lnSpc>
                        <a:spcAft>
                          <a:spcPts val="0"/>
                        </a:spcAft>
                      </a:pPr>
                      <a:r>
                        <a:rPr lang="fa-IR" sz="2400">
                          <a:effectLst/>
                          <a:cs typeface="B Zar" pitchFamily="2" charset="-78"/>
                        </a:rPr>
                        <a:t>اگر مشکل نیست و عسر و حرج در کار نباشد لازم است مقدار بیشتر را بخواند.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dirty="0">
                          <a:effectLst/>
                          <a:cs typeface="B Zar" pitchFamily="2" charset="-78"/>
                        </a:rPr>
                        <a:t>آیت الله بهجت</a:t>
                      </a:r>
                      <a:endParaRPr lang="en-US" sz="24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p:cNvSpPr/>
          <p:nvPr/>
        </p:nvSpPr>
        <p:spPr>
          <a:xfrm>
            <a:off x="538358" y="1385249"/>
            <a:ext cx="8786874" cy="4401205"/>
          </a:xfrm>
          <a:prstGeom prst="rect">
            <a:avLst/>
          </a:prstGeom>
        </p:spPr>
        <p:txBody>
          <a:bodyPr wrap="square">
            <a:spAutoFit/>
          </a:bodyPr>
          <a:lstStyle/>
          <a:p>
            <a:pPr lvl="0" algn="justLow" rtl="1"/>
            <a:r>
              <a:rPr lang="fa-IR" sz="4000" b="1" dirty="0" smtClean="0">
                <a:cs typeface="B Zar" pitchFamily="2" charset="-78"/>
              </a:rPr>
              <a:t>4 ـ قضاى نمازهاى يوميّه لازم نيست به ترتيب خوانده شود؛ مثلاً كسى كه يك روز نماز عصر و روز بعد نماز ظهر را نخوانده، لازم نيست اوّل نماز عصر و بعد از آن نماز ظهر را قضا كند. ولى در نمازهايى كه اداى آنها بايد به ترتيب خوانده شود؛ مثل نماز ظهر و عصر يك روز، بايد قضاى آن را نيز به ترتيب بجا آورد.</a:t>
            </a:r>
            <a:endParaRPr lang="en-US" sz="4000" b="1" dirty="0" smtClean="0">
              <a:cs typeface="B Zar"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475846673"/>
              </p:ext>
            </p:extLst>
          </p:nvPr>
        </p:nvGraphicFramePr>
        <p:xfrm>
          <a:off x="704525" y="764704"/>
          <a:ext cx="8784978" cy="5616624"/>
        </p:xfrm>
        <a:graphic>
          <a:graphicData uri="http://schemas.openxmlformats.org/drawingml/2006/table">
            <a:tbl>
              <a:tblPr rtl="1" firstRow="1" firstCol="1" bandRow="1">
                <a:tableStyleId>{8799B23B-EC83-4686-B30A-512413B5E67A}</a:tableStyleId>
              </a:tblPr>
              <a:tblGrid>
                <a:gridCol w="4392489"/>
                <a:gridCol w="4392489"/>
              </a:tblGrid>
              <a:tr h="1256007">
                <a:tc gridSpan="2">
                  <a:txBody>
                    <a:bodyPr/>
                    <a:lstStyle/>
                    <a:p>
                      <a:pPr algn="ctr" rtl="1">
                        <a:spcAft>
                          <a:spcPts val="0"/>
                        </a:spcAft>
                      </a:pPr>
                      <a:r>
                        <a:rPr lang="fa-IR" sz="2400" dirty="0">
                          <a:effectLst/>
                          <a:cs typeface="B Zar" pitchFamily="2" charset="-78"/>
                        </a:rPr>
                        <a:t>ترتیب نماز قضا </a:t>
                      </a:r>
                      <a:r>
                        <a:rPr lang="ar-SA" sz="1600" dirty="0">
                          <a:effectLst/>
                          <a:cs typeface="B Zar" pitchFamily="2" charset="-78"/>
                        </a:rPr>
                        <a:t>(آ: ص159، پ2 ت: م 1375)</a:t>
                      </a:r>
                      <a:endParaRPr lang="en-US" sz="24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2675241">
                <a:tc>
                  <a:txBody>
                    <a:bodyPr/>
                    <a:lstStyle/>
                    <a:p>
                      <a:pPr algn="justLow" rtl="1">
                        <a:lnSpc>
                          <a:spcPct val="115000"/>
                        </a:lnSpc>
                        <a:spcAft>
                          <a:spcPts val="0"/>
                        </a:spcAft>
                      </a:pPr>
                      <a:r>
                        <a:rPr lang="fa-IR" sz="2400">
                          <a:effectLst/>
                          <a:cs typeface="B Zar" pitchFamily="2" charset="-78"/>
                        </a:rPr>
                        <a:t>لازم نیست به ترتیب بخواند.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400" dirty="0">
                          <a:effectLst/>
                          <a:cs typeface="B Zar" pitchFamily="2" charset="-78"/>
                        </a:rPr>
                        <a:t>آیات عظام: تبریزی، خامنه‌ای، امام خمینی، خویی، سیستانی، زنجانی، صافی، گلپایگانی، مکارم، نوری</a:t>
                      </a:r>
                      <a:endParaRPr lang="en-US" sz="2400" dirty="0">
                        <a:effectLst/>
                        <a:latin typeface="Times New Roman"/>
                        <a:ea typeface="Times New Roman"/>
                        <a:cs typeface="B Zar" pitchFamily="2" charset="-78"/>
                      </a:endParaRPr>
                    </a:p>
                  </a:txBody>
                  <a:tcPr marL="68580" marR="68580" marT="0" marB="0" anchor="ctr"/>
                </a:tc>
              </a:tr>
              <a:tr h="842688">
                <a:tc>
                  <a:txBody>
                    <a:bodyPr/>
                    <a:lstStyle/>
                    <a:p>
                      <a:pPr algn="justLow" rtl="1">
                        <a:lnSpc>
                          <a:spcPct val="115000"/>
                        </a:lnSpc>
                        <a:spcAft>
                          <a:spcPts val="0"/>
                        </a:spcAft>
                      </a:pPr>
                      <a:r>
                        <a:rPr lang="fa-IR" sz="2400">
                          <a:effectLst/>
                          <a:cs typeface="B Zar" pitchFamily="2" charset="-78"/>
                        </a:rPr>
                        <a:t>باید به ترتیب خوانده شود.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400">
                          <a:effectLst/>
                          <a:cs typeface="B Zar" pitchFamily="2" charset="-78"/>
                        </a:rPr>
                        <a:t>آیت الله اراکی، آیت الله بهجت</a:t>
                      </a:r>
                      <a:endParaRPr lang="en-US" sz="2400">
                        <a:effectLst/>
                        <a:latin typeface="Times New Roman"/>
                        <a:ea typeface="Times New Roman"/>
                        <a:cs typeface="B Zar" pitchFamily="2" charset="-78"/>
                      </a:endParaRPr>
                    </a:p>
                  </a:txBody>
                  <a:tcPr marL="68580" marR="68580" marT="0" marB="0" anchor="ctr"/>
                </a:tc>
              </a:tr>
              <a:tr h="842688">
                <a:tc>
                  <a:txBody>
                    <a:bodyPr/>
                    <a:lstStyle/>
                    <a:p>
                      <a:pPr algn="justLow" rtl="1">
                        <a:lnSpc>
                          <a:spcPct val="115000"/>
                        </a:lnSpc>
                        <a:spcAft>
                          <a:spcPts val="0"/>
                        </a:spcAft>
                      </a:pPr>
                      <a:r>
                        <a:rPr lang="fa-IR" sz="2400">
                          <a:effectLst/>
                          <a:cs typeface="B Zar" pitchFamily="2" charset="-78"/>
                        </a:rPr>
                        <a:t>احتیاط واجب در رعایت ترتیب است.</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000" dirty="0">
                          <a:effectLst/>
                          <a:cs typeface="B Zar" pitchFamily="2" charset="-78"/>
                        </a:rPr>
                        <a:t>آیت الله فاضل</a:t>
                      </a:r>
                      <a:endParaRPr lang="en-US" sz="24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608664" y="1428736"/>
            <a:ext cx="8643998" cy="4739759"/>
          </a:xfrm>
          <a:prstGeom prst="rect">
            <a:avLst/>
          </a:prstGeom>
        </p:spPr>
        <p:txBody>
          <a:bodyPr wrap="square">
            <a:spAutoFit/>
          </a:bodyPr>
          <a:lstStyle/>
          <a:p>
            <a:pPr algn="justLow" rtl="1"/>
            <a:r>
              <a:rPr lang="fa-IR" sz="3600" b="1" dirty="0" smtClean="0">
                <a:cs typeface="B Zar" pitchFamily="2" charset="-78"/>
              </a:rPr>
              <a:t>5 ـ نماز قضا را با جماعت مى‏توان خواند؛ چه نماز امام جماعت ادا باشد و چه قضا، و لازم نيست هر دو، يك نماز را بخوانند؛ مثلاً اگر نماز قضاى صبح را با نماز ظهر يا عصر امام بخواند اشكال ندارد.</a:t>
            </a:r>
          </a:p>
          <a:p>
            <a:pPr algn="justLow" rtl="1"/>
            <a:r>
              <a:rPr lang="fa-IR" sz="3600" b="1" dirty="0" smtClean="0">
                <a:cs typeface="B Zar" pitchFamily="2" charset="-78"/>
              </a:rPr>
              <a:t>6 ـ اگر مسافرى كه بايد نماز را شكسته بخواند، نماز ظهر يا عصر يا عشا از او قضا شود، بايد آن را دو ركعتى بجا آورد، اگر چه در غير سفر بخواهد قضاى آن را بجا آورد.</a:t>
            </a:r>
            <a:endParaRPr lang="en-US" sz="3600" b="1" dirty="0" smtClean="0">
              <a:cs typeface="B Zar" pitchFamily="2" charset="-78"/>
            </a:endParaRPr>
          </a:p>
          <a:p>
            <a:pPr lvl="0" rtl="1"/>
            <a:endParaRPr lang="en-US"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523844" y="1428736"/>
            <a:ext cx="8715436" cy="3693319"/>
          </a:xfrm>
          <a:prstGeom prst="rect">
            <a:avLst/>
          </a:prstGeom>
        </p:spPr>
        <p:txBody>
          <a:bodyPr wrap="square">
            <a:spAutoFit/>
          </a:bodyPr>
          <a:lstStyle/>
          <a:p>
            <a:pPr lvl="0" algn="justLow" rtl="1"/>
            <a:r>
              <a:rPr lang="fa-IR" sz="3600" b="1" dirty="0" smtClean="0">
                <a:cs typeface="B Zar" pitchFamily="2" charset="-78"/>
              </a:rPr>
              <a:t>7 ـ در سفر نمى‏توان روزه گرفت، حتى روزه قضا، ولى نماز قضا مى‏توان بجا آورد و تفصيل اين مسأله در بحث روزه مسافر خواهد آمد.</a:t>
            </a:r>
          </a:p>
          <a:p>
            <a:pPr algn="justLow" rtl="1"/>
            <a:r>
              <a:rPr lang="fa-IR" sz="3600" b="1" dirty="0" smtClean="0">
                <a:cs typeface="B Zar" pitchFamily="2" charset="-78"/>
              </a:rPr>
              <a:t>8 ـ اگر در سفر بخواهد نمازهايى را كه در غير سفر قضا شده، بجا آورد، بايد نمازهاى ظهر و عصر و عشا را چهار ركعتى قضا كند.</a:t>
            </a:r>
            <a:endParaRPr lang="en-US" sz="3600" b="1" dirty="0" smtClean="0">
              <a:cs typeface="B Zar" pitchFamily="2" charset="-78"/>
            </a:endParaRPr>
          </a:p>
          <a:p>
            <a:pPr lvl="0" rtl="1"/>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595282" y="1500174"/>
            <a:ext cx="8643998" cy="4524315"/>
          </a:xfrm>
          <a:prstGeom prst="rect">
            <a:avLst/>
          </a:prstGeom>
        </p:spPr>
        <p:txBody>
          <a:bodyPr wrap="square">
            <a:spAutoFit/>
          </a:bodyPr>
          <a:lstStyle/>
          <a:p>
            <a:pPr lvl="0" algn="justLow" rtl="1"/>
            <a:r>
              <a:rPr lang="fa-IR" sz="3600" b="1" dirty="0" smtClean="0">
                <a:cs typeface="B Zar" pitchFamily="2" charset="-78"/>
              </a:rPr>
              <a:t>9 ـ نماز قضا را در هر وقت مى‏توان بجا آورد؛ يعنى قضاى نماز صبح را مى‏توان ظهر يا شب و</a:t>
            </a:r>
            <a:br>
              <a:rPr lang="fa-IR" sz="3600" b="1" dirty="0" smtClean="0">
                <a:cs typeface="B Zar" pitchFamily="2" charset="-78"/>
              </a:rPr>
            </a:br>
            <a:r>
              <a:rPr lang="fa-IR" sz="3600" b="1" dirty="0" smtClean="0">
                <a:cs typeface="B Zar" pitchFamily="2" charset="-78"/>
              </a:rPr>
              <a:t>قضاى نماز مغرب و عشا را در روز خواند.</a:t>
            </a:r>
          </a:p>
          <a:p>
            <a:pPr algn="justLow" rtl="1"/>
            <a:r>
              <a:rPr lang="fa-IR" sz="3600" b="1" dirty="0" smtClean="0">
                <a:cs typeface="B Zar" pitchFamily="2" charset="-78"/>
              </a:rPr>
              <a:t>10 ـ كسى كه نماز قضا دارد، نبايد در خواندن آن كوتاهى كند ولى واجب نيست فورى آن را</a:t>
            </a:r>
            <a:br>
              <a:rPr lang="fa-IR" sz="3600" b="1" dirty="0" smtClean="0">
                <a:cs typeface="B Zar" pitchFamily="2" charset="-78"/>
              </a:rPr>
            </a:br>
            <a:r>
              <a:rPr lang="fa-IR" sz="3600" b="1" dirty="0" smtClean="0">
                <a:cs typeface="B Zar" pitchFamily="2" charset="-78"/>
              </a:rPr>
              <a:t>بجا آورد.</a:t>
            </a:r>
          </a:p>
          <a:p>
            <a:pPr lvl="0" algn="justLow" rtl="1"/>
            <a:r>
              <a:rPr lang="fa-IR" sz="3600" b="1" dirty="0" smtClean="0">
                <a:cs typeface="B Zar" pitchFamily="2" charset="-78"/>
              </a:rPr>
              <a:t>11 ـ كسى كه نماز قضا دارد، مى‏تواند نماز مستحب بخواند.</a:t>
            </a:r>
            <a:endParaRPr lang="en-US" sz="3600" b="1" dirty="0" smtClean="0">
              <a:cs typeface="B Zar"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2554545"/>
          </a:xfrm>
          <a:prstGeom prst="rect">
            <a:avLst/>
          </a:prstGeom>
        </p:spPr>
        <p:txBody>
          <a:bodyPr wrap="square">
            <a:spAutoFit/>
          </a:bodyPr>
          <a:lstStyle/>
          <a:p>
            <a:pPr algn="justLow" rtl="1"/>
            <a:r>
              <a:rPr lang="fa-IR" sz="4000" b="1" dirty="0" smtClean="0">
                <a:solidFill>
                  <a:srgbClr val="00B0F0"/>
                </a:solidFill>
                <a:cs typeface="B Zar" pitchFamily="2" charset="-78"/>
              </a:rPr>
              <a:t>سؤال:</a:t>
            </a:r>
          </a:p>
          <a:p>
            <a:pPr lvl="0" algn="justLow" rtl="1"/>
            <a:r>
              <a:rPr lang="fa-IR" sz="4000" b="1" dirty="0" smtClean="0">
                <a:cs typeface="B Zar" pitchFamily="2" charset="-78"/>
              </a:rPr>
              <a:t>شخصى كه مدت 2 يا 3 روز بى‏هوش بوده، آيا نمازهايى را كه در اين مدت نخوانده قضا لازم است يا خير؟</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938992"/>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algn="justLow" rtl="1"/>
            <a:r>
              <a:rPr lang="fa-IR" sz="4000" b="1" dirty="0" smtClean="0">
                <a:cs typeface="B Zar" pitchFamily="2" charset="-78"/>
              </a:rPr>
              <a:t>اگر تمام وقت بى‏هوش بوده و به دست خود بيهوش نشده قضا ندارد.</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14488"/>
            <a:ext cx="8429684" cy="2708434"/>
          </a:xfrm>
          <a:prstGeom prst="rect">
            <a:avLst/>
          </a:prstGeom>
        </p:spPr>
        <p:txBody>
          <a:bodyPr wrap="square">
            <a:spAutoFit/>
          </a:bodyPr>
          <a:lstStyle/>
          <a:p>
            <a:pPr lvl="0" algn="justLow" rtl="1">
              <a:lnSpc>
                <a:spcPts val="6800"/>
              </a:lnSpc>
            </a:pPr>
            <a:r>
              <a:rPr lang="fa-IR" sz="4800" b="1" dirty="0" smtClean="0">
                <a:cs typeface="B Zar" pitchFamily="2" charset="-78"/>
              </a:rPr>
              <a:t>1 ـ تا انسان زنده است اگر چه از خواندن نماز خود عاجز باشد، شخص ديگر نمى‏تواند نماز او را بخواند.</a:t>
            </a:r>
            <a:endParaRPr lang="en-US" sz="48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00174"/>
            <a:ext cx="8715436" cy="4929222"/>
          </a:xfrm>
          <a:prstGeom prst="roundRect">
            <a:avLst>
              <a:gd name="adj" fmla="val 873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67186" y="1714488"/>
            <a:ext cx="8358246" cy="3785652"/>
          </a:xfrm>
          <a:prstGeom prst="rect">
            <a:avLst/>
          </a:prstGeom>
        </p:spPr>
        <p:txBody>
          <a:bodyPr wrap="square">
            <a:spAutoFit/>
          </a:bodyPr>
          <a:lstStyle/>
          <a:p>
            <a:pPr lvl="0" algn="justLow" rtl="1"/>
            <a:r>
              <a:rPr lang="fa-IR" sz="4000" b="1" dirty="0" smtClean="0">
                <a:cs typeface="B Zar" pitchFamily="2" charset="-78"/>
              </a:rPr>
              <a:t>2 ـ پس از مرگ پدر، نمازها و روزه‏هايى را كه بجا نياورده، بر پسر بزرگ‏تر او واجب است آن نمازها و روزه‏ها را قضا كند، هر چند از روى نافرمانى ترك كرده باشد، و احتياط مستحب است نماز و روزه‏هايى را كه از مادرش قضا شده، بجا آورد.</a:t>
            </a:r>
            <a:endParaRPr lang="en-US" sz="40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9795"/>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pic>
        <p:nvPicPr>
          <p:cNvPr id="9" name="Picture 8" descr="Picture1.png"/>
          <p:cNvPicPr>
            <a:picLocks noChangeAspect="1"/>
          </p:cNvPicPr>
          <p:nvPr/>
        </p:nvPicPr>
        <p:blipFill>
          <a:blip r:embed="rId2" cstate="print"/>
          <a:stretch>
            <a:fillRect/>
          </a:stretch>
        </p:blipFill>
        <p:spPr>
          <a:xfrm>
            <a:off x="324044" y="737174"/>
            <a:ext cx="9289537" cy="5906536"/>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14488"/>
            <a:ext cx="8429684" cy="3477875"/>
          </a:xfrm>
          <a:prstGeom prst="rect">
            <a:avLst/>
          </a:prstGeom>
        </p:spPr>
        <p:txBody>
          <a:bodyPr wrap="square">
            <a:spAutoFit/>
          </a:bodyPr>
          <a:lstStyle/>
          <a:p>
            <a:pPr lvl="0" algn="justLow" rtl="1"/>
            <a:r>
              <a:rPr lang="fa-IR" sz="4400" b="1" dirty="0" smtClean="0">
                <a:cs typeface="B Zar" pitchFamily="2" charset="-78"/>
              </a:rPr>
              <a:t>3 ـ قضاى نمازهايى كه بر خود ميّت واجب بوده بر پسر بزرگ او واجب است، و نمازهايى كه به واسطه استيجار يا از پدرش بر او واجب شده بر پسر او واجب نيست.</a:t>
            </a:r>
            <a:endParaRPr lang="en-US" sz="44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002"/>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809596" y="1714488"/>
            <a:ext cx="8286808" cy="4524315"/>
          </a:xfrm>
          <a:prstGeom prst="rect">
            <a:avLst/>
          </a:prstGeom>
        </p:spPr>
        <p:txBody>
          <a:bodyPr wrap="square">
            <a:spAutoFit/>
          </a:bodyPr>
          <a:lstStyle/>
          <a:p>
            <a:pPr lvl="0" algn="justLow" rtl="1"/>
            <a:r>
              <a:rPr lang="fa-IR" sz="3200" b="1" dirty="0" smtClean="0">
                <a:cs typeface="B Zar" pitchFamily="2" charset="-78"/>
              </a:rPr>
              <a:t>4 ـ حالت‏هاى مختلف پسر نسبت به نماز قضاى پدر:</a:t>
            </a:r>
            <a:endParaRPr lang="en-US" sz="3200" b="1" dirty="0" smtClean="0">
              <a:cs typeface="B Zar" pitchFamily="2" charset="-78"/>
            </a:endParaRPr>
          </a:p>
          <a:p>
            <a:pPr lvl="1" algn="justLow" rtl="1"/>
            <a:r>
              <a:rPr lang="fa-IR" sz="3200" b="1" dirty="0" smtClean="0">
                <a:cs typeface="B Zar" pitchFamily="2" charset="-78"/>
              </a:rPr>
              <a:t>الف) مى‏داند پدر نماز قضا داشته است و:</a:t>
            </a:r>
            <a:endParaRPr lang="en-US" sz="3200" b="1" dirty="0" smtClean="0">
              <a:cs typeface="B Zar" pitchFamily="2" charset="-78"/>
            </a:endParaRPr>
          </a:p>
          <a:p>
            <a:pPr lvl="2" algn="justLow" rtl="1"/>
            <a:r>
              <a:rPr lang="fa-IR" sz="3200" b="1" dirty="0" smtClean="0">
                <a:cs typeface="B Zar" pitchFamily="2" charset="-78"/>
              </a:rPr>
              <a:t>*  تعداد آن را هم مى‏داند :  بايد آنها را قضا كند.</a:t>
            </a:r>
            <a:endParaRPr lang="en-US" sz="3200" b="1" dirty="0" smtClean="0">
              <a:cs typeface="B Zar" pitchFamily="2" charset="-78"/>
            </a:endParaRPr>
          </a:p>
          <a:p>
            <a:pPr lvl="2" algn="justLow" rtl="1"/>
            <a:r>
              <a:rPr lang="fa-IR" sz="3200" b="1" dirty="0" smtClean="0">
                <a:cs typeface="B Zar" pitchFamily="2" charset="-78"/>
              </a:rPr>
              <a:t>*  تعداد آن را نمى‏داند :  اگر مقدار كمتر را بجا آورد كافى است.</a:t>
            </a:r>
            <a:endParaRPr lang="en-US" sz="3200" b="1" dirty="0" smtClean="0">
              <a:cs typeface="B Zar" pitchFamily="2" charset="-78"/>
            </a:endParaRPr>
          </a:p>
          <a:p>
            <a:pPr lvl="2" algn="justLow" rtl="1"/>
            <a:r>
              <a:rPr lang="fa-IR" sz="3200" b="1" dirty="0" smtClean="0">
                <a:cs typeface="B Zar" pitchFamily="2" charset="-78"/>
              </a:rPr>
              <a:t>*  شك دارد كه خودش بجا آورده است يا نه:  بنابر احتياط واجب بايد قضا كند.</a:t>
            </a:r>
            <a:endParaRPr lang="en-US" sz="3200" b="1" dirty="0" smtClean="0">
              <a:cs typeface="B Zar" pitchFamily="2" charset="-78"/>
            </a:endParaRPr>
          </a:p>
          <a:p>
            <a:pPr lvl="1" algn="justLow" rtl="1"/>
            <a:r>
              <a:rPr lang="fa-IR" sz="3200" b="1" dirty="0" smtClean="0">
                <a:cs typeface="B Zar" pitchFamily="2" charset="-78"/>
              </a:rPr>
              <a:t>ب) شك دارد كه پدر، نماز قضا داشته است يا نه:  چيزى بر او واجب نيست.</a:t>
            </a:r>
            <a:endParaRPr lang="en-US" sz="32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00174"/>
            <a:ext cx="8715436" cy="4929222"/>
          </a:xfrm>
          <a:prstGeom prst="roundRect">
            <a:avLst>
              <a:gd name="adj" fmla="val 10189"/>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85926"/>
            <a:ext cx="8429684" cy="3785652"/>
          </a:xfrm>
          <a:prstGeom prst="rect">
            <a:avLst/>
          </a:prstGeom>
        </p:spPr>
        <p:txBody>
          <a:bodyPr wrap="square">
            <a:spAutoFit/>
          </a:bodyPr>
          <a:lstStyle/>
          <a:p>
            <a:pPr lvl="0" algn="justLow" rtl="1"/>
            <a:r>
              <a:rPr lang="fa-IR" sz="4000" b="1" dirty="0" smtClean="0">
                <a:cs typeface="B Zar" pitchFamily="2" charset="-78"/>
              </a:rPr>
              <a:t>5 ـ اگر پسر بخواهد نماز پدر يا مادر را بخواند، بايد به تكليف خود عمل كند؛ مثلاً نماز قضاى صبح و مغرب و عشا را بايد بلند بخواند.</a:t>
            </a:r>
          </a:p>
          <a:p>
            <a:pPr algn="justLow" rtl="1"/>
            <a:r>
              <a:rPr lang="fa-IR" sz="4000" b="1" dirty="0" smtClean="0">
                <a:cs typeface="B Zar" pitchFamily="2" charset="-78"/>
              </a:rPr>
              <a:t>6 ـ اگر پس از مرگ پدر، پسر بزرگ‏تر، پيش از آنكه نماز و روزه پدر را قضا كند، از دنيا برود، بر پسر دوم چيزى واجب نيست.</a:t>
            </a:r>
            <a:endParaRPr lang="en-US" sz="40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3170099"/>
          </a:xfrm>
          <a:prstGeom prst="rect">
            <a:avLst/>
          </a:prstGeom>
        </p:spPr>
        <p:txBody>
          <a:bodyPr wrap="square">
            <a:spAutoFit/>
          </a:bodyPr>
          <a:lstStyle/>
          <a:p>
            <a:pPr algn="justLow" rtl="1"/>
            <a:r>
              <a:rPr lang="fa-IR" sz="4000" b="1" dirty="0" smtClean="0">
                <a:solidFill>
                  <a:srgbClr val="00B0F0"/>
                </a:solidFill>
                <a:cs typeface="B Zar" pitchFamily="2" charset="-78"/>
              </a:rPr>
              <a:t>سؤال 1:</a:t>
            </a:r>
          </a:p>
          <a:p>
            <a:pPr lvl="0" algn="justLow" rtl="1"/>
            <a:r>
              <a:rPr lang="fa-IR" sz="4000" b="1" dirty="0" smtClean="0">
                <a:cs typeface="B Zar" pitchFamily="2" charset="-78"/>
              </a:rPr>
              <a:t>كسى كه خودش نماز و روزه قضا دارد، آيا مى‏تواند نماز و روزه استيجارى به عهده بگيرد و در صورت توانستن، آيا از دو نفر هم مى‏تواند قبول كند؟</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261884"/>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lvl="0" algn="justLow" rtl="1"/>
            <a:r>
              <a:rPr lang="fa-IR" sz="3600" b="1" dirty="0" smtClean="0">
                <a:cs typeface="B Zar" pitchFamily="2" charset="-78"/>
              </a:rPr>
              <a:t>مانع ندارد.</a:t>
            </a:r>
            <a:endParaRPr lang="en-US" sz="3600" b="1" dirty="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873579" y="1714488"/>
            <a:ext cx="8241392" cy="4031873"/>
          </a:xfrm>
          <a:prstGeom prst="rect">
            <a:avLst/>
          </a:prstGeom>
        </p:spPr>
        <p:txBody>
          <a:bodyPr wrap="square">
            <a:spAutoFit/>
          </a:bodyPr>
          <a:lstStyle/>
          <a:p>
            <a:pPr algn="justLow" rtl="1"/>
            <a:r>
              <a:rPr lang="fa-IR" sz="4000" b="1" dirty="0" smtClean="0">
                <a:solidFill>
                  <a:srgbClr val="00B0F0"/>
                </a:solidFill>
                <a:cs typeface="B Zar" pitchFamily="2" charset="-78"/>
              </a:rPr>
              <a:t>سؤال 2:</a:t>
            </a:r>
          </a:p>
          <a:p>
            <a:pPr algn="justLow" rtl="1"/>
            <a:r>
              <a:rPr lang="fa-IR" sz="3600" b="1" dirty="0" smtClean="0">
                <a:cs typeface="B Zar" pitchFamily="2" charset="-78"/>
              </a:rPr>
              <a:t>پدر و مادر من پسرى بزرگ‏تر از من داشتند كه در سنين كودكى (دو سالگى) مرده است و بعد از مرگ او اولاد ارشد پدر و مادر، من هستم، آيا بعد از مرگ پدر و مادرم طبق مسائل موجود در توضيح‏المسائل نماز و روزه قضاى پدرم بر من (كه پسر دوّمش هستم) واجب است</a:t>
            </a:r>
            <a:r>
              <a:rPr lang="en-US" sz="3600" b="1" dirty="0" smtClean="0">
                <a:cs typeface="B Zar" pitchFamily="2" charset="-78"/>
              </a:rPr>
              <a:t> </a:t>
            </a:r>
            <a:r>
              <a:rPr lang="fa-IR" sz="3600" b="1" dirty="0" smtClean="0">
                <a:cs typeface="B Zar" pitchFamily="2" charset="-78"/>
              </a:rPr>
              <a:t>يا نه؟</a:t>
            </a:r>
            <a:endParaRPr lang="en-US" sz="36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323439"/>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algn="justLow" rtl="1"/>
            <a:r>
              <a:rPr lang="fa-IR" sz="4000" b="1" dirty="0" smtClean="0">
                <a:cs typeface="B Zar" pitchFamily="2" charset="-78"/>
              </a:rPr>
              <a:t>مانع ندارد.</a:t>
            </a:r>
            <a:endParaRPr lang="en-US" sz="4000" b="1" dirty="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643050"/>
            <a:ext cx="8429684" cy="3170099"/>
          </a:xfrm>
          <a:prstGeom prst="rect">
            <a:avLst/>
          </a:prstGeom>
        </p:spPr>
        <p:txBody>
          <a:bodyPr wrap="square">
            <a:spAutoFit/>
          </a:bodyPr>
          <a:lstStyle/>
          <a:p>
            <a:pPr lvl="0" algn="justLow" rtl="1"/>
            <a:r>
              <a:rPr lang="fa-IR" sz="4000" b="1" dirty="0" smtClean="0">
                <a:cs typeface="B Zar" pitchFamily="2" charset="-78"/>
              </a:rPr>
              <a:t>براى نماز و عبادات ديگر ميت، مثل روزه و حج كه در زندگى بجا نياورده، مى‏توانند ديگرى را اجير كنند؛ يعنى به او مزد بدهند تا آنها را بجا آورد و اگر كسى بدون مزد هم آنها را انجام دهد صحيح است.</a:t>
            </a:r>
            <a:endParaRPr lang="en-US" sz="40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نماز استيجارى</a:t>
            </a:r>
            <a:endParaRPr lang="en-US" sz="4000" b="1"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571612"/>
            <a:ext cx="8429684" cy="4862870"/>
          </a:xfrm>
          <a:prstGeom prst="rect">
            <a:avLst/>
          </a:prstGeom>
        </p:spPr>
        <p:txBody>
          <a:bodyPr wrap="square">
            <a:spAutoFit/>
          </a:bodyPr>
          <a:lstStyle/>
          <a:p>
            <a:pPr lvl="0" algn="justLow" rtl="1"/>
            <a:r>
              <a:rPr lang="fa-IR" sz="3100" b="1" dirty="0" smtClean="0">
                <a:cs typeface="B Zar" pitchFamily="2" charset="-78"/>
              </a:rPr>
              <a:t>1. كسى كه اجير مى‏شود تا نماز قضاى ميّت را بجا آورد بايد شرايط زير را داشته باشد:</a:t>
            </a:r>
            <a:endParaRPr lang="en-US" sz="3100" b="1" dirty="0" smtClean="0">
              <a:cs typeface="B Zar" pitchFamily="2" charset="-78"/>
            </a:endParaRPr>
          </a:p>
          <a:p>
            <a:pPr lvl="1" algn="justLow" rtl="1"/>
            <a:r>
              <a:rPr lang="fa-IR" sz="3100" b="1" dirty="0" smtClean="0">
                <a:cs typeface="B Zar" pitchFamily="2" charset="-78"/>
              </a:rPr>
              <a:t>*  بتواند نماز را به طور صحيح بخواند.</a:t>
            </a:r>
            <a:endParaRPr lang="en-US" sz="3100" b="1" dirty="0" smtClean="0">
              <a:cs typeface="B Zar" pitchFamily="2" charset="-78"/>
            </a:endParaRPr>
          </a:p>
          <a:p>
            <a:pPr lvl="1" algn="justLow" rtl="1"/>
            <a:r>
              <a:rPr lang="fa-IR" sz="3100" b="1" dirty="0" smtClean="0">
                <a:cs typeface="B Zar" pitchFamily="2" charset="-78"/>
              </a:rPr>
              <a:t>*  مورد اطمينان باشد كه نماز را به طور صحيح بجا مى‏آورد.</a:t>
            </a:r>
            <a:endParaRPr lang="en-US" sz="3100" b="1" dirty="0" smtClean="0">
              <a:cs typeface="B Zar" pitchFamily="2" charset="-78"/>
            </a:endParaRPr>
          </a:p>
          <a:p>
            <a:pPr lvl="1" algn="justLow" rtl="1"/>
            <a:r>
              <a:rPr lang="fa-IR" sz="3100" b="1" dirty="0" smtClean="0">
                <a:cs typeface="B Zar" pitchFamily="2" charset="-78"/>
              </a:rPr>
              <a:t>*  معذور نباشد، بنابراين كسى كه نمى‏تواند ايستاده نماز بخواند نمى‏تواند اجير شود.</a:t>
            </a:r>
            <a:endParaRPr lang="en-US" sz="3100" b="1" dirty="0" smtClean="0">
              <a:cs typeface="B Zar" pitchFamily="2" charset="-78"/>
            </a:endParaRPr>
          </a:p>
          <a:p>
            <a:pPr lvl="1" algn="justLow" rtl="1"/>
            <a:r>
              <a:rPr lang="fa-IR" sz="3100" b="1" dirty="0" smtClean="0">
                <a:cs typeface="B Zar" pitchFamily="2" charset="-78"/>
              </a:rPr>
              <a:t>*  بنا بر احتياط واجب با وضوى جبيره يا تيمم نماز نخواند.</a:t>
            </a:r>
            <a:endParaRPr lang="en-US" sz="3100" b="1" dirty="0" smtClean="0">
              <a:cs typeface="B Zar" pitchFamily="2" charset="-78"/>
            </a:endParaRPr>
          </a:p>
          <a:p>
            <a:pPr lvl="1" algn="justLow" rtl="1"/>
            <a:r>
              <a:rPr lang="fa-IR" sz="3100" b="1" dirty="0" smtClean="0">
                <a:cs typeface="B Zar" pitchFamily="2" charset="-78"/>
              </a:rPr>
              <a:t>*  بنا بر احتياط مستحب بالغ باشد.</a:t>
            </a:r>
            <a:endParaRPr lang="en-US" sz="3100" b="1" dirty="0">
              <a:cs typeface="B Zar" pitchFamily="2" charset="-78"/>
            </a:endParaRPr>
          </a:p>
        </p:txBody>
      </p:sp>
      <p:sp>
        <p:nvSpPr>
          <p:cNvPr id="9" name="TextBox 8"/>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شرایط اجیرکردن</a:t>
            </a:r>
            <a:endParaRPr lang="en-US" sz="4000" b="1" dirty="0" smtClean="0">
              <a:solidFill>
                <a:srgbClr val="C00000"/>
              </a:solidFill>
              <a:cs typeface="B Zar" pitchFamily="2" charset="-78"/>
            </a:endParaRPr>
          </a:p>
        </p:txBody>
      </p:sp>
      <p:sp>
        <p:nvSpPr>
          <p:cNvPr id="10" name="Rounded Rectangle 9"/>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11" name="Rectangle 10"/>
          <p:cNvSpPr/>
          <p:nvPr/>
        </p:nvSpPr>
        <p:spPr>
          <a:xfrm>
            <a:off x="738158" y="1643050"/>
            <a:ext cx="8429684" cy="3477875"/>
          </a:xfrm>
          <a:prstGeom prst="rect">
            <a:avLst/>
          </a:prstGeom>
        </p:spPr>
        <p:txBody>
          <a:bodyPr wrap="square">
            <a:spAutoFit/>
          </a:bodyPr>
          <a:lstStyle/>
          <a:p>
            <a:pPr lvl="0" algn="justLow" rtl="1">
              <a:lnSpc>
                <a:spcPts val="4400"/>
              </a:lnSpc>
            </a:pPr>
            <a:r>
              <a:rPr lang="fa-IR" sz="3200" b="1" dirty="0" smtClean="0">
                <a:cs typeface="B Zar" pitchFamily="2" charset="-78"/>
              </a:rPr>
              <a:t>2. اجير گرفتن كودك مميز و نيابت او در صورتى كه بدانيم نماز را به طور صحيح مى‏خواند، اشكال ندارد، امّا احتياط مستحب است بالغ باشد.</a:t>
            </a:r>
            <a:endParaRPr lang="en-US" sz="3200" b="1" dirty="0" smtClean="0">
              <a:cs typeface="B Zar" pitchFamily="2" charset="-78"/>
            </a:endParaRPr>
          </a:p>
          <a:p>
            <a:pPr lvl="0" algn="justLow" rtl="1">
              <a:lnSpc>
                <a:spcPts val="4400"/>
              </a:lnSpc>
            </a:pPr>
            <a:r>
              <a:rPr lang="fa-IR" sz="3200" b="1" dirty="0" smtClean="0">
                <a:cs typeface="B Zar" pitchFamily="2" charset="-78"/>
              </a:rPr>
              <a:t>3. زن مى‏تواند براى بجاى آوردن نماز مردى كه از دنيا رفته اجير شود و همچنين مرد مى‏تواند براى بجاى آوردن نماز زن اجير شود</a:t>
            </a:r>
            <a:endParaRPr lang="en-US" sz="3200" b="1" dirty="0" smtClean="0">
              <a:cs typeface="B Zar" pitchFamily="2" charset="-78"/>
            </a:endParaRPr>
          </a:p>
        </p:txBody>
      </p:sp>
      <p:sp>
        <p:nvSpPr>
          <p:cNvPr id="12" name="TextBox 11"/>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شرایط اجیرکردن</a:t>
            </a:r>
            <a:endParaRPr lang="en-US" sz="4000" b="1" dirty="0" smtClean="0">
              <a:solidFill>
                <a:srgbClr val="C00000"/>
              </a:solidFill>
              <a:cs typeface="B Zar" pitchFamily="2" charset="-78"/>
            </a:endParaRPr>
          </a:p>
        </p:txBody>
      </p:sp>
      <p:sp>
        <p:nvSpPr>
          <p:cNvPr id="13" name="Rounded Rectangle 12"/>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809596" y="1785926"/>
            <a:ext cx="8286808" cy="3970318"/>
          </a:xfrm>
          <a:prstGeom prst="rect">
            <a:avLst/>
          </a:prstGeom>
        </p:spPr>
        <p:txBody>
          <a:bodyPr wrap="square">
            <a:spAutoFit/>
          </a:bodyPr>
          <a:lstStyle/>
          <a:p>
            <a:pPr lvl="0" algn="justLow" rtl="1"/>
            <a:r>
              <a:rPr lang="fa-IR" sz="3600" b="1" dirty="0" smtClean="0">
                <a:cs typeface="B Zar" pitchFamily="2" charset="-78"/>
              </a:rPr>
              <a:t>1 ـ در نيّت نماز، ميّت را معين كند ولى لازم نيست اسم او را بداند، پس اگر نيّت كند كه از طرف كسى نماز مى‏خوانم كه براى او اجير شده‏ام كافى است.</a:t>
            </a:r>
          </a:p>
          <a:p>
            <a:pPr algn="justLow" rtl="1"/>
            <a:r>
              <a:rPr lang="fa-IR" sz="3600" b="1" dirty="0" smtClean="0">
                <a:cs typeface="B Zar" pitchFamily="2" charset="-78"/>
              </a:rPr>
              <a:t>2 ـ اجير بايد خود را به جاى ميّت فرض كند، و عبادت‏هاى او را قضا كند و اگر عملى را انجام</a:t>
            </a:r>
            <a:br>
              <a:rPr lang="fa-IR" sz="3600" b="1" dirty="0" smtClean="0">
                <a:cs typeface="B Zar" pitchFamily="2" charset="-78"/>
              </a:rPr>
            </a:br>
            <a:r>
              <a:rPr lang="fa-IR" sz="3600" b="1" dirty="0" smtClean="0">
                <a:cs typeface="B Zar" pitchFamily="2" charset="-78"/>
              </a:rPr>
              <a:t>دهد و ثواب آن را براى او هديه كند كافى نيست.</a:t>
            </a:r>
            <a:endParaRPr lang="en-US" sz="36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9" name="Rounded Rectangle 8"/>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683143"/>
            <a:ext cx="8429684" cy="4606389"/>
          </a:xfrm>
          <a:prstGeom prst="rect">
            <a:avLst/>
          </a:prstGeom>
        </p:spPr>
        <p:txBody>
          <a:bodyPr wrap="square">
            <a:spAutoFit/>
          </a:bodyPr>
          <a:lstStyle/>
          <a:p>
            <a:pPr lvl="0" algn="justLow" rtl="1">
              <a:lnSpc>
                <a:spcPts val="4400"/>
              </a:lnSpc>
            </a:pPr>
            <a:r>
              <a:rPr lang="fa-IR" sz="3200" b="1" dirty="0" smtClean="0">
                <a:cs typeface="B Zar" pitchFamily="2" charset="-78"/>
              </a:rPr>
              <a:t>3 ـ نايب در آهسته يا بلند خواندن نماز، مطابق وظيفه خود عمل مى‏كند، پس اگر مردى به نيابت زنى نماز مى‏خواند بايد حمد و سوره نماز صبح، مغرب و عشا را بلند بخواند.</a:t>
            </a:r>
          </a:p>
          <a:p>
            <a:pPr algn="justLow" rtl="1">
              <a:lnSpc>
                <a:spcPts val="4400"/>
              </a:lnSpc>
            </a:pPr>
            <a:r>
              <a:rPr lang="fa-IR" sz="3200" b="1" dirty="0" smtClean="0">
                <a:cs typeface="B Zar" pitchFamily="2" charset="-78"/>
              </a:rPr>
              <a:t>4 ـ لازم نيست قضاى نمازهاى ميّت به ترتيب خوانده شود، هرچند بدانند كه ميّت ترتيب نمازهاى خود را مى‏دانسته، مگر نمازهايى كه شرعاً ترتيب در آنها شرط است، مثل نماز قضاى ظهر و عصر يك روز كه مى‏توان قضاى عصر آن روز را پيش از قضاى ظهر خواند.</a:t>
            </a:r>
            <a:endParaRPr lang="en-US" sz="3200" b="1" dirty="0" smtClean="0">
              <a:cs typeface="B Zar" pitchFamily="2" charset="-78"/>
            </a:endParaRPr>
          </a:p>
        </p:txBody>
      </p:sp>
      <p:sp>
        <p:nvSpPr>
          <p:cNvPr id="10" name="TextBox 9"/>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12" name="Rounded Rectangle 11"/>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pic>
        <p:nvPicPr>
          <p:cNvPr id="11" name="Picture 10" descr="Picture3.png"/>
          <p:cNvPicPr>
            <a:picLocks noChangeAspect="1"/>
          </p:cNvPicPr>
          <p:nvPr/>
        </p:nvPicPr>
        <p:blipFill>
          <a:blip r:embed="rId2" cstate="print"/>
          <a:stretch>
            <a:fillRect/>
          </a:stretch>
        </p:blipFill>
        <p:spPr>
          <a:xfrm>
            <a:off x="451476" y="805932"/>
            <a:ext cx="9003048" cy="576634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666720" y="1658972"/>
            <a:ext cx="8501122" cy="4606389"/>
          </a:xfrm>
          <a:prstGeom prst="rect">
            <a:avLst/>
          </a:prstGeom>
        </p:spPr>
        <p:txBody>
          <a:bodyPr wrap="square">
            <a:spAutoFit/>
          </a:bodyPr>
          <a:lstStyle/>
          <a:p>
            <a:pPr lvl="0" algn="justLow" rtl="1">
              <a:lnSpc>
                <a:spcPts val="4400"/>
              </a:lnSpc>
            </a:pPr>
            <a:r>
              <a:rPr lang="fa-IR" sz="3400" b="1" dirty="0" smtClean="0">
                <a:cs typeface="B Zar" pitchFamily="2" charset="-78"/>
              </a:rPr>
              <a:t>5ـ اگر با كسى كه اجير مى‏شود شرط كنند تا نمازهاى ميّت را با مقدارى از مستحبات آن بخواند، بايد مقدارى از مستحبات نماز را كه معمول است بجا آورد.</a:t>
            </a:r>
          </a:p>
          <a:p>
            <a:pPr algn="justLow" rtl="1">
              <a:lnSpc>
                <a:spcPts val="4400"/>
              </a:lnSpc>
            </a:pPr>
            <a:r>
              <a:rPr lang="fa-IR" sz="3400" b="1" dirty="0" smtClean="0">
                <a:cs typeface="B Zar" pitchFamily="2" charset="-78"/>
              </a:rPr>
              <a:t>6ـ اگر با اجير براى بجاى آوردن نمازهاى ميّت، مدت را معين كنند، مثلاً شش ماه يا يك سال و در آن مدت نمازها را نخواند، بعد از آن بدون اجازه كسى كه او را اجير كرده نمى‏تواند نمازها را بخواند و چنانچه بخواند، استحقاق اجرت ندارد.</a:t>
            </a:r>
            <a:endParaRPr lang="en-US" sz="3400" b="1" dirty="0" smtClean="0">
              <a:cs typeface="B Zar" pitchFamily="2" charset="-78"/>
            </a:endParaRPr>
          </a:p>
        </p:txBody>
      </p:sp>
      <p:sp>
        <p:nvSpPr>
          <p:cNvPr id="10" name="TextBox 9"/>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12" name="Rounded Rectangle 11"/>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3259</TotalTime>
  <Words>1803</Words>
  <Application>Microsoft Office PowerPoint</Application>
  <PresentationFormat>A4 Paper (210x297 mm)</PresentationFormat>
  <Paragraphs>166</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Enjavi</dc:creator>
  <cp:lastModifiedBy>Windows User</cp:lastModifiedBy>
  <cp:revision>148</cp:revision>
  <dcterms:created xsi:type="dcterms:W3CDTF">2012-01-30T04:56:41Z</dcterms:created>
  <dcterms:modified xsi:type="dcterms:W3CDTF">2020-04-06T14:57:20Z</dcterms:modified>
</cp:coreProperties>
</file>