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76" r:id="rId5"/>
    <p:sldId id="260" r:id="rId6"/>
    <p:sldId id="262" r:id="rId7"/>
    <p:sldId id="280" r:id="rId8"/>
    <p:sldId id="284" r:id="rId9"/>
    <p:sldId id="285" r:id="rId10"/>
    <p:sldId id="265" r:id="rId11"/>
    <p:sldId id="267" r:id="rId12"/>
    <p:sldId id="286" r:id="rId13"/>
    <p:sldId id="287" r:id="rId14"/>
    <p:sldId id="288" r:id="rId15"/>
    <p:sldId id="269" r:id="rId16"/>
    <p:sldId id="273" r:id="rId17"/>
    <p:sldId id="289" r:id="rId18"/>
    <p:sldId id="290" r:id="rId19"/>
    <p:sldId id="291" r:id="rId20"/>
    <p:sldId id="292" r:id="rId21"/>
    <p:sldId id="294" r:id="rId22"/>
    <p:sldId id="295" r:id="rId23"/>
    <p:sldId id="296" r:id="rId24"/>
    <p:sldId id="297" r:id="rId25"/>
    <p:sldId id="299" r:id="rId26"/>
    <p:sldId id="301" r:id="rId27"/>
    <p:sldId id="302" r:id="rId28"/>
    <p:sldId id="303" r:id="rId29"/>
    <p:sldId id="304" r:id="rId30"/>
    <p:sldId id="324" r:id="rId31"/>
    <p:sldId id="325" r:id="rId32"/>
    <p:sldId id="326" r:id="rId33"/>
    <p:sldId id="327" r:id="rId34"/>
    <p:sldId id="331" r:id="rId35"/>
    <p:sldId id="328" r:id="rId36"/>
    <p:sldId id="329" r:id="rId37"/>
    <p:sldId id="332" r:id="rId38"/>
    <p:sldId id="334" r:id="rId39"/>
    <p:sldId id="316" r:id="rId40"/>
    <p:sldId id="317" r:id="rId41"/>
    <p:sldId id="319" r:id="rId42"/>
    <p:sldId id="320" r:id="rId43"/>
    <p:sldId id="321" r:id="rId44"/>
    <p:sldId id="322" r:id="rId45"/>
    <p:sldId id="323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0829" autoAdjust="0"/>
  </p:normalViewPr>
  <p:slideViewPr>
    <p:cSldViewPr>
      <p:cViewPr varScale="1">
        <p:scale>
          <a:sx n="74" d="100"/>
          <a:sy n="74" d="100"/>
        </p:scale>
        <p:origin x="3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95EAC-8963-4127-AEDA-403E20D99163}" type="doc">
      <dgm:prSet loTypeId="urn:microsoft.com/office/officeart/2005/8/layout/hList7#1" loCatId="process" qsTypeId="urn:microsoft.com/office/officeart/2005/8/quickstyle/simple1" qsCatId="simple" csTypeId="urn:microsoft.com/office/officeart/2005/8/colors/accent1_2" csCatId="accent1" phldr="1"/>
      <dgm:spPr/>
    </dgm:pt>
    <dgm:pt modelId="{892058F9-D0AD-4A5C-B32B-36131BA254A1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  <a:cs typeface="B Nazanin" pitchFamily="2" charset="-78"/>
            </a:rPr>
            <a:t>مثل نويسي</a:t>
          </a:r>
          <a:endParaRPr lang="en-US" dirty="0">
            <a:solidFill>
              <a:schemeClr val="tx1"/>
            </a:solidFill>
            <a:cs typeface="B Nazanin" pitchFamily="2" charset="-78"/>
          </a:endParaRPr>
        </a:p>
      </dgm:t>
    </dgm:pt>
    <dgm:pt modelId="{DC847667-F6E6-4468-B58C-65A142566DD8}" type="parTrans" cxnId="{1DE3A97E-CABA-430B-B056-06E906AAB391}">
      <dgm:prSet/>
      <dgm:spPr/>
      <dgm:t>
        <a:bodyPr/>
        <a:lstStyle/>
        <a:p>
          <a:endParaRPr lang="en-US"/>
        </a:p>
      </dgm:t>
    </dgm:pt>
    <dgm:pt modelId="{57612912-239C-4614-AD5D-FE293E3F207B}" type="sibTrans" cxnId="{1DE3A97E-CABA-430B-B056-06E906AAB391}">
      <dgm:prSet/>
      <dgm:spPr/>
      <dgm:t>
        <a:bodyPr/>
        <a:lstStyle/>
        <a:p>
          <a:endParaRPr lang="en-US"/>
        </a:p>
      </dgm:t>
    </dgm:pt>
    <dgm:pt modelId="{BD8D3E26-253B-432D-A745-9DD0B728CF41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B Nazanin" pitchFamily="2" charset="-78"/>
            </a:rPr>
            <a:t>حكايت نگاري</a:t>
          </a:r>
          <a:endParaRPr lang="en-US" dirty="0">
            <a:cs typeface="B Nazanin" pitchFamily="2" charset="-78"/>
          </a:endParaRPr>
        </a:p>
      </dgm:t>
    </dgm:pt>
    <dgm:pt modelId="{3FE63679-5BD0-4D1F-B7DC-EF2414F20F00}" type="parTrans" cxnId="{0360DE98-98AD-4BCF-9EC7-C0888C30DCAF}">
      <dgm:prSet/>
      <dgm:spPr/>
      <dgm:t>
        <a:bodyPr/>
        <a:lstStyle/>
        <a:p>
          <a:endParaRPr lang="en-US"/>
        </a:p>
      </dgm:t>
    </dgm:pt>
    <dgm:pt modelId="{36881565-501C-4D1A-A9AB-A98C127AF7A0}" type="sibTrans" cxnId="{0360DE98-98AD-4BCF-9EC7-C0888C30DCAF}">
      <dgm:prSet/>
      <dgm:spPr/>
      <dgm:t>
        <a:bodyPr/>
        <a:lstStyle/>
        <a:p>
          <a:endParaRPr lang="en-US"/>
        </a:p>
      </dgm:t>
    </dgm:pt>
    <dgm:pt modelId="{037BBADA-F7E0-4722-AEE7-B73DCCFC46F8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B Nazanin" pitchFamily="2" charset="-78"/>
            </a:rPr>
            <a:t>تصوير نويسي</a:t>
          </a:r>
          <a:endParaRPr lang="en-US" dirty="0">
            <a:cs typeface="B Nazanin" pitchFamily="2" charset="-78"/>
          </a:endParaRPr>
        </a:p>
      </dgm:t>
    </dgm:pt>
    <dgm:pt modelId="{8CDB014F-4111-4DD2-B07F-8DC39BC55955}" type="parTrans" cxnId="{5E47007D-5A4B-4141-B66F-3AC2C5E752CB}">
      <dgm:prSet/>
      <dgm:spPr/>
      <dgm:t>
        <a:bodyPr/>
        <a:lstStyle/>
        <a:p>
          <a:endParaRPr lang="en-US"/>
        </a:p>
      </dgm:t>
    </dgm:pt>
    <dgm:pt modelId="{09AEC164-C2E9-46E4-9C48-71330FD38E27}" type="sibTrans" cxnId="{5E47007D-5A4B-4141-B66F-3AC2C5E752CB}">
      <dgm:prSet/>
      <dgm:spPr/>
      <dgm:t>
        <a:bodyPr/>
        <a:lstStyle/>
        <a:p>
          <a:endParaRPr lang="en-US"/>
        </a:p>
      </dgm:t>
    </dgm:pt>
    <dgm:pt modelId="{D4085BE9-FE25-480C-8953-B07DCA2CF806}" type="pres">
      <dgm:prSet presAssocID="{4BE95EAC-8963-4127-AEDA-403E20D99163}" presName="Name0" presStyleCnt="0">
        <dgm:presLayoutVars>
          <dgm:dir/>
          <dgm:resizeHandles val="exact"/>
        </dgm:presLayoutVars>
      </dgm:prSet>
      <dgm:spPr/>
    </dgm:pt>
    <dgm:pt modelId="{4F7D7497-2602-44BB-97EB-F752BDCE95F2}" type="pres">
      <dgm:prSet presAssocID="{4BE95EAC-8963-4127-AEDA-403E20D99163}" presName="fgShape" presStyleLbl="fgShp" presStyleIdx="0" presStyleCn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</dgm:pt>
    <dgm:pt modelId="{33A97A3B-09B3-4A20-9431-F739FE37E8B1}" type="pres">
      <dgm:prSet presAssocID="{4BE95EAC-8963-4127-AEDA-403E20D99163}" presName="linComp" presStyleCnt="0"/>
      <dgm:spPr/>
    </dgm:pt>
    <dgm:pt modelId="{48C751E6-F652-4828-8BB8-4961C381C854}" type="pres">
      <dgm:prSet presAssocID="{892058F9-D0AD-4A5C-B32B-36131BA254A1}" presName="compNode" presStyleCnt="0"/>
      <dgm:spPr/>
    </dgm:pt>
    <dgm:pt modelId="{2708DD46-DD83-400A-AB23-F02A749484B9}" type="pres">
      <dgm:prSet presAssocID="{892058F9-D0AD-4A5C-B32B-36131BA254A1}" presName="bkgdShape" presStyleLbl="node1" presStyleIdx="0" presStyleCnt="3"/>
      <dgm:spPr/>
      <dgm:t>
        <a:bodyPr/>
        <a:lstStyle/>
        <a:p>
          <a:endParaRPr lang="en-US"/>
        </a:p>
      </dgm:t>
    </dgm:pt>
    <dgm:pt modelId="{025E569A-B270-4395-99AC-E1703FDB0970}" type="pres">
      <dgm:prSet presAssocID="{892058F9-D0AD-4A5C-B32B-36131BA254A1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052CA4-B3EF-4C0A-952A-6C5D306B06AB}" type="pres">
      <dgm:prSet presAssocID="{892058F9-D0AD-4A5C-B32B-36131BA254A1}" presName="invisiNode" presStyleLbl="node1" presStyleIdx="0" presStyleCnt="3"/>
      <dgm:spPr/>
    </dgm:pt>
    <dgm:pt modelId="{83B17586-0946-4B85-BDDF-35298B34734A}" type="pres">
      <dgm:prSet presAssocID="{892058F9-D0AD-4A5C-B32B-36131BA254A1}" presName="imagNode" presStyleLbl="fgImgPlace1" presStyleIdx="0" presStyleCnt="3"/>
      <dgm:spPr/>
    </dgm:pt>
    <dgm:pt modelId="{C5B1A037-5ADF-4D51-8ABC-AA5EF7963C5D}" type="pres">
      <dgm:prSet presAssocID="{57612912-239C-4614-AD5D-FE293E3F207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6EDE59A-7555-47CA-8816-617AACC3D83D}" type="pres">
      <dgm:prSet presAssocID="{BD8D3E26-253B-432D-A745-9DD0B728CF41}" presName="compNode" presStyleCnt="0"/>
      <dgm:spPr/>
    </dgm:pt>
    <dgm:pt modelId="{AFACEDEE-5A70-45CF-9C30-E213C3A2AFE5}" type="pres">
      <dgm:prSet presAssocID="{BD8D3E26-253B-432D-A745-9DD0B728CF41}" presName="bkgdShape" presStyleLbl="node1" presStyleIdx="1" presStyleCnt="3" custLinFactNeighborX="2167"/>
      <dgm:spPr/>
      <dgm:t>
        <a:bodyPr/>
        <a:lstStyle/>
        <a:p>
          <a:endParaRPr lang="en-US"/>
        </a:p>
      </dgm:t>
    </dgm:pt>
    <dgm:pt modelId="{0BF9C999-60F8-4ACA-ACCD-D4B896DA614A}" type="pres">
      <dgm:prSet presAssocID="{BD8D3E26-253B-432D-A745-9DD0B728CF41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A9D98-170C-4B11-AA57-E3CE25AD739E}" type="pres">
      <dgm:prSet presAssocID="{BD8D3E26-253B-432D-A745-9DD0B728CF41}" presName="invisiNode" presStyleLbl="node1" presStyleIdx="1" presStyleCnt="3"/>
      <dgm:spPr/>
    </dgm:pt>
    <dgm:pt modelId="{4ABAD497-1FDA-432A-8051-EAB97155B79D}" type="pres">
      <dgm:prSet presAssocID="{BD8D3E26-253B-432D-A745-9DD0B728CF41}" presName="imagNode" presStyleLbl="fgImgPlace1" presStyleIdx="1" presStyleCnt="3"/>
      <dgm:spPr/>
    </dgm:pt>
    <dgm:pt modelId="{420100F6-0602-4A87-8CF2-E098BD13042C}" type="pres">
      <dgm:prSet presAssocID="{36881565-501C-4D1A-A9AB-A98C127AF7A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8234C59-DAA5-4B98-B8D3-BB2DEEDD1482}" type="pres">
      <dgm:prSet presAssocID="{037BBADA-F7E0-4722-AEE7-B73DCCFC46F8}" presName="compNode" presStyleCnt="0"/>
      <dgm:spPr/>
    </dgm:pt>
    <dgm:pt modelId="{11A345D8-C189-4FD2-8D77-E649D35E7B71}" type="pres">
      <dgm:prSet presAssocID="{037BBADA-F7E0-4722-AEE7-B73DCCFC46F8}" presName="bkgdShape" presStyleLbl="node1" presStyleIdx="2" presStyleCnt="3" custLinFactNeighborX="4399"/>
      <dgm:spPr/>
      <dgm:t>
        <a:bodyPr/>
        <a:lstStyle/>
        <a:p>
          <a:endParaRPr lang="en-US"/>
        </a:p>
      </dgm:t>
    </dgm:pt>
    <dgm:pt modelId="{B897D74B-3E4B-4939-B4FF-2AEF9AFAE8D3}" type="pres">
      <dgm:prSet presAssocID="{037BBADA-F7E0-4722-AEE7-B73DCCFC46F8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D4B95D-7312-4889-8EA5-612C557128A4}" type="pres">
      <dgm:prSet presAssocID="{037BBADA-F7E0-4722-AEE7-B73DCCFC46F8}" presName="invisiNode" presStyleLbl="node1" presStyleIdx="2" presStyleCnt="3"/>
      <dgm:spPr/>
    </dgm:pt>
    <dgm:pt modelId="{8623538C-7E9A-4E7E-91EC-C76D8057EE11}" type="pres">
      <dgm:prSet presAssocID="{037BBADA-F7E0-4722-AEE7-B73DCCFC46F8}" presName="imagNode" presStyleLbl="fgImgPlace1" presStyleIdx="2" presStyleCnt="3" custLinFactNeighborX="1488" custLinFactNeighborY="75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5E47007D-5A4B-4141-B66F-3AC2C5E752CB}" srcId="{4BE95EAC-8963-4127-AEDA-403E20D99163}" destId="{037BBADA-F7E0-4722-AEE7-B73DCCFC46F8}" srcOrd="2" destOrd="0" parTransId="{8CDB014F-4111-4DD2-B07F-8DC39BC55955}" sibTransId="{09AEC164-C2E9-46E4-9C48-71330FD38E27}"/>
    <dgm:cxn modelId="{69F924DB-EF20-43A0-AB76-71947928990D}" type="presOf" srcId="{BD8D3E26-253B-432D-A745-9DD0B728CF41}" destId="{0BF9C999-60F8-4ACA-ACCD-D4B896DA614A}" srcOrd="1" destOrd="0" presId="urn:microsoft.com/office/officeart/2005/8/layout/hList7#1"/>
    <dgm:cxn modelId="{81A957C3-C2DB-48CB-98B2-18F2F8BBD1D0}" type="presOf" srcId="{037BBADA-F7E0-4722-AEE7-B73DCCFC46F8}" destId="{11A345D8-C189-4FD2-8D77-E649D35E7B71}" srcOrd="0" destOrd="0" presId="urn:microsoft.com/office/officeart/2005/8/layout/hList7#1"/>
    <dgm:cxn modelId="{76C10BFD-9F2C-4248-A6ED-A30D5CB72959}" type="presOf" srcId="{892058F9-D0AD-4A5C-B32B-36131BA254A1}" destId="{025E569A-B270-4395-99AC-E1703FDB0970}" srcOrd="1" destOrd="0" presId="urn:microsoft.com/office/officeart/2005/8/layout/hList7#1"/>
    <dgm:cxn modelId="{8E8AD4FE-3807-4A82-8B7C-CA1C336307CB}" type="presOf" srcId="{57612912-239C-4614-AD5D-FE293E3F207B}" destId="{C5B1A037-5ADF-4D51-8ABC-AA5EF7963C5D}" srcOrd="0" destOrd="0" presId="urn:microsoft.com/office/officeart/2005/8/layout/hList7#1"/>
    <dgm:cxn modelId="{3BA7C837-C923-467A-9530-3C6D5C6B0E02}" type="presOf" srcId="{037BBADA-F7E0-4722-AEE7-B73DCCFC46F8}" destId="{B897D74B-3E4B-4939-B4FF-2AEF9AFAE8D3}" srcOrd="1" destOrd="0" presId="urn:microsoft.com/office/officeart/2005/8/layout/hList7#1"/>
    <dgm:cxn modelId="{34FE31A6-6A58-45DC-BC99-69206CE389B9}" type="presOf" srcId="{892058F9-D0AD-4A5C-B32B-36131BA254A1}" destId="{2708DD46-DD83-400A-AB23-F02A749484B9}" srcOrd="0" destOrd="0" presId="urn:microsoft.com/office/officeart/2005/8/layout/hList7#1"/>
    <dgm:cxn modelId="{0360DE98-98AD-4BCF-9EC7-C0888C30DCAF}" srcId="{4BE95EAC-8963-4127-AEDA-403E20D99163}" destId="{BD8D3E26-253B-432D-A745-9DD0B728CF41}" srcOrd="1" destOrd="0" parTransId="{3FE63679-5BD0-4D1F-B7DC-EF2414F20F00}" sibTransId="{36881565-501C-4D1A-A9AB-A98C127AF7A0}"/>
    <dgm:cxn modelId="{7833CF4E-A440-480C-9D07-510A5159EF1D}" type="presOf" srcId="{4BE95EAC-8963-4127-AEDA-403E20D99163}" destId="{D4085BE9-FE25-480C-8953-B07DCA2CF806}" srcOrd="0" destOrd="0" presId="urn:microsoft.com/office/officeart/2005/8/layout/hList7#1"/>
    <dgm:cxn modelId="{1E746BBC-B68A-4627-8EB2-609794272909}" type="presOf" srcId="{BD8D3E26-253B-432D-A745-9DD0B728CF41}" destId="{AFACEDEE-5A70-45CF-9C30-E213C3A2AFE5}" srcOrd="0" destOrd="0" presId="urn:microsoft.com/office/officeart/2005/8/layout/hList7#1"/>
    <dgm:cxn modelId="{E5081E58-319D-4FFA-AACF-037452367CFB}" type="presOf" srcId="{36881565-501C-4D1A-A9AB-A98C127AF7A0}" destId="{420100F6-0602-4A87-8CF2-E098BD13042C}" srcOrd="0" destOrd="0" presId="urn:microsoft.com/office/officeart/2005/8/layout/hList7#1"/>
    <dgm:cxn modelId="{1DE3A97E-CABA-430B-B056-06E906AAB391}" srcId="{4BE95EAC-8963-4127-AEDA-403E20D99163}" destId="{892058F9-D0AD-4A5C-B32B-36131BA254A1}" srcOrd="0" destOrd="0" parTransId="{DC847667-F6E6-4468-B58C-65A142566DD8}" sibTransId="{57612912-239C-4614-AD5D-FE293E3F207B}"/>
    <dgm:cxn modelId="{DBCC9597-2ECC-445C-A344-93B6FB122118}" type="presParOf" srcId="{D4085BE9-FE25-480C-8953-B07DCA2CF806}" destId="{4F7D7497-2602-44BB-97EB-F752BDCE95F2}" srcOrd="0" destOrd="0" presId="urn:microsoft.com/office/officeart/2005/8/layout/hList7#1"/>
    <dgm:cxn modelId="{A6D46A12-870E-4986-B7C8-155F50703E28}" type="presParOf" srcId="{D4085BE9-FE25-480C-8953-B07DCA2CF806}" destId="{33A97A3B-09B3-4A20-9431-F739FE37E8B1}" srcOrd="1" destOrd="0" presId="urn:microsoft.com/office/officeart/2005/8/layout/hList7#1"/>
    <dgm:cxn modelId="{36AD4B9A-478A-4623-A8C0-FCEF620B5C30}" type="presParOf" srcId="{33A97A3B-09B3-4A20-9431-F739FE37E8B1}" destId="{48C751E6-F652-4828-8BB8-4961C381C854}" srcOrd="0" destOrd="0" presId="urn:microsoft.com/office/officeart/2005/8/layout/hList7#1"/>
    <dgm:cxn modelId="{6A3AF3D6-F7CD-4A91-AA83-81B560267253}" type="presParOf" srcId="{48C751E6-F652-4828-8BB8-4961C381C854}" destId="{2708DD46-DD83-400A-AB23-F02A749484B9}" srcOrd="0" destOrd="0" presId="urn:microsoft.com/office/officeart/2005/8/layout/hList7#1"/>
    <dgm:cxn modelId="{58B41386-1FD8-4AFF-B322-D14E666B4D6B}" type="presParOf" srcId="{48C751E6-F652-4828-8BB8-4961C381C854}" destId="{025E569A-B270-4395-99AC-E1703FDB0970}" srcOrd="1" destOrd="0" presId="urn:microsoft.com/office/officeart/2005/8/layout/hList7#1"/>
    <dgm:cxn modelId="{30763EFF-5746-40CB-A712-9C87C5EACD32}" type="presParOf" srcId="{48C751E6-F652-4828-8BB8-4961C381C854}" destId="{49052CA4-B3EF-4C0A-952A-6C5D306B06AB}" srcOrd="2" destOrd="0" presId="urn:microsoft.com/office/officeart/2005/8/layout/hList7#1"/>
    <dgm:cxn modelId="{FC0FFF32-B48A-4E05-B904-4B33BC44AECB}" type="presParOf" srcId="{48C751E6-F652-4828-8BB8-4961C381C854}" destId="{83B17586-0946-4B85-BDDF-35298B34734A}" srcOrd="3" destOrd="0" presId="urn:microsoft.com/office/officeart/2005/8/layout/hList7#1"/>
    <dgm:cxn modelId="{EBD4C7AB-5956-4C32-B39A-604439A1F432}" type="presParOf" srcId="{33A97A3B-09B3-4A20-9431-F739FE37E8B1}" destId="{C5B1A037-5ADF-4D51-8ABC-AA5EF7963C5D}" srcOrd="1" destOrd="0" presId="urn:microsoft.com/office/officeart/2005/8/layout/hList7#1"/>
    <dgm:cxn modelId="{E8C249FD-FEDF-4BE6-8D8B-07A28551F3F2}" type="presParOf" srcId="{33A97A3B-09B3-4A20-9431-F739FE37E8B1}" destId="{46EDE59A-7555-47CA-8816-617AACC3D83D}" srcOrd="2" destOrd="0" presId="urn:microsoft.com/office/officeart/2005/8/layout/hList7#1"/>
    <dgm:cxn modelId="{61D27EDB-A5BB-4AB4-9155-214C24E09657}" type="presParOf" srcId="{46EDE59A-7555-47CA-8816-617AACC3D83D}" destId="{AFACEDEE-5A70-45CF-9C30-E213C3A2AFE5}" srcOrd="0" destOrd="0" presId="urn:microsoft.com/office/officeart/2005/8/layout/hList7#1"/>
    <dgm:cxn modelId="{8D2233FF-FF36-41E0-8F48-D8A049E0A412}" type="presParOf" srcId="{46EDE59A-7555-47CA-8816-617AACC3D83D}" destId="{0BF9C999-60F8-4ACA-ACCD-D4B896DA614A}" srcOrd="1" destOrd="0" presId="urn:microsoft.com/office/officeart/2005/8/layout/hList7#1"/>
    <dgm:cxn modelId="{B40AF695-3403-41BC-9653-8A77A7EE7ED1}" type="presParOf" srcId="{46EDE59A-7555-47CA-8816-617AACC3D83D}" destId="{126A9D98-170C-4B11-AA57-E3CE25AD739E}" srcOrd="2" destOrd="0" presId="urn:microsoft.com/office/officeart/2005/8/layout/hList7#1"/>
    <dgm:cxn modelId="{497DF4D0-63FA-4B58-AE33-7F971539C041}" type="presParOf" srcId="{46EDE59A-7555-47CA-8816-617AACC3D83D}" destId="{4ABAD497-1FDA-432A-8051-EAB97155B79D}" srcOrd="3" destOrd="0" presId="urn:microsoft.com/office/officeart/2005/8/layout/hList7#1"/>
    <dgm:cxn modelId="{94584192-7F33-4147-AAEC-E910B7F6B5FC}" type="presParOf" srcId="{33A97A3B-09B3-4A20-9431-F739FE37E8B1}" destId="{420100F6-0602-4A87-8CF2-E098BD13042C}" srcOrd="3" destOrd="0" presId="urn:microsoft.com/office/officeart/2005/8/layout/hList7#1"/>
    <dgm:cxn modelId="{14679005-5EF0-440B-B7C0-3010F8784C00}" type="presParOf" srcId="{33A97A3B-09B3-4A20-9431-F739FE37E8B1}" destId="{A8234C59-DAA5-4B98-B8D3-BB2DEEDD1482}" srcOrd="4" destOrd="0" presId="urn:microsoft.com/office/officeart/2005/8/layout/hList7#1"/>
    <dgm:cxn modelId="{793857E1-6E31-4008-9B4D-93C30E8142C4}" type="presParOf" srcId="{A8234C59-DAA5-4B98-B8D3-BB2DEEDD1482}" destId="{11A345D8-C189-4FD2-8D77-E649D35E7B71}" srcOrd="0" destOrd="0" presId="urn:microsoft.com/office/officeart/2005/8/layout/hList7#1"/>
    <dgm:cxn modelId="{0CA1C1DD-2ABB-42BF-8DE0-FCEBC2998EC3}" type="presParOf" srcId="{A8234C59-DAA5-4B98-B8D3-BB2DEEDD1482}" destId="{B897D74B-3E4B-4939-B4FF-2AEF9AFAE8D3}" srcOrd="1" destOrd="0" presId="urn:microsoft.com/office/officeart/2005/8/layout/hList7#1"/>
    <dgm:cxn modelId="{A9A0A536-5D9A-4D25-A3E8-6914FD01DAFD}" type="presParOf" srcId="{A8234C59-DAA5-4B98-B8D3-BB2DEEDD1482}" destId="{76D4B95D-7312-4889-8EA5-612C557128A4}" srcOrd="2" destOrd="0" presId="urn:microsoft.com/office/officeart/2005/8/layout/hList7#1"/>
    <dgm:cxn modelId="{3459090F-EA10-490C-9316-A8E52353212E}" type="presParOf" srcId="{A8234C59-DAA5-4B98-B8D3-BB2DEEDD1482}" destId="{8623538C-7E9A-4E7E-91EC-C76D8057EE11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1C2559-CA9D-4D44-B1BC-DC42ACCF31A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CE7BDF6-33D4-4B60-9ED3-3C086F9CBAB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dirty="0">
              <a:solidFill>
                <a:srgbClr val="FF0000"/>
              </a:solidFill>
              <a:cs typeface="B Titr" pitchFamily="2" charset="-78"/>
            </a:rPr>
            <a:t>1.</a:t>
          </a:r>
          <a:r>
            <a:rPr lang="en-US" dirty="0">
              <a:solidFill>
                <a:srgbClr val="FF0000"/>
              </a:solidFill>
              <a:cs typeface="B Titr" pitchFamily="2" charset="-78"/>
            </a:rPr>
            <a:t>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به كار گيري واژه هاي مترادف.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2184E2C7-E8D4-40E7-BF38-416F6EC15F64}" type="parTrans" cxnId="{4B9B4CFD-1781-4B69-9DAD-EEB2308361E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4300CF3-9D13-4E1C-879A-04B6137E3B25}" type="sibTrans" cxnId="{4B9B4CFD-1781-4B69-9DAD-EEB2308361E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0206FD4-9BAD-43E6-805D-A3A17400EB36}">
      <dgm:prSet phldrT="[Text]" phldr="1"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A2593D6-D658-4985-9DF1-1861F1C1D8DE}" type="parTrans" cxnId="{745DA69A-5FCA-43B0-B436-A8541D807618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1C8ADAD2-A104-4602-B984-C45FA774ED46}" type="sibTrans" cxnId="{745DA69A-5FCA-43B0-B436-A8541D807618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B08153EA-4F97-4B8D-BC1C-9D8FD6A42CE6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>
              <a:solidFill>
                <a:srgbClr val="FF0000"/>
              </a:solidFill>
              <a:cs typeface="B Titr" pitchFamily="2" charset="-78"/>
            </a:rPr>
            <a:t>2. بهره گيري از واژه هاي متضاد.</a:t>
          </a:r>
          <a:endParaRPr lang="en-US">
            <a:solidFill>
              <a:srgbClr val="FF0000"/>
            </a:solidFill>
            <a:cs typeface="B Titr" pitchFamily="2" charset="-78"/>
          </a:endParaRPr>
        </a:p>
      </dgm:t>
    </dgm:pt>
    <dgm:pt modelId="{CAB492AF-19E0-4E02-A83D-E3F3595850F7}" type="parTrans" cxnId="{2F876703-11D5-45D1-9C79-F408835ED52C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B796942B-478C-42D7-BC6B-76E114533706}" type="sibTrans" cxnId="{2F876703-11D5-45D1-9C79-F408835ED52C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F350590-523F-4032-B1BD-FE0C7ABA5652}">
      <dgm:prSet phldrT="[Text]" phldr="1"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C242D1C7-33AB-4D2F-94ED-E2F41E14E1B7}" type="parTrans" cxnId="{0816D9F3-2FC1-423C-B3C0-1F13838F9314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64F0EFA9-9078-4371-9865-3FF0524CEABD}" type="sibTrans" cxnId="{0816D9F3-2FC1-423C-B3C0-1F13838F9314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F16CB434-67F1-4CD4-A7D7-B62162F959D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 dirty="0">
              <a:solidFill>
                <a:srgbClr val="FF0000"/>
              </a:solidFill>
              <a:cs typeface="B Titr" pitchFamily="2" charset="-78"/>
            </a:rPr>
            <a:t>3. استفاده از </a:t>
          </a:r>
          <a:r>
            <a:rPr lang="fa-IR" dirty="0" smtClean="0">
              <a:solidFill>
                <a:srgbClr val="FF0000"/>
              </a:solidFill>
              <a:cs typeface="B Titr" pitchFamily="2" charset="-78"/>
            </a:rPr>
            <a:t>ظرفيّت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شبكة معنايي.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C47BABB9-40D7-41A5-A428-E9B030665298}" type="parTrans" cxnId="{23C223AF-0717-4065-B22A-8329F9C2093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345E7F98-A23B-4762-8E3C-AF849BC40DC1}" type="sibTrans" cxnId="{23C223AF-0717-4065-B22A-8329F9C2093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D924656-CCE0-4659-B577-F5961CEE09A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>
              <a:solidFill>
                <a:srgbClr val="FF0000"/>
              </a:solidFill>
              <a:cs typeface="B Titr" pitchFamily="2" charset="-78"/>
            </a:rPr>
            <a:t>4. گسترش واژه.</a:t>
          </a:r>
          <a:endParaRPr lang="en-US">
            <a:solidFill>
              <a:srgbClr val="FF0000"/>
            </a:solidFill>
            <a:cs typeface="B Titr" pitchFamily="2" charset="-78"/>
          </a:endParaRPr>
        </a:p>
      </dgm:t>
    </dgm:pt>
    <dgm:pt modelId="{E90F201E-9D97-40A1-8A02-125B1B858106}" type="parTrans" cxnId="{BBDFA7D1-8B76-4414-B34E-167091A6471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DEC86919-9E9B-4E28-917E-210D70531CC9}" type="sibTrans" cxnId="{BBDFA7D1-8B76-4414-B34E-167091A6471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6A8DD161-82FD-48B6-B90C-4815EC36C3B1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 dirty="0">
              <a:solidFill>
                <a:srgbClr val="FF0000"/>
              </a:solidFill>
              <a:cs typeface="B Titr" pitchFamily="2" charset="-78"/>
            </a:rPr>
            <a:t>5. </a:t>
          </a:r>
          <a:r>
            <a:rPr lang="fa-IR" dirty="0" smtClean="0">
              <a:solidFill>
                <a:srgbClr val="FF0000"/>
              </a:solidFill>
              <a:cs typeface="B Titr" pitchFamily="2" charset="-78"/>
            </a:rPr>
            <a:t>تنوع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در كاربرد فعل ها.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B8E0DF30-667E-4789-8D0D-9207E3ABEC00}" type="parTrans" cxnId="{D3056945-7058-4940-95F3-08EB5DB2ADD7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88ED6205-1386-4DDA-8486-8BFCBE9F8833}" type="sibTrans" cxnId="{D3056945-7058-4940-95F3-08EB5DB2ADD7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267AEF1-B0CB-4F93-B8FD-D1F8EE6B7F4B}" type="pres">
      <dgm:prSet presAssocID="{F41C2559-CA9D-4D44-B1BC-DC42ACCF31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18616B9-4350-4CE8-BCFF-A4CE008B64E6}" type="pres">
      <dgm:prSet presAssocID="{8CE7BDF6-33D4-4B60-9ED3-3C086F9CBAB5}" presName="parentText" presStyleLbl="node1" presStyleIdx="0" presStyleCnt="5" custLinFactNeighborX="1428" custLinFactNeighborY="114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51C91F-2861-4EC9-9C68-4D116AA4E8E4}" type="pres">
      <dgm:prSet presAssocID="{8CE7BDF6-33D4-4B60-9ED3-3C086F9CBAB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E067E-2353-4395-BD13-037525B38E46}" type="pres">
      <dgm:prSet presAssocID="{B08153EA-4F97-4B8D-BC1C-9D8FD6A42CE6}" presName="parentText" presStyleLbl="node1" presStyleIdx="1" presStyleCnt="5" custLinFactY="-1358" custLinFactNeighborX="10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41264E-6C8A-4C6E-801D-AE25E7CA39F4}" type="pres">
      <dgm:prSet presAssocID="{B08153EA-4F97-4B8D-BC1C-9D8FD6A42CE6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68D840-A0CD-4630-BF10-F5A9E2304270}" type="pres">
      <dgm:prSet presAssocID="{F16CB434-67F1-4CD4-A7D7-B62162F959D5}" presName="parentText" presStyleLbl="node1" presStyleIdx="2" presStyleCnt="5" custLinFactY="-9638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36B331-5197-499F-A24C-755B83055F7B}" type="pres">
      <dgm:prSet presAssocID="{345E7F98-A23B-4762-8E3C-AF849BC40DC1}" presName="spacer" presStyleCnt="0"/>
      <dgm:spPr/>
    </dgm:pt>
    <dgm:pt modelId="{B8D45DD5-12BF-400E-8A60-33BAADA06BD8}" type="pres">
      <dgm:prSet presAssocID="{5D924656-CCE0-4659-B577-F5961CEE09A5}" presName="parentText" presStyleLbl="node1" presStyleIdx="3" presStyleCnt="5" custLinFactY="-100000" custLinFactNeighborY="-19848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7B8EEB-FA1C-4058-907D-80D5F42F08C1}" type="pres">
      <dgm:prSet presAssocID="{DEC86919-9E9B-4E28-917E-210D70531CC9}" presName="spacer" presStyleCnt="0"/>
      <dgm:spPr/>
    </dgm:pt>
    <dgm:pt modelId="{38C404A5-FBF5-4DC7-A348-5B88EA2D2198}" type="pres">
      <dgm:prSet presAssocID="{6A8DD161-82FD-48B6-B90C-4815EC36C3B1}" presName="parentText" presStyleLbl="node1" presStyleIdx="4" presStyleCnt="5" custLinFactY="-112353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9BAA82-F4A0-4912-9CAB-781E7ABA415C}" type="presOf" srcId="{F41C2559-CA9D-4D44-B1BC-DC42ACCF31A8}" destId="{5267AEF1-B0CB-4F93-B8FD-D1F8EE6B7F4B}" srcOrd="0" destOrd="0" presId="urn:microsoft.com/office/officeart/2005/8/layout/vList2"/>
    <dgm:cxn modelId="{4B9B4CFD-1781-4B69-9DAD-EEB2308361E6}" srcId="{F41C2559-CA9D-4D44-B1BC-DC42ACCF31A8}" destId="{8CE7BDF6-33D4-4B60-9ED3-3C086F9CBAB5}" srcOrd="0" destOrd="0" parTransId="{2184E2C7-E8D4-40E7-BF38-416F6EC15F64}" sibTransId="{E4300CF3-9D13-4E1C-879A-04B6137E3B25}"/>
    <dgm:cxn modelId="{33A45518-9BC3-4A86-9E7D-65535F224A6C}" type="presOf" srcId="{6A8DD161-82FD-48B6-B90C-4815EC36C3B1}" destId="{38C404A5-FBF5-4DC7-A348-5B88EA2D2198}" srcOrd="0" destOrd="0" presId="urn:microsoft.com/office/officeart/2005/8/layout/vList2"/>
    <dgm:cxn modelId="{17788E43-0208-49C5-9D90-E8E4FB71C2B2}" type="presOf" srcId="{8CE7BDF6-33D4-4B60-9ED3-3C086F9CBAB5}" destId="{D18616B9-4350-4CE8-BCFF-A4CE008B64E6}" srcOrd="0" destOrd="0" presId="urn:microsoft.com/office/officeart/2005/8/layout/vList2"/>
    <dgm:cxn modelId="{BBDFA7D1-8B76-4414-B34E-167091A64711}" srcId="{F41C2559-CA9D-4D44-B1BC-DC42ACCF31A8}" destId="{5D924656-CCE0-4659-B577-F5961CEE09A5}" srcOrd="3" destOrd="0" parTransId="{E90F201E-9D97-40A1-8A02-125B1B858106}" sibTransId="{DEC86919-9E9B-4E28-917E-210D70531CC9}"/>
    <dgm:cxn modelId="{745DA69A-5FCA-43B0-B436-A8541D807618}" srcId="{8CE7BDF6-33D4-4B60-9ED3-3C086F9CBAB5}" destId="{E0206FD4-9BAD-43E6-805D-A3A17400EB36}" srcOrd="0" destOrd="0" parTransId="{EA2593D6-D658-4985-9DF1-1861F1C1D8DE}" sibTransId="{1C8ADAD2-A104-4602-B984-C45FA774ED46}"/>
    <dgm:cxn modelId="{0816D9F3-2FC1-423C-B3C0-1F13838F9314}" srcId="{B08153EA-4F97-4B8D-BC1C-9D8FD6A42CE6}" destId="{5F350590-523F-4032-B1BD-FE0C7ABA5652}" srcOrd="0" destOrd="0" parTransId="{C242D1C7-33AB-4D2F-94ED-E2F41E14E1B7}" sibTransId="{64F0EFA9-9078-4371-9865-3FF0524CEABD}"/>
    <dgm:cxn modelId="{96ABE3C7-1B16-4334-AF6E-24B37D373865}" type="presOf" srcId="{5D924656-CCE0-4659-B577-F5961CEE09A5}" destId="{B8D45DD5-12BF-400E-8A60-33BAADA06BD8}" srcOrd="0" destOrd="0" presId="urn:microsoft.com/office/officeart/2005/8/layout/vList2"/>
    <dgm:cxn modelId="{2F876703-11D5-45D1-9C79-F408835ED52C}" srcId="{F41C2559-CA9D-4D44-B1BC-DC42ACCF31A8}" destId="{B08153EA-4F97-4B8D-BC1C-9D8FD6A42CE6}" srcOrd="1" destOrd="0" parTransId="{CAB492AF-19E0-4E02-A83D-E3F3595850F7}" sibTransId="{B796942B-478C-42D7-BC6B-76E114533706}"/>
    <dgm:cxn modelId="{E7107C7E-ECB1-4FCE-B605-3EBC81877260}" type="presOf" srcId="{E0206FD4-9BAD-43E6-805D-A3A17400EB36}" destId="{7051C91F-2861-4EC9-9C68-4D116AA4E8E4}" srcOrd="0" destOrd="0" presId="urn:microsoft.com/office/officeart/2005/8/layout/vList2"/>
    <dgm:cxn modelId="{23C223AF-0717-4065-B22A-8329F9C20931}" srcId="{F41C2559-CA9D-4D44-B1BC-DC42ACCF31A8}" destId="{F16CB434-67F1-4CD4-A7D7-B62162F959D5}" srcOrd="2" destOrd="0" parTransId="{C47BABB9-40D7-41A5-A428-E9B030665298}" sibTransId="{345E7F98-A23B-4762-8E3C-AF849BC40DC1}"/>
    <dgm:cxn modelId="{99A14E42-DE51-45B6-958C-D8A1ACE4EDE3}" type="presOf" srcId="{B08153EA-4F97-4B8D-BC1C-9D8FD6A42CE6}" destId="{59EE067E-2353-4395-BD13-037525B38E46}" srcOrd="0" destOrd="0" presId="urn:microsoft.com/office/officeart/2005/8/layout/vList2"/>
    <dgm:cxn modelId="{388276E9-9BA8-400F-A1AC-0B6884BDECCE}" type="presOf" srcId="{5F350590-523F-4032-B1BD-FE0C7ABA5652}" destId="{2241264E-6C8A-4C6E-801D-AE25E7CA39F4}" srcOrd="0" destOrd="0" presId="urn:microsoft.com/office/officeart/2005/8/layout/vList2"/>
    <dgm:cxn modelId="{D3056945-7058-4940-95F3-08EB5DB2ADD7}" srcId="{F41C2559-CA9D-4D44-B1BC-DC42ACCF31A8}" destId="{6A8DD161-82FD-48B6-B90C-4815EC36C3B1}" srcOrd="4" destOrd="0" parTransId="{B8E0DF30-667E-4789-8D0D-9207E3ABEC00}" sibTransId="{88ED6205-1386-4DDA-8486-8BFCBE9F8833}"/>
    <dgm:cxn modelId="{3151F313-2321-475A-A0C5-6B42B7091D54}" type="presOf" srcId="{F16CB434-67F1-4CD4-A7D7-B62162F959D5}" destId="{5368D840-A0CD-4630-BF10-F5A9E2304270}" srcOrd="0" destOrd="0" presId="urn:microsoft.com/office/officeart/2005/8/layout/vList2"/>
    <dgm:cxn modelId="{7927EE59-43FF-4F76-BE86-A8E38E75FDC5}" type="presParOf" srcId="{5267AEF1-B0CB-4F93-B8FD-D1F8EE6B7F4B}" destId="{D18616B9-4350-4CE8-BCFF-A4CE008B64E6}" srcOrd="0" destOrd="0" presId="urn:microsoft.com/office/officeart/2005/8/layout/vList2"/>
    <dgm:cxn modelId="{AC8C7AE2-F0E9-493D-AD65-63CEAE390B7F}" type="presParOf" srcId="{5267AEF1-B0CB-4F93-B8FD-D1F8EE6B7F4B}" destId="{7051C91F-2861-4EC9-9C68-4D116AA4E8E4}" srcOrd="1" destOrd="0" presId="urn:microsoft.com/office/officeart/2005/8/layout/vList2"/>
    <dgm:cxn modelId="{88768616-0EEA-4CE9-87A3-8D92CB4CEF5C}" type="presParOf" srcId="{5267AEF1-B0CB-4F93-B8FD-D1F8EE6B7F4B}" destId="{59EE067E-2353-4395-BD13-037525B38E46}" srcOrd="2" destOrd="0" presId="urn:microsoft.com/office/officeart/2005/8/layout/vList2"/>
    <dgm:cxn modelId="{E40783CC-2EAC-4408-9A63-1632457949DD}" type="presParOf" srcId="{5267AEF1-B0CB-4F93-B8FD-D1F8EE6B7F4B}" destId="{2241264E-6C8A-4C6E-801D-AE25E7CA39F4}" srcOrd="3" destOrd="0" presId="urn:microsoft.com/office/officeart/2005/8/layout/vList2"/>
    <dgm:cxn modelId="{D089867F-EBA5-4534-A1EF-5C43D00FBB59}" type="presParOf" srcId="{5267AEF1-B0CB-4F93-B8FD-D1F8EE6B7F4B}" destId="{5368D840-A0CD-4630-BF10-F5A9E2304270}" srcOrd="4" destOrd="0" presId="urn:microsoft.com/office/officeart/2005/8/layout/vList2"/>
    <dgm:cxn modelId="{99DD4403-0F2A-40C3-8CE8-624D4C246F37}" type="presParOf" srcId="{5267AEF1-B0CB-4F93-B8FD-D1F8EE6B7F4B}" destId="{5736B331-5197-499F-A24C-755B83055F7B}" srcOrd="5" destOrd="0" presId="urn:microsoft.com/office/officeart/2005/8/layout/vList2"/>
    <dgm:cxn modelId="{CEDB162D-D84E-4995-B679-4FE062128BBC}" type="presParOf" srcId="{5267AEF1-B0CB-4F93-B8FD-D1F8EE6B7F4B}" destId="{B8D45DD5-12BF-400E-8A60-33BAADA06BD8}" srcOrd="6" destOrd="0" presId="urn:microsoft.com/office/officeart/2005/8/layout/vList2"/>
    <dgm:cxn modelId="{E60BAAFC-0D07-4866-B2D1-D30FA21A2D22}" type="presParOf" srcId="{5267AEF1-B0CB-4F93-B8FD-D1F8EE6B7F4B}" destId="{247B8EEB-FA1C-4058-907D-80D5F42F08C1}" srcOrd="7" destOrd="0" presId="urn:microsoft.com/office/officeart/2005/8/layout/vList2"/>
    <dgm:cxn modelId="{CF8457DF-5B7E-4792-816D-BC33EF0D113C}" type="presParOf" srcId="{5267AEF1-B0CB-4F93-B8FD-D1F8EE6B7F4B}" destId="{38C404A5-FBF5-4DC7-A348-5B88EA2D219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A3914-6978-4D0C-8891-0F745F36F37A}" type="datetimeFigureOut">
              <a:rPr lang="en-US" smtClean="0"/>
              <a:pPr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DA8E5-001F-4043-9C66-17493DA2C48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500034" y="500042"/>
            <a:ext cx="8072494" cy="32861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نختتناتاالال</a:t>
            </a:r>
            <a:endParaRPr lang="en-US" dirty="0"/>
          </a:p>
        </p:txBody>
      </p:sp>
      <p:pic>
        <p:nvPicPr>
          <p:cNvPr id="1026" name="Picture 2" descr="G:\فرم ها\فرمت بسم الله ه\Recoverd_jpg_file(5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840" y="954984"/>
            <a:ext cx="309634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14282" y="357166"/>
            <a:ext cx="8572560" cy="379191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4800" b="1" dirty="0" smtClean="0">
                <a:solidFill>
                  <a:schemeClr val="tx1"/>
                </a:solidFill>
                <a:cs typeface="B Nazanin" pitchFamily="2" charset="-78"/>
              </a:rPr>
              <a:t>نمايه ي ساختاري و محتوايي</a:t>
            </a:r>
          </a:p>
          <a:p>
            <a:pPr algn="ctr"/>
            <a:r>
              <a:rPr lang="fa-IR" sz="4800" b="1" dirty="0" smtClean="0">
                <a:solidFill>
                  <a:schemeClr val="tx1"/>
                </a:solidFill>
                <a:cs typeface="B Nazanin" pitchFamily="2" charset="-78"/>
              </a:rPr>
              <a:t>(ماكت) </a:t>
            </a:r>
          </a:p>
          <a:p>
            <a:pPr algn="ctr"/>
            <a:r>
              <a:rPr lang="fa-IR" sz="4800" b="1" dirty="0" smtClean="0">
                <a:solidFill>
                  <a:schemeClr val="tx1"/>
                </a:solidFill>
                <a:cs typeface="B Nazanin" pitchFamily="2" charset="-78"/>
              </a:rPr>
              <a:t>آموزش مهارت هاي نوشتاري</a:t>
            </a:r>
            <a:endParaRPr lang="en-US" sz="48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14282" y="4365104"/>
            <a:ext cx="8501122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/>
                </a:solidFill>
                <a:cs typeface="B Nazanin" pitchFamily="2" charset="-78"/>
              </a:rPr>
              <a:t>(انشا و نگارش)</a:t>
            </a:r>
            <a:endParaRPr lang="en-US" sz="24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14282" y="5301208"/>
            <a:ext cx="8501122" cy="8424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solidFill>
                  <a:srgbClr val="FF0000"/>
                </a:solidFill>
                <a:cs typeface="B Nazanin" pitchFamily="2" charset="-78"/>
              </a:rPr>
              <a:t>پاية نهم</a:t>
            </a:r>
            <a:endParaRPr lang="en-US" sz="32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57290" y="214290"/>
            <a:ext cx="6357982" cy="4286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ساختار كلّي مهارت هاي نوشتاري  نهم</a:t>
            </a:r>
            <a:endParaRPr lang="en-US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4143380"/>
            <a:ext cx="9036496" cy="4286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 ششم:  قالبي براي نوشتن برگزينيم. (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فعّاليّت 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هاي نگارشي+ درست نويسي +  مثل نويسي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3143248"/>
            <a:ext cx="9036496" cy="4286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چهارم :   فضا و رنگ نوشته را انتخاب كنيم. 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(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نگارشي+ درست نويسي + تصوير نويسي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285992"/>
            <a:ext cx="9036496" cy="35719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دوم :  </a:t>
            </a: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 واژه ها را بشناسيم، گزينش كنيم و به كار بگيريم.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(فعاليّت هاي نگارشي+ درست نويسي + حكايت نگاري)</a:t>
            </a:r>
            <a:endParaRPr lang="en-US" sz="14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43372" y="714356"/>
            <a:ext cx="1571636" cy="4286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مقدّمه</a:t>
            </a:r>
            <a:endParaRPr lang="en-US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43372" y="1214422"/>
            <a:ext cx="1571636" cy="4286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ستايش</a:t>
            </a:r>
            <a:endParaRPr lang="en-US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0" y="1785926"/>
            <a:ext cx="9036496" cy="42862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اوّل: </a:t>
            </a: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با ذهني« نظام مند» و« پرورده»  بنويسيم. (  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نگارشي+ درست نويسي + تصوير نويسي)</a:t>
            </a:r>
            <a:endParaRPr lang="en-US" sz="14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2714620"/>
            <a:ext cx="9036496" cy="3571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 سوم :  نوعِ زبان  نوشته  را انتخاب كنيم. 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(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نگارشي+ درست نويسي +  مثل نويسي نويسي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3643314"/>
            <a:ext cx="9036496" cy="42862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پنجم: نوشته  را  خوش آغاز كنيم،  زيبا به پايان ببريم و  نيكو نام گذاري كنيم.(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نگارشي+ درست نويسي + حكايت نگاري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0" y="4643446"/>
            <a:ext cx="9036496" cy="4286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درس </a:t>
            </a: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 هفتم:   وسعت و عمق نوشته را بيشتر كنيم. 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(فعّاليّت هاي نگارشي+ درست نويسي + تصوير نويسي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5143512"/>
            <a:ext cx="9036496" cy="4286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درس  هشتم:  نوشته  را ويرايش كنيم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(</a:t>
            </a:r>
            <a:r>
              <a:rPr lang="fa-IR" sz="14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نگارشي+ درست نويسي + حكايت نگاري</a:t>
            </a:r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en-US" sz="16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214810" y="5643578"/>
            <a:ext cx="1869358" cy="2857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نيايش</a:t>
            </a:r>
            <a:endParaRPr lang="en-US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214810" y="6357958"/>
            <a:ext cx="1869358" cy="2857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كتابنامه</a:t>
            </a:r>
            <a:endParaRPr lang="en-US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214810" y="6000768"/>
            <a:ext cx="1869358" cy="2857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b="1" smtClean="0">
                <a:solidFill>
                  <a:schemeClr val="tx1"/>
                </a:solidFill>
                <a:cs typeface="B Nazanin" pitchFamily="2" charset="-78"/>
              </a:rPr>
              <a:t>شيوه نامة ارزشيابي </a:t>
            </a:r>
            <a:endParaRPr lang="en-US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714744" y="214290"/>
            <a:ext cx="1357322" cy="5000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ساختار درس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214678" y="1071546"/>
            <a:ext cx="2214578" cy="4286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عنوان درس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2844" y="1928802"/>
            <a:ext cx="8643998" cy="7143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B Nazanin" pitchFamily="2" charset="-78"/>
              </a:rPr>
              <a:t>متن درس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14744" y="3143248"/>
            <a:ext cx="1643074" cy="5715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 درست نويسي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500694" y="3143248"/>
            <a:ext cx="3357586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فعّاليّت هاي نگارشي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072198" y="4143380"/>
            <a:ext cx="2143108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بازشناسي( تشخيص)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143636" y="5143512"/>
            <a:ext cx="2071702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آفرينش(توليد)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215074" y="6072206"/>
            <a:ext cx="2071702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Nazanin" pitchFamily="2" charset="-78"/>
              </a:rPr>
              <a:t>داوري( تحليل)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7" name="Left Arrow 26"/>
          <p:cNvSpPr/>
          <p:nvPr/>
        </p:nvSpPr>
        <p:spPr>
          <a:xfrm rot="16035955">
            <a:off x="7069823" y="5801810"/>
            <a:ext cx="285124" cy="26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>
            <a:off x="7072330" y="3786190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Plus 34"/>
          <p:cNvSpPr/>
          <p:nvPr/>
        </p:nvSpPr>
        <p:spPr>
          <a:xfrm>
            <a:off x="4071934" y="2643182"/>
            <a:ext cx="571504" cy="50006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0" name="Diagram 39"/>
          <p:cNvGraphicFramePr/>
          <p:nvPr/>
        </p:nvGraphicFramePr>
        <p:xfrm>
          <a:off x="1000100" y="3429000"/>
          <a:ext cx="228601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1" name="Flowchart: Collate 40"/>
          <p:cNvSpPr/>
          <p:nvPr/>
        </p:nvSpPr>
        <p:spPr>
          <a:xfrm>
            <a:off x="2786050" y="2857496"/>
            <a:ext cx="285752" cy="428628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Down Arrow 41"/>
          <p:cNvSpPr/>
          <p:nvPr/>
        </p:nvSpPr>
        <p:spPr>
          <a:xfrm>
            <a:off x="7072330" y="2786058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Down Arrow 44"/>
          <p:cNvSpPr/>
          <p:nvPr/>
        </p:nvSpPr>
        <p:spPr>
          <a:xfrm>
            <a:off x="4286248" y="1571612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Down Arrow 45"/>
          <p:cNvSpPr/>
          <p:nvPr/>
        </p:nvSpPr>
        <p:spPr>
          <a:xfrm>
            <a:off x="4286248" y="785794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Down Arrow 46"/>
          <p:cNvSpPr/>
          <p:nvPr/>
        </p:nvSpPr>
        <p:spPr>
          <a:xfrm>
            <a:off x="7072330" y="4786322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Collate 47"/>
          <p:cNvSpPr/>
          <p:nvPr/>
        </p:nvSpPr>
        <p:spPr>
          <a:xfrm>
            <a:off x="2071670" y="2857496"/>
            <a:ext cx="285752" cy="428628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9" name="Flowchart: Collate 48"/>
          <p:cNvSpPr/>
          <p:nvPr/>
        </p:nvSpPr>
        <p:spPr>
          <a:xfrm>
            <a:off x="1285852" y="2857496"/>
            <a:ext cx="285752" cy="428628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563888" y="44624"/>
            <a:ext cx="2648336" cy="82544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اوّل: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356556" y="928670"/>
            <a:ext cx="8787444" cy="56886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Titr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Titr" pitchFamily="2" charset="-78"/>
            </a:endParaRP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fa-IR" sz="3200" b="1" dirty="0" smtClean="0">
                <a:cs typeface="B Nazanin" panose="00000400000000000000" pitchFamily="2" charset="-78"/>
              </a:rPr>
              <a:t>با </a:t>
            </a:r>
            <a:r>
              <a:rPr lang="fa-IR" sz="3200" b="1" dirty="0">
                <a:cs typeface="B Nazanin" panose="00000400000000000000" pitchFamily="2" charset="-78"/>
              </a:rPr>
              <a:t>ذهني « نظام مند» و« پرورده» </a:t>
            </a:r>
            <a:r>
              <a:rPr lang="fa-IR" sz="3200" b="1" dirty="0" smtClean="0">
                <a:cs typeface="B Nazanin" panose="00000400000000000000" pitchFamily="2" charset="-78"/>
              </a:rPr>
              <a:t>بنويسيم</a:t>
            </a:r>
            <a:r>
              <a:rPr lang="fa-IR" sz="3200" b="1" dirty="0">
                <a:cs typeface="B Nazanin" panose="00000400000000000000" pitchFamily="2" charset="-78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روش‌های پیشنهادی آموزش محتوا 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342900" marR="0" lvl="0" indent="-34290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پرسش و پاسخ </a:t>
            </a:r>
            <a:endParaRPr lang="en-US" sz="2400" dirty="0"/>
          </a:p>
          <a:p>
            <a:pPr marL="342900" marR="0" lvl="0" indent="-34290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بارش فکری </a:t>
            </a:r>
            <a:endParaRPr lang="en-US" sz="2400" dirty="0"/>
          </a:p>
          <a:p>
            <a:pPr marL="342900" marR="0" lvl="0" indent="-34290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تدریس اعضای تیم</a:t>
            </a:r>
            <a:endParaRPr lang="en-US" sz="2400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Koodak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4266" y="380060"/>
            <a:ext cx="8715468" cy="60978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a-IR" sz="2800" b="1" dirty="0" smtClean="0">
                <a:cs typeface="B Nazanin" pitchFamily="2" charset="-78"/>
              </a:rPr>
              <a:t>چكيدة درس اوّل</a:t>
            </a:r>
            <a:r>
              <a:rPr lang="fa-IR" b="1" dirty="0" smtClean="0">
                <a:cs typeface="B Nazanin" pitchFamily="2" charset="-78"/>
              </a:rPr>
              <a:t>: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1. نوشتن از ذهن آغاز مي شود. 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2. سازماندهي ذهن  منجر به سازماندهي  نوشته مي شود.  </a:t>
            </a:r>
          </a:p>
          <a:p>
            <a:pPr algn="r"/>
            <a:r>
              <a:rPr lang="fa-IR" b="1" dirty="0" smtClean="0">
                <a:cs typeface="B Nazanin" pitchFamily="2" charset="-78"/>
              </a:rPr>
              <a:t>  </a:t>
            </a:r>
          </a:p>
          <a:p>
            <a:pPr algn="r"/>
            <a:r>
              <a:rPr lang="fa-IR" b="1" dirty="0" smtClean="0">
                <a:cs typeface="B Nazanin" pitchFamily="2" charset="-78"/>
              </a:rPr>
              <a:t>3. الگوي مورد نظر كتاب، براي نظم دهي به ذهن و  نوشته،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موضوع، مقدّمه، تنه، نتيجه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) </a:t>
            </a:r>
            <a:r>
              <a:rPr lang="fa-IR" b="1" dirty="0" smtClean="0">
                <a:cs typeface="B Nazanin" pitchFamily="2" charset="-78"/>
              </a:rPr>
              <a:t>است. 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4. براي نوشتن «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ذهن منظم»  </a:t>
            </a:r>
            <a:r>
              <a:rPr lang="fa-IR" b="1" dirty="0" smtClean="0">
                <a:cs typeface="B Nazanin" pitchFamily="2" charset="-78"/>
              </a:rPr>
              <a:t>لازم است؛ اما كافي نيست.براي خوب نوشتن،  علاوه بر ذهن منظم به          «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ذهن  پرورده»  </a:t>
            </a:r>
            <a:r>
              <a:rPr lang="fa-IR" b="1" dirty="0" smtClean="0">
                <a:cs typeface="B Nazanin" pitchFamily="2" charset="-78"/>
              </a:rPr>
              <a:t>نيز نياز داريم. براي پرورش و فعّال كردن ذهن بايد:</a:t>
            </a:r>
          </a:p>
          <a:p>
            <a:pPr algn="r"/>
            <a:endParaRPr lang="fa-IR" sz="2000" b="1" dirty="0">
              <a:solidFill>
                <a:srgbClr val="7030A0"/>
              </a:solidFill>
              <a:cs typeface="B Nazanin" pitchFamily="2" charset="-78"/>
            </a:endParaRP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افكار و گفتارمان را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نگاه كنيم و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گوش دهيم و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بچشيم، ببوييم، لمس كنيم و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با سنجش و مقايسه، آسان تر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با جانشين سازي ، راحت تر بنويسيم.</a:t>
            </a:r>
          </a:p>
          <a:p>
            <a:pPr algn="r"/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- دگرگون ببينيم و گونه گون بنويسيم.</a:t>
            </a:r>
            <a:endParaRPr lang="en-US" sz="2000" b="1" dirty="0">
              <a:solidFill>
                <a:srgbClr val="7030A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n Arrow Callout 4"/>
          <p:cNvSpPr/>
          <p:nvPr/>
        </p:nvSpPr>
        <p:spPr>
          <a:xfrm>
            <a:off x="2928926" y="83083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فعّاليّت هاي نگارشي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35753" y="1041661"/>
            <a:ext cx="8143932" cy="8572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itchFamily="2" charset="-78"/>
              </a:rPr>
              <a:t> فعّاليّت هاي نگارشي هر درس، با نظمي علمي و منطقي آموزشي  به دنبال هم آمده اند. اساس اين</a:t>
            </a:r>
            <a:r>
              <a:rPr lang="fa-IR" sz="2400" dirty="0" smtClean="0">
                <a:cs typeface="B Nazanin" pitchFamily="2" charset="-78"/>
              </a:rPr>
              <a:t>فعّاليّت ها بر </a:t>
            </a:r>
            <a:r>
              <a:rPr lang="fa-IR" sz="2000" dirty="0" smtClean="0">
                <a:cs typeface="B Nazanin" pitchFamily="2" charset="-78"/>
              </a:rPr>
              <a:t>پايه « </a:t>
            </a:r>
            <a:r>
              <a:rPr lang="fa-IR" sz="2000" b="1" dirty="0" smtClean="0">
                <a:cs typeface="B Nazanin" pitchFamily="2" charset="-78"/>
              </a:rPr>
              <a:t>بازشناسي، آفرينش و داوري</a:t>
            </a:r>
            <a:r>
              <a:rPr lang="fa-IR" sz="2000" dirty="0" smtClean="0">
                <a:cs typeface="B Nazanin" pitchFamily="2" charset="-78"/>
              </a:rPr>
              <a:t>» استواراست. به اين ترتيب :</a:t>
            </a:r>
            <a:r>
              <a:rPr lang="fa-IR" dirty="0" smtClean="0">
                <a:cs typeface="B Nazanin" pitchFamily="2" charset="-78"/>
              </a:rPr>
              <a:t> 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215074" y="2601622"/>
            <a:ext cx="2571768" cy="406773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«فعّاليّت شماره  1»</a:t>
            </a:r>
          </a:p>
          <a:p>
            <a:pPr algn="just" rtl="1"/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*ساختمان نوشتة زير را مشخص كنيد و بگوييد نويسنده از كدام شيوه هاي پرورش فكر  بهره گرفته است؟</a:t>
            </a:r>
          </a:p>
          <a:p>
            <a:pPr algn="just" rtl="1"/>
            <a:r>
              <a:rPr lang="fa-IR" sz="1600" dirty="0" smtClean="0">
                <a:solidFill>
                  <a:srgbClr val="FF0000"/>
                </a:solidFill>
                <a:cs typeface="B Nazanin" pitchFamily="2" charset="-78"/>
              </a:rPr>
              <a:t>----------------------------</a:t>
            </a:r>
          </a:p>
          <a:p>
            <a:pPr algn="ctr" rtl="1"/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متن: </a:t>
            </a:r>
          </a:p>
          <a:p>
            <a:pPr algn="r" rtl="1"/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- سياهِ كوچك</a:t>
            </a:r>
          </a:p>
          <a:p>
            <a:pPr algn="ctr" rtl="1"/>
            <a:endParaRPr lang="fa-IR" sz="1600" b="1" dirty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16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1600" b="1" dirty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16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16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2400" b="1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61510" y="2547329"/>
            <a:ext cx="2643206" cy="413917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b="1" dirty="0" smtClean="0">
                <a:cs typeface="B Nazanin" pitchFamily="2" charset="-78"/>
              </a:rPr>
              <a:t>« فعّاليّت شماره 2»</a:t>
            </a:r>
            <a:r>
              <a:rPr lang="ar-SA" sz="2000" b="1" dirty="0" smtClean="0"/>
              <a:t> </a:t>
            </a:r>
            <a:endParaRPr lang="fa-IR" sz="2000" b="1" dirty="0" smtClean="0"/>
          </a:p>
          <a:p>
            <a:pPr algn="r" rtl="1"/>
            <a:r>
              <a:rPr lang="ar-SA" sz="1600" dirty="0" smtClean="0">
                <a:cs typeface="B Nazanin" pitchFamily="2" charset="-78"/>
              </a:rPr>
              <a:t> </a:t>
            </a:r>
            <a:r>
              <a:rPr lang="fa-IR" sz="1600" dirty="0" smtClean="0">
                <a:cs typeface="B Nazanin" pitchFamily="2" charset="-78"/>
              </a:rPr>
              <a:t>*</a:t>
            </a:r>
            <a:r>
              <a:rPr lang="ar-SA" sz="1600" dirty="0" smtClean="0">
                <a:cs typeface="B Nazanin" pitchFamily="2" charset="-78"/>
              </a:rPr>
              <a:t>يكي از موضوع‌هاي زير را انتخاب كنيد و پس از طرّاحي نقشة ذهني، به كمك يكي از راه‌هاي پرورش فكر، متني دربارة آن بنويسيد.</a:t>
            </a:r>
            <a:endParaRPr lang="fa-IR" sz="1600" dirty="0" smtClean="0">
              <a:cs typeface="B Nazanin" pitchFamily="2" charset="-78"/>
            </a:endParaRPr>
          </a:p>
          <a:p>
            <a:pPr algn="r" rtl="1">
              <a:buFontTx/>
              <a:buChar char="-"/>
            </a:pPr>
            <a:r>
              <a:rPr lang="ar-SA" sz="1600" dirty="0" smtClean="0">
                <a:solidFill>
                  <a:schemeClr val="tx1"/>
                </a:solidFill>
                <a:cs typeface="B Nazanin" pitchFamily="2" charset="-78"/>
              </a:rPr>
              <a:t>گذر رودخانه</a:t>
            </a:r>
            <a:endParaRPr lang="fa-IR" sz="1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>
              <a:buFontTx/>
              <a:buChar char="-"/>
            </a:pPr>
            <a:r>
              <a:rPr lang="ar-SA" sz="1600" dirty="0" smtClean="0">
                <a:solidFill>
                  <a:schemeClr val="tx1"/>
                </a:solidFill>
                <a:cs typeface="B Nazanin" pitchFamily="2" charset="-78"/>
              </a:rPr>
              <a:t>آدم فضايي</a:t>
            </a:r>
            <a:endParaRPr lang="fa-IR" sz="1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r>
              <a:rPr lang="ar-SA" sz="1600" dirty="0" smtClean="0">
                <a:solidFill>
                  <a:schemeClr val="tx1"/>
                </a:solidFill>
                <a:cs typeface="B Nazanin" pitchFamily="2" charset="-78"/>
              </a:rPr>
              <a:t>- اذان </a:t>
            </a:r>
            <a:endParaRPr lang="en-US" sz="1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>
              <a:buFontTx/>
              <a:buChar char="-"/>
            </a:pPr>
            <a:r>
              <a:rPr lang="ar-SA" sz="1600" dirty="0" smtClean="0">
                <a:solidFill>
                  <a:schemeClr val="tx1"/>
                </a:solidFill>
                <a:cs typeface="B Nazanin" pitchFamily="2" charset="-78"/>
              </a:rPr>
              <a:t>شانس</a:t>
            </a:r>
            <a:endParaRPr lang="fa-IR" sz="1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>
              <a:buFontTx/>
              <a:buChar char="-"/>
            </a:pPr>
            <a:r>
              <a:rPr lang="ar-SA" sz="1600" dirty="0" smtClean="0">
                <a:solidFill>
                  <a:schemeClr val="tx1"/>
                </a:solidFill>
                <a:cs typeface="B Nazanin" pitchFamily="2" charset="-78"/>
              </a:rPr>
              <a:t>فيل و فنجان</a:t>
            </a:r>
            <a:endParaRPr lang="fa-IR" sz="16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>
              <a:buFontTx/>
              <a:buChar char="-"/>
            </a:pP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--------------------</a:t>
            </a:r>
          </a:p>
          <a:p>
            <a:pPr algn="ctr" rtl="1"/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متن:</a:t>
            </a:r>
          </a:p>
          <a:p>
            <a:pPr algn="r" rtl="1"/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- توليد شدة  دانش آموز</a:t>
            </a:r>
            <a:endParaRPr lang="en-US" sz="16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 rtl="1"/>
            <a:endParaRPr lang="fa-IR" sz="2800" dirty="0" smtClean="0">
              <a:cs typeface="B Nazanin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36509" y="2530189"/>
            <a:ext cx="2714644" cy="413917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rtl="1"/>
            <a:endParaRPr lang="fa-IR" sz="2800" dirty="0" smtClean="0">
              <a:cs typeface="B Nazanin" pitchFamily="2" charset="-78"/>
            </a:endParaRPr>
          </a:p>
          <a:p>
            <a:pPr lvl="0" algn="just" rtl="1"/>
            <a:endParaRPr lang="fa-IR" sz="2800" dirty="0" smtClean="0">
              <a:cs typeface="B Nazanin" pitchFamily="2" charset="-78"/>
            </a:endParaRPr>
          </a:p>
          <a:p>
            <a:pPr lvl="0" algn="just" rtl="1"/>
            <a:endParaRPr lang="fa-IR" sz="2800" dirty="0" smtClean="0">
              <a:cs typeface="B Nazanin" pitchFamily="2" charset="-78"/>
            </a:endParaRPr>
          </a:p>
          <a:p>
            <a:pPr lvl="0" algn="just" rtl="1"/>
            <a:r>
              <a:rPr lang="fa-IR" sz="2400" dirty="0" smtClean="0">
                <a:cs typeface="B Nazanin" pitchFamily="2" charset="-78"/>
              </a:rPr>
              <a:t>«فعّاليّت شماره3»</a:t>
            </a:r>
          </a:p>
          <a:p>
            <a:pPr lvl="0" algn="just" rtl="1"/>
            <a:r>
              <a:rPr lang="ar-SA" sz="2400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*</a:t>
            </a:r>
            <a:r>
              <a:rPr lang="ar-SA" sz="1600" dirty="0" smtClean="0">
                <a:cs typeface="B Nazanin" pitchFamily="2" charset="-78"/>
              </a:rPr>
              <a:t>یکی از  نوشته‌هاي عضو گروه خود را انتخاب و آن را بر پاية معيارهاي زير، بررسي و نقد‌كنید</a:t>
            </a:r>
            <a:r>
              <a:rPr lang="ar-SA" sz="1600" b="1" dirty="0" smtClean="0">
                <a:cs typeface="B Nazanin" pitchFamily="2" charset="-78"/>
              </a:rPr>
              <a:t>.</a:t>
            </a:r>
            <a:endParaRPr lang="fa-IR" sz="1200" dirty="0" smtClean="0">
              <a:cs typeface="B Nazanin" pitchFamily="2" charset="-78"/>
            </a:endParaRPr>
          </a:p>
          <a:p>
            <a:pPr lvl="0" algn="just" rtl="1"/>
            <a:r>
              <a:rPr lang="fa-IR" sz="1200" dirty="0" smtClean="0">
                <a:solidFill>
                  <a:srgbClr val="FF0000"/>
                </a:solidFill>
                <a:cs typeface="B Nazanin" pitchFamily="2" charset="-78"/>
              </a:rPr>
              <a:t>-------------------------------------</a:t>
            </a: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1. داشتن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 پيش  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ن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ويس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2.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داشتن پاكنويس( رعايت علائم نگارشي، املاي صحيح واژگان، درست نويسي ،خط خوش)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3. </a:t>
            </a:r>
            <a:r>
              <a:rPr lang="ar-SA" sz="1400" b="1" dirty="0" smtClean="0">
                <a:solidFill>
                  <a:srgbClr val="FF0000"/>
                </a:solidFill>
                <a:cs typeface="B Nazanin" pitchFamily="2" charset="-78"/>
              </a:rPr>
              <a:t>عايت طبقه بندي  ذهن و نوشته (مقدّمه، بدنه،  نتيجه‌)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  <a:endParaRPr lang="en-US" sz="1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4.ب</a:t>
            </a:r>
            <a:r>
              <a:rPr lang="ar-SA" sz="1400" b="1" dirty="0" smtClean="0">
                <a:solidFill>
                  <a:srgbClr val="FF0000"/>
                </a:solidFill>
                <a:cs typeface="B Nazanin" pitchFamily="2" charset="-78"/>
              </a:rPr>
              <a:t>هره گيري  درست از شيوه هاي  پرورش فكر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  <a:endParaRPr lang="en-US" sz="1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5.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خواندن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</a:p>
          <a:p>
            <a:pPr lvl="0" algn="just" rtl="1"/>
            <a:endParaRPr lang="fa-IR" sz="1400" dirty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ctr" rtl="1"/>
            <a:endParaRPr lang="en-US" sz="2800" dirty="0" smtClean="0"/>
          </a:p>
          <a:p>
            <a:pPr algn="ctr" rtl="1"/>
            <a:endParaRPr lang="fa-IR" sz="2800" dirty="0" smtClean="0">
              <a:cs typeface="B Nazanin" pitchFamily="2" charset="-78"/>
            </a:endParaRPr>
          </a:p>
          <a:p>
            <a:pPr algn="ctr" rtl="1"/>
            <a:endParaRPr lang="fa-IR" sz="2400" dirty="0" smtClean="0">
              <a:cs typeface="B Nazanin" pitchFamily="2" charset="-78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607719" y="2000239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7500958" y="2000239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1691081" y="2000239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Callout 5"/>
          <p:cNvSpPr/>
          <p:nvPr/>
        </p:nvSpPr>
        <p:spPr>
          <a:xfrm>
            <a:off x="2843808" y="57755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2820" y="1052736"/>
            <a:ext cx="8295644" cy="1214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000" dirty="0" smtClean="0">
                <a:cs typeface="B Nazanin" pitchFamily="2" charset="-78"/>
              </a:rPr>
              <a:t>*بخش درست نويسي با هدف آشنايي و آموزش هنجارهاي نوشتن در زبان فارسي معيار، در ساختمان كتاب گنجانده شده است. 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500034" y="2521539"/>
            <a:ext cx="8295644" cy="433646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 rtl="1">
              <a:buFont typeface="Wingdings" panose="05000000000000000000" pitchFamily="2" charset="2"/>
              <a:buChar char="ü"/>
            </a:pPr>
            <a:r>
              <a:rPr lang="fa-IR" sz="2400" b="1" dirty="0" smtClean="0">
                <a:solidFill>
                  <a:schemeClr val="tx1"/>
                </a:solidFill>
                <a:cs typeface="B Nazanin" pitchFamily="2" charset="-78"/>
              </a:rPr>
              <a:t>پرهيز از واژة</a:t>
            </a:r>
            <a:r>
              <a:rPr lang="fa-IR" sz="2400" b="1" dirty="0" smtClean="0">
                <a:solidFill>
                  <a:srgbClr val="00B050"/>
                </a:solidFill>
                <a:cs typeface="B Nazanin" pitchFamily="2" charset="-78"/>
              </a:rPr>
              <a:t>«</a:t>
            </a: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توسط</a:t>
            </a:r>
            <a:r>
              <a:rPr lang="fa-IR" sz="2400" b="1" dirty="0" smtClean="0">
                <a:solidFill>
                  <a:srgbClr val="00B050"/>
                </a:solidFill>
                <a:cs typeface="B Nazanin" pitchFamily="2" charset="-78"/>
              </a:rPr>
              <a:t>» </a:t>
            </a:r>
            <a:r>
              <a:rPr lang="fa-IR" sz="2400" b="1" dirty="0" smtClean="0">
                <a:solidFill>
                  <a:schemeClr val="tx1"/>
                </a:solidFill>
                <a:cs typeface="B Nazanin" pitchFamily="2" charset="-78"/>
              </a:rPr>
              <a:t>در جملاتي كه نهاد آن ها مشخّص و معلوم است.</a:t>
            </a:r>
            <a:endParaRPr lang="fa-IR" sz="24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915816" y="116632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تصوير نويسي(انشاي آزاد)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22643" y="1052736"/>
            <a:ext cx="8143932" cy="1214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b="1" dirty="0" smtClean="0">
                <a:cs typeface="B Nazanin" panose="00000400000000000000" pitchFamily="2" charset="-78"/>
              </a:rPr>
              <a:t>*</a:t>
            </a:r>
            <a:r>
              <a:rPr lang="ar-SA" b="1" dirty="0" smtClean="0">
                <a:cs typeface="B Nazanin" panose="00000400000000000000" pitchFamily="2" charset="-78"/>
              </a:rPr>
              <a:t>درون </a:t>
            </a:r>
            <a:r>
              <a:rPr lang="ar-SA" b="1" dirty="0">
                <a:cs typeface="B Nazanin" panose="00000400000000000000" pitchFamily="2" charset="-78"/>
              </a:rPr>
              <a:t>يك </a:t>
            </a:r>
            <a:r>
              <a:rPr lang="ar-SA" b="1" dirty="0" smtClean="0">
                <a:cs typeface="B Nazanin" panose="00000400000000000000" pitchFamily="2" charset="-78"/>
              </a:rPr>
              <a:t>فضاپيما </a:t>
            </a:r>
            <a:r>
              <a:rPr lang="ar-SA" b="1" dirty="0">
                <a:cs typeface="B Nazanin" panose="00000400000000000000" pitchFamily="2" charset="-78"/>
              </a:rPr>
              <a:t>را  كه روي كرة ما توقّف كرده ، </a:t>
            </a:r>
            <a:r>
              <a:rPr lang="ar-SA" b="1" dirty="0" smtClean="0">
                <a:cs typeface="B Nazanin" panose="00000400000000000000" pitchFamily="2" charset="-78"/>
              </a:rPr>
              <a:t>تصو</a:t>
            </a:r>
            <a:r>
              <a:rPr lang="fa-IR" b="1" dirty="0" smtClean="0">
                <a:cs typeface="B Nazanin" panose="00000400000000000000" pitchFamily="2" charset="-78"/>
              </a:rPr>
              <a:t>ّ</a:t>
            </a:r>
            <a:r>
              <a:rPr lang="ar-SA" b="1" dirty="0" smtClean="0">
                <a:cs typeface="B Nazanin" panose="00000400000000000000" pitchFamily="2" charset="-78"/>
              </a:rPr>
              <a:t>ر </a:t>
            </a:r>
            <a:r>
              <a:rPr lang="ar-SA" b="1" dirty="0">
                <a:cs typeface="B Nazanin" panose="00000400000000000000" pitchFamily="2" charset="-78"/>
              </a:rPr>
              <a:t>كنيد و تصوير ذهني خود را  </a:t>
            </a:r>
            <a:r>
              <a:rPr lang="fa-IR" b="1" dirty="0" smtClean="0">
                <a:cs typeface="B Nazanin" panose="00000400000000000000" pitchFamily="2" charset="-78"/>
              </a:rPr>
              <a:t>بنويسيد</a:t>
            </a:r>
            <a:r>
              <a:rPr lang="ar-SA" b="1" dirty="0" smtClean="0">
                <a:cs typeface="B Nazanin" panose="00000400000000000000" pitchFamily="2" charset="-78"/>
              </a:rPr>
              <a:t>.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2910" y="2462662"/>
            <a:ext cx="8297829" cy="439533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rtl="1"/>
            <a:r>
              <a:rPr lang="fa-IR" sz="6000" b="1" dirty="0" smtClean="0">
                <a:solidFill>
                  <a:srgbClr val="00B050"/>
                </a:solidFill>
                <a:cs typeface="B Nazanin" pitchFamily="2" charset="-78"/>
              </a:rPr>
              <a:t>مـتـن:</a:t>
            </a:r>
          </a:p>
          <a:p>
            <a:pPr lvl="0" algn="ctr" rtl="1"/>
            <a:r>
              <a:rPr lang="fa-IR" sz="3600" b="1" dirty="0" smtClean="0">
                <a:solidFill>
                  <a:schemeClr val="accent5">
                    <a:lumMod val="75000"/>
                  </a:schemeClr>
                </a:solidFill>
                <a:cs typeface="B Nazanin" pitchFamily="2" charset="-78"/>
              </a:rPr>
              <a:t>تولید </a:t>
            </a:r>
            <a:r>
              <a:rPr lang="fa-IR" sz="3600" b="1" dirty="0">
                <a:solidFill>
                  <a:schemeClr val="accent5">
                    <a:lumMod val="75000"/>
                  </a:schemeClr>
                </a:solidFill>
                <a:cs typeface="B Nazanin" pitchFamily="2" charset="-78"/>
              </a:rPr>
              <a:t>شدة دانش آموز</a:t>
            </a:r>
            <a:endParaRPr lang="fa-IR" sz="3600" dirty="0">
              <a:solidFill>
                <a:schemeClr val="accent5">
                  <a:lumMod val="75000"/>
                </a:schemeClr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563888" y="116632"/>
            <a:ext cx="2710084" cy="69557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دوم: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214282" y="1025352"/>
            <a:ext cx="8715436" cy="583264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fa-IR" sz="2800" b="1" dirty="0" smtClean="0"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fa-IR" sz="3200" b="1" dirty="0" smtClean="0">
                <a:cs typeface="B Nazanin" panose="00000400000000000000" pitchFamily="2" charset="-78"/>
              </a:rPr>
              <a:t>واژه </a:t>
            </a:r>
            <a:r>
              <a:rPr lang="fa-IR" sz="3200" b="1" dirty="0">
                <a:cs typeface="B Nazanin" panose="00000400000000000000" pitchFamily="2" charset="-78"/>
              </a:rPr>
              <a:t>ها را بشناسيم، گزينش كنيم و به كار </a:t>
            </a:r>
            <a:r>
              <a:rPr lang="fa-IR" sz="3200" b="1" dirty="0" smtClean="0">
                <a:cs typeface="B Nazanin" panose="00000400000000000000" pitchFamily="2" charset="-78"/>
              </a:rPr>
              <a:t>ببريم.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SA" sz="3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روش‌های </a:t>
            </a:r>
            <a:r>
              <a:rPr lang="ar-SA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پیشنهادی آموزش محتوا :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457200" indent="-457200" algn="ctr" rtl="1">
              <a:lnSpc>
                <a:spcPct val="150000"/>
              </a:lnSpc>
            </a:pPr>
            <a:r>
              <a:rPr lang="fa-IR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تکنيک ارتباط اجباري </a:t>
            </a:r>
            <a:r>
              <a:rPr lang="fa-IR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(</a:t>
            </a: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Forced  Association</a:t>
            </a:r>
            <a:r>
              <a:rPr lang="fa-IR" sz="1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 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85720" y="116632"/>
            <a:ext cx="8501122" cy="662473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800" b="1" dirty="0" smtClean="0">
                <a:cs typeface="B Nazanin" pitchFamily="2" charset="-78"/>
              </a:rPr>
              <a:t>چكيدة درس دوم</a:t>
            </a:r>
            <a:r>
              <a:rPr lang="fa-IR" b="1" dirty="0" smtClean="0">
                <a:cs typeface="B Nazanin" pitchFamily="2" charset="-78"/>
              </a:rPr>
              <a:t>: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sz="1600" b="1" dirty="0" smtClean="0">
                <a:cs typeface="B Nazanin" pitchFamily="2" charset="-78"/>
              </a:rPr>
              <a:t>1</a:t>
            </a:r>
            <a:r>
              <a:rPr lang="fa-IR" sz="2000" b="1" dirty="0" smtClean="0">
                <a:cs typeface="B Nazanin" pitchFamily="2" charset="-78"/>
              </a:rPr>
              <a:t>. نوشته،  ساختماني دارد و براي بنا كردن اين ساختمان، به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مواد و مصالح </a:t>
            </a:r>
            <a:r>
              <a:rPr lang="fa-IR" sz="2000" b="1" dirty="0" smtClean="0">
                <a:cs typeface="B Nazanin" pitchFamily="2" charset="-78"/>
              </a:rPr>
              <a:t>نيازمنديم.</a:t>
            </a:r>
          </a:p>
          <a:p>
            <a:pPr algn="r"/>
            <a:endParaRPr lang="fa-IR" sz="2000" b="1" dirty="0" smtClean="0">
              <a:cs typeface="B Nazanin" pitchFamily="2" charset="-78"/>
            </a:endParaRPr>
          </a:p>
          <a:p>
            <a:pPr algn="r"/>
            <a:r>
              <a:rPr lang="fa-IR" sz="2000" b="1" dirty="0" smtClean="0">
                <a:cs typeface="B Nazanin" pitchFamily="2" charset="-78"/>
              </a:rPr>
              <a:t> 2. مواد و مصالح نوشتن،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واژه ها </a:t>
            </a:r>
            <a:r>
              <a:rPr lang="fa-IR" sz="2000" b="1" dirty="0" smtClean="0">
                <a:cs typeface="B Nazanin" pitchFamily="2" charset="-78"/>
              </a:rPr>
              <a:t>هستند. هر چه انتخاب واژه ها سنجيده تر و زيباتر باشد، نوشتة ما به همان اندازه پسنديده تر خواهد بود.</a:t>
            </a:r>
          </a:p>
          <a:p>
            <a:pPr algn="r"/>
            <a:endParaRPr lang="fa-IR" sz="2000" b="1" dirty="0" smtClean="0">
              <a:cs typeface="B Nazanin" pitchFamily="2" charset="-78"/>
            </a:endParaRPr>
          </a:p>
          <a:p>
            <a:pPr algn="r"/>
            <a:r>
              <a:rPr lang="fa-IR" sz="2000" b="1" dirty="0" smtClean="0">
                <a:cs typeface="B Nazanin" pitchFamily="2" charset="-78"/>
              </a:rPr>
              <a:t>3. براي دقّت در كاربرد درست كلمات، غنا و قوّت نوشته و تنوع و جذابيّت متن، از شيوه هاي زير، بهره مي گيريم:</a:t>
            </a:r>
          </a:p>
          <a:p>
            <a:pPr algn="r"/>
            <a:endParaRPr lang="fa-IR" b="1" dirty="0">
              <a:cs typeface="B Nazanin" pitchFamily="2" charset="-78"/>
            </a:endParaRP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endParaRPr lang="fa-IR" sz="1600" b="1" dirty="0">
              <a:cs typeface="B Nazanin" pitchFamily="2" charset="-78"/>
            </a:endParaRPr>
          </a:p>
          <a:p>
            <a:pPr algn="r"/>
            <a:endParaRPr lang="fa-IR" sz="1600" b="1" dirty="0">
              <a:cs typeface="B Nazanin" pitchFamily="2" charset="-78"/>
            </a:endParaRPr>
          </a:p>
          <a:p>
            <a:pPr algn="r"/>
            <a:endParaRPr lang="fa-IR" sz="1600" b="1" dirty="0" smtClean="0">
              <a:cs typeface="B Nazanin" pitchFamily="2" charset="-78"/>
            </a:endParaRPr>
          </a:p>
          <a:p>
            <a:pPr algn="r"/>
            <a:endParaRPr lang="fa-IR" sz="1600" b="1" dirty="0">
              <a:cs typeface="B Nazanin" pitchFamily="2" charset="-78"/>
            </a:endParaRPr>
          </a:p>
          <a:p>
            <a:pPr algn="r"/>
            <a:endParaRPr lang="fa-IR" sz="1600" b="1" dirty="0" smtClean="0">
              <a:cs typeface="B Nazanin" pitchFamily="2" charset="-78"/>
            </a:endParaRPr>
          </a:p>
          <a:p>
            <a:pPr algn="r"/>
            <a:endParaRPr lang="fa-IR" sz="1600" b="1" dirty="0">
              <a:cs typeface="B Nazanin" pitchFamily="2" charset="-78"/>
            </a:endParaRPr>
          </a:p>
          <a:p>
            <a:pPr algn="r"/>
            <a:endParaRPr lang="fa-IR" sz="1600" b="1" dirty="0" smtClean="0">
              <a:cs typeface="B Nazanin" pitchFamily="2" charset="-78"/>
            </a:endParaRPr>
          </a:p>
          <a:p>
            <a:pPr algn="r"/>
            <a:endParaRPr lang="fa-IR" sz="1600" b="1" dirty="0">
              <a:cs typeface="B Nazanin" pitchFamily="2" charset="-78"/>
            </a:endParaRPr>
          </a:p>
          <a:p>
            <a:pPr algn="r"/>
            <a:endParaRPr lang="fa-IR" sz="1600" b="1" dirty="0" smtClean="0">
              <a:cs typeface="B Nazanin" pitchFamily="2" charset="-78"/>
            </a:endParaRP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en-US" dirty="0"/>
              <a:t> 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13434809"/>
              </p:ext>
            </p:extLst>
          </p:nvPr>
        </p:nvGraphicFramePr>
        <p:xfrm>
          <a:off x="3000364" y="3500438"/>
          <a:ext cx="421484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387858" y="835136"/>
            <a:ext cx="250033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آفرينش(توليد)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00034" y="1982802"/>
            <a:ext cx="2571768" cy="468655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400" b="1" dirty="0" smtClean="0">
                <a:cs typeface="B Nazanin" pitchFamily="2" charset="-78"/>
              </a:rPr>
              <a:t>« فعّاليّت شماره3»</a:t>
            </a:r>
            <a:endParaRPr lang="fa-IR" sz="2000" b="1" dirty="0" smtClean="0">
              <a:cs typeface="B Nazanin" pitchFamily="2" charset="-78"/>
            </a:endParaRPr>
          </a:p>
          <a:p>
            <a:pPr algn="r" rtl="1"/>
            <a:r>
              <a:rPr lang="fa-IR" sz="1600" dirty="0" smtClean="0">
                <a:cs typeface="B Nazanin" panose="00000400000000000000" pitchFamily="2" charset="-78"/>
              </a:rPr>
              <a:t>*</a:t>
            </a:r>
            <a:r>
              <a:rPr lang="ar-SA" sz="1600" dirty="0" smtClean="0">
                <a:cs typeface="B Nazanin" panose="00000400000000000000" pitchFamily="2" charset="-78"/>
              </a:rPr>
              <a:t>یکی از </a:t>
            </a:r>
            <a:r>
              <a:rPr lang="fa-IR" sz="1600" dirty="0" smtClean="0">
                <a:cs typeface="B Nazanin" panose="00000400000000000000" pitchFamily="2" charset="-78"/>
              </a:rPr>
              <a:t> نوشته هاي </a:t>
            </a:r>
            <a:r>
              <a:rPr lang="ar-SA" sz="1600" dirty="0" smtClean="0">
                <a:cs typeface="B Nazanin" panose="00000400000000000000" pitchFamily="2" charset="-78"/>
              </a:rPr>
              <a:t> عضو گروه خود را انتخاب و آن را بر پاية  معيارهاي زير، بررسي و نقد‌كنید.</a:t>
            </a:r>
            <a:endParaRPr lang="fa-IR" sz="16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------------------------</a:t>
            </a:r>
          </a:p>
          <a:p>
            <a:pPr lvl="0" algn="r" rtl="1"/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1.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داشتن  پيش 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نويس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2.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داشتن پاكنويس( رعايت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علائم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نگارشي، املاي صحيح واژگان، درست نويسي ،خطِّ خوش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)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sz="1400" b="1" dirty="0">
                <a:solidFill>
                  <a:srgbClr val="FF0000"/>
                </a:solidFill>
                <a:cs typeface="B Nazanin" panose="00000400000000000000" pitchFamily="2" charset="-78"/>
              </a:rPr>
              <a:t>3. </a:t>
            </a:r>
            <a:r>
              <a:rPr lang="ar-SA" sz="1400" b="1" dirty="0">
                <a:solidFill>
                  <a:srgbClr val="FF0000"/>
                </a:solidFill>
                <a:cs typeface="B Nazanin" panose="00000400000000000000" pitchFamily="2" charset="-78"/>
              </a:rPr>
              <a:t>بهره گيري از همة انواع  كاربرد واژگاني(واژگان مترادف، متضاد، شبكة معنايي ، گسترش واژه و  تنوّع افعال</a:t>
            </a:r>
            <a:r>
              <a:rPr lang="ar-SA" sz="1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)</a:t>
            </a:r>
            <a:r>
              <a:rPr lang="fa-IR" sz="1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4.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رعايت طبقه بندي  ذهن و نوشته (مقدّمه، بدنه و  نتيجه‌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)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5.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بهره گيري مناسب  از شيوه هاي پرورش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فكر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6.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شيوة خواندن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48550" y="1835267"/>
            <a:ext cx="2868350" cy="483409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cs typeface="B Nazanin" pitchFamily="2" charset="-78"/>
              </a:rPr>
              <a:t>« فعّاليّت شماره2»</a:t>
            </a:r>
            <a:endParaRPr lang="fa-IR" sz="2000" b="1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به </a:t>
            </a:r>
            <a:r>
              <a:rPr lang="ar-SA" sz="2000" dirty="0">
                <a:cs typeface="B Nazanin" panose="00000400000000000000" pitchFamily="2" charset="-78"/>
              </a:rPr>
              <a:t>دلخواه ، موضوعي را برگزينيد و </a:t>
            </a:r>
            <a:r>
              <a:rPr lang="fa-IR" sz="2000" dirty="0" smtClean="0">
                <a:cs typeface="B Nazanin" panose="00000400000000000000" pitchFamily="2" charset="-78"/>
              </a:rPr>
              <a:t>به هنگام نگارش، </a:t>
            </a:r>
            <a:r>
              <a:rPr lang="ar-SA" sz="2000" dirty="0" smtClean="0">
                <a:cs typeface="B Nazanin" panose="00000400000000000000" pitchFamily="2" charset="-78"/>
              </a:rPr>
              <a:t>از </a:t>
            </a:r>
            <a:r>
              <a:rPr lang="ar-SA" sz="2000" dirty="0">
                <a:cs typeface="B Nazanin" panose="00000400000000000000" pitchFamily="2" charset="-78"/>
              </a:rPr>
              <a:t>همة گونه هاي  كاربرد </a:t>
            </a:r>
            <a:r>
              <a:rPr lang="ar-SA" sz="2000" dirty="0" smtClean="0">
                <a:cs typeface="B Nazanin" panose="00000400000000000000" pitchFamily="2" charset="-78"/>
              </a:rPr>
              <a:t>واژگاني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ar-SA" sz="2000" dirty="0" smtClean="0">
                <a:cs typeface="B Nazanin" panose="00000400000000000000" pitchFamily="2" charset="-78"/>
              </a:rPr>
              <a:t>(مترادف</a:t>
            </a:r>
            <a:r>
              <a:rPr lang="ar-SA" sz="2000" dirty="0">
                <a:cs typeface="B Nazanin" panose="00000400000000000000" pitchFamily="2" charset="-78"/>
              </a:rPr>
              <a:t>، متضاد، شبكة معنايي،  گسترش واژه و  تنوّع افعال) </a:t>
            </a:r>
            <a:r>
              <a:rPr lang="ar-SA" sz="2000" dirty="0" smtClean="0">
                <a:cs typeface="B Nazanin" panose="00000400000000000000" pitchFamily="2" charset="-78"/>
              </a:rPr>
              <a:t>بهره </a:t>
            </a:r>
            <a:r>
              <a:rPr lang="fa-IR" sz="2000" dirty="0" smtClean="0">
                <a:cs typeface="B Nazanin" panose="00000400000000000000" pitchFamily="2" charset="-78"/>
              </a:rPr>
              <a:t>ب</a:t>
            </a:r>
            <a:r>
              <a:rPr lang="ar-SA" sz="2000" dirty="0" smtClean="0">
                <a:cs typeface="B Nazanin" panose="00000400000000000000" pitchFamily="2" charset="-78"/>
              </a:rPr>
              <a:t>گيريد.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  <a:endParaRPr lang="fa-IR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sz="1600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</a:t>
            </a:r>
            <a:r>
              <a:rPr lang="fa-IR" sz="1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توليد شدة  دانش آموز</a:t>
            </a:r>
            <a:endParaRPr lang="fa-IR" sz="16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en-US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293649" y="1821620"/>
            <a:ext cx="2643206" cy="484773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cs typeface="B Nazanin" pitchFamily="2" charset="-78"/>
              </a:rPr>
              <a:t>« فعّاليّت شماره1»</a:t>
            </a:r>
            <a:endParaRPr lang="fa-IR" sz="2000" b="1" dirty="0" smtClean="0">
              <a:cs typeface="B Nazanin" pitchFamily="2" charset="-78"/>
            </a:endParaRPr>
          </a:p>
          <a:p>
            <a:pPr lvl="0" algn="r" rtl="1"/>
            <a:r>
              <a:rPr lang="fa-IR" sz="2000" dirty="0" smtClean="0">
                <a:cs typeface="B Nazanin" panose="00000400000000000000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متن </a:t>
            </a:r>
            <a:r>
              <a:rPr lang="ar-SA" sz="2000" dirty="0">
                <a:cs typeface="B Nazanin" panose="00000400000000000000" pitchFamily="2" charset="-78"/>
              </a:rPr>
              <a:t>زير را بخوانيد و كاربرد  </a:t>
            </a:r>
            <a:r>
              <a:rPr lang="fa-IR" sz="2000" dirty="0" smtClean="0">
                <a:cs typeface="B Nazanin" panose="00000400000000000000" pitchFamily="2" charset="-78"/>
              </a:rPr>
              <a:t>شيوة </a:t>
            </a:r>
            <a:r>
              <a:rPr lang="ar-SA" sz="2000" dirty="0" smtClean="0">
                <a:cs typeface="B Nazanin" panose="00000400000000000000" pitchFamily="2" charset="-78"/>
              </a:rPr>
              <a:t>واژگان </a:t>
            </a:r>
            <a:r>
              <a:rPr lang="ar-SA" sz="2000" dirty="0">
                <a:cs typeface="B Nazanin" panose="00000400000000000000" pitchFamily="2" charset="-78"/>
              </a:rPr>
              <a:t>را درآن نشان دهيد</a:t>
            </a:r>
            <a:r>
              <a:rPr lang="ar-SA" sz="2000" dirty="0" smtClean="0">
                <a:cs typeface="B Nazanin" panose="00000400000000000000" pitchFamily="2" charset="-78"/>
              </a:rPr>
              <a:t>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   -  </a:t>
            </a:r>
            <a:r>
              <a:rPr lang="fa-IR" sz="1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به همين زودي</a:t>
            </a:r>
            <a:endParaRPr lang="fa-IR" sz="14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en-US" sz="20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0" name="Down Arrow Callout 9"/>
          <p:cNvSpPr/>
          <p:nvPr/>
        </p:nvSpPr>
        <p:spPr>
          <a:xfrm>
            <a:off x="6072198" y="835136"/>
            <a:ext cx="2714644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بازشناسي(تشخيص)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11" name="Down Arrow Callout 10"/>
          <p:cNvSpPr/>
          <p:nvPr/>
        </p:nvSpPr>
        <p:spPr>
          <a:xfrm>
            <a:off x="827584" y="835136"/>
            <a:ext cx="214314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داوري( تحليل)</a:t>
            </a:r>
            <a:endParaRPr lang="en-US" sz="2800" b="1" dirty="0" smtClean="0">
              <a:cs typeface="B Nazanin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0034" y="116632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 درس دوم</a:t>
            </a:r>
            <a:endParaRPr lang="en-US" sz="2800" b="1" dirty="0">
              <a:solidFill>
                <a:schemeClr val="tx1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147372"/>
            <a:ext cx="3357586" cy="785818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14282" y="1241376"/>
            <a:ext cx="8643998" cy="561662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 rtl="1">
              <a:buFont typeface="Wingdings" panose="05000000000000000000" pitchFamily="2" charset="2"/>
              <a:buChar char="ü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پرهيز از 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حذف فعل،</a:t>
            </a:r>
            <a:r>
              <a:rPr lang="fa-IR" sz="2800" b="1" dirty="0" smtClean="0">
                <a:solidFill>
                  <a:srgbClr val="00B050"/>
                </a:solidFill>
                <a:cs typeface="B Nazanin" pitchFamily="2" charset="-78"/>
              </a:rPr>
              <a:t> </a:t>
            </a:r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زماني كه فعل جمله ها متفاوت باشد</a:t>
            </a: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.</a:t>
            </a:r>
          </a:p>
          <a:p>
            <a:pPr algn="ctr" rtl="1"/>
            <a:endParaRPr lang="fa-IR" sz="2000" b="1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37928" y="70276"/>
            <a:ext cx="3357586" cy="785818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حكايت نگاري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12970" y="2780928"/>
            <a:ext cx="8208912" cy="396044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611560" y="1000109"/>
            <a:ext cx="8210322" cy="163680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r" rtl="1"/>
            <a:r>
              <a:rPr lang="fa-IR" sz="1600" b="1" dirty="0">
                <a:cs typeface="B Nazanin" panose="00000400000000000000" pitchFamily="2" charset="-78"/>
              </a:rPr>
              <a:t> </a:t>
            </a:r>
            <a:r>
              <a:rPr lang="fa-IR" sz="1600" b="1" dirty="0" smtClean="0">
                <a:cs typeface="B Nazanin" panose="00000400000000000000" pitchFamily="2" charset="-78"/>
              </a:rPr>
              <a:t>*دزدي </a:t>
            </a:r>
            <a:r>
              <a:rPr lang="fa-IR" sz="1600" b="1" dirty="0">
                <a:cs typeface="B Nazanin" panose="00000400000000000000" pitchFamily="2" charset="-78"/>
              </a:rPr>
              <a:t>پيراهني را دزديد و آن  را به پسرش داد كه به بازار ببرد  و بفروشد. 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/>
            <a:r>
              <a:rPr lang="fa-IR" sz="1600" b="1" dirty="0" smtClean="0">
                <a:cs typeface="B Nazanin" panose="00000400000000000000" pitchFamily="2" charset="-78"/>
              </a:rPr>
              <a:t>     پسر </a:t>
            </a:r>
            <a:r>
              <a:rPr lang="fa-IR" sz="1600" b="1" dirty="0">
                <a:cs typeface="B Nazanin" panose="00000400000000000000" pitchFamily="2" charset="-78"/>
              </a:rPr>
              <a:t>پيراهن را به بازار برد؛ امّا آن را از او دزديدند.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/>
            <a:r>
              <a:rPr lang="fa-IR" sz="1600" b="1" dirty="0" smtClean="0">
                <a:cs typeface="B Nazanin" panose="00000400000000000000" pitchFamily="2" charset="-78"/>
              </a:rPr>
              <a:t>     وقتي </a:t>
            </a:r>
            <a:r>
              <a:rPr lang="fa-IR" sz="1600" b="1" dirty="0">
                <a:cs typeface="B Nazanin" panose="00000400000000000000" pitchFamily="2" charset="-78"/>
              </a:rPr>
              <a:t>به خانه برگشت، پدرش پرسيد:«پيراهن را به چه قيمتي فروختي؟».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/>
            <a:r>
              <a:rPr lang="fa-IR" sz="1600" b="1" dirty="0" smtClean="0">
                <a:cs typeface="B Nazanin" panose="00000400000000000000" pitchFamily="2" charset="-78"/>
              </a:rPr>
              <a:t>     پسر </a:t>
            </a:r>
            <a:r>
              <a:rPr lang="fa-IR" sz="1600" b="1" dirty="0">
                <a:cs typeface="B Nazanin" panose="00000400000000000000" pitchFamily="2" charset="-78"/>
              </a:rPr>
              <a:t>گفت:« به همان قيمتي  كه شما خريده بوديد!».</a:t>
            </a:r>
            <a:endParaRPr lang="en-US" sz="1600" dirty="0">
              <a:cs typeface="B Nazanin" panose="00000400000000000000" pitchFamily="2" charset="-78"/>
            </a:endParaRPr>
          </a:p>
          <a:p>
            <a:pPr rtl="1"/>
            <a:r>
              <a:rPr lang="fa-IR" sz="1600" dirty="0">
                <a:cs typeface="B Nazanin" panose="00000400000000000000" pitchFamily="2" charset="-78"/>
              </a:rPr>
              <a:t>رسالة دلگشا، عبيد زاكاني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91880" y="116632"/>
            <a:ext cx="2056312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سوم: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198037" y="836712"/>
            <a:ext cx="8643998" cy="590465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Titr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Titr" pitchFamily="2" charset="-78"/>
            </a:endParaRP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fa-IR" sz="4400" b="1" dirty="0" smtClean="0">
                <a:cs typeface="B Nazanin" panose="00000400000000000000" pitchFamily="2" charset="-78"/>
              </a:rPr>
              <a:t>نوعِ زبان نوشته </a:t>
            </a:r>
            <a:r>
              <a:rPr lang="fa-IR" sz="4400" b="1" smtClean="0">
                <a:cs typeface="B Nazanin" panose="00000400000000000000" pitchFamily="2" charset="-78"/>
              </a:rPr>
              <a:t>را انتخاب </a:t>
            </a:r>
            <a:r>
              <a:rPr lang="fa-IR" sz="4400" b="1" dirty="0" smtClean="0">
                <a:cs typeface="B Nazanin" panose="00000400000000000000" pitchFamily="2" charset="-78"/>
              </a:rPr>
              <a:t>كنيم.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Koodak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روش‌های پیشنهادی آموزش محتوا :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ct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الگوی دریافت مفهوم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Koodak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2844" y="404664"/>
            <a:ext cx="8858312" cy="62151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b="1" dirty="0" smtClean="0">
                <a:cs typeface="B Nazanin" pitchFamily="2" charset="-78"/>
              </a:rPr>
              <a:t>چكيدة درس سوم</a:t>
            </a:r>
            <a:r>
              <a:rPr lang="fa-IR" sz="1600" b="1" dirty="0" smtClean="0">
                <a:cs typeface="B Nazanin" pitchFamily="2" charset="-78"/>
              </a:rPr>
              <a:t>: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1. </a:t>
            </a:r>
            <a:r>
              <a:rPr lang="ar-SA" b="1" dirty="0" smtClean="0">
                <a:cs typeface="B Nazanin" panose="00000400000000000000" pitchFamily="2" charset="-78"/>
              </a:rPr>
              <a:t>هر </a:t>
            </a:r>
            <a:r>
              <a:rPr lang="ar-SA" b="1" dirty="0">
                <a:cs typeface="B Nazanin" panose="00000400000000000000" pitchFamily="2" charset="-78"/>
              </a:rPr>
              <a:t>گاه موضوعي براي نوشتن پيدا كرديم، پيش از نوشتن، </a:t>
            </a:r>
            <a:r>
              <a:rPr lang="fa-IR" b="1" dirty="0" smtClean="0">
                <a:cs typeface="B Nazanin" panose="00000400000000000000" pitchFamily="2" charset="-78"/>
              </a:rPr>
              <a:t> نوعِ زبان </a:t>
            </a:r>
            <a:r>
              <a:rPr lang="ar-SA" b="1" dirty="0" smtClean="0">
                <a:cs typeface="B Nazanin" panose="00000400000000000000" pitchFamily="2" charset="-78"/>
              </a:rPr>
              <a:t>مناسب آن </a:t>
            </a:r>
            <a:r>
              <a:rPr lang="ar-SA" b="1" dirty="0">
                <a:cs typeface="B Nazanin" panose="00000400000000000000" pitchFamily="2" charset="-78"/>
              </a:rPr>
              <a:t>موضوع را برمي گزينيم 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</a:p>
          <a:p>
            <a:pPr algn="r"/>
            <a:r>
              <a:rPr lang="fa-IR" b="1" dirty="0" smtClean="0">
                <a:cs typeface="B Nazanin" panose="00000400000000000000" pitchFamily="2" charset="-78"/>
              </a:rPr>
              <a:t>2. نوع زبان در يك تقسيم بندي  كلي به دو دسته تقسيم مي شود: </a:t>
            </a:r>
          </a:p>
          <a:p>
            <a:pPr algn="r"/>
            <a:r>
              <a:rPr lang="fa-IR" b="1" dirty="0" smtClean="0">
                <a:cs typeface="B Nazanin" panose="00000400000000000000" pitchFamily="2" charset="-78"/>
              </a:rPr>
              <a:t>الف)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زبان عادي </a:t>
            </a:r>
            <a:r>
              <a:rPr lang="fa-IR" b="1" dirty="0" smtClean="0">
                <a:cs typeface="B Nazanin" panose="00000400000000000000" pitchFamily="2" charset="-78"/>
              </a:rPr>
              <a:t>ب)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زبان ادبي</a:t>
            </a:r>
            <a:r>
              <a:rPr lang="fa-IR" b="1" dirty="0" smtClean="0">
                <a:cs typeface="B Nazanin" panose="00000400000000000000" pitchFamily="2" charset="-78"/>
              </a:rPr>
              <a:t>. 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3. زبان عادي و زبان ادبي هر كدام ويژگي هايي دارند و </a:t>
            </a:r>
            <a:r>
              <a:rPr lang="ar-SA" b="1" dirty="0" smtClean="0">
                <a:cs typeface="B Nazanin" panose="00000400000000000000" pitchFamily="2" charset="-78"/>
              </a:rPr>
              <a:t>به </a:t>
            </a:r>
            <a:r>
              <a:rPr lang="ar-SA" b="1" dirty="0">
                <a:cs typeface="B Nazanin" panose="00000400000000000000" pitchFamily="2" charset="-78"/>
              </a:rPr>
              <a:t>تناسب موضوع، مي </a:t>
            </a:r>
            <a:r>
              <a:rPr lang="ar-SA" b="1" dirty="0" smtClean="0">
                <a:cs typeface="B Nazanin" panose="00000400000000000000" pitchFamily="2" charset="-78"/>
              </a:rPr>
              <a:t>توان، </a:t>
            </a:r>
            <a:r>
              <a:rPr lang="ar-SA" b="1" dirty="0">
                <a:cs typeface="B Nazanin" panose="00000400000000000000" pitchFamily="2" charset="-78"/>
              </a:rPr>
              <a:t>ازهر </a:t>
            </a:r>
            <a:r>
              <a:rPr lang="fa-IR" b="1" dirty="0" smtClean="0">
                <a:cs typeface="B Nazanin" panose="00000400000000000000" pitchFamily="2" charset="-78"/>
              </a:rPr>
              <a:t> دو نوع زبان </a:t>
            </a:r>
            <a:r>
              <a:rPr lang="ar-SA" b="1" dirty="0" smtClean="0">
                <a:cs typeface="B Nazanin" panose="00000400000000000000" pitchFamily="2" charset="-78"/>
              </a:rPr>
              <a:t>استفاده ك</a:t>
            </a:r>
            <a:r>
              <a:rPr lang="fa-IR" b="1" dirty="0" smtClean="0">
                <a:cs typeface="B Nazanin" panose="00000400000000000000" pitchFamily="2" charset="-78"/>
              </a:rPr>
              <a:t>رد</a:t>
            </a:r>
            <a:r>
              <a:rPr lang="ar-SA" b="1" dirty="0" smtClean="0">
                <a:cs typeface="B Nazanin" panose="00000400000000000000" pitchFamily="2" charset="-78"/>
              </a:rPr>
              <a:t>. </a:t>
            </a:r>
            <a:endParaRPr lang="fa-IR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endParaRPr lang="fa-IR" b="1" dirty="0" smtClean="0">
              <a:cs typeface="B Nazanin" pitchFamily="2" charset="-78"/>
            </a:endParaRPr>
          </a:p>
        </p:txBody>
      </p:sp>
      <p:sp>
        <p:nvSpPr>
          <p:cNvPr id="30721" name="AutoShape 1"/>
          <p:cNvSpPr>
            <a:spLocks noChangeArrowheads="1"/>
          </p:cNvSpPr>
          <p:nvPr/>
        </p:nvSpPr>
        <p:spPr bwMode="auto">
          <a:xfrm>
            <a:off x="5000628" y="3429000"/>
            <a:ext cx="3891852" cy="3024336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نوشتة عادي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1.  واژه ها در معناي خود به كار مي روند.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2.خيال انگيز نيست و از آرايه هاي</a:t>
            </a:r>
            <a:r>
              <a:rPr kumimoji="0" lang="fa-IR" sz="11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ادبي </a:t>
            </a: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، بهره نمي‌گيرد.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بيشتر با آگاهي بخشيدن</a:t>
            </a:r>
            <a:r>
              <a:rPr kumimoji="0" lang="fa-IR" sz="11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</a:t>
            </a: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نوشته مي‌شود.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4.  دور از اغراق است و با واقعيت، همخواني دارد</a:t>
            </a:r>
            <a:r>
              <a:rPr kumimoji="0" lang="fa-I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142844" y="3429000"/>
            <a:ext cx="4786347" cy="3024336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نوشتة ادبي</a:t>
            </a:r>
            <a:endParaRPr kumimoji="0" lang="en-US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a-IR" sz="1100" b="1" dirty="0" smtClean="0">
                <a:latin typeface="Calibri" pitchFamily="34" charset="0"/>
                <a:ea typeface="Arial" pitchFamily="34" charset="0"/>
                <a:cs typeface="B Nazanin" pitchFamily="2" charset="-78"/>
              </a:rPr>
              <a:t>1.</a:t>
            </a: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واژه‌ها گاهي  در معنايي  غير از  معناي خود به كار مي روند. 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خيال انگيز است و از آرايه هاي  ادبي بهره مي‌گيرد.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علاوه بر آگاهي  بخشيدن،  احساسات و عواطف خواننده  را نيز بر مي انگيزد.</a:t>
            </a:r>
          </a:p>
          <a:p>
            <a:pPr marL="228600" marR="0" lvl="0" indent="-22860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4.  همراه با اغراق است و از مرز واقعيت، فراتر مي‌رود.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286116" y="1000108"/>
            <a:ext cx="250033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آفرينش(توليد)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8596" y="2071678"/>
            <a:ext cx="2571768" cy="459768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« فعّاليّت شماره3»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dirty="0" smtClean="0">
                <a:cs typeface="B Nazanin" panose="00000400000000000000" pitchFamily="2" charset="-78"/>
              </a:rPr>
              <a:t>*</a:t>
            </a:r>
            <a:r>
              <a:rPr lang="ar-SA" dirty="0" smtClean="0">
                <a:cs typeface="B Nazanin" panose="00000400000000000000" pitchFamily="2" charset="-78"/>
              </a:rPr>
              <a:t>به </a:t>
            </a:r>
            <a:r>
              <a:rPr lang="ar-SA" dirty="0">
                <a:cs typeface="B Nazanin" panose="00000400000000000000" pitchFamily="2" charset="-78"/>
              </a:rPr>
              <a:t>نوشتة دوستانتان با دقت گوش دهيد و آن را بر اساس سنجه هاي زير ارزيابي كنيد. نتيجة ارزيابي خود را بنويسيد</a:t>
            </a:r>
            <a:r>
              <a:rPr lang="ar-SA" dirty="0" smtClean="0">
                <a:cs typeface="B Nazanin" panose="00000400000000000000" pitchFamily="2" charset="-78"/>
              </a:rPr>
              <a:t>.</a:t>
            </a:r>
            <a:endParaRPr lang="fa-IR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</a:t>
            </a:r>
          </a:p>
          <a:p>
            <a:pPr lvl="0" algn="just" rtl="1"/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1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داشتن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پيش نويس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2.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داشتن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پاكنويس( رعايت علائم نگارشي، املاي صحيح واژگان، درست نويسي ، خط خوش)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r>
              <a:rPr lang="fa-IR" sz="1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3. </a:t>
            </a:r>
            <a:r>
              <a:rPr lang="ar-SA" sz="1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به </a:t>
            </a:r>
            <a:r>
              <a:rPr lang="ar-SA" sz="1400" b="1" dirty="0">
                <a:solidFill>
                  <a:srgbClr val="FF0000"/>
                </a:solidFill>
                <a:cs typeface="B Nazanin" panose="00000400000000000000" pitchFamily="2" charset="-78"/>
              </a:rPr>
              <a:t>كارگيري مناسب    زبان «عادي » يا «ادبي» 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4.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رعايت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طبقه بندي  ذهن و نوشته 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5.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بهره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گيري مناسب از  شيوه هاي پرورش فكر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6. </a:t>
            </a:r>
            <a:r>
              <a:rPr lang="ar-SA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شيوة </a:t>
            </a:r>
            <a:r>
              <a:rPr lang="ar-SA" sz="1400" dirty="0">
                <a:solidFill>
                  <a:srgbClr val="FF0000"/>
                </a:solidFill>
                <a:cs typeface="B Nazanin" panose="00000400000000000000" pitchFamily="2" charset="-78"/>
              </a:rPr>
              <a:t>خواندن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31840" y="2071678"/>
            <a:ext cx="2880320" cy="46696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« </a:t>
            </a:r>
            <a:r>
              <a:rPr lang="fa-IR" sz="2400" b="1" dirty="0" smtClean="0">
                <a:cs typeface="B Nazanin" pitchFamily="2" charset="-78"/>
              </a:rPr>
              <a:t>فعّاليّت شماره2</a:t>
            </a:r>
            <a:r>
              <a:rPr lang="fa-IR" sz="2400" dirty="0" smtClean="0">
                <a:cs typeface="B Nazanin" pitchFamily="2" charset="-78"/>
              </a:rPr>
              <a:t>»</a:t>
            </a:r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 موضوعي </a:t>
            </a:r>
            <a:r>
              <a:rPr lang="ar-SA" sz="2000" dirty="0">
                <a:cs typeface="B Nazanin" panose="00000400000000000000" pitchFamily="2" charset="-78"/>
              </a:rPr>
              <a:t>را به دلخواه انتخاب كنيد؛ يك بار به زبان «عادي» و بار ديگر به زبان«ادبي»دربارة آن بنويسيد. 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------------------------</a:t>
            </a:r>
          </a:p>
          <a:p>
            <a:pPr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 </a:t>
            </a:r>
          </a:p>
          <a:p>
            <a:pPr algn="r" rtl="1"/>
            <a:r>
              <a:rPr lang="fa-IR" sz="1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توليد شدة  دانش آموز</a:t>
            </a:r>
            <a:endParaRPr lang="fa-IR" sz="16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endParaRPr lang="en-US" sz="20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43636" y="2072248"/>
            <a:ext cx="2714644" cy="4597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« </a:t>
            </a:r>
            <a:r>
              <a:rPr lang="fa-IR" sz="2400" b="1" dirty="0" smtClean="0">
                <a:cs typeface="B Nazanin" pitchFamily="2" charset="-78"/>
              </a:rPr>
              <a:t>فعّاليّت شماره1</a:t>
            </a:r>
            <a:r>
              <a:rPr lang="fa-IR" sz="2400" dirty="0" smtClean="0">
                <a:cs typeface="B Nazanin" pitchFamily="2" charset="-78"/>
              </a:rPr>
              <a:t>»</a:t>
            </a:r>
            <a:endParaRPr lang="fa-IR" sz="2000" dirty="0" smtClean="0">
              <a:cs typeface="B Nazanin" pitchFamily="2" charset="-78"/>
            </a:endParaRPr>
          </a:p>
          <a:p>
            <a:pPr lvl="0" algn="r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نوعِ </a:t>
            </a:r>
            <a:r>
              <a:rPr lang="fa-IR" sz="2000" dirty="0" smtClean="0">
                <a:cs typeface="B Nazanin" panose="00000400000000000000" pitchFamily="2" charset="-78"/>
              </a:rPr>
              <a:t>زبان نوشتة </a:t>
            </a:r>
            <a:r>
              <a:rPr lang="ar-SA" sz="2000" dirty="0" smtClean="0">
                <a:cs typeface="B Nazanin" panose="00000400000000000000" pitchFamily="2" charset="-78"/>
              </a:rPr>
              <a:t>زير </a:t>
            </a:r>
            <a:r>
              <a:rPr lang="ar-SA" sz="2000" dirty="0">
                <a:cs typeface="B Nazanin" panose="00000400000000000000" pitchFamily="2" charset="-78"/>
              </a:rPr>
              <a:t>را مشخّص كنيد</a:t>
            </a:r>
            <a:r>
              <a:rPr lang="ar-SA" sz="2000" dirty="0" smtClean="0">
                <a:cs typeface="B Nazanin" panose="00000400000000000000" pitchFamily="2" charset="-78"/>
              </a:rPr>
              <a:t>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marL="342900" lvl="0" indent="-342900" algn="r" rtl="1"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من هماني هستم كه فكر مي كنم</a:t>
            </a:r>
          </a:p>
          <a:p>
            <a:pPr marL="342900" lvl="0" indent="-342900" algn="r" rtl="1"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آدم</a:t>
            </a:r>
          </a:p>
          <a:p>
            <a:pPr marL="342900" lvl="0" indent="-342900" algn="r" rtl="1"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ارزش ها</a:t>
            </a:r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fa-IR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fa-IR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fa-IR" sz="20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fa-IR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fa-IR" sz="20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342900" lvl="0" indent="-342900" algn="r" rtl="1">
              <a:buFontTx/>
              <a:buChar char="-"/>
            </a:pP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6143636" y="1071546"/>
            <a:ext cx="2714644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بازشناسي(تشخيص)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714348" y="1000108"/>
            <a:ext cx="214314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داوري( تحليل)</a:t>
            </a:r>
            <a:endParaRPr lang="en-US" sz="2800" dirty="0" smtClean="0"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8596" y="357166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فعّاليّت هاي نگارشي درس سوم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9512" y="1196752"/>
            <a:ext cx="8643998" cy="547260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rtl="1"/>
            <a:endParaRPr lang="fa-IR" dirty="0" smtClean="0">
              <a:cs typeface="B Nazanin" pitchFamily="2" charset="-78"/>
            </a:endParaRPr>
          </a:p>
          <a:p>
            <a:pPr rtl="1"/>
            <a:endParaRPr lang="fa-IR" dirty="0" smtClean="0">
              <a:cs typeface="B Nazanin" pitchFamily="2" charset="-78"/>
            </a:endParaRPr>
          </a:p>
          <a:p>
            <a:pPr marL="342900" indent="-342900" algn="ctr" rtl="1">
              <a:buFont typeface="Wingdings" panose="05000000000000000000" pitchFamily="2" charset="2"/>
              <a:buChar char="ü"/>
            </a:pPr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پرهيز از به كار بردن نشانة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«يت» </a:t>
            </a:r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در كلمات فارسي</a:t>
            </a:r>
            <a:r>
              <a:rPr lang="en-US" sz="2000" b="1" dirty="0" smtClean="0">
                <a:solidFill>
                  <a:schemeClr val="tx1"/>
                </a:solidFill>
                <a:cs typeface="B Nazanin" pitchFamily="2" charset="-78"/>
              </a:rPr>
              <a:t>.</a:t>
            </a:r>
            <a:endParaRPr lang="fa-IR" sz="2000" b="1" dirty="0">
              <a:solidFill>
                <a:schemeClr val="tx1"/>
              </a:solidFill>
              <a:cs typeface="B Nazanin" pitchFamily="2" charset="-78"/>
            </a:endParaRPr>
          </a:p>
          <a:p>
            <a:pPr rtl="1"/>
            <a:endParaRPr lang="fa-IR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214290"/>
            <a:ext cx="3357586" cy="785818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مثل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0034" y="2113476"/>
            <a:ext cx="8358246" cy="45558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2482913" y="1124744"/>
            <a:ext cx="4392488" cy="86409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"/>
            </a:pP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كوه به كوه  نمي رسد، آدم به آدم مي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رسد.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851920" y="44624"/>
            <a:ext cx="1872208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چهارم: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107504" y="764704"/>
            <a:ext cx="8928992" cy="590465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Titr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Titr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fa-IR" sz="2400" b="1" dirty="0" smtClean="0">
              <a:latin typeface="Calibri" pitchFamily="34" charset="0"/>
              <a:ea typeface="Arial" pitchFamily="34" charset="0"/>
              <a:cs typeface="B Titr" pitchFamily="2" charset="-78"/>
            </a:endParaRP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fa-IR" sz="3600" b="1" dirty="0" smtClean="0">
                <a:cs typeface="B Nazanin" panose="00000400000000000000" pitchFamily="2" charset="-78"/>
              </a:rPr>
              <a:t>فضا و رنگ </a:t>
            </a:r>
            <a:r>
              <a:rPr lang="fa-IR" sz="3600" b="1" dirty="0">
                <a:cs typeface="B Nazanin" panose="00000400000000000000" pitchFamily="2" charset="-78"/>
              </a:rPr>
              <a:t>نوشتة خود را تغيير </a:t>
            </a:r>
            <a:r>
              <a:rPr lang="fa-IR" sz="3600" b="1" dirty="0" smtClean="0">
                <a:cs typeface="B Nazanin" panose="00000400000000000000" pitchFamily="2" charset="-78"/>
              </a:rPr>
              <a:t>دهيم.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Koodak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ar-SA" sz="1400" b="1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روش‌های پیشنهادی آموزش محتوا :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1400" dirty="0" smtClean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بارش فکری</a:t>
            </a:r>
            <a:endParaRPr lang="en-US" sz="1400" dirty="0" smtClean="0">
              <a:latin typeface="Arial" panose="020B060402020202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85750" lvl="0" indent="-28575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روش تدریس اعضای گروه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Koodak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4282" y="285728"/>
            <a:ext cx="8572560" cy="645564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000" b="1" dirty="0" smtClean="0">
                <a:cs typeface="B Nazanin" pitchFamily="2" charset="-78"/>
              </a:rPr>
              <a:t>چكيدة درس چهارم:</a:t>
            </a:r>
          </a:p>
          <a:p>
            <a:pPr algn="r"/>
            <a:endParaRPr lang="fa-IR" sz="2000" b="1" dirty="0" smtClean="0">
              <a:cs typeface="B Nazanin" pitchFamily="2" charset="-78"/>
            </a:endParaRPr>
          </a:p>
          <a:p>
            <a:pPr algn="r"/>
            <a:r>
              <a:rPr lang="fa-IR" sz="2000" b="1" dirty="0" smtClean="0">
                <a:cs typeface="B Nazanin" pitchFamily="2" charset="-78"/>
              </a:rPr>
              <a:t>1. هر نوشته داراي فضا و رنگ متفاوتي است.</a:t>
            </a:r>
          </a:p>
          <a:p>
            <a:pPr algn="r"/>
            <a:endParaRPr lang="fa-IR" sz="2000" b="1" dirty="0" smtClean="0">
              <a:cs typeface="B Nazanin" pitchFamily="2" charset="-78"/>
            </a:endParaRPr>
          </a:p>
          <a:p>
            <a:pPr algn="r"/>
            <a:r>
              <a:rPr lang="fa-IR" sz="2000" b="1" dirty="0" smtClean="0">
                <a:cs typeface="B Nazanin" pitchFamily="2" charset="-78"/>
              </a:rPr>
              <a:t>2. فضاي «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غير طنز</a:t>
            </a:r>
            <a:r>
              <a:rPr lang="fa-IR" sz="2000" b="1" dirty="0" smtClean="0">
                <a:cs typeface="B Nazanin" pitchFamily="2" charset="-78"/>
              </a:rPr>
              <a:t>» و </a:t>
            </a:r>
            <a:r>
              <a:rPr lang="fa-IR" sz="2000" b="1" dirty="0">
                <a:cs typeface="B Nazanin" pitchFamily="2" charset="-78"/>
              </a:rPr>
              <a:t>«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طنز</a:t>
            </a:r>
            <a:r>
              <a:rPr lang="fa-IR" sz="2000" b="1" dirty="0" smtClean="0">
                <a:cs typeface="B Nazanin" pitchFamily="2" charset="-78"/>
              </a:rPr>
              <a:t>» از </a:t>
            </a:r>
            <a:r>
              <a:rPr lang="fa-IR" sz="2000" b="1" dirty="0">
                <a:cs typeface="B Nazanin" panose="00000400000000000000" pitchFamily="2" charset="-78"/>
              </a:rPr>
              <a:t>رايج ترين فضاهاي نوشتن </a:t>
            </a:r>
            <a:r>
              <a:rPr lang="fa-IR" sz="2000" b="1" dirty="0" smtClean="0">
                <a:cs typeface="B Nazanin" panose="00000400000000000000" pitchFamily="2" charset="-78"/>
              </a:rPr>
              <a:t>است.</a:t>
            </a:r>
          </a:p>
          <a:p>
            <a:pPr algn="r"/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3. </a:t>
            </a:r>
            <a:r>
              <a:rPr lang="fa-IR" sz="2000" b="1" dirty="0">
                <a:cs typeface="B Nazanin" panose="00000400000000000000" pitchFamily="2" charset="-78"/>
              </a:rPr>
              <a:t>فضا و آهنگ هر نوع نوشته،  با نوشتة ديگر متفاوت است. نوعِ واژه هاي (مصالح و مواد) هر نوشته هم به نوعِ فضا و رنگ </a:t>
            </a:r>
            <a:r>
              <a:rPr lang="fa-IR" sz="2000" b="1" dirty="0" smtClean="0">
                <a:cs typeface="B Nazanin" panose="00000400000000000000" pitchFamily="2" charset="-78"/>
              </a:rPr>
              <a:t>نوشته بستگي </a:t>
            </a:r>
            <a:r>
              <a:rPr lang="fa-IR" sz="2000" b="1" dirty="0">
                <a:cs typeface="B Nazanin" panose="00000400000000000000" pitchFamily="2" charset="-78"/>
              </a:rPr>
              <a:t>دارد. در هر نوع نوشته، حتي جنس كلمات، نوع چينش و جمله بندي ها هم،  متفاوت است</a:t>
            </a:r>
            <a:r>
              <a:rPr lang="fa-IR" sz="2000" b="1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sz="2000" b="1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4. براي ايجاد فضاي طنز در نوشته از شش روش مي توان بهره گرفت: </a:t>
            </a: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1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 اغراق در  توصيف </a:t>
            </a: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چهره، حالات، رفتارها و خصلت‌هاي اشخاص .</a:t>
            </a: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برجسته  كردن و كش دادن  مسايل بي اهمّيّت .</a:t>
            </a: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تقليد از  متون ادبي كهن  و طرحِ  </a:t>
            </a:r>
            <a:r>
              <a:rPr lang="fa-IR" sz="1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مسائل امروزي را  با همان زبان و سبك </a:t>
            </a: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قديمي</a:t>
            </a:r>
            <a:r>
              <a:rPr lang="fa-IR" sz="1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fa-IR" sz="12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r" rtl="1">
              <a:lnSpc>
                <a:spcPct val="115000"/>
              </a:lnSpc>
            </a:pP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جا </a:t>
            </a:r>
            <a:r>
              <a:rPr lang="fa-IR" sz="1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</a:t>
            </a: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جا كردن </a:t>
            </a:r>
            <a:r>
              <a:rPr lang="fa-IR" sz="1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حوادث و </a:t>
            </a: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وقايع. </a:t>
            </a:r>
          </a:p>
          <a:p>
            <a:pPr marL="171450" lvl="0" indent="-171450" algn="r" rtl="1">
              <a:lnSpc>
                <a:spcPct val="115000"/>
              </a:lnSpc>
              <a:buFontTx/>
              <a:buChar char="-"/>
            </a:pP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ايجاد  فضاي لطيف و دلچسب با بازي با كلمات .</a:t>
            </a:r>
          </a:p>
          <a:p>
            <a:pPr lvl="0" algn="r" rtl="1">
              <a:lnSpc>
                <a:spcPct val="115000"/>
              </a:lnSpc>
            </a:pP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 خلق  نكته هاي جذاب و با  غلط </a:t>
            </a:r>
            <a:r>
              <a:rPr lang="fa-IR" sz="1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هاي املايي </a:t>
            </a:r>
            <a:r>
              <a:rPr lang="fa-IR" sz="1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آگاهانه.  </a:t>
            </a:r>
          </a:p>
          <a:p>
            <a:pPr lvl="0" algn="just" rtl="1">
              <a:lnSpc>
                <a:spcPct val="115000"/>
              </a:lnSpc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342900" lvl="0" indent="-342900" algn="just" rtl="1">
              <a:lnSpc>
                <a:spcPct val="115000"/>
              </a:lnSpc>
              <a:buFont typeface="+mj-lt"/>
              <a:buAutoNum type="arabicPeriod"/>
            </a:pPr>
            <a:endParaRPr lang="fa-IR" sz="12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/>
            <a:endParaRPr lang="fa-IR" sz="2000" b="1" dirty="0" smtClean="0">
              <a:cs typeface="B Nazanin" pitchFamily="2" charset="-78"/>
            </a:endParaRPr>
          </a:p>
          <a:p>
            <a:pPr algn="r"/>
            <a:endParaRPr lang="fa-IR" sz="2000" b="1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286116" y="1071546"/>
            <a:ext cx="2571768" cy="928694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آفرينش(توليد)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00034" y="1999670"/>
            <a:ext cx="2712546" cy="474169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شماره3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marL="228600" marR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0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</a:t>
            </a:r>
            <a:r>
              <a:rPr lang="ar-SA" sz="20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یکی </a:t>
            </a:r>
            <a:r>
              <a:rPr lang="ar-SA" sz="20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</a:t>
            </a:r>
            <a:r>
              <a:rPr lang="fa-IR" sz="20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نوشته هاي</a:t>
            </a:r>
            <a:r>
              <a:rPr lang="ar-SA" sz="20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عضو گروه خود را انتخاب و آن را بر پاية  معيارهاي </a:t>
            </a:r>
            <a:r>
              <a:rPr lang="ar-SA" sz="16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زير، بررسي و نقد‌كنید</a:t>
            </a:r>
            <a:r>
              <a:rPr lang="ar-SA" sz="16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fa-IR" sz="1600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just" rtl="1">
              <a:spcBef>
                <a:spcPts val="0"/>
              </a:spcBef>
              <a:spcAft>
                <a:spcPts val="1000"/>
              </a:spcAft>
            </a:pPr>
            <a:r>
              <a:rPr lang="fa-IR" sz="16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------------------------</a:t>
            </a:r>
          </a:p>
          <a:p>
            <a:pPr marR="0" lvl="0" algn="just" rtl="1">
              <a:spcBef>
                <a:spcPts val="0"/>
              </a:spcBef>
              <a:spcAft>
                <a:spcPts val="0"/>
              </a:spcAft>
            </a:pPr>
            <a:r>
              <a:rPr lang="fa-IR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1.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داشتن </a:t>
            </a:r>
            <a:r>
              <a:rPr lang="ar-SA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پيش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نويس</a:t>
            </a:r>
            <a:endParaRPr lang="fa-IR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>
              <a:lnSpc>
                <a:spcPct val="115000"/>
              </a:lnSpc>
            </a:pPr>
            <a:r>
              <a:rPr lang="fa-IR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2.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داشتن </a:t>
            </a:r>
            <a:r>
              <a:rPr lang="ar-SA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پاكنويس ( رعايت علائم نگارشي، املاي صحيح واژگان، درست نويسي </a:t>
            </a:r>
            <a:r>
              <a:rPr lang="ar-SA" sz="1200" dirty="0">
                <a:solidFill>
                  <a:srgbClr val="FF0000"/>
                </a:solidFill>
                <a:latin typeface="Times New Roman" panose="0202050305040509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ar-SA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خطِّ خوش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fa-IR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>
              <a:spcAft>
                <a:spcPts val="1000"/>
              </a:spcAft>
            </a:pPr>
            <a:r>
              <a:rPr lang="fa-IR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 </a:t>
            </a:r>
            <a:r>
              <a:rPr lang="ar-SA" sz="1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انتخاب و به كارگيري مناسبِ فضاي طنز و غير </a:t>
            </a:r>
            <a:r>
              <a:rPr lang="ar-SA" sz="1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طنز</a:t>
            </a:r>
            <a:endParaRPr lang="fa-IR" sz="1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/>
            <a:r>
              <a:rPr lang="fa-IR" sz="1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14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 </a:t>
            </a:r>
            <a:r>
              <a:rPr lang="ar-SA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رعايت طبقه بندي  ذهن و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نوشته</a:t>
            </a:r>
            <a:endParaRPr lang="fa-IR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/>
            <a:r>
              <a:rPr lang="fa-IR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5.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بهره </a:t>
            </a:r>
            <a:r>
              <a:rPr lang="ar-SA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گيري مناسب از  شيوه هاي پرورش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فكر</a:t>
            </a:r>
            <a:endParaRPr lang="fa-IR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>
              <a:lnSpc>
                <a:spcPct val="115000"/>
              </a:lnSpc>
            </a:pPr>
            <a:r>
              <a:rPr lang="fa-IR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6. </a:t>
            </a:r>
            <a:r>
              <a:rPr lang="ar-SA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شيوة خواندن</a:t>
            </a:r>
            <a:endParaRPr lang="fa-IR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" rtl="1">
              <a:lnSpc>
                <a:spcPct val="115000"/>
              </a:lnSpc>
            </a:pPr>
            <a:endParaRPr lang="en-US" sz="1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/>
            <a:endParaRPr lang="en-US" sz="1400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99614" y="2080185"/>
            <a:ext cx="2712546" cy="459768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شماره2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lvl="0" algn="just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از </a:t>
            </a:r>
            <a:r>
              <a:rPr lang="ar-SA" sz="20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ميان موضوع‌هاي زير، يكي را برگزينيد و يك بار در فضاي «غير طنز» و بارديگر در فضاي« طنز » در بارة آن بنويسيد</a:t>
            </a:r>
            <a:r>
              <a:rPr lang="ar-SA" sz="20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r>
              <a:rPr lang="ar-SA" sz="12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endParaRPr lang="fa-IR" sz="12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تلفن همراه</a:t>
            </a:r>
            <a:endParaRPr lang="fa-IR" sz="12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رُباتِ پيشخدمت</a:t>
            </a:r>
            <a:endParaRPr lang="en-US" sz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درد</a:t>
            </a:r>
            <a:r>
              <a:rPr lang="en-US" sz="1200" b="1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دل</a:t>
            </a:r>
            <a:r>
              <a:rPr lang="en-US" sz="1200" b="1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يك</a:t>
            </a:r>
            <a:r>
              <a:rPr lang="en-US" sz="1200" b="1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موش</a:t>
            </a:r>
            <a:r>
              <a:rPr lang="en-US" sz="1200" b="1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آزمايشگاهي                             </a:t>
            </a:r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ماهي، در حوض قالي</a:t>
            </a:r>
            <a:endParaRPr lang="en-US" sz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ساية آدم</a:t>
            </a:r>
            <a:endParaRPr lang="fa-IR" sz="12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 انتقال خون</a:t>
            </a:r>
            <a:endParaRPr lang="en-US" sz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 smtClean="0">
                <a:solidFill>
                  <a:schemeClr val="tx1"/>
                </a:solidFill>
                <a:cs typeface="B Nazanin" pitchFamily="2" charset="-78"/>
              </a:rPr>
              <a:t>-</a:t>
            </a: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كمك به همسايه ها</a:t>
            </a:r>
            <a:endParaRPr lang="fa-IR" sz="12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>
              <a:buFontTx/>
              <a:buChar char="-"/>
            </a:pPr>
            <a:r>
              <a:rPr lang="ar-SA" sz="1200" b="1" dirty="0" smtClean="0">
                <a:solidFill>
                  <a:schemeClr val="tx1"/>
                </a:solidFill>
                <a:cs typeface="B Nazanin" pitchFamily="2" charset="-78"/>
              </a:rPr>
              <a:t>ايستادن توي صف</a:t>
            </a:r>
            <a:endParaRPr lang="fa-IR" sz="12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lvl="0" algn="just" rtl="1"/>
            <a:r>
              <a:rPr lang="fa-IR" sz="1200" b="1" dirty="0">
                <a:solidFill>
                  <a:srgbClr val="FF0000"/>
                </a:solidFill>
                <a:cs typeface="B Nazanin" pitchFamily="2" charset="-78"/>
              </a:rPr>
              <a:t>----------------------------</a:t>
            </a:r>
          </a:p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0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متن :</a:t>
            </a:r>
            <a:endParaRPr lang="fa-IR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16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توليد شدة دانش آموز</a:t>
            </a:r>
            <a:endParaRPr lang="en-US" sz="1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099194" y="2080185"/>
            <a:ext cx="2772584" cy="459768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شماره1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marR="0" lvl="0" algn="just" rtl="1">
              <a:spcBef>
                <a:spcPts val="0"/>
              </a:spcBef>
              <a:spcAft>
                <a:spcPts val="1000"/>
              </a:spcAft>
            </a:pPr>
            <a:r>
              <a:rPr lang="fa-IR" dirty="0" smtClean="0">
                <a:cs typeface="B Nazanin" pitchFamily="2" charset="-78"/>
              </a:rPr>
              <a:t>*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نوشته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هاي زير را بخوانيد و نوعِ فضا و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رنگ(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غير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طنز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طنز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هر كدام را مشخّص كنيد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just" rtl="1">
              <a:spcBef>
                <a:spcPts val="0"/>
              </a:spcBef>
              <a:spcAft>
                <a:spcPts val="1000"/>
              </a:spcAft>
            </a:pPr>
            <a:r>
              <a:rPr lang="fa-IR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------------------------</a:t>
            </a:r>
          </a:p>
          <a:p>
            <a:pPr marR="0" lvl="0" algn="ctr" rtl="1">
              <a:spcBef>
                <a:spcPts val="0"/>
              </a:spcBef>
              <a:spcAft>
                <a:spcPts val="1000"/>
              </a:spcAft>
            </a:pPr>
            <a:r>
              <a:rPr lang="fa-IR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متن: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خواندني هاي علمي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آقاي با كلاه...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عصر شتر تا عصر موتور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6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خواب خون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endParaRPr lang="fa-IR" sz="16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6143636" y="1071546"/>
            <a:ext cx="2714644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بازشناسي(تشخيص)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745133" y="1035827"/>
            <a:ext cx="214314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داوري( تحليل)</a:t>
            </a:r>
            <a:endParaRPr lang="en-US" sz="2800" dirty="0" smtClean="0"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8596" y="285728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فعّاليّت هاي نگارشي درس چهارم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142984"/>
            <a:ext cx="8928992" cy="53103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 rtl="1">
              <a:buFont typeface="Wingdings" panose="05000000000000000000" pitchFamily="2" charset="2"/>
              <a:buChar char="ü"/>
            </a:pPr>
            <a:r>
              <a:rPr lang="fa-IR" b="1" dirty="0" smtClean="0">
                <a:solidFill>
                  <a:srgbClr val="00B050"/>
                </a:solidFill>
                <a:cs typeface="B Nazanin" pitchFamily="2" charset="-78"/>
              </a:rPr>
              <a:t>پرهيز از به كارگيري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واژه هاي ترديد آفرين</a:t>
            </a:r>
            <a:r>
              <a:rPr lang="fa-IR" b="1" dirty="0" smtClean="0">
                <a:solidFill>
                  <a:srgbClr val="00B050"/>
                </a:solidFill>
                <a:cs typeface="B Nazanin" pitchFamily="2" charset="-78"/>
              </a:rPr>
              <a:t>( شايد، ممكن است و ...) در جمله هاي قطعي و تاكيدي</a:t>
            </a:r>
            <a:r>
              <a:rPr lang="fa-IR" sz="1600" b="1" dirty="0" smtClean="0">
                <a:solidFill>
                  <a:srgbClr val="00B050"/>
                </a:solidFill>
                <a:cs typeface="B Nazanin" pitchFamily="2" charset="-78"/>
              </a:rPr>
              <a:t>.</a:t>
            </a:r>
            <a:endParaRPr lang="fa-IR" sz="1600" b="1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تصویر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94026" y="1124744"/>
            <a:ext cx="8429684" cy="77327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1600" dirty="0" smtClean="0">
                <a:cs typeface="B Nazanin" panose="00000400000000000000" pitchFamily="2" charset="-78"/>
              </a:rPr>
              <a:t>* </a:t>
            </a:r>
            <a:r>
              <a:rPr lang="ar-SA" sz="1600" dirty="0" smtClean="0">
                <a:cs typeface="B Nazanin" panose="00000400000000000000" pitchFamily="2" charset="-78"/>
              </a:rPr>
              <a:t>درون </a:t>
            </a:r>
            <a:r>
              <a:rPr lang="ar-SA" sz="1600" dirty="0">
                <a:cs typeface="B Nazanin" panose="00000400000000000000" pitchFamily="2" charset="-78"/>
              </a:rPr>
              <a:t>يك  انوبوس شلوغ را ، </a:t>
            </a:r>
            <a:r>
              <a:rPr lang="ar-SA" sz="1600" dirty="0" smtClean="0">
                <a:cs typeface="B Nazanin" panose="00000400000000000000" pitchFamily="2" charset="-78"/>
              </a:rPr>
              <a:t>تصو</a:t>
            </a:r>
            <a:r>
              <a:rPr lang="fa-IR" sz="1600" dirty="0" smtClean="0">
                <a:cs typeface="B Nazanin" panose="00000400000000000000" pitchFamily="2" charset="-78"/>
              </a:rPr>
              <a:t>ّ</a:t>
            </a:r>
            <a:r>
              <a:rPr lang="ar-SA" sz="1600" dirty="0" smtClean="0">
                <a:cs typeface="B Nazanin" panose="00000400000000000000" pitchFamily="2" charset="-78"/>
              </a:rPr>
              <a:t>ر </a:t>
            </a:r>
            <a:r>
              <a:rPr lang="ar-SA" sz="1600" dirty="0">
                <a:cs typeface="B Nazanin" panose="00000400000000000000" pitchFamily="2" charset="-78"/>
              </a:rPr>
              <a:t>كنيد و تصوير ذهني خود را  شرح دهيد.</a:t>
            </a:r>
            <a:endParaRPr lang="en-US" sz="1600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94026" y="2132856"/>
            <a:ext cx="8429684" cy="46805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787606" y="3983"/>
            <a:ext cx="1712802" cy="91045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پنجم: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179512" y="1052736"/>
            <a:ext cx="8784975" cy="554461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fa-IR" sz="2800" b="1" dirty="0" smtClean="0"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algn="r"/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نوشته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را خوش،آغاز كنيم؛ زيبا به پايان ببريم و نيكو نام‌گذاري كنيم.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ar-SA" sz="1200" b="1" dirty="0">
                <a:latin typeface="'B Zar'"/>
                <a:ea typeface="Times New Roman" panose="02020503050405090304" pitchFamily="18" charset="0"/>
                <a:cs typeface="B Nazanin" panose="00000400000000000000" pitchFamily="2" charset="-78"/>
              </a:rPr>
              <a:t>روش‌های پیشنهادی آموزش محتوا :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r" rt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1200" dirty="0" smtClean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12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بهره گیری از گروه های مکمل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4282" y="285728"/>
            <a:ext cx="8572560" cy="62151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800" b="1" dirty="0" smtClean="0">
                <a:cs typeface="B Nazanin" pitchFamily="2" charset="-78"/>
              </a:rPr>
              <a:t>چكيدة درس پنجم</a:t>
            </a:r>
            <a:r>
              <a:rPr lang="fa-IR" b="1" dirty="0" smtClean="0">
                <a:cs typeface="B Nazanin" pitchFamily="2" charset="-78"/>
              </a:rPr>
              <a:t>: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1. </a:t>
            </a:r>
            <a:r>
              <a:rPr lang="fa-IR" dirty="0" smtClean="0">
                <a:cs typeface="B Nazanin" pitchFamily="2" charset="-78"/>
              </a:rPr>
              <a:t>شروع، پايان و نامگذاري نوشته، سه بخش مهم يك نوشته هستند و در جذب  و تاثير گذاري بر خواننده تاثير زيادي دارند</a:t>
            </a:r>
            <a:r>
              <a:rPr lang="fa-IR" b="1" dirty="0" smtClean="0">
                <a:cs typeface="B Nazanin" pitchFamily="2" charset="-78"/>
              </a:rPr>
              <a:t>.</a:t>
            </a: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 2.  اين روش ها،</a:t>
            </a:r>
            <a:r>
              <a:rPr lang="fa-IR" dirty="0" smtClean="0">
                <a:cs typeface="B Nazanin" panose="00000400000000000000" pitchFamily="2" charset="-78"/>
              </a:rPr>
              <a:t> به ما كمك مي كند تا نوشته هايي با </a:t>
            </a: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آغاز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هاي </a:t>
            </a:r>
            <a:r>
              <a:rPr lang="fa-IR" dirty="0" smtClean="0">
                <a:cs typeface="B Nazanin" panose="00000400000000000000" pitchFamily="2" charset="-78"/>
              </a:rPr>
              <a:t>مناسب داشته باشيم:</a:t>
            </a:r>
            <a:endParaRPr lang="en-US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-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پرسش </a:t>
            </a:r>
            <a:r>
              <a:rPr lang="fa-IR" b="1" dirty="0" smtClean="0">
                <a:cs typeface="B Nazanin" panose="00000400000000000000" pitchFamily="2" charset="-78"/>
              </a:rPr>
              <a:t>(بهره  گيري از طرح سوال و ايجاد كنجكاوي در خواننده)</a:t>
            </a:r>
            <a:endParaRPr lang="en-US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-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خبر</a:t>
            </a:r>
            <a:r>
              <a:rPr lang="fa-IR" b="1" dirty="0" smtClean="0">
                <a:cs typeface="B Nazanin" panose="00000400000000000000" pitchFamily="2" charset="-78"/>
              </a:rPr>
              <a:t>( ابلاغ خبري داغ، متفاوت و غافل گير كننده)</a:t>
            </a:r>
            <a:endParaRPr lang="en-US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-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داستان</a:t>
            </a:r>
            <a:r>
              <a:rPr lang="fa-IR" b="1" dirty="0" smtClean="0">
                <a:cs typeface="B Nazanin" panose="00000400000000000000" pitchFamily="2" charset="-78"/>
              </a:rPr>
              <a:t>( نقل  داستان، حكايت يا خاطره اي كوتاه و ...)</a:t>
            </a:r>
          </a:p>
          <a:p>
            <a:pPr lvl="0" algn="r" rtl="1"/>
            <a:endParaRPr lang="fa-IR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3</a:t>
            </a:r>
            <a:r>
              <a:rPr lang="fa-IR" dirty="0">
                <a:cs typeface="B Nazanin" panose="00000400000000000000" pitchFamily="2" charset="-78"/>
              </a:rPr>
              <a:t>. روش هاي زير به ما كمك مي كند تا متن هايي با</a:t>
            </a:r>
            <a:r>
              <a:rPr lang="fa-IR" dirty="0">
                <a:solidFill>
                  <a:srgbClr val="FF0000"/>
                </a:solidFill>
                <a:cs typeface="B Nazanin" panose="00000400000000000000" pitchFamily="2" charset="-78"/>
              </a:rPr>
              <a:t> پايان </a:t>
            </a:r>
            <a:r>
              <a:rPr lang="fa-IR" dirty="0">
                <a:cs typeface="B Nazanin" panose="00000400000000000000" pitchFamily="2" charset="-78"/>
              </a:rPr>
              <a:t>هايي تاثير گذار بنويسيم: 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-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پرسش</a:t>
            </a:r>
            <a:r>
              <a:rPr lang="fa-IR" b="1" dirty="0" smtClean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(بهره  گيري از طرح سوال  براي واداشتن خواننده به تامل و تفكر)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 </a:t>
            </a:r>
            <a:r>
              <a:rPr lang="fa-IR" b="1" dirty="0" smtClean="0">
                <a:cs typeface="B Nazanin" panose="00000400000000000000" pitchFamily="2" charset="-78"/>
              </a:rPr>
              <a:t>-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شعر</a:t>
            </a:r>
            <a:r>
              <a:rPr lang="fa-IR" b="1" dirty="0" smtClean="0">
                <a:cs typeface="B Nazanin" panose="00000400000000000000" pitchFamily="2" charset="-78"/>
              </a:rPr>
              <a:t>(نقل </a:t>
            </a:r>
            <a:r>
              <a:rPr lang="fa-IR" b="1" dirty="0">
                <a:cs typeface="B Nazanin" panose="00000400000000000000" pitchFamily="2" charset="-78"/>
              </a:rPr>
              <a:t>اشعار و ابيات ، ضرب المثل  و ... مرتبط با موضوع نوشته)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-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جمله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هاي عاطفي</a:t>
            </a:r>
            <a:r>
              <a:rPr lang="fa-IR" b="1" dirty="0">
                <a:cs typeface="B Nazanin" panose="00000400000000000000" pitchFamily="2" charset="-78"/>
              </a:rPr>
              <a:t>( بيان  جملات  عاطفي و احساسي )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/>
            <a:endParaRPr lang="fa-IR" b="1" dirty="0" smtClean="0">
              <a:cs typeface="B Nazanin" panose="00000400000000000000" pitchFamily="2" charset="-78"/>
            </a:endParaRPr>
          </a:p>
          <a:p>
            <a:pPr lvl="0" algn="r" rtl="1"/>
            <a:endParaRPr lang="en-US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357554" y="1071546"/>
            <a:ext cx="2500330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آفرينش(توليد)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4315" y="2112171"/>
            <a:ext cx="2667524" cy="46366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400" b="1" dirty="0" smtClean="0">
                <a:cs typeface="B Nazanin" pitchFamily="2" charset="-78"/>
              </a:rPr>
              <a:t>« فعّاليّت شماره3»</a:t>
            </a:r>
          </a:p>
          <a:p>
            <a:pPr lvl="0" algn="just" rtl="1"/>
            <a:r>
              <a:rPr lang="fa-IR" sz="1600" dirty="0" smtClean="0">
                <a:cs typeface="B Nazanin" pitchFamily="2" charset="-78"/>
              </a:rPr>
              <a:t> *</a:t>
            </a:r>
            <a:r>
              <a:rPr lang="ar-SA" sz="1600" dirty="0" smtClean="0">
                <a:cs typeface="B Nazanin" pitchFamily="2" charset="-78"/>
              </a:rPr>
              <a:t>یکی از </a:t>
            </a:r>
            <a:r>
              <a:rPr lang="fa-IR" sz="1600" dirty="0" smtClean="0">
                <a:cs typeface="B Nazanin" pitchFamily="2" charset="-78"/>
              </a:rPr>
              <a:t> نوشته هاي</a:t>
            </a:r>
            <a:r>
              <a:rPr lang="ar-SA" sz="1600" dirty="0" smtClean="0">
                <a:cs typeface="B Nazanin" pitchFamily="2" charset="-78"/>
              </a:rPr>
              <a:t> عضو گروه خود را انتخاب و آن را بر پاية  معيارهاي زير، بررسي و نقد‌كنید.</a:t>
            </a:r>
            <a:endParaRPr lang="fa-IR" sz="1600" dirty="0" smtClean="0">
              <a:cs typeface="B Nazanin" pitchFamily="2" charset="-78"/>
            </a:endParaRPr>
          </a:p>
          <a:p>
            <a:pPr lvl="0" algn="just" rtl="1"/>
            <a:r>
              <a:rPr lang="fa-IR" sz="1600" dirty="0" smtClean="0">
                <a:solidFill>
                  <a:srgbClr val="FF0000"/>
                </a:solidFill>
                <a:cs typeface="B Nazanin" pitchFamily="2" charset="-78"/>
              </a:rPr>
              <a:t>----------------------------</a:t>
            </a:r>
          </a:p>
          <a:p>
            <a:pPr lvl="0" algn="just" rtl="1"/>
            <a:r>
              <a:rPr lang="fa-IR" sz="1600" dirty="0" smtClean="0">
                <a:solidFill>
                  <a:srgbClr val="FF0000"/>
                </a:solidFill>
                <a:cs typeface="B Nazanin" pitchFamily="2" charset="-78"/>
              </a:rPr>
              <a:t>1.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داشتن پيش نويس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2.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داشتن پاكنويس( رعايت علائم نگارشي، املاي صحيح واژگا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ن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درست نويسي ، خطِّ خوش)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3. </a:t>
            </a:r>
            <a:r>
              <a:rPr lang="ar-SA" sz="1600" b="1" dirty="0" smtClean="0">
                <a:solidFill>
                  <a:srgbClr val="FF0000"/>
                </a:solidFill>
                <a:cs typeface="B Nazanin" pitchFamily="2" charset="-78"/>
              </a:rPr>
              <a:t>استفادة مناسب از روش هاي  شروع كردن و به پايان بردن نوشته</a:t>
            </a:r>
            <a:endParaRPr lang="en-US" sz="16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4.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رعايت طبقه بندي ذهن و نوشته 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5.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بهره گيري مناسب از  شيوه هاي پرورش فكر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6.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شيوة خواندن</a:t>
            </a:r>
            <a:endParaRPr lang="fa-IR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endParaRPr lang="fa-IR" sz="1400" dirty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11290" y="2112171"/>
            <a:ext cx="2664295" cy="463667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ct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« </a:t>
            </a:r>
            <a:r>
              <a:rPr lang="fa-IR" sz="2400" b="1" dirty="0" smtClean="0">
                <a:cs typeface="B Nazanin" pitchFamily="2" charset="-78"/>
              </a:rPr>
              <a:t>فعّاليّت شماره2</a:t>
            </a:r>
            <a:r>
              <a:rPr lang="fa-IR" sz="2800" b="1" dirty="0" smtClean="0">
                <a:cs typeface="B Nazanin" pitchFamily="2" charset="-78"/>
              </a:rPr>
              <a:t>»</a:t>
            </a:r>
            <a:endParaRPr lang="fa-IR" sz="2400" b="1" dirty="0" smtClean="0">
              <a:cs typeface="B Nazanin" pitchFamily="2" charset="-78"/>
            </a:endParaRPr>
          </a:p>
          <a:p>
            <a:pPr algn="just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cs typeface="B Nazanin" pitchFamily="2" charset="-78"/>
              </a:rPr>
              <a:t>موضوعي را به دلخواه برگزنيد و  با يكي  از شيوه‌هاي آغاز  و پايان نوشته، متني را دربارة آن بنويسيد.</a:t>
            </a:r>
            <a:r>
              <a:rPr lang="fa-IR" sz="20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</a:p>
          <a:p>
            <a:pPr algn="just" rtl="1"/>
            <a:r>
              <a:rPr lang="fa-IR" sz="2000" dirty="0" smtClean="0">
                <a:solidFill>
                  <a:srgbClr val="FF0000"/>
                </a:solidFill>
                <a:cs typeface="B Nazanin" pitchFamily="2" charset="-78"/>
              </a:rPr>
              <a:t>----------------------</a:t>
            </a:r>
          </a:p>
          <a:p>
            <a:pPr algn="ctr" rtl="1"/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متن</a:t>
            </a:r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</a:p>
          <a:p>
            <a:pPr algn="just" rtl="1"/>
            <a:r>
              <a:rPr lang="fa-IR" sz="2000" dirty="0" smtClean="0">
                <a:solidFill>
                  <a:srgbClr val="FF0000"/>
                </a:solidFill>
                <a:cs typeface="B Nazanin" pitchFamily="2" charset="-78"/>
              </a:rPr>
              <a:t>-  توليد شدة دانش آموز</a:t>
            </a:r>
            <a:endParaRPr lang="en-US" sz="20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/>
            <a:endParaRPr lang="en-US" sz="20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/>
            <a:endParaRPr lang="en-US" sz="2000" dirty="0">
              <a:solidFill>
                <a:srgbClr val="FF0000"/>
              </a:solidFill>
              <a:cs typeface="B Nazanin" pitchFamily="2" charset="-78"/>
            </a:endParaRPr>
          </a:p>
          <a:p>
            <a:pPr algn="just" rtl="1"/>
            <a:endParaRPr lang="en-US" sz="20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/>
            <a:endParaRPr lang="fa-IR" sz="20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fa-IR" sz="2000" dirty="0" smtClean="0">
              <a:cs typeface="B Nazanin" pitchFamily="2" charset="-78"/>
            </a:endParaRPr>
          </a:p>
          <a:p>
            <a:pPr rtl="1"/>
            <a:endParaRPr lang="en-US" sz="2000" dirty="0"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084168" y="2112171"/>
            <a:ext cx="2702674" cy="46217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800" dirty="0" smtClean="0">
                <a:cs typeface="B Nazanin" pitchFamily="2" charset="-78"/>
              </a:rPr>
              <a:t>« </a:t>
            </a:r>
            <a:r>
              <a:rPr lang="fa-IR" sz="2400" b="1" dirty="0" smtClean="0">
                <a:cs typeface="B Nazanin" pitchFamily="2" charset="-78"/>
              </a:rPr>
              <a:t>فعّاليّت شماره1</a:t>
            </a:r>
            <a:r>
              <a:rPr lang="fa-IR" sz="2800" dirty="0" smtClean="0">
                <a:cs typeface="B Nazanin" pitchFamily="2" charset="-78"/>
              </a:rPr>
              <a:t>»</a:t>
            </a:r>
            <a:endParaRPr lang="fa-IR" sz="2400" dirty="0" smtClean="0">
              <a:cs typeface="B Nazanin" pitchFamily="2" charset="-78"/>
            </a:endParaRPr>
          </a:p>
          <a:p>
            <a:pPr marR="0" lvl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16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</a:t>
            </a:r>
            <a:r>
              <a:rPr lang="ar-SA" sz="16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نوشته‌هاي </a:t>
            </a:r>
            <a:r>
              <a:rPr lang="ar-SA" sz="16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زير، از بخش‌هاي آغازين و پاياني متن‌هايي انتخاب شده‌اند؛ آن‌ها را بخوانيد و بگوييد، هر كدام، به چه شيوه، آغاز و پايان نوشتة خود را تنظيم كرده‌اند</a:t>
            </a:r>
            <a:r>
              <a:rPr lang="ar-SA" sz="1600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fa-IR" sz="1600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------------------------</a:t>
            </a:r>
          </a:p>
          <a:p>
            <a:pPr marR="0" lvl="0" algn="ctr" rtl="1">
              <a:spcBef>
                <a:spcPts val="0"/>
              </a:spcBef>
              <a:spcAft>
                <a:spcPts val="1000"/>
              </a:spcAft>
            </a:pPr>
            <a:r>
              <a:rPr lang="fa-IR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متن: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4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باران ماهي.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چه كسي را دوست بداريم.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فصل ها.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1000"/>
              </a:spcAft>
              <a:buFontTx/>
              <a:buChar char="-"/>
            </a:pPr>
            <a:r>
              <a:rPr lang="fa-IR" sz="1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شاعر حماسة ملّي.</a:t>
            </a:r>
          </a:p>
          <a:p>
            <a:pPr marR="0" lvl="0" algn="just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6143636" y="1071546"/>
            <a:ext cx="2714644" cy="928694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بازشناسي(تشخيص)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571472" y="1000108"/>
            <a:ext cx="2357454" cy="100013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داوري( تحليل)</a:t>
            </a:r>
            <a:endParaRPr lang="en-US" sz="2800" dirty="0" smtClean="0"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8596" y="285728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فعّاليّت هاي نگارشي درس پنجم</a:t>
            </a:r>
            <a:endParaRPr lang="en-US" sz="2800" dirty="0">
              <a:solidFill>
                <a:schemeClr val="tx1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85876" y="1268760"/>
            <a:ext cx="8643998" cy="532859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ct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fa-IR" sz="2000" b="1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پرهيز از به كارگيري </a:t>
            </a: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فعل هاي تركيبي بلند </a:t>
            </a:r>
            <a:r>
              <a:rPr lang="fa-IR" sz="2000" b="1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به جاي افعال ساده وكوتاه.</a:t>
            </a:r>
            <a:endParaRPr lang="en-US" sz="2000" dirty="0">
              <a:effectLst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915816" y="116632"/>
            <a:ext cx="3357586" cy="714380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حكايت نگاري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5486" y="3439624"/>
            <a:ext cx="8358246" cy="33017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17409" name="AutoShape 1"/>
          <p:cNvSpPr>
            <a:spLocks noChangeArrowheads="1"/>
          </p:cNvSpPr>
          <p:nvPr/>
        </p:nvSpPr>
        <p:spPr bwMode="auto">
          <a:xfrm>
            <a:off x="415486" y="877619"/>
            <a:ext cx="8358246" cy="25019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round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×"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روزی، شخصی نزد طبیب رفت و گفت:« شکم من به غایت درد می کند، آن را علاج کن که بی طاقت شده ام»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</a:t>
            </a: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طبیب گفت:« امروز چه خورده ای؟»</a:t>
            </a: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</a:t>
            </a: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مریض گفت:«  نان سوخته»</a:t>
            </a: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</a:t>
            </a: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طبیب غلام خود را گفت:« داروی چشم را بیاور تا در چشم او کشم!»</a:t>
            </a: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 </a:t>
            </a: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مریض گفت:«  من درد شکم دارم، داروی چشم را چه کنم؟»</a:t>
            </a: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  </a:t>
            </a: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طبیب گفت:« اگر چشمت روشن بودی، نان سوخته نخوردی!»</a:t>
            </a:r>
          </a:p>
          <a:p>
            <a:pPr marR="1143000" rtl="1" fontAlgn="base">
              <a:spcBef>
                <a:spcPct val="0"/>
              </a:spcBef>
              <a:spcAft>
                <a:spcPts val="1000"/>
              </a:spcAft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لطایف الطوایف،  فخرالدّین علی صفی </a:t>
            </a:r>
            <a:r>
              <a:rPr lang="fa-IR" sz="1400" dirty="0" smtClean="0">
                <a:latin typeface="Calibri" pitchFamily="34" charset="0"/>
                <a:ea typeface="Arial" pitchFamily="34" charset="0"/>
                <a:cs typeface="B Nazanin" pitchFamily="2" charset="-78"/>
              </a:rPr>
              <a:t>بازگردانی از مثنوی معنوی، مولانا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114300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635896" y="116632"/>
            <a:ext cx="1855678" cy="81462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ششم: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241736" y="1052736"/>
            <a:ext cx="8643998" cy="56886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fa-IR" sz="2400" b="1" dirty="0" smtClean="0"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algn="ctr"/>
            <a:r>
              <a:rPr lang="ar-SA" sz="4400" b="1" dirty="0" smtClean="0">
                <a:cs typeface="B Nazanin" panose="00000400000000000000" pitchFamily="2" charset="-78"/>
              </a:rPr>
              <a:t>قالبي </a:t>
            </a:r>
            <a:r>
              <a:rPr lang="ar-SA" sz="4400" b="1" dirty="0">
                <a:cs typeface="B Nazanin" panose="00000400000000000000" pitchFamily="2" charset="-78"/>
              </a:rPr>
              <a:t>براي </a:t>
            </a:r>
            <a:r>
              <a:rPr lang="fa-IR" sz="4400" b="1" dirty="0" smtClean="0">
                <a:cs typeface="B Nazanin" panose="00000400000000000000" pitchFamily="2" charset="-78"/>
              </a:rPr>
              <a:t>نوشتن، برگزينيم.</a:t>
            </a:r>
            <a:endParaRPr lang="en-US" sz="4400" b="1" dirty="0" smtClean="0">
              <a:cs typeface="B Nazanin" panose="00000400000000000000" pitchFamily="2" charset="-78"/>
            </a:endParaRPr>
          </a:p>
          <a:p>
            <a:pPr algn="ctr"/>
            <a:endParaRPr lang="en-US" sz="2400" dirty="0">
              <a:cs typeface="B Nazanin" panose="00000400000000000000" pitchFamily="2" charset="-78"/>
            </a:endParaRPr>
          </a:p>
          <a:p>
            <a:pPr marL="47625" marR="47625" algn="r" rtl="1">
              <a:lnSpc>
                <a:spcPct val="150000"/>
              </a:lnSpc>
              <a:spcBef>
                <a:spcPts val="375"/>
              </a:spcBef>
              <a:spcAft>
                <a:spcPts val="375"/>
              </a:spcAft>
            </a:pPr>
            <a:r>
              <a:rPr lang="ar-SA" sz="1200" b="1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روش تدریس الگوي پيش سازمان دهنده 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1200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الگوي پيش سازمان دهنده</a:t>
            </a:r>
            <a:r>
              <a:rPr lang="ar-SA" sz="1200" dirty="0">
                <a:latin typeface="Calibri" panose="020F0502020204030204" pitchFamily="34" charset="0"/>
                <a:ea typeface="Times New Roman" panose="02020503050405090304" pitchFamily="18" charset="0"/>
                <a:cs typeface="Calibri" panose="020F0502020204030204" pitchFamily="34" charset="0"/>
              </a:rPr>
              <a:t> </a:t>
            </a:r>
            <a:r>
              <a:rPr lang="ar-SA" sz="1200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 </a:t>
            </a:r>
            <a:r>
              <a:rPr lang="fa-IR" sz="1200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(</a:t>
            </a:r>
            <a:r>
              <a:rPr lang="en-US" sz="1200" dirty="0" err="1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preadvance-organizermodel</a:t>
            </a:r>
            <a:r>
              <a:rPr lang="fa-IR" sz="1200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)</a:t>
            </a:r>
            <a:r>
              <a:rPr lang="ar-SA" sz="1200" dirty="0">
                <a:latin typeface="Calibri" panose="020F0502020204030204" pitchFamily="34" charset="0"/>
                <a:ea typeface="Times New Roman" panose="02020503050405090304" pitchFamily="18" charset="0"/>
                <a:cs typeface="Calibri" panose="020F0502020204030204" pitchFamily="34" charset="0"/>
              </a:rPr>
              <a:t> 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4282" y="357166"/>
            <a:ext cx="8572560" cy="62151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چكيدة درس ششم</a:t>
            </a:r>
            <a:r>
              <a:rPr lang="fa-IR" b="1" dirty="0" smtClean="0">
                <a:cs typeface="B Nazanin" pitchFamily="2" charset="-78"/>
              </a:rPr>
              <a:t>:</a:t>
            </a:r>
          </a:p>
          <a:p>
            <a:pPr algn="r" rtl="1"/>
            <a:endParaRPr lang="fa-IR" b="1" dirty="0" smtClean="0">
              <a:cs typeface="B Nazanin" pitchFamily="2" charset="-78"/>
            </a:endParaRPr>
          </a:p>
          <a:p>
            <a:pPr algn="r" rtl="1"/>
            <a:endParaRPr lang="fa-IR" b="1" dirty="0" smtClean="0">
              <a:cs typeface="B Nazanin" pitchFamily="2" charset="-78"/>
            </a:endParaRPr>
          </a:p>
          <a:p>
            <a:pPr marL="342900" indent="-342900" algn="just" rtl="1"/>
            <a:r>
              <a:rPr lang="fa-IR" b="1" dirty="0" smtClean="0">
                <a:cs typeface="B Nazanin" pitchFamily="2" charset="-78"/>
              </a:rPr>
              <a:t>1 . </a:t>
            </a:r>
            <a:r>
              <a:rPr lang="fa-IR" b="1" dirty="0">
                <a:cs typeface="B Nazanin" panose="00000400000000000000" pitchFamily="2" charset="-78"/>
              </a:rPr>
              <a:t>هر چيزي،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 ظرفي </a:t>
            </a:r>
            <a:r>
              <a:rPr lang="fa-IR" b="1" dirty="0">
                <a:cs typeface="B Nazanin" panose="00000400000000000000" pitchFamily="2" charset="-78"/>
              </a:rPr>
              <a:t>دارد. نوشته هم ظرفي دارد. به ظرف نوشته ها «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قالب</a:t>
            </a:r>
            <a:r>
              <a:rPr lang="fa-IR" b="1" dirty="0">
                <a:cs typeface="B Nazanin" panose="00000400000000000000" pitchFamily="2" charset="-78"/>
              </a:rPr>
              <a:t>» مي </a:t>
            </a:r>
            <a:r>
              <a:rPr lang="fa-IR" b="1" dirty="0" smtClean="0">
                <a:cs typeface="B Nazanin" panose="00000400000000000000" pitchFamily="2" charset="-78"/>
              </a:rPr>
              <a:t>گويند. </a:t>
            </a:r>
          </a:p>
          <a:p>
            <a:pPr marL="342900" indent="-342900" algn="just" rtl="1"/>
            <a:endParaRPr lang="fa-IR" b="1" dirty="0" smtClean="0">
              <a:cs typeface="B Nazanin" panose="00000400000000000000" pitchFamily="2" charset="-78"/>
            </a:endParaRPr>
          </a:p>
          <a:p>
            <a:pPr marL="342900" indent="-342900" algn="just" rtl="1"/>
            <a:endParaRPr lang="fa-IR" b="1" dirty="0" smtClean="0">
              <a:cs typeface="B Nazanin" panose="00000400000000000000" pitchFamily="2" charset="-78"/>
            </a:endParaRPr>
          </a:p>
          <a:p>
            <a:pPr marL="342900" indent="-342900" algn="just" rtl="1"/>
            <a:r>
              <a:rPr lang="fa-IR" b="1" dirty="0" smtClean="0">
                <a:cs typeface="B Nazanin" panose="00000400000000000000" pitchFamily="2" charset="-78"/>
              </a:rPr>
              <a:t>2. هرگاه  </a:t>
            </a:r>
            <a:r>
              <a:rPr lang="fa-IR" b="1" dirty="0">
                <a:cs typeface="B Nazanin" pitchFamily="2" charset="-78"/>
              </a:rPr>
              <a:t>موضوعي براي   نوشتن انتخاب كنيم،  نخست بايد قالب آن را مشخص كنيم؛ زيرا </a:t>
            </a:r>
            <a:r>
              <a:rPr lang="fa-IR" b="1" dirty="0">
                <a:solidFill>
                  <a:srgbClr val="FF0000"/>
                </a:solidFill>
                <a:cs typeface="B Nazanin" pitchFamily="2" charset="-78"/>
              </a:rPr>
              <a:t>هر موضوعي را نمي توان در هر قالبي،  بيان كرد</a:t>
            </a:r>
            <a:r>
              <a:rPr lang="fa-IR" b="1" dirty="0">
                <a:cs typeface="B Nazanin" pitchFamily="2" charset="-78"/>
              </a:rPr>
              <a:t>. تعيين قالب  در نوشتن به ما كمك مي كند، نوشتة خود را بهتر و آسان تر  سر و سامان بدهيم</a:t>
            </a:r>
            <a:r>
              <a:rPr lang="fa-IR" b="1" dirty="0" smtClean="0">
                <a:cs typeface="B Nazanin" pitchFamily="2" charset="-78"/>
              </a:rPr>
              <a:t>.</a:t>
            </a:r>
          </a:p>
          <a:p>
            <a:pPr marL="342900" indent="-342900" algn="just" rtl="1"/>
            <a:endParaRPr lang="fa-IR" b="1" dirty="0" smtClean="0">
              <a:cs typeface="B Nazanin" pitchFamily="2" charset="-78"/>
            </a:endParaRPr>
          </a:p>
          <a:p>
            <a:pPr marL="342900" indent="-342900" algn="just" rtl="1"/>
            <a:r>
              <a:rPr lang="fa-IR" b="1" dirty="0">
                <a:cs typeface="B Nazanin" pitchFamily="2" charset="-78"/>
              </a:rPr>
              <a:t>	</a:t>
            </a:r>
            <a:endParaRPr lang="fa-IR" b="1" dirty="0" smtClean="0">
              <a:cs typeface="B Nazanin" pitchFamily="2" charset="-78"/>
            </a:endParaRPr>
          </a:p>
          <a:p>
            <a:pPr marL="342900" indent="-342900" algn="just" rtl="1"/>
            <a:r>
              <a:rPr lang="fa-IR" b="1" dirty="0" smtClean="0">
                <a:cs typeface="B Nazanin" pitchFamily="2" charset="-78"/>
              </a:rPr>
              <a:t>3. قالب هاي نوشتاري انواعي دارند،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مثل نامه ، خاطره، سفرنامه، زندگي نامه، گزارش، داستان </a:t>
            </a:r>
            <a:r>
              <a:rPr lang="fa-IR" b="1" dirty="0" smtClean="0">
                <a:cs typeface="B Nazanin" pitchFamily="2" charset="-78"/>
              </a:rPr>
              <a:t>و... .</a:t>
            </a:r>
            <a:endParaRPr lang="fa-IR" b="1" dirty="0">
              <a:cs typeface="B Nazanin" pitchFamily="2" charset="-78"/>
            </a:endParaRPr>
          </a:p>
          <a:p>
            <a:pPr marL="342900" indent="-342900" algn="r" rtl="1">
              <a:buAutoNum type="arabicPeriod"/>
            </a:pPr>
            <a:endParaRPr lang="fa-IR" b="1" dirty="0" smtClean="0">
              <a:cs typeface="B Nazanin" pitchFamily="2" charset="-78"/>
            </a:endParaRPr>
          </a:p>
          <a:p>
            <a:pPr algn="r"/>
            <a:endParaRPr lang="fa-IR" b="1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596" y="428604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فعّاليّت هاي نگارشي درس ششم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5" name="Down Arrow Callout 4"/>
          <p:cNvSpPr/>
          <p:nvPr/>
        </p:nvSpPr>
        <p:spPr>
          <a:xfrm>
            <a:off x="3286116" y="1142984"/>
            <a:ext cx="2500330" cy="928694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آفرينش(توليد)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28584" y="2071678"/>
            <a:ext cx="2571768" cy="450059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b="1" dirty="0" smtClean="0">
                <a:cs typeface="B Nazanin" pitchFamily="2" charset="-78"/>
              </a:rPr>
              <a:t>« فعّاليّت شماره3»</a:t>
            </a:r>
          </a:p>
          <a:p>
            <a:pPr lvl="0" algn="just" rtl="1"/>
            <a:r>
              <a:rPr lang="fa-IR" sz="2000" b="1" dirty="0" smtClean="0">
                <a:cs typeface="B Nazanin" pitchFamily="2" charset="-78"/>
              </a:rPr>
              <a:t>*</a:t>
            </a:r>
            <a:r>
              <a:rPr lang="ar-SA" sz="2000" b="1" dirty="0" smtClean="0">
                <a:cs typeface="B Nazanin" panose="00000400000000000000" pitchFamily="2" charset="-78"/>
              </a:rPr>
              <a:t>نوشته </a:t>
            </a:r>
            <a:r>
              <a:rPr lang="ar-SA" sz="2000" b="1" dirty="0">
                <a:cs typeface="B Nazanin" panose="00000400000000000000" pitchFamily="2" charset="-78"/>
              </a:rPr>
              <a:t>هاي خوانده شده را با  سنجه هاي  زير نقد و بررسي كنيد</a:t>
            </a:r>
            <a:r>
              <a:rPr lang="ar-SA" sz="2000" b="1" dirty="0" smtClean="0">
                <a:cs typeface="B Nazanin" panose="00000400000000000000" pitchFamily="2" charset="-78"/>
              </a:rPr>
              <a:t>.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lvl="0" algn="just" rtl="1"/>
            <a:r>
              <a:rPr lang="fa-IR" sz="2000" b="1" dirty="0">
                <a:solidFill>
                  <a:srgbClr val="FF0000"/>
                </a:solidFill>
                <a:cs typeface="B Nazanin" panose="00000400000000000000" pitchFamily="2" charset="-78"/>
              </a:rPr>
              <a:t>-----------------</a:t>
            </a:r>
          </a:p>
          <a:p>
            <a:pPr lvl="0"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1. 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داشتن پيش نويس.</a:t>
            </a: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2.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داشتن پاكنويس( رعايت علائم نگارشي،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املاي صحيح واژگان،  درست نويسي ، خطِّ خوش)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3. </a:t>
            </a:r>
            <a:r>
              <a:rPr lang="ar-SA" sz="1600" b="1" dirty="0" smtClean="0">
                <a:solidFill>
                  <a:srgbClr val="FF0000"/>
                </a:solidFill>
                <a:cs typeface="B Nazanin" pitchFamily="2" charset="-78"/>
              </a:rPr>
              <a:t>بهره گيري مناسب از  يك قالب هاي نوشتاري</a:t>
            </a:r>
            <a:endParaRPr lang="en-US" sz="16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4.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رعايت طبقه بندي  ذهن و نوشته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5. </a:t>
            </a:r>
            <a:r>
              <a:rPr lang="ar-SA" sz="1400" dirty="0" smtClean="0">
                <a:solidFill>
                  <a:srgbClr val="FF0000"/>
                </a:solidFill>
                <a:cs typeface="B Nazanin" pitchFamily="2" charset="-78"/>
              </a:rPr>
              <a:t>بهره گيري مناسب از  شيوه هاي پرورش فكر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just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 6. شيوة خواندن 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 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8959" y="2143116"/>
            <a:ext cx="2714644" cy="44291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endParaRPr lang="fa-IR" sz="2000" b="1" dirty="0" smtClean="0">
              <a:cs typeface="B Nazanin" pitchFamily="2" charset="-78"/>
            </a:endParaRPr>
          </a:p>
          <a:p>
            <a:pPr algn="r" rtl="1"/>
            <a:endParaRPr lang="fa-IR" sz="2000" b="1" dirty="0" smtClean="0"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« فعّاليّت شماره2»</a:t>
            </a: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000" b="1" dirty="0" smtClean="0">
                <a:cs typeface="B Nazanin" pitchFamily="2" charset="-78"/>
              </a:rPr>
              <a:t>*</a:t>
            </a:r>
            <a:r>
              <a:rPr lang="ar-SA" sz="2000" b="1" dirty="0" smtClean="0">
                <a:cs typeface="B Nazanin" panose="00000400000000000000" pitchFamily="2" charset="-78"/>
              </a:rPr>
              <a:t>يكي از موضوع هاي زير را انتخاب كنيد و در يكي از قالب هاي </a:t>
            </a:r>
            <a:r>
              <a:rPr lang="fa-IR" sz="2000" b="1" dirty="0" smtClean="0">
                <a:cs typeface="B Nazanin" panose="00000400000000000000" pitchFamily="2" charset="-78"/>
              </a:rPr>
              <a:t>نوشتن، بنويسيد.</a:t>
            </a: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ar-SA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r>
              <a:rPr lang="fa-IR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 </a:t>
            </a: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كودكي من</a:t>
            </a:r>
            <a:endParaRPr lang="fa-IR" sz="1400" b="1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 يك روز از كلاس                       </a:t>
            </a: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 </a:t>
            </a: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هدف زندگي- نوجواني                                  </a:t>
            </a: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 </a:t>
            </a: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عاقبت فرار از مدرسه</a:t>
            </a: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 جلسه امتحان</a:t>
            </a: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fa-IR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r>
              <a:rPr lang="ar-SA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پرواز بدون بال</a:t>
            </a:r>
            <a:endParaRPr lang="fa-IR" sz="1400" b="1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-------------------------</a:t>
            </a:r>
          </a:p>
          <a:p>
            <a:pPr lvl="0" algn="ct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000" b="1" dirty="0" smtClean="0">
                <a:solidFill>
                  <a:srgbClr val="FF0000"/>
                </a:solidFill>
                <a:latin typeface="Calibri" pitchFamily="34" charset="0"/>
                <a:cs typeface="B Nazanin" pitchFamily="2" charset="-78"/>
              </a:rPr>
              <a:t>متن:</a:t>
            </a:r>
          </a:p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b="1" dirty="0" smtClean="0">
                <a:solidFill>
                  <a:srgbClr val="FF0000"/>
                </a:solidFill>
                <a:latin typeface="Calibri" pitchFamily="34" charset="0"/>
                <a:cs typeface="B Nazanin" pitchFamily="2" charset="-78"/>
              </a:rPr>
              <a:t>- توليد شدة دانش آموز</a:t>
            </a:r>
            <a:endParaRPr lang="ar-SA" sz="1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lvl="0"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lvl="0" algn="r" rtl="1"/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107917" y="2143116"/>
            <a:ext cx="2786082" cy="44291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b="1" dirty="0" smtClean="0">
                <a:cs typeface="B Nazanin" pitchFamily="2" charset="-78"/>
              </a:rPr>
              <a:t>« فعّاليّت شماره1»</a:t>
            </a:r>
          </a:p>
          <a:p>
            <a:pPr lvl="0" algn="r" rtl="1"/>
            <a:r>
              <a:rPr lang="fa-IR" sz="2000" b="1" dirty="0" smtClean="0">
                <a:cs typeface="B Nazanin" pitchFamily="2" charset="-78"/>
              </a:rPr>
              <a:t>*</a:t>
            </a:r>
            <a:r>
              <a:rPr lang="ar-SA" sz="2000" b="1" dirty="0" smtClean="0">
                <a:cs typeface="B Nazanin" panose="00000400000000000000" pitchFamily="2" charset="-78"/>
              </a:rPr>
              <a:t>نوشته </a:t>
            </a:r>
            <a:r>
              <a:rPr lang="ar-SA" sz="2000" b="1" dirty="0">
                <a:cs typeface="B Nazanin" panose="00000400000000000000" pitchFamily="2" charset="-78"/>
              </a:rPr>
              <a:t>هاي زير،  برشي از متن اصلي يك نوشته اند، آن ها را بخوانيد و قالب هر كدام را مشخص كنيد</a:t>
            </a:r>
            <a:r>
              <a:rPr lang="ar-SA" sz="2000" b="1" dirty="0" smtClean="0">
                <a:cs typeface="B Nazanin" panose="00000400000000000000" pitchFamily="2" charset="-78"/>
              </a:rPr>
              <a:t>.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lvl="0" algn="r" rtl="1">
              <a:buFontTx/>
              <a:buChar char="-"/>
            </a:pPr>
            <a:r>
              <a:rPr lang="fa-IR" sz="1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نمايشگاه كتاب.</a:t>
            </a:r>
          </a:p>
          <a:p>
            <a:pPr lvl="0" algn="r" rtl="1">
              <a:buFontTx/>
              <a:buChar char="-"/>
            </a:pPr>
            <a:r>
              <a:rPr lang="fa-IR" sz="1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جايي كه كوه بوسه مي زند بر ماه</a:t>
            </a:r>
          </a:p>
          <a:p>
            <a:pPr lvl="0" algn="r" rtl="1">
              <a:buFontTx/>
              <a:buChar char="-"/>
            </a:pPr>
            <a:r>
              <a:rPr lang="fa-IR" sz="1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متني از  نادر ابراهيمي</a:t>
            </a:r>
          </a:p>
          <a:p>
            <a:pPr lvl="0" algn="r" rtl="1"/>
            <a:endParaRPr lang="fa-IR" sz="1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16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1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16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fa-IR" sz="1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endParaRPr lang="en-US" sz="1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6143636" y="1142984"/>
            <a:ext cx="2714644" cy="928694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بازشناسي(تشخيص)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10" name="Down Arrow Callout 9"/>
          <p:cNvSpPr/>
          <p:nvPr/>
        </p:nvSpPr>
        <p:spPr>
          <a:xfrm>
            <a:off x="500034" y="1214422"/>
            <a:ext cx="2357454" cy="785818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داوري( تحليل)</a:t>
            </a:r>
            <a:endParaRPr lang="en-US" sz="2000" b="1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857488" y="153888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14282" y="1124744"/>
            <a:ext cx="8643998" cy="554461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ct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fa-IR" sz="2800" b="1" dirty="0" smtClean="0">
                <a:solidFill>
                  <a:srgbClr val="00B050"/>
                </a:solidFill>
                <a:ea typeface="Times New Roman" panose="02020503050405090304" pitchFamily="18" charset="0"/>
                <a:cs typeface="B Nazanin" panose="00000400000000000000" pitchFamily="2" charset="-78"/>
              </a:rPr>
              <a:t>پرهيز از به كاربردن  </a:t>
            </a:r>
            <a:r>
              <a:rPr lang="fa-IR" sz="2800" b="1" dirty="0">
                <a:solidFill>
                  <a:srgbClr val="FF0000"/>
                </a:solidFill>
                <a:ea typeface="Times New Roman" panose="02020503050405090304" pitchFamily="18" charset="0"/>
                <a:cs typeface="B Nazanin" panose="00000400000000000000" pitchFamily="2" charset="-78"/>
              </a:rPr>
              <a:t>واژه هاي حشو </a:t>
            </a:r>
            <a:endParaRPr lang="en-US" sz="2800" dirty="0"/>
          </a:p>
          <a:p>
            <a:pPr marL="342900" indent="-342900" algn="ctr" rtl="1">
              <a:buFont typeface="Wingdings" panose="05000000000000000000" pitchFamily="2" charset="2"/>
              <a:buChar char="ü"/>
            </a:pPr>
            <a:endParaRPr lang="fa-IR" sz="2000" dirty="0" smtClean="0">
              <a:cs typeface="B Nazanin" pitchFamily="2" charset="-78"/>
            </a:endParaRPr>
          </a:p>
          <a:p>
            <a:pPr algn="r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987824" y="116632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مثل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85720" y="1795447"/>
            <a:ext cx="8429684" cy="494592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65537" name="AutoShape 1"/>
          <p:cNvSpPr>
            <a:spLocks noChangeArrowheads="1"/>
          </p:cNvSpPr>
          <p:nvPr/>
        </p:nvSpPr>
        <p:spPr bwMode="auto">
          <a:xfrm>
            <a:off x="1666221" y="1094154"/>
            <a:ext cx="6000792" cy="5810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round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114300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                   فضول را بردند جهنم، گفت هیزمش‌تر است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545363" y="0"/>
            <a:ext cx="2056312" cy="79208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هفتم: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251520" y="980728"/>
            <a:ext cx="8643998" cy="56886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fa-IR" sz="2400" b="1" dirty="0" smtClean="0">
              <a:latin typeface="Calibri" pitchFamily="34" charset="0"/>
              <a:ea typeface="Arial" pitchFamily="34" charset="0"/>
              <a:cs typeface="B Nazanin" panose="00000400000000000000" pitchFamily="2" charset="-78"/>
            </a:endParaRPr>
          </a:p>
          <a:p>
            <a:pPr algn="ctr" rtl="1"/>
            <a:r>
              <a:rPr lang="fa-IR" sz="4400" b="1" dirty="0" smtClean="0">
                <a:cs typeface="B Nazanin" panose="00000400000000000000" pitchFamily="2" charset="-78"/>
              </a:rPr>
              <a:t>وسعت و عمق نوشته را بيشتر كنيم.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ranNastaliq" pitchFamily="18" charset="0"/>
              <a:ea typeface="Arial" pitchFamily="34" charset="0"/>
              <a:cs typeface="B Nazanin" panose="00000400000000000000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ar-SA" sz="1200" b="1" dirty="0">
                <a:latin typeface="'B Zar'"/>
                <a:ea typeface="Times New Roman" panose="02020503050405090304" pitchFamily="18" charset="0"/>
                <a:cs typeface="B Nazanin" panose="00000400000000000000" pitchFamily="2" charset="-78"/>
              </a:rPr>
              <a:t>روش‌های پیشنهادی آموزش محتوا :</a:t>
            </a:r>
            <a:endParaRPr lang="en-US" sz="12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r" rt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1200" dirty="0" smtClean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1200" dirty="0">
                <a:latin typeface="Arial" panose="020B060402020202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استفاده از نقشه مفهومی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4282" y="285728"/>
            <a:ext cx="8572560" cy="63836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800" b="1" dirty="0" smtClean="0">
                <a:cs typeface="B Nazanin" pitchFamily="2" charset="-78"/>
              </a:rPr>
              <a:t>چكيدة درس هفتم</a:t>
            </a:r>
            <a:r>
              <a:rPr lang="fa-IR" b="1" dirty="0" smtClean="0">
                <a:cs typeface="B Nazanin" pitchFamily="2" charset="-78"/>
              </a:rPr>
              <a:t>:</a:t>
            </a:r>
          </a:p>
          <a:p>
            <a:pPr algn="r" rtl="1"/>
            <a:endParaRPr lang="fa-IR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1.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مطالعه و ‌خواندن كتاب</a:t>
            </a:r>
            <a:r>
              <a:rPr lang="fa-IR" b="1" dirty="0">
                <a:cs typeface="B Nazanin" panose="00000400000000000000" pitchFamily="2" charset="-78"/>
              </a:rPr>
              <a:t>، يكي از مناسب‌ترين راه‌ها، براي رشد و تقويت تفكّر و افزودن بر توانايي‌هاي ذهن و زبان در نوشتن است. </a:t>
            </a:r>
            <a:endParaRPr lang="fa-IR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 </a:t>
            </a:r>
          </a:p>
          <a:p>
            <a:pPr lvl="0" algn="r" rtl="1"/>
            <a:r>
              <a:rPr lang="fa-IR" b="1" dirty="0" smtClean="0">
                <a:cs typeface="B Nazanin" pitchFamily="2" charset="-78"/>
              </a:rPr>
              <a:t>2. حاصل مطالعات و تجربيّات علمي  خود را از راه هاي زير به نوشته تزريق مي كنيم تا به وسعت وعمق نوشته بيفزاييم:</a:t>
            </a:r>
          </a:p>
          <a:p>
            <a:pPr lvl="0" algn="r" rtl="1"/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-  نگاه متفاوت به  موضوع.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بهره گيري از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آيه، حديث، سخنان حكيمانه، ضرب المثل، داستان هاي مناسب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.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استفاده از شيوه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هاي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مختلف نويسندگي براي پروردن موضوع، 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مثل «مقايسه»،«مناظره» و ... استفاده مي كند.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گرفتن نتايج ارزشمند از نوشته ها.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/>
            <a:endParaRPr lang="fa-IR" b="1" dirty="0" smtClean="0">
              <a:cs typeface="B Nazanin" pitchFamily="2" charset="-78"/>
            </a:endParaRPr>
          </a:p>
          <a:p>
            <a:pPr algn="r"/>
            <a:endParaRPr lang="fa-IR" b="1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286116" y="1142984"/>
            <a:ext cx="264320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آفرينش(توليد)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14282" y="2143116"/>
            <a:ext cx="2928958" cy="45262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b="1" dirty="0" smtClean="0">
                <a:cs typeface="B Nazanin" pitchFamily="2" charset="-78"/>
              </a:rPr>
              <a:t>« فعّاليّت شماره«3»</a:t>
            </a: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dirty="0" smtClean="0">
                <a:cs typeface="B Nazanin" panose="00000400000000000000" pitchFamily="2" charset="-78"/>
              </a:rPr>
              <a:t>*نوشته هاي </a:t>
            </a:r>
            <a:r>
              <a:rPr lang="ar-SA" dirty="0" smtClean="0">
                <a:cs typeface="B Nazanin" panose="00000400000000000000" pitchFamily="2" charset="-78"/>
              </a:rPr>
              <a:t>خوانده</a:t>
            </a:r>
            <a:r>
              <a:rPr lang="fa-IR" dirty="0" smtClean="0">
                <a:cs typeface="B Nazanin" panose="00000400000000000000" pitchFamily="2" charset="-78"/>
              </a:rPr>
              <a:t> شده در تمرين 2 را </a:t>
            </a:r>
            <a:r>
              <a:rPr lang="ar-SA" dirty="0" smtClean="0">
                <a:cs typeface="B Nazanin" panose="00000400000000000000" pitchFamily="2" charset="-78"/>
              </a:rPr>
              <a:t> با </a:t>
            </a:r>
            <a:r>
              <a:rPr lang="ar-SA" dirty="0">
                <a:cs typeface="B Nazanin" panose="00000400000000000000" pitchFamily="2" charset="-78"/>
              </a:rPr>
              <a:t>معيار هاي زير ارزيابي </a:t>
            </a:r>
            <a:r>
              <a:rPr lang="ar-SA" dirty="0" smtClean="0">
                <a:cs typeface="B Nazanin" panose="00000400000000000000" pitchFamily="2" charset="-78"/>
              </a:rPr>
              <a:t>كنيد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----------------------------</a:t>
            </a: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1600" dirty="0">
                <a:solidFill>
                  <a:srgbClr val="FF0000"/>
                </a:solidFill>
                <a:cs typeface="B Nazanin" panose="00000400000000000000" pitchFamily="2" charset="-78"/>
              </a:rPr>
              <a:t>1</a:t>
            </a:r>
            <a:r>
              <a:rPr lang="fa-IR" sz="1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.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داشتن  پيش‌نويس</a:t>
            </a:r>
            <a:endParaRPr lang="en-US" sz="1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2.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داشتن پاكنويس( رعايت علائم نگارشي، املاي صحيح واژگان،   درست نويسي </a:t>
            </a:r>
            <a:r>
              <a:rPr lang="ar-SA" sz="1400" dirty="0" smtClean="0">
                <a:solidFill>
                  <a:srgbClr val="FF0000"/>
                </a:solidFill>
                <a:latin typeface="Sakkal Majalla" charset="0"/>
                <a:ea typeface="Calibri" pitchFamily="34" charset="0"/>
                <a:cs typeface="Arial" pitchFamily="34" charset="0"/>
              </a:rPr>
              <a:t>،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خطِّ خوش)</a:t>
            </a:r>
            <a:endParaRPr lang="en-US" sz="1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3. </a:t>
            </a:r>
            <a:r>
              <a:rPr lang="ar-SA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گستردگي  و عمق نوشته</a:t>
            </a:r>
            <a:endParaRPr lang="en-US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4.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رعايت طبقه بندي  ذهن و نوشته </a:t>
            </a:r>
            <a:endParaRPr lang="en-US" sz="1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5.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بهره گيري مناسب از  شيوه هاي پرورش فكر</a:t>
            </a:r>
            <a:endParaRPr lang="en-US" sz="1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6. شيوه ي </a:t>
            </a:r>
            <a:r>
              <a:rPr lang="ar-SA" sz="1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خواندن</a:t>
            </a:r>
            <a:endParaRPr lang="en-US" sz="14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FF0000"/>
              </a:solidFill>
              <a:latin typeface="Calibri" pitchFamily="34" charset="0"/>
              <a:cs typeface="B Nazanin" pitchFamily="2" charset="-78"/>
            </a:endParaRPr>
          </a:p>
          <a:p>
            <a:pPr algn="just" rtl="1"/>
            <a:endParaRPr lang="fa-IR" dirty="0" smtClean="0">
              <a:cs typeface="B Nazanin" panose="00000400000000000000" pitchFamily="2" charset="-78"/>
            </a:endParaRPr>
          </a:p>
          <a:p>
            <a:pPr algn="just" rtl="1"/>
            <a:endParaRPr lang="en-US" sz="1400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50396" y="2143116"/>
            <a:ext cx="2893239" cy="45262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b="1" dirty="0" smtClean="0">
                <a:cs typeface="B Nazanin" pitchFamily="2" charset="-78"/>
              </a:rPr>
              <a:t>« فعّاليّت شماره«2»</a:t>
            </a:r>
          </a:p>
          <a:p>
            <a:pPr lvl="0" algn="just" rtl="1"/>
            <a:r>
              <a:rPr lang="fa-IR" dirty="0" smtClean="0">
                <a:cs typeface="B Nazanin" pitchFamily="2" charset="-78"/>
              </a:rPr>
              <a:t>*موضوعي برگزينيد و با بهره گيري از اطّلاعات و دانش خود،آن  را بپرورانيد.</a:t>
            </a:r>
          </a:p>
          <a:p>
            <a:pPr lvl="0" algn="just" rtl="1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--------------------------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lvl="0" algn="r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 - توليده شدة دانش آموز</a:t>
            </a:r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250791" y="2143116"/>
            <a:ext cx="2654278" cy="45262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b="1" dirty="0" smtClean="0">
                <a:cs typeface="B Nazanin" pitchFamily="2" charset="-78"/>
              </a:rPr>
              <a:t>« فعّاليّت شماره«1»</a:t>
            </a:r>
          </a:p>
          <a:p>
            <a:pPr lvl="0" algn="just" rtl="1"/>
            <a:r>
              <a:rPr lang="fa-IR" dirty="0" smtClean="0">
                <a:cs typeface="B Nazanin" panose="00000400000000000000" pitchFamily="2" charset="-78"/>
              </a:rPr>
              <a:t>*</a:t>
            </a:r>
            <a:r>
              <a:rPr lang="ar-SA" dirty="0" smtClean="0">
                <a:cs typeface="B Nazanin" panose="00000400000000000000" pitchFamily="2" charset="-78"/>
              </a:rPr>
              <a:t>نوشتة زير را بخوانيد و  نشان دهيد كدام بخش از متن</a:t>
            </a:r>
            <a:r>
              <a:rPr lang="fa-IR" dirty="0" smtClean="0">
                <a:cs typeface="B Nazanin" panose="00000400000000000000" pitchFamily="2" charset="-78"/>
              </a:rPr>
              <a:t>، </a:t>
            </a:r>
            <a:r>
              <a:rPr lang="ar-SA" dirty="0" smtClean="0">
                <a:cs typeface="B Nazanin" panose="00000400000000000000" pitchFamily="2" charset="-78"/>
              </a:rPr>
              <a:t> تحت </a:t>
            </a:r>
            <a:r>
              <a:rPr lang="fa-IR" dirty="0" smtClean="0">
                <a:cs typeface="B Nazanin" panose="00000400000000000000" pitchFamily="2" charset="-78"/>
              </a:rPr>
              <a:t>مطالعات </a:t>
            </a:r>
            <a:r>
              <a:rPr lang="ar-SA" dirty="0" smtClean="0">
                <a:cs typeface="B Nazanin" panose="00000400000000000000" pitchFamily="2" charset="-78"/>
              </a:rPr>
              <a:t>نويسنده، </a:t>
            </a:r>
            <a:r>
              <a:rPr lang="fa-IR" dirty="0" smtClean="0">
                <a:cs typeface="B Nazanin" panose="00000400000000000000" pitchFamily="2" charset="-78"/>
              </a:rPr>
              <a:t>گستردگي و </a:t>
            </a:r>
            <a:r>
              <a:rPr lang="ar-SA" dirty="0" smtClean="0">
                <a:cs typeface="B Nazanin" panose="00000400000000000000" pitchFamily="2" charset="-78"/>
              </a:rPr>
              <a:t>عمق بيشتري پيدا كرده است؟</a:t>
            </a:r>
            <a:endParaRPr lang="fa-IR" dirty="0" smtClean="0">
              <a:cs typeface="B Nazanin" panose="00000400000000000000" pitchFamily="2" charset="-78"/>
            </a:endParaRPr>
          </a:p>
          <a:p>
            <a:pPr lvl="0"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marL="285750" lvl="0" indent="-285750" algn="just" rtl="1">
              <a:buFontTx/>
              <a:buChar char="-"/>
            </a:pP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ستايشگري خداوند</a:t>
            </a:r>
          </a:p>
          <a:p>
            <a:pPr marL="285750" lvl="0" indent="-285750" algn="just" rtl="1">
              <a:buFontTx/>
              <a:buChar char="-"/>
            </a:pPr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endParaRPr lang="en-US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just" rtl="1"/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6143636" y="1142984"/>
            <a:ext cx="2714644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بازشناسي(تشخيص)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428596" y="1142984"/>
            <a:ext cx="2500330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داوري( تحليل)</a:t>
            </a:r>
            <a:endParaRPr lang="en-US" sz="2800" dirty="0" smtClean="0"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8596" y="428604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فعّاليّت هاي نگارشي درس هفتم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59832" y="153888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124744"/>
            <a:ext cx="8953120" cy="554461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ctr" rtl="1">
              <a:buFont typeface="Wingdings" panose="05000000000000000000" pitchFamily="2" charset="2"/>
              <a:buChar char="ü"/>
            </a:pPr>
            <a:r>
              <a:rPr lang="fa-IR" sz="24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پرهيز </a:t>
            </a:r>
            <a:r>
              <a:rPr lang="fa-IR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به كارگيري  بي جا و نامناسب از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نشانه‌هاي ربط، متمم </a:t>
            </a:r>
            <a:r>
              <a:rPr lang="fa-IR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و...  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059832" y="118175"/>
            <a:ext cx="3357586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تصویر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8596" y="1033199"/>
            <a:ext cx="8319868" cy="109965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* </a:t>
            </a:r>
            <a:r>
              <a:rPr lang="ar-SA" sz="2000" b="1" dirty="0" smtClean="0">
                <a:cs typeface="B Nazanin" panose="00000400000000000000" pitchFamily="2" charset="-78"/>
              </a:rPr>
              <a:t>درختي </a:t>
            </a:r>
            <a:r>
              <a:rPr lang="ar-SA" sz="2000" b="1" dirty="0">
                <a:cs typeface="B Nazanin" panose="00000400000000000000" pitchFamily="2" charset="-78"/>
              </a:rPr>
              <a:t>را با </a:t>
            </a:r>
            <a:r>
              <a:rPr lang="ar-SA" sz="2000" b="1" dirty="0" smtClean="0">
                <a:cs typeface="B Nazanin" panose="00000400000000000000" pitchFamily="2" charset="-78"/>
              </a:rPr>
              <a:t>ويژگي ها</a:t>
            </a:r>
            <a:r>
              <a:rPr lang="fa-IR" sz="2000" b="1" dirty="0" smtClean="0">
                <a:cs typeface="B Nazanin" panose="00000400000000000000" pitchFamily="2" charset="-78"/>
              </a:rPr>
              <a:t>ي زير تصوّر كنيد و متني در بارة آن بنويسيد.</a:t>
            </a:r>
            <a:r>
              <a:rPr lang="ar-SA" sz="2000" b="1" dirty="0" smtClean="0">
                <a:cs typeface="B Nazanin" panose="00000400000000000000" pitchFamily="2" charset="-78"/>
              </a:rPr>
              <a:t>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>
              <a:buFontTx/>
              <a:buChar char="-"/>
            </a:pPr>
            <a:r>
              <a:rPr lang="fa-IR" sz="1400" dirty="0" smtClean="0">
                <a:cs typeface="B Nazanin" panose="00000400000000000000" pitchFamily="2" charset="-78"/>
              </a:rPr>
              <a:t> پا در هواست.</a:t>
            </a:r>
          </a:p>
          <a:p>
            <a:pPr algn="r" rtl="1">
              <a:buFontTx/>
              <a:buChar char="-"/>
            </a:pPr>
            <a:r>
              <a:rPr lang="fa-IR" sz="1400" dirty="0" smtClean="0">
                <a:cs typeface="B Nazanin" panose="00000400000000000000" pitchFamily="2" charset="-78"/>
              </a:rPr>
              <a:t> ريشه هايش </a:t>
            </a:r>
            <a:r>
              <a:rPr lang="ar-SA" sz="1400" dirty="0" smtClean="0">
                <a:cs typeface="B Nazanin" panose="00000400000000000000" pitchFamily="2" charset="-78"/>
              </a:rPr>
              <a:t>در </a:t>
            </a:r>
            <a:r>
              <a:rPr lang="ar-SA" sz="1400" dirty="0">
                <a:cs typeface="B Nazanin" panose="00000400000000000000" pitchFamily="2" charset="-78"/>
              </a:rPr>
              <a:t>ابر  فرو رفته است </a:t>
            </a:r>
            <a:r>
              <a:rPr lang="fa-IR" sz="1400" dirty="0" smtClean="0">
                <a:cs typeface="B Nazanin" panose="00000400000000000000" pitchFamily="2" charset="-78"/>
              </a:rPr>
              <a:t>.</a:t>
            </a:r>
          </a:p>
          <a:p>
            <a:pPr algn="r" rtl="1">
              <a:buFontTx/>
              <a:buChar char="-"/>
            </a:pPr>
            <a:r>
              <a:rPr lang="fa-IR" sz="1400" dirty="0" smtClean="0">
                <a:cs typeface="B Nazanin" panose="00000400000000000000" pitchFamily="2" charset="-78"/>
              </a:rPr>
              <a:t> شاخه هايش روي زمين گسترده شده است</a:t>
            </a:r>
            <a:r>
              <a:rPr lang="fa-IR" sz="2000" b="1" dirty="0" smtClean="0">
                <a:cs typeface="B Nazanin" panose="00000400000000000000" pitchFamily="2" charset="-78"/>
              </a:rPr>
              <a:t>.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28596" y="2190624"/>
            <a:ext cx="8429684" cy="45507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sz="4000" b="1" dirty="0" smtClean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</a:t>
            </a:r>
            <a:r>
              <a:rPr lang="fa-IR" sz="4400" b="1" dirty="0" smtClean="0">
                <a:solidFill>
                  <a:srgbClr val="00B050"/>
                </a:solidFill>
                <a:cs typeface="B Nazanin" pitchFamily="2" charset="-78"/>
              </a:rPr>
              <a:t> </a:t>
            </a: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تولید شدة دانش آموز</a:t>
            </a:r>
            <a:endParaRPr lang="fa-IR" sz="2000" dirty="0" smtClean="0">
              <a:solidFill>
                <a:srgbClr val="00B05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19872" y="116632"/>
            <a:ext cx="2324015" cy="79208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latin typeface="IranNastaliq" pitchFamily="18" charset="0"/>
                <a:ea typeface="Arial" pitchFamily="34" charset="0"/>
                <a:cs typeface="B Titr" pitchFamily="2" charset="-78"/>
              </a:rPr>
              <a:t>درس  هشتم: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206491" y="1124744"/>
            <a:ext cx="8750776" cy="561662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rtl="1"/>
            <a:endParaRPr lang="fa-IR" sz="4000" b="1" dirty="0" smtClean="0">
              <a:cs typeface="B Nazanin" panose="00000400000000000000" pitchFamily="2" charset="-78"/>
            </a:endParaRPr>
          </a:p>
          <a:p>
            <a:pPr algn="ctr" rtl="1"/>
            <a:endParaRPr lang="fa-IR" sz="4000" b="1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4000" b="1" dirty="0" smtClean="0">
                <a:cs typeface="B Nazanin" panose="00000400000000000000" pitchFamily="2" charset="-78"/>
              </a:rPr>
              <a:t>نوشته را ويرايش كنيم.</a:t>
            </a:r>
            <a:r>
              <a:rPr lang="ar-SA" sz="4000" b="1" dirty="0">
                <a:latin typeface="'B Zar'"/>
                <a:ea typeface="Times New Roman" panose="02020503050405090304" pitchFamily="18" charset="0"/>
                <a:cs typeface="B Nazanin" panose="00000400000000000000" pitchFamily="2" charset="-78"/>
              </a:rPr>
              <a:t> </a:t>
            </a:r>
            <a:endParaRPr lang="fa-IR" sz="4000" b="1" dirty="0" smtClean="0">
              <a:latin typeface="'B Zar'"/>
              <a:ea typeface="Times New Roman" panose="0202050305040509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  <a:spcAft>
                <a:spcPts val="1000"/>
              </a:spcAft>
            </a:pPr>
            <a:r>
              <a:rPr lang="ar-SA" sz="1200" b="1" dirty="0" smtClean="0">
                <a:latin typeface="'B Zar'"/>
                <a:ea typeface="Times New Roman" panose="02020503050405090304" pitchFamily="18" charset="0"/>
                <a:cs typeface="B Nazanin" panose="00000400000000000000" pitchFamily="2" charset="-78"/>
              </a:rPr>
              <a:t>روش‌های </a:t>
            </a:r>
            <a:r>
              <a:rPr lang="ar-SA" sz="1200" b="1" dirty="0">
                <a:latin typeface="'B Zar'"/>
                <a:ea typeface="Times New Roman" panose="02020503050405090304" pitchFamily="18" charset="0"/>
                <a:cs typeface="B Nazanin" panose="00000400000000000000" pitchFamily="2" charset="-78"/>
              </a:rPr>
              <a:t>پیشنهادی آموزش محتوا :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fa-IR" sz="1200" dirty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روش قضاوت </a:t>
            </a:r>
            <a:r>
              <a:rPr lang="fa-IR" sz="1200" dirty="0" smtClean="0">
                <a:latin typeface="Arial" panose="020B0604020202020204" pitchFamily="34" charset="0"/>
                <a:ea typeface="Times New Roman" panose="02020503050405090304" pitchFamily="18" charset="0"/>
                <a:cs typeface="B Nazanin" panose="00000400000000000000" pitchFamily="2" charset="-78"/>
              </a:rPr>
              <a:t>عملکرد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/>
            <a:endParaRPr lang="fa-IR" sz="4000" b="1" dirty="0" smtClean="0">
              <a:cs typeface="B Nazanin" panose="00000400000000000000" pitchFamily="2" charset="-78"/>
            </a:endParaRPr>
          </a:p>
          <a:p>
            <a:pPr algn="ctr" rtl="1"/>
            <a:endParaRPr lang="en-US" sz="4000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79512" y="188640"/>
            <a:ext cx="8572560" cy="648072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000" b="1" dirty="0" smtClean="0">
                <a:cs typeface="B Nazanin" pitchFamily="2" charset="-78"/>
              </a:rPr>
              <a:t>چكيدة درس هشتم</a:t>
            </a:r>
            <a:r>
              <a:rPr lang="fa-IR" sz="1600" b="1" dirty="0" smtClean="0">
                <a:cs typeface="B Nazanin" pitchFamily="2" charset="-78"/>
              </a:rPr>
              <a:t>:</a:t>
            </a:r>
          </a:p>
          <a:p>
            <a:pPr algn="r"/>
            <a:endParaRPr lang="fa-IR" sz="1200" dirty="0" smtClean="0">
              <a:cs typeface="B Nazanin" pitchFamily="2" charset="-78"/>
            </a:endParaRPr>
          </a:p>
          <a:p>
            <a:pPr algn="r"/>
            <a:r>
              <a:rPr lang="fa-IR" sz="1600" b="1" dirty="0" smtClean="0">
                <a:cs typeface="B Nazanin" pitchFamily="2" charset="-78"/>
              </a:rPr>
              <a:t>1. </a:t>
            </a:r>
            <a:r>
              <a:rPr lang="fa-IR" b="1" dirty="0">
                <a:cs typeface="B Nazanin" panose="00000400000000000000" pitchFamily="2" charset="-78"/>
              </a:rPr>
              <a:t>هنگام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بارش فكري </a:t>
            </a:r>
            <a:r>
              <a:rPr lang="fa-IR" b="1" dirty="0">
                <a:cs typeface="B Nazanin" panose="00000400000000000000" pitchFamily="2" charset="-78"/>
              </a:rPr>
              <a:t>و نخستين مرحلة نوشتن، به مسايل ويرايشي(املا، دستور زبان، نقطه گذاري و تميز نويسي)  كمتر توجّه شود. </a:t>
            </a:r>
            <a:endParaRPr lang="fa-IR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 2. پس از نوشتن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 پيش نويس اوّل</a:t>
            </a:r>
            <a:r>
              <a:rPr lang="fa-IR" b="1" dirty="0" smtClean="0">
                <a:cs typeface="B Nazanin" pitchFamily="2" charset="-78"/>
              </a:rPr>
              <a:t>، بايد نوشتة </a:t>
            </a:r>
            <a:r>
              <a:rPr lang="fa-IR" b="1" dirty="0">
                <a:cs typeface="B Nazanin" panose="00000400000000000000" pitchFamily="2" charset="-78"/>
              </a:rPr>
              <a:t>خود را  ويراستاري </a:t>
            </a:r>
            <a:r>
              <a:rPr lang="fa-IR" b="1" dirty="0" smtClean="0">
                <a:cs typeface="B Nazanin" panose="00000400000000000000" pitchFamily="2" charset="-78"/>
              </a:rPr>
              <a:t>كرد. </a:t>
            </a:r>
            <a:endParaRPr lang="en-US" b="1" dirty="0">
              <a:cs typeface="B Nazanin" panose="00000400000000000000" pitchFamily="2" charset="-78"/>
            </a:endParaRPr>
          </a:p>
          <a:p>
            <a:pPr algn="r"/>
            <a:endParaRPr lang="fa-IR" sz="1400" b="1" dirty="0" smtClean="0">
              <a:cs typeface="B Nazanin" pitchFamily="2" charset="-78"/>
            </a:endParaRPr>
          </a:p>
          <a:p>
            <a:pPr algn="r"/>
            <a:r>
              <a:rPr lang="fa-IR" b="1" dirty="0" smtClean="0">
                <a:cs typeface="B Nazanin" pitchFamily="2" charset="-78"/>
              </a:rPr>
              <a:t>3. از جرقة اولية موضوع تا ويراست نهايي نوشته،هفت مرحله را بايد طي كرد:</a:t>
            </a:r>
          </a:p>
          <a:p>
            <a:pPr marL="285750" indent="-285750" algn="r" rtl="1">
              <a:buFontTx/>
              <a:buChar char="-"/>
            </a:pP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انتخاب موضوع.</a:t>
            </a:r>
          </a:p>
          <a:p>
            <a:pPr marL="285750" indent="-285750" algn="r" rtl="1">
              <a:buFontTx/>
              <a:buChar char="-"/>
            </a:pP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تفكر و انديشيدن( شكل گيري نقشي ذهني نوشتن).</a:t>
            </a:r>
          </a:p>
          <a:p>
            <a:pPr marL="285750" lvl="0" indent="-285750" algn="r" rtl="1">
              <a:buFontTx/>
              <a:buChar char="-"/>
            </a:pPr>
            <a:r>
              <a:rPr lang="fa-IR" sz="1400" dirty="0">
                <a:solidFill>
                  <a:srgbClr val="FF0000"/>
                </a:solidFill>
                <a:cs typeface="B Nazanin" pitchFamily="2" charset="-78"/>
              </a:rPr>
              <a:t>خوشه سازي و طبقه بندي 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موضوع.</a:t>
            </a:r>
          </a:p>
          <a:p>
            <a:pPr marL="285750" lvl="0" indent="-285750" algn="r" rtl="1">
              <a:buFontTx/>
              <a:buChar char="-"/>
            </a:pP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نوشتن  </a:t>
            </a:r>
            <a:r>
              <a:rPr lang="fa-IR" sz="1400" dirty="0">
                <a:solidFill>
                  <a:srgbClr val="FF0000"/>
                </a:solidFill>
                <a:cs typeface="B Nazanin" pitchFamily="2" charset="-78"/>
              </a:rPr>
              <a:t>بدون توجه به مسايل 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ويرايشي( مرحلة آزاد نويسي).</a:t>
            </a:r>
          </a:p>
          <a:p>
            <a:pPr marL="285750" indent="-285750" algn="r" rtl="1">
              <a:buFontTx/>
              <a:buChar char="-"/>
            </a:pPr>
            <a:r>
              <a:rPr lang="fa-IR" sz="1400" dirty="0">
                <a:solidFill>
                  <a:srgbClr val="FF0000"/>
                </a:solidFill>
                <a:cs typeface="B Nazanin" pitchFamily="2" charset="-78"/>
              </a:rPr>
              <a:t>خواندن متن با صداي بلند، فرصتي براي گوش دادن و تامّل در 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متن.</a:t>
            </a:r>
          </a:p>
          <a:p>
            <a:pPr marL="285750" lvl="0" indent="-285750" algn="r" rtl="1">
              <a:buFontTx/>
              <a:buChar char="-"/>
            </a:pPr>
            <a:r>
              <a:rPr lang="fa-IR" sz="1400" dirty="0">
                <a:solidFill>
                  <a:srgbClr val="FF0000"/>
                </a:solidFill>
                <a:cs typeface="B Nazanin" pitchFamily="2" charset="-78"/>
              </a:rPr>
              <a:t>ويرايش و پالايش 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نوشته( مرحلة  پيراسته نويسي)</a:t>
            </a:r>
          </a:p>
          <a:p>
            <a:pPr marL="285750" lvl="0" indent="-285750" algn="r" rtl="1">
              <a:buFontTx/>
              <a:buChar char="-"/>
            </a:pP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پاك نويس </a:t>
            </a:r>
          </a:p>
          <a:p>
            <a:pPr lvl="0" algn="r" rtl="1"/>
            <a:r>
              <a:rPr lang="fa-IR" sz="1600" b="1" dirty="0">
                <a:solidFill>
                  <a:schemeClr val="tx1"/>
                </a:solidFill>
                <a:cs typeface="B Nazanin" pitchFamily="2" charset="-78"/>
              </a:rPr>
              <a:t>4</a:t>
            </a:r>
            <a:r>
              <a:rPr lang="fa-IR" sz="2000" b="1" dirty="0" smtClean="0">
                <a:solidFill>
                  <a:sysClr val="windowText" lastClr="000000"/>
                </a:solidFill>
                <a:cs typeface="B Nazanin" pitchFamily="2" charset="-78"/>
              </a:rPr>
              <a:t>. </a:t>
            </a:r>
            <a:r>
              <a:rPr lang="fa-IR" sz="2000" b="1" dirty="0">
                <a:cs typeface="B Nazanin" panose="00000400000000000000" pitchFamily="2" charset="-78"/>
              </a:rPr>
              <a:t>براي ويرايش يك نوشته ، به ترتيب زير،  </a:t>
            </a:r>
            <a:r>
              <a:rPr lang="fa-IR" sz="2000" b="1" dirty="0" smtClean="0">
                <a:cs typeface="B Nazanin" panose="00000400000000000000" pitchFamily="2" charset="-78"/>
              </a:rPr>
              <a:t>بايد عمل كرد:</a:t>
            </a:r>
            <a:endParaRPr lang="fa-IR" sz="2000" b="1" dirty="0">
              <a:solidFill>
                <a:sysClr val="windowText" lastClr="000000"/>
              </a:solidFill>
              <a:cs typeface="B Nazanin" pitchFamily="2" charset="-78"/>
            </a:endParaRPr>
          </a:p>
          <a:p>
            <a:pPr algn="r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نوشتة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را با صداي بلند مي خوانيم.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همزمان بخش هاي اضافي 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نوشته و جاهايي را كه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حاشيه روي كرده 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ايم ، را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حذف مي كنم.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اگر چيزي را كه از قلم اتداخنه ايم، به نوشته مي افزاييم.  </a:t>
            </a:r>
            <a:endParaRPr lang="en-US" sz="1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0" lvl="8" algn="r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خطاهاي املايي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نوشته را  درست  مي </a:t>
            </a:r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كنيم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. </a:t>
            </a:r>
            <a:endParaRPr lang="fa-IR" sz="14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marL="0" lvl="8" algn="r"/>
            <a:r>
              <a:rPr lang="fa-IR" sz="14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لغزش </a:t>
            </a:r>
            <a:r>
              <a:rPr lang="fa-IR" sz="1400" dirty="0">
                <a:solidFill>
                  <a:srgbClr val="FF0000"/>
                </a:solidFill>
                <a:cs typeface="B Nazanin" panose="00000400000000000000" pitchFamily="2" charset="-78"/>
              </a:rPr>
              <a:t>هاي نگارشي متن را اصلاح مي كنيم. </a:t>
            </a:r>
          </a:p>
          <a:p>
            <a:pPr algn="r" rtl="1"/>
            <a:r>
              <a:rPr lang="fa-IR" sz="1200" dirty="0" smtClean="0">
                <a:solidFill>
                  <a:srgbClr val="FF0000"/>
                </a:solidFill>
                <a:cs typeface="B Nazanin" pitchFamily="2" charset="-78"/>
              </a:rPr>
              <a:t>- واژگان و عبارت هاي گفتاري را به زبان نوشتار معیار بر می گردانیم.</a:t>
            </a:r>
          </a:p>
          <a:p>
            <a:pPr algn="r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- نشانه هاي نگارشي مناسب را در متن به كار مي گيريم</a:t>
            </a:r>
          </a:p>
          <a:p>
            <a:pPr algn="r" rtl="1"/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 - نوشته را از آغاز تا انجام پاكنويس مي كنيم. </a:t>
            </a:r>
          </a:p>
          <a:p>
            <a:pPr algn="r"/>
            <a:endParaRPr lang="fa-IR" sz="1200" dirty="0" smtClean="0">
              <a:cs typeface="B Nazanin" pitchFamily="2" charset="-78"/>
            </a:endParaRPr>
          </a:p>
          <a:p>
            <a:pPr algn="r" rtl="1"/>
            <a:endParaRPr lang="fa-IR" sz="1200" b="1" dirty="0" smtClean="0">
              <a:cs typeface="B Nazanin" pitchFamily="2" charset="-78"/>
            </a:endParaRPr>
          </a:p>
          <a:p>
            <a:pPr algn="r"/>
            <a:endParaRPr lang="fa-IR" sz="1200" b="1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3384701" y="1142984"/>
            <a:ext cx="2582028" cy="854683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آفرينش(توليد)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00034" y="2071678"/>
            <a:ext cx="2571768" cy="46696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شماره3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lvl="0" algn="r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متن </a:t>
            </a:r>
            <a:r>
              <a:rPr lang="ar-SA" sz="2000" dirty="0">
                <a:cs typeface="B Nazanin" panose="00000400000000000000" pitchFamily="2" charset="-78"/>
              </a:rPr>
              <a:t>ويرايش شده( باز نويسي شده) يكي از دوستانتان را برگزيند، با متن </a:t>
            </a:r>
            <a:r>
              <a:rPr lang="ar-SA" sz="2000" dirty="0" smtClean="0">
                <a:cs typeface="B Nazanin" panose="00000400000000000000" pitchFamily="2" charset="-78"/>
              </a:rPr>
              <a:t>او</a:t>
            </a:r>
            <a:r>
              <a:rPr lang="fa-IR" sz="2000" dirty="0" smtClean="0">
                <a:cs typeface="B Nazanin" panose="00000400000000000000" pitchFamily="2" charset="-78"/>
              </a:rPr>
              <a:t>ّ</a:t>
            </a:r>
            <a:r>
              <a:rPr lang="ar-SA" sz="2000" dirty="0" smtClean="0">
                <a:cs typeface="B Nazanin" panose="00000400000000000000" pitchFamily="2" charset="-78"/>
              </a:rPr>
              <a:t>ليه </a:t>
            </a:r>
            <a:r>
              <a:rPr lang="ar-SA" sz="2000" dirty="0">
                <a:cs typeface="B Nazanin" panose="00000400000000000000" pitchFamily="2" charset="-78"/>
              </a:rPr>
              <a:t>تطبيق </a:t>
            </a:r>
            <a:r>
              <a:rPr lang="ar-SA" sz="2000" dirty="0" smtClean="0">
                <a:cs typeface="B Nazanin" panose="00000400000000000000" pitchFamily="2" charset="-78"/>
              </a:rPr>
              <a:t>ده</a:t>
            </a:r>
            <a:r>
              <a:rPr lang="fa-IR" sz="2000" dirty="0" smtClean="0">
                <a:cs typeface="B Nazanin" panose="00000400000000000000" pitchFamily="2" charset="-78"/>
              </a:rPr>
              <a:t>ي</a:t>
            </a:r>
            <a:r>
              <a:rPr lang="ar-SA" sz="2000" dirty="0" smtClean="0">
                <a:cs typeface="B Nazanin" panose="00000400000000000000" pitchFamily="2" charset="-78"/>
              </a:rPr>
              <a:t>د </a:t>
            </a:r>
            <a:r>
              <a:rPr lang="ar-SA" sz="2000" dirty="0">
                <a:cs typeface="B Nazanin" panose="00000400000000000000" pitchFamily="2" charset="-78"/>
              </a:rPr>
              <a:t>و با معيارهاي زير ارزيابي كنيد</a:t>
            </a:r>
            <a:r>
              <a:rPr lang="ar-SA" sz="2000" dirty="0" smtClean="0">
                <a:cs typeface="B Nazanin" panose="00000400000000000000" pitchFamily="2" charset="-78"/>
              </a:rPr>
              <a:t>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</a:t>
            </a:r>
          </a:p>
          <a:p>
            <a:pPr lvl="0"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1. </a:t>
            </a:r>
            <a:r>
              <a:rPr lang="ar-SA" sz="1400" b="1" dirty="0" smtClean="0">
                <a:solidFill>
                  <a:srgbClr val="FF0000"/>
                </a:solidFill>
                <a:cs typeface="B Nazanin" pitchFamily="2" charset="-78"/>
              </a:rPr>
              <a:t>داشتن پيش نويس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2. </a:t>
            </a:r>
            <a:r>
              <a:rPr lang="ar-SA" sz="1400" b="1" dirty="0" smtClean="0">
                <a:solidFill>
                  <a:srgbClr val="FF0000"/>
                </a:solidFill>
                <a:cs typeface="B Nazanin" pitchFamily="2" charset="-78"/>
              </a:rPr>
              <a:t>داشتن پاك نويس( رعايت علائم </a:t>
            </a:r>
            <a:endParaRPr lang="fa-IR" sz="1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3. </a:t>
            </a:r>
            <a:r>
              <a:rPr lang="ar-SA" sz="1400" b="1" dirty="0" smtClean="0">
                <a:solidFill>
                  <a:srgbClr val="FF0000"/>
                </a:solidFill>
                <a:cs typeface="B Nazanin" pitchFamily="2" charset="-78"/>
              </a:rPr>
              <a:t>نگارشي- املاي صحيح واژگان-  درست نويسي –خط خوش)</a:t>
            </a:r>
            <a:endParaRPr lang="fa-IR" sz="1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/>
            <a:r>
              <a:rPr lang="fa-IR" sz="1400" b="1" dirty="0">
                <a:solidFill>
                  <a:srgbClr val="FF0000"/>
                </a:solidFill>
                <a:cs typeface="B Nazanin" pitchFamily="2" charset="-78"/>
              </a:rPr>
              <a:t>4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  <a:r>
              <a:rPr lang="fa-IR" sz="14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1400" dirty="0">
                <a:solidFill>
                  <a:srgbClr val="FF0000"/>
                </a:solidFill>
                <a:cs typeface="B Nazanin" pitchFamily="2" charset="-78"/>
              </a:rPr>
              <a:t>شيوة خواندن</a:t>
            </a:r>
          </a:p>
          <a:p>
            <a:pPr lvl="0"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endParaRPr lang="en-US" sz="1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SA" sz="1200" dirty="0" smtClean="0">
                <a:cs typeface="B Nazanin" pitchFamily="2" charset="-78"/>
              </a:rPr>
              <a:t> </a:t>
            </a:r>
            <a:endParaRPr lang="fa-IR" sz="1200" b="1" dirty="0" smtClean="0">
              <a:cs typeface="B Nazanin" pitchFamily="2" charset="-78"/>
            </a:endParaRPr>
          </a:p>
          <a:p>
            <a:pPr lvl="0" algn="r" rtl="1"/>
            <a:endParaRPr lang="en-US" sz="2000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72681" y="2071678"/>
            <a:ext cx="2723764" cy="46696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شماره2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lvl="0" algn="just" rtl="1"/>
            <a:r>
              <a:rPr lang="fa-IR" sz="2000" dirty="0" smtClean="0">
                <a:cs typeface="B Nazanin" pitchFamily="2" charset="-78"/>
              </a:rPr>
              <a:t>*نوشتة </a:t>
            </a:r>
            <a:r>
              <a:rPr lang="ar-SA" sz="2000" dirty="0" smtClean="0">
                <a:cs typeface="B Nazanin" panose="00000400000000000000" pitchFamily="2" charset="-78"/>
              </a:rPr>
              <a:t> </a:t>
            </a:r>
            <a:r>
              <a:rPr lang="ar-SA" sz="2000" dirty="0">
                <a:cs typeface="B Nazanin" panose="00000400000000000000" pitchFamily="2" charset="-78"/>
              </a:rPr>
              <a:t>زير را </a:t>
            </a:r>
            <a:r>
              <a:rPr lang="fa-IR" sz="2000" dirty="0" smtClean="0">
                <a:cs typeface="B Nazanin" panose="00000400000000000000" pitchFamily="2" charset="-78"/>
              </a:rPr>
              <a:t>ويرايش </a:t>
            </a:r>
            <a:r>
              <a:rPr lang="ar-SA" sz="2000" dirty="0" smtClean="0">
                <a:cs typeface="B Nazanin" panose="00000400000000000000" pitchFamily="2" charset="-78"/>
              </a:rPr>
              <a:t>و  </a:t>
            </a:r>
            <a:r>
              <a:rPr lang="fa-IR" sz="2000" dirty="0" smtClean="0">
                <a:cs typeface="B Nazanin" panose="00000400000000000000" pitchFamily="2" charset="-78"/>
              </a:rPr>
              <a:t>س</a:t>
            </a:r>
            <a:r>
              <a:rPr lang="ar-SA" sz="2000" dirty="0" smtClean="0">
                <a:cs typeface="B Nazanin" panose="00000400000000000000" pitchFamily="2" charset="-78"/>
              </a:rPr>
              <a:t>پس </a:t>
            </a:r>
            <a:r>
              <a:rPr lang="fa-IR" sz="2000" dirty="0" smtClean="0">
                <a:cs typeface="B Nazanin" panose="00000400000000000000" pitchFamily="2" charset="-78"/>
              </a:rPr>
              <a:t>پاكنويس </a:t>
            </a:r>
            <a:r>
              <a:rPr lang="ar-SA" sz="2000" dirty="0" smtClean="0">
                <a:cs typeface="B Nazanin" panose="00000400000000000000" pitchFamily="2" charset="-78"/>
              </a:rPr>
              <a:t>كنيد.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lvl="0" algn="just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</a:t>
            </a:r>
          </a:p>
          <a:p>
            <a:pPr lvl="0"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lvl="0"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چتر نجات</a:t>
            </a:r>
          </a:p>
          <a:p>
            <a:pPr lvl="0" algn="ct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lvl="0" algn="ctr" rtl="1"/>
            <a:r>
              <a:rPr lang="ar-SA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43636" y="2071678"/>
            <a:ext cx="2714644" cy="46696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dirty="0" smtClean="0">
                <a:cs typeface="B Nazanin" pitchFamily="2" charset="-78"/>
              </a:rPr>
              <a:t>« </a:t>
            </a:r>
            <a:r>
              <a:rPr lang="fa-IR" sz="2000" b="1" dirty="0" smtClean="0">
                <a:cs typeface="B Nazanin" pitchFamily="2" charset="-78"/>
              </a:rPr>
              <a:t>فعّاليّت شماره1</a:t>
            </a:r>
            <a:r>
              <a:rPr lang="fa-IR" sz="2000" dirty="0" smtClean="0">
                <a:cs typeface="B Nazanin" pitchFamily="2" charset="-78"/>
              </a:rPr>
              <a:t>»</a:t>
            </a:r>
          </a:p>
          <a:p>
            <a:pPr algn="just" rtl="1"/>
            <a:r>
              <a:rPr lang="fa-IR" sz="2000" dirty="0" smtClean="0">
                <a:cs typeface="B Nazanin" pitchFamily="2" charset="-78"/>
              </a:rPr>
              <a:t>*</a:t>
            </a:r>
            <a:r>
              <a:rPr lang="ar-SA" sz="2000" dirty="0" smtClean="0">
                <a:cs typeface="B Nazanin" panose="00000400000000000000" pitchFamily="2" charset="-78"/>
              </a:rPr>
              <a:t>به </a:t>
            </a:r>
            <a:r>
              <a:rPr lang="ar-SA" sz="2000" dirty="0">
                <a:cs typeface="B Nazanin" panose="00000400000000000000" pitchFamily="2" charset="-78"/>
              </a:rPr>
              <a:t>نظر شما چه بخش هايي از نوشتة زير، قابل ويرايش است؟ آن ها را فقط مشخّص كنيد</a:t>
            </a:r>
            <a:r>
              <a:rPr lang="ar-SA" sz="2000" dirty="0" smtClean="0">
                <a:cs typeface="B Nazanin" panose="00000400000000000000" pitchFamily="2" charset="-78"/>
              </a:rPr>
              <a:t>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algn="just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----------------------</a:t>
            </a:r>
          </a:p>
          <a:p>
            <a:pPr algn="ctr" rtl="1"/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متن:</a:t>
            </a:r>
          </a:p>
          <a:p>
            <a:pPr algn="r" rtl="1"/>
            <a:r>
              <a:rPr lang="fa-IR" sz="20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- نقش هاي ما</a:t>
            </a:r>
          </a:p>
          <a:p>
            <a:pPr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20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2000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/>
            <a:endParaRPr lang="en-US" sz="20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6143636" y="1140411"/>
            <a:ext cx="2714644" cy="857256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بازشناسي(تشخيص)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571472" y="1140411"/>
            <a:ext cx="2500330" cy="859829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داوري( تحليل)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8596" y="357166"/>
            <a:ext cx="8429684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فعّاليّت هاي نگارشي درس هشتم</a:t>
            </a:r>
            <a:endParaRPr lang="en-US" sz="20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944553" y="153888"/>
            <a:ext cx="3357586" cy="785818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درست نويسي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9512" y="1052736"/>
            <a:ext cx="8856984" cy="547260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en-US" dirty="0" smtClean="0">
                <a:cs typeface="B Nazanin" pitchFamily="2" charset="-78"/>
              </a:rPr>
              <a:t> </a:t>
            </a:r>
          </a:p>
          <a:p>
            <a:pPr marL="342900" lvl="0" indent="-342900" algn="ctr" rtl="1">
              <a:buFont typeface="Wingdings" panose="05000000000000000000" pitchFamily="2" charset="2"/>
              <a:buChar char="ü"/>
            </a:pPr>
            <a:r>
              <a:rPr lang="fa-IR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پرهيز از  استفادة فراوان از نقش‌نماي اضافه (- ِ )،(</a:t>
            </a: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تتابع اضافات</a:t>
            </a:r>
            <a:r>
              <a:rPr lang="fa-IR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.</a:t>
            </a:r>
          </a:p>
          <a:p>
            <a:pPr lvl="0" algn="r" rtl="1"/>
            <a:endParaRPr lang="fa-IR" dirty="0" smtClean="0">
              <a:cs typeface="B Nazanin" pitchFamily="2" charset="-78"/>
            </a:endParaRPr>
          </a:p>
          <a:p>
            <a:pPr lvl="0" algn="r" rtl="1"/>
            <a:endParaRPr lang="fa-IR" dirty="0" smtClean="0">
              <a:cs typeface="B Nazanin" pitchFamily="2" charset="-78"/>
            </a:endParaRPr>
          </a:p>
          <a:p>
            <a:pPr lvl="0" algn="r" rtl="1"/>
            <a:endParaRPr lang="en-US" dirty="0" smtClean="0">
              <a:cs typeface="B Nazanin" pitchFamily="2" charset="-78"/>
            </a:endParaRP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2928926" y="86979"/>
            <a:ext cx="3357586" cy="714380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itchFamily="2" charset="-78"/>
              </a:rPr>
              <a:t>حكايت نگاري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28596" y="2744274"/>
            <a:ext cx="8358246" cy="39970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/>
            <a:r>
              <a:rPr lang="fa-IR" sz="4000" b="1" dirty="0">
                <a:solidFill>
                  <a:srgbClr val="00B050"/>
                </a:solidFill>
                <a:cs typeface="B Nazanin" pitchFamily="2" charset="-78"/>
              </a:rPr>
              <a:t>متن:</a:t>
            </a:r>
          </a:p>
          <a:p>
            <a:pPr lvl="0" algn="r" rtl="1"/>
            <a:r>
              <a:rPr lang="fa-IR" sz="4400" b="1" dirty="0">
                <a:solidFill>
                  <a:srgbClr val="00B050"/>
                </a:solidFill>
                <a:cs typeface="B Nazanin" pitchFamily="2" charset="-78"/>
              </a:rPr>
              <a:t>- </a:t>
            </a:r>
            <a:r>
              <a:rPr lang="fa-IR" sz="2000" b="1" dirty="0">
                <a:solidFill>
                  <a:srgbClr val="00B050"/>
                </a:solidFill>
                <a:cs typeface="B Nazanin" pitchFamily="2" charset="-78"/>
              </a:rPr>
              <a:t>تولید شدة دانش </a:t>
            </a: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آموز</a:t>
            </a:r>
            <a:endParaRPr lang="fa-IR" sz="2000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428596" y="908721"/>
            <a:ext cx="8358246" cy="1728192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round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228600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×"/>
              <a:tabLst/>
            </a:pPr>
            <a:endParaRPr kumimoji="0" lang="fa-I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228600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×"/>
              <a:tabLst/>
            </a:pPr>
            <a:r>
              <a:rPr kumimoji="0" lang="fa-I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شخصي  به عیادت  مریضی رفت. بسیار بنشست و نقل‌ها کرد. در آخر از مریض پرسید:« از چه دردی  مي نالی؟»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B Nazanin" pitchFamily="2" charset="-78"/>
            </a:endParaRPr>
          </a:p>
          <a:p>
            <a:pPr marL="0" marR="228600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بيمار گفت:« از زیاد نشستن تو».</a:t>
            </a:r>
          </a:p>
          <a:p>
            <a:pPr marL="0" marR="228600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Nazanin" pitchFamily="2" charset="-78"/>
              </a:rPr>
              <a:t>کشکول  شیخ بهایی، به نقل از معارف اللطایف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0698" y="273565"/>
            <a:ext cx="8928992" cy="655272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fa-IR" sz="7200" dirty="0" smtClean="0">
                <a:solidFill>
                  <a:srgbClr val="C00000"/>
                </a:solidFill>
                <a:latin typeface="Calibri" pitchFamily="34" charset="0"/>
                <a:cs typeface="B Jadid" pitchFamily="2" charset="-78"/>
              </a:rPr>
              <a:t>به</a:t>
            </a:r>
            <a:r>
              <a:rPr lang="fa-IR" sz="7200" dirty="0" smtClean="0">
                <a:solidFill>
                  <a:srgbClr val="FFC000"/>
                </a:solidFill>
                <a:latin typeface="Calibri" pitchFamily="34" charset="0"/>
                <a:cs typeface="B Jadid" pitchFamily="2" charset="-78"/>
              </a:rPr>
              <a:t> اميد </a:t>
            </a:r>
            <a:r>
              <a:rPr lang="fa-IR" sz="7200" dirty="0" smtClean="0">
                <a:solidFill>
                  <a:srgbClr val="00B050"/>
                </a:solidFill>
                <a:latin typeface="Calibri" pitchFamily="34" charset="0"/>
                <a:cs typeface="B Jadid" pitchFamily="2" charset="-78"/>
              </a:rPr>
              <a:t>رويشي</a:t>
            </a:r>
            <a:r>
              <a:rPr lang="fa-IR" sz="7200" dirty="0" smtClean="0">
                <a:solidFill>
                  <a:srgbClr val="FFC00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7200" dirty="0" smtClean="0">
                <a:solidFill>
                  <a:srgbClr val="FFFF00"/>
                </a:solidFill>
                <a:latin typeface="Calibri" pitchFamily="34" charset="0"/>
                <a:cs typeface="B Jadid" pitchFamily="2" charset="-78"/>
              </a:rPr>
              <a:t>تازه</a:t>
            </a:r>
          </a:p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fa-IR" sz="7200" dirty="0" smtClean="0">
                <a:solidFill>
                  <a:srgbClr val="00B0F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6600" dirty="0" smtClean="0">
                <a:solidFill>
                  <a:srgbClr val="00B0F0"/>
                </a:solidFill>
                <a:latin typeface="Calibri" pitchFamily="34" charset="0"/>
                <a:cs typeface="B Jadid" pitchFamily="2" charset="-78"/>
              </a:rPr>
              <a:t>در  </a:t>
            </a:r>
            <a:r>
              <a:rPr lang="fa-IR" sz="6600" dirty="0" smtClean="0">
                <a:solidFill>
                  <a:srgbClr val="7030A0"/>
                </a:solidFill>
                <a:latin typeface="Calibri" pitchFamily="34" charset="0"/>
                <a:cs typeface="B Jadid" pitchFamily="2" charset="-78"/>
              </a:rPr>
              <a:t>ذهن ، </a:t>
            </a:r>
            <a:r>
              <a:rPr lang="fa-IR" sz="6600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B Jadid" pitchFamily="2" charset="-78"/>
              </a:rPr>
              <a:t>زبـان</a:t>
            </a:r>
            <a:r>
              <a:rPr lang="fa-IR" sz="6600" dirty="0" smtClean="0">
                <a:solidFill>
                  <a:srgbClr val="7030A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6600" dirty="0" smtClean="0">
                <a:solidFill>
                  <a:schemeClr val="accent5"/>
                </a:solidFill>
                <a:latin typeface="Calibri" pitchFamily="34" charset="0"/>
                <a:cs typeface="B Jadid" pitchFamily="2" charset="-78"/>
              </a:rPr>
              <a:t>و</a:t>
            </a:r>
            <a:r>
              <a:rPr lang="fa-IR" sz="6600" dirty="0" smtClean="0">
                <a:solidFill>
                  <a:srgbClr val="FFC00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66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B Jadid" pitchFamily="2" charset="-78"/>
              </a:rPr>
              <a:t>قلم</a:t>
            </a:r>
            <a:r>
              <a:rPr lang="fa-IR" sz="6600" dirty="0" smtClean="0">
                <a:solidFill>
                  <a:srgbClr val="FFC00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7200" dirty="0" smtClean="0">
                <a:solidFill>
                  <a:srgbClr val="92D050"/>
                </a:solidFill>
                <a:latin typeface="Calibri" pitchFamily="34" charset="0"/>
                <a:cs typeface="B Jadid" pitchFamily="2" charset="-78"/>
              </a:rPr>
              <a:t>فرزندان</a:t>
            </a:r>
            <a:r>
              <a:rPr lang="fa-IR" sz="7200" dirty="0" smtClean="0">
                <a:solidFill>
                  <a:srgbClr val="FFC000"/>
                </a:solidFill>
                <a:latin typeface="Calibri" pitchFamily="34" charset="0"/>
                <a:cs typeface="B Jadid" pitchFamily="2" charset="-78"/>
              </a:rPr>
              <a:t> </a:t>
            </a:r>
            <a:r>
              <a:rPr lang="fa-IR" sz="7200" dirty="0" smtClean="0">
                <a:solidFill>
                  <a:schemeClr val="bg1"/>
                </a:solidFill>
                <a:latin typeface="Calibri" pitchFamily="34" charset="0"/>
                <a:cs typeface="B Jadid" pitchFamily="2" charset="-78"/>
              </a:rPr>
              <a:t>ايران </a:t>
            </a:r>
            <a:r>
              <a:rPr lang="fa-IR" sz="7200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B Jadid" pitchFamily="2" charset="-78"/>
              </a:rPr>
              <a:t>زمين</a:t>
            </a:r>
          </a:p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fa-IR" sz="2000" dirty="0" smtClean="0">
                <a:solidFill>
                  <a:schemeClr val="tx1"/>
                </a:solidFill>
                <a:latin typeface="Calibri" pitchFamily="34" charset="0"/>
                <a:cs typeface="B Jadid" pitchFamily="2" charset="-78"/>
              </a:rPr>
              <a:t>گروه زبان وادبي</a:t>
            </a:r>
            <a:r>
              <a:rPr lang="fa-IR" sz="2000" dirty="0">
                <a:solidFill>
                  <a:schemeClr val="tx1"/>
                </a:solidFill>
                <a:latin typeface="Calibri" pitchFamily="34" charset="0"/>
                <a:cs typeface="B Jadid" pitchFamily="2" charset="-78"/>
              </a:rPr>
              <a:t>ّ</a:t>
            </a:r>
            <a:r>
              <a:rPr lang="fa-IR" sz="2000" dirty="0" smtClean="0">
                <a:solidFill>
                  <a:schemeClr val="tx1"/>
                </a:solidFill>
                <a:latin typeface="Calibri" pitchFamily="34" charset="0"/>
                <a:cs typeface="B Jadid" pitchFamily="2" charset="-78"/>
              </a:rPr>
              <a:t>ات فارسي</a:t>
            </a:r>
          </a:p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endParaRPr lang="ar-SA" sz="3600" dirty="0" smtClean="0">
              <a:solidFill>
                <a:srgbClr val="FF0000"/>
              </a:solidFill>
              <a:latin typeface="Arial" pitchFamily="34" charset="0"/>
              <a:cs typeface="B Jadid" pitchFamily="2" charset="-78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3152</TotalTime>
  <Words>3642</Words>
  <Application>Microsoft Office PowerPoint</Application>
  <PresentationFormat>On-screen Show (4:3)</PresentationFormat>
  <Paragraphs>615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7" baseType="lpstr">
      <vt:lpstr>Arial</vt:lpstr>
      <vt:lpstr>B Jadid</vt:lpstr>
      <vt:lpstr>B Koodak</vt:lpstr>
      <vt:lpstr>B Nazanin</vt:lpstr>
      <vt:lpstr>B Titr</vt:lpstr>
      <vt:lpstr>'B Zar'</vt:lpstr>
      <vt:lpstr>Calibri</vt:lpstr>
      <vt:lpstr>IranNastaliq</vt:lpstr>
      <vt:lpstr>Sakkal Majalla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آمورش مهارت هاي نوشتاري ( نگارش و انشا) پايه ي هشتم</dc:title>
  <dc:creator>akbari</dc:creator>
  <cp:lastModifiedBy>DOD</cp:lastModifiedBy>
  <cp:revision>847</cp:revision>
  <dcterms:created xsi:type="dcterms:W3CDTF">2014-07-09T06:08:09Z</dcterms:created>
  <dcterms:modified xsi:type="dcterms:W3CDTF">2019-12-11T02:01:40Z</dcterms:modified>
</cp:coreProperties>
</file>