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6" r:id="rId2"/>
    <p:sldId id="287" r:id="rId3"/>
    <p:sldId id="288" r:id="rId4"/>
    <p:sldId id="289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4" r:id="rId16"/>
    <p:sldId id="269" r:id="rId17"/>
    <p:sldId id="270" r:id="rId18"/>
    <p:sldId id="271" r:id="rId19"/>
    <p:sldId id="272" r:id="rId20"/>
    <p:sldId id="278" r:id="rId21"/>
    <p:sldId id="279" r:id="rId22"/>
    <p:sldId id="280" r:id="rId23"/>
    <p:sldId id="281" r:id="rId24"/>
    <p:sldId id="273" r:id="rId25"/>
    <p:sldId id="275" r:id="rId26"/>
    <p:sldId id="276" r:id="rId27"/>
    <p:sldId id="277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06" autoAdjust="0"/>
    <p:restoredTop sz="86491" autoAdjust="0"/>
  </p:normalViewPr>
  <p:slideViewPr>
    <p:cSldViewPr>
      <p:cViewPr varScale="1">
        <p:scale>
          <a:sx n="68" d="100"/>
          <a:sy n="68" d="100"/>
        </p:scale>
        <p:origin x="54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819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819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grpSp>
          <p:nvGrpSpPr>
            <p:cNvPr id="8198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8199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8200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8201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8202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>
                        <a:gd name="T0" fmla="*/ 337 w 1231"/>
                        <a:gd name="T1" fmla="*/ 283 h 2560"/>
                        <a:gd name="T2" fmla="*/ 415 w 1231"/>
                        <a:gd name="T3" fmla="*/ 115 h 2560"/>
                        <a:gd name="T4" fmla="*/ 583 w 1231"/>
                        <a:gd name="T5" fmla="*/ 7 h 2560"/>
                        <a:gd name="T6" fmla="*/ 895 w 1231"/>
                        <a:gd name="T7" fmla="*/ 61 h 2560"/>
                        <a:gd name="T8" fmla="*/ 1051 w 1231"/>
                        <a:gd name="T9" fmla="*/ 349 h 2560"/>
                        <a:gd name="T10" fmla="*/ 979 w 1231"/>
                        <a:gd name="T11" fmla="*/ 769 h 2560"/>
                        <a:gd name="T12" fmla="*/ 943 w 1231"/>
                        <a:gd name="T13" fmla="*/ 943 h 2560"/>
                        <a:gd name="T14" fmla="*/ 1105 w 1231"/>
                        <a:gd name="T15" fmla="*/ 1075 h 2560"/>
                        <a:gd name="T16" fmla="*/ 1231 w 1231"/>
                        <a:gd name="T17" fmla="*/ 1525 h 2560"/>
                        <a:gd name="T18" fmla="*/ 1123 w 1231"/>
                        <a:gd name="T19" fmla="*/ 1969 h 2560"/>
                        <a:gd name="T20" fmla="*/ 907 w 1231"/>
                        <a:gd name="T21" fmla="*/ 2077 h 2560"/>
                        <a:gd name="T22" fmla="*/ 721 w 1231"/>
                        <a:gd name="T23" fmla="*/ 2059 h 2560"/>
                        <a:gd name="T24" fmla="*/ 655 w 1231"/>
                        <a:gd name="T25" fmla="*/ 2251 h 2560"/>
                        <a:gd name="T26" fmla="*/ 529 w 1231"/>
                        <a:gd name="T27" fmla="*/ 2527 h 2560"/>
                        <a:gd name="T28" fmla="*/ 211 w 1231"/>
                        <a:gd name="T29" fmla="*/ 2509 h 2560"/>
                        <a:gd name="T30" fmla="*/ 31 w 1231"/>
                        <a:gd name="T31" fmla="*/ 2227 h 2560"/>
                        <a:gd name="T32" fmla="*/ 25 w 1231"/>
                        <a:gd name="T33" fmla="*/ 1969 h 2560"/>
                        <a:gd name="T34" fmla="*/ 145 w 1231"/>
                        <a:gd name="T35" fmla="*/ 1651 h 2560"/>
                        <a:gd name="T36" fmla="*/ 259 w 1231"/>
                        <a:gd name="T37" fmla="*/ 1513 h 2560"/>
                        <a:gd name="T38" fmla="*/ 217 w 1231"/>
                        <a:gd name="T39" fmla="*/ 1729 h 2560"/>
                        <a:gd name="T40" fmla="*/ 73 w 1231"/>
                        <a:gd name="T41" fmla="*/ 2023 h 2560"/>
                        <a:gd name="T42" fmla="*/ 169 w 1231"/>
                        <a:gd name="T43" fmla="*/ 2323 h 2560"/>
                        <a:gd name="T44" fmla="*/ 439 w 1231"/>
                        <a:gd name="T45" fmla="*/ 2431 h 2560"/>
                        <a:gd name="T46" fmla="*/ 595 w 1231"/>
                        <a:gd name="T47" fmla="*/ 2227 h 2560"/>
                        <a:gd name="T48" fmla="*/ 577 w 1231"/>
                        <a:gd name="T49" fmla="*/ 1807 h 2560"/>
                        <a:gd name="T50" fmla="*/ 493 w 1231"/>
                        <a:gd name="T51" fmla="*/ 1531 h 2560"/>
                        <a:gd name="T52" fmla="*/ 535 w 1231"/>
                        <a:gd name="T53" fmla="*/ 1459 h 2560"/>
                        <a:gd name="T54" fmla="*/ 625 w 1231"/>
                        <a:gd name="T55" fmla="*/ 1633 h 2560"/>
                        <a:gd name="T56" fmla="*/ 721 w 1231"/>
                        <a:gd name="T57" fmla="*/ 1933 h 2560"/>
                        <a:gd name="T58" fmla="*/ 967 w 1231"/>
                        <a:gd name="T59" fmla="*/ 1963 h 2560"/>
                        <a:gd name="T60" fmla="*/ 1135 w 1231"/>
                        <a:gd name="T61" fmla="*/ 1687 h 2560"/>
                        <a:gd name="T62" fmla="*/ 1117 w 1231"/>
                        <a:gd name="T63" fmla="*/ 1273 h 2560"/>
                        <a:gd name="T64" fmla="*/ 883 w 1231"/>
                        <a:gd name="T65" fmla="*/ 1057 h 2560"/>
                        <a:gd name="T66" fmla="*/ 679 w 1231"/>
                        <a:gd name="T67" fmla="*/ 1129 h 2560"/>
                        <a:gd name="T68" fmla="*/ 577 w 1231"/>
                        <a:gd name="T69" fmla="*/ 1117 h 2560"/>
                        <a:gd name="T70" fmla="*/ 619 w 1231"/>
                        <a:gd name="T71" fmla="*/ 1033 h 2560"/>
                        <a:gd name="T72" fmla="*/ 811 w 1231"/>
                        <a:gd name="T73" fmla="*/ 937 h 2560"/>
                        <a:gd name="T74" fmla="*/ 949 w 1231"/>
                        <a:gd name="T75" fmla="*/ 613 h 2560"/>
                        <a:gd name="T76" fmla="*/ 883 w 1231"/>
                        <a:gd name="T77" fmla="*/ 175 h 2560"/>
                        <a:gd name="T78" fmla="*/ 619 w 1231"/>
                        <a:gd name="T79" fmla="*/ 103 h 2560"/>
                        <a:gd name="T80" fmla="*/ 391 w 1231"/>
                        <a:gd name="T81" fmla="*/ 355 h 2560"/>
                        <a:gd name="T82" fmla="*/ 403 w 1231"/>
                        <a:gd name="T83" fmla="*/ 763 h 2560"/>
                        <a:gd name="T84" fmla="*/ 343 w 1231"/>
                        <a:gd name="T85" fmla="*/ 949 h 2560"/>
                        <a:gd name="T86" fmla="*/ 289 w 1231"/>
                        <a:gd name="T87" fmla="*/ 685 h 2560"/>
                        <a:gd name="T88" fmla="*/ 307 w 1231"/>
                        <a:gd name="T89" fmla="*/ 367 h 25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fa-IR"/>
                    </a:p>
                  </p:txBody>
                </p:sp>
                <p:sp>
                  <p:nvSpPr>
                    <p:cNvPr id="8203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>
                        <a:gd name="T0" fmla="*/ 785 w 865"/>
                        <a:gd name="T1" fmla="*/ 530 h 2071"/>
                        <a:gd name="T2" fmla="*/ 797 w 865"/>
                        <a:gd name="T3" fmla="*/ 350 h 2071"/>
                        <a:gd name="T4" fmla="*/ 863 w 865"/>
                        <a:gd name="T5" fmla="*/ 206 h 2071"/>
                        <a:gd name="T6" fmla="*/ 809 w 865"/>
                        <a:gd name="T7" fmla="*/ 218 h 2071"/>
                        <a:gd name="T8" fmla="*/ 749 w 865"/>
                        <a:gd name="T9" fmla="*/ 218 h 2071"/>
                        <a:gd name="T10" fmla="*/ 683 w 865"/>
                        <a:gd name="T11" fmla="*/ 116 h 2071"/>
                        <a:gd name="T12" fmla="*/ 611 w 865"/>
                        <a:gd name="T13" fmla="*/ 32 h 2071"/>
                        <a:gd name="T14" fmla="*/ 509 w 865"/>
                        <a:gd name="T15" fmla="*/ 2 h 2071"/>
                        <a:gd name="T16" fmla="*/ 407 w 865"/>
                        <a:gd name="T17" fmla="*/ 20 h 2071"/>
                        <a:gd name="T18" fmla="*/ 281 w 865"/>
                        <a:gd name="T19" fmla="*/ 74 h 2071"/>
                        <a:gd name="T20" fmla="*/ 173 w 865"/>
                        <a:gd name="T21" fmla="*/ 206 h 2071"/>
                        <a:gd name="T22" fmla="*/ 119 w 865"/>
                        <a:gd name="T23" fmla="*/ 404 h 2071"/>
                        <a:gd name="T24" fmla="*/ 131 w 865"/>
                        <a:gd name="T25" fmla="*/ 590 h 2071"/>
                        <a:gd name="T26" fmla="*/ 173 w 865"/>
                        <a:gd name="T27" fmla="*/ 782 h 2071"/>
                        <a:gd name="T28" fmla="*/ 197 w 865"/>
                        <a:gd name="T29" fmla="*/ 884 h 2071"/>
                        <a:gd name="T30" fmla="*/ 167 w 865"/>
                        <a:gd name="T31" fmla="*/ 986 h 2071"/>
                        <a:gd name="T32" fmla="*/ 65 w 865"/>
                        <a:gd name="T33" fmla="*/ 1124 h 2071"/>
                        <a:gd name="T34" fmla="*/ 17 w 865"/>
                        <a:gd name="T35" fmla="*/ 1298 h 2071"/>
                        <a:gd name="T36" fmla="*/ 5 w 865"/>
                        <a:gd name="T37" fmla="*/ 1550 h 2071"/>
                        <a:gd name="T38" fmla="*/ 47 w 865"/>
                        <a:gd name="T39" fmla="*/ 1748 h 2071"/>
                        <a:gd name="T40" fmla="*/ 131 w 865"/>
                        <a:gd name="T41" fmla="*/ 1898 h 2071"/>
                        <a:gd name="T42" fmla="*/ 299 w 865"/>
                        <a:gd name="T43" fmla="*/ 1988 h 2071"/>
                        <a:gd name="T44" fmla="*/ 425 w 865"/>
                        <a:gd name="T45" fmla="*/ 1982 h 2071"/>
                        <a:gd name="T46" fmla="*/ 467 w 865"/>
                        <a:gd name="T47" fmla="*/ 1994 h 2071"/>
                        <a:gd name="T48" fmla="*/ 497 w 865"/>
                        <a:gd name="T49" fmla="*/ 2066 h 2071"/>
                        <a:gd name="T50" fmla="*/ 497 w 865"/>
                        <a:gd name="T51" fmla="*/ 1964 h 2071"/>
                        <a:gd name="T52" fmla="*/ 557 w 865"/>
                        <a:gd name="T53" fmla="*/ 1778 h 2071"/>
                        <a:gd name="T54" fmla="*/ 617 w 865"/>
                        <a:gd name="T55" fmla="*/ 1658 h 2071"/>
                        <a:gd name="T56" fmla="*/ 581 w 865"/>
                        <a:gd name="T57" fmla="*/ 1700 h 2071"/>
                        <a:gd name="T58" fmla="*/ 515 w 865"/>
                        <a:gd name="T59" fmla="*/ 1820 h 2071"/>
                        <a:gd name="T60" fmla="*/ 407 w 865"/>
                        <a:gd name="T61" fmla="*/ 1904 h 2071"/>
                        <a:gd name="T62" fmla="*/ 269 w 865"/>
                        <a:gd name="T63" fmla="*/ 1898 h 2071"/>
                        <a:gd name="T64" fmla="*/ 179 w 865"/>
                        <a:gd name="T65" fmla="*/ 1814 h 2071"/>
                        <a:gd name="T66" fmla="*/ 113 w 865"/>
                        <a:gd name="T67" fmla="*/ 1640 h 2071"/>
                        <a:gd name="T68" fmla="*/ 107 w 865"/>
                        <a:gd name="T69" fmla="*/ 1394 h 2071"/>
                        <a:gd name="T70" fmla="*/ 137 w 865"/>
                        <a:gd name="T71" fmla="*/ 1190 h 2071"/>
                        <a:gd name="T72" fmla="*/ 203 w 865"/>
                        <a:gd name="T73" fmla="*/ 1070 h 2071"/>
                        <a:gd name="T74" fmla="*/ 323 w 865"/>
                        <a:gd name="T75" fmla="*/ 1022 h 2071"/>
                        <a:gd name="T76" fmla="*/ 509 w 865"/>
                        <a:gd name="T77" fmla="*/ 1076 h 2071"/>
                        <a:gd name="T78" fmla="*/ 611 w 865"/>
                        <a:gd name="T79" fmla="*/ 1124 h 2071"/>
                        <a:gd name="T80" fmla="*/ 665 w 865"/>
                        <a:gd name="T81" fmla="*/ 1100 h 2071"/>
                        <a:gd name="T82" fmla="*/ 659 w 865"/>
                        <a:gd name="T83" fmla="*/ 1046 h 2071"/>
                        <a:gd name="T84" fmla="*/ 611 w 865"/>
                        <a:gd name="T85" fmla="*/ 1004 h 2071"/>
                        <a:gd name="T86" fmla="*/ 497 w 865"/>
                        <a:gd name="T87" fmla="*/ 980 h 2071"/>
                        <a:gd name="T88" fmla="*/ 323 w 865"/>
                        <a:gd name="T89" fmla="*/ 896 h 2071"/>
                        <a:gd name="T90" fmla="*/ 233 w 865"/>
                        <a:gd name="T91" fmla="*/ 680 h 2071"/>
                        <a:gd name="T92" fmla="*/ 209 w 865"/>
                        <a:gd name="T93" fmla="*/ 416 h 2071"/>
                        <a:gd name="T94" fmla="*/ 317 w 865"/>
                        <a:gd name="T95" fmla="*/ 170 h 2071"/>
                        <a:gd name="T96" fmla="*/ 485 w 865"/>
                        <a:gd name="T97" fmla="*/ 110 h 2071"/>
                        <a:gd name="T98" fmla="*/ 617 w 865"/>
                        <a:gd name="T99" fmla="*/ 164 h 2071"/>
                        <a:gd name="T100" fmla="*/ 707 w 865"/>
                        <a:gd name="T101" fmla="*/ 290 h 2071"/>
                        <a:gd name="T102" fmla="*/ 737 w 865"/>
                        <a:gd name="T103" fmla="*/ 428 h 2071"/>
                        <a:gd name="T104" fmla="*/ 773 w 865"/>
                        <a:gd name="T105" fmla="*/ 602 h 2071"/>
                        <a:gd name="T106" fmla="*/ 809 w 865"/>
                        <a:gd name="T107" fmla="*/ 584 h 2071"/>
                        <a:gd name="T108" fmla="*/ 785 w 865"/>
                        <a:gd name="T109" fmla="*/ 530 h 20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fa-IR"/>
                    </a:p>
                  </p:txBody>
                </p:sp>
              </p:grpSp>
              <p:sp>
                <p:nvSpPr>
                  <p:cNvPr id="8204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8205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>
                      <a:gd name="T0" fmla="*/ 3 w 266"/>
                      <a:gd name="T1" fmla="*/ 483 h 521"/>
                      <a:gd name="T2" fmla="*/ 27 w 266"/>
                      <a:gd name="T3" fmla="*/ 273 h 521"/>
                      <a:gd name="T4" fmla="*/ 111 w 266"/>
                      <a:gd name="T5" fmla="*/ 45 h 521"/>
                      <a:gd name="T6" fmla="*/ 183 w 266"/>
                      <a:gd name="T7" fmla="*/ 3 h 521"/>
                      <a:gd name="T8" fmla="*/ 237 w 266"/>
                      <a:gd name="T9" fmla="*/ 39 h 521"/>
                      <a:gd name="T10" fmla="*/ 261 w 266"/>
                      <a:gd name="T11" fmla="*/ 129 h 521"/>
                      <a:gd name="T12" fmla="*/ 207 w 266"/>
                      <a:gd name="T13" fmla="*/ 273 h 521"/>
                      <a:gd name="T14" fmla="*/ 105 w 266"/>
                      <a:gd name="T15" fmla="*/ 477 h 521"/>
                      <a:gd name="T16" fmla="*/ 45 w 266"/>
                      <a:gd name="T17" fmla="*/ 501 h 521"/>
                      <a:gd name="T18" fmla="*/ 3 w 266"/>
                      <a:gd name="T19" fmla="*/ 483 h 5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8206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>
                      <a:gd name="T0" fmla="*/ 100 w 392"/>
                      <a:gd name="T1" fmla="*/ 201 h 340"/>
                      <a:gd name="T2" fmla="*/ 16 w 392"/>
                      <a:gd name="T3" fmla="*/ 87 h 340"/>
                      <a:gd name="T4" fmla="*/ 4 w 392"/>
                      <a:gd name="T5" fmla="*/ 45 h 340"/>
                      <a:gd name="T6" fmla="*/ 28 w 392"/>
                      <a:gd name="T7" fmla="*/ 3 h 340"/>
                      <a:gd name="T8" fmla="*/ 130 w 392"/>
                      <a:gd name="T9" fmla="*/ 27 h 340"/>
                      <a:gd name="T10" fmla="*/ 250 w 392"/>
                      <a:gd name="T11" fmla="*/ 75 h 340"/>
                      <a:gd name="T12" fmla="*/ 364 w 392"/>
                      <a:gd name="T13" fmla="*/ 159 h 340"/>
                      <a:gd name="T14" fmla="*/ 388 w 392"/>
                      <a:gd name="T15" fmla="*/ 273 h 340"/>
                      <a:gd name="T16" fmla="*/ 340 w 392"/>
                      <a:gd name="T17" fmla="*/ 333 h 340"/>
                      <a:gd name="T18" fmla="*/ 244 w 392"/>
                      <a:gd name="T19" fmla="*/ 315 h 340"/>
                      <a:gd name="T20" fmla="*/ 100 w 392"/>
                      <a:gd name="T21" fmla="*/ 201 h 3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8207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>
                      <a:gd name="T0" fmla="*/ 18 w 151"/>
                      <a:gd name="T1" fmla="*/ 165 h 558"/>
                      <a:gd name="T2" fmla="*/ 42 w 151"/>
                      <a:gd name="T3" fmla="*/ 39 h 558"/>
                      <a:gd name="T4" fmla="*/ 66 w 151"/>
                      <a:gd name="T5" fmla="*/ 3 h 558"/>
                      <a:gd name="T6" fmla="*/ 108 w 151"/>
                      <a:gd name="T7" fmla="*/ 27 h 558"/>
                      <a:gd name="T8" fmla="*/ 138 w 151"/>
                      <a:gd name="T9" fmla="*/ 165 h 558"/>
                      <a:gd name="T10" fmla="*/ 144 w 151"/>
                      <a:gd name="T11" fmla="*/ 423 h 558"/>
                      <a:gd name="T12" fmla="*/ 96 w 151"/>
                      <a:gd name="T13" fmla="*/ 543 h 558"/>
                      <a:gd name="T14" fmla="*/ 24 w 151"/>
                      <a:gd name="T15" fmla="*/ 513 h 558"/>
                      <a:gd name="T16" fmla="*/ 0 w 151"/>
                      <a:gd name="T17" fmla="*/ 315 h 558"/>
                      <a:gd name="T18" fmla="*/ 18 w 151"/>
                      <a:gd name="T19" fmla="*/ 165 h 5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8208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>
                      <a:gd name="T0" fmla="*/ 175 w 392"/>
                      <a:gd name="T1" fmla="*/ 61 h 253"/>
                      <a:gd name="T2" fmla="*/ 307 w 392"/>
                      <a:gd name="T3" fmla="*/ 19 h 253"/>
                      <a:gd name="T4" fmla="*/ 367 w 392"/>
                      <a:gd name="T5" fmla="*/ 7 h 253"/>
                      <a:gd name="T6" fmla="*/ 385 w 392"/>
                      <a:gd name="T7" fmla="*/ 61 h 253"/>
                      <a:gd name="T8" fmla="*/ 325 w 392"/>
                      <a:gd name="T9" fmla="*/ 133 h 253"/>
                      <a:gd name="T10" fmla="*/ 193 w 392"/>
                      <a:gd name="T11" fmla="*/ 223 h 253"/>
                      <a:gd name="T12" fmla="*/ 37 w 392"/>
                      <a:gd name="T13" fmla="*/ 247 h 253"/>
                      <a:gd name="T14" fmla="*/ 1 w 392"/>
                      <a:gd name="T15" fmla="*/ 187 h 253"/>
                      <a:gd name="T16" fmla="*/ 43 w 392"/>
                      <a:gd name="T17" fmla="*/ 115 h 253"/>
                      <a:gd name="T18" fmla="*/ 175 w 392"/>
                      <a:gd name="T19" fmla="*/ 61 h 2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8209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>
                      <a:gd name="T0" fmla="*/ 78 w 238"/>
                      <a:gd name="T1" fmla="*/ 270 h 386"/>
                      <a:gd name="T2" fmla="*/ 24 w 238"/>
                      <a:gd name="T3" fmla="*/ 192 h 386"/>
                      <a:gd name="T4" fmla="*/ 0 w 238"/>
                      <a:gd name="T5" fmla="*/ 96 h 386"/>
                      <a:gd name="T6" fmla="*/ 24 w 238"/>
                      <a:gd name="T7" fmla="*/ 12 h 386"/>
                      <a:gd name="T8" fmla="*/ 120 w 238"/>
                      <a:gd name="T9" fmla="*/ 24 h 386"/>
                      <a:gd name="T10" fmla="*/ 180 w 238"/>
                      <a:gd name="T11" fmla="*/ 132 h 386"/>
                      <a:gd name="T12" fmla="*/ 234 w 238"/>
                      <a:gd name="T13" fmla="*/ 306 h 386"/>
                      <a:gd name="T14" fmla="*/ 204 w 238"/>
                      <a:gd name="T15" fmla="*/ 378 h 386"/>
                      <a:gd name="T16" fmla="*/ 168 w 238"/>
                      <a:gd name="T17" fmla="*/ 354 h 386"/>
                      <a:gd name="T18" fmla="*/ 78 w 238"/>
                      <a:gd name="T19" fmla="*/ 270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</p:grpSp>
            <p:pic>
              <p:nvPicPr>
                <p:cNvPr id="8210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1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2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3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4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5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6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17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grpSp>
            <p:nvGrpSpPr>
              <p:cNvPr id="821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821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2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823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sp>
          <p:nvSpPr>
            <p:cNvPr id="8238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>
                <a:gd name="T0" fmla="*/ 372 w 750"/>
                <a:gd name="T1" fmla="*/ 154 h 1222"/>
                <a:gd name="T2" fmla="*/ 378 w 750"/>
                <a:gd name="T3" fmla="*/ 412 h 1222"/>
                <a:gd name="T4" fmla="*/ 312 w 750"/>
                <a:gd name="T5" fmla="*/ 724 h 1222"/>
                <a:gd name="T6" fmla="*/ 138 w 750"/>
                <a:gd name="T7" fmla="*/ 928 h 1222"/>
                <a:gd name="T8" fmla="*/ 0 w 750"/>
                <a:gd name="T9" fmla="*/ 976 h 1222"/>
                <a:gd name="T10" fmla="*/ 0 w 750"/>
                <a:gd name="T11" fmla="*/ 1222 h 1222"/>
                <a:gd name="T12" fmla="*/ 750 w 750"/>
                <a:gd name="T13" fmla="*/ 1222 h 1222"/>
                <a:gd name="T14" fmla="*/ 750 w 750"/>
                <a:gd name="T15" fmla="*/ 178 h 1222"/>
                <a:gd name="T16" fmla="*/ 372 w 750"/>
                <a:gd name="T17" fmla="*/ 154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39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>
                <a:gd name="T0" fmla="*/ 0 w 768"/>
                <a:gd name="T1" fmla="*/ 1260 h 1260"/>
                <a:gd name="T2" fmla="*/ 0 w 768"/>
                <a:gd name="T3" fmla="*/ 1134 h 1260"/>
                <a:gd name="T4" fmla="*/ 210 w 768"/>
                <a:gd name="T5" fmla="*/ 1032 h 1260"/>
                <a:gd name="T6" fmla="*/ 324 w 768"/>
                <a:gd name="T7" fmla="*/ 918 h 1260"/>
                <a:gd name="T8" fmla="*/ 414 w 768"/>
                <a:gd name="T9" fmla="*/ 714 h 1260"/>
                <a:gd name="T10" fmla="*/ 450 w 768"/>
                <a:gd name="T11" fmla="*/ 456 h 1260"/>
                <a:gd name="T12" fmla="*/ 438 w 768"/>
                <a:gd name="T13" fmla="*/ 258 h 1260"/>
                <a:gd name="T14" fmla="*/ 684 w 768"/>
                <a:gd name="T15" fmla="*/ 0 h 1260"/>
                <a:gd name="T16" fmla="*/ 768 w 768"/>
                <a:gd name="T17" fmla="*/ 18 h 1260"/>
                <a:gd name="T18" fmla="*/ 768 w 768"/>
                <a:gd name="T19" fmla="*/ 1254 h 1260"/>
                <a:gd name="T20" fmla="*/ 0 w 768"/>
                <a:gd name="T21" fmla="*/ 126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0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>
                <a:gd name="T0" fmla="*/ 550 w 776"/>
                <a:gd name="T1" fmla="*/ 115 h 2543"/>
                <a:gd name="T2" fmla="*/ 460 w 776"/>
                <a:gd name="T3" fmla="*/ 529 h 2543"/>
                <a:gd name="T4" fmla="*/ 298 w 776"/>
                <a:gd name="T5" fmla="*/ 925 h 2543"/>
                <a:gd name="T6" fmla="*/ 76 w 776"/>
                <a:gd name="T7" fmla="*/ 1267 h 2543"/>
                <a:gd name="T8" fmla="*/ 4 w 776"/>
                <a:gd name="T9" fmla="*/ 1339 h 2543"/>
                <a:gd name="T10" fmla="*/ 100 w 776"/>
                <a:gd name="T11" fmla="*/ 1351 h 2543"/>
                <a:gd name="T12" fmla="*/ 286 w 776"/>
                <a:gd name="T13" fmla="*/ 1399 h 2543"/>
                <a:gd name="T14" fmla="*/ 394 w 776"/>
                <a:gd name="T15" fmla="*/ 1525 h 2543"/>
                <a:gd name="T16" fmla="*/ 478 w 776"/>
                <a:gd name="T17" fmla="*/ 1705 h 2543"/>
                <a:gd name="T18" fmla="*/ 478 w 776"/>
                <a:gd name="T19" fmla="*/ 1969 h 2543"/>
                <a:gd name="T20" fmla="*/ 370 w 776"/>
                <a:gd name="T21" fmla="*/ 2263 h 2543"/>
                <a:gd name="T22" fmla="*/ 124 w 776"/>
                <a:gd name="T23" fmla="*/ 2479 h 2543"/>
                <a:gd name="T24" fmla="*/ 22 w 776"/>
                <a:gd name="T25" fmla="*/ 2515 h 2543"/>
                <a:gd name="T26" fmla="*/ 196 w 776"/>
                <a:gd name="T27" fmla="*/ 2533 h 2543"/>
                <a:gd name="T28" fmla="*/ 388 w 776"/>
                <a:gd name="T29" fmla="*/ 2455 h 2543"/>
                <a:gd name="T30" fmla="*/ 502 w 776"/>
                <a:gd name="T31" fmla="*/ 2299 h 2543"/>
                <a:gd name="T32" fmla="*/ 598 w 776"/>
                <a:gd name="T33" fmla="*/ 2197 h 2543"/>
                <a:gd name="T34" fmla="*/ 694 w 776"/>
                <a:gd name="T35" fmla="*/ 2197 h 2543"/>
                <a:gd name="T36" fmla="*/ 742 w 776"/>
                <a:gd name="T37" fmla="*/ 2230 h 2543"/>
                <a:gd name="T38" fmla="*/ 712 w 776"/>
                <a:gd name="T39" fmla="*/ 2137 h 2543"/>
                <a:gd name="T40" fmla="*/ 664 w 776"/>
                <a:gd name="T41" fmla="*/ 1807 h 2543"/>
                <a:gd name="T42" fmla="*/ 670 w 776"/>
                <a:gd name="T43" fmla="*/ 1561 h 2543"/>
                <a:gd name="T44" fmla="*/ 718 w 776"/>
                <a:gd name="T45" fmla="*/ 1393 h 2543"/>
                <a:gd name="T46" fmla="*/ 748 w 776"/>
                <a:gd name="T47" fmla="*/ 1219 h 2543"/>
                <a:gd name="T48" fmla="*/ 550 w 776"/>
                <a:gd name="T49" fmla="*/ 115 h 2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1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2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3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>
                <a:gd name="T0" fmla="*/ 69 w 573"/>
                <a:gd name="T1" fmla="*/ 63 h 1935"/>
                <a:gd name="T2" fmla="*/ 207 w 573"/>
                <a:gd name="T3" fmla="*/ 549 h 1935"/>
                <a:gd name="T4" fmla="*/ 381 w 573"/>
                <a:gd name="T5" fmla="*/ 1101 h 1935"/>
                <a:gd name="T6" fmla="*/ 573 w 573"/>
                <a:gd name="T7" fmla="*/ 1575 h 1935"/>
                <a:gd name="T8" fmla="*/ 573 w 573"/>
                <a:gd name="T9" fmla="*/ 1935 h 1935"/>
                <a:gd name="T10" fmla="*/ 321 w 573"/>
                <a:gd name="T11" fmla="*/ 1449 h 1935"/>
                <a:gd name="T12" fmla="*/ 147 w 573"/>
                <a:gd name="T13" fmla="*/ 699 h 1935"/>
                <a:gd name="T14" fmla="*/ 15 w 573"/>
                <a:gd name="T15" fmla="*/ 171 h 1935"/>
                <a:gd name="T16" fmla="*/ 69 w 573"/>
                <a:gd name="T17" fmla="*/ 63 h 1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4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5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6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8247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>
                <a:gd name="T0" fmla="*/ 1 w 692"/>
                <a:gd name="T1" fmla="*/ 357 h 378"/>
                <a:gd name="T2" fmla="*/ 109 w 692"/>
                <a:gd name="T3" fmla="*/ 341 h 378"/>
                <a:gd name="T4" fmla="*/ 241 w 692"/>
                <a:gd name="T5" fmla="*/ 305 h 378"/>
                <a:gd name="T6" fmla="*/ 353 w 692"/>
                <a:gd name="T7" fmla="*/ 209 h 378"/>
                <a:gd name="T8" fmla="*/ 429 w 692"/>
                <a:gd name="T9" fmla="*/ 89 h 378"/>
                <a:gd name="T10" fmla="*/ 493 w 692"/>
                <a:gd name="T11" fmla="*/ 17 h 378"/>
                <a:gd name="T12" fmla="*/ 577 w 692"/>
                <a:gd name="T13" fmla="*/ 1 h 378"/>
                <a:gd name="T14" fmla="*/ 629 w 692"/>
                <a:gd name="T15" fmla="*/ 21 h 378"/>
                <a:gd name="T16" fmla="*/ 673 w 692"/>
                <a:gd name="T17" fmla="*/ 65 h 378"/>
                <a:gd name="T18" fmla="*/ 673 w 692"/>
                <a:gd name="T19" fmla="*/ 137 h 378"/>
                <a:gd name="T20" fmla="*/ 561 w 692"/>
                <a:gd name="T21" fmla="*/ 225 h 378"/>
                <a:gd name="T22" fmla="*/ 425 w 692"/>
                <a:gd name="T23" fmla="*/ 297 h 378"/>
                <a:gd name="T24" fmla="*/ 245 w 692"/>
                <a:gd name="T25" fmla="*/ 357 h 378"/>
                <a:gd name="T26" fmla="*/ 113 w 692"/>
                <a:gd name="T27" fmla="*/ 377 h 378"/>
                <a:gd name="T28" fmla="*/ 1 w 692"/>
                <a:gd name="T29" fmla="*/ 35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8248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/>
              <a:endParaRPr kumimoji="1" lang="fa-IR"/>
            </a:p>
          </p:txBody>
        </p:sp>
      </p:grpSp>
      <p:sp>
        <p:nvSpPr>
          <p:cNvPr id="8249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250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8251" name="Rectangle 5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252" name="Rectangle 6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253" name="Rectangle 6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AAA6D41-3D7B-4F3F-8565-5FAE6E419CC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2" name="Rectangle 61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61CC9-523C-4EDB-A70D-699A922D5A1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78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87A11-8FC6-45E0-946B-6B4584C54F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96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A3DCC-E948-446B-85BF-021BEDDF67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692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F6F10-D642-4BBA-AD7A-17C34C6482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5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8597A-9C66-4818-92A8-169149B1DDB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680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78288-A3CB-45DC-80FF-076F2D1231D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99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2E91E-F7DE-4DB3-A32D-17A64D4290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28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2EFBF-520F-413B-88E9-E0EC8D636A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106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DD4E2-C3A8-4205-A187-EB54518A02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826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4489A-A462-4938-A92A-EB30A3C4AD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292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63525" y="1598613"/>
            <a:ext cx="7386638" cy="4497387"/>
          </a:xfrm>
        </p:spPr>
        <p:txBody>
          <a:bodyPr/>
          <a:lstStyle/>
          <a:p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1625" y="6242050"/>
            <a:ext cx="1782763" cy="4746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7425" y="6248400"/>
            <a:ext cx="3455988" cy="474663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67400" y="6248400"/>
            <a:ext cx="1755775" cy="474663"/>
          </a:xfrm>
        </p:spPr>
        <p:txBody>
          <a:bodyPr/>
          <a:lstStyle>
            <a:lvl1pPr>
              <a:defRPr/>
            </a:lvl1pPr>
          </a:lstStyle>
          <a:p>
            <a:fld id="{2CB17318-4B6F-495C-B81B-227972D7271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490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9ED06A6-6BC0-4EBC-9B10-CAC57A818CC3}" type="slidenum">
              <a:rPr lang="en-US" altLang="fa-IR"/>
              <a:pPr/>
              <a:t>‹#›</a:t>
            </a:fld>
            <a:endParaRPr lang="en-US" alt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398676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91CEBC-6C80-47DA-8E47-9026EB49E31A}" type="slidenum">
              <a:rPr lang="ar-SA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2176326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7171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7172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7173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grpSp>
          <p:nvGrpSpPr>
            <p:cNvPr id="7174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7175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7176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71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717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17" y="323"/>
                      <a:ext cx="1231" cy="2560"/>
                    </a:xfrm>
                    <a:custGeom>
                      <a:avLst/>
                      <a:gdLst>
                        <a:gd name="T0" fmla="*/ 337 w 1231"/>
                        <a:gd name="T1" fmla="*/ 283 h 2560"/>
                        <a:gd name="T2" fmla="*/ 415 w 1231"/>
                        <a:gd name="T3" fmla="*/ 115 h 2560"/>
                        <a:gd name="T4" fmla="*/ 583 w 1231"/>
                        <a:gd name="T5" fmla="*/ 7 h 2560"/>
                        <a:gd name="T6" fmla="*/ 895 w 1231"/>
                        <a:gd name="T7" fmla="*/ 61 h 2560"/>
                        <a:gd name="T8" fmla="*/ 1051 w 1231"/>
                        <a:gd name="T9" fmla="*/ 349 h 2560"/>
                        <a:gd name="T10" fmla="*/ 979 w 1231"/>
                        <a:gd name="T11" fmla="*/ 769 h 2560"/>
                        <a:gd name="T12" fmla="*/ 943 w 1231"/>
                        <a:gd name="T13" fmla="*/ 943 h 2560"/>
                        <a:gd name="T14" fmla="*/ 1105 w 1231"/>
                        <a:gd name="T15" fmla="*/ 1075 h 2560"/>
                        <a:gd name="T16" fmla="*/ 1231 w 1231"/>
                        <a:gd name="T17" fmla="*/ 1525 h 2560"/>
                        <a:gd name="T18" fmla="*/ 1123 w 1231"/>
                        <a:gd name="T19" fmla="*/ 1969 h 2560"/>
                        <a:gd name="T20" fmla="*/ 907 w 1231"/>
                        <a:gd name="T21" fmla="*/ 2077 h 2560"/>
                        <a:gd name="T22" fmla="*/ 721 w 1231"/>
                        <a:gd name="T23" fmla="*/ 2059 h 2560"/>
                        <a:gd name="T24" fmla="*/ 655 w 1231"/>
                        <a:gd name="T25" fmla="*/ 2251 h 2560"/>
                        <a:gd name="T26" fmla="*/ 529 w 1231"/>
                        <a:gd name="T27" fmla="*/ 2527 h 2560"/>
                        <a:gd name="T28" fmla="*/ 211 w 1231"/>
                        <a:gd name="T29" fmla="*/ 2509 h 2560"/>
                        <a:gd name="T30" fmla="*/ 31 w 1231"/>
                        <a:gd name="T31" fmla="*/ 2227 h 2560"/>
                        <a:gd name="T32" fmla="*/ 25 w 1231"/>
                        <a:gd name="T33" fmla="*/ 1969 h 2560"/>
                        <a:gd name="T34" fmla="*/ 145 w 1231"/>
                        <a:gd name="T35" fmla="*/ 1651 h 2560"/>
                        <a:gd name="T36" fmla="*/ 259 w 1231"/>
                        <a:gd name="T37" fmla="*/ 1513 h 2560"/>
                        <a:gd name="T38" fmla="*/ 217 w 1231"/>
                        <a:gd name="T39" fmla="*/ 1729 h 2560"/>
                        <a:gd name="T40" fmla="*/ 73 w 1231"/>
                        <a:gd name="T41" fmla="*/ 2023 h 2560"/>
                        <a:gd name="T42" fmla="*/ 169 w 1231"/>
                        <a:gd name="T43" fmla="*/ 2323 h 2560"/>
                        <a:gd name="T44" fmla="*/ 439 w 1231"/>
                        <a:gd name="T45" fmla="*/ 2431 h 2560"/>
                        <a:gd name="T46" fmla="*/ 595 w 1231"/>
                        <a:gd name="T47" fmla="*/ 2227 h 2560"/>
                        <a:gd name="T48" fmla="*/ 577 w 1231"/>
                        <a:gd name="T49" fmla="*/ 1807 h 2560"/>
                        <a:gd name="T50" fmla="*/ 493 w 1231"/>
                        <a:gd name="T51" fmla="*/ 1531 h 2560"/>
                        <a:gd name="T52" fmla="*/ 535 w 1231"/>
                        <a:gd name="T53" fmla="*/ 1459 h 2560"/>
                        <a:gd name="T54" fmla="*/ 625 w 1231"/>
                        <a:gd name="T55" fmla="*/ 1633 h 2560"/>
                        <a:gd name="T56" fmla="*/ 721 w 1231"/>
                        <a:gd name="T57" fmla="*/ 1933 h 2560"/>
                        <a:gd name="T58" fmla="*/ 967 w 1231"/>
                        <a:gd name="T59" fmla="*/ 1963 h 2560"/>
                        <a:gd name="T60" fmla="*/ 1135 w 1231"/>
                        <a:gd name="T61" fmla="*/ 1687 h 2560"/>
                        <a:gd name="T62" fmla="*/ 1117 w 1231"/>
                        <a:gd name="T63" fmla="*/ 1273 h 2560"/>
                        <a:gd name="T64" fmla="*/ 883 w 1231"/>
                        <a:gd name="T65" fmla="*/ 1057 h 2560"/>
                        <a:gd name="T66" fmla="*/ 679 w 1231"/>
                        <a:gd name="T67" fmla="*/ 1129 h 2560"/>
                        <a:gd name="T68" fmla="*/ 577 w 1231"/>
                        <a:gd name="T69" fmla="*/ 1117 h 2560"/>
                        <a:gd name="T70" fmla="*/ 619 w 1231"/>
                        <a:gd name="T71" fmla="*/ 1033 h 2560"/>
                        <a:gd name="T72" fmla="*/ 811 w 1231"/>
                        <a:gd name="T73" fmla="*/ 937 h 2560"/>
                        <a:gd name="T74" fmla="*/ 949 w 1231"/>
                        <a:gd name="T75" fmla="*/ 613 h 2560"/>
                        <a:gd name="T76" fmla="*/ 883 w 1231"/>
                        <a:gd name="T77" fmla="*/ 175 h 2560"/>
                        <a:gd name="T78" fmla="*/ 619 w 1231"/>
                        <a:gd name="T79" fmla="*/ 103 h 2560"/>
                        <a:gd name="T80" fmla="*/ 391 w 1231"/>
                        <a:gd name="T81" fmla="*/ 355 h 2560"/>
                        <a:gd name="T82" fmla="*/ 403 w 1231"/>
                        <a:gd name="T83" fmla="*/ 763 h 2560"/>
                        <a:gd name="T84" fmla="*/ 343 w 1231"/>
                        <a:gd name="T85" fmla="*/ 949 h 2560"/>
                        <a:gd name="T86" fmla="*/ 289 w 1231"/>
                        <a:gd name="T87" fmla="*/ 685 h 2560"/>
                        <a:gd name="T88" fmla="*/ 307 w 1231"/>
                        <a:gd name="T89" fmla="*/ 367 h 25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fa-IR"/>
                    </a:p>
                  </p:txBody>
                </p:sp>
                <p:sp>
                  <p:nvSpPr>
                    <p:cNvPr id="717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57" y="376"/>
                      <a:ext cx="865" cy="2071"/>
                    </a:xfrm>
                    <a:custGeom>
                      <a:avLst/>
                      <a:gdLst>
                        <a:gd name="T0" fmla="*/ 785 w 865"/>
                        <a:gd name="T1" fmla="*/ 530 h 2071"/>
                        <a:gd name="T2" fmla="*/ 797 w 865"/>
                        <a:gd name="T3" fmla="*/ 350 h 2071"/>
                        <a:gd name="T4" fmla="*/ 863 w 865"/>
                        <a:gd name="T5" fmla="*/ 206 h 2071"/>
                        <a:gd name="T6" fmla="*/ 809 w 865"/>
                        <a:gd name="T7" fmla="*/ 218 h 2071"/>
                        <a:gd name="T8" fmla="*/ 749 w 865"/>
                        <a:gd name="T9" fmla="*/ 218 h 2071"/>
                        <a:gd name="T10" fmla="*/ 683 w 865"/>
                        <a:gd name="T11" fmla="*/ 116 h 2071"/>
                        <a:gd name="T12" fmla="*/ 611 w 865"/>
                        <a:gd name="T13" fmla="*/ 32 h 2071"/>
                        <a:gd name="T14" fmla="*/ 509 w 865"/>
                        <a:gd name="T15" fmla="*/ 2 h 2071"/>
                        <a:gd name="T16" fmla="*/ 407 w 865"/>
                        <a:gd name="T17" fmla="*/ 20 h 2071"/>
                        <a:gd name="T18" fmla="*/ 281 w 865"/>
                        <a:gd name="T19" fmla="*/ 74 h 2071"/>
                        <a:gd name="T20" fmla="*/ 173 w 865"/>
                        <a:gd name="T21" fmla="*/ 206 h 2071"/>
                        <a:gd name="T22" fmla="*/ 119 w 865"/>
                        <a:gd name="T23" fmla="*/ 404 h 2071"/>
                        <a:gd name="T24" fmla="*/ 131 w 865"/>
                        <a:gd name="T25" fmla="*/ 590 h 2071"/>
                        <a:gd name="T26" fmla="*/ 173 w 865"/>
                        <a:gd name="T27" fmla="*/ 782 h 2071"/>
                        <a:gd name="T28" fmla="*/ 197 w 865"/>
                        <a:gd name="T29" fmla="*/ 884 h 2071"/>
                        <a:gd name="T30" fmla="*/ 167 w 865"/>
                        <a:gd name="T31" fmla="*/ 986 h 2071"/>
                        <a:gd name="T32" fmla="*/ 65 w 865"/>
                        <a:gd name="T33" fmla="*/ 1124 h 2071"/>
                        <a:gd name="T34" fmla="*/ 17 w 865"/>
                        <a:gd name="T35" fmla="*/ 1298 h 2071"/>
                        <a:gd name="T36" fmla="*/ 5 w 865"/>
                        <a:gd name="T37" fmla="*/ 1550 h 2071"/>
                        <a:gd name="T38" fmla="*/ 47 w 865"/>
                        <a:gd name="T39" fmla="*/ 1748 h 2071"/>
                        <a:gd name="T40" fmla="*/ 131 w 865"/>
                        <a:gd name="T41" fmla="*/ 1898 h 2071"/>
                        <a:gd name="T42" fmla="*/ 299 w 865"/>
                        <a:gd name="T43" fmla="*/ 1988 h 2071"/>
                        <a:gd name="T44" fmla="*/ 425 w 865"/>
                        <a:gd name="T45" fmla="*/ 1982 h 2071"/>
                        <a:gd name="T46" fmla="*/ 467 w 865"/>
                        <a:gd name="T47" fmla="*/ 1994 h 2071"/>
                        <a:gd name="T48" fmla="*/ 497 w 865"/>
                        <a:gd name="T49" fmla="*/ 2066 h 2071"/>
                        <a:gd name="T50" fmla="*/ 497 w 865"/>
                        <a:gd name="T51" fmla="*/ 1964 h 2071"/>
                        <a:gd name="T52" fmla="*/ 557 w 865"/>
                        <a:gd name="T53" fmla="*/ 1778 h 2071"/>
                        <a:gd name="T54" fmla="*/ 617 w 865"/>
                        <a:gd name="T55" fmla="*/ 1658 h 2071"/>
                        <a:gd name="T56" fmla="*/ 581 w 865"/>
                        <a:gd name="T57" fmla="*/ 1700 h 2071"/>
                        <a:gd name="T58" fmla="*/ 515 w 865"/>
                        <a:gd name="T59" fmla="*/ 1820 h 2071"/>
                        <a:gd name="T60" fmla="*/ 407 w 865"/>
                        <a:gd name="T61" fmla="*/ 1904 h 2071"/>
                        <a:gd name="T62" fmla="*/ 269 w 865"/>
                        <a:gd name="T63" fmla="*/ 1898 h 2071"/>
                        <a:gd name="T64" fmla="*/ 179 w 865"/>
                        <a:gd name="T65" fmla="*/ 1814 h 2071"/>
                        <a:gd name="T66" fmla="*/ 113 w 865"/>
                        <a:gd name="T67" fmla="*/ 1640 h 2071"/>
                        <a:gd name="T68" fmla="*/ 107 w 865"/>
                        <a:gd name="T69" fmla="*/ 1394 h 2071"/>
                        <a:gd name="T70" fmla="*/ 137 w 865"/>
                        <a:gd name="T71" fmla="*/ 1190 h 2071"/>
                        <a:gd name="T72" fmla="*/ 203 w 865"/>
                        <a:gd name="T73" fmla="*/ 1070 h 2071"/>
                        <a:gd name="T74" fmla="*/ 323 w 865"/>
                        <a:gd name="T75" fmla="*/ 1022 h 2071"/>
                        <a:gd name="T76" fmla="*/ 509 w 865"/>
                        <a:gd name="T77" fmla="*/ 1076 h 2071"/>
                        <a:gd name="T78" fmla="*/ 611 w 865"/>
                        <a:gd name="T79" fmla="*/ 1124 h 2071"/>
                        <a:gd name="T80" fmla="*/ 665 w 865"/>
                        <a:gd name="T81" fmla="*/ 1100 h 2071"/>
                        <a:gd name="T82" fmla="*/ 659 w 865"/>
                        <a:gd name="T83" fmla="*/ 1046 h 2071"/>
                        <a:gd name="T84" fmla="*/ 611 w 865"/>
                        <a:gd name="T85" fmla="*/ 1004 h 2071"/>
                        <a:gd name="T86" fmla="*/ 497 w 865"/>
                        <a:gd name="T87" fmla="*/ 980 h 2071"/>
                        <a:gd name="T88" fmla="*/ 323 w 865"/>
                        <a:gd name="T89" fmla="*/ 896 h 2071"/>
                        <a:gd name="T90" fmla="*/ 233 w 865"/>
                        <a:gd name="T91" fmla="*/ 680 h 2071"/>
                        <a:gd name="T92" fmla="*/ 209 w 865"/>
                        <a:gd name="T93" fmla="*/ 416 h 2071"/>
                        <a:gd name="T94" fmla="*/ 317 w 865"/>
                        <a:gd name="T95" fmla="*/ 170 h 2071"/>
                        <a:gd name="T96" fmla="*/ 485 w 865"/>
                        <a:gd name="T97" fmla="*/ 110 h 2071"/>
                        <a:gd name="T98" fmla="*/ 617 w 865"/>
                        <a:gd name="T99" fmla="*/ 164 h 2071"/>
                        <a:gd name="T100" fmla="*/ 707 w 865"/>
                        <a:gd name="T101" fmla="*/ 290 h 2071"/>
                        <a:gd name="T102" fmla="*/ 737 w 865"/>
                        <a:gd name="T103" fmla="*/ 428 h 2071"/>
                        <a:gd name="T104" fmla="*/ 773 w 865"/>
                        <a:gd name="T105" fmla="*/ 602 h 2071"/>
                        <a:gd name="T106" fmla="*/ 809 w 865"/>
                        <a:gd name="T107" fmla="*/ 584 h 2071"/>
                        <a:gd name="T108" fmla="*/ 785 w 865"/>
                        <a:gd name="T109" fmla="*/ 530 h 20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fa-IR"/>
                    </a:p>
                  </p:txBody>
                </p:sp>
              </p:grpSp>
              <p:sp>
                <p:nvSpPr>
                  <p:cNvPr id="7180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400" y="1428"/>
                    <a:ext cx="168" cy="246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7181" name="Freeform 13"/>
                  <p:cNvSpPr>
                    <a:spLocks/>
                  </p:cNvSpPr>
                  <p:nvPr/>
                </p:nvSpPr>
                <p:spPr bwMode="auto">
                  <a:xfrm>
                    <a:off x="2595" y="741"/>
                    <a:ext cx="266" cy="521"/>
                  </a:xfrm>
                  <a:custGeom>
                    <a:avLst/>
                    <a:gdLst>
                      <a:gd name="T0" fmla="*/ 3 w 266"/>
                      <a:gd name="T1" fmla="*/ 483 h 521"/>
                      <a:gd name="T2" fmla="*/ 27 w 266"/>
                      <a:gd name="T3" fmla="*/ 273 h 521"/>
                      <a:gd name="T4" fmla="*/ 111 w 266"/>
                      <a:gd name="T5" fmla="*/ 45 h 521"/>
                      <a:gd name="T6" fmla="*/ 183 w 266"/>
                      <a:gd name="T7" fmla="*/ 3 h 521"/>
                      <a:gd name="T8" fmla="*/ 237 w 266"/>
                      <a:gd name="T9" fmla="*/ 39 h 521"/>
                      <a:gd name="T10" fmla="*/ 261 w 266"/>
                      <a:gd name="T11" fmla="*/ 129 h 521"/>
                      <a:gd name="T12" fmla="*/ 207 w 266"/>
                      <a:gd name="T13" fmla="*/ 273 h 521"/>
                      <a:gd name="T14" fmla="*/ 105 w 266"/>
                      <a:gd name="T15" fmla="*/ 477 h 521"/>
                      <a:gd name="T16" fmla="*/ 45 w 266"/>
                      <a:gd name="T17" fmla="*/ 501 h 521"/>
                      <a:gd name="T18" fmla="*/ 3 w 266"/>
                      <a:gd name="T19" fmla="*/ 483 h 5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7182" name="Freeform 14"/>
                  <p:cNvSpPr>
                    <a:spLocks/>
                  </p:cNvSpPr>
                  <p:nvPr/>
                </p:nvSpPr>
                <p:spPr bwMode="auto">
                  <a:xfrm>
                    <a:off x="2672" y="1593"/>
                    <a:ext cx="392" cy="340"/>
                  </a:xfrm>
                  <a:custGeom>
                    <a:avLst/>
                    <a:gdLst>
                      <a:gd name="T0" fmla="*/ 100 w 392"/>
                      <a:gd name="T1" fmla="*/ 201 h 340"/>
                      <a:gd name="T2" fmla="*/ 16 w 392"/>
                      <a:gd name="T3" fmla="*/ 87 h 340"/>
                      <a:gd name="T4" fmla="*/ 4 w 392"/>
                      <a:gd name="T5" fmla="*/ 45 h 340"/>
                      <a:gd name="T6" fmla="*/ 28 w 392"/>
                      <a:gd name="T7" fmla="*/ 3 h 340"/>
                      <a:gd name="T8" fmla="*/ 130 w 392"/>
                      <a:gd name="T9" fmla="*/ 27 h 340"/>
                      <a:gd name="T10" fmla="*/ 250 w 392"/>
                      <a:gd name="T11" fmla="*/ 75 h 340"/>
                      <a:gd name="T12" fmla="*/ 364 w 392"/>
                      <a:gd name="T13" fmla="*/ 159 h 340"/>
                      <a:gd name="T14" fmla="*/ 388 w 392"/>
                      <a:gd name="T15" fmla="*/ 273 h 340"/>
                      <a:gd name="T16" fmla="*/ 340 w 392"/>
                      <a:gd name="T17" fmla="*/ 333 h 340"/>
                      <a:gd name="T18" fmla="*/ 244 w 392"/>
                      <a:gd name="T19" fmla="*/ 315 h 340"/>
                      <a:gd name="T20" fmla="*/ 100 w 392"/>
                      <a:gd name="T21" fmla="*/ 201 h 3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7183" name="Freeform 15"/>
                  <p:cNvSpPr>
                    <a:spLocks/>
                  </p:cNvSpPr>
                  <p:nvPr/>
                </p:nvSpPr>
                <p:spPr bwMode="auto">
                  <a:xfrm>
                    <a:off x="2412" y="1929"/>
                    <a:ext cx="151" cy="558"/>
                  </a:xfrm>
                  <a:custGeom>
                    <a:avLst/>
                    <a:gdLst>
                      <a:gd name="T0" fmla="*/ 18 w 151"/>
                      <a:gd name="T1" fmla="*/ 165 h 558"/>
                      <a:gd name="T2" fmla="*/ 42 w 151"/>
                      <a:gd name="T3" fmla="*/ 39 h 558"/>
                      <a:gd name="T4" fmla="*/ 66 w 151"/>
                      <a:gd name="T5" fmla="*/ 3 h 558"/>
                      <a:gd name="T6" fmla="*/ 108 w 151"/>
                      <a:gd name="T7" fmla="*/ 27 h 558"/>
                      <a:gd name="T8" fmla="*/ 138 w 151"/>
                      <a:gd name="T9" fmla="*/ 165 h 558"/>
                      <a:gd name="T10" fmla="*/ 144 w 151"/>
                      <a:gd name="T11" fmla="*/ 423 h 558"/>
                      <a:gd name="T12" fmla="*/ 96 w 151"/>
                      <a:gd name="T13" fmla="*/ 543 h 558"/>
                      <a:gd name="T14" fmla="*/ 24 w 151"/>
                      <a:gd name="T15" fmla="*/ 513 h 558"/>
                      <a:gd name="T16" fmla="*/ 0 w 151"/>
                      <a:gd name="T17" fmla="*/ 315 h 558"/>
                      <a:gd name="T18" fmla="*/ 18 w 151"/>
                      <a:gd name="T19" fmla="*/ 165 h 5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7184" name="Freeform 16"/>
                  <p:cNvSpPr>
                    <a:spLocks/>
                  </p:cNvSpPr>
                  <p:nvPr/>
                </p:nvSpPr>
                <p:spPr bwMode="auto">
                  <a:xfrm>
                    <a:off x="1907" y="1589"/>
                    <a:ext cx="392" cy="253"/>
                  </a:xfrm>
                  <a:custGeom>
                    <a:avLst/>
                    <a:gdLst>
                      <a:gd name="T0" fmla="*/ 175 w 392"/>
                      <a:gd name="T1" fmla="*/ 61 h 253"/>
                      <a:gd name="T2" fmla="*/ 307 w 392"/>
                      <a:gd name="T3" fmla="*/ 19 h 253"/>
                      <a:gd name="T4" fmla="*/ 367 w 392"/>
                      <a:gd name="T5" fmla="*/ 7 h 253"/>
                      <a:gd name="T6" fmla="*/ 385 w 392"/>
                      <a:gd name="T7" fmla="*/ 61 h 253"/>
                      <a:gd name="T8" fmla="*/ 325 w 392"/>
                      <a:gd name="T9" fmla="*/ 133 h 253"/>
                      <a:gd name="T10" fmla="*/ 193 w 392"/>
                      <a:gd name="T11" fmla="*/ 223 h 253"/>
                      <a:gd name="T12" fmla="*/ 37 w 392"/>
                      <a:gd name="T13" fmla="*/ 247 h 253"/>
                      <a:gd name="T14" fmla="*/ 1 w 392"/>
                      <a:gd name="T15" fmla="*/ 187 h 253"/>
                      <a:gd name="T16" fmla="*/ 43 w 392"/>
                      <a:gd name="T17" fmla="*/ 115 h 253"/>
                      <a:gd name="T18" fmla="*/ 175 w 392"/>
                      <a:gd name="T19" fmla="*/ 61 h 2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  <p:sp>
                <p:nvSpPr>
                  <p:cNvPr id="7185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0"/>
                    <a:ext cx="238" cy="386"/>
                  </a:xfrm>
                  <a:custGeom>
                    <a:avLst/>
                    <a:gdLst>
                      <a:gd name="T0" fmla="*/ 78 w 238"/>
                      <a:gd name="T1" fmla="*/ 270 h 386"/>
                      <a:gd name="T2" fmla="*/ 24 w 238"/>
                      <a:gd name="T3" fmla="*/ 192 h 386"/>
                      <a:gd name="T4" fmla="*/ 0 w 238"/>
                      <a:gd name="T5" fmla="*/ 96 h 386"/>
                      <a:gd name="T6" fmla="*/ 24 w 238"/>
                      <a:gd name="T7" fmla="*/ 12 h 386"/>
                      <a:gd name="T8" fmla="*/ 120 w 238"/>
                      <a:gd name="T9" fmla="*/ 24 h 386"/>
                      <a:gd name="T10" fmla="*/ 180 w 238"/>
                      <a:gd name="T11" fmla="*/ 132 h 386"/>
                      <a:gd name="T12" fmla="*/ 234 w 238"/>
                      <a:gd name="T13" fmla="*/ 306 h 386"/>
                      <a:gd name="T14" fmla="*/ 204 w 238"/>
                      <a:gd name="T15" fmla="*/ 378 h 386"/>
                      <a:gd name="T16" fmla="*/ 168 w 238"/>
                      <a:gd name="T17" fmla="*/ 354 h 386"/>
                      <a:gd name="T18" fmla="*/ 78 w 238"/>
                      <a:gd name="T19" fmla="*/ 270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a-IR"/>
                  </a:p>
                </p:txBody>
              </p:sp>
            </p:grpSp>
            <p:pic>
              <p:nvPicPr>
                <p:cNvPr id="7186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87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88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89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0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1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2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3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grpSp>
            <p:nvGrpSpPr>
              <p:cNvPr id="7194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7195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6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7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8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199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0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1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2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3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4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5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6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7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8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09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10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11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12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213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</p:grpSp>
        <p:sp>
          <p:nvSpPr>
            <p:cNvPr id="7214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>
                <a:gd name="T0" fmla="*/ 372 w 750"/>
                <a:gd name="T1" fmla="*/ 154 h 1222"/>
                <a:gd name="T2" fmla="*/ 378 w 750"/>
                <a:gd name="T3" fmla="*/ 412 h 1222"/>
                <a:gd name="T4" fmla="*/ 312 w 750"/>
                <a:gd name="T5" fmla="*/ 724 h 1222"/>
                <a:gd name="T6" fmla="*/ 138 w 750"/>
                <a:gd name="T7" fmla="*/ 928 h 1222"/>
                <a:gd name="T8" fmla="*/ 0 w 750"/>
                <a:gd name="T9" fmla="*/ 976 h 1222"/>
                <a:gd name="T10" fmla="*/ 0 w 750"/>
                <a:gd name="T11" fmla="*/ 1222 h 1222"/>
                <a:gd name="T12" fmla="*/ 750 w 750"/>
                <a:gd name="T13" fmla="*/ 1222 h 1222"/>
                <a:gd name="T14" fmla="*/ 750 w 750"/>
                <a:gd name="T15" fmla="*/ 178 h 1222"/>
                <a:gd name="T16" fmla="*/ 372 w 750"/>
                <a:gd name="T17" fmla="*/ 154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15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>
                <a:gd name="T0" fmla="*/ 0 w 768"/>
                <a:gd name="T1" fmla="*/ 1260 h 1260"/>
                <a:gd name="T2" fmla="*/ 0 w 768"/>
                <a:gd name="T3" fmla="*/ 1134 h 1260"/>
                <a:gd name="T4" fmla="*/ 210 w 768"/>
                <a:gd name="T5" fmla="*/ 1032 h 1260"/>
                <a:gd name="T6" fmla="*/ 324 w 768"/>
                <a:gd name="T7" fmla="*/ 918 h 1260"/>
                <a:gd name="T8" fmla="*/ 414 w 768"/>
                <a:gd name="T9" fmla="*/ 714 h 1260"/>
                <a:gd name="T10" fmla="*/ 450 w 768"/>
                <a:gd name="T11" fmla="*/ 456 h 1260"/>
                <a:gd name="T12" fmla="*/ 438 w 768"/>
                <a:gd name="T13" fmla="*/ 258 h 1260"/>
                <a:gd name="T14" fmla="*/ 684 w 768"/>
                <a:gd name="T15" fmla="*/ 0 h 1260"/>
                <a:gd name="T16" fmla="*/ 768 w 768"/>
                <a:gd name="T17" fmla="*/ 18 h 1260"/>
                <a:gd name="T18" fmla="*/ 768 w 768"/>
                <a:gd name="T19" fmla="*/ 1254 h 1260"/>
                <a:gd name="T20" fmla="*/ 0 w 768"/>
                <a:gd name="T21" fmla="*/ 126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16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>
                <a:gd name="T0" fmla="*/ 550 w 776"/>
                <a:gd name="T1" fmla="*/ 115 h 2543"/>
                <a:gd name="T2" fmla="*/ 460 w 776"/>
                <a:gd name="T3" fmla="*/ 529 h 2543"/>
                <a:gd name="T4" fmla="*/ 298 w 776"/>
                <a:gd name="T5" fmla="*/ 925 h 2543"/>
                <a:gd name="T6" fmla="*/ 76 w 776"/>
                <a:gd name="T7" fmla="*/ 1267 h 2543"/>
                <a:gd name="T8" fmla="*/ 4 w 776"/>
                <a:gd name="T9" fmla="*/ 1339 h 2543"/>
                <a:gd name="T10" fmla="*/ 100 w 776"/>
                <a:gd name="T11" fmla="*/ 1351 h 2543"/>
                <a:gd name="T12" fmla="*/ 286 w 776"/>
                <a:gd name="T13" fmla="*/ 1399 h 2543"/>
                <a:gd name="T14" fmla="*/ 394 w 776"/>
                <a:gd name="T15" fmla="*/ 1525 h 2543"/>
                <a:gd name="T16" fmla="*/ 478 w 776"/>
                <a:gd name="T17" fmla="*/ 1705 h 2543"/>
                <a:gd name="T18" fmla="*/ 478 w 776"/>
                <a:gd name="T19" fmla="*/ 1969 h 2543"/>
                <a:gd name="T20" fmla="*/ 370 w 776"/>
                <a:gd name="T21" fmla="*/ 2263 h 2543"/>
                <a:gd name="T22" fmla="*/ 124 w 776"/>
                <a:gd name="T23" fmla="*/ 2479 h 2543"/>
                <a:gd name="T24" fmla="*/ 22 w 776"/>
                <a:gd name="T25" fmla="*/ 2515 h 2543"/>
                <a:gd name="T26" fmla="*/ 196 w 776"/>
                <a:gd name="T27" fmla="*/ 2533 h 2543"/>
                <a:gd name="T28" fmla="*/ 388 w 776"/>
                <a:gd name="T29" fmla="*/ 2455 h 2543"/>
                <a:gd name="T30" fmla="*/ 502 w 776"/>
                <a:gd name="T31" fmla="*/ 2299 h 2543"/>
                <a:gd name="T32" fmla="*/ 598 w 776"/>
                <a:gd name="T33" fmla="*/ 2197 h 2543"/>
                <a:gd name="T34" fmla="*/ 694 w 776"/>
                <a:gd name="T35" fmla="*/ 2197 h 2543"/>
                <a:gd name="T36" fmla="*/ 742 w 776"/>
                <a:gd name="T37" fmla="*/ 2230 h 2543"/>
                <a:gd name="T38" fmla="*/ 712 w 776"/>
                <a:gd name="T39" fmla="*/ 2137 h 2543"/>
                <a:gd name="T40" fmla="*/ 664 w 776"/>
                <a:gd name="T41" fmla="*/ 1807 h 2543"/>
                <a:gd name="T42" fmla="*/ 670 w 776"/>
                <a:gd name="T43" fmla="*/ 1561 h 2543"/>
                <a:gd name="T44" fmla="*/ 718 w 776"/>
                <a:gd name="T45" fmla="*/ 1393 h 2543"/>
                <a:gd name="T46" fmla="*/ 748 w 776"/>
                <a:gd name="T47" fmla="*/ 1219 h 2543"/>
                <a:gd name="T48" fmla="*/ 550 w 776"/>
                <a:gd name="T49" fmla="*/ 115 h 2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17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7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18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7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19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>
                <a:gd name="T0" fmla="*/ 69 w 573"/>
                <a:gd name="T1" fmla="*/ 63 h 1935"/>
                <a:gd name="T2" fmla="*/ 207 w 573"/>
                <a:gd name="T3" fmla="*/ 549 h 1935"/>
                <a:gd name="T4" fmla="*/ 381 w 573"/>
                <a:gd name="T5" fmla="*/ 1101 h 1935"/>
                <a:gd name="T6" fmla="*/ 573 w 573"/>
                <a:gd name="T7" fmla="*/ 1575 h 1935"/>
                <a:gd name="T8" fmla="*/ 573 w 573"/>
                <a:gd name="T9" fmla="*/ 1935 h 1935"/>
                <a:gd name="T10" fmla="*/ 321 w 573"/>
                <a:gd name="T11" fmla="*/ 1449 h 1935"/>
                <a:gd name="T12" fmla="*/ 147 w 573"/>
                <a:gd name="T13" fmla="*/ 699 h 1935"/>
                <a:gd name="T14" fmla="*/ 15 w 573"/>
                <a:gd name="T15" fmla="*/ 171 h 1935"/>
                <a:gd name="T16" fmla="*/ 69 w 573"/>
                <a:gd name="T17" fmla="*/ 63 h 1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20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21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22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fa-IR"/>
            </a:p>
          </p:txBody>
        </p:sp>
        <p:sp>
          <p:nvSpPr>
            <p:cNvPr id="7223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>
                <a:gd name="T0" fmla="*/ 1 w 692"/>
                <a:gd name="T1" fmla="*/ 357 h 378"/>
                <a:gd name="T2" fmla="*/ 109 w 692"/>
                <a:gd name="T3" fmla="*/ 341 h 378"/>
                <a:gd name="T4" fmla="*/ 241 w 692"/>
                <a:gd name="T5" fmla="*/ 305 h 378"/>
                <a:gd name="T6" fmla="*/ 353 w 692"/>
                <a:gd name="T7" fmla="*/ 209 h 378"/>
                <a:gd name="T8" fmla="*/ 429 w 692"/>
                <a:gd name="T9" fmla="*/ 89 h 378"/>
                <a:gd name="T10" fmla="*/ 493 w 692"/>
                <a:gd name="T11" fmla="*/ 17 h 378"/>
                <a:gd name="T12" fmla="*/ 577 w 692"/>
                <a:gd name="T13" fmla="*/ 1 h 378"/>
                <a:gd name="T14" fmla="*/ 629 w 692"/>
                <a:gd name="T15" fmla="*/ 21 h 378"/>
                <a:gd name="T16" fmla="*/ 673 w 692"/>
                <a:gd name="T17" fmla="*/ 65 h 378"/>
                <a:gd name="T18" fmla="*/ 673 w 692"/>
                <a:gd name="T19" fmla="*/ 137 h 378"/>
                <a:gd name="T20" fmla="*/ 561 w 692"/>
                <a:gd name="T21" fmla="*/ 225 h 378"/>
                <a:gd name="T22" fmla="*/ 425 w 692"/>
                <a:gd name="T23" fmla="*/ 297 h 378"/>
                <a:gd name="T24" fmla="*/ 245 w 692"/>
                <a:gd name="T25" fmla="*/ 357 h 378"/>
                <a:gd name="T26" fmla="*/ 113 w 692"/>
                <a:gd name="T27" fmla="*/ 377 h 378"/>
                <a:gd name="T28" fmla="*/ 1 w 692"/>
                <a:gd name="T29" fmla="*/ 357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a-IR"/>
            </a:p>
          </p:txBody>
        </p:sp>
        <p:sp>
          <p:nvSpPr>
            <p:cNvPr id="7224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/>
              <a:endParaRPr kumimoji="1" lang="fa-IR"/>
            </a:p>
          </p:txBody>
        </p:sp>
      </p:grpSp>
      <p:sp>
        <p:nvSpPr>
          <p:cNvPr id="7225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226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227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7228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n-US"/>
          </a:p>
        </p:txBody>
      </p:sp>
      <p:sp>
        <p:nvSpPr>
          <p:cNvPr id="7229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E291F2C9-39EA-4BDE-A2DF-92C4949969F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2" name="Rectangle 61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8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Blip>
          <a:blip r:embed="rId19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70000"/>
        <a:buBlip>
          <a:blip r:embed="rId20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96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loud 2"/>
          <p:cNvSpPr/>
          <p:nvPr/>
        </p:nvSpPr>
        <p:spPr>
          <a:xfrm>
            <a:off x="827584" y="4797152"/>
            <a:ext cx="6192688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697" dirty="0">
                <a:latin typeface="Titr"/>
                <a:cs typeface="B Titr" panose="00000700000000000000" pitchFamily="2" charset="-78"/>
              </a:rPr>
              <a:t>جهت پرداخت حق الزحمه تهیه این فایل</a:t>
            </a:r>
          </a:p>
          <a:p>
            <a:pPr algn="ctr"/>
            <a:endParaRPr lang="fa-IR" sz="1697" dirty="0">
              <a:latin typeface="Titr"/>
              <a:cs typeface="B Titr" panose="00000700000000000000" pitchFamily="2" charset="-78"/>
            </a:endParaRPr>
          </a:p>
          <a:p>
            <a:pPr algn="ctr"/>
            <a:r>
              <a:rPr lang="fa-IR" sz="1697" dirty="0">
                <a:latin typeface="Titr"/>
                <a:cs typeface="B Titr" panose="00000700000000000000" pitchFamily="2" charset="-78"/>
              </a:rPr>
              <a:t>لطفا کانال ما را به 5 نفر از دوستانتان معرفی نمایید</a:t>
            </a:r>
          </a:p>
        </p:txBody>
      </p:sp>
    </p:spTree>
    <p:extLst>
      <p:ext uri="{BB962C8B-B14F-4D97-AF65-F5344CB8AC3E}">
        <p14:creationId xmlns:p14="http://schemas.microsoft.com/office/powerpoint/2010/main" val="35954500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8268" y="2348880"/>
            <a:ext cx="45725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محل تبلیغ شما</a:t>
            </a:r>
            <a:endParaRPr 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3995936" y="836712"/>
            <a:ext cx="864096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Down Arrow 3"/>
          <p:cNvSpPr/>
          <p:nvPr/>
        </p:nvSpPr>
        <p:spPr>
          <a:xfrm rot="5400000">
            <a:off x="7092280" y="2391271"/>
            <a:ext cx="864096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Down Arrow 4"/>
          <p:cNvSpPr/>
          <p:nvPr/>
        </p:nvSpPr>
        <p:spPr>
          <a:xfrm rot="16200000">
            <a:off x="899592" y="2355267"/>
            <a:ext cx="864096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Down Arrow 5"/>
          <p:cNvSpPr/>
          <p:nvPr/>
        </p:nvSpPr>
        <p:spPr>
          <a:xfrm rot="10800000">
            <a:off x="3995937" y="4002008"/>
            <a:ext cx="864096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1259632" y="5229200"/>
            <a:ext cx="640871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b="1" dirty="0" smtClean="0">
                <a:cs typeface="B Mitra" panose="00000400000000000000" pitchFamily="2" charset="-78"/>
              </a:rPr>
              <a:t>جهت رزرو و اطلاع از شرایط به شماره زیر پیام دهید</a:t>
            </a:r>
          </a:p>
          <a:p>
            <a:pPr algn="ctr"/>
            <a:endParaRPr lang="fa-IR" sz="2400" b="1" dirty="0" smtClean="0">
              <a:cs typeface="B Mitra" panose="00000400000000000000" pitchFamily="2" charset="-78"/>
            </a:endParaRPr>
          </a:p>
          <a:p>
            <a:pPr algn="ctr"/>
            <a:r>
              <a:rPr lang="fa-IR" sz="2400" b="1" dirty="0" smtClean="0">
                <a:cs typeface="B Mitra" panose="00000400000000000000" pitchFamily="2" charset="-78"/>
              </a:rPr>
              <a:t>09335538110</a:t>
            </a:r>
            <a:endParaRPr lang="fa-IR" sz="24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5654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88518" y="1412965"/>
            <a:ext cx="4816712" cy="599423"/>
          </a:xfrm>
        </p:spPr>
        <p:txBody>
          <a:bodyPr/>
          <a:lstStyle/>
          <a:p>
            <a:pPr eaLnBrk="1" hangingPunct="1"/>
            <a:r>
              <a:rPr lang="fa-IR" altLang="fa-IR" sz="2122">
                <a:cs typeface="B Titr" panose="00000700000000000000" pitchFamily="2" charset="-78"/>
              </a:rPr>
              <a:t>نرم افزار حسابداری و خرید و فروش پریال</a:t>
            </a:r>
            <a:endParaRPr lang="en-US" altLang="fa-IR" sz="2122">
              <a:cs typeface="B Titr" panose="00000700000000000000" pitchFamily="2" charset="-78"/>
            </a:endParaRPr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0" y="3368386"/>
            <a:ext cx="7740352" cy="3489614"/>
          </a:xfrm>
        </p:spPr>
        <p:txBody>
          <a:bodyPr>
            <a:noAutofit/>
          </a:bodyPr>
          <a:lstStyle/>
          <a:p>
            <a:pPr algn="r" rtl="1">
              <a:buFont typeface="Wingdings 2" panose="05020102010507070707" pitchFamily="18" charset="2"/>
              <a:buNone/>
            </a:pPr>
            <a:r>
              <a:rPr lang="fa-IR" altLang="fa-IR" sz="2000" b="1" dirty="0" smtClean="0">
                <a:cs typeface="B Titr" panose="00000700000000000000" pitchFamily="2" charset="-78"/>
              </a:rPr>
              <a:t>شما </a:t>
            </a:r>
            <a:r>
              <a:rPr lang="fa-IR" altLang="fa-IR" sz="2000" b="1" dirty="0">
                <a:cs typeface="B Titr" panose="00000700000000000000" pitchFamily="2" charset="-78"/>
              </a:rPr>
              <a:t>خودتان به آسانی:</a:t>
            </a:r>
            <a:endParaRPr lang="en-US" altLang="fa-IR" sz="2000" b="1" dirty="0">
              <a:cs typeface="B Titr" panose="000007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خرید و فروش خود را ثبت نمایید.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برگشت از خرید و برگشت از فروش خود را ثبت نمائید.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حسابها و مبالغ دریافتی و پرداختی روزانه خود را ثبت نمائید.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چکهای صادره و دریافتی مشتریان را ثبت نمائید.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دسته چکهای حسابهای حسابهای جاری خود را ثبت نمائید.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ü"/>
            </a:pPr>
            <a:r>
              <a:rPr lang="fa-IR" altLang="fa-IR" sz="2000" b="1" dirty="0">
                <a:cs typeface="B Mitra" panose="00000400000000000000" pitchFamily="2" charset="-78"/>
              </a:rPr>
              <a:t>شما تنها این موارد را ثبت و نرم افزار پریال به صورت هوشمند عملیات حسابداری مربوطه را برای شما انجام می دهد.</a:t>
            </a:r>
            <a:endParaRPr lang="en-US" altLang="fa-IR" sz="2000" b="1" dirty="0">
              <a:cs typeface="B Mitra" panose="00000400000000000000" pitchFamily="2" charset="-78"/>
            </a:endParaRPr>
          </a:p>
          <a:p>
            <a:pPr algn="r" rtl="1" eaLnBrk="1" hangingPunct="1">
              <a:buFont typeface="Wingdings" panose="05000000000000000000" pitchFamily="2" charset="2"/>
              <a:buChar char="ü"/>
            </a:pPr>
            <a:endParaRPr lang="en-US" altLang="fa-IR" sz="2000" b="1" dirty="0">
              <a:cs typeface="B Mitra" panose="00000400000000000000" pitchFamily="2" charset="-78"/>
            </a:endParaRPr>
          </a:p>
        </p:txBody>
      </p:sp>
      <p:sp>
        <p:nvSpPr>
          <p:cNvPr id="16388" name="Cloud Callout 6"/>
          <p:cNvSpPr>
            <a:spLocks noChangeArrowheads="1"/>
          </p:cNvSpPr>
          <p:nvPr/>
        </p:nvSpPr>
        <p:spPr bwMode="auto">
          <a:xfrm>
            <a:off x="1339158" y="2140354"/>
            <a:ext cx="2778226" cy="985568"/>
          </a:xfrm>
          <a:prstGeom prst="cloudCallout">
            <a:avLst>
              <a:gd name="adj1" fmla="val 69282"/>
              <a:gd name="adj2" fmla="val 5567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48493" tIns="24246" rIns="48493" bIns="24246"/>
          <a:lstStyle>
            <a:lvl1pPr algn="r" defTabSz="685800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defTabSz="685800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defTabSz="685800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defTabSz="685800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defTabSz="685800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a-IR" altLang="fa-IR" sz="1485" dirty="0">
                <a:solidFill>
                  <a:srgbClr val="FF0000"/>
                </a:solidFill>
                <a:cs typeface="B Titr" panose="00000700000000000000" pitchFamily="2" charset="-78"/>
              </a:rPr>
              <a:t>خودتان حسابدار</a:t>
            </a:r>
          </a:p>
          <a:p>
            <a:pPr algn="ctr" eaLnBrk="1" hangingPunct="1"/>
            <a:r>
              <a:rPr lang="fa-IR" altLang="fa-IR" sz="1485" dirty="0">
                <a:solidFill>
                  <a:srgbClr val="FF0000"/>
                </a:solidFill>
                <a:cs typeface="B Titr" panose="00000700000000000000" pitchFamily="2" charset="-78"/>
              </a:rPr>
              <a:t>خودتان باشید</a:t>
            </a:r>
            <a:endParaRPr lang="en-US" altLang="fa-IR" sz="1485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9" name="Down Arrow Callout 8"/>
          <p:cNvSpPr/>
          <p:nvPr/>
        </p:nvSpPr>
        <p:spPr bwMode="auto">
          <a:xfrm>
            <a:off x="4268922" y="2368225"/>
            <a:ext cx="3232844" cy="644324"/>
          </a:xfrm>
          <a:prstGeom prst="downArrow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8493" tIns="24246" rIns="48493" bIns="24246"/>
          <a:lstStyle/>
          <a:p>
            <a:pPr defTabSz="484903">
              <a:defRPr/>
            </a:pPr>
            <a:endParaRPr lang="en-US" sz="954"/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4268922" y="2443431"/>
            <a:ext cx="3131817" cy="32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a-IR" altLang="fa-IR" sz="1485" dirty="0">
                <a:solidFill>
                  <a:srgbClr val="FF0000"/>
                </a:solidFill>
                <a:cs typeface="B Koodak" panose="00000700000000000000" pitchFamily="2" charset="-78"/>
              </a:rPr>
              <a:t>بهترین نرم افزار برای فروشگاه شما</a:t>
            </a:r>
            <a:endParaRPr lang="en-US" altLang="fa-IR" sz="1485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702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833880"/>
            <a:ext cx="7668344" cy="4835480"/>
          </a:xfrm>
        </p:spPr>
        <p:txBody>
          <a:bodyPr>
            <a:noAutofit/>
          </a:bodyPr>
          <a:lstStyle/>
          <a:p>
            <a:pPr algn="r" rtl="1">
              <a:buFont typeface="Wingdings 2" panose="05020102010507070707" pitchFamily="18" charset="2"/>
              <a:buNone/>
              <a:defRPr/>
            </a:pPr>
            <a:r>
              <a:rPr lang="fa-IR" sz="1400" b="1" dirty="0">
                <a:cs typeface="B Mitra" pitchFamily="2" charset="-78"/>
              </a:rPr>
              <a:t>گرفتن گزارشات زیر </a:t>
            </a:r>
            <a:r>
              <a:rPr lang="fa-IR" sz="1800" b="1" dirty="0">
                <a:cs typeface="B Titr" pitchFamily="2" charset="-78"/>
              </a:rPr>
              <a:t>فقط با یک کلیک</a:t>
            </a:r>
            <a:r>
              <a:rPr lang="fa-IR" sz="1400" b="1" dirty="0">
                <a:cs typeface="B Titr" pitchFamily="2" charset="-78"/>
              </a:rPr>
              <a:t>:</a:t>
            </a:r>
            <a:endParaRPr lang="en-US" sz="1400" b="1" dirty="0">
              <a:cs typeface="B Titr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گزارش سود و زیان روزانه، هفتگی، ماهانه (کلا هر بازه زمانی دلخواه)، فاکتور به فاکتور و کالا به کالا.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وضعیت مانده حساب افرادی که با شما طرف حساب هستند(بدهکاران، بستانکاران، کارکنان و ...).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وضعیت چکهای صادره (پاس شده و پاس نشده) و چکهای دریافتی (موجود و خرج شده).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وضعیت برگ چکهای مربوط به هر دسته چک تعریف شده.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وضعیت صندوق و دخل مغازه در هر لحظه از روز.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وضعیت کالاهای خریداری و فروخته شده و موجودی کالاها.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و دهها گزارش کاربردی و مورد نیاز شما.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" pitchFamily="2" charset="2"/>
              <a:buChar char="ü"/>
              <a:defRPr/>
            </a:pPr>
            <a:r>
              <a:rPr lang="fa-IR" sz="1400" b="1" dirty="0">
                <a:cs typeface="B Mitra" pitchFamily="2" charset="-78"/>
              </a:rPr>
              <a:t>در دسترس بودن اطلاعات مورد نیاز شما (از قبیل مانده حساب افراد، موجودی کالا و ...) در یک نگاه.</a:t>
            </a:r>
            <a:endParaRPr lang="en-US" sz="1400" b="1" dirty="0">
              <a:cs typeface="B Mitra" pitchFamily="2" charset="-78"/>
            </a:endParaRPr>
          </a:p>
          <a:p>
            <a:pPr algn="r" rtl="1">
              <a:buFont typeface="Wingdings 2" panose="05020102010507070707" pitchFamily="18" charset="2"/>
              <a:buNone/>
              <a:defRPr/>
            </a:pPr>
            <a:endParaRPr lang="en-US" sz="1400" b="1" dirty="0">
              <a:cs typeface="B Mitra" pitchFamily="2" charset="-78"/>
            </a:endParaRPr>
          </a:p>
          <a:p>
            <a:pPr algn="ctr" rtl="1">
              <a:buFont typeface="Wingdings 2" panose="05020102010507070707" pitchFamily="18" charset="2"/>
              <a:buNone/>
              <a:defRPr/>
            </a:pPr>
            <a:r>
              <a:rPr lang="en-US" sz="5400" dirty="0">
                <a:latin typeface="IranNastaliq" pitchFamily="18" charset="0"/>
                <a:cs typeface="IranNastaliq" pitchFamily="18" charset="0"/>
              </a:rPr>
              <a:t>)</a:t>
            </a:r>
            <a:r>
              <a:rPr lang="fa-IR" sz="5400" dirty="0">
                <a:latin typeface="IranNastaliq" pitchFamily="18" charset="0"/>
                <a:cs typeface="IranNastaliq" pitchFamily="18" charset="0"/>
              </a:rPr>
              <a:t>با نرم افزار پریال دیگر به حسابدار نیاز ندارید</a:t>
            </a:r>
            <a:r>
              <a:rPr lang="en-US" sz="5400" dirty="0">
                <a:latin typeface="IranNastaliq" pitchFamily="18" charset="0"/>
                <a:cs typeface="IranNastaliq" pitchFamily="18" charset="0"/>
              </a:rPr>
              <a:t>(</a:t>
            </a:r>
          </a:p>
          <a:p>
            <a:pPr algn="ctr" rtl="1">
              <a:buFont typeface="Wingdings 2" panose="05020102010507070707" pitchFamily="18" charset="2"/>
              <a:buNone/>
              <a:defRPr/>
            </a:pPr>
            <a:r>
              <a:rPr lang="fa-IR" sz="1400" dirty="0">
                <a:cs typeface="B Titr" pitchFamily="2" charset="-78"/>
              </a:rPr>
              <a:t>جهت دریافت اطلاعات بیشتر با شماره 09124492015  تماس حاصل فرمائید.</a:t>
            </a:r>
            <a:endParaRPr lang="en-US" sz="1400" dirty="0">
              <a:cs typeface="B Titr" pitchFamily="2" charset="-78"/>
            </a:endParaRPr>
          </a:p>
          <a:p>
            <a:pPr algn="ctr" rtl="1">
              <a:buFont typeface="Wingdings 2" panose="05020102010507070707" pitchFamily="18" charset="2"/>
              <a:buNone/>
              <a:defRPr/>
            </a:pPr>
            <a:endParaRPr lang="en-US" sz="600" dirty="0">
              <a:cs typeface="B Titr" pitchFamily="2" charset="-78"/>
            </a:endParaRPr>
          </a:p>
          <a:p>
            <a:pPr algn="ctr" rtl="1">
              <a:buFont typeface="Wingdings 2" panose="05020102010507070707" pitchFamily="18" charset="2"/>
              <a:buNone/>
              <a:defRPr/>
            </a:pPr>
            <a:r>
              <a:rPr lang="fa-IR" sz="3200" b="1" dirty="0">
                <a:cs typeface="B Majid Shadow" pitchFamily="2" charset="-78"/>
              </a:rPr>
              <a:t>تفاوت ما پشتیبانی برتر ماست</a:t>
            </a:r>
            <a:endParaRPr lang="en-US" sz="3200" b="1" dirty="0">
              <a:cs typeface="B Majid Shadow" pitchFamily="2" charset="-78"/>
            </a:endParaRPr>
          </a:p>
          <a:p>
            <a:pPr algn="r" rtl="1">
              <a:buFont typeface="Wingdings 2" panose="05020102010507070707" pitchFamily="18" charset="2"/>
              <a:buNone/>
              <a:defRPr/>
            </a:pPr>
            <a:endParaRPr lang="en-US" sz="1400" dirty="0"/>
          </a:p>
        </p:txBody>
      </p:sp>
      <p:sp>
        <p:nvSpPr>
          <p:cNvPr id="17411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339158" y="1124744"/>
            <a:ext cx="6465688" cy="408596"/>
          </a:xfrm>
        </p:spPr>
        <p:txBody>
          <a:bodyPr>
            <a:noAutofit/>
          </a:bodyPr>
          <a:lstStyle/>
          <a:p>
            <a:pPr algn="ctr" rtl="1" eaLnBrk="1" hangingPunct="1"/>
            <a:r>
              <a:rPr lang="fa-IR" altLang="fa-IR" sz="2800" dirty="0">
                <a:cs typeface="B Titr" panose="00000700000000000000" pitchFamily="2" charset="-78"/>
              </a:rPr>
              <a:t>نرم افزار حسابداری و خرید و فروش پریال</a:t>
            </a:r>
            <a:endParaRPr lang="en-US" altLang="fa-IR" sz="28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207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a-IR">
              <a:cs typeface="B Nazanin" panose="00000400000000000000" pitchFamily="2" charset="-7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rtl="1">
              <a:buFontTx/>
              <a:buNone/>
            </a:pPr>
            <a:r>
              <a:rPr lang="fa-IR" sz="6000">
                <a:cs typeface="B Nazanin" panose="00000400000000000000" pitchFamily="2" charset="-78"/>
              </a:rPr>
              <a:t>تصمیم گیری و حل مسئله</a:t>
            </a:r>
            <a:endParaRPr lang="en-US" sz="60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اهمیت تصمیم گیری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/>
            <a:r>
              <a:rPr lang="fa-IR">
                <a:cs typeface="B Nazanin" panose="00000400000000000000" pitchFamily="2" charset="-78"/>
              </a:rPr>
              <a:t>تصمیم­گیری جزء اصلی مدیریت است و می­توان آن را مترادف مدیریت دانست.</a:t>
            </a:r>
            <a:endParaRPr lang="en-US">
              <a:cs typeface="B Nazanin" panose="00000400000000000000" pitchFamily="2" charset="-78"/>
            </a:endParaRPr>
          </a:p>
          <a:p>
            <a:pPr marL="609600" indent="-609600" algn="r" rtl="1"/>
            <a:r>
              <a:rPr lang="fa-IR">
                <a:cs typeface="B Nazanin" panose="00000400000000000000" pitchFamily="2" charset="-78"/>
              </a:rPr>
              <a:t>تصمیم­­گیری جوهرة همة وظایف مدیریت است، یعنی انجام موفقیت­آمیز هر یک از وظایف و نقش­های مدیران نیازمند برخورداری مدیر از مهارت­های تصمیم­گیری اثربخش است.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تعریف تصمیم گیری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تصمیم­گیری (</a:t>
            </a:r>
            <a:r>
              <a:rPr lang="en-US" b="1">
                <a:cs typeface="B Nazanin" panose="00000400000000000000" pitchFamily="2" charset="-78"/>
              </a:rPr>
              <a:t>Decision Making</a:t>
            </a:r>
            <a:r>
              <a:rPr lang="fa-IR" b="1">
                <a:cs typeface="B Nazanin" panose="00000400000000000000" pitchFamily="2" charset="-78"/>
              </a:rPr>
              <a:t>)</a:t>
            </a:r>
            <a:r>
              <a:rPr lang="fa-IR">
                <a:cs typeface="B Nazanin" panose="00000400000000000000" pitchFamily="2" charset="-78"/>
              </a:rPr>
              <a:t>: انتخاب یک راه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حل از میان راه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حل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های مختلف برای حل مسئله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2800" b="1">
                <a:cs typeface="B Nazanin" panose="00000400000000000000" pitchFamily="2" charset="-78"/>
              </a:rPr>
              <a:t>ارتباط مراحل مسئله­یابی، تصمیم</a:t>
            </a:r>
            <a:r>
              <a:rPr lang="fa-IR" sz="2800" b="1"/>
              <a:t>‌</a:t>
            </a:r>
            <a:r>
              <a:rPr lang="fa-IR" sz="2800" b="1">
                <a:cs typeface="B Nazanin" panose="00000400000000000000" pitchFamily="2" charset="-78"/>
              </a:rPr>
              <a:t>گیری، انتخاب و حل مسئله:</a:t>
            </a:r>
            <a:endParaRPr lang="en-US" sz="2800" b="1">
              <a:cs typeface="B Nazanin" panose="00000400000000000000" pitchFamily="2" charset="-78"/>
            </a:endParaRPr>
          </a:p>
        </p:txBody>
      </p:sp>
      <p:pic>
        <p:nvPicPr>
          <p:cNvPr id="12292" name="Picture 4" descr="13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450975"/>
            <a:ext cx="8281988" cy="5073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انواع روش­های مسئله­یابی</a:t>
            </a:r>
            <a:endParaRPr lang="en-US" b="1">
              <a:cs typeface="B Nazanin" panose="00000400000000000000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598613"/>
            <a:ext cx="7386638" cy="5259387"/>
          </a:xfrm>
        </p:spPr>
        <p:txBody>
          <a:bodyPr/>
          <a:lstStyle/>
          <a:p>
            <a:pPr algn="r" rtl="1">
              <a:lnSpc>
                <a:spcPct val="80000"/>
              </a:lnSpc>
              <a:buFontTx/>
              <a:buNone/>
            </a:pPr>
            <a:r>
              <a:rPr lang="fa-IR" sz="1400" b="1">
                <a:cs typeface="B Nazanin" panose="00000400000000000000" pitchFamily="2" charset="-78"/>
              </a:rPr>
              <a:t>الف) </a:t>
            </a:r>
            <a:r>
              <a:rPr lang="fa-IR" sz="2800" b="1">
                <a:cs typeface="B Nazanin" panose="00000400000000000000" pitchFamily="2" charset="-78"/>
              </a:rPr>
              <a:t>روش­های مسئله­یابی رسمی: </a:t>
            </a:r>
            <a:r>
              <a:rPr lang="fa-IR" sz="2800">
                <a:cs typeface="B Nazanin" panose="00000400000000000000" pitchFamily="2" charset="-78"/>
              </a:rPr>
              <a:t>مسئله­یابی بر اساس اطلاعات و سازوکارهای رسمی و ازپیش­ تعریف­شده.</a:t>
            </a:r>
            <a:endParaRPr lang="en-US" sz="2800" b="1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en-US" sz="2800" b="1" u="sng">
                <a:cs typeface="B Nazanin" panose="00000400000000000000" pitchFamily="2" charset="-78"/>
              </a:rPr>
              <a:t>A</a:t>
            </a:r>
            <a:r>
              <a:rPr lang="fa-IR" sz="2800" b="1" u="sng">
                <a:cs typeface="B Nazanin" panose="00000400000000000000" pitchFamily="2" charset="-78"/>
              </a:rPr>
              <a:t>) رویه های مستقیم: </a:t>
            </a:r>
            <a:r>
              <a:rPr lang="fa-IR" sz="2800" u="sng">
                <a:cs typeface="B Nazanin" panose="00000400000000000000" pitchFamily="2" charset="-78"/>
              </a:rPr>
              <a:t>توسط شخص مدیر</a:t>
            </a:r>
            <a:r>
              <a:rPr lang="fa-IR" sz="2800" b="1" u="sng">
                <a:cs typeface="B Nazanin" panose="00000400000000000000" pitchFamily="2" charset="-78"/>
              </a:rPr>
              <a:t>   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تغییر روندهای قبلی</a:t>
            </a:r>
            <a:r>
              <a:rPr lang="fa-IR" sz="2800">
                <a:cs typeface="B Nazanin" panose="00000400000000000000" pitchFamily="2" charset="-78"/>
              </a:rPr>
              <a:t>: 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انحراف از برنامه­های تنظیم شده</a:t>
            </a:r>
            <a:r>
              <a:rPr lang="fa-IR" sz="2800">
                <a:cs typeface="B Nazanin" panose="00000400000000000000" pitchFamily="2" charset="-78"/>
              </a:rPr>
              <a:t>: 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پیشی­گرفتن رقبا</a:t>
            </a:r>
            <a:r>
              <a:rPr lang="fa-IR" sz="2800">
                <a:cs typeface="B Nazanin" panose="00000400000000000000" pitchFamily="2" charset="-78"/>
              </a:rPr>
              <a:t>: </a:t>
            </a:r>
          </a:p>
          <a:p>
            <a:pPr algn="r" rtl="1">
              <a:lnSpc>
                <a:spcPct val="80000"/>
              </a:lnSpc>
              <a:buFontTx/>
              <a:buNone/>
            </a:pPr>
            <a:r>
              <a:rPr lang="en-US" sz="2800" b="1" u="sng">
                <a:cs typeface="B Nazanin" panose="00000400000000000000" pitchFamily="2" charset="-78"/>
              </a:rPr>
              <a:t>B</a:t>
            </a:r>
            <a:r>
              <a:rPr lang="fa-IR" sz="2800" b="1" u="sng">
                <a:cs typeface="B Nazanin" panose="00000400000000000000" pitchFamily="2" charset="-78"/>
              </a:rPr>
              <a:t>) رویه­­های غیرمستقیم: </a:t>
            </a:r>
            <a:r>
              <a:rPr lang="fa-IR" sz="2800" u="sng">
                <a:cs typeface="B Nazanin" panose="00000400000000000000" pitchFamily="2" charset="-78"/>
              </a:rPr>
              <a:t>توسط افرادی به­جز شخص مدیر</a:t>
            </a:r>
            <a:r>
              <a:rPr lang="fa-IR" sz="2800" b="1" u="sng">
                <a:cs typeface="B Nazanin" panose="00000400000000000000" pitchFamily="2" charset="-78"/>
              </a:rPr>
              <a:t>   </a:t>
            </a: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مسئله</a:t>
            </a:r>
            <a:r>
              <a:rPr lang="fa-IR" sz="2800" b="1"/>
              <a:t>‌</a:t>
            </a:r>
            <a:r>
              <a:rPr lang="fa-IR" sz="2800" b="1">
                <a:cs typeface="B Nazanin" panose="00000400000000000000" pitchFamily="2" charset="-78"/>
              </a:rPr>
              <a:t>یابی توسط کارکنان</a:t>
            </a:r>
            <a:r>
              <a:rPr lang="fa-IR" sz="2800">
                <a:cs typeface="B Nazanin" panose="00000400000000000000" pitchFamily="2" charset="-78"/>
              </a:rPr>
              <a:t>: </a:t>
            </a:r>
            <a:endParaRPr lang="en-US" sz="2800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مسئله</a:t>
            </a:r>
            <a:r>
              <a:rPr lang="fa-IR" sz="2800" b="1"/>
              <a:t>‌</a:t>
            </a:r>
            <a:r>
              <a:rPr lang="fa-IR" sz="2800" b="1">
                <a:cs typeface="B Nazanin" panose="00000400000000000000" pitchFamily="2" charset="-78"/>
              </a:rPr>
              <a:t>یابی توسط مافوق</a:t>
            </a:r>
            <a:r>
              <a:rPr lang="fa-IR" sz="2800" b="1"/>
              <a:t>‌</a:t>
            </a:r>
            <a:r>
              <a:rPr lang="fa-IR" sz="2800" b="1">
                <a:cs typeface="B Nazanin" panose="00000400000000000000" pitchFamily="2" charset="-78"/>
              </a:rPr>
              <a:t>ها:</a:t>
            </a:r>
            <a:r>
              <a:rPr lang="fa-IR" sz="2800">
                <a:cs typeface="B Nazanin" panose="00000400000000000000" pitchFamily="2" charset="-78"/>
              </a:rPr>
              <a:t> </a:t>
            </a:r>
            <a:endParaRPr lang="en-US" sz="2800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مسئله</a:t>
            </a:r>
            <a:r>
              <a:rPr lang="fa-IR" sz="2800" b="1"/>
              <a:t>‌</a:t>
            </a:r>
            <a:r>
              <a:rPr lang="fa-IR" sz="2800" b="1">
                <a:cs typeface="B Nazanin" panose="00000400000000000000" pitchFamily="2" charset="-78"/>
              </a:rPr>
              <a:t>یابی توسط ارباب­رجوع یا مشتری:</a:t>
            </a:r>
            <a:r>
              <a:rPr lang="fa-IR" sz="2800">
                <a:cs typeface="B Nazanin" panose="00000400000000000000" pitchFamily="2" charset="-78"/>
              </a:rPr>
              <a:t> </a:t>
            </a:r>
            <a:endParaRPr lang="en-US" sz="2800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  <a:buFontTx/>
              <a:buNone/>
            </a:pPr>
            <a:r>
              <a:rPr lang="fa-IR" sz="2800">
                <a:cs typeface="B Nazanin" panose="00000400000000000000" pitchFamily="2" charset="-78"/>
              </a:rPr>
              <a:t>ب) </a:t>
            </a:r>
            <a:r>
              <a:rPr lang="fa-IR" sz="2800" b="1">
                <a:cs typeface="B Nazanin" panose="00000400000000000000" pitchFamily="2" charset="-78"/>
              </a:rPr>
              <a:t>مسئله­یابی غیررسمی</a:t>
            </a:r>
            <a:r>
              <a:rPr lang="fa-IR" sz="2800">
                <a:cs typeface="B Nazanin" panose="00000400000000000000" pitchFamily="2" charset="-78"/>
              </a:rPr>
              <a:t>: کسب اطلاعات از راه مجاری ارتباطات غیررسمی و تجزیه و تحلیل و تکمیل آن­ها به کمک بینش شخصی مدیر.</a:t>
            </a:r>
            <a:endParaRPr lang="en-US" sz="28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انواع مسئله و تصمیم</a:t>
            </a:r>
            <a:endParaRPr lang="en-US" b="1">
              <a:cs typeface="B Nazanin" panose="00000400000000000000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تصمیمات برنامه­ریزی شده و برنامه­ریزی نشده؛</a:t>
            </a:r>
          </a:p>
          <a:p>
            <a:pPr algn="r" rtl="1"/>
            <a:r>
              <a:rPr lang="fa-IR" b="1">
                <a:cs typeface="B Nazanin" panose="00000400000000000000" pitchFamily="2" charset="-78"/>
              </a:rPr>
              <a:t>انواع تصمیمات بر اساس نحوه کاربرد</a:t>
            </a:r>
          </a:p>
          <a:p>
            <a:pPr algn="r" rtl="1"/>
            <a:r>
              <a:rPr lang="fa-IR" b="1">
                <a:cs typeface="B Nazanin" panose="00000400000000000000" pitchFamily="2" charset="-78"/>
              </a:rPr>
              <a:t> موقعیت های تصمیم گیری </a:t>
            </a:r>
            <a:endParaRPr lang="en-US" b="1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2800" b="1">
                <a:cs typeface="B Nazanin" panose="00000400000000000000" pitchFamily="2" charset="-78"/>
              </a:rPr>
              <a:t>الف) تصمیمات برنامه­ریزی­شده و برنامه­ریزی­نشده:</a:t>
            </a:r>
            <a:endParaRPr lang="en-US" sz="2800" b="1">
              <a:cs typeface="B Nazanin" panose="00000400000000000000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90600" lvl="1" indent="-533400" algn="r" rtl="1"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تصمیمات برنامه­ریزی­شده (</a:t>
            </a:r>
            <a:r>
              <a:rPr lang="en-US" sz="2400" b="1">
                <a:cs typeface="B Nazanin" panose="00000400000000000000" pitchFamily="2" charset="-78"/>
              </a:rPr>
              <a:t>Programmed Decisins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تصمیم­گیری در مورد مسائل تکراری که عوامل تشکیل­دهندة آنها مشخص است (مسائل قابل تعریف، تحلیل و پیش­بینی)</a:t>
            </a:r>
            <a:r>
              <a:rPr lang="fa-IR" sz="2400" b="1">
                <a:cs typeface="B Nazanin" panose="00000400000000000000" pitchFamily="2" charset="-78"/>
              </a:rPr>
              <a:t>.</a:t>
            </a:r>
          </a:p>
          <a:p>
            <a:pPr marL="1371600" lvl="2" indent="-457200" algn="r" rtl="1"/>
            <a:r>
              <a:rPr lang="fa-IR" sz="2000" b="1">
                <a:cs typeface="B Nazanin" panose="00000400000000000000" pitchFamily="2" charset="-78"/>
              </a:rPr>
              <a:t>  </a:t>
            </a:r>
            <a:r>
              <a:rPr lang="fa-IR" sz="2000">
                <a:cs typeface="B Nazanin" panose="00000400000000000000" pitchFamily="2" charset="-78"/>
              </a:rPr>
              <a:t>در این موارد تصمیم</a:t>
            </a:r>
            <a:r>
              <a:rPr lang="fa-IR" sz="2000"/>
              <a:t>‌</a:t>
            </a:r>
            <a:r>
              <a:rPr lang="fa-IR" sz="2000">
                <a:cs typeface="B Nazanin" panose="00000400000000000000" pitchFamily="2" charset="-78"/>
              </a:rPr>
              <a:t>گیری بر اساس عادت، قوانین و مقررات و رویه</a:t>
            </a:r>
            <a:r>
              <a:rPr lang="fa-IR" sz="2000"/>
              <a:t>‌</a:t>
            </a:r>
            <a:r>
              <a:rPr lang="fa-IR" sz="2000">
                <a:cs typeface="B Nazanin" panose="00000400000000000000" pitchFamily="2" charset="-78"/>
              </a:rPr>
              <a:t>ها و خط­مشی</a:t>
            </a:r>
            <a:r>
              <a:rPr lang="fa-IR" sz="2000"/>
              <a:t>‌</a:t>
            </a:r>
            <a:r>
              <a:rPr lang="fa-IR" sz="2000">
                <a:cs typeface="B Nazanin" panose="00000400000000000000" pitchFamily="2" charset="-78"/>
              </a:rPr>
              <a:t>های موجود انجام می­شود.</a:t>
            </a:r>
            <a:endParaRPr lang="fa-IR" sz="2000" b="1">
              <a:cs typeface="B Nazanin" panose="00000400000000000000" pitchFamily="2" charset="-78"/>
            </a:endParaRPr>
          </a:p>
          <a:p>
            <a:pPr marL="1371600" lvl="2" indent="-457200" algn="r" rtl="1"/>
            <a:r>
              <a:rPr lang="fa-IR" sz="2000" b="1">
                <a:cs typeface="B Nazanin" panose="00000400000000000000" pitchFamily="2" charset="-78"/>
              </a:rPr>
              <a:t>  </a:t>
            </a:r>
            <a:r>
              <a:rPr lang="fa-IR" sz="2000">
                <a:cs typeface="B Nazanin" panose="00000400000000000000" pitchFamily="2" charset="-78"/>
              </a:rPr>
              <a:t>مانند تصمیم</a:t>
            </a:r>
            <a:r>
              <a:rPr lang="fa-IR" sz="2000"/>
              <a:t>‌</a:t>
            </a:r>
            <a:r>
              <a:rPr lang="fa-IR" sz="2000">
                <a:cs typeface="B Nazanin" panose="00000400000000000000" pitchFamily="2" charset="-78"/>
              </a:rPr>
              <a:t>گیری در مورد شکایات ارباب­رجوع و یا غیبت کارکنان.</a:t>
            </a:r>
            <a:endParaRPr lang="fa-IR" sz="2000" b="1">
              <a:cs typeface="B Nazanin" panose="00000400000000000000" pitchFamily="2" charset="-78"/>
            </a:endParaRPr>
          </a:p>
          <a:p>
            <a:pPr marL="990600" lvl="1" indent="-533400" algn="r" rtl="1"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تصمیمات برنامه­ریزی­نشده (</a:t>
            </a:r>
            <a:r>
              <a:rPr lang="en-US" sz="2400" b="1">
                <a:cs typeface="B Nazanin" panose="00000400000000000000" pitchFamily="2" charset="-78"/>
              </a:rPr>
              <a:t>Nonprogrammed Decisins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تصمیم</a:t>
            </a:r>
            <a:r>
              <a:rPr lang="fa-IR" sz="2400"/>
              <a:t>‌</a:t>
            </a:r>
            <a:r>
              <a:rPr lang="fa-IR" sz="2400">
                <a:cs typeface="B Nazanin" panose="00000400000000000000" pitchFamily="2" charset="-78"/>
              </a:rPr>
              <a:t>گیری در مورد مسائل غیرمعمول و منحصربه­فردی که آن قدر تکرار نشده­اند که برای آن­ها خط­مشی مشخصی در سازمان وضع شده باشد و یا مسئله­ای مهم و ضروری که نیاز به برخورد ویژه دارد.</a:t>
            </a:r>
          </a:p>
          <a:p>
            <a:pPr marL="1371600" lvl="2" indent="-457200" algn="r" rtl="1"/>
            <a:endParaRPr lang="en-US" sz="20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موقعیت­های تصمیم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گیری</a:t>
            </a:r>
            <a:r>
              <a:rPr lang="en-US"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algn="r" rtl="1">
              <a:lnSpc>
                <a:spcPct val="80000"/>
              </a:lnSpc>
              <a:buFontTx/>
              <a:buNone/>
            </a:pPr>
            <a:r>
              <a:rPr lang="fa-IR" sz="2800">
                <a:cs typeface="B Nazanin" panose="00000400000000000000" pitchFamily="2" charset="-78"/>
              </a:rPr>
              <a:t>انواع تصمیم بر اساس میزان اطلاعات موجود و میزان اطمینان از نتایج حاصل از هر یک از راه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حل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ها به سه دسته تقسیم می­شوند: </a:t>
            </a:r>
            <a:endParaRPr lang="fa-IR" sz="2800" b="1">
              <a:cs typeface="B Nazanin" panose="00000400000000000000" pitchFamily="2" charset="-78"/>
            </a:endParaRPr>
          </a:p>
          <a:p>
            <a:pPr marL="914400" lvl="1" indent="-457200" algn="r" rtl="1">
              <a:lnSpc>
                <a:spcPct val="80000"/>
              </a:lnSpc>
              <a:buFontTx/>
              <a:buAutoNum type="arabicPeriod"/>
            </a:pPr>
            <a:r>
              <a:rPr lang="fa-IR" sz="2400" b="1">
                <a:cs typeface="B Nazanin" panose="00000400000000000000" pitchFamily="2" charset="-78"/>
              </a:rPr>
              <a:t>موقعیت اطمینان (</a:t>
            </a:r>
            <a:r>
              <a:rPr lang="en-US" sz="2400" b="1">
                <a:cs typeface="B Nazanin" panose="00000400000000000000" pitchFamily="2" charset="-78"/>
              </a:rPr>
              <a:t>Certainty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در این حالت اطلاعات موجود دقیق و کافی است، و می­توان با اطمینان نتایج حاصل از هر راه</a:t>
            </a:r>
            <a:r>
              <a:rPr lang="fa-IR" sz="2400"/>
              <a:t>‌</a:t>
            </a:r>
            <a:r>
              <a:rPr lang="fa-IR" sz="2400">
                <a:cs typeface="B Nazanin" panose="00000400000000000000" pitchFamily="2" charset="-78"/>
              </a:rPr>
              <a:t>حل را پیش­بینی کرد.</a:t>
            </a:r>
            <a:endParaRPr lang="fa-IR" sz="2400" b="1">
              <a:cs typeface="B Nazanin" panose="00000400000000000000" pitchFamily="2" charset="-78"/>
            </a:endParaRPr>
          </a:p>
          <a:p>
            <a:pPr marL="914400" lvl="1" indent="-457200" algn="r" rtl="1">
              <a:lnSpc>
                <a:spcPct val="80000"/>
              </a:lnSpc>
              <a:buFontTx/>
              <a:buAutoNum type="arabicPeriod"/>
            </a:pPr>
            <a:r>
              <a:rPr lang="fa-IR" sz="2400" b="1">
                <a:cs typeface="B Nazanin" panose="00000400000000000000" pitchFamily="2" charset="-78"/>
              </a:rPr>
              <a:t>موقعیت مخاطره (ریسک) (</a:t>
            </a:r>
            <a:r>
              <a:rPr lang="en-US" sz="2400" b="1">
                <a:cs typeface="B Nazanin" panose="00000400000000000000" pitchFamily="2" charset="-78"/>
              </a:rPr>
              <a:t>Risk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در این حالت</a:t>
            </a:r>
            <a:r>
              <a:rPr lang="fa-IR" sz="2400" b="1">
                <a:cs typeface="B Nazanin" panose="00000400000000000000" pitchFamily="2" charset="-78"/>
              </a:rPr>
              <a:t> </a:t>
            </a:r>
            <a:r>
              <a:rPr lang="fa-IR" sz="2400">
                <a:cs typeface="B Nazanin" panose="00000400000000000000" pitchFamily="2" charset="-78"/>
              </a:rPr>
              <a:t>اطلاعات کامل موجود نیست. همچنین پیش­بینی نتایج راه­حل­ها نیز قطعی نیست، بلکه احتمال وقوع هر یک از نتایج ممکن را می­توان پیش­بینی کرد.</a:t>
            </a:r>
            <a:endParaRPr lang="fa-IR" sz="2400" b="1">
              <a:cs typeface="B Nazanin" panose="00000400000000000000" pitchFamily="2" charset="-78"/>
            </a:endParaRPr>
          </a:p>
          <a:p>
            <a:pPr marL="914400" lvl="1" indent="-457200" algn="r" rtl="1">
              <a:lnSpc>
                <a:spcPct val="80000"/>
              </a:lnSpc>
              <a:buFontTx/>
              <a:buAutoNum type="arabicPeriod"/>
            </a:pPr>
            <a:r>
              <a:rPr lang="fa-IR" sz="2400" b="1">
                <a:cs typeface="B Nazanin" panose="00000400000000000000" pitchFamily="2" charset="-78"/>
              </a:rPr>
              <a:t>موقعیت عدم اطمینان(</a:t>
            </a:r>
            <a:r>
              <a:rPr lang="en-US" sz="2400" b="1">
                <a:cs typeface="B Nazanin" panose="00000400000000000000" pitchFamily="2" charset="-78"/>
              </a:rPr>
              <a:t>Uncertainty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در این حالت</a:t>
            </a:r>
            <a:r>
              <a:rPr lang="fa-IR" sz="2400" b="1">
                <a:cs typeface="B Nazanin" panose="00000400000000000000" pitchFamily="2" charset="-78"/>
              </a:rPr>
              <a:t> </a:t>
            </a:r>
            <a:r>
              <a:rPr lang="fa-IR" sz="2400">
                <a:cs typeface="B Nazanin" panose="00000400000000000000" pitchFamily="2" charset="-78"/>
              </a:rPr>
              <a:t>میزان اطلاعات موجود ناچیز است و حتی احتمال وقوع و چگونگی نتایج نیز نامعلوم است.</a:t>
            </a:r>
            <a:endParaRPr lang="en-US" sz="24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5" y="227013"/>
            <a:ext cx="7477125" cy="825500"/>
          </a:xfrm>
        </p:spPr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مرجع حل مسائل مدیریتی گوناگون</a:t>
            </a:r>
            <a:endParaRPr lang="en-US" b="1">
              <a:cs typeface="B Nazanin" panose="00000400000000000000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052513"/>
            <a:ext cx="7386638" cy="5043487"/>
          </a:xfrm>
        </p:spPr>
        <p:txBody>
          <a:bodyPr/>
          <a:lstStyle/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مدیر باید تنها وقت خود را صرف مسائلی نماید که توان او را طلب می­کند، نه هر مسئله­ای.</a:t>
            </a:r>
            <a:endParaRPr lang="en-US">
              <a:cs typeface="B Nazanin" panose="00000400000000000000" pitchFamily="2" charset="-78"/>
            </a:endParaRPr>
          </a:p>
          <a:p>
            <a:pPr lvl="1" algn="r" rtl="1"/>
            <a:r>
              <a:rPr lang="en-US">
                <a:cs typeface="B Nazanin" panose="00000400000000000000" pitchFamily="2" charset="-78"/>
              </a:rPr>
              <a:t> </a:t>
            </a:r>
            <a:r>
              <a:rPr lang="fa-IR">
                <a:cs typeface="B Nazanin" panose="00000400000000000000" pitchFamily="2" charset="-78"/>
              </a:rPr>
              <a:t>اختیار تصمیم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گیری در مورد مسائل جزئی را باید به کارکنان مربوط واگذار کند؛</a:t>
            </a:r>
          </a:p>
          <a:p>
            <a:pPr lvl="1" algn="r" rtl="1"/>
            <a:r>
              <a:rPr lang="fa-IR">
                <a:cs typeface="B Nazanin" panose="00000400000000000000" pitchFamily="2" charset="-78"/>
              </a:rPr>
              <a:t>بعضی از تصمیمات را نیز باید با توجه به صلاحیت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های مورد نیاز به مقامات مافوق ارجاع دهد.</a:t>
            </a:r>
            <a:endParaRPr lang="en-US">
              <a:cs typeface="B Nazanin" panose="00000400000000000000" pitchFamily="2" charset="-78"/>
            </a:endParaRPr>
          </a:p>
        </p:txBody>
      </p:sp>
      <p:pic>
        <p:nvPicPr>
          <p:cNvPr id="17412" name="Picture 4" descr="1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86200"/>
            <a:ext cx="8208962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ضرورت موقعیت شناسی در حل مسائل</a:t>
            </a:r>
            <a:endParaRPr lang="en-US" b="1">
              <a:cs typeface="B Nazanin" panose="00000400000000000000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268413"/>
            <a:ext cx="7386638" cy="5256212"/>
          </a:xfrm>
        </p:spPr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sz="2800">
                <a:cs typeface="B Nazanin" panose="00000400000000000000" pitchFamily="2" charset="-78"/>
              </a:rPr>
              <a:t>در دل هر مسئله فرصتی نهفته است، یک مدیر گاهی می­تواند علاوه بر حل یک مسئله و موقعیت نامطلوب از آن به عنوان یک فرصت نیز استفاده نماید.</a:t>
            </a:r>
          </a:p>
          <a:p>
            <a:pPr algn="r" rtl="1">
              <a:lnSpc>
                <a:spcPct val="80000"/>
              </a:lnSpc>
            </a:pPr>
            <a:r>
              <a:rPr lang="fa-IR" sz="2800">
                <a:cs typeface="B Nazanin" panose="00000400000000000000" pitchFamily="2" charset="-78"/>
              </a:rPr>
              <a:t>گاهی عدم استفاده از یک فرصت، تهدیدات و محدودیت­هایی را به دنبال می­آورد.</a:t>
            </a:r>
            <a:endParaRPr lang="fa-IR" sz="2800" b="1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  <a:buFontTx/>
              <a:buNone/>
            </a:pPr>
            <a:r>
              <a:rPr lang="ar-SA" sz="2800" b="1">
                <a:cs typeface="B Nazanin" panose="00000400000000000000" pitchFamily="2" charset="-78"/>
              </a:rPr>
              <a:t> </a:t>
            </a:r>
            <a:r>
              <a:rPr lang="fa-IR" sz="2800" b="1">
                <a:cs typeface="B Nazanin" panose="00000400000000000000" pitchFamily="2" charset="-78"/>
              </a:rPr>
              <a:t>مسئله(</a:t>
            </a:r>
            <a:r>
              <a:rPr lang="en-US" sz="2800" b="1">
                <a:cs typeface="B Nazanin" panose="00000400000000000000" pitchFamily="2" charset="-78"/>
              </a:rPr>
              <a:t>Problem</a:t>
            </a:r>
            <a:r>
              <a:rPr lang="fa-IR" sz="2800" b="1">
                <a:cs typeface="B Nazanin" panose="00000400000000000000" pitchFamily="2" charset="-78"/>
              </a:rPr>
              <a:t>):</a:t>
            </a:r>
            <a:r>
              <a:rPr lang="fa-IR" sz="2800">
                <a:cs typeface="B Nazanin" panose="00000400000000000000" pitchFamily="2" charset="-78"/>
              </a:rPr>
              <a:t> عبارت است از وضعیت یا عاملی که در راه رسیدن سازمان به اهدافش مانع ایجاد کند و یا از توان سازمان در این راه بکاهد.</a:t>
            </a:r>
            <a:endParaRPr lang="en-US" sz="2800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  <a:buFontTx/>
              <a:buNone/>
            </a:pPr>
            <a:r>
              <a:rPr lang="fa-IR" sz="2800" b="1">
                <a:cs typeface="B Nazanin" panose="00000400000000000000" pitchFamily="2" charset="-78"/>
              </a:rPr>
              <a:t>فرصت(</a:t>
            </a:r>
            <a:r>
              <a:rPr lang="en-US" sz="2800" b="1">
                <a:cs typeface="B Nazanin" panose="00000400000000000000" pitchFamily="2" charset="-78"/>
              </a:rPr>
              <a:t>Oportunity</a:t>
            </a:r>
            <a:r>
              <a:rPr lang="fa-IR" sz="2800" b="1">
                <a:cs typeface="B Nazanin" panose="00000400000000000000" pitchFamily="2" charset="-78"/>
              </a:rPr>
              <a:t>):</a:t>
            </a:r>
            <a:r>
              <a:rPr lang="fa-IR" sz="2800">
                <a:cs typeface="B Nazanin" panose="00000400000000000000" pitchFamily="2" charset="-78"/>
              </a:rPr>
              <a:t> موقعیتی که امکان دستیابی به اهداف سازمان را افزایش می­دهد یا امکان فراتر رفتن از اهداف ازپیش تعیین­شده را فراهم می­کند.</a:t>
            </a:r>
            <a:endParaRPr lang="fa-IR" sz="2800" b="1">
              <a:cs typeface="B Nazanin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sz="2800">
                <a:cs typeface="B Nazanin" panose="00000400000000000000" pitchFamily="2" charset="-78"/>
              </a:rPr>
              <a:t>با حل مسئله فقط وضعیت به حالت عادی بر می­گردد. مدیر موفق به دنبال کشف و بهره­گیری از فرصت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هایی است که نتایج سودمندی به همراه دارند.</a:t>
            </a:r>
            <a:endParaRPr lang="en-US" sz="28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ارزیابی میزان کارایی یک تصمیم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کیفیت عینی تصمیم:</a:t>
            </a:r>
            <a:r>
              <a:rPr lang="fa-IR">
                <a:cs typeface="B Nazanin" panose="00000400000000000000" pitchFamily="2" charset="-78"/>
              </a:rPr>
              <a:t> میزان استفاده از فرایند رسمی و عقلایی تصمیم</a:t>
            </a:r>
            <a:r>
              <a:rPr lang="fa-IR"/>
              <a:t>‌</a:t>
            </a:r>
            <a:r>
              <a:rPr lang="fa-IR">
                <a:cs typeface="B Nazanin" panose="00000400000000000000" pitchFamily="2" charset="-78"/>
              </a:rPr>
              <a:t>گیری؛</a:t>
            </a:r>
            <a:endParaRPr lang="en-US" b="1">
              <a:cs typeface="B Nazanin" panose="00000400000000000000" pitchFamily="2" charset="-78"/>
            </a:endParaRPr>
          </a:p>
          <a:p>
            <a:pPr marL="609600" indent="-609600" algn="r" rtl="1">
              <a:buFontTx/>
              <a:buAutoNum type="arabicPeriod"/>
            </a:pPr>
            <a:r>
              <a:rPr lang="en-US" b="1">
                <a:cs typeface="B Nazanin" panose="00000400000000000000" pitchFamily="2" charset="-78"/>
              </a:rPr>
              <a:t> </a:t>
            </a:r>
            <a:r>
              <a:rPr lang="fa-IR" b="1">
                <a:cs typeface="B Nazanin" panose="00000400000000000000" pitchFamily="2" charset="-78"/>
              </a:rPr>
              <a:t>پذیرش تصمیم توسط مجریان آن</a:t>
            </a:r>
            <a:r>
              <a:rPr lang="fa-IR">
                <a:cs typeface="B Nazanin" panose="00000400000000000000" pitchFamily="2" charset="-78"/>
              </a:rPr>
              <a:t>: تناسب تصمیم با توان، تمایل و رضایت کارکنان؛</a:t>
            </a:r>
            <a:endParaRPr lang="en-US" b="1">
              <a:cs typeface="B Nazanin" panose="00000400000000000000" pitchFamily="2" charset="-78"/>
            </a:endParaRPr>
          </a:p>
          <a:p>
            <a:pPr marL="609600" indent="-609600" algn="r" rtl="1">
              <a:buFontTx/>
              <a:buAutoNum type="arabicPeriod"/>
            </a:pPr>
            <a:r>
              <a:rPr lang="en-US" b="1">
                <a:cs typeface="B Nazanin" panose="00000400000000000000" pitchFamily="2" charset="-78"/>
              </a:rPr>
              <a:t> </a:t>
            </a:r>
            <a:r>
              <a:rPr lang="fa-IR" b="1">
                <a:cs typeface="B Nazanin" panose="00000400000000000000" pitchFamily="2" charset="-78"/>
              </a:rPr>
              <a:t>میزان عملی بودن، قابلیت اجرا و کمک آن به حل مسئله مورد نظر.</a:t>
            </a:r>
            <a:endParaRPr lang="en-US" b="1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200" b="1">
                <a:cs typeface="B Nazanin" panose="00000400000000000000" pitchFamily="2" charset="-78"/>
              </a:rPr>
              <a:t>فرا گرد منطقی حل مسئله</a:t>
            </a:r>
            <a:r>
              <a:rPr lang="fa-IR" sz="3200">
                <a:cs typeface="B Nazanin" panose="00000400000000000000" pitchFamily="2" charset="-78"/>
              </a:rPr>
              <a:t> </a:t>
            </a:r>
            <a:r>
              <a:rPr lang="en-US" sz="3200">
                <a:cs typeface="B Nazanin" panose="00000400000000000000" pitchFamily="2" charset="-78"/>
              </a:rPr>
              <a:t> </a:t>
            </a:r>
            <a:r>
              <a:rPr lang="fa-IR" sz="3200">
                <a:cs typeface="B Nazanin" panose="00000400000000000000" pitchFamily="2" charset="-78"/>
              </a:rPr>
              <a:t>(مدل تصمیم گیری عقلایی)</a:t>
            </a:r>
            <a:endParaRPr lang="en-US" sz="3200">
              <a:cs typeface="B Nazanin" panose="00000400000000000000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 sz="4000">
                <a:cs typeface="B Nazanin" panose="00000400000000000000" pitchFamily="2" charset="-78"/>
              </a:rPr>
              <a:t>فرض اساسی: انسان موجودی منطقی (عقلایی) است</a:t>
            </a:r>
          </a:p>
          <a:p>
            <a:pPr algn="r" rtl="1">
              <a:buFontTx/>
              <a:buNone/>
            </a:pPr>
            <a:r>
              <a:rPr lang="fa-IR" sz="4000">
                <a:cs typeface="B Nazanin" panose="00000400000000000000" pitchFamily="2" charset="-78"/>
              </a:rPr>
              <a:t>یعنی در تصمیم گیری های خود به دنبال انتخاب بهترین راه حلی است که به بیسترین نتیجه ممکن منجر می شود.</a:t>
            </a:r>
            <a:endParaRPr lang="en-US" sz="40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مراحل مدل تصمیم گیری عقلایی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تعريف مسئله: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تعيين شاخص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هاي تصميم: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اولويت بندي و وزن دادن به شاخص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ارائه راههاي مختلف موجود: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ارزيابي هر يك از راه حل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 بر اساس شاخص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هاي مورد نظر: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انتخاب راه حلي كه حداكثر نتيجه را به همراه دارد: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Nazanin" panose="00000400000000000000" pitchFamily="2" charset="-78"/>
              </a:rPr>
              <a:t>موانع استفاده از فرایند عقلایی تصمیم</a:t>
            </a:r>
            <a:r>
              <a:rPr lang="fa-IR" sz="3600" b="1"/>
              <a:t>‌</a:t>
            </a:r>
            <a:r>
              <a:rPr lang="fa-IR" sz="3600" b="1">
                <a:cs typeface="B Nazanin" panose="00000400000000000000" pitchFamily="2" charset="-78"/>
              </a:rPr>
              <a:t>گیری</a:t>
            </a:r>
            <a:endParaRPr lang="en-US" sz="3600" b="1">
              <a:cs typeface="B Nazanin" panose="00000400000000000000" pitchFamily="2" charset="-78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تفاوت ارزش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های اجتماعی تصمیم­گیرندگان: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ناتوانی در ارزیابی هر تصمیم</a:t>
            </a:r>
            <a:r>
              <a:rPr lang="fa-IR">
                <a:cs typeface="B Nazanin" panose="00000400000000000000" pitchFamily="2" charset="-78"/>
              </a:rPr>
              <a:t>:</a:t>
            </a:r>
            <a:r>
              <a:rPr lang="fa-IR" b="1">
                <a:cs typeface="B Nazanin" panose="00000400000000000000" pitchFamily="2" charset="-78"/>
              </a:rPr>
              <a:t>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عدم اطمینان نسبت به آینده: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اکتفا به راه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حل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های رضایتبخش </a:t>
            </a:r>
          </a:p>
          <a:p>
            <a:pPr marL="609600" indent="-609600" algn="r" rtl="1">
              <a:buFontTx/>
              <a:buAutoNum type="arabicPeriod"/>
            </a:pPr>
            <a:r>
              <a:rPr lang="fa-IR" b="1">
                <a:cs typeface="B Nazanin" panose="00000400000000000000" pitchFamily="2" charset="-78"/>
              </a:rPr>
              <a:t>اکتفا به عقلانیت نسبی (محدود) مصلحت اندیشی با توجه به وضعیت:</a:t>
            </a:r>
          </a:p>
          <a:p>
            <a:pPr marL="609600" indent="-609600" algn="r" rtl="1"/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Nazanin" panose="00000400000000000000" pitchFamily="2" charset="-78"/>
              </a:rPr>
              <a:t>شیوه های غلبه بر موانع فردی برای حل مسئله</a:t>
            </a:r>
            <a:r>
              <a:rPr lang="fa-IR" sz="3600">
                <a:cs typeface="B Nazanin" panose="00000400000000000000" pitchFamily="2" charset="-78"/>
              </a:rPr>
              <a:t> </a:t>
            </a:r>
            <a:endParaRPr lang="en-US" sz="3600">
              <a:cs typeface="B Nazanin" panose="00000400000000000000" pitchFamily="2" charset="-78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اولویت­بندی: </a:t>
            </a:r>
            <a:r>
              <a:rPr lang="fa-IR" sz="2800">
                <a:cs typeface="B Nazanin" panose="00000400000000000000" pitchFamily="2" charset="-78"/>
              </a:rPr>
              <a:t>اولویت­بندی کارها و مسائل روزانه متعدد به مدیر کمک می­کند تا از انباشته­شدن کارها و انجام نشدن کارهای مهم جلوگیری کند؛</a:t>
            </a:r>
            <a:endParaRPr lang="fa-IR" sz="2800" b="1">
              <a:cs typeface="B Nazanin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کسب اطلاعات بیشتر:</a:t>
            </a:r>
            <a:r>
              <a:rPr lang="fa-IR" sz="2800">
                <a:cs typeface="B Nazanin" panose="00000400000000000000" pitchFamily="2" charset="-78"/>
              </a:rPr>
              <a:t> در هنگام شناخت مسئله، شناسایی راه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حل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ها و پیش­بینی نتایج آنها هر چه اطلاعات موجود بیشتر باشد، تصمیم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گیری مطلوب­تر خواهد بود؛</a:t>
            </a:r>
            <a:endParaRPr lang="fa-IR" sz="2800" b="1">
              <a:cs typeface="B Nazanin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800" b="1">
                <a:cs typeface="B Nazanin" panose="00000400000000000000" pitchFamily="2" charset="-78"/>
              </a:rPr>
              <a:t>بررسی منظم و دقیق: </a:t>
            </a:r>
            <a:r>
              <a:rPr lang="fa-IR" sz="2800">
                <a:cs typeface="B Nazanin" panose="00000400000000000000" pitchFamily="2" charset="-78"/>
              </a:rPr>
              <a:t>در استفاده از الگوهای منطقی تصمیم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گیری باید تمامی مراحل شناخت و تعریف مسئئله، شناسایی راه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حل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ها، ارزیابی نتایج راه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حل</a:t>
            </a:r>
            <a:r>
              <a:rPr lang="fa-IR" sz="2800"/>
              <a:t>‌</a:t>
            </a:r>
            <a:r>
              <a:rPr lang="fa-IR" sz="2800">
                <a:cs typeface="B Nazanin" panose="00000400000000000000" pitchFamily="2" charset="-78"/>
              </a:rPr>
              <a:t>ها و اجرای آن­ها را به درستی انجام داد</a:t>
            </a:r>
            <a:endParaRPr lang="en-US" sz="28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مدل تصمیم گیری رضایت بخش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فرض اساسی: ققلانیت محدود انسان</a:t>
            </a:r>
          </a:p>
          <a:p>
            <a:pPr algn="r" rtl="1"/>
            <a:r>
              <a:rPr lang="fa-IR">
                <a:cs typeface="B Nazanin" panose="00000400000000000000" pitchFamily="2" charset="-78"/>
              </a:rPr>
              <a:t>در این مدل به جای جستجو برای بهترین راه حلی که بیشترین نتایج را در پی دارد، به انتخاب راه حلی  در حد کفایت بسنده می شود.</a:t>
            </a:r>
          </a:p>
          <a:p>
            <a:pPr algn="r" rtl="1">
              <a:buFontTx/>
              <a:buNone/>
            </a:pP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مراحل مدل رضایت بخش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شناخت مسئله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در نظر گرفتن تعداد محدودی راه حل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پیش بینی نتایج حاصل از هر یک از راه حل ها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انتخاب راه حلی که در شرایط موجود بتواند نظر تصمیم گیرنده را تامین کند.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خاتمه ارزیابی سایر راه حل ها هر چند راه حل های دیگری نیز وجود داشته باشند که نتایج بهتری در پی داشته باشند.</a:t>
            </a:r>
          </a:p>
          <a:p>
            <a:pPr marL="609600" indent="-609600" algn="r" rtl="1"/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مدل جزئی - تدریجی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در این  مدل تلاش می شود مسئله به تدریج و به صورت گام به گام و با ایجاد تغییرات جزئی در راه حل های گذشته به مرور زمان حل شود.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مراحل مدل جزئی - تدریجی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شناخت مسئله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در نظر گرفتن تعداد محدودی راه حل که در گذشته نیز سابقه اجرا داشته باشند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پیش بینی نتایج حاصل از هر یک از راه حل ها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انتخاب یک راه حلی و اعمال تغییرات محدود در آن به عنوان تصمیم جدید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اجرای راه حل انتخاب شده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ارزیابی نتایج حاص از اجرای تصمیم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اقدام اصلاحی جزئی بعدی در تصمیم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اجرای تصمیم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 sz="2400">
                <a:cs typeface="B Nazanin" panose="00000400000000000000" pitchFamily="2" charset="-78"/>
              </a:rPr>
              <a:t>ارزیابی و اعمال تغییرات جزئی بعدی تا حل کامل مسئله</a:t>
            </a:r>
            <a:endParaRPr lang="en-US" sz="24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موانع اتخاذ تصمیمات مهم توسط مدیران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1598613"/>
            <a:ext cx="8053388" cy="4497387"/>
          </a:xfrm>
        </p:spPr>
        <p:txBody>
          <a:bodyPr/>
          <a:lstStyle/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0اجتناب آرام  (</a:t>
            </a:r>
            <a:r>
              <a:rPr lang="en-US" sz="2400" b="1">
                <a:cs typeface="B Nazanin" panose="00000400000000000000" pitchFamily="2" charset="-78"/>
              </a:rPr>
              <a:t>Relaxed Avoidance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در این حالت</a:t>
            </a:r>
            <a:r>
              <a:rPr lang="fa-IR" sz="2400" b="1">
                <a:cs typeface="B Nazanin" panose="00000400000000000000" pitchFamily="2" charset="-78"/>
              </a:rPr>
              <a:t> </a:t>
            </a:r>
            <a:r>
              <a:rPr lang="fa-IR" sz="2400">
                <a:cs typeface="B Nazanin" panose="00000400000000000000" pitchFamily="2" charset="-78"/>
              </a:rPr>
              <a:t>مدیر هنگامی که احساس می­کند اگر برای حل مسئله اقدامی انجام ندهد، با وضعیت وخیمی مواجه نمی­شود، تصمیم می­گیرد که اقدامی انجام ندهد؛</a:t>
            </a:r>
            <a:endParaRPr lang="fa-IR" sz="2400" b="1">
              <a:cs typeface="B Nazanin" panose="00000400000000000000" pitchFamily="2" charset="-78"/>
            </a:endParaRPr>
          </a:p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تغییر آرام(</a:t>
            </a:r>
            <a:r>
              <a:rPr lang="en-US" sz="2400" b="1">
                <a:cs typeface="B Nazanin" panose="00000400000000000000" pitchFamily="2" charset="-78"/>
              </a:rPr>
              <a:t>Relaxed Change</a:t>
            </a:r>
            <a:r>
              <a:rPr lang="fa-IR" sz="2400" b="1">
                <a:cs typeface="B Nazanin" panose="00000400000000000000" pitchFamily="2" charset="-78"/>
              </a:rPr>
              <a:t>):  </a:t>
            </a:r>
            <a:r>
              <a:rPr lang="fa-IR" sz="2400">
                <a:cs typeface="B Nazanin" panose="00000400000000000000" pitchFamily="2" charset="-78"/>
              </a:rPr>
              <a:t>در این حالت مدیری که به این نتیجه رسیده که اگر برای حل مسئله اقدامی انجام ندهد، با عواقب وخیمی مواجه می­شود. تصمیم به اقدام می­گیرد؛ اما به جای تحلیل کامل وضعیت، اولین بدیل در دسترس را که به ظاهر کم­خطر است انتخاب می­کند و از بررسی بیشتر خودداری می­کند.</a:t>
            </a:r>
            <a:endParaRPr lang="en-US" sz="2400" b="1">
              <a:cs typeface="B Nazanin" panose="00000400000000000000" pitchFamily="2" charset="-78"/>
            </a:endParaRPr>
          </a:p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اجتناب دفاعی(</a:t>
            </a:r>
            <a:r>
              <a:rPr lang="en-US" sz="2400" b="1">
                <a:cs typeface="B Nazanin" panose="00000400000000000000" pitchFamily="2" charset="-78"/>
              </a:rPr>
              <a:t>Defensive Avoidance</a:t>
            </a:r>
            <a:r>
              <a:rPr lang="fa-IR" sz="2400" b="1">
                <a:cs typeface="B Nazanin" panose="00000400000000000000" pitchFamily="2" charset="-78"/>
              </a:rPr>
              <a:t>): </a:t>
            </a:r>
            <a:r>
              <a:rPr lang="fa-IR" sz="2400">
                <a:cs typeface="B Nazanin" panose="00000400000000000000" pitchFamily="2" charset="-78"/>
              </a:rPr>
              <a:t>اگر مدیر با مسئله جدیدی مواجه شود که به دلیل نداشتن تجربه و یا توانایی نتواند آن را حل کند، به دنبال راهی برای فرار از آن مسئله بر می­آید؛ </a:t>
            </a:r>
          </a:p>
          <a:p>
            <a:pPr marL="609600" indent="-609600" algn="r" rtl="1">
              <a:lnSpc>
                <a:spcPct val="80000"/>
              </a:lnSpc>
              <a:buFontTx/>
              <a:buNone/>
            </a:pPr>
            <a:r>
              <a:rPr lang="fa-IR" sz="2400" b="1">
                <a:cs typeface="B Nazanin" panose="00000400000000000000" pitchFamily="2" charset="-78"/>
              </a:rPr>
              <a:t>ترس(</a:t>
            </a:r>
            <a:r>
              <a:rPr lang="en-US" sz="2400" b="1">
                <a:cs typeface="B Nazanin" panose="00000400000000000000" pitchFamily="2" charset="-78"/>
              </a:rPr>
              <a:t>Panic</a:t>
            </a:r>
            <a:r>
              <a:rPr lang="fa-IR" sz="2400" b="1">
                <a:cs typeface="B Nazanin" panose="00000400000000000000" pitchFamily="2" charset="-78"/>
              </a:rPr>
              <a:t>)</a:t>
            </a:r>
            <a:r>
              <a:rPr lang="fa-IR" sz="2400">
                <a:cs typeface="B Nazanin" panose="00000400000000000000" pitchFamily="2" charset="-78"/>
              </a:rPr>
              <a:t>: هنگامی که ماهیت مسئله و کمبود زمان مدیر  را دچار اضطراب و تنش</a:t>
            </a:r>
            <a:r>
              <a:rPr lang="fa-IR" sz="2400"/>
              <a:t>‌</a:t>
            </a:r>
            <a:r>
              <a:rPr lang="fa-IR" sz="2400">
                <a:cs typeface="B Nazanin" panose="00000400000000000000" pitchFamily="2" charset="-78"/>
              </a:rPr>
              <a:t>های روحی می­کند، به دلیل ترس از عواقب تصمیم، ساده­ترین راه</a:t>
            </a:r>
            <a:r>
              <a:rPr lang="fa-IR" sz="2400"/>
              <a:t>‌</a:t>
            </a:r>
            <a:r>
              <a:rPr lang="fa-IR" sz="2400">
                <a:cs typeface="B Nazanin" panose="00000400000000000000" pitchFamily="2" charset="-78"/>
              </a:rPr>
              <a:t>حل</a:t>
            </a:r>
            <a:r>
              <a:rPr lang="fa-IR" sz="2400"/>
              <a:t>‌</a:t>
            </a:r>
            <a:r>
              <a:rPr lang="fa-IR" sz="2400">
                <a:cs typeface="B Nazanin" panose="00000400000000000000" pitchFamily="2" charset="-78"/>
              </a:rPr>
              <a:t>ها را در پیش می­گیرد و یا تنها به اصلاح یا تغییر تدریجی اکتفا می­کند.</a:t>
            </a:r>
            <a:endParaRPr lang="en-US" sz="24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چالش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های معاصر تصمیم</a:t>
            </a:r>
            <a:r>
              <a:rPr lang="fa-IR" b="1"/>
              <a:t>‌</a:t>
            </a:r>
            <a:r>
              <a:rPr lang="fa-IR" b="1">
                <a:cs typeface="B Nazanin" panose="00000400000000000000" pitchFamily="2" charset="-78"/>
              </a:rPr>
              <a:t>گیری</a:t>
            </a:r>
            <a:endParaRPr lang="en-US" b="1">
              <a:cs typeface="B Nazanin" panose="00000400000000000000" pitchFamily="2" charset="-78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Tx/>
              <a:buNone/>
            </a:pPr>
            <a:r>
              <a:rPr lang="fa-IR" sz="4000" b="1">
                <a:cs typeface="B Nazanin" panose="00000400000000000000" pitchFamily="2" charset="-78"/>
              </a:rPr>
              <a:t>الف) جریان</a:t>
            </a:r>
            <a:r>
              <a:rPr lang="en-US" sz="4000" b="1">
                <a:cs typeface="B Nazanin" panose="00000400000000000000" pitchFamily="2" charset="-78"/>
              </a:rPr>
              <a:t>­</a:t>
            </a:r>
            <a:r>
              <a:rPr lang="fa-IR" sz="4000" b="1">
                <a:cs typeface="B Nazanin" panose="00000400000000000000" pitchFamily="2" charset="-78"/>
              </a:rPr>
              <a:t>های پیچیده تصمیم گیری</a:t>
            </a:r>
          </a:p>
          <a:p>
            <a:pPr algn="r" rtl="1">
              <a:buFontTx/>
              <a:buNone/>
            </a:pPr>
            <a:r>
              <a:rPr lang="fa-IR" sz="4000" b="1">
                <a:cs typeface="B Nazanin" panose="00000400000000000000" pitchFamily="2" charset="-78"/>
              </a:rPr>
              <a:t>ب) انطباق با عدم اطمینان فزاینده</a:t>
            </a:r>
          </a:p>
          <a:p>
            <a:pPr algn="r" rtl="1">
              <a:buFontTx/>
              <a:buNone/>
            </a:pPr>
            <a:r>
              <a:rPr lang="fa-IR" sz="4000" b="1">
                <a:cs typeface="B Nazanin" panose="00000400000000000000" pitchFamily="2" charset="-78"/>
              </a:rPr>
              <a:t>ج) سبک­های پردازش اطلاعات</a:t>
            </a:r>
            <a:r>
              <a:rPr lang="en-US" sz="4000">
                <a:cs typeface="B Nazanin" panose="00000400000000000000" pitchFamily="2" charset="-78"/>
              </a:rPr>
              <a:t> </a:t>
            </a:r>
            <a:endParaRPr lang="fa-IR" sz="4000">
              <a:cs typeface="B Nazanin" panose="00000400000000000000" pitchFamily="2" charset="-78"/>
            </a:endParaRPr>
          </a:p>
          <a:p>
            <a:pPr algn="r" rtl="1"/>
            <a:r>
              <a:rPr lang="fa-IR" sz="2800">
                <a:cs typeface="B Nazanin" panose="00000400000000000000" pitchFamily="2" charset="-78"/>
              </a:rPr>
              <a:t>1-سبک اندیشه</a:t>
            </a:r>
          </a:p>
          <a:p>
            <a:pPr algn="r" rtl="1"/>
            <a:r>
              <a:rPr lang="fa-IR" sz="2800">
                <a:cs typeface="B Nazanin" panose="00000400000000000000" pitchFamily="2" charset="-78"/>
              </a:rPr>
              <a:t>2- سبک شهود</a:t>
            </a:r>
            <a:endParaRPr lang="fa-IR" sz="4000">
              <a:cs typeface="B Nazanin" panose="00000400000000000000" pitchFamily="2" charset="-78"/>
            </a:endParaRPr>
          </a:p>
          <a:p>
            <a:pPr algn="r" rtl="1">
              <a:buFontTx/>
              <a:buNone/>
            </a:pPr>
            <a:r>
              <a:rPr lang="fa-IR" sz="4000" b="1">
                <a:cs typeface="B Nazanin" panose="00000400000000000000" pitchFamily="2" charset="-78"/>
              </a:rPr>
              <a:t>د) دام­های ادراکی و رفتاری</a:t>
            </a:r>
            <a:r>
              <a:rPr lang="en-US" sz="4000">
                <a:cs typeface="B Nazanin" panose="00000400000000000000" pitchFamily="2" charset="-78"/>
              </a:rPr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4400" b="1">
                <a:cs typeface="B Nazanin" panose="00000400000000000000" pitchFamily="2" charset="-78"/>
              </a:rPr>
              <a:t>الف) جریان</a:t>
            </a:r>
            <a:r>
              <a:rPr lang="en-US" sz="4400" b="1">
                <a:cs typeface="B Nazanin" panose="00000400000000000000" pitchFamily="2" charset="-78"/>
              </a:rPr>
              <a:t>­</a:t>
            </a:r>
            <a:r>
              <a:rPr lang="fa-IR" sz="4400" b="1">
                <a:cs typeface="B Nazanin" panose="00000400000000000000" pitchFamily="2" charset="-78"/>
              </a:rPr>
              <a:t>های پیچیده تصمیم گیری</a:t>
            </a:r>
            <a:endParaRPr lang="en-US" sz="4400" b="1">
              <a:cs typeface="B Nazanin" panose="00000400000000000000" pitchFamily="2" charset="-78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1. معیارهای چندگانه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2. عوامل ناشمهود 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3. مخاطره عدم اطمینان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4. آثار بلند مدت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5. اطلاعات میان رشته ای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6. مشارکت در تصمیم گیری</a:t>
            </a:r>
          </a:p>
          <a:p>
            <a:pPr algn="r" rtl="1">
              <a:buFontTx/>
              <a:buNone/>
            </a:pPr>
            <a:r>
              <a:rPr lang="fa-IR">
                <a:cs typeface="B Nazanin" panose="00000400000000000000" pitchFamily="2" charset="-78"/>
              </a:rPr>
              <a:t>7. قضاوتهای ارزش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>
                <a:cs typeface="B Nazanin" panose="00000400000000000000" pitchFamily="2" charset="-78"/>
              </a:rPr>
              <a:t>د) دام­های ادراکی و رفتاری</a:t>
            </a:r>
            <a:r>
              <a:rPr lang="fa-IR">
                <a:cs typeface="B Nazanin" panose="00000400000000000000" pitchFamily="2" charset="-78"/>
              </a:rPr>
              <a:t> تصمیم گیری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 sz="4400">
                <a:cs typeface="B Nazanin" panose="00000400000000000000" pitchFamily="2" charset="-78"/>
              </a:rPr>
              <a:t>دام ظاهرنگری</a:t>
            </a:r>
          </a:p>
          <a:p>
            <a:pPr marL="609600" indent="-609600" algn="r" rtl="1">
              <a:buFontTx/>
              <a:buAutoNum type="arabicPeriod"/>
            </a:pPr>
            <a:r>
              <a:rPr lang="fa-IR" sz="4400">
                <a:cs typeface="B Nazanin" panose="00000400000000000000" pitchFamily="2" charset="-78"/>
              </a:rPr>
              <a:t> اصرار بر ادامه راه حل های گذشته</a:t>
            </a:r>
          </a:p>
          <a:p>
            <a:pPr marL="609600" indent="-609600" algn="r" rtl="1">
              <a:buFontTx/>
              <a:buAutoNum type="arabicPeriod"/>
            </a:pPr>
            <a:r>
              <a:rPr lang="fa-IR" sz="4400">
                <a:cs typeface="B Nazanin" panose="00000400000000000000" pitchFamily="2" charset="-78"/>
              </a:rPr>
              <a:t>دام اعتماد بیش از حد</a:t>
            </a:r>
            <a:endParaRPr lang="en-US" sz="440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تصمیم گیری فردی در مقابل گروهی</a:t>
            </a:r>
            <a:endParaRPr lang="en-US">
              <a:cs typeface="B Nazanin" panose="00000400000000000000" pitchFamily="2" charset="-78"/>
            </a:endParaRPr>
          </a:p>
        </p:txBody>
      </p:sp>
      <p:graphicFrame>
        <p:nvGraphicFramePr>
          <p:cNvPr id="32880" name="Group 112"/>
          <p:cNvGraphicFramePr>
            <a:graphicFrameLocks noGrp="1"/>
          </p:cNvGraphicFramePr>
          <p:nvPr>
            <p:ph idx="1"/>
          </p:nvPr>
        </p:nvGraphicFramePr>
        <p:xfrm>
          <a:off x="263525" y="1598613"/>
          <a:ext cx="7386638" cy="4551362"/>
        </p:xfrm>
        <a:graphic>
          <a:graphicData uri="http://schemas.openxmlformats.org/drawingml/2006/table">
            <a:tbl>
              <a:tblPr rtl="1"/>
              <a:tblGrid>
                <a:gridCol w="2305050"/>
                <a:gridCol w="2470150"/>
                <a:gridCol w="2611438"/>
              </a:tblGrid>
              <a:tr h="6778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مزایای تصمیم‌گیری فردی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نقاط قوت تصمیم‌گیری گروهی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نقاظ ضعف تصمیم‌گیری گروهی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0E0"/>
                    </a:solidFill>
                  </a:tcPr>
                </a:tc>
              </a:tr>
              <a:tr h="38195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1. سرعت در تصمیم‌گیری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2. روشن بودن مسئولیت تصمیمات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3. ثبات رویه در ارزش‌ها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1. دسترسی به اطلاعات کامل‌تر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2. افزایش تنوع دیدگاهها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3. کیفیت بالاتر تصمیمات (دقت بیشتر)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4. افزایش پذیرش راه حلها</a:t>
                      </a: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5. توانمندسازی افراد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SzPct val="8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SzPct val="7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1. زمان برتر (کندتر)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2. افزایش فشار برای سازگاری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3. تسلط یک تا تعداد کمی از اعضاء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4. ابهام در مسئولیت</a:t>
                      </a:r>
                    </a:p>
                    <a:p>
                      <a:pPr marL="342900" marR="0" lvl="0" indent="-342900" algn="justLow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B Nazanin" panose="00000400000000000000" pitchFamily="2" charset="-78"/>
                        </a:rPr>
                        <a:t>5. گروه فکری</a:t>
                      </a:r>
                      <a:endParaRPr kumimoji="0" lang="fa-IR" sz="3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گروه فکری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یک عارضه تصمیم گیری گروهی است که در آن جو حاکم بر گروه به افراد اجازه انتقاد و مخالفت با راه حلی که با آن موافق نیستند را نمی دهد.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نشانه های گروه فکری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توهم آسیب ناپذیری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توجیه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رودربایستی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تعمیم ناروای منفی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فشار برای سازگاری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نشان ندادن خصومت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خودسانسوری</a:t>
            </a:r>
          </a:p>
          <a:p>
            <a:pPr marL="609600" indent="-609600" algn="r" rtl="1">
              <a:lnSpc>
                <a:spcPct val="90000"/>
              </a:lnSpc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خط دهندگان</a:t>
            </a: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>
                <a:cs typeface="B Nazanin" panose="00000400000000000000" pitchFamily="2" charset="-78"/>
              </a:rPr>
              <a:t>راه حل های مقابله با گروه فکری</a:t>
            </a:r>
            <a:endParaRPr lang="en-US">
              <a:cs typeface="B Nazanin" panose="00000400000000000000" pitchFamily="2" charset="-78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مدیر در اول جلسه نظر خود را نگوید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دعوت از یک عضو بیرونی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تعیین یک مخالف ساختگی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تشویق انتقادپذیری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روش گروه اسمی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روش دلفی</a:t>
            </a:r>
          </a:p>
          <a:p>
            <a:pPr marL="609600" indent="-609600" algn="r" rtl="1">
              <a:buFontTx/>
              <a:buAutoNum type="arabicPeriod"/>
            </a:pPr>
            <a:r>
              <a:rPr lang="fa-IR">
                <a:cs typeface="B Nazanin" panose="00000400000000000000" pitchFamily="2" charset="-78"/>
              </a:rPr>
              <a:t>تصمیم گیری گام به گام</a:t>
            </a:r>
          </a:p>
          <a:p>
            <a:pPr marL="609600" indent="-609600" algn="r" rtl="1">
              <a:buFontTx/>
              <a:buAutoNum type="arabicPeriod"/>
            </a:pPr>
            <a:endParaRPr lang="en-US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79</TotalTime>
  <Words>1855</Words>
  <Application>Microsoft Office PowerPoint</Application>
  <PresentationFormat>On-screen Show (4:3)</PresentationFormat>
  <Paragraphs>180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B Nazanin</vt:lpstr>
      <vt:lpstr>Times New Roman</vt:lpstr>
      <vt:lpstr>Calibri</vt:lpstr>
      <vt:lpstr>Kimono</vt:lpstr>
      <vt:lpstr>PowerPoint Presentation</vt:lpstr>
      <vt:lpstr>PowerPoint Presentation</vt:lpstr>
      <vt:lpstr>نرم افزار حسابداری و خرید و فروش پریال</vt:lpstr>
      <vt:lpstr>نرم افزار حسابداری و خرید و فروش پریال</vt:lpstr>
      <vt:lpstr>PowerPoint Presentation</vt:lpstr>
      <vt:lpstr>اهمیت تصمیم گیری</vt:lpstr>
      <vt:lpstr>تعریف تصمیم گیری</vt:lpstr>
      <vt:lpstr>ارتباط مراحل مسئله­یابی، تصمیم‌گیری، انتخاب و حل مسئله:</vt:lpstr>
      <vt:lpstr>انواع روش­های مسئله­یابی</vt:lpstr>
      <vt:lpstr>انواع مسئله و تصمیم</vt:lpstr>
      <vt:lpstr>الف) تصمیمات برنامه­ریزی­شده و برنامه­ریزی­نشده:</vt:lpstr>
      <vt:lpstr>موقعیت­های تصمیم‌گیری </vt:lpstr>
      <vt:lpstr>مرجع حل مسائل مدیریتی گوناگون</vt:lpstr>
      <vt:lpstr>ضرورت موقعیت شناسی در حل مسائل</vt:lpstr>
      <vt:lpstr>ارزیابی میزان کارایی یک تصمیم</vt:lpstr>
      <vt:lpstr>فرا گرد منطقی حل مسئله  (مدل تصمیم گیری عقلایی)</vt:lpstr>
      <vt:lpstr>مراحل مدل تصمیم گیری عقلایی</vt:lpstr>
      <vt:lpstr>موانع استفاده از فرایند عقلایی تصمیم‌گیری</vt:lpstr>
      <vt:lpstr>شیوه های غلبه بر موانع فردی برای حل مسئله </vt:lpstr>
      <vt:lpstr>مدل تصمیم گیری رضایت بخش</vt:lpstr>
      <vt:lpstr>مراحل مدل رضایت بخش</vt:lpstr>
      <vt:lpstr>مدل جزئی - تدریجی</vt:lpstr>
      <vt:lpstr>مراحل مدل جزئی - تدریجی</vt:lpstr>
      <vt:lpstr>موانع اتخاذ تصمیمات مهم توسط مدیران</vt:lpstr>
      <vt:lpstr>چالش‌های معاصر تصمیم‌گیری</vt:lpstr>
      <vt:lpstr>الف) جریان­های پیچیده تصمیم گیری</vt:lpstr>
      <vt:lpstr>د) دام­های ادراکی و رفتاری تصمیم گیری</vt:lpstr>
      <vt:lpstr>تصمیم گیری فردی در مقابل گروهی</vt:lpstr>
      <vt:lpstr>گروه فکری</vt:lpstr>
      <vt:lpstr>نشانه های گروه فکری</vt:lpstr>
      <vt:lpstr>راه حل های مقابله با گروه فکری</vt:lpstr>
    </vt:vector>
  </TitlesOfParts>
  <Company>MRT www.Win2Farsi.com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MRT</dc:creator>
  <cp:lastModifiedBy>MRT www.Win2Farsi.com</cp:lastModifiedBy>
  <cp:revision>10</cp:revision>
  <dcterms:created xsi:type="dcterms:W3CDTF">2008-09-25T20:43:17Z</dcterms:created>
  <dcterms:modified xsi:type="dcterms:W3CDTF">2017-10-24T20:50:44Z</dcterms:modified>
</cp:coreProperties>
</file>