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68" r:id="rId1"/>
  </p:sldMasterIdLst>
  <p:sldIdLst>
    <p:sldId id="29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7" autoAdjust="0"/>
    <p:restoredTop sz="94638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AF164C-39FF-4238-B0B5-1BAEB1BF98F8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0E27984-5C99-4742-92D9-629CC57F873D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12878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285860"/>
            <a:ext cx="7772400" cy="1898653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cs typeface="B Titr" pitchFamily="2" charset="-78"/>
              </a:rPr>
              <a:t>ﻧﻮﺟﻮاﻧﺎن و بلوغ</a:t>
            </a:r>
            <a:r>
              <a:rPr lang="fa-IR" dirty="0" smtClean="0"/>
              <a:t/>
            </a:r>
            <a:br>
              <a:rPr lang="fa-IR" dirty="0" smtClean="0"/>
            </a:b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68676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accent2">
                    <a:lumMod val="75000"/>
                  </a:schemeClr>
                </a:solidFill>
                <a:cs typeface="B Titr" pitchFamily="2" charset="-78"/>
              </a:rPr>
              <a:t>ﻧﻮﺟﻮاﻧﻲ  چیست؟</a:t>
            </a:r>
            <a:endParaRPr lang="fa-IR" dirty="0">
              <a:solidFill>
                <a:schemeClr val="accent2">
                  <a:lumMod val="7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ﻧﻮﺟﻮاﻧﻲ  ﭼﻴﺴﺖ؟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  <a:t> * ﻳﻚ ﻣﺮﺣﻠﻪ رﺷﺪي ﺑﻴﻦ ﻛﻮدﻛﻲ و ﺑﺰرﮔﺴﺎﻟﻲ اﺳﺖ .</a:t>
            </a:r>
            <a:b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</a:br>
            <a: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  <a:t> * ﻣﺮﺣﻠﻪ ﮔﺬر از واﺑﺴﺘﮕﻲ به سمت اﺳﺘﻘﻼل، ﺧﻮد ﻣﺨﺘﺎري و ﭘﺨﺘﮕﻲ اﺳﺖ    .</a:t>
            </a:r>
            <a:b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</a:br>
            <a: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  <a:t> *ﻧﻮﺟﻮان از ﺳﻤﺖ ﺧﺎﻧﻮاده ﺑﻪ ﺳﻤﺖ ﮔﺮوه ﻫﻤﺘﺎ ﻫﺎ ﺣﺮﻛﺖ ﻣﻲ ﻛﻨﺪ  .</a:t>
            </a:r>
            <a:b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</a:br>
            <a:r>
              <a:rPr lang="fa-IR" sz="2400" dirty="0" smtClean="0">
                <a:solidFill>
                  <a:srgbClr val="0070C0"/>
                </a:solidFill>
                <a:cs typeface="B Titr" pitchFamily="2" charset="-78"/>
              </a:rPr>
              <a:t> * ...</a:t>
            </a:r>
            <a:endParaRPr lang="fa-IR" sz="2400" dirty="0">
              <a:solidFill>
                <a:srgbClr val="0070C0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ﭼﺎﻟﺶ ﻫﺎي ﻧﻮﺟﻮاﻧﻲ 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ﻣﻬﻤﺘﺮﻳﻦ ﭼﺎﻟﺶ ﻫﺎي ﻧﻮﺟﻮاﻧﻲ:</a:t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ﺑﻴﻮﻟﻮژﻳﻚ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ﺷﻨﺎﺧﺘﻲ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رواﻧﺸﻨﺎﺧﺘﻲ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اﺟﺘﻤﺎﻋﻲ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اﺧﻼﻗﻲ و ﻣﺬﻫﺒﻲ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9743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ﭼﺎﻟﺶ ﻫﺎي ﻧﻮﺟﻮاﻧﻲ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ﭼﺎﻟﺶ ﻫﺎي ﺑﻴﻮﻟﻮژﻳﻚ: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ﺗﻐﻴﻴﺮات ﻓﻴﺰﻳﻮﻟﻮژﻳﻚ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ﺗﻐﻴﻴﺮات ﺟﻨﺴﻲ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5011750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ﭼﺎﻟﺶ ﻫﺎي ﻧﻮﺟﻮاﻧﻲ </a:t>
            </a: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 ﭼﺎﻟﺶ ﻫﺎي ﺷﻨﺎﺧﺘﻲ:</a:t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*ﺷﻜﻞ ﮔﻴﺮي ﺗﻔﻜﺮ اﻧﺘﺰاﻋﻲ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ﺗﻔﻜﺮ ﺧﻮدﻣﺤﻮر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 ﺗﻮاﻧﺎﺋﻲ ﻓﻜﺮ ﻛﺮدن در ﻣﻮرد دﻳﮕﺮان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روش ﺟﺪﻳﺪ ﭘﺮدازش اﻃﻼﻋﺎت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 ﺗﻔﻜﺮ اﻧﺘﻘﺎدي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  ﺗﻔﻜﺮ ﺧﻼﻗﺎﻧﻪ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9743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ﭼﺎﻟﺶ ﻫﺎي ﻧﻮﺟﻮاﻧﻲ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 </a:t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 ﭼﺎﻟﺶ ﻫﺎي رواﻧﺸﻨﺎﺧﺘﻲ:</a:t>
            </a:r>
            <a:r>
              <a:rPr lang="fa-IR" dirty="0" smtClean="0">
                <a:solidFill>
                  <a:srgbClr val="7030A0"/>
                </a:solidFill>
                <a:cs typeface="B Elham" pitchFamily="2" charset="-78"/>
              </a:rPr>
              <a:t/>
            </a:r>
            <a:br>
              <a:rPr lang="fa-IR" dirty="0" smtClean="0">
                <a:solidFill>
                  <a:srgbClr val="7030A0"/>
                </a:solidFill>
                <a:cs typeface="B Elham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*ﺷﻜﻞ ﮔﻴﺮي ﻫﻮﻳﺖ ﺟﺪﻳﺪ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*ﻓﺮدﻳﺖ ﻳﺎﻓﺘﮕﻲ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*ﭘﺎﺳﺨﻬﺎي ﻫﻴﺠﺎﻧﻲ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*ﻫﻮﻳﺖ اﺧﻼﻗﻲ و ﺳﺎزﮔﺎري رواﻧﺸﻨﺎﺧﺘﻲ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68808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ﭼﺎﻟﺶ ﻫﺎي ﻧﻮﺟﻮاﻧﻲ</a:t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ﭼﺎﻟﺶ ﻫﺎي اﺟﺘﻤﺎﻋﻲ:</a:t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اﻧﺘﻈﺎرات ﺟﺎﻣﻌﻪ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اﻧﺘﻈﺎرات ﺧﺎﻧﻮاده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اﻧﺘﻈﺎرات ﻧﻮﺟﻮان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0180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ﭼﺎﻟﺶ ﻫﺎي ﻧﻮﺟﻮاﻧﻲ  </a:t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600" dirty="0" smtClean="0">
                <a:cs typeface="B Titr" pitchFamily="2" charset="-78"/>
              </a:rPr>
              <a:t> </a:t>
            </a:r>
            <a:r>
              <a:rPr lang="fa-IR" sz="3600" dirty="0" smtClean="0">
                <a:solidFill>
                  <a:srgbClr val="7030A0"/>
                </a:solidFill>
                <a:cs typeface="B Titr" pitchFamily="2" charset="-78"/>
              </a:rPr>
              <a:t>ﭼﺎﻟﺶ ﻫﺎي اﺧﻼﻗﻲ و ﻣﻌﻨﻮي: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sz="2800" dirty="0" smtClean="0">
                <a:cs typeface="B Titr" pitchFamily="2" charset="-78"/>
              </a:rPr>
              <a:t> </a:t>
            </a: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ﺗﻜﺎﻣﻞ اﺧﻼﻗﻲ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 ﺗﻜﺎﻣﻞ ﻣﻌﻨﻮي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0180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ﺗﺎﺛﻴﺮ ﺗﺠﺮﺑﻴﺎت ﻛﻮدﻛﻲ ﺑﺮ رﺷﺪ ﻧﻮﺟﻮان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 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ﻣﺸﻜﻼت دوران ﻛﻮدﻛﻲ: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*مشکلات دﻟﺒﺴﺘﮕﻲ اوﻟﻴﻪ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*ﺗﺎﺛﻴﺮ رﻓﺘﺎرﻫﺎي واﻟﺪي ﻧﺎﻣﻨﺎﺳﺐ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*ﺗﺎﺛﻴﺮ ﻛﻮدك آزاري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*اﺛﺮات آﺳﻴﺐ ﻫﺎ و ﺣﻮادث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*اﺛﺮات ژﻧﺘﻴﻚ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97436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اﺛﺮ اﺳﺘﺮﺳﻬﺎي ﻣﺤﻴﻄﻲ ﺑﺮ ﻧﻮﺟﻮان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600" dirty="0" smtClean="0">
                <a:cs typeface="B Titr" pitchFamily="2" charset="-78"/>
              </a:rPr>
              <a:t> </a:t>
            </a:r>
            <a:r>
              <a:rPr lang="fa-IR" sz="3600" dirty="0" smtClean="0">
                <a:solidFill>
                  <a:srgbClr val="7030A0"/>
                </a:solidFill>
                <a:cs typeface="B Titr" pitchFamily="2" charset="-78"/>
              </a:rPr>
              <a:t>اﻧﻮاع ﻣﺤﻴﻄ  هاییﻛﻪ ﺑﺮ ﻧﻮﺟﻮان اﺳﺘﺮس وارد ﻣﻲ ﻛﻨﻨﺪ: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*ﻣﺤﻴﻂ ﺧﺎﻧﻮاده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*ﻣﺤﻴﻂ آﻣﻮزﺷﻲ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*ﻣﺤﻴﻂ ﻛﺎري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*ﺗﻐﻴﻴﺮ در رواﺑﻂ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*ﻣﻮاﺟﻬﻪ ﺑﺎ ﻣﻮﺿﻮﻋﺎت ﺟﻨﺴﻲ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*ﻓﺸﺎرﻫﺎي اﺟﺘﻤﺎﻋﻲ اﻗﺘﺼﺎدي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اﺛﺮ اﺳﺘﺮﺳﻬﺎي ﻣﺤﻴﻄﻲ ﺑﺮ ﻧﻮﺟﻮان </a:t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ﻣﺤﻴﻂ ﺧﺎﻧﻮاده: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*ﻋﻤﻠﻜﺮد ﺧﺎﻧﻮاده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*روش ﻓﺮزﻧﺪ ﭘﺮوري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*ارﺗﺒﺎط واﻟﺪﻳﻦ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*ﺟﺪاﺋﻲ ﻳﺎ ﻃﻼق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*اﻋﺘﻴﺎد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*ﭘﺮﺧﺎﺷﮕﺮي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*ﺟﻨﺒﻪ ﻫﺎي ﻓﺮﻫﻨﮕﻲ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3122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اﺛﺮ اﺳﺘﺮﺳﻬﺎي ﻣﺤﻴﻄﻲ ﺑﺮ ﻧﻮﺟﻮان  </a:t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ﻣﺤﻴﻂ آﻣﻮزﺷﻲ:</a:t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*ﻓﺸﺎر ﻣﺪرﺳﻪ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*ﺧﻄﺮ ﺷﻜﺴﺖ ﻳﺎ اﻓﺖ ﺗﺤﺼﻴﻠﻲ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*ﭼﺎﻟﺶ ﻫﺎي ﻣﺮﺑﻮط ﺑﻪ ﻛﻨﺘﺮل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312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اﺛﺮ اﺳﺘﺮﺳﻬﺎي ﻣﺤﻴﻄﻲ ﺑﺮ ﻧﻮﺟﻮان </a:t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 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ﻣﺤﻴﻂ ﻛﺎر: </a:t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*ﻛﺎر ﻧﻴﻤﻪ وﻗﺖ ﻫﻤﺮاه ﺗﺤﺼﻴﻞ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*ﻧﻴﺎز ﺑﻪ رﻓﺘﺎرﻫﺎي ﻣﺸﺎﺑﻪ ﺑﺎ ﺑﺰرﮔﺴﺎﻻن در ﻣﺤﻴﻂ ﻛﺎر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*ﻣﺴﺌﻮﻟﻴﺖ ﭘﺬﻳﺮي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*ﺗﺠﺮﺑﻪ اﻧﻮاﻋﻲ از رواﺑﻂ ﺑﺎ اﻓﺮاد ﻣﺨﺘﻠﻒ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68874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اﺛﺮ اﺳﺘﺮﺳﻬﺎي ﻣﺤﻴﻄﻲ ﺑﺮ ﻧﻮﺟﻮان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ﺗﻐﻴﻴﺮ رواﺑﻂ: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ﺗﻐﻴﻴﺮ در رواﺑﻂ ﺑﺎ واﻟﺪﻳﻦ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*ﺗﻐﻴﻴﺮ در رواﺑﻂ ﺑﺎ ﻫﻤﺘﺎﻫﺎ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*ﺗﻐﻴﻴﺮ در رواﺑﻂ ﺑﺎ ﺑﺮادر و ﺧﻮاﻫﺮ ﻫﺎ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*درﮔﻴﺮ ﺷﺪن در رواﺑﻂ ﻋﺎﻃﻔﻲ ﺑﺎ ﺟﻨﺲ ﻣﺨﺎﻟﻒ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اﺛﺮ اﺳﺘﺮﺳﻬﺎي ﻣﺤﻴﻄﻲ ﺑﺮ ﻧﻮﺟﻮان </a:t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Elham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ﻣﻮاﺟﻬﻪ ﺑﺎ ﻣﺴﺎﺋﻞ ﺟﻨﺴﻲ: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*ﻧﻘﺶ واﻟﺪﻳﻦ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*ﻧﻘﺶ ﻋﻮاﻣﻞ ﻓﺮﻫﻨﮕﻲ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*ﻧﻘﺶ ﻫﻤﺘﺎﻫﺎ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Elham" pitchFamily="2" charset="-78"/>
              </a:rPr>
              <a:t>اﺛﺮ اﺳﺘﺮﺳﻬﺎي ﻣﺤﻴﻄﻲ ﺑﺮ ﻧﻮﺟﻮان</a:t>
            </a: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ﻓﺸﺎرﻫﺎي اﺟﺘﻤﺎﻋﻲ اﻗﺘﺼﺎدي: 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ﻧﻘﺶ رﺳﺎﻧﻪ ﻫﺎ در اﻳﺠﺎد اﻧﺘﻈﺎرات ﺧﺎص در ﻧﻮﺟﻮاﻧﺎن.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*ﻧﻘﺶ ﺑﻴﻜﺎري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*ﻓﻘﺮ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312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ﺧﻄﺮاﺗﻲ ﻛﻪ ﻧﻮﺟﻮان را ﺗﻬﺪﻳﺪ ﻣﻲ ﻛﻨﻨﺪ: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*ﻛﺎﻫﺶ ﻧﻘﺶ واﻟﺪﻳﻦ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*اﻓﺰاﻳﺶ ﻧﻔﻮذ ﻫﻤﺴﺎﻻن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*ﮔﺮوﻫﻬﺎي ﺑﺰﻫﻜﺎر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*ﺳﻴﮕﺎر و ﻣﺼﺮف ﻣﻮاد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*رﻓﺘﺎرﻫﺎي ﺟﻨﺴﻲ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*رﻓﺘﺎرﻫﺎي ﭘﺮﺧﻄﺮ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*ﻛﻨﺘﺮل وزن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2990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accent2"/>
                </a:solidFill>
                <a:cs typeface="B Titr" pitchFamily="2" charset="-78"/>
              </a:rPr>
              <a:t>ﺑﻠﻮغ و آﻣﻮزش ﻫﺎي ﺟﻨﺴﻲ     </a:t>
            </a:r>
            <a:endParaRPr lang="fa-IR" dirty="0">
              <a:solidFill>
                <a:schemeClr val="accent2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chemeClr val="accent2"/>
                </a:solidFill>
                <a:cs typeface="B Titr" pitchFamily="2" charset="-78"/>
              </a:rPr>
              <a:t>ﻓﺮاﻳﻨﺪ ﺑﻠﻮغ :</a:t>
            </a:r>
            <a:br>
              <a:rPr lang="fa-IR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dirty="0" smtClean="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*ﺳﻦ ﺷﺮوع ﺗﻐﻴﻴﺮات ﺑﻠﻮغ در دﺧﺘﺮﻫﺎ  9 ﺗﺎ 11ﺳﺎل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*در ﭘﺴﺮﻫﺎ 2 ﺳﺎل دﻳﺮﺗﺮ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*ﻓﺮاﻳﻨﺪ ﺑﻠﻮغ ﺣﺪود4 ﺗﺎ5 ﺳﺎل ﻃﻮل ﻣﻲ ﻛﺸﺪ.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924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ﺗﻐﻴﻴﺮات ﺑﻴﻮﻟﻮژﻳﻚ ﺑﻠﻮغ: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/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ﺷﻜﻞ ﮔﻴﺮي ﺻﻔﺎت ﺛﺎﻧﻮﻳﻪ ﺟﻨﺴﻲ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رﺷﺪ ﻗﺎﺑﻞ ﺗﻮﺟﻪ ﺳﻴﺴﺘﻢ اﺳﻜﻠﺘﻲ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اﻓﺰاﻳﺶ ﻓﻌﺎﻟﻴﺖ ﻏﺪد ﺳﺒﺎﺳﻪ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ﺗﻐﻴﻴﺮات ﺑﻴﻮﻟﻮژﻳﻚ ﺑﻠﻮغ 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ﺗ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ﻐﻴﻴﺮات هورﻣﻮﻧﻲ: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با ﻣﻨﺸﺎ ﻏﺪد ﻏﻴﺮ ﺟﻨﺴﻲ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.در6 ﺗﺎ8 ﺳﺎﻟﮕﻲ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.اﻓﺰاﻳﺶ رﺷﺪ اﺳﺘﺨﻮاﻧﻲ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.رﺷﺪ ﻣﻮﻫﺎي ﺑﺪن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ﺑﺎ ﻣﻨﺸﺎ ﻏﺪد ﺟﻨﺴﻲ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.ﺧﺼﻮﺻﻴﺎت ﺛﺎﻧﻮﻳﻪ جنسی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.رﺷﺪ دﺳﺘﮕﺎه ﺗﻨﺎﺳﻠﻲ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*هورﻣﻮن رﺷﺪ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1618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ﻣﻬﻤﺘﺮﻳﻦ ﭼﺎﻟﺶ ﻫﺎي ﻧﺎﺷﻲ از ﺑﻠﻮغ : 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*ﺗﺄﺛﻴﺮ ﻋﻮاﻣﻞ ﺑﻴﻮﻟﻮژﻳﻚ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ﺳﺎزﮔﺎري ﺑﺎ ﺗﻐﻴﻴﺮات ﺟﺴﻤﻲ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*ﻧﻘﺶ ﺟﻨﺴﻲ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*ﺗﻤﺎﻳﻼت ﺟﻨﺴﻲ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*رﻓﺘﺎرﻫﺎي ﭘﺮﺧﻄﺮ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ﻣﻬﻤﺘﺮﻳﻦ ﭼﺎﻟﺶ ﻫﺎي ﻧﺎﺷﻲ از ﺑﻠﻮغ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ﺑﻠﻮغ ﺟﺴﻤﻲ ﻣﻲ ﺗﻮاﻧﺪ ﻳﻚ ﺗﺠﺮﺑﻪ ﻣﻨﻔﻲ ﺑﺎﺷﺪ.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*رﺷﺪ ﺟﺴﻤﻲ زودﻫﻨﮕﺎم در دﺧﺘﺮﻫﺎ ﺑﺎ ﻋﺪم رﺿﺎﻳﺖ از ﺗﺼﻮﻳﺮ ﺗﻦ ﻫﻤﺮاه اﺳﺖ ﻛﻪ ﻣﻲ ﺗﻮاﻧﺪ ﺑﻪ ﻣﺸﻜﻼت زﻳﺮ ﻣﻨﺠﺮ ﺷﻮد  :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.اختلالاتﺧﻮردن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.اﻓﺴﺮدﮔﻲ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.ﻛﺎﻫﺶ اﻋﺘﻤﺎد ﺑﻪ ﻧﻔﺲ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.رﻓﺘﺎرﻫﺎي ﺑﺰﻫﻜﺎراﻧﻪ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4031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ﻣﻬﻤﺘﺮﻳﻦ ﭼﺎﻟﺶ ﻫﺎي ﻧﺎﺷﻲ از ﺑﻠﻮغ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ﻣﻄﺎﻟﻌﺎت ﻧﺸﺎن ﻣﻲ دﻫﻨﺪ که: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78 %دﺧﺘﺮان از ﻇﺎﻫﺮ ﺧﻮد رﺿﺎﻳﺖ ﻧﺪارﻧﺪ .                           *حدود10%در ﻣﺮز اﺧﺘﻼﻻت ﺧﻮردن ﻣﺜﻞ ﺟﻮع ﻋﺼﺒﻲ ﻗﺮار دارﻧﺪ.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*ﺑﺴﻴﺎري از ﻧﻮﺟﻮاﻧﺎن دﺧﺘﺮ اﺷﺘﻐﺎل ذﻫﻨﻲ ﻣﻨﻔﻲ ﻧﺴﺒﺖ ﺑﻪ ﺧﻮد داﺷﺘﻪ، از اﺗﺨﺎذ ﺷﻴﻮه ﻫﺎي ﺳﺎزﮔﺎراﻧﻪ اﺟﺘﻨﺎب ﻣﻲ ﻛﻨﻨﺪ و ﺑﻪ ﻧﻈﺮ دﻳﮕﺮان ﻧﺴﺒﺖ ﺑﻪ ﺧﻮدﺷﺎن ﺑﺴﻴﺎر ﺣﺴﺎس ﻫﺴﺘﻨﺪ.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ﻣﻬﻤﺘﺮﻳﻦ ﭼﺎﻟﺶ ﻫﺎي ﻧﺎﺷﻲ از ﺑﻠﻮغ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  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از ﻣﻬﻤﺘﺮﻳﻦ ﭼﺎﻟﺶ ﻫﺎ ﻣﻮاﺟﻬﻪ ﺑﺎ رﻓﺘﺎرﻫﺎي ﭘﺮﺧﻄﺮ اﺳﺖ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*اﻣﺮوزه ﻧﻮﺟﻮاﻧﺎن ﺑﻴﺸﺘﺮ از ﮔﺬﺷﺘﻪ ﺑﺎ رﻓﺘﺎرﻫﺎي ﭘﺮﺧﻄﺮ ﻣﻮاﺟﻪ ﻣﻲ ﺷﻮﻧﺪ.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*ﺣﺪود50% آﻧﻬﺎ در ﻣﻌﺮض ﺧﻄﺮ ﻣﺘﻮﺳﻂ ﺗﺎ ﺷﺪﻳﺪ ﺑﺮوز رﻓﺘﺎرﻫﺎي ﭘﺮﺧﻄﺮ ﻗﺮار دارﻧﺪ  .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25   %   در ﻣﻌﺮض ﺧﻄﺮ ﺑﺎﻻﺋﻲ ﻗﺮار دارﻧﺪ.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ﻣﺪاﺧﻼت آﻣﻮزﺷﻲ ﺑﻠﻮغ 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ﻣﺪاﺧﻼت ﺑﺎﻳﺪ ﻣﺘﻤﺮﻛﺰ ﺑﺮ ﺗﻤﺎم ﺟﻨﺒﻪ ﻫﺎي رﺷﺪي ﺑﺎﺷﺪ.</a:t>
            </a:r>
            <a:br>
              <a:rPr lang="fa-IR" dirty="0" smtClean="0">
                <a:solidFill>
                  <a:srgbClr val="7030A0"/>
                </a:solidFill>
                <a:cs typeface="B Titr" pitchFamily="2" charset="-78"/>
              </a:rPr>
            </a:br>
            <a:r>
              <a:rPr lang="fa-IR" sz="3600" dirty="0" smtClean="0">
                <a:solidFill>
                  <a:schemeClr val="accent4">
                    <a:lumMod val="75000"/>
                  </a:schemeClr>
                </a:solidFill>
                <a:cs typeface="B Titr" pitchFamily="2" charset="-78"/>
              </a:rPr>
              <a:t>ﺟﻨﺒﻪ ﻫﺎي رﺷﺪي ﻛﻪ ﺑﻪ آﻧﻬﺎ ﭘﺮداﺧﺘﻪ ﻣﻲ ﺷﻮد ﻋﺒﺎرﺗﻨﺪ از: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*ﺷﻨﺎﺧﺖ ﻧﻘﺶ جنسی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*ﺗﺼﻮﻳﺮتن 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*ﭘﺬﻳﺮش خود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*ارﺗﺒﺎط ﺑﺎ همتاها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*ﺗﺼﻤﻴﻢ ﮔﻴﺮي ﻣﺴﺌﻮﻻﻧﻪ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*جنبه های جنسی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*ﺑﺮﻧﺎﻣﻪ رﻳﺰي ﺑﺮاي آﻳﻨﺪه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25998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ﺷﻨﺎﺧﺖ ﻧﻘﺶ ﺟﻨﺴﻲ   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  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ﻧﻘﺶ ﺟﻨﺴﻲ در زﻣﺎن ﺑﻠﻮغ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*اﻧﺘﻈﺎرات ﻣﺮﺗﺒﻂ ﺑﺎ ﻧﻘﺶ ﺟﻨﺴﻲ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*رﻓﺘﺎرﻫﺎي ﻣﺮﺗﺒﻂ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اﻫﺪاف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اﻳﺠﺎد ﭘﻴﺎم ﻫﺎي ﻣﺜﺒﺖ در ﻣﻮرد ﻧﻘﺶ ﺟﻨﺴﻲ   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*ﺗﻘﻮﻳﺖ ﻣﺜﺒﺖ ﻧﻘﺶ ﺟﻨﺴﻲ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68874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ﺗﺼﻮﻳﺮ ﺗﻦ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  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ﺧﻄﺮ ﺷﻜﻞ ﮔﻴﺮي ﺗﺼﻮﻳﺮ ﻣﻨﻔﻲ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اﻋﺘﻤﺎد ﺑﻪ ﻧﻔﺲ ﭘﺎﺋﻴﻦ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اﻓﺴﺮدﮔﻲ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اﺧﺘﻼﻻت ﺧﻮردن اﻫﺪاف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ﺗﻘﻮﻳﺖ درك ﻧﻮﺟﻮان از ﺗﻐﻴﻴﺮات ﻧﺎﺷﻲ از ﺑﻠﻮغ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اﻳﺠﺎد ﺗﺼﻮﻳﺮ ﺗﻦ ﻣﺜﺒﺖ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ﺗﺼﻮﻳﺮ ﺗﻦ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*ﻛﻤﻚ ﺑﻪ ﻧﻮﺟﻮان ﺑﺮاي ﭘﺬﻳﺮش ﺑﺪن ﺧﻮدش ﺑﻪ ﺷﻴﻮه اي ﻣﺜﺒﺖ .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آﻣﻮزش اﻳﻦ ﻣﻮﺿﻮع ﻛﻪ ﺟﺬاﺑﻴﺖ ﺻﺮﻓﺎ ﻧﺎﺷﻲ از ﺻﻔﺎت ﻇﺎﻫﺮي ﻧﻴﺴﺖ.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 ﺗﺸﻮﻳﻖ ﻧﻮﺟﻮاﻧﺎن ﺑﻪ ارج ﻧﻬﺎدن ﺑﺮاي وﻳﮋﮔﻴﻬﺎي ﻣﻨﺤﺼﺮ ﺑﻔﺮد، ﺗﻮاﻧﺎﺋﻲ ﻫﺎ و ﻣﻬﺎرت ﻫﺎﻳﺸﺎن .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9750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ﭘﺬﻳﺮش ﺧﻮد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: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*ﺧﻄﺮ اﻋﺘﻤﺎد ﺑﻪ ﻧﻔﺲ ﭘﺎﺋﻴﻦ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ﺧﻮد ﺳﺮزﻧﺶ ﮔﺮي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وﺿﻌﻴﺖ ﻫﺎي ﻣﻨﻔﻲ ﺧﻠﻖ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*اختلالات ﺧﻮردن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   اﻫﺪاف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*ﺗﻘﻮﻳﺖ ﭘﺬﻳﺮش ﺧﻮد ﺗﻮﺳﻂ ﻧﻮﺟﻮان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*ﺑﻬﺒﻮد وﺿﻌﻴﺖ ﺧﻠﻘﻲ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*ﻛﺎﻫﺶ ﺧﻮد ﺳﺮزﻧﺶ ﮔﺮي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54494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ﭘﺬﻳﺮش ﺧﻮد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*ﺑﺎزﻧﮕﺮي در ارزﻳﺎﺑﻲ ﺧﻮد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 آﻣﻮزش در ﻣﻮرد ارﺗﺒﺎط اﻋﺘﻤﺎد ﺑﻪ ﻧﻔﺲ ﭘﺎﺋﻴﻦ ﺑﺎ ﺧﻮد ﺳﺮزﻧﺶ ﮔﺮي و اﻓﺴﺮدﮔﻲ 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 آﻣﻮزش در ﻣﻮرد اﻳﻨﻜﻪ ﺑﺮاي ﺧﻮدﺷﺎن اﺳﺘﺎﻧﺪاردﻫﺎي ﻏﻴﺮواﻗﻌﻲ ﺗﻌﺮﻳﻒ ﻧﻜﻨﻨﺪ  .  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. دادن ﭘﻴﺎم ﻫﺎي ﻣﺜﺒﺖ واﻗﻌﻲ ﺑﻪ ﺧﻮدﺷﺎن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25998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ارﺗﺒﺎط ﺑﺎ ﻫﻤﺘﺎﻫﺎ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</a:t>
            </a:r>
            <a:r>
              <a:rPr lang="fa-IR" sz="3600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  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ﻧﻴﺎز رﺷﺪي ﻧﻮﺟﻮان ﺑﻪ ارﺗﺒﺎط ﺑﺎ ﻫﻤﺘﺎﻫﺎ      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ﺧﻄﺮ ﻣﻮاﺟﻬﻪ ﺑﺎ رﻓﺘﺎرﻫﺎي ﭘﺮﺧﻄﺮ در ﺻﻮرت اﻧﺘﺨﺎب دوﺳﺘﺎن ﻧﺎﻣﻨﺎﺳﺐ   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 </a:t>
            </a:r>
            <a:r>
              <a:rPr lang="fa-IR" sz="3100" dirty="0" smtClean="0">
                <a:solidFill>
                  <a:srgbClr val="7030A0"/>
                </a:solidFill>
                <a:cs typeface="B Titr" pitchFamily="2" charset="-78"/>
              </a:rPr>
              <a:t>اﻫﺪاف</a:t>
            </a: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/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ﺑﺮﻗﺮاري رواﺑﻂ ﺳﺎﻟﻢ ﺑﺎ ﻫﻤﺘﺎﻫﺎ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 ﺗﻘﻮﻳﺖ دوﺳﺘﻲ، ﺣﻤﺎﻳﺖ و ﻫﻤﺪﻟﻲ در ارﺗﺒﺎط ﺑﺎ ﻫﻤﺘﺎﻫﺎ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97502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ارﺗﺒﺎط ﺑﺎ ﻫﻤﺘﺎﻫﺎ 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</a:t>
            </a: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ﻣﺤﺘﻮاي ﺟﻠﺴﻪ    :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*ﻛﻤﺘﺮ روي ﻣﻌﺎﺷﺮت ﻫﺎي ﮔﺴﺘﺮده ﺗﻤﺮﻛﺰ ﻛﻨﻨﺪ و ﺑﻴﺸﺘﺮ ﺑﺮ دوﺳﺘﺎن ﺻﻤﻴﻤﻲ و دوﺳﺘﻲ ﻫﺎي رﺿﺎﻳﺖ ﺑﺨﺶ ﻣﺘﻤﺮﻛﺰ ﺑﺎﺷﻨﺪ .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ﺷﻨﺎﺧﺖ رواﺑﻂ دوﺳﺘﻲ ﺳﺎﻟﻢ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ﺷﻨﺎﺧﺖ دوﺳﺘﻲ ﺑﻪ ﻳﻚ ﻣﻨﺒﻊ ﺣﻤﺎﻳﺘﻲ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داﻧﺴﺘﻦ روش ﻫﺎي اﺟﺘﻨﺎب از ﺑﺮﻗﺮاري رواﺑﻂ دوﺳﺘﻲ ﻧﺎﺳﺎﻟﻢ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*آﻣﻮزش ﻣﻬﺎرت ﻫﺎي دوﺳﺖ ﻳﺎﺑﻲ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ﺗﺼﻤﻴﻢ ﮔﻴﺮي ﻣﺴﺌﻮﻻﻧﻪ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*ﺧﻄﺮ ﺗﺼﻤﻴﻢ ﻫﺎي ﻧﺎﮔﻬﺎﻧﻲ و آﺳﻴﺐ زا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*رﺷﺪ ﺷﻨﺎﺧﺘﻲ ﻧﻮﺟﻮان و ﺗﻤﺎﻳﻞ آﻧﻬﺎ ﺑﻪ ﺗﺼﻤﻴﻢ ﮔﻴﺮي ﻣﺴﺘﻘﻞ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rgbClr val="7030A0"/>
                </a:solidFill>
                <a:cs typeface="B Titr" pitchFamily="2" charset="-78"/>
              </a:rPr>
              <a:t>اﻫﺪاف</a:t>
            </a: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/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*ﺗﻘﻮﻳﺖ ﺗﺼﻤﻴﻢ ﮔﻴﺮي ﻣﺴﺌﻮﻻﻧﻪ از ﻃﺮﻳﻖ روش ﻫﺎي ﺣﻞ ﻣﺴﺌﻠﻪ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*ﺗﻘﻮﻳﺖ ﺟﺮأت ﻣﻨﺪي ﻓﺮدي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2586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ﺗﺼﻤﻴﻢ ﮔﻴﺮي ﻣﺴﺌﻮﻻﻧﻪ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*آﻣﻮزش راﻫﺒﺮدﻫﺎي ﺣﻞ ﻣﺴﺌﻠﻪ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*ﺗﺸﻮﻳﻖ آﻧﻬﺎ ﺑﺮاي ﺑﻜﺎرﮔﻴﺮي اﻳﻦ ﻣﻬﺎرت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*آﻣﻮزش ﻣﻬﺎرت ﺟﺮأت ﻣﻨﺪي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ﺟﻨﺒﻪ ﻫﺎي ﺟﻨﺴﻲ  </a:t>
            </a:r>
            <a:br>
              <a:rPr lang="fa-IR" dirty="0" smtClean="0">
                <a:solidFill>
                  <a:srgbClr val="C00000"/>
                </a:solidFill>
                <a:cs typeface="B Titr" pitchFamily="2" charset="-78"/>
              </a:rPr>
            </a:br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 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  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*رﻓﺘﺎرﻫﺎي ﭘﺮﺧﻄﺮ ﺟﻨﺴﻲ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*ﻣﻬﺎرت ﺟﻠﻮﮔﻴﺮي از رﻓﺘﺎرﻫﺎي ﺟﻨﺴﻲ ﻧﺎﺧﻮاﺳﺘﻪ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*ﺟﻠﻮﮔﻴﺮي از ﺑﺮوز ﺑﻴﻤﺎرﻳﻬﺎي ﻣﻘﺎرﺑﺘﻲ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*ﺟﻠﻮﮔﻴﺮي از ﺣﺎﻣﻠﮕﻲ ﻫﺎي ﻧﺎﺧﻮاﺳﺘﻪ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rgbClr val="7030A0"/>
                </a:solidFill>
                <a:cs typeface="B Titr" pitchFamily="2" charset="-78"/>
              </a:rPr>
              <a:t>اﻫﺪاف  </a:t>
            </a: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ﺗﻘﻮﻳﺖ آﮔﺎﻫﻲ از ﺧﻄﺮات ﺟﻨﺴﻲ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*آﻣﻮزش ﻣﻬﺎرت ﻫﺎي ﻣﻘﺎﺑﻠﻪ ﺑﺎ ﺧﻄﺮات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2990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ﺟﻨﺒﻪ ﻫﺎي ﺟﻨﺴﻲ: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cs typeface="B Titr" pitchFamily="2" charset="-78"/>
              </a:rPr>
              <a:t>    </a:t>
            </a:r>
            <a:br>
              <a:rPr lang="fa-IR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*ارﺗﻘﺎي آﮔﺎﻫﻲ ﻧﻮﺟﻮاﻧﺎن از ﻋﻤﻠﻜﺮد ﺟﻨﺴﻲ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*آﺷﻜﺎر ﻛﺮدن ارزﺷﻬﺎ و ﻧﮕﺮش ﻫﺎي اﺟﺘﻤﺎﻋﻲ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*آﻣﻮزش روش ﻫﺎي ﺟﻠﻮﮔﻴﺮي از ﺑﺮوز رﻓﺘﺎرﻫﺎي ﺟﻨﺴﻲ ﻧﺎﻣﺘﻨﺎﺳﺐ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*آﻣﻮزش در ﻣﻮرد ﺧﻄﺮات رﻓﺘﺎرﻫﺎي ﺟﻨﺴﻲ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2586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rgbClr val="C00000"/>
                </a:solidFill>
                <a:cs typeface="B Titr" pitchFamily="2" charset="-78"/>
              </a:rPr>
              <a:t>ﺑﺮﻧﺎﻣﻪ رﻳﺰي ﺑﺮاي آﻳﻨﺪه 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ﻣﻮﺿﻮﻋﺎت ﻣﺮﺗﺒﻂ      :</a:t>
            </a:r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 اﻳﺪه آل ﻫﺎ و اﻫﺪاف آﻳﻨﺪه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rgbClr val="7030A0"/>
                </a:solidFill>
                <a:cs typeface="B Titr" pitchFamily="2" charset="-78"/>
              </a:rPr>
              <a:t>اﻫﺪاف</a:t>
            </a: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/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 *ﺗﻘﻮﻳﺖ اﻧﮕﻴﺰه ﻫﺎ</a:t>
            </a:r>
            <a:b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31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*اﻓﺰاﻳﺶ ﺗﻮاﻧﺎﺋﻲ ﻣﺪﻳﺮﻳﺖ ﺗﻮاﻧﻤﻨﺪي ﻫﺎ</a:t>
            </a:r>
            <a:endParaRPr lang="fa-IR" sz="31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rgbClr val="C00000"/>
                </a:solidFill>
                <a:cs typeface="B Titr" pitchFamily="2" charset="-78"/>
              </a:rPr>
              <a:t>ﺑﺮﻧﺎﻣﻪ رﻳﺰي ﺑﺮاي آﻳﻨﺪه  </a:t>
            </a:r>
            <a:r>
              <a:rPr lang="fa-IR" sz="2800" dirty="0" smtClean="0">
                <a:cs typeface="B Titr" pitchFamily="2" charset="-78"/>
              </a:rPr>
              <a:t/>
            </a:r>
            <a:br>
              <a:rPr lang="fa-IR" sz="2800" dirty="0" smtClean="0">
                <a:cs typeface="B Titr" pitchFamily="2" charset="-78"/>
              </a:rPr>
            </a:br>
            <a:r>
              <a:rPr lang="fa-IR" sz="2800" dirty="0" smtClean="0">
                <a:cs typeface="B Titr" pitchFamily="2" charset="-78"/>
              </a:rPr>
              <a:t/>
            </a:r>
            <a:br>
              <a:rPr lang="fa-IR" sz="2800" dirty="0" smtClean="0"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*ﻳﺎدﮔﻴﺮي اﻳﻦ ﻣﻮﺿﻮع ﻛﻪ ﻣﺪﻳﺮﻳﺖ ﺑﺮﺧﻲ ﺷﺮاﻳﻂ ﻧﻴﺎزﻣﻨﺪ ﻛﻤﻚ اﻃﺮاﻓﻴﺎن اﺳﺖ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*داﻧﺴﺘﻦ اﻳﻨﻜﻪ در ﭼﻪ ﻣﻮﻗﻌﻴﺘﻲ ﻻزم اﺳﺖ از اﻃﺮاﻓﻴﺎن ﻛﻤﻚ ﺑﮕﻴﺮﻳﻢ  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*داﻧﺴﺘﻦ اﻳﻨﻜﻪ ﭼﮕﻮﻧﻪ ﻛﻤﻚ ﺑﮕﻴﺮﻳﻢ </a:t>
            </a:r>
            <a:b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</a:br>
            <a:r>
              <a:rPr lang="fa-IR" sz="2800" dirty="0" smtClean="0">
                <a:solidFill>
                  <a:schemeClr val="bg2">
                    <a:lumMod val="25000"/>
                  </a:schemeClr>
                </a:solidFill>
                <a:cs typeface="B Titr" pitchFamily="2" charset="-78"/>
              </a:rPr>
              <a:t>*داﻧﺴﺘﻦ روش ﻫﺎي ﺗﻌﻴﻴﻦ اﻫﺪاف آﻳﻨﺪه</a:t>
            </a:r>
            <a:endParaRPr lang="fa-IR" sz="2800" dirty="0">
              <a:solidFill>
                <a:schemeClr val="bg2">
                  <a:lumMod val="2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160</TotalTime>
  <Words>148</Words>
  <Application>Microsoft Office PowerPoint</Application>
  <PresentationFormat>On-screen Show (4:3)</PresentationFormat>
  <Paragraphs>41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Concourse</vt:lpstr>
      <vt:lpstr>بنام خدا</vt:lpstr>
      <vt:lpstr>ﻧﻮﺟﻮاﻧﺎن و بلوغ </vt:lpstr>
      <vt:lpstr>ﻧﻮﺟﻮاﻧﻲ  چیست؟</vt:lpstr>
      <vt:lpstr>ﻧﻮﺟﻮاﻧﻲ  ﭼﻴﺴﺖ؟   * ﻳﻚ ﻣﺮﺣﻠﻪ رﺷﺪي ﺑﻴﻦ ﻛﻮدﻛﻲ و ﺑﺰرﮔﺴﺎﻟﻲ اﺳﺖ .  * ﻣﺮﺣﻠﻪ ﮔﺬر از واﺑﺴﺘﮕﻲ به سمت اﺳﺘﻘﻼل، ﺧﻮد ﻣﺨﺘﺎري و ﭘﺨﺘﮕﻲ اﺳﺖ    .  *ﻧﻮﺟﻮان از ﺳﻤﺖ ﺧﺎﻧﻮاده ﺑﻪ ﺳﻤﺖ ﮔﺮوه ﻫﻤﺘﺎ ﻫﺎ ﺣﺮﻛﺖ ﻣﻲ ﻛﻨﺪ  .  * ...</vt:lpstr>
      <vt:lpstr>ﭼﺎﻟﺶ ﻫﺎي ﻧﻮﺟﻮاﻧﻲ     ﻣﻬﻤﺘﺮﻳﻦ ﭼﺎﻟﺶ ﻫﺎي ﻧﻮﺟﻮاﻧﻲ:  * ﺑﻴﻮﻟﻮژﻳﻚ  * ﺷﻨﺎﺧﺘﻲ * رواﻧﺸﻨﺎﺧﺘﻲ  * اﺟﺘﻤﺎﻋﻲ  * اﺧﻼﻗﻲ و ﻣﺬﻫﺒﻲ</vt:lpstr>
      <vt:lpstr>ﭼﺎﻟﺶ ﻫﺎي ﻧﻮﺟﻮاﻧﻲ     ﭼﺎﻟﺶ ﻫﺎي ﺑﻴﻮﻟﻮژﻳﻚ:  * ﺗﻐﻴﻴﺮات ﻓﻴﺰﻳﻮﻟﻮژﻳﻚ * ﺗﻐﻴﻴﺮات ﺟﻨﺴﻲ</vt:lpstr>
      <vt:lpstr>ﭼﺎﻟﺶ ﻫﺎي ﻧﻮﺟﻮاﻧﻲ     ﭼﺎﻟﺶ ﻫﺎي ﺷﻨﺎﺧﺘﻲ:  *ﺷﻜﻞ ﮔﻴﺮي ﺗﻔﻜﺮ اﻧﺘﺰاﻋﻲ  * ﺗﻔﻜﺮ ﺧﻮدﻣﺤﻮر  * ﺗﻮاﻧﺎﺋﻲ ﻓﻜﺮ ﻛﺮدن در ﻣﻮرد دﻳﮕﺮان * روش ﺟﺪﻳﺪ ﭘﺮدازش اﻃﻼﻋﺎت *  ﺗﻔﻜﺮ اﻧﺘﻘﺎدي *   ﺗﻔﻜﺮ ﺧﻼﻗﺎﻧﻪ</vt:lpstr>
      <vt:lpstr>ﭼﺎﻟﺶ ﻫﺎي ﻧﻮﺟﻮاﻧﻲ     ﭼﺎﻟﺶ ﻫﺎي رواﻧﺸﻨﺎﺧﺘﻲ:  *ﺷﻜﻞ ﮔﻴﺮي ﻫﻮﻳﺖ ﺟﺪﻳﺪ *ﻓﺮدﻳﺖ ﻳﺎﻓﺘﮕﻲ *ﭘﺎﺳﺨﻬﺎي ﻫﻴﺠﺎﻧﻲ *ﻫﻮﻳﺖ اﺧﻼﻗﻲ و ﺳﺎزﮔﺎري رواﻧﺸﻨﺎﺧﺘﻲ</vt:lpstr>
      <vt:lpstr>ﭼﺎﻟﺶ ﻫﺎي ﻧﻮﺟﻮاﻧﻲ  ﭼﺎﻟﺶ ﻫﺎي اﺟﺘﻤﺎﻋﻲ:  * اﻧﺘﻈﺎرات ﺟﺎﻣﻌﻪ * اﻧﺘﻈﺎرات ﺧﺎﻧﻮاده * اﻧﺘﻈﺎرات ﻧﻮﺟﻮان</vt:lpstr>
      <vt:lpstr>ﭼﺎﻟﺶ ﻫﺎي ﻧﻮﺟﻮاﻧﻲ     ﭼﺎﻟﺶ ﻫﺎي اﺧﻼﻗﻲ و ﻣﻌﻨﻮي:   * ﺗﻜﺎﻣﻞ اﺧﻼﻗﻲ  * ﺗﻜﺎﻣﻞ ﻣﻌﻨﻮي</vt:lpstr>
      <vt:lpstr>     ﺗﺎﺛﻴﺮ ﺗﺠﺮﺑﻴﺎت ﻛﻮدﻛﻲ ﺑﺮ رﺷﺪ ﻧﻮﺟﻮان      ﻣﺸﻜﻼت دوران ﻛﻮدﻛﻲ: *مشکلات دﻟﺒﺴﺘﮕﻲ اوﻟﻴﻪ *ﺗﺎﺛﻴﺮ رﻓﺘﺎرﻫﺎي واﻟﺪي ﻧﺎﻣﻨﺎﺳﺐ  *ﺗﺎﺛﻴﺮ ﻛﻮدك آزاري *اﺛﺮات آﺳﻴﺐ ﻫﺎ و ﺣﻮادث *اﺛﺮات ژﻧﺘﻴﻚ     </vt:lpstr>
      <vt:lpstr>  اﺛﺮ اﺳﺘﺮﺳﻬﺎي ﻣﺤﻴﻄﻲ ﺑﺮ ﻧﻮﺟﻮان    اﻧﻮاع ﻣﺤﻴﻄ  هاییﻛﻪ ﺑﺮ ﻧﻮﺟﻮان اﺳﺘﺮس وارد ﻣﻲ ﻛﻨﻨﺪ: *ﻣﺤﻴﻂ ﺧﺎﻧﻮاده *ﻣﺤﻴﻂ آﻣﻮزﺷﻲ  *ﻣﺤﻴﻂ ﻛﺎري *ﺗﻐﻴﻴﺮ در رواﺑﻂ *ﻣﻮاﺟﻬﻪ ﺑﺎ ﻣﻮﺿﻮﻋﺎت ﺟﻨﺴﻲ  *ﻓﺸﺎرﻫﺎي اﺟﺘﻤﺎﻋﻲ اﻗﺘﺼﺎدي   </vt:lpstr>
      <vt:lpstr>اﺛﺮ اﺳﺘﺮﺳﻬﺎي ﻣﺤﻴﻄﻲ ﺑﺮ ﻧﻮﺟﻮان   ﻣﺤﻴﻂ ﺧﺎﻧﻮاده: *ﻋﻤﻠﻜﺮد ﺧﺎﻧﻮاده *روش ﻓﺮزﻧﺪ ﭘﺮوري *ارﺗﺒﺎط واﻟﺪﻳﻦ *ﺟﺪاﺋﻲ ﻳﺎ ﻃﻼق  *اﻋﺘﻴﺎد *ﭘﺮﺧﺎﺷﮕﺮي *ﺟﻨﺒﻪ ﻫﺎي ﻓﺮﻫﻨﮕﻲ</vt:lpstr>
      <vt:lpstr>اﺛﺮ اﺳﺘﺮﺳﻬﺎي ﻣﺤﻴﻄﻲ ﺑﺮ ﻧﻮﺟﻮان     ﻣﺤﻴﻂ آﻣﻮزﺷﻲ:   *ﻓﺸﺎر ﻣﺪرﺳﻪ *ﺧﻄﺮ ﺷﻜﺴﺖ ﻳﺎ اﻓﺖ ﺗﺤﺼﻴﻠﻲ  *ﭼﺎﻟﺶ ﻫﺎي ﻣﺮﺑﻮط ﺑﻪ ﻛﻨﺘﺮل</vt:lpstr>
      <vt:lpstr>اﺛﺮ اﺳﺘﺮﺳﻬﺎي ﻣﺤﻴﻄﻲ ﺑﺮ ﻧﻮﺟﻮان     ﻣﺤﻴﻂ ﻛﺎر:   *ﻛﺎر ﻧﻴﻤﻪ وﻗﺖ ﻫﻤﺮاه ﺗﺤﺼﻴﻞ *ﻧﻴﺎز ﺑﻪ رﻓﺘﺎرﻫﺎي ﻣﺸﺎﺑﻪ ﺑﺎ ﺑﺰرﮔﺴﺎﻻن در ﻣﺤﻴﻂ ﻛﺎر *ﻣﺴﺌﻮﻟﻴﺖ ﭘﺬﻳﺮي  *ﺗﺠﺮﺑﻪ اﻧﻮاﻋﻲ از رواﺑﻂ ﺑﺎ اﻓﺮاد ﻣﺨﺘﻠﻒ</vt:lpstr>
      <vt:lpstr>اﺛﺮ اﺳﺘﺮﺳﻬﺎي ﻣﺤﻴﻄﻲ ﺑﺮ ﻧﻮﺟﻮان    ﺗﻐﻴﻴﺮ رواﺑﻂ: * ﺗﻐﻴﻴﺮ در رواﺑﻂ ﺑﺎ واﻟﺪﻳﻦ *ﺗﻐﻴﻴﺮ در رواﺑﻂ ﺑﺎ ﻫﻤﺘﺎﻫﺎ *ﺗﻐﻴﻴﺮ در رواﺑﻂ ﺑﺎ ﺑﺮادر و ﺧﻮاﻫﺮ ﻫﺎ *درﮔﻴﺮ ﺷﺪن در رواﺑﻂ ﻋﺎﻃﻔﻲ ﺑﺎ ﺟﻨﺲ ﻣﺨﺎﻟﻒ</vt:lpstr>
      <vt:lpstr>اﺛﺮ اﺳﺘﺮﺳﻬﺎي ﻣﺤﻴﻄﻲ ﺑﺮ ﻧﻮﺟﻮان    ﻣﻮاﺟﻬﻪ ﺑﺎ ﻣﺴﺎﺋﻞ ﺟﻨﺴﻲ: *ﻧﻘﺶ واﻟﺪﻳﻦ *ﻧﻘﺶ ﻋﻮاﻣﻞ ﻓﺮﻫﻨﮕﻲ *ﻧﻘﺶ ﻫﻤﺘﺎﻫﺎ</vt:lpstr>
      <vt:lpstr>اﺛﺮ اﺳﺘﺮﺳﻬﺎي ﻣﺤﻴﻄﻲ ﺑﺮ ﻧﻮﺟﻮان   ﻓﺸﺎرﻫﺎي اﺟﺘﻤﺎﻋﻲ اﻗﺘﺼﺎدي:    * ﻧﻘﺶ رﺳﺎﻧﻪ ﻫﺎ در اﻳﺠﺎد اﻧﺘﻈﺎرات ﺧﺎص در ﻧﻮﺟﻮاﻧﺎن. *ﻧﻘﺶ ﺑﻴﻜﺎري *ﻓﻘﺮ</vt:lpstr>
      <vt:lpstr>ﺧﻄﺮاﺗﻲ ﻛﻪ ﻧﻮﺟﻮان را ﺗﻬﺪﻳﺪ ﻣﻲ ﻛﻨﻨﺪ:  *ﻛﺎﻫﺶ ﻧﻘﺶ واﻟﺪﻳﻦ *اﻓﺰاﻳﺶ ﻧﻔﻮذ ﻫﻤﺴﺎﻻن *ﮔﺮوﻫﻬﺎي ﺑﺰﻫﻜﺎر *ﺳﻴﮕﺎر و ﻣﺼﺮف ﻣﻮاد  *رﻓﺘﺎرﻫﺎي ﺟﻨﺴﻲ *رﻓﺘﺎرﻫﺎي ﭘﺮﺧﻄﺮ  *ﻛﻨﺘﺮل وزن</vt:lpstr>
      <vt:lpstr>ﺑﻠﻮغ و آﻣﻮزش ﻫﺎي ﺟﻨﺴﻲ     </vt:lpstr>
      <vt:lpstr>ﻓﺮاﻳﻨﺪ ﺑﻠﻮغ :  *ﺳﻦ ﺷﺮوع ﺗﻐﻴﻴﺮات ﺑﻠﻮغ در دﺧﺘﺮﻫﺎ  9 ﺗﺎ 11ﺳﺎل  *در ﭘﺴﺮﻫﺎ 2 ﺳﺎل دﻳﺮﺗﺮ  *ﻓﺮاﻳﻨﺪ ﺑﻠﻮغ ﺣﺪود4 ﺗﺎ5 ﺳﺎل ﻃﻮل ﻣﻲ ﻛﺸﺪ.</vt:lpstr>
      <vt:lpstr>ﺗﻐﻴﻴﺮات ﺑﻴﻮﻟﻮژﻳﻚ ﺑﻠﻮغ:   ﺷﻜﻞ ﮔﻴﺮي ﺻﻔﺎت ﺛﺎﻧﻮﻳﻪ ﺟﻨﺴﻲ رﺷﺪ ﻗﺎﺑﻞ ﺗﻮﺟﻪ ﺳﻴﺴﺘﻢ اﺳﻜﻠﺘﻲ اﻓﺰاﻳﺶ ﻓﻌﺎﻟﻴﺖ ﻏﺪد ﺳﺒﺎﺳﻪ</vt:lpstr>
      <vt:lpstr>ﺗﻐﻴﻴﺮات ﺑﻴﻮﻟﻮژﻳﻚ ﺑﻠﻮغ     ﺗﻐﻴﻴﺮات هورﻣﻮﻧﻲ: * با ﻣﻨﺸﺎ ﻏﺪد ﻏﻴﺮ ﺟﻨﺴﻲ .در6 ﺗﺎ8 ﺳﺎﻟﮕﻲ .اﻓﺰاﻳﺶ رﺷﺪ اﺳﺘﺨﻮاﻧﻲ  .رﺷﺪ ﻣﻮﻫﺎي ﺑﺪن * ﺑﺎ ﻣﻨﺸﺎ ﻏﺪد ﺟﻨﺴﻲ  .ﺧﺼﻮﺻﻴﺎت ﺛﺎﻧﻮﻳﻪ جنسی .رﺷﺪ دﺳﺘﮕﺎه ﺗﻨﺎﺳﻠﻲ  *هورﻣﻮن رﺷﺪ</vt:lpstr>
      <vt:lpstr>ﻣﻬﻤﺘﺮﻳﻦ ﭼﺎﻟﺶ ﻫﺎي ﻧﺎﺷﻲ از ﺑﻠﻮغ :    *ﺗﺄﺛﻴﺮ ﻋﻮاﻣﻞ ﺑﻴﻮﻟﻮژﻳﻚ * ﺳﺎزﮔﺎري ﺑﺎ ﺗﻐﻴﻴﺮات ﺟﺴﻤﻲ *ﻧﻘﺶ ﺟﻨﺴﻲ *ﺗﻤﺎﻳﻼت ﺟﻨﺴﻲ  *رﻓﺘﺎرﻫﺎي ﭘﺮﺧﻄﺮ</vt:lpstr>
      <vt:lpstr>ﻣﻬﻤﺘﺮﻳﻦ ﭼﺎﻟﺶ ﻫﺎي ﻧﺎﺷﻲ از ﺑﻠﻮغ   ﺑﻠﻮغ ﺟﺴﻤﻲ ﻣﻲ ﺗﻮاﻧﺪ ﻳﻚ ﺗﺠﺮﺑﻪ ﻣﻨﻔﻲ ﺑﺎﺷﺪ.  *رﺷﺪ ﺟﺴﻤﻲ زودﻫﻨﮕﺎم در دﺧﺘﺮﻫﺎ ﺑﺎ ﻋﺪم رﺿﺎﻳﺖ از ﺗﺼﻮﻳﺮ ﺗﻦ ﻫﻤﺮاه اﺳﺖ ﻛﻪ ﻣﻲ ﺗﻮاﻧﺪ ﺑﻪ ﻣﺸﻜﻼت زﻳﺮ ﻣﻨﺠﺮ ﺷﻮد  :  .اختلالاتﺧﻮردن .اﻓﺴﺮدﮔﻲ  .ﻛﺎﻫﺶ اﻋﺘﻤﺎد ﺑﻪ ﻧﻔﺲ  .رﻓﺘﺎرﻫﺎي ﺑﺰﻫﻜﺎراﻧﻪ</vt:lpstr>
      <vt:lpstr>ﻣﻬﻤﺘﺮﻳﻦ ﭼﺎﻟﺶ ﻫﺎي ﻧﺎﺷﻲ از ﺑﻠﻮغ  ﻣﻄﺎﻟﻌﺎت ﻧﺸﺎن ﻣﻲ دﻫﻨﺪ که:  * 78 %دﺧﺘﺮان از ﻇﺎﻫﺮ ﺧﻮد رﺿﺎﻳﺖ ﻧﺪارﻧﺪ .                           *حدود10%در ﻣﺮز اﺧﺘﻼﻻت ﺧﻮردن ﻣﺜﻞ ﺟﻮع ﻋﺼﺒﻲ ﻗﺮار دارﻧﺪ.   *ﺑﺴﻴﺎري از ﻧﻮﺟﻮاﻧﺎن دﺧﺘﺮ اﺷﺘﻐﺎل ذﻫﻨﻲ ﻣﻨﻔﻲ ﻧﺴﺒﺖ ﺑﻪ ﺧﻮد داﺷﺘﻪ، از اﺗﺨﺎذ ﺷﻴﻮه ﻫﺎي ﺳﺎزﮔﺎراﻧﻪ اﺟﺘﻨﺎب ﻣﻲ ﻛﻨﻨﺪ و ﺑﻪ ﻧﻈﺮ دﻳﮕﺮان ﻧﺴﺒﺖ ﺑﻪ ﺧﻮدﺷﺎن ﺑﺴﻴﺎر ﺣﺴﺎس ﻫﺴﺘﻨﺪ.</vt:lpstr>
      <vt:lpstr>ﻣﻬﻤﺘﺮﻳﻦ ﭼﺎﻟﺶ ﻫﺎي ﻧﺎﺷﻲ از ﺑﻠﻮغ         از ﻣﻬﻤﺘﺮﻳﻦ ﭼﺎﻟﺶ ﻫﺎ ﻣﻮاﺟﻬﻪ ﺑﺎ رﻓﺘﺎرﻫﺎي ﭘﺮﺧﻄﺮ اﺳﺖ : *اﻣﺮوزه ﻧﻮﺟﻮاﻧﺎن ﺑﻴﺸﺘﺮ از ﮔﺬﺷﺘﻪ ﺑﺎ رﻓﺘﺎرﻫﺎي ﭘﺮﺧﻄﺮ ﻣﻮاﺟﻪ ﻣﻲ ﺷﻮﻧﺪ. *ﺣﺪود50% آﻧﻬﺎ در ﻣﻌﺮض ﺧﻄﺮ ﻣﺘﻮﺳﻂ ﺗﺎ ﺷﺪﻳﺪ ﺑﺮوز رﻓﺘﺎرﻫﺎي ﭘﺮﺧﻄﺮ ﻗﺮار دارﻧﺪ  .  * 25   %   در ﻣﻌﺮض ﺧﻄﺮ ﺑﺎﻻﺋﻲ ﻗﺮار دارﻧﺪ.</vt:lpstr>
      <vt:lpstr>ﻣﺪاﺧﻼت آﻣﻮزﺷﻲ ﺑﻠﻮغ      ﻣﺪاﺧﻼت ﺑﺎﻳﺪ ﻣﺘﻤﺮﻛﺰ ﺑﺮ ﺗﻤﺎم ﺟﻨﺒﻪ ﻫﺎي رﺷﺪي ﺑﺎﺷﺪ. ﺟﻨﺒﻪ ﻫﺎي رﺷﺪي ﻛﻪ ﺑﻪ آﻧﻬﺎ ﭘﺮداﺧﺘﻪ ﻣﻲ ﺷﻮد ﻋﺒﺎرﺗﻨﺪ از:  *ﺷﻨﺎﺧﺖ ﻧﻘﺶ جنسی *ﺗﺼﻮﻳﺮتن   *ﭘﺬﻳﺮش خود  *ارﺗﺒﺎط ﺑﺎ همتاها *ﺗﺼﻤﻴﻢ ﮔﻴﺮي ﻣﺴﺌﻮﻻﻧﻪ  *جنبه های جنسی *ﺑﺮﻧﺎﻣﻪ رﻳﺰي ﺑﺮاي آﻳﻨﺪه</vt:lpstr>
      <vt:lpstr>ﺷﻨﺎﺧﺖ ﻧﻘﺶ ﺟﻨﺴﻲ        ﻣﻮﺿﻮﻋﺎت ﻣﺮﺗﺒﻂ      : * ﻧﻘﺶ ﺟﻨﺴﻲ در زﻣﺎن ﺑﻠﻮغ  *اﻧﺘﻈﺎرات ﻣﺮﺗﺒﻂ ﺑﺎ ﻧﻘﺶ ﺟﻨﺴﻲ  *رﻓﺘﺎرﻫﺎي ﻣﺮﺗﺒﻂ  اﻫﺪاف * اﻳﺠﺎد ﭘﻴﺎم ﻫﺎي ﻣﺜﺒﺖ در ﻣﻮرد ﻧﻘﺶ ﺟﻨﺴﻲ     *ﺗﻘﻮﻳﺖ ﻣﺜﺒﺖ ﻧﻘﺶ ﺟﻨﺴﻲ</vt:lpstr>
      <vt:lpstr>ﺗﺼﻮﻳﺮ ﺗﻦ   ﻣﻮﺿﻮﻋﺎت ﻣﺮﺗﺒﻂ      : ﺧﻄﺮ ﺷﻜﻞ ﮔﻴﺮي ﺗﺼﻮﻳﺮ ﻣﻨﻔﻲ  اﻋﺘﻤﺎد ﺑﻪ ﻧﻔﺲ ﭘﺎﺋﻴﻦ  اﻓﺴﺮدﮔﻲ  اﺧﺘﻼﻻت ﺧﻮردن اﻫﺪاف  ﺗﻘﻮﻳﺖ درك ﻧﻮﺟﻮان از ﺗﻐﻴﻴﺮات ﻧﺎﺷﻲ از ﺑﻠﻮغ   اﻳﺠﺎد ﺗﺼﻮﻳﺮ ﺗﻦ ﻣﺜﺒﺖ</vt:lpstr>
      <vt:lpstr>ﺗﺼﻮﻳﺮ ﺗﻦ *ﻛﻤﻚ ﺑﻪ ﻧﻮﺟﻮان ﺑﺮاي ﭘﺬﻳﺮش ﺑﺪن ﺧﻮدش ﺑﻪ ﺷﻴﻮه اي ﻣﺜﺒﺖ . * آﻣﻮزش اﻳﻦ ﻣﻮﺿﻮع ﻛﻪ ﺟﺬاﺑﻴﺖ ﺻﺮﻓﺎ ﻧﺎﺷﻲ از ﺻﻔﺎت ﻇﺎﻫﺮي ﻧﻴﺴﺖ.  * ﺗﺸﻮﻳﻖ ﻧﻮﺟﻮاﻧﺎن ﺑﻪ ارج ﻧﻬﺎدن ﺑﺮاي وﻳﮋﮔﻴﻬﺎي ﻣﻨﺤﺼﺮ ﺑﻔﺮد، ﺗﻮاﻧﺎﺋﻲ ﻫﺎ و ﻣﻬﺎرت ﻫﺎﻳﺸﺎن .</vt:lpstr>
      <vt:lpstr>ﭘﺬﻳﺮش ﺧﻮد   ﻣﻮﺿﻮﻋﺎت ﻣﺮﺗﺒﻂ   :  *ﺧﻄﺮ اﻋﺘﻤﺎد ﺑﻪ ﻧﻔﺲ ﭘﺎﺋﻴﻦ  * ﺧﻮد ﺳﺮزﻧﺶ ﮔﺮي * وﺿﻌﻴﺖ ﻫﺎي ﻣﻨﻔﻲ ﺧﻠﻖ *اختلالات ﺧﻮردن     اﻫﺪاف *ﺗﻘﻮﻳﺖ ﭘﺬﻳﺮش ﺧﻮد ﺗﻮﺳﻂ ﻧﻮﺟﻮان  *ﺑﻬﺒﻮد وﺿﻌﻴﺖ ﺧﻠﻘﻲ   *ﻛﺎﻫﺶ ﺧﻮد ﺳﺮزﻧﺶ ﮔﺮي</vt:lpstr>
      <vt:lpstr>ﭘﺬﻳﺮش ﺧﻮد   *ﺑﺎزﻧﮕﺮي در ارزﻳﺎﺑﻲ ﺧﻮد . آﻣﻮزش در ﻣﻮرد ارﺗﺒﺎط اﻋﺘﻤﺎد ﺑﻪ ﻧﻔﺲ ﭘﺎﺋﻴﻦ ﺑﺎ ﺧﻮد ﺳﺮزﻧﺶ ﮔﺮي و اﻓﺴﺮدﮔﻲ   . آﻣﻮزش در ﻣﻮرد اﻳﻨﻜﻪ ﺑﺮاي ﺧﻮدﺷﺎن اﺳﺘﺎﻧﺪاردﻫﺎي ﻏﻴﺮواﻗﻌﻲ ﺗﻌﺮﻳﻒ ﻧﻜﻨﻨﺪ  .    . دادن ﭘﻴﺎم ﻫﺎي ﻣﺜﺒﺖ واﻗﻌﻲ ﺑﻪ ﺧﻮدﺷﺎن</vt:lpstr>
      <vt:lpstr>ارﺗﺒﺎط ﺑﺎ ﻫﻤﺘﺎﻫﺎ    ﻣﻮﺿﻮﻋﺎت ﻣﺮﺗﺒﻂ      : ﻧﻴﺎز رﺷﺪي ﻧﻮﺟﻮان ﺑﻪ ارﺗﺒﺎط ﺑﺎ ﻫﻤﺘﺎﻫﺎ        ﺧﻄﺮ ﻣﻮاﺟﻬﻪ ﺑﺎ رﻓﺘﺎرﻫﺎي ﭘﺮﺧﻄﺮ در ﺻﻮرت اﻧﺘﺨﺎب دوﺳﺘﺎن ﻧﺎﻣﻨﺎﺳﺐ       اﻫﺪاف ﺑﺮﻗﺮاري رواﺑﻂ ﺳﺎﻟﻢ ﺑﺎ ﻫﻤﺘﺎﻫﺎ   ﺗﻘﻮﻳﺖ دوﺳﺘﻲ، ﺣﻤﺎﻳﺖ و ﻫﻤﺪﻟﻲ در ارﺗﺒﺎط ﺑﺎ ﻫﻤﺘﺎﻫﺎ</vt:lpstr>
      <vt:lpstr>ارﺗﺒﺎط ﺑﺎ ﻫﻤﺘﺎﻫﺎ     ﻣﺤﺘﻮاي ﺟﻠﺴﻪ    :  *ﻛﻤﺘﺮ روي ﻣﻌﺎﺷﺮت ﻫﺎي ﮔﺴﺘﺮده ﺗﻤﺮﻛﺰ ﻛﻨﻨﺪ و ﺑﻴﺸﺘﺮ ﺑﺮ دوﺳﺘﺎن ﺻﻤﻴﻤﻲ و دوﺳﺘﻲ ﻫﺎي رﺿﺎﻳﺖ ﺑﺨﺶ ﻣﺘﻤﺮﻛﺰ ﺑﺎﺷﻨﺪ . * ﺷﻨﺎﺧﺖ رواﺑﻂ دوﺳﺘﻲ ﺳﺎﻟﻢ * ﺷﻨﺎﺧﺖ دوﺳﺘﻲ ﺑﻪ ﻳﻚ ﻣﻨﺒﻊ ﺣﻤﺎﻳﺘﻲ * داﻧﺴﺘﻦ روش ﻫﺎي اﺟﺘﻨﺎب از ﺑﺮﻗﺮاري رواﺑﻂ دوﺳﺘﻲ ﻧﺎﺳﺎﻟﻢ  *آﻣﻮزش ﻣﻬﺎرت ﻫﺎي دوﺳﺖ ﻳﺎﺑﻲ</vt:lpstr>
      <vt:lpstr>ﺗﺼﻤﻴﻢ ﮔﻴﺮي ﻣﺴﺌﻮﻻﻧﻪ   ﻣﻮﺿﻮﻋﺎت ﻣﺮﺗﺒﻂ    : *ﺧﻄﺮ ﺗﺼﻤﻴﻢ ﻫﺎي ﻧﺎﮔﻬﺎﻧﻲ و آﺳﻴﺐ زا *رﺷﺪ ﺷﻨﺎﺧﺘﻲ ﻧﻮﺟﻮان و ﺗﻤﺎﻳﻞ آﻧﻬﺎ ﺑﻪ ﺗﺼﻤﻴﻢ ﮔﻴﺮي ﻣﺴﺘﻘﻞ  اﻫﺪاف *ﺗﻘﻮﻳﺖ ﺗﺼﻤﻴﻢ ﮔﻴﺮي ﻣﺴﺌﻮﻻﻧﻪ از ﻃﺮﻳﻖ روش ﻫﺎي ﺣﻞ ﻣﺴﺌﻠﻪ  *ﺗﻘﻮﻳﺖ ﺟﺮأت ﻣﻨﺪي ﻓﺮدي</vt:lpstr>
      <vt:lpstr>ﺗﺼﻤﻴﻢ ﮔﻴﺮي ﻣﺴﺌﻮﻻﻧﻪ   *آﻣﻮزش راﻫﺒﺮدﻫﺎي ﺣﻞ ﻣﺴﺌﻠﻪ  *ﺗﺸﻮﻳﻖ آﻧﻬﺎ ﺑﺮاي ﺑﻜﺎرﮔﻴﺮي اﻳﻦ ﻣﻬﺎرت *آﻣﻮزش ﻣﻬﺎرت ﺟﺮأت ﻣﻨﺪي</vt:lpstr>
      <vt:lpstr>ﺟﻨﺒﻪ ﻫﺎي ﺟﻨﺴﻲ      ﻣﻮﺿﻮﻋﺎت ﻣﺮﺗﺒﻂ      : *رﻓﺘﺎرﻫﺎي ﭘﺮﺧﻄﺮ ﺟﻨﺴﻲ  *ﻣﻬﺎرت ﺟﻠﻮﮔﻴﺮي از رﻓﺘﺎرﻫﺎي ﺟﻨﺴﻲ ﻧﺎﺧﻮاﺳﺘﻪ *ﺟﻠﻮﮔﻴﺮي از ﺑﺮوز ﺑﻴﻤﺎرﻳﻬﺎي ﻣﻘﺎرﺑﺘﻲ *ﺟﻠﻮﮔﻴﺮي از ﺣﺎﻣﻠﮕﻲ ﻫﺎي ﻧﺎﺧﻮاﺳﺘﻪ  اﻫﺪاف    * ﺗﻘﻮﻳﺖ آﮔﺎﻫﻲ از ﺧﻄﺮات ﺟﻨﺴﻲ *آﻣﻮزش ﻣﻬﺎرت ﻫﺎي ﻣﻘﺎﺑﻠﻪ ﺑﺎ ﺧﻄﺮات</vt:lpstr>
      <vt:lpstr>ﺟﻨﺒﻪ ﻫﺎي ﺟﻨﺴﻲ:      *ارﺗﻘﺎي آﮔﺎﻫﻲ ﻧﻮﺟﻮاﻧﺎن از ﻋﻤﻠﻜﺮد ﺟﻨﺴﻲ  *آﺷﻜﺎر ﻛﺮدن ارزﺷﻬﺎ و ﻧﮕﺮش ﻫﺎي اﺟﺘﻤﺎﻋﻲ *آﻣﻮزش روش ﻫﺎي ﺟﻠﻮﮔﻴﺮي از ﺑﺮوز رﻓﺘﺎرﻫﺎي ﺟﻨﺴﻲ ﻧﺎﻣﺘﻨﺎﺳﺐ  *آﻣﻮزش در ﻣﻮرد ﺧﻄﺮات رﻓﺘﺎرﻫﺎي ﺟﻨﺴﻲ</vt:lpstr>
      <vt:lpstr>ﺑﺮﻧﺎﻣﻪ رﻳﺰي ﺑﺮاي آﻳﻨﺪه  ﻣﻮﺿﻮﻋﺎت ﻣﺮﺗﺒﻂ      : * اﻳﺪه آل ﻫﺎ و اﻫﺪاف آﻳﻨﺪه   اﻫﺪاف  *ﺗﻘﻮﻳﺖ اﻧﮕﻴﺰه ﻫﺎ *اﻓﺰاﻳﺶ ﺗﻮاﻧﺎﺋﻲ ﻣﺪﻳﺮﻳﺖ ﺗﻮاﻧﻤﻨﺪي ﻫﺎ</vt:lpstr>
      <vt:lpstr>ﺑﺮﻧﺎﻣﻪ رﻳﺰي ﺑﺮاي آﻳﻨﺪه    *ﻳﺎدﮔﻴﺮي اﻳﻦ ﻣﻮﺿﻮع ﻛﻪ ﻣﺪﻳﺮﻳﺖ ﺑﺮﺧﻲ ﺷﺮاﻳﻂ ﻧﻴﺎزﻣﻨﺪ ﻛﻤﻚ اﻃﺮاﻓﻴﺎن اﺳﺖ  *داﻧﺴﺘﻦ اﻳﻨﻜﻪ در ﭼﻪ ﻣﻮﻗﻌﻴﺘﻲ ﻻزم اﺳﺖ از اﻃﺮاﻓﻴﺎن ﻛﻤﻚ ﺑﮕﻴﺮﻳﻢ    *داﻧﺴﺘﻦ اﻳﻨﻜﻪ ﭼﮕﻮﻧﻪ ﻛﻤﻚ ﺑﮕﻴﺮﻳﻢ  *داﻧﺴﺘﻦ روش ﻫﺎي ﺗﻌﻴﻴﻦ اﻫﺪاف آﻳﻨﺪه</vt:lpstr>
    </vt:vector>
  </TitlesOfParts>
  <Company>TEHRAN EDU3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ﻧﻮﺟﻮاﻧﺎن و بلوغ</dc:title>
  <dc:creator>USER</dc:creator>
  <cp:lastModifiedBy>Windows User</cp:lastModifiedBy>
  <cp:revision>18</cp:revision>
  <dcterms:created xsi:type="dcterms:W3CDTF">2018-01-14T12:19:56Z</dcterms:created>
  <dcterms:modified xsi:type="dcterms:W3CDTF">2020-05-01T22:46:38Z</dcterms:modified>
</cp:coreProperties>
</file>