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6" r:id="rId2"/>
    <p:sldId id="267" r:id="rId3"/>
    <p:sldId id="268" r:id="rId4"/>
    <p:sldId id="269" r:id="rId5"/>
    <p:sldId id="270" r:id="rId6"/>
    <p:sldId id="271" r:id="rId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ight Triangle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grpSp>
        <p:nvGrpSpPr>
          <p:cNvPr id="2" name="Group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Straight Connector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AE4F501C-EA35-42DA-A506-B7DDC2DA5FDE}" type="datetimeFigureOut">
              <a:rPr lang="en-US" smtClean="0"/>
              <a:pPr/>
              <a:t>10/26/2020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AF85CF6C-92DF-44DE-920A-2A640084BDB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E4F501C-EA35-42DA-A506-B7DDC2DA5FDE}" type="datetimeFigureOut">
              <a:rPr lang="en-US" smtClean="0"/>
              <a:pPr/>
              <a:t>10/26/2020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F85CF6C-92DF-44DE-920A-2A640084BDB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E4F501C-EA35-42DA-A506-B7DDC2DA5FDE}" type="datetimeFigureOut">
              <a:rPr lang="en-US" smtClean="0"/>
              <a:pPr/>
              <a:t>10/26/2020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F85CF6C-92DF-44DE-920A-2A640084BDB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Chevron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Chevron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E4F501C-EA35-42DA-A506-B7DDC2DA5FDE}" type="datetimeFigureOut">
              <a:rPr lang="en-US" smtClean="0"/>
              <a:pPr/>
              <a:t>10/26/2020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F85CF6C-92DF-44DE-920A-2A640084BDB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E4F501C-EA35-42DA-A506-B7DDC2DA5FDE}" type="datetimeFigureOut">
              <a:rPr lang="en-US" smtClean="0"/>
              <a:pPr/>
              <a:t>10/26/2020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F85CF6C-92DF-44DE-920A-2A640084BDB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E4F501C-EA35-42DA-A506-B7DDC2DA5FDE}" type="datetimeFigureOut">
              <a:rPr lang="en-US" smtClean="0"/>
              <a:pPr/>
              <a:t>10/26/2020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F85CF6C-92DF-44DE-920A-2A640084BDB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E4F501C-EA35-42DA-A506-B7DDC2DA5FDE}" type="datetimeFigureOut">
              <a:rPr lang="en-US" smtClean="0"/>
              <a:pPr/>
              <a:t>10/26/2020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F85CF6C-92DF-44DE-920A-2A640084BDB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AE4F501C-EA35-42DA-A506-B7DDC2DA5FDE}" type="datetimeFigureOut">
              <a:rPr lang="en-US" smtClean="0"/>
              <a:pPr/>
              <a:t>10/26/2020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F85CF6C-92DF-44DE-920A-2A640084BDB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AE4F501C-EA35-42DA-A506-B7DDC2DA5FDE}" type="datetimeFigureOut">
              <a:rPr lang="en-US" smtClean="0"/>
              <a:pPr/>
              <a:t>10/26/2020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AF85CF6C-92DF-44DE-920A-2A640084BDB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Freeform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Right Triangle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Straight Connector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Chevron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Chevron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E4F501C-EA35-42DA-A506-B7DDC2DA5FDE}" type="datetimeFigureOut">
              <a:rPr lang="en-US" smtClean="0"/>
              <a:pPr/>
              <a:t>10/26/2020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F85CF6C-92DF-44DE-920A-2A640084BDB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E4F501C-EA35-42DA-A506-B7DDC2DA5FDE}" type="datetimeFigureOut">
              <a:rPr lang="en-US" smtClean="0"/>
              <a:pPr/>
              <a:t>10/26/2020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F85CF6C-92DF-44DE-920A-2A640084BDB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eeform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Freeform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Right Triangle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AE4F501C-EA35-42DA-A506-B7DDC2DA5FDE}" type="datetimeFigureOut">
              <a:rPr lang="en-US" smtClean="0"/>
              <a:pPr/>
              <a:t>10/26/2020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AF85CF6C-92DF-44DE-920A-2A640084BDB9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Layout" Target="../slideLayouts/slideLayout7.xml"/><Relationship Id="rId1" Type="http://schemas.openxmlformats.org/officeDocument/2006/relationships/video" Target="file:///C:\Users\saeed\Desktop\&#1670;&#1705;&#1588;%20&#1582;&#1608;&#1575;&#1585;&#1740;\&#1670;&#1705;&#1588;%20&#1582;&#1608;&#1575;&#1585;&#1740;.mp4" TargetMode="Externa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Layout" Target="../slideLayouts/slideLayout7.xml"/><Relationship Id="rId1" Type="http://schemas.openxmlformats.org/officeDocument/2006/relationships/video" Target="file:///C:\Users\saeed\Desktop\&#1585;&#1740;&#1582;&#1578;&#1607;%20&#1711;&#1585;&#1740;\&#1585;&#1740;&#1582;&#1578;&#1607;%20&#1711;&#1585;&#1740;.mp4" TargetMode="Externa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Layout" Target="../slideLayouts/slideLayout7.xml"/><Relationship Id="rId1" Type="http://schemas.openxmlformats.org/officeDocument/2006/relationships/video" Target="file:///C:\Users\saeed\Desktop\&#1580;&#1608;&#1588;&#1705;&#1575;&#1585;&#1740;\&#1580;&#1608;&#1588;&#1705;&#1575;&#1585;&#1740;.mp4" TargetMode="Externa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Layout" Target="../slideLayouts/slideLayout7.xml"/><Relationship Id="rId1" Type="http://schemas.openxmlformats.org/officeDocument/2006/relationships/video" Target="file:///C:\Users\saeed\Desktop\&#1602;&#1575;&#1576;&#1604;&#1740;&#1578;%20&#1576;&#1585;&#1575;&#1583;&#1607;%20&#1576;&#1585;&#1583;&#1575;&#1585;&#1740;\&#1602;&#1575;&#1576;&#1604;&#1740;&#1578;%20&#1576;&#1585;&#1575;&#1583;&#1607;%20&#1576;&#1585;&#1583;&#1575;&#1585;&#1740;.mp4" TargetMode="Externa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04800" y="457200"/>
            <a:ext cx="8534400" cy="61247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fa-IR" sz="3200" dirty="0" smtClean="0">
                <a:cs typeface="B Titr" pitchFamily="2" charset="-78"/>
              </a:rPr>
              <a:t>دانش فنی پایه</a:t>
            </a:r>
          </a:p>
          <a:p>
            <a:pPr algn="ctr" rtl="1"/>
            <a:endParaRPr lang="fa-IR" sz="2400" dirty="0">
              <a:cs typeface="B Titr" pitchFamily="2" charset="-78"/>
            </a:endParaRPr>
          </a:p>
          <a:p>
            <a:pPr algn="ctr" rtl="1"/>
            <a:endParaRPr lang="fa-IR" sz="2400" dirty="0" smtClean="0">
              <a:cs typeface="B Titr" pitchFamily="2" charset="-78"/>
            </a:endParaRPr>
          </a:p>
          <a:p>
            <a:pPr algn="ctr" rtl="1"/>
            <a:endParaRPr lang="fa-IR" sz="2400" dirty="0" smtClean="0">
              <a:cs typeface="B Titr" pitchFamily="2" charset="-78"/>
            </a:endParaRPr>
          </a:p>
          <a:p>
            <a:pPr algn="ctr" rtl="1"/>
            <a:r>
              <a:rPr lang="fa-IR" sz="2400" dirty="0">
                <a:cs typeface="B Titr" pitchFamily="2" charset="-78"/>
              </a:rPr>
              <a:t> </a:t>
            </a:r>
            <a:r>
              <a:rPr lang="fa-IR" sz="2400" dirty="0" smtClean="0">
                <a:cs typeface="B Titr" pitchFamily="2" charset="-78"/>
              </a:rPr>
              <a:t>رشته ماشین ابزار</a:t>
            </a:r>
          </a:p>
          <a:p>
            <a:pPr algn="ctr" rtl="1"/>
            <a:endParaRPr lang="fa-IR" sz="2400" dirty="0">
              <a:cs typeface="B Titr" pitchFamily="2" charset="-78"/>
            </a:endParaRPr>
          </a:p>
          <a:p>
            <a:pPr algn="ctr" rtl="1"/>
            <a:endParaRPr lang="fa-IR" sz="2400" dirty="0" smtClean="0">
              <a:cs typeface="B Titr" pitchFamily="2" charset="-78"/>
            </a:endParaRPr>
          </a:p>
          <a:p>
            <a:pPr algn="ctr" rtl="1"/>
            <a:endParaRPr lang="fa-IR" sz="2400" dirty="0" smtClean="0">
              <a:cs typeface="B Titr" pitchFamily="2" charset="-78"/>
            </a:endParaRPr>
          </a:p>
          <a:p>
            <a:pPr algn="ctr" rtl="1"/>
            <a:r>
              <a:rPr lang="fa-IR" sz="2400" dirty="0" smtClean="0">
                <a:cs typeface="B Titr" pitchFamily="2" charset="-78"/>
              </a:rPr>
              <a:t>پودمان 2 مواد و کاربرد آنها</a:t>
            </a:r>
          </a:p>
          <a:p>
            <a:pPr algn="ctr" rtl="1"/>
            <a:endParaRPr lang="fa-IR" sz="2400" dirty="0" smtClean="0">
              <a:cs typeface="B Titr" pitchFamily="2" charset="-78"/>
            </a:endParaRPr>
          </a:p>
          <a:p>
            <a:pPr algn="ctr" rtl="1"/>
            <a:endParaRPr lang="fa-IR" sz="2400" dirty="0" smtClean="0">
              <a:cs typeface="B Titr" pitchFamily="2" charset="-78"/>
            </a:endParaRPr>
          </a:p>
          <a:p>
            <a:pPr algn="ctr" rtl="1"/>
            <a:endParaRPr lang="fa-IR" sz="2400" dirty="0">
              <a:cs typeface="B Titr" pitchFamily="2" charset="-78"/>
            </a:endParaRPr>
          </a:p>
          <a:p>
            <a:pPr algn="ctr" rtl="1"/>
            <a:r>
              <a:rPr lang="fa-IR" sz="2400" dirty="0" smtClean="0">
                <a:cs typeface="B Titr" pitchFamily="2" charset="-78"/>
              </a:rPr>
              <a:t>جلسه دوم</a:t>
            </a:r>
            <a:endParaRPr lang="fa-IR" sz="2400" dirty="0">
              <a:cs typeface="B Titr" pitchFamily="2" charset="-78"/>
            </a:endParaRPr>
          </a:p>
          <a:p>
            <a:pPr algn="ctr" rtl="1"/>
            <a:endParaRPr lang="fa-IR" sz="2400" dirty="0" smtClean="0">
              <a:cs typeface="B Titr" pitchFamily="2" charset="-78"/>
            </a:endParaRPr>
          </a:p>
          <a:p>
            <a:pPr algn="ctr" rtl="1"/>
            <a:endParaRPr lang="fa-IR" sz="2400" dirty="0">
              <a:cs typeface="B Titr" pitchFamily="2" charset="-78"/>
            </a:endParaRPr>
          </a:p>
          <a:p>
            <a:pPr algn="ctr" rtl="1"/>
            <a:endParaRPr lang="fa-IR" sz="2400" dirty="0">
              <a:cs typeface="B Titr" pitchFamily="2" charset="-78"/>
            </a:endParaRPr>
          </a:p>
        </p:txBody>
      </p:sp>
    </p:spTree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81000" y="304800"/>
            <a:ext cx="8458200" cy="15388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sz="2800" dirty="0" smtClean="0">
                <a:solidFill>
                  <a:srgbClr val="FF0000"/>
                </a:solidFill>
                <a:cs typeface="B Titr" pitchFamily="2" charset="-78"/>
              </a:rPr>
              <a:t>خواص تکنولوژیکی مواد</a:t>
            </a:r>
          </a:p>
          <a:p>
            <a:pPr algn="r" rtl="1"/>
            <a:endParaRPr lang="fa-IR" dirty="0" smtClean="0"/>
          </a:p>
          <a:p>
            <a:pPr algn="just" rtl="1"/>
            <a:r>
              <a:rPr lang="fa-IR" sz="2400" dirty="0" smtClean="0">
                <a:cs typeface="B Nazanin" pitchFamily="2" charset="-78"/>
              </a:rPr>
              <a:t>قابلیت چکش خواری، ریخته گری، جوشکاری و براده برداری مواد را خواص تکنولوژیکی می گویند.</a:t>
            </a:r>
            <a:endParaRPr lang="en-US" sz="2400" dirty="0" smtClean="0">
              <a:cs typeface="B Nazanin" pitchFamily="2" charset="-78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04800" y="2065853"/>
            <a:ext cx="8534400" cy="22775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rtl="1"/>
            <a:r>
              <a:rPr lang="fa-IR" sz="2800" dirty="0" smtClean="0">
                <a:solidFill>
                  <a:srgbClr val="FF0000"/>
                </a:solidFill>
                <a:cs typeface="B Titr" pitchFamily="2" charset="-78"/>
              </a:rPr>
              <a:t>قابلیت چکش خواری</a:t>
            </a:r>
          </a:p>
          <a:p>
            <a:pPr algn="just" rtl="1"/>
            <a:endParaRPr lang="fa-IR" dirty="0" smtClean="0"/>
          </a:p>
          <a:p>
            <a:pPr algn="just" rtl="1"/>
            <a:r>
              <a:rPr lang="fa-IR" sz="2400" dirty="0" smtClean="0">
                <a:cs typeface="B Nazanin" pitchFamily="2" charset="-78"/>
              </a:rPr>
              <a:t>قابلیت تغییر شکل مواد را به کمک نیروی فشاری و ضربه، قابلیت چکش خواری می نامند. به عنوان مثال فولاد، مس و برنج را می توان تحت تأثیر نیروی فشاری تغییر شکل داد و عملیاتی مانند نورد کاری، خمکاری و کوره کاری را روی آنها انجام داد. ولی چدن قابلیت چکش خواری ندارد.</a:t>
            </a:r>
            <a:endParaRPr lang="en-US" sz="2400" dirty="0">
              <a:cs typeface="B Nazanin" pitchFamily="2" charset="-78"/>
            </a:endParaRPr>
          </a:p>
        </p:txBody>
      </p:sp>
      <p:pic>
        <p:nvPicPr>
          <p:cNvPr id="8" name="چکش خواری.mp4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3" cstate="print"/>
          <a:stretch>
            <a:fillRect/>
          </a:stretch>
        </p:blipFill>
        <p:spPr>
          <a:xfrm>
            <a:off x="3657600" y="4514850"/>
            <a:ext cx="2667000" cy="2000250"/>
          </a:xfrm>
          <a:prstGeom prst="rect">
            <a:avLst/>
          </a:prstGeom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657600" y="4419600"/>
            <a:ext cx="2679441" cy="2023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med">
    <p:pull dir="l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25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video fullScrn="1">
              <p:cMediaNode>
                <p:cTn id="26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video>
          </p:childTnLst>
        </p:cTn>
      </p:par>
    </p:tnLst>
    <p:bldLst>
      <p:bldP spid="2" grpId="0"/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52400" y="228600"/>
            <a:ext cx="8915400" cy="22775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rtl="1"/>
            <a:r>
              <a:rPr lang="fa-IR" sz="2800" b="1" dirty="0" smtClean="0">
                <a:solidFill>
                  <a:srgbClr val="FF0000"/>
                </a:solidFill>
                <a:cs typeface="B Titr" pitchFamily="2" charset="-78"/>
              </a:rPr>
              <a:t>قابلیت </a:t>
            </a:r>
            <a:r>
              <a:rPr lang="fa-IR" sz="2800" dirty="0" smtClean="0">
                <a:solidFill>
                  <a:srgbClr val="FF0000"/>
                </a:solidFill>
                <a:cs typeface="B Titr" pitchFamily="2" charset="-78"/>
              </a:rPr>
              <a:t>ریخته گری</a:t>
            </a:r>
            <a:endParaRPr lang="en-US" sz="2800" dirty="0" smtClean="0">
              <a:solidFill>
                <a:srgbClr val="FF0000"/>
              </a:solidFill>
              <a:cs typeface="B Titr" pitchFamily="2" charset="-78"/>
            </a:endParaRPr>
          </a:p>
          <a:p>
            <a:pPr algn="just" rtl="1"/>
            <a:endParaRPr lang="fa-IR" b="1" dirty="0" smtClean="0"/>
          </a:p>
          <a:p>
            <a:pPr algn="just" rtl="1"/>
            <a:r>
              <a:rPr lang="fa-IR" sz="2400" dirty="0" smtClean="0">
                <a:cs typeface="B Nazanin" pitchFamily="2" charset="-78"/>
              </a:rPr>
              <a:t>خاصیت شکل پذیری اجسام را در حالت مذاب، </a:t>
            </a:r>
            <a:r>
              <a:rPr lang="fa-IR" sz="2400" dirty="0" smtClean="0">
                <a:solidFill>
                  <a:srgbClr val="FF0000"/>
                </a:solidFill>
                <a:cs typeface="B Nazanin" pitchFamily="2" charset="-78"/>
              </a:rPr>
              <a:t>قابلیت ریخته گری </a:t>
            </a:r>
            <a:r>
              <a:rPr lang="fa-IR" sz="2400" dirty="0" smtClean="0">
                <a:cs typeface="B Nazanin" pitchFamily="2" charset="-78"/>
              </a:rPr>
              <a:t>آنها نامند. برای تهیه قطعاتی که دیوارۀ نازک و شکل پیچیده ای دارند می باید از موادی که قابلیت ریخته گری بهتری دارند استفاده گردد. چدن، آلیاژهای آلومینیوم، آلیاژهای مس و مواد مصنوعی را می توان به راحتی </a:t>
            </a:r>
            <a:r>
              <a:rPr lang="fa-IR" sz="2400" dirty="0" smtClean="0">
                <a:solidFill>
                  <a:srgbClr val="FF0000"/>
                </a:solidFill>
                <a:cs typeface="B Nazanin" pitchFamily="2" charset="-78"/>
              </a:rPr>
              <a:t>ریخته گری </a:t>
            </a:r>
            <a:r>
              <a:rPr lang="fa-IR" sz="2400" dirty="0" smtClean="0">
                <a:cs typeface="B Nazanin" pitchFamily="2" charset="-78"/>
              </a:rPr>
              <a:t>کرد.</a:t>
            </a:r>
            <a:endParaRPr lang="fa-IR" sz="2400" dirty="0">
              <a:cs typeface="B Nazanin" pitchFamily="2" charset="-78"/>
            </a:endParaRPr>
          </a:p>
        </p:txBody>
      </p:sp>
      <p:pic>
        <p:nvPicPr>
          <p:cNvPr id="7" name="ریخته گری.mp4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3" cstate="print"/>
          <a:stretch>
            <a:fillRect/>
          </a:stretch>
        </p:blipFill>
        <p:spPr>
          <a:xfrm>
            <a:off x="2514600" y="3048001"/>
            <a:ext cx="4343400" cy="2055906"/>
          </a:xfrm>
          <a:prstGeom prst="rect">
            <a:avLst/>
          </a:prstGeom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14600" y="3048000"/>
            <a:ext cx="4343400" cy="190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med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4" dur="1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24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video fullScrn="1">
              <p:cMediaNode>
                <p:cTn id="25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video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81000" y="301585"/>
            <a:ext cx="8534400" cy="19082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rtl="1"/>
            <a:r>
              <a:rPr lang="fa-IR" sz="2800" b="1" dirty="0" smtClean="0">
                <a:solidFill>
                  <a:srgbClr val="FF0000"/>
                </a:solidFill>
                <a:cs typeface="B Titr" pitchFamily="2" charset="-78"/>
              </a:rPr>
              <a:t>قابلیت جوشکاری</a:t>
            </a:r>
            <a:endParaRPr lang="en-US" sz="2800" b="1" dirty="0" smtClean="0">
              <a:solidFill>
                <a:srgbClr val="FF0000"/>
              </a:solidFill>
              <a:cs typeface="B Titr" pitchFamily="2" charset="-78"/>
            </a:endParaRPr>
          </a:p>
          <a:p>
            <a:pPr algn="just" rtl="1"/>
            <a:endParaRPr lang="fa-IR" b="1" dirty="0" smtClean="0"/>
          </a:p>
          <a:p>
            <a:pPr algn="just" rtl="1"/>
            <a:r>
              <a:rPr lang="fa-IR" sz="2400" dirty="0" smtClean="0">
                <a:cs typeface="B Nazanin" pitchFamily="2" charset="-78"/>
              </a:rPr>
              <a:t>موادی </a:t>
            </a:r>
            <a:r>
              <a:rPr lang="fa-IR" sz="2400" dirty="0" smtClean="0">
                <a:solidFill>
                  <a:srgbClr val="FF0000"/>
                </a:solidFill>
                <a:cs typeface="B Nazanin" pitchFamily="2" charset="-78"/>
              </a:rPr>
              <a:t>قابلیت جوشکاری </a:t>
            </a:r>
            <a:r>
              <a:rPr lang="fa-IR" sz="2400" dirty="0" smtClean="0">
                <a:cs typeface="B Nazanin" pitchFamily="2" charset="-78"/>
              </a:rPr>
              <a:t>دارند که بتوان آنها را به کمک حرارت یا حرارت توأم با فشار به صورت مذاب به یکدیگر متصل کرد. فولادها، مواد مصنوعی و فلزات غیرآهنی </a:t>
            </a:r>
            <a:r>
              <a:rPr lang="fa-IR" sz="2400" dirty="0" smtClean="0">
                <a:solidFill>
                  <a:srgbClr val="FF0000"/>
                </a:solidFill>
                <a:cs typeface="B Nazanin" pitchFamily="2" charset="-78"/>
              </a:rPr>
              <a:t>قابلیت جوشکاری</a:t>
            </a:r>
            <a:r>
              <a:rPr lang="fa-IR" sz="2400" dirty="0" smtClean="0">
                <a:cs typeface="B Nazanin" pitchFamily="2" charset="-78"/>
              </a:rPr>
              <a:t> دارند.</a:t>
            </a:r>
            <a:endParaRPr lang="fa-IR" sz="2400" dirty="0">
              <a:cs typeface="B Nazanin" pitchFamily="2" charset="-78"/>
            </a:endParaRPr>
          </a:p>
        </p:txBody>
      </p:sp>
      <p:pic>
        <p:nvPicPr>
          <p:cNvPr id="6" name="جوشکاری.mp4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3" cstate="print"/>
          <a:stretch>
            <a:fillRect/>
          </a:stretch>
        </p:blipFill>
        <p:spPr>
          <a:xfrm>
            <a:off x="2667000" y="2571750"/>
            <a:ext cx="4267200" cy="2686050"/>
          </a:xfrm>
          <a:prstGeom prst="rect">
            <a:avLst/>
          </a:prstGeom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667001" y="2590800"/>
            <a:ext cx="4267200" cy="2590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med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8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video fullScrn="1">
              <p:cMediaNode>
                <p:cTn id="1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video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81000" y="247471"/>
            <a:ext cx="86106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/>
            <a:r>
              <a:rPr lang="fa-IR" sz="2400" b="1" dirty="0" smtClean="0">
                <a:solidFill>
                  <a:srgbClr val="FF0000"/>
                </a:solidFill>
                <a:cs typeface="B Titr" pitchFamily="2" charset="-78"/>
              </a:rPr>
              <a:t>قابلیت براده برداری</a:t>
            </a:r>
            <a:endParaRPr lang="en-US" sz="2400" b="1" dirty="0" smtClean="0">
              <a:solidFill>
                <a:srgbClr val="FF0000"/>
              </a:solidFill>
              <a:cs typeface="B Titr" pitchFamily="2" charset="-78"/>
            </a:endParaRPr>
          </a:p>
          <a:p>
            <a:pPr algn="r" rtl="1"/>
            <a:endParaRPr lang="fa-IR" sz="2400" b="1" dirty="0" smtClean="0">
              <a:cs typeface="B Titr" pitchFamily="2" charset="-78"/>
            </a:endParaRPr>
          </a:p>
          <a:p>
            <a:pPr algn="r" rtl="1"/>
            <a:r>
              <a:rPr lang="fa-IR" sz="2400" dirty="0" smtClean="0">
                <a:cs typeface="B Nazanin" pitchFamily="2" charset="-78"/>
              </a:rPr>
              <a:t>جسمی دارای </a:t>
            </a:r>
            <a:r>
              <a:rPr lang="fa-IR" sz="2400" dirty="0" smtClean="0">
                <a:solidFill>
                  <a:srgbClr val="FF0000"/>
                </a:solidFill>
                <a:cs typeface="B Nazanin" pitchFamily="2" charset="-78"/>
              </a:rPr>
              <a:t>قابلیت براده برداری </a:t>
            </a:r>
            <a:r>
              <a:rPr lang="fa-IR" sz="2400" dirty="0" smtClean="0">
                <a:cs typeface="B Nazanin" pitchFamily="2" charset="-78"/>
              </a:rPr>
              <a:t>خوبی است که بتوان آن را با سرعت زیاد و نیروی کم</a:t>
            </a:r>
            <a:r>
              <a:rPr lang="en-US" sz="2400" dirty="0" smtClean="0">
                <a:cs typeface="B Nazanin" pitchFamily="2" charset="-78"/>
              </a:rPr>
              <a:t> </a:t>
            </a:r>
            <a:r>
              <a:rPr lang="fa-IR" sz="2400" dirty="0" smtClean="0">
                <a:cs typeface="B Nazanin" pitchFamily="2" charset="-78"/>
              </a:rPr>
              <a:t>ماشین کاری براده برداری کرد و سطح آن نیز پس از براده برداری  صاف و پرداخته باشد.</a:t>
            </a:r>
            <a:endParaRPr lang="fa-IR" sz="2400" dirty="0">
              <a:cs typeface="B Nazanin" pitchFamily="2" charset="-78"/>
            </a:endParaRPr>
          </a:p>
        </p:txBody>
      </p:sp>
      <p:pic>
        <p:nvPicPr>
          <p:cNvPr id="5" name="قابلیت براده برداری.mp4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3" cstate="print"/>
          <a:stretch>
            <a:fillRect/>
          </a:stretch>
        </p:blipFill>
        <p:spPr>
          <a:xfrm>
            <a:off x="2667000" y="2514600"/>
            <a:ext cx="5029200" cy="2438400"/>
          </a:xfrm>
          <a:prstGeom prst="rect">
            <a:avLst/>
          </a:prstGeom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667001" y="2514600"/>
            <a:ext cx="5029200" cy="2362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med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2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8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video fullScrn="1">
              <p:cMediaNode>
                <p:cTn id="1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video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28600" y="522982"/>
            <a:ext cx="86868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sz="2800" dirty="0" smtClean="0">
                <a:solidFill>
                  <a:srgbClr val="FF0000"/>
                </a:solidFill>
                <a:cs typeface="B Titr" pitchFamily="2" charset="-78"/>
              </a:rPr>
              <a:t>خواص شیمیایی مواد</a:t>
            </a:r>
          </a:p>
          <a:p>
            <a:pPr algn="r" rtl="1"/>
            <a:endParaRPr lang="fa-IR" dirty="0" smtClean="0">
              <a:cs typeface="B Titr" pitchFamily="2" charset="-78"/>
            </a:endParaRPr>
          </a:p>
          <a:p>
            <a:pPr algn="r" rtl="1"/>
            <a:endParaRPr lang="en-US" dirty="0">
              <a:cs typeface="B Titr" pitchFamily="2" charset="-78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457200" y="1402140"/>
            <a:ext cx="84582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rtl="1"/>
            <a:r>
              <a:rPr lang="fa-IR" sz="2400" dirty="0" smtClean="0">
                <a:cs typeface="B Nazanin" pitchFamily="2" charset="-78"/>
              </a:rPr>
              <a:t>از مهم ترین خواص شیمیایی مواد می توان مقاومت در مقابل خوردگی، قابلیت احتراق، مقاومت در مقابل اکسید شدن و همچنین سمی بودن آنها را نام برد.</a:t>
            </a:r>
          </a:p>
          <a:p>
            <a:pPr algn="just" rtl="1"/>
            <a:r>
              <a:rPr lang="fa-IR" sz="2400" dirty="0" smtClean="0">
                <a:cs typeface="B Nazanin" pitchFamily="2" charset="-78"/>
              </a:rPr>
              <a:t>مقاومت یک فلز در مقابل عوامل خارجی مانند زنگ زدن و خوردگی به وسیلۀ اسیدها را می توان به کمک آلیاژکردن افزایش داد.</a:t>
            </a:r>
            <a:endParaRPr lang="en-US" sz="2400" dirty="0">
              <a:cs typeface="B Nazanin" pitchFamily="2" charset="-78"/>
            </a:endParaRPr>
          </a:p>
        </p:txBody>
      </p:sp>
    </p:spTree>
  </p:cSld>
  <p:clrMapOvr>
    <a:masterClrMapping/>
  </p:clrMapOvr>
  <p:transition spd="med">
    <p:split orient="vert"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oncourse">
  <a:themeElements>
    <a:clrScheme name="Concourse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Concourse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Concours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334</TotalTime>
  <Words>286</Words>
  <Application>Microsoft Office PowerPoint</Application>
  <PresentationFormat>On-screen Show (4:3)</PresentationFormat>
  <Paragraphs>32</Paragraphs>
  <Slides>6</Slides>
  <Notes>0</Notes>
  <HiddenSlides>0</HiddenSlides>
  <MMClips>4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7" baseType="lpstr">
      <vt:lpstr>Concourse</vt:lpstr>
      <vt:lpstr>Slide 1</vt:lpstr>
      <vt:lpstr>Slide 2</vt:lpstr>
      <vt:lpstr>Slide 3</vt:lpstr>
      <vt:lpstr>Slide 4</vt:lpstr>
      <vt:lpstr>Slide 5</vt:lpstr>
      <vt:lpstr>Slide 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Windows User</dc:creator>
  <cp:lastModifiedBy>Windows User</cp:lastModifiedBy>
  <cp:revision>4</cp:revision>
  <dcterms:created xsi:type="dcterms:W3CDTF">2020-10-10T14:26:28Z</dcterms:created>
  <dcterms:modified xsi:type="dcterms:W3CDTF">2020-10-26T11:27:34Z</dcterms:modified>
</cp:coreProperties>
</file>