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5"/>
  </p:notesMasterIdLst>
  <p:handoutMasterIdLst>
    <p:handoutMasterId r:id="rId56"/>
  </p:handoutMasterIdLst>
  <p:sldIdLst>
    <p:sldId id="256" r:id="rId2"/>
    <p:sldId id="259" r:id="rId3"/>
    <p:sldId id="260" r:id="rId4"/>
    <p:sldId id="257" r:id="rId5"/>
    <p:sldId id="278" r:id="rId6"/>
    <p:sldId id="279" r:id="rId7"/>
    <p:sldId id="307" r:id="rId8"/>
    <p:sldId id="286" r:id="rId9"/>
    <p:sldId id="287" r:id="rId10"/>
    <p:sldId id="288" r:id="rId11"/>
    <p:sldId id="262" r:id="rId12"/>
    <p:sldId id="263" r:id="rId13"/>
    <p:sldId id="264" r:id="rId14"/>
    <p:sldId id="268" r:id="rId15"/>
    <p:sldId id="266" r:id="rId16"/>
    <p:sldId id="289" r:id="rId17"/>
    <p:sldId id="267" r:id="rId18"/>
    <p:sldId id="270" r:id="rId19"/>
    <p:sldId id="265" r:id="rId20"/>
    <p:sldId id="269" r:id="rId21"/>
    <p:sldId id="311" r:id="rId22"/>
    <p:sldId id="308" r:id="rId23"/>
    <p:sldId id="309" r:id="rId24"/>
    <p:sldId id="310" r:id="rId25"/>
    <p:sldId id="280" r:id="rId26"/>
    <p:sldId id="281" r:id="rId27"/>
    <p:sldId id="271" r:id="rId28"/>
    <p:sldId id="272" r:id="rId29"/>
    <p:sldId id="273" r:id="rId30"/>
    <p:sldId id="274" r:id="rId31"/>
    <p:sldId id="275" r:id="rId32"/>
    <p:sldId id="276" r:id="rId33"/>
    <p:sldId id="277" r:id="rId34"/>
    <p:sldId id="282" r:id="rId35"/>
    <p:sldId id="283"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12"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12" autoAdjust="0"/>
    <p:restoredTop sz="92652" autoAdjust="0"/>
  </p:normalViewPr>
  <p:slideViewPr>
    <p:cSldViewPr>
      <p:cViewPr>
        <p:scale>
          <a:sx n="66" d="100"/>
          <a:sy n="66" d="100"/>
        </p:scale>
        <p:origin x="-1452" y="-14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5" d="100"/>
          <a:sy n="55" d="100"/>
        </p:scale>
        <p:origin x="-2904"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9BDF78-8B6C-4F4E-93FC-C38400D987A5}" type="doc">
      <dgm:prSet loTypeId="urn:microsoft.com/office/officeart/2005/8/layout/hierarchy3" loCatId="hierarchy" qsTypeId="urn:microsoft.com/office/officeart/2005/8/quickstyle/simple1" qsCatId="simple" csTypeId="urn:microsoft.com/office/officeart/2005/8/colors/accent0_1" csCatId="mainScheme" phldr="1"/>
      <dgm:spPr/>
      <dgm:t>
        <a:bodyPr/>
        <a:lstStyle/>
        <a:p>
          <a:endParaRPr lang="en-US"/>
        </a:p>
      </dgm:t>
    </dgm:pt>
    <dgm:pt modelId="{2DB4F8EC-F057-40FF-A38E-AC74629A4548}">
      <dgm:prSet phldrT="[Text]" custT="1"/>
      <dgm:spPr/>
      <dgm:t>
        <a:bodyPr/>
        <a:lstStyle/>
        <a:p>
          <a:r>
            <a:rPr lang="fa-IR" sz="3100" dirty="0" smtClean="0">
              <a:cs typeface="B Nazanin" pitchFamily="2" charset="-78"/>
            </a:rPr>
            <a:t>هزینه خرید:</a:t>
          </a:r>
          <a:r>
            <a:rPr lang="fa-IR" sz="2800" dirty="0" smtClean="0">
              <a:latin typeface="Times New Roman" pitchFamily="18" charset="0"/>
              <a:cs typeface="Times New Roman" pitchFamily="18" charset="0"/>
            </a:rPr>
            <a:t>4440</a:t>
          </a:r>
          <a:r>
            <a:rPr lang="fa-IR" sz="3100" dirty="0" smtClean="0">
              <a:cs typeface="B Nazanin" pitchFamily="2" charset="-78"/>
            </a:rPr>
            <a:t> تومان</a:t>
          </a:r>
          <a:endParaRPr lang="en-US" sz="3100" dirty="0"/>
        </a:p>
      </dgm:t>
    </dgm:pt>
    <dgm:pt modelId="{E2F935DB-2A74-4308-A8FA-50A8BAA05E3F}" type="parTrans" cxnId="{12978391-F70F-4DB2-9EEE-A007C8AC1540}">
      <dgm:prSet/>
      <dgm:spPr/>
      <dgm:t>
        <a:bodyPr/>
        <a:lstStyle/>
        <a:p>
          <a:endParaRPr lang="en-US"/>
        </a:p>
      </dgm:t>
    </dgm:pt>
    <dgm:pt modelId="{9FC38ABC-D1C2-4B20-8F9B-537D5B18BAAB}" type="sibTrans" cxnId="{12978391-F70F-4DB2-9EEE-A007C8AC1540}">
      <dgm:prSet/>
      <dgm:spPr/>
      <dgm:t>
        <a:bodyPr/>
        <a:lstStyle/>
        <a:p>
          <a:endParaRPr lang="en-US"/>
        </a:p>
      </dgm:t>
    </dgm:pt>
    <dgm:pt modelId="{F9596D43-BCBE-4A31-A8F7-C72893FED6EC}">
      <dgm:prSet phldrT="[Text]" custT="1"/>
      <dgm:spPr/>
      <dgm:t>
        <a:bodyPr/>
        <a:lstStyle/>
        <a:p>
          <a:r>
            <a:rPr lang="fa-IR" sz="2000" b="0" dirty="0" smtClean="0">
              <a:cs typeface="B Nazanin" pitchFamily="2" charset="-78"/>
            </a:rPr>
            <a:t>انجام سفارشات</a:t>
          </a:r>
          <a:r>
            <a:rPr lang="fa-IR" sz="2000" b="1" dirty="0" smtClean="0">
              <a:cs typeface="B Nazanin" pitchFamily="2" charset="-78"/>
            </a:rPr>
            <a:t>:</a:t>
          </a:r>
          <a:r>
            <a:rPr lang="fa-IR" sz="2400" b="0" dirty="0" smtClean="0">
              <a:latin typeface="Times New Roman" pitchFamily="18" charset="0"/>
              <a:cs typeface="Times New Roman" pitchFamily="18" charset="0"/>
            </a:rPr>
            <a:t>440</a:t>
          </a:r>
          <a:endParaRPr lang="en-US" sz="2400" b="0" dirty="0" smtClean="0">
            <a:latin typeface="Times New Roman" pitchFamily="18" charset="0"/>
            <a:cs typeface="Times New Roman" pitchFamily="18" charset="0"/>
          </a:endParaRPr>
        </a:p>
      </dgm:t>
    </dgm:pt>
    <dgm:pt modelId="{0C29627A-8B3D-4BBB-9BF7-DDFB5B497975}" type="parTrans" cxnId="{86BB4F13-21AC-4E56-9B94-EABF65E21E73}">
      <dgm:prSet/>
      <dgm:spPr/>
      <dgm:t>
        <a:bodyPr/>
        <a:lstStyle/>
        <a:p>
          <a:endParaRPr lang="en-US"/>
        </a:p>
      </dgm:t>
    </dgm:pt>
    <dgm:pt modelId="{3B498D01-5C4C-4C4F-A84E-531997B0B5BE}" type="sibTrans" cxnId="{86BB4F13-21AC-4E56-9B94-EABF65E21E73}">
      <dgm:prSet/>
      <dgm:spPr/>
      <dgm:t>
        <a:bodyPr/>
        <a:lstStyle/>
        <a:p>
          <a:endParaRPr lang="en-US"/>
        </a:p>
      </dgm:t>
    </dgm:pt>
    <dgm:pt modelId="{10E55FD8-3B38-4355-B550-A76328F3D9BE}">
      <dgm:prSet phldrT="[Text]" custT="1"/>
      <dgm:spPr/>
      <dgm:t>
        <a:bodyPr/>
        <a:lstStyle/>
        <a:p>
          <a:r>
            <a:rPr lang="fa-IR" sz="3100" b="0" dirty="0" smtClean="0">
              <a:cs typeface="B Nazanin" pitchFamily="2" charset="-78"/>
            </a:rPr>
            <a:t>انبارداری و ارسال محموله ها: </a:t>
          </a:r>
          <a:r>
            <a:rPr lang="fa-IR" sz="2800" b="0" dirty="0" smtClean="0">
              <a:latin typeface="Times New Roman" pitchFamily="18" charset="0"/>
              <a:cs typeface="Times New Roman" pitchFamily="18" charset="0"/>
            </a:rPr>
            <a:t>3100</a:t>
          </a:r>
          <a:endParaRPr lang="en-US" sz="2800" dirty="0">
            <a:latin typeface="Times New Roman" pitchFamily="18" charset="0"/>
            <a:cs typeface="Times New Roman" pitchFamily="18" charset="0"/>
          </a:endParaRPr>
        </a:p>
      </dgm:t>
    </dgm:pt>
    <dgm:pt modelId="{94587407-29FF-47A3-BF8A-096013682CBE}" type="parTrans" cxnId="{D1DC4FFE-6B91-42E4-AF4A-48E84357D32E}">
      <dgm:prSet/>
      <dgm:spPr/>
      <dgm:t>
        <a:bodyPr/>
        <a:lstStyle/>
        <a:p>
          <a:endParaRPr lang="en-US"/>
        </a:p>
      </dgm:t>
    </dgm:pt>
    <dgm:pt modelId="{00D781B2-D760-4736-8A4A-CB5A9A0ED3D8}" type="sibTrans" cxnId="{D1DC4FFE-6B91-42E4-AF4A-48E84357D32E}">
      <dgm:prSet/>
      <dgm:spPr/>
      <dgm:t>
        <a:bodyPr/>
        <a:lstStyle/>
        <a:p>
          <a:endParaRPr lang="en-US"/>
        </a:p>
      </dgm:t>
    </dgm:pt>
    <dgm:pt modelId="{46BBB18D-43AA-4D15-BD2B-E0BE3DF16C1E}">
      <dgm:prSet phldrT="[Text]" custT="1"/>
      <dgm:spPr/>
      <dgm:t>
        <a:bodyPr/>
        <a:lstStyle/>
        <a:p>
          <a:pPr rtl="1"/>
          <a:r>
            <a:rPr lang="fa-IR" sz="2000" dirty="0" smtClean="0">
              <a:cs typeface="B Nazanin" pitchFamily="2" charset="-78"/>
            </a:rPr>
            <a:t>انبار کردن محصولات: </a:t>
          </a:r>
          <a:r>
            <a:rPr lang="fa-IR" sz="2400" dirty="0" smtClean="0">
              <a:latin typeface="Times New Roman" pitchFamily="18" charset="0"/>
              <a:cs typeface="Times New Roman" pitchFamily="18" charset="0"/>
            </a:rPr>
            <a:t>1600</a:t>
          </a:r>
          <a:endParaRPr lang="en-US" sz="2400" dirty="0">
            <a:latin typeface="Times New Roman" pitchFamily="18" charset="0"/>
            <a:cs typeface="Times New Roman" pitchFamily="18" charset="0"/>
          </a:endParaRPr>
        </a:p>
      </dgm:t>
    </dgm:pt>
    <dgm:pt modelId="{E20E9010-E866-434A-8872-7E371C350CE6}" type="parTrans" cxnId="{0F9313D8-B805-47D4-9156-58394F0441B6}">
      <dgm:prSet/>
      <dgm:spPr/>
      <dgm:t>
        <a:bodyPr/>
        <a:lstStyle/>
        <a:p>
          <a:endParaRPr lang="en-US"/>
        </a:p>
      </dgm:t>
    </dgm:pt>
    <dgm:pt modelId="{A1F99EA2-31FB-403F-8D6E-03938DDE23F3}" type="sibTrans" cxnId="{0F9313D8-B805-47D4-9156-58394F0441B6}">
      <dgm:prSet/>
      <dgm:spPr/>
      <dgm:t>
        <a:bodyPr/>
        <a:lstStyle/>
        <a:p>
          <a:endParaRPr lang="en-US"/>
        </a:p>
      </dgm:t>
    </dgm:pt>
    <dgm:pt modelId="{1A8A72BA-E2B4-43C4-96DE-35370934E074}">
      <dgm:prSet phldrT="[Text]" custT="1"/>
      <dgm:spPr/>
      <dgm:t>
        <a:bodyPr/>
        <a:lstStyle/>
        <a:p>
          <a:r>
            <a:rPr lang="fa-IR" sz="2000" dirty="0" smtClean="0">
              <a:cs typeface="B Nazanin" pitchFamily="2" charset="-78"/>
            </a:rPr>
            <a:t>تحویل به مشتریان: </a:t>
          </a:r>
          <a:r>
            <a:rPr lang="fa-IR" sz="2400" dirty="0" smtClean="0">
              <a:latin typeface="Times New Roman" pitchFamily="18" charset="0"/>
              <a:cs typeface="Times New Roman" pitchFamily="18" charset="0"/>
            </a:rPr>
            <a:t>1500</a:t>
          </a:r>
          <a:endParaRPr lang="en-US" sz="2400" dirty="0">
            <a:latin typeface="Times New Roman" pitchFamily="18" charset="0"/>
            <a:cs typeface="Times New Roman" pitchFamily="18" charset="0"/>
          </a:endParaRPr>
        </a:p>
      </dgm:t>
    </dgm:pt>
    <dgm:pt modelId="{01DF5C86-43C2-4707-AE30-46C5460DC96E}" type="parTrans" cxnId="{333D89C0-C6A3-4931-AADA-71D032F6A95A}">
      <dgm:prSet/>
      <dgm:spPr/>
      <dgm:t>
        <a:bodyPr/>
        <a:lstStyle/>
        <a:p>
          <a:endParaRPr lang="en-US"/>
        </a:p>
      </dgm:t>
    </dgm:pt>
    <dgm:pt modelId="{E6E1EEF8-A6AD-4D70-B02C-556BC9693C4F}" type="sibTrans" cxnId="{333D89C0-C6A3-4931-AADA-71D032F6A95A}">
      <dgm:prSet/>
      <dgm:spPr/>
      <dgm:t>
        <a:bodyPr/>
        <a:lstStyle/>
        <a:p>
          <a:endParaRPr lang="en-US"/>
        </a:p>
      </dgm:t>
    </dgm:pt>
    <dgm:pt modelId="{5A695450-FF34-428B-8FD2-D86ACE423246}">
      <dgm:prSet custT="1"/>
      <dgm:spPr/>
      <dgm:t>
        <a:bodyPr/>
        <a:lstStyle/>
        <a:p>
          <a:pPr rtl="1"/>
          <a:r>
            <a:rPr lang="fa-IR" sz="2000" b="0" dirty="0" smtClean="0">
              <a:cs typeface="B Nazanin" pitchFamily="2" charset="-78"/>
            </a:rPr>
            <a:t>حمل مواد اولیه</a:t>
          </a:r>
          <a:r>
            <a:rPr lang="en-US" sz="2000" b="0" dirty="0" smtClean="0">
              <a:cs typeface="B Nazanin" pitchFamily="2" charset="-78"/>
            </a:rPr>
            <a:t> </a:t>
          </a:r>
          <a:r>
            <a:rPr lang="fa-IR" sz="2000" b="0" dirty="0" smtClean="0">
              <a:cs typeface="B Nazanin" pitchFamily="2" charset="-78"/>
            </a:rPr>
            <a:t>خریداری</a:t>
          </a:r>
          <a:r>
            <a:rPr lang="fa-IR" sz="2000" b="1" dirty="0" smtClean="0">
              <a:cs typeface="B Nazanin" pitchFamily="2" charset="-78"/>
            </a:rPr>
            <a:t> </a:t>
          </a:r>
          <a:r>
            <a:rPr lang="fa-IR" sz="2000" b="0" dirty="0" smtClean="0">
              <a:cs typeface="B Nazanin" pitchFamily="2" charset="-78"/>
            </a:rPr>
            <a:t>شده</a:t>
          </a:r>
          <a:r>
            <a:rPr lang="fa-IR" sz="2000" b="1" dirty="0" smtClean="0">
              <a:cs typeface="B Nazanin" pitchFamily="2" charset="-78"/>
            </a:rPr>
            <a:t>:</a:t>
          </a:r>
          <a:r>
            <a:rPr lang="fa-IR" sz="2400" b="0" dirty="0" smtClean="0">
              <a:latin typeface="Times New Roman" pitchFamily="18" charset="0"/>
              <a:cs typeface="Times New Roman" pitchFamily="18" charset="0"/>
            </a:rPr>
            <a:t>4000</a:t>
          </a:r>
          <a:endParaRPr lang="en-US" sz="2400" b="0" dirty="0"/>
        </a:p>
      </dgm:t>
    </dgm:pt>
    <dgm:pt modelId="{4A101254-DE71-44B8-BF6D-C9F26FCE57CB}" type="parTrans" cxnId="{B5EAAE8E-5164-4414-AD15-41655F7E60DD}">
      <dgm:prSet/>
      <dgm:spPr/>
      <dgm:t>
        <a:bodyPr/>
        <a:lstStyle/>
        <a:p>
          <a:endParaRPr lang="en-US"/>
        </a:p>
      </dgm:t>
    </dgm:pt>
    <dgm:pt modelId="{34F35DE2-DC3F-4781-B4CF-0A85E4CCD3E7}" type="sibTrans" cxnId="{B5EAAE8E-5164-4414-AD15-41655F7E60DD}">
      <dgm:prSet/>
      <dgm:spPr/>
      <dgm:t>
        <a:bodyPr/>
        <a:lstStyle/>
        <a:p>
          <a:endParaRPr lang="en-US"/>
        </a:p>
      </dgm:t>
    </dgm:pt>
    <dgm:pt modelId="{BA711B1A-F903-48BE-A169-61731EB1C38D}" type="pres">
      <dgm:prSet presAssocID="{559BDF78-8B6C-4F4E-93FC-C38400D987A5}" presName="diagram" presStyleCnt="0">
        <dgm:presLayoutVars>
          <dgm:chPref val="1"/>
          <dgm:dir/>
          <dgm:animOne val="branch"/>
          <dgm:animLvl val="lvl"/>
          <dgm:resizeHandles/>
        </dgm:presLayoutVars>
      </dgm:prSet>
      <dgm:spPr/>
      <dgm:t>
        <a:bodyPr/>
        <a:lstStyle/>
        <a:p>
          <a:endParaRPr lang="en-US"/>
        </a:p>
      </dgm:t>
    </dgm:pt>
    <dgm:pt modelId="{E3E48D44-7935-4F7D-B2DD-761C67CA73E3}" type="pres">
      <dgm:prSet presAssocID="{2DB4F8EC-F057-40FF-A38E-AC74629A4548}" presName="root" presStyleCnt="0"/>
      <dgm:spPr/>
      <dgm:t>
        <a:bodyPr/>
        <a:lstStyle/>
        <a:p>
          <a:pPr rtl="1"/>
          <a:endParaRPr lang="fa-IR"/>
        </a:p>
      </dgm:t>
    </dgm:pt>
    <dgm:pt modelId="{B4BB4ED2-A4C6-46E1-96A5-FA70153C11C5}" type="pres">
      <dgm:prSet presAssocID="{2DB4F8EC-F057-40FF-A38E-AC74629A4548}" presName="rootComposite" presStyleCnt="0"/>
      <dgm:spPr/>
      <dgm:t>
        <a:bodyPr/>
        <a:lstStyle/>
        <a:p>
          <a:pPr rtl="1"/>
          <a:endParaRPr lang="fa-IR"/>
        </a:p>
      </dgm:t>
    </dgm:pt>
    <dgm:pt modelId="{D7D0B1BB-F065-4A16-A9D2-54F8AF5B9B2C}" type="pres">
      <dgm:prSet presAssocID="{2DB4F8EC-F057-40FF-A38E-AC74629A4548}" presName="rootText" presStyleLbl="node1" presStyleIdx="0" presStyleCnt="2"/>
      <dgm:spPr/>
      <dgm:t>
        <a:bodyPr/>
        <a:lstStyle/>
        <a:p>
          <a:endParaRPr lang="en-US"/>
        </a:p>
      </dgm:t>
    </dgm:pt>
    <dgm:pt modelId="{B83BB377-E966-4DE0-8421-128F6090D678}" type="pres">
      <dgm:prSet presAssocID="{2DB4F8EC-F057-40FF-A38E-AC74629A4548}" presName="rootConnector" presStyleLbl="node1" presStyleIdx="0" presStyleCnt="2"/>
      <dgm:spPr/>
      <dgm:t>
        <a:bodyPr/>
        <a:lstStyle/>
        <a:p>
          <a:endParaRPr lang="en-US"/>
        </a:p>
      </dgm:t>
    </dgm:pt>
    <dgm:pt modelId="{B3FC8A1C-BE8D-4008-AEDE-DABCF9F417BC}" type="pres">
      <dgm:prSet presAssocID="{2DB4F8EC-F057-40FF-A38E-AC74629A4548}" presName="childShape" presStyleCnt="0"/>
      <dgm:spPr/>
      <dgm:t>
        <a:bodyPr/>
        <a:lstStyle/>
        <a:p>
          <a:pPr rtl="1"/>
          <a:endParaRPr lang="fa-IR"/>
        </a:p>
      </dgm:t>
    </dgm:pt>
    <dgm:pt modelId="{BF054B3A-D717-4868-B331-448475C73E75}" type="pres">
      <dgm:prSet presAssocID="{0C29627A-8B3D-4BBB-9BF7-DDFB5B497975}" presName="Name13" presStyleLbl="parChTrans1D2" presStyleIdx="0" presStyleCnt="4"/>
      <dgm:spPr/>
      <dgm:t>
        <a:bodyPr/>
        <a:lstStyle/>
        <a:p>
          <a:endParaRPr lang="en-US"/>
        </a:p>
      </dgm:t>
    </dgm:pt>
    <dgm:pt modelId="{B01AEF43-EE7D-4610-95D2-5DD79B285737}" type="pres">
      <dgm:prSet presAssocID="{F9596D43-BCBE-4A31-A8F7-C72893FED6EC}" presName="childText" presStyleLbl="bgAcc1" presStyleIdx="0" presStyleCnt="4">
        <dgm:presLayoutVars>
          <dgm:bulletEnabled val="1"/>
        </dgm:presLayoutVars>
      </dgm:prSet>
      <dgm:spPr/>
      <dgm:t>
        <a:bodyPr/>
        <a:lstStyle/>
        <a:p>
          <a:endParaRPr lang="en-US"/>
        </a:p>
      </dgm:t>
    </dgm:pt>
    <dgm:pt modelId="{F5622F28-14AB-4603-82DA-7471A05669D2}" type="pres">
      <dgm:prSet presAssocID="{4A101254-DE71-44B8-BF6D-C9F26FCE57CB}" presName="Name13" presStyleLbl="parChTrans1D2" presStyleIdx="1" presStyleCnt="4"/>
      <dgm:spPr/>
      <dgm:t>
        <a:bodyPr/>
        <a:lstStyle/>
        <a:p>
          <a:endParaRPr lang="en-US"/>
        </a:p>
      </dgm:t>
    </dgm:pt>
    <dgm:pt modelId="{42D3127B-2B0F-474C-AC84-0E7D9ECE6BF9}" type="pres">
      <dgm:prSet presAssocID="{5A695450-FF34-428B-8FD2-D86ACE423246}" presName="childText" presStyleLbl="bgAcc1" presStyleIdx="1" presStyleCnt="4">
        <dgm:presLayoutVars>
          <dgm:bulletEnabled val="1"/>
        </dgm:presLayoutVars>
      </dgm:prSet>
      <dgm:spPr/>
      <dgm:t>
        <a:bodyPr/>
        <a:lstStyle/>
        <a:p>
          <a:endParaRPr lang="en-US"/>
        </a:p>
      </dgm:t>
    </dgm:pt>
    <dgm:pt modelId="{81C6D42C-F8A6-4E33-9177-97D028E7EE47}" type="pres">
      <dgm:prSet presAssocID="{10E55FD8-3B38-4355-B550-A76328F3D9BE}" presName="root" presStyleCnt="0"/>
      <dgm:spPr/>
      <dgm:t>
        <a:bodyPr/>
        <a:lstStyle/>
        <a:p>
          <a:pPr rtl="1"/>
          <a:endParaRPr lang="fa-IR"/>
        </a:p>
      </dgm:t>
    </dgm:pt>
    <dgm:pt modelId="{6D49B450-0FCA-46BA-BA30-C6B3725C0BD9}" type="pres">
      <dgm:prSet presAssocID="{10E55FD8-3B38-4355-B550-A76328F3D9BE}" presName="rootComposite" presStyleCnt="0"/>
      <dgm:spPr/>
      <dgm:t>
        <a:bodyPr/>
        <a:lstStyle/>
        <a:p>
          <a:pPr rtl="1"/>
          <a:endParaRPr lang="fa-IR"/>
        </a:p>
      </dgm:t>
    </dgm:pt>
    <dgm:pt modelId="{4534B687-FB13-43B9-9E49-B7FCA530CEDE}" type="pres">
      <dgm:prSet presAssocID="{10E55FD8-3B38-4355-B550-A76328F3D9BE}" presName="rootText" presStyleLbl="node1" presStyleIdx="1" presStyleCnt="2"/>
      <dgm:spPr/>
      <dgm:t>
        <a:bodyPr/>
        <a:lstStyle/>
        <a:p>
          <a:endParaRPr lang="en-US"/>
        </a:p>
      </dgm:t>
    </dgm:pt>
    <dgm:pt modelId="{4019E86B-577B-4A24-9515-57D1288AEDA0}" type="pres">
      <dgm:prSet presAssocID="{10E55FD8-3B38-4355-B550-A76328F3D9BE}" presName="rootConnector" presStyleLbl="node1" presStyleIdx="1" presStyleCnt="2"/>
      <dgm:spPr/>
      <dgm:t>
        <a:bodyPr/>
        <a:lstStyle/>
        <a:p>
          <a:endParaRPr lang="en-US"/>
        </a:p>
      </dgm:t>
    </dgm:pt>
    <dgm:pt modelId="{9F870E61-F3E1-4F86-AA0E-36AB48646A29}" type="pres">
      <dgm:prSet presAssocID="{10E55FD8-3B38-4355-B550-A76328F3D9BE}" presName="childShape" presStyleCnt="0"/>
      <dgm:spPr/>
      <dgm:t>
        <a:bodyPr/>
        <a:lstStyle/>
        <a:p>
          <a:pPr rtl="1"/>
          <a:endParaRPr lang="fa-IR"/>
        </a:p>
      </dgm:t>
    </dgm:pt>
    <dgm:pt modelId="{190D547B-75BB-4664-9898-5075E48EED36}" type="pres">
      <dgm:prSet presAssocID="{E20E9010-E866-434A-8872-7E371C350CE6}" presName="Name13" presStyleLbl="parChTrans1D2" presStyleIdx="2" presStyleCnt="4"/>
      <dgm:spPr/>
      <dgm:t>
        <a:bodyPr/>
        <a:lstStyle/>
        <a:p>
          <a:endParaRPr lang="en-US"/>
        </a:p>
      </dgm:t>
    </dgm:pt>
    <dgm:pt modelId="{0BC5AEB1-9A1F-4C53-BB01-6DB654D55BAB}" type="pres">
      <dgm:prSet presAssocID="{46BBB18D-43AA-4D15-BD2B-E0BE3DF16C1E}" presName="childText" presStyleLbl="bgAcc1" presStyleIdx="2" presStyleCnt="4">
        <dgm:presLayoutVars>
          <dgm:bulletEnabled val="1"/>
        </dgm:presLayoutVars>
      </dgm:prSet>
      <dgm:spPr/>
      <dgm:t>
        <a:bodyPr/>
        <a:lstStyle/>
        <a:p>
          <a:endParaRPr lang="en-US"/>
        </a:p>
      </dgm:t>
    </dgm:pt>
    <dgm:pt modelId="{2E73C464-0D0A-4BAC-A3C6-66C1197A386C}" type="pres">
      <dgm:prSet presAssocID="{01DF5C86-43C2-4707-AE30-46C5460DC96E}" presName="Name13" presStyleLbl="parChTrans1D2" presStyleIdx="3" presStyleCnt="4"/>
      <dgm:spPr/>
      <dgm:t>
        <a:bodyPr/>
        <a:lstStyle/>
        <a:p>
          <a:endParaRPr lang="en-US"/>
        </a:p>
      </dgm:t>
    </dgm:pt>
    <dgm:pt modelId="{178A1F2E-11C4-4009-B3C3-FB13DC52F070}" type="pres">
      <dgm:prSet presAssocID="{1A8A72BA-E2B4-43C4-96DE-35370934E074}" presName="childText" presStyleLbl="bgAcc1" presStyleIdx="3" presStyleCnt="4">
        <dgm:presLayoutVars>
          <dgm:bulletEnabled val="1"/>
        </dgm:presLayoutVars>
      </dgm:prSet>
      <dgm:spPr/>
      <dgm:t>
        <a:bodyPr/>
        <a:lstStyle/>
        <a:p>
          <a:endParaRPr lang="en-US"/>
        </a:p>
      </dgm:t>
    </dgm:pt>
  </dgm:ptLst>
  <dgm:cxnLst>
    <dgm:cxn modelId="{86BB4F13-21AC-4E56-9B94-EABF65E21E73}" srcId="{2DB4F8EC-F057-40FF-A38E-AC74629A4548}" destId="{F9596D43-BCBE-4A31-A8F7-C72893FED6EC}" srcOrd="0" destOrd="0" parTransId="{0C29627A-8B3D-4BBB-9BF7-DDFB5B497975}" sibTransId="{3B498D01-5C4C-4C4F-A84E-531997B0B5BE}"/>
    <dgm:cxn modelId="{41012E99-0A31-4D8E-8E4C-D8114A1D8B77}" type="presOf" srcId="{4A101254-DE71-44B8-BF6D-C9F26FCE57CB}" destId="{F5622F28-14AB-4603-82DA-7471A05669D2}" srcOrd="0" destOrd="0" presId="urn:microsoft.com/office/officeart/2005/8/layout/hierarchy3"/>
    <dgm:cxn modelId="{CC61D311-E2C6-4053-BA2D-C1636B0BE802}" type="presOf" srcId="{46BBB18D-43AA-4D15-BD2B-E0BE3DF16C1E}" destId="{0BC5AEB1-9A1F-4C53-BB01-6DB654D55BAB}" srcOrd="0" destOrd="0" presId="urn:microsoft.com/office/officeart/2005/8/layout/hierarchy3"/>
    <dgm:cxn modelId="{333D89C0-C6A3-4931-AADA-71D032F6A95A}" srcId="{10E55FD8-3B38-4355-B550-A76328F3D9BE}" destId="{1A8A72BA-E2B4-43C4-96DE-35370934E074}" srcOrd="1" destOrd="0" parTransId="{01DF5C86-43C2-4707-AE30-46C5460DC96E}" sibTransId="{E6E1EEF8-A6AD-4D70-B02C-556BC9693C4F}"/>
    <dgm:cxn modelId="{79488FAB-14B8-4466-8AAF-219BD919F86C}" type="presOf" srcId="{E20E9010-E866-434A-8872-7E371C350CE6}" destId="{190D547B-75BB-4664-9898-5075E48EED36}" srcOrd="0" destOrd="0" presId="urn:microsoft.com/office/officeart/2005/8/layout/hierarchy3"/>
    <dgm:cxn modelId="{12978391-F70F-4DB2-9EEE-A007C8AC1540}" srcId="{559BDF78-8B6C-4F4E-93FC-C38400D987A5}" destId="{2DB4F8EC-F057-40FF-A38E-AC74629A4548}" srcOrd="0" destOrd="0" parTransId="{E2F935DB-2A74-4308-A8FA-50A8BAA05E3F}" sibTransId="{9FC38ABC-D1C2-4B20-8F9B-537D5B18BAAB}"/>
    <dgm:cxn modelId="{AFB6EB55-4330-49FF-B017-912441D0F843}" type="presOf" srcId="{5A695450-FF34-428B-8FD2-D86ACE423246}" destId="{42D3127B-2B0F-474C-AC84-0E7D9ECE6BF9}" srcOrd="0" destOrd="0" presId="urn:microsoft.com/office/officeart/2005/8/layout/hierarchy3"/>
    <dgm:cxn modelId="{0F9313D8-B805-47D4-9156-58394F0441B6}" srcId="{10E55FD8-3B38-4355-B550-A76328F3D9BE}" destId="{46BBB18D-43AA-4D15-BD2B-E0BE3DF16C1E}" srcOrd="0" destOrd="0" parTransId="{E20E9010-E866-434A-8872-7E371C350CE6}" sibTransId="{A1F99EA2-31FB-403F-8D6E-03938DDE23F3}"/>
    <dgm:cxn modelId="{0873DFD4-834E-4927-971B-4EE06D94A1C3}" type="presOf" srcId="{F9596D43-BCBE-4A31-A8F7-C72893FED6EC}" destId="{B01AEF43-EE7D-4610-95D2-5DD79B285737}" srcOrd="0" destOrd="0" presId="urn:microsoft.com/office/officeart/2005/8/layout/hierarchy3"/>
    <dgm:cxn modelId="{283C4D40-3333-41B3-8BC7-B53815A93EF4}" type="presOf" srcId="{2DB4F8EC-F057-40FF-A38E-AC74629A4548}" destId="{D7D0B1BB-F065-4A16-A9D2-54F8AF5B9B2C}" srcOrd="0" destOrd="0" presId="urn:microsoft.com/office/officeart/2005/8/layout/hierarchy3"/>
    <dgm:cxn modelId="{B0D1F849-A353-49B6-B5E6-D37285004830}" type="presOf" srcId="{10E55FD8-3B38-4355-B550-A76328F3D9BE}" destId="{4019E86B-577B-4A24-9515-57D1288AEDA0}" srcOrd="1" destOrd="0" presId="urn:microsoft.com/office/officeart/2005/8/layout/hierarchy3"/>
    <dgm:cxn modelId="{26239D26-BFB6-4CA1-B94F-2A87BDF5E08E}" type="presOf" srcId="{10E55FD8-3B38-4355-B550-A76328F3D9BE}" destId="{4534B687-FB13-43B9-9E49-B7FCA530CEDE}" srcOrd="0" destOrd="0" presId="urn:microsoft.com/office/officeart/2005/8/layout/hierarchy3"/>
    <dgm:cxn modelId="{D1DC4FFE-6B91-42E4-AF4A-48E84357D32E}" srcId="{559BDF78-8B6C-4F4E-93FC-C38400D987A5}" destId="{10E55FD8-3B38-4355-B550-A76328F3D9BE}" srcOrd="1" destOrd="0" parTransId="{94587407-29FF-47A3-BF8A-096013682CBE}" sibTransId="{00D781B2-D760-4736-8A4A-CB5A9A0ED3D8}"/>
    <dgm:cxn modelId="{3B98252F-68CA-4824-ABC8-833C66CE3AA9}" type="presOf" srcId="{01DF5C86-43C2-4707-AE30-46C5460DC96E}" destId="{2E73C464-0D0A-4BAC-A3C6-66C1197A386C}" srcOrd="0" destOrd="0" presId="urn:microsoft.com/office/officeart/2005/8/layout/hierarchy3"/>
    <dgm:cxn modelId="{38EA50A4-FB0F-4D17-9A41-47674FE89848}" type="presOf" srcId="{2DB4F8EC-F057-40FF-A38E-AC74629A4548}" destId="{B83BB377-E966-4DE0-8421-128F6090D678}" srcOrd="1" destOrd="0" presId="urn:microsoft.com/office/officeart/2005/8/layout/hierarchy3"/>
    <dgm:cxn modelId="{517EB404-636B-46F4-AF1E-025A0C64A93A}" type="presOf" srcId="{559BDF78-8B6C-4F4E-93FC-C38400D987A5}" destId="{BA711B1A-F903-48BE-A169-61731EB1C38D}" srcOrd="0" destOrd="0" presId="urn:microsoft.com/office/officeart/2005/8/layout/hierarchy3"/>
    <dgm:cxn modelId="{8145EBE0-B70B-47E6-BE77-4C0C9D9BEE8A}" type="presOf" srcId="{0C29627A-8B3D-4BBB-9BF7-DDFB5B497975}" destId="{BF054B3A-D717-4868-B331-448475C73E75}" srcOrd="0" destOrd="0" presId="urn:microsoft.com/office/officeart/2005/8/layout/hierarchy3"/>
    <dgm:cxn modelId="{0BD76EDF-461C-4F6F-ABF1-D92090F93A14}" type="presOf" srcId="{1A8A72BA-E2B4-43C4-96DE-35370934E074}" destId="{178A1F2E-11C4-4009-B3C3-FB13DC52F070}" srcOrd="0" destOrd="0" presId="urn:microsoft.com/office/officeart/2005/8/layout/hierarchy3"/>
    <dgm:cxn modelId="{B5EAAE8E-5164-4414-AD15-41655F7E60DD}" srcId="{2DB4F8EC-F057-40FF-A38E-AC74629A4548}" destId="{5A695450-FF34-428B-8FD2-D86ACE423246}" srcOrd="1" destOrd="0" parTransId="{4A101254-DE71-44B8-BF6D-C9F26FCE57CB}" sibTransId="{34F35DE2-DC3F-4781-B4CF-0A85E4CCD3E7}"/>
    <dgm:cxn modelId="{0E601DB6-0BAC-454C-9489-DDD954114E78}" type="presParOf" srcId="{BA711B1A-F903-48BE-A169-61731EB1C38D}" destId="{E3E48D44-7935-4F7D-B2DD-761C67CA73E3}" srcOrd="0" destOrd="0" presId="urn:microsoft.com/office/officeart/2005/8/layout/hierarchy3"/>
    <dgm:cxn modelId="{3DD2D8FC-942B-4872-BFA3-A73C2DBAA0A1}" type="presParOf" srcId="{E3E48D44-7935-4F7D-B2DD-761C67CA73E3}" destId="{B4BB4ED2-A4C6-46E1-96A5-FA70153C11C5}" srcOrd="0" destOrd="0" presId="urn:microsoft.com/office/officeart/2005/8/layout/hierarchy3"/>
    <dgm:cxn modelId="{1FF93251-A30C-4317-B5E4-4A5A0F2CFF0C}" type="presParOf" srcId="{B4BB4ED2-A4C6-46E1-96A5-FA70153C11C5}" destId="{D7D0B1BB-F065-4A16-A9D2-54F8AF5B9B2C}" srcOrd="0" destOrd="0" presId="urn:microsoft.com/office/officeart/2005/8/layout/hierarchy3"/>
    <dgm:cxn modelId="{C5261902-C27E-4A7B-9714-8630B4783524}" type="presParOf" srcId="{B4BB4ED2-A4C6-46E1-96A5-FA70153C11C5}" destId="{B83BB377-E966-4DE0-8421-128F6090D678}" srcOrd="1" destOrd="0" presId="urn:microsoft.com/office/officeart/2005/8/layout/hierarchy3"/>
    <dgm:cxn modelId="{3250FDC8-6008-4AFE-B07C-6B08893DA34A}" type="presParOf" srcId="{E3E48D44-7935-4F7D-B2DD-761C67CA73E3}" destId="{B3FC8A1C-BE8D-4008-AEDE-DABCF9F417BC}" srcOrd="1" destOrd="0" presId="urn:microsoft.com/office/officeart/2005/8/layout/hierarchy3"/>
    <dgm:cxn modelId="{E2FFF160-E774-4910-B86B-31E458E47628}" type="presParOf" srcId="{B3FC8A1C-BE8D-4008-AEDE-DABCF9F417BC}" destId="{BF054B3A-D717-4868-B331-448475C73E75}" srcOrd="0" destOrd="0" presId="urn:microsoft.com/office/officeart/2005/8/layout/hierarchy3"/>
    <dgm:cxn modelId="{26F67890-12B6-482C-A8DA-9D67F770DE30}" type="presParOf" srcId="{B3FC8A1C-BE8D-4008-AEDE-DABCF9F417BC}" destId="{B01AEF43-EE7D-4610-95D2-5DD79B285737}" srcOrd="1" destOrd="0" presId="urn:microsoft.com/office/officeart/2005/8/layout/hierarchy3"/>
    <dgm:cxn modelId="{32DB9931-7A38-4DBF-A64D-9D33CD82F416}" type="presParOf" srcId="{B3FC8A1C-BE8D-4008-AEDE-DABCF9F417BC}" destId="{F5622F28-14AB-4603-82DA-7471A05669D2}" srcOrd="2" destOrd="0" presId="urn:microsoft.com/office/officeart/2005/8/layout/hierarchy3"/>
    <dgm:cxn modelId="{A6B526BF-A725-4FD8-B68D-5BE5912A645B}" type="presParOf" srcId="{B3FC8A1C-BE8D-4008-AEDE-DABCF9F417BC}" destId="{42D3127B-2B0F-474C-AC84-0E7D9ECE6BF9}" srcOrd="3" destOrd="0" presId="urn:microsoft.com/office/officeart/2005/8/layout/hierarchy3"/>
    <dgm:cxn modelId="{8B9D86B3-CEDA-45B4-BD68-38EE30086DF7}" type="presParOf" srcId="{BA711B1A-F903-48BE-A169-61731EB1C38D}" destId="{81C6D42C-F8A6-4E33-9177-97D028E7EE47}" srcOrd="1" destOrd="0" presId="urn:microsoft.com/office/officeart/2005/8/layout/hierarchy3"/>
    <dgm:cxn modelId="{6F5674A4-77E3-43CE-99AE-5070AD7D8845}" type="presParOf" srcId="{81C6D42C-F8A6-4E33-9177-97D028E7EE47}" destId="{6D49B450-0FCA-46BA-BA30-C6B3725C0BD9}" srcOrd="0" destOrd="0" presId="urn:microsoft.com/office/officeart/2005/8/layout/hierarchy3"/>
    <dgm:cxn modelId="{41F8D791-2942-43D3-89C1-4B177AEF84C1}" type="presParOf" srcId="{6D49B450-0FCA-46BA-BA30-C6B3725C0BD9}" destId="{4534B687-FB13-43B9-9E49-B7FCA530CEDE}" srcOrd="0" destOrd="0" presId="urn:microsoft.com/office/officeart/2005/8/layout/hierarchy3"/>
    <dgm:cxn modelId="{975228D1-F9C5-4A52-AD28-AC2B1E966DA7}" type="presParOf" srcId="{6D49B450-0FCA-46BA-BA30-C6B3725C0BD9}" destId="{4019E86B-577B-4A24-9515-57D1288AEDA0}" srcOrd="1" destOrd="0" presId="urn:microsoft.com/office/officeart/2005/8/layout/hierarchy3"/>
    <dgm:cxn modelId="{6D76DB9D-28B2-432B-A721-E75D38C4CF37}" type="presParOf" srcId="{81C6D42C-F8A6-4E33-9177-97D028E7EE47}" destId="{9F870E61-F3E1-4F86-AA0E-36AB48646A29}" srcOrd="1" destOrd="0" presId="urn:microsoft.com/office/officeart/2005/8/layout/hierarchy3"/>
    <dgm:cxn modelId="{FC05DE79-0A7B-47DA-9B08-34B52BA6FA89}" type="presParOf" srcId="{9F870E61-F3E1-4F86-AA0E-36AB48646A29}" destId="{190D547B-75BB-4664-9898-5075E48EED36}" srcOrd="0" destOrd="0" presId="urn:microsoft.com/office/officeart/2005/8/layout/hierarchy3"/>
    <dgm:cxn modelId="{DBDD706D-C022-440C-9D2B-55BB86EE9F48}" type="presParOf" srcId="{9F870E61-F3E1-4F86-AA0E-36AB48646A29}" destId="{0BC5AEB1-9A1F-4C53-BB01-6DB654D55BAB}" srcOrd="1" destOrd="0" presId="urn:microsoft.com/office/officeart/2005/8/layout/hierarchy3"/>
    <dgm:cxn modelId="{CD2AFE18-72D2-4FD5-9A3D-0EAB8763EA2E}" type="presParOf" srcId="{9F870E61-F3E1-4F86-AA0E-36AB48646A29}" destId="{2E73C464-0D0A-4BAC-A3C6-66C1197A386C}" srcOrd="2" destOrd="0" presId="urn:microsoft.com/office/officeart/2005/8/layout/hierarchy3"/>
    <dgm:cxn modelId="{05B2373E-D632-4AEA-A0C3-6652C6F83874}" type="presParOf" srcId="{9F870E61-F3E1-4F86-AA0E-36AB48646A29}" destId="{178A1F2E-11C4-4009-B3C3-FB13DC52F070}"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430FEE15-AD76-4530-BE2D-0C298BF1F835}" type="datetimeFigureOut">
              <a:rPr lang="fa-IR" smtClean="0"/>
              <a:pPr/>
              <a:t>29/09/1441</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7A702EA3-0240-41BF-B3E9-AF7E428587F8}" type="slidenum">
              <a:rPr lang="fa-IR" smtClean="0"/>
              <a:pPr/>
              <a:t>‹#›</a:t>
            </a:fld>
            <a:endParaRPr lang="fa-IR"/>
          </a:p>
        </p:txBody>
      </p:sp>
    </p:spTree>
    <p:extLst>
      <p:ext uri="{BB962C8B-B14F-4D97-AF65-F5344CB8AC3E}">
        <p14:creationId xmlns:p14="http://schemas.microsoft.com/office/powerpoint/2010/main" val="26466011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2350899-635B-4917-8FE8-755E96D5A160}" type="datetimeFigureOut">
              <a:rPr lang="fa-IR" smtClean="0"/>
              <a:pPr/>
              <a:t>29/09/1441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913F256-9DB8-433D-8C4A-7AE63C5974E5}" type="slidenum">
              <a:rPr lang="fa-IR" smtClean="0"/>
              <a:pPr/>
              <a:t>‹#›</a:t>
            </a:fld>
            <a:endParaRPr lang="fa-IR"/>
          </a:p>
        </p:txBody>
      </p:sp>
    </p:spTree>
    <p:extLst>
      <p:ext uri="{BB962C8B-B14F-4D97-AF65-F5344CB8AC3E}">
        <p14:creationId xmlns:p14="http://schemas.microsoft.com/office/powerpoint/2010/main" val="240643438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9913F256-9DB8-433D-8C4A-7AE63C5974E5}" type="slidenum">
              <a:rPr lang="fa-IR" smtClean="0"/>
              <a:pPr/>
              <a:t>9</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931F71B2-386C-491E-94AD-8732D7E02F8B}" type="datetimeFigureOut">
              <a:rPr lang="en-US" smtClean="0"/>
              <a:pPr/>
              <a:t>5/21/2020</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C4D6C236-E620-4DB3-9071-8EEB43E1D89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31F71B2-386C-491E-94AD-8732D7E02F8B}"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6C236-E620-4DB3-9071-8EEB43E1D89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31F71B2-386C-491E-94AD-8732D7E02F8B}"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6C236-E620-4DB3-9071-8EEB43E1D89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31F71B2-386C-491E-94AD-8732D7E02F8B}"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6C236-E620-4DB3-9071-8EEB43E1D89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931F71B2-386C-491E-94AD-8732D7E02F8B}" type="datetimeFigureOut">
              <a:rPr lang="en-US" smtClean="0"/>
              <a:pPr/>
              <a:t>5/21/2020</a:t>
            </a:fld>
            <a:endParaRPr lang="en-US"/>
          </a:p>
        </p:txBody>
      </p:sp>
      <p:sp>
        <p:nvSpPr>
          <p:cNvPr id="27" name="Slide Number Placeholder 26"/>
          <p:cNvSpPr>
            <a:spLocks noGrp="1"/>
          </p:cNvSpPr>
          <p:nvPr>
            <p:ph type="sldNum" sz="quarter" idx="11"/>
          </p:nvPr>
        </p:nvSpPr>
        <p:spPr/>
        <p:txBody>
          <a:bodyPr rtlCol="0"/>
          <a:lstStyle/>
          <a:p>
            <a:fld id="{C4D6C236-E620-4DB3-9071-8EEB43E1D89B}"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931F71B2-386C-491E-94AD-8732D7E02F8B}" type="datetimeFigureOut">
              <a:rPr lang="en-US" smtClean="0"/>
              <a:pPr/>
              <a:t>5/21/2020</a:t>
            </a:fld>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C4D6C236-E620-4DB3-9071-8EEB43E1D89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1F71B2-386C-491E-94AD-8732D7E02F8B}" type="datetimeFigureOut">
              <a:rPr lang="en-US" smtClean="0"/>
              <a:pPr/>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D6C236-E620-4DB3-9071-8EEB43E1D89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31F71B2-386C-491E-94AD-8732D7E02F8B}"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6C236-E620-4DB3-9071-8EEB43E1D89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31F71B2-386C-491E-94AD-8732D7E02F8B}"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6C236-E620-4DB3-9071-8EEB43E1D89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31F71B2-386C-491E-94AD-8732D7E02F8B}"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6C236-E620-4DB3-9071-8EEB43E1D89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31F71B2-386C-491E-94AD-8732D7E02F8B}"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6C236-E620-4DB3-9071-8EEB43E1D89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931F71B2-386C-491E-94AD-8732D7E02F8B}" type="datetimeFigureOut">
              <a:rPr lang="en-US" smtClean="0"/>
              <a:pPr/>
              <a:t>5/21/2020</a:t>
            </a:fld>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C4D6C236-E620-4DB3-9071-8EEB43E1D89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071679"/>
            <a:ext cx="8458200" cy="1285883"/>
          </a:xfrm>
        </p:spPr>
        <p:txBody>
          <a:bodyPr/>
          <a:lstStyle/>
          <a:p>
            <a:pPr algn="ctr"/>
            <a:r>
              <a:rPr lang="fa-IR" dirty="0" smtClean="0">
                <a:cs typeface="B Nazanin"/>
              </a:rPr>
              <a:t>به نام خدا</a:t>
            </a:r>
            <a:endParaRPr lang="en-US" dirty="0">
              <a:cs typeface="B Nazanin"/>
            </a:endParaRPr>
          </a:p>
        </p:txBody>
      </p:sp>
      <p:sp>
        <p:nvSpPr>
          <p:cNvPr id="3" name="Subtitle 2"/>
          <p:cNvSpPr>
            <a:spLocks noGrp="1"/>
          </p:cNvSpPr>
          <p:nvPr>
            <p:ph type="subTitle" idx="1"/>
          </p:nvPr>
        </p:nvSpPr>
        <p:spPr>
          <a:xfrm>
            <a:off x="457200" y="4191000"/>
            <a:ext cx="4953000" cy="1752600"/>
          </a:xfrm>
        </p:spPr>
        <p:txBody>
          <a:bodyPr/>
          <a:lstStyle/>
          <a:p>
            <a:r>
              <a:rPr lang="fa-IR" dirty="0" smtClean="0">
                <a:solidFill>
                  <a:schemeClr val="tx1">
                    <a:lumMod val="95000"/>
                    <a:lumOff val="5000"/>
                  </a:schemeClr>
                </a:solidFill>
                <a:cs typeface="B Nazanin" pitchFamily="2" charset="-78"/>
              </a:rPr>
              <a:t>هزینه یابی بر مبنای فعالیت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Nazanin" pitchFamily="2" charset="-78"/>
              </a:rPr>
              <a:t>هزینه یابی</a:t>
            </a:r>
            <a:r>
              <a:rPr lang="en-US" dirty="0" smtClean="0">
                <a:cs typeface="B Nazanin" pitchFamily="2" charset="-78"/>
              </a:rPr>
              <a:t>(costing)</a:t>
            </a:r>
            <a:endParaRPr lang="en-US" dirty="0">
              <a:cs typeface="B Nazanin" pitchFamily="2" charset="-78"/>
            </a:endParaRPr>
          </a:p>
        </p:txBody>
      </p:sp>
      <p:sp>
        <p:nvSpPr>
          <p:cNvPr id="3" name="Content Placeholder 2"/>
          <p:cNvSpPr>
            <a:spLocks noGrp="1"/>
          </p:cNvSpPr>
          <p:nvPr>
            <p:ph idx="1"/>
          </p:nvPr>
        </p:nvSpPr>
        <p:spPr>
          <a:xfrm>
            <a:off x="486228" y="2667000"/>
            <a:ext cx="8229600" cy="3907536"/>
          </a:xfrm>
        </p:spPr>
        <p:txBody>
          <a:bodyPr>
            <a:normAutofit/>
          </a:bodyPr>
          <a:lstStyle/>
          <a:p>
            <a:pPr algn="r" rtl="1"/>
            <a:r>
              <a:rPr lang="fa-IR" sz="3600" dirty="0" smtClean="0">
                <a:cs typeface="B Nazanin"/>
              </a:rPr>
              <a:t>هزینه یابی وظیفه ای است که </a:t>
            </a:r>
            <a:r>
              <a:rPr lang="fa-IR" sz="3600" b="1" dirty="0" smtClean="0">
                <a:effectLst>
                  <a:outerShdw blurRad="38100" dist="38100" dir="2700000" algn="tl">
                    <a:srgbClr val="000000">
                      <a:alpha val="43137"/>
                    </a:srgbClr>
                  </a:outerShdw>
                </a:effectLst>
                <a:cs typeface="B Nazanin"/>
              </a:rPr>
              <a:t>حسابداری مالی </a:t>
            </a:r>
            <a:r>
              <a:rPr lang="fa-IR" sz="3600" dirty="0" smtClean="0">
                <a:cs typeface="B Nazanin"/>
              </a:rPr>
              <a:t>و </a:t>
            </a:r>
            <a:r>
              <a:rPr lang="fa-IR" sz="3600" b="1" dirty="0" smtClean="0">
                <a:effectLst>
                  <a:outerShdw blurRad="38100" dist="38100" dir="2700000" algn="tl">
                    <a:srgbClr val="000000">
                      <a:alpha val="43137"/>
                    </a:srgbClr>
                  </a:outerShdw>
                </a:effectLst>
                <a:cs typeface="B Nazanin"/>
              </a:rPr>
              <a:t>مدیریت</a:t>
            </a:r>
            <a:r>
              <a:rPr lang="fa-IR" sz="3600" dirty="0" smtClean="0">
                <a:cs typeface="B Nazanin"/>
              </a:rPr>
              <a:t> را به هم مرتبط می سازد و با دادن اطلاعات دقیقی مربوط به </a:t>
            </a:r>
            <a:r>
              <a:rPr lang="fa-IR" sz="3600" dirty="0" smtClean="0">
                <a:effectLst>
                  <a:outerShdw blurRad="38100" dist="38100" dir="2700000" algn="tl">
                    <a:srgbClr val="000000">
                      <a:alpha val="43137"/>
                    </a:srgbClr>
                  </a:outerShdw>
                </a:effectLst>
                <a:cs typeface="B Nazanin"/>
              </a:rPr>
              <a:t>بهای تمام شده </a:t>
            </a:r>
            <a:r>
              <a:rPr lang="fa-IR" sz="3600" dirty="0" smtClean="0">
                <a:cs typeface="B Nazanin"/>
              </a:rPr>
              <a:t>محصولات و خدمات ، زمینه ی قیمت گذاری صحیح ومناسب را در تصمیم گیری مدیر ایجاد می کند . </a:t>
            </a:r>
            <a:endParaRPr lang="en-US" sz="3600" dirty="0">
              <a:cs typeface="B Nazanin"/>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1066800"/>
          </a:xfrm>
        </p:spPr>
        <p:txBody>
          <a:bodyPr/>
          <a:lstStyle/>
          <a:p>
            <a:pPr algn="r"/>
            <a:r>
              <a:rPr lang="fa-IR" dirty="0" smtClean="0">
                <a:cs typeface="B Nazanin" pitchFamily="2" charset="-78"/>
              </a:rPr>
              <a:t>دلایل اهمیت هزینه یابی </a:t>
            </a:r>
            <a:endParaRPr lang="en-US" dirty="0">
              <a:cs typeface="B Nazanin" pitchFamily="2" charset="-78"/>
            </a:endParaRPr>
          </a:p>
        </p:txBody>
      </p:sp>
      <p:sp>
        <p:nvSpPr>
          <p:cNvPr id="3" name="Content Placeholder 2"/>
          <p:cNvSpPr>
            <a:spLocks noGrp="1"/>
          </p:cNvSpPr>
          <p:nvPr>
            <p:ph idx="1"/>
          </p:nvPr>
        </p:nvSpPr>
        <p:spPr/>
        <p:txBody>
          <a:bodyPr>
            <a:normAutofit/>
          </a:bodyPr>
          <a:lstStyle/>
          <a:p>
            <a:pPr algn="r" rtl="1"/>
            <a:r>
              <a:rPr lang="fa-IR" dirty="0" smtClean="0">
                <a:cs typeface="B Nazanin" pitchFamily="2" charset="-78"/>
              </a:rPr>
              <a:t>یک واحد تولیدی بدون وجود اطلاعات مربوط به بهای تمام شده قادر نخواهد بود که بهای تمام شده ی کالا ی فروخته شده و موجودی کالا را مشخص کند و در نتیجه نمی تواند سود آوری واحد اقتصادی را اندازه گیری و با بازار مقایسه کند .</a:t>
            </a:r>
          </a:p>
          <a:p>
            <a:pPr algn="r" rtl="1"/>
            <a:endParaRPr lang="fa-IR" dirty="0" smtClean="0">
              <a:cs typeface="B Nazanin" pitchFamily="2" charset="-78"/>
            </a:endParaRPr>
          </a:p>
          <a:p>
            <a:pPr algn="r" rtl="1"/>
            <a:r>
              <a:rPr lang="fa-IR" dirty="0" smtClean="0">
                <a:cs typeface="B Nazanin" pitchFamily="2" charset="-78"/>
              </a:rPr>
              <a:t>هزینه یابی محصولات و خدمات اطلاعات باارزشی را در اختیار مدیر قرار می دهد که می تواند مبنایی برای </a:t>
            </a:r>
          </a:p>
          <a:p>
            <a:pPr marL="624078" indent="-514350" algn="r" rtl="1">
              <a:buAutoNum type="arabicPeriod"/>
            </a:pPr>
            <a:r>
              <a:rPr lang="fa-IR" dirty="0" smtClean="0">
                <a:cs typeface="B Nazanin" pitchFamily="2" charset="-78"/>
              </a:rPr>
              <a:t>ایجاد بازخور های کنترلی روی هزینه ها و</a:t>
            </a:r>
          </a:p>
          <a:p>
            <a:pPr marL="624078" indent="-514350" algn="r" rtl="1">
              <a:buAutoNum type="arabicPeriod"/>
            </a:pPr>
            <a:r>
              <a:rPr lang="fa-IR" dirty="0" smtClean="0">
                <a:cs typeface="B Nazanin" pitchFamily="2" charset="-78"/>
              </a:rPr>
              <a:t> ارزیابی عملکرد باشد.</a:t>
            </a:r>
          </a:p>
          <a:p>
            <a:pPr algn="r" rtl="1">
              <a:buNone/>
            </a:pPr>
            <a:endParaRPr lang="fa-IR" dirty="0" smtClean="0">
              <a:cs typeface="B Nazanin" pitchFamily="2" charset="-78"/>
            </a:endParaRPr>
          </a:p>
          <a:p>
            <a:pPr algn="r" rtl="1"/>
            <a:endParaRPr lang="en-US" dirty="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Nazanin" pitchFamily="2" charset="-78"/>
              </a:rPr>
              <a:t>تاریخچه ی پیدایش هزینه یابی بر مبنای فعالیت </a:t>
            </a:r>
            <a:endParaRPr lang="en-US" dirty="0">
              <a:cs typeface="B Nazanin" pitchFamily="2" charset="-78"/>
            </a:endParaRPr>
          </a:p>
        </p:txBody>
      </p:sp>
      <p:sp>
        <p:nvSpPr>
          <p:cNvPr id="3" name="Content Placeholder 2"/>
          <p:cNvSpPr>
            <a:spLocks noGrp="1"/>
          </p:cNvSpPr>
          <p:nvPr>
            <p:ph idx="1"/>
          </p:nvPr>
        </p:nvSpPr>
        <p:spPr/>
        <p:txBody>
          <a:bodyPr/>
          <a:lstStyle/>
          <a:p>
            <a:pPr algn="r" rtl="1">
              <a:buNone/>
            </a:pPr>
            <a:r>
              <a:rPr lang="fa-IR" dirty="0" smtClean="0"/>
              <a:t>در اواخر دهه ی 1980 صاحبنظران حسابداری و مدیریت (کپلن و کوپر1991 و جالش 1992) از به کار گیری سیستم های حسابداری سنتی انتقاد کردند . </a:t>
            </a:r>
          </a:p>
          <a:p>
            <a:pPr algn="r" rtl="1">
              <a:buNone/>
            </a:pPr>
            <a:endParaRPr lang="fa-IR" dirty="0" smtClean="0"/>
          </a:p>
          <a:p>
            <a:pPr algn="r" rtl="1">
              <a:buNone/>
            </a:pPr>
            <a:r>
              <a:rPr lang="fa-IR" dirty="0" smtClean="0"/>
              <a:t>سیستم های هزینه یابی سنتی اطلاعات دقیقی را در مورد بهای تمام شده ی محصولات وخدمات در اختیار تصمیم گیرندگان قرار نمی دهد .  </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Autofit/>
          </a:bodyPr>
          <a:lstStyle/>
          <a:p>
            <a:pPr algn="r" rtl="1"/>
            <a:r>
              <a:rPr lang="fa-IR" sz="3200" dirty="0" smtClean="0">
                <a:cs typeface="B Nazanin" pitchFamily="2" charset="-78"/>
              </a:rPr>
              <a:t>برخی </a:t>
            </a:r>
            <a:r>
              <a:rPr lang="fa-IR" sz="3200" dirty="0">
                <a:cs typeface="B Nazanin" pitchFamily="2" charset="-78"/>
              </a:rPr>
              <a:t>ایرادات و نارسایی های سیستم هزینه یابی </a:t>
            </a:r>
            <a:r>
              <a:rPr lang="fa-IR" sz="3200" dirty="0" smtClean="0">
                <a:cs typeface="B Nazanin" pitchFamily="2" charset="-78"/>
              </a:rPr>
              <a:t>سنتی:</a:t>
            </a:r>
            <a:endParaRPr lang="en-US" sz="3200" dirty="0">
              <a:cs typeface="B Nazanin" pitchFamily="2" charset="-78"/>
            </a:endParaRPr>
          </a:p>
        </p:txBody>
      </p:sp>
      <p:sp>
        <p:nvSpPr>
          <p:cNvPr id="3" name="Content Placeholder 2"/>
          <p:cNvSpPr>
            <a:spLocks noGrp="1"/>
          </p:cNvSpPr>
          <p:nvPr>
            <p:ph idx="1"/>
          </p:nvPr>
        </p:nvSpPr>
        <p:spPr/>
        <p:txBody>
          <a:bodyPr>
            <a:normAutofit/>
          </a:bodyPr>
          <a:lstStyle/>
          <a:p>
            <a:pPr marL="0" indent="0" algn="r" rtl="1">
              <a:buNone/>
            </a:pPr>
            <a:r>
              <a:rPr lang="fa-IR" sz="2400" dirty="0" smtClean="0">
                <a:cs typeface="B Nazanin" pitchFamily="2" charset="-78"/>
              </a:rPr>
              <a:t> </a:t>
            </a:r>
            <a:r>
              <a:rPr lang="en-US" sz="2400" dirty="0" smtClean="0">
                <a:latin typeface="Times New Roman" pitchFamily="18" charset="0"/>
                <a:cs typeface="Times New Roman" pitchFamily="18" charset="0"/>
              </a:rPr>
              <a:t>1</a:t>
            </a:r>
            <a:r>
              <a:rPr lang="fa-IR" dirty="0" smtClean="0">
                <a:cs typeface="B Nazanin" pitchFamily="2" charset="-78"/>
              </a:rPr>
              <a:t>) استفاده </a:t>
            </a:r>
            <a:r>
              <a:rPr lang="fa-IR" dirty="0">
                <a:cs typeface="B Nazanin" pitchFamily="2" charset="-78"/>
              </a:rPr>
              <a:t>از یک مبنای تخصیص نمی تواند به شیوه مناسبی تمام روابط بین هزینه ها </a:t>
            </a:r>
            <a:r>
              <a:rPr lang="fa-IR" dirty="0" smtClean="0">
                <a:cs typeface="B Nazanin" pitchFamily="2" charset="-78"/>
              </a:rPr>
              <a:t>را نشان دهد.</a:t>
            </a:r>
          </a:p>
          <a:p>
            <a:pPr marL="0" indent="0" algn="r" rtl="1">
              <a:buNone/>
            </a:pPr>
            <a:r>
              <a:rPr lang="fa-IR" dirty="0" smtClean="0">
                <a:cs typeface="B Nazanin" pitchFamily="2" charset="-78"/>
              </a:rPr>
              <a:t> </a:t>
            </a:r>
            <a:endParaRPr lang="fa-IR" dirty="0">
              <a:cs typeface="B Nazanin" pitchFamily="2" charset="-78"/>
            </a:endParaRPr>
          </a:p>
          <a:p>
            <a:pPr marL="0" indent="0" algn="r" rtl="1">
              <a:buNone/>
            </a:pPr>
            <a:r>
              <a:rPr lang="en-US" dirty="0" smtClean="0">
                <a:latin typeface="Times New Roman" pitchFamily="18" charset="0"/>
                <a:cs typeface="Times New Roman" pitchFamily="18" charset="0"/>
              </a:rPr>
              <a:t>2</a:t>
            </a:r>
            <a:r>
              <a:rPr lang="fa-IR" dirty="0" smtClean="0">
                <a:cs typeface="B Nazanin" pitchFamily="2" charset="-78"/>
              </a:rPr>
              <a:t>) علی </a:t>
            </a:r>
            <a:r>
              <a:rPr lang="fa-IR" dirty="0">
                <a:cs typeface="B Nazanin" pitchFamily="2" charset="-78"/>
              </a:rPr>
              <a:t>رغم بالا بودن سهم هزینه سربار در هزینه محصول، نحوه تخصیص هزینه سربار </a:t>
            </a:r>
            <a:r>
              <a:rPr lang="fa-IR" dirty="0" smtClean="0">
                <a:cs typeface="B Nazanin" pitchFamily="2" charset="-78"/>
              </a:rPr>
              <a:t>به هر اندازه که باشد فاقد اهمیت است.</a:t>
            </a:r>
          </a:p>
          <a:p>
            <a:pPr marL="0" indent="0" algn="r" rtl="1">
              <a:buNone/>
            </a:pPr>
            <a:endParaRPr lang="fa-IR" dirty="0">
              <a:cs typeface="B Nazanin" pitchFamily="2" charset="-78"/>
            </a:endParaRPr>
          </a:p>
          <a:p>
            <a:pPr marL="0" indent="0" algn="r" rtl="1">
              <a:buNone/>
            </a:pPr>
            <a:r>
              <a:rPr lang="en-US" dirty="0" smtClean="0">
                <a:latin typeface="Times New Roman" pitchFamily="18" charset="0"/>
                <a:cs typeface="Times New Roman" pitchFamily="18" charset="0"/>
              </a:rPr>
              <a:t>3</a:t>
            </a:r>
            <a:r>
              <a:rPr lang="fa-IR" dirty="0" smtClean="0">
                <a:cs typeface="B Nazanin" pitchFamily="2" charset="-78"/>
              </a:rPr>
              <a:t>) </a:t>
            </a:r>
            <a:r>
              <a:rPr lang="fa-IR" dirty="0">
                <a:cs typeface="B Nazanin" pitchFamily="2" charset="-78"/>
              </a:rPr>
              <a:t>این سیستم در جریان تولید پیچیده و غیرمعمول جوابگو نمی باشد. </a:t>
            </a:r>
            <a:endParaRPr lang="fa-IR" dirty="0" smtClean="0">
              <a:cs typeface="B Nazanin" pitchFamily="2" charset="-78"/>
            </a:endParaRPr>
          </a:p>
          <a:p>
            <a:pPr marL="0" indent="0" algn="r" rtl="1">
              <a:buNone/>
            </a:pPr>
            <a:endParaRPr lang="fa-IR" dirty="0">
              <a:cs typeface="B Nazanin" pitchFamily="2" charset="-78"/>
            </a:endParaRPr>
          </a:p>
          <a:p>
            <a:pPr marL="0" indent="0" algn="r" rtl="1">
              <a:buNone/>
            </a:pPr>
            <a:r>
              <a:rPr lang="en-US" dirty="0" smtClean="0">
                <a:latin typeface="Times New Roman" pitchFamily="18" charset="0"/>
                <a:cs typeface="Times New Roman" pitchFamily="18" charset="0"/>
              </a:rPr>
              <a:t>4</a:t>
            </a:r>
            <a:r>
              <a:rPr lang="fa-IR" dirty="0" smtClean="0">
                <a:cs typeface="B Nazanin" pitchFamily="2" charset="-78"/>
              </a:rPr>
              <a:t>) </a:t>
            </a:r>
            <a:r>
              <a:rPr lang="fa-IR" dirty="0">
                <a:cs typeface="B Nazanin" pitchFamily="2" charset="-78"/>
              </a:rPr>
              <a:t>اطلاعاتی صحیح و واقعی در مورد بهای تمام شده و سودآوری شرکت ارائه نمی کند.</a:t>
            </a:r>
          </a:p>
          <a:p>
            <a:pPr marL="0" indent="0" algn="r" rtl="1">
              <a:buNone/>
            </a:pPr>
            <a:endParaRPr lang="en-US" dirty="0">
              <a:cs typeface="B Nazanin" pitchFamily="2" charset="-78"/>
            </a:endParaRPr>
          </a:p>
        </p:txBody>
      </p:sp>
    </p:spTree>
    <p:extLst>
      <p:ext uri="{BB962C8B-B14F-4D97-AF65-F5344CB8AC3E}">
        <p14:creationId xmlns:p14="http://schemas.microsoft.com/office/powerpoint/2010/main" val="13825894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4389120"/>
          </a:xfrm>
        </p:spPr>
        <p:txBody>
          <a:bodyPr>
            <a:normAutofit lnSpcReduction="10000"/>
          </a:bodyPr>
          <a:lstStyle/>
          <a:p>
            <a:pPr marL="0" indent="0" algn="r" rtl="1">
              <a:buNone/>
            </a:pPr>
            <a:endParaRPr lang="en-US" sz="2400" dirty="0">
              <a:cs typeface="B Nazanin" pitchFamily="2" charset="-78"/>
            </a:endParaRPr>
          </a:p>
          <a:p>
            <a:pPr marL="0" indent="0" algn="r" rtl="1">
              <a:buNone/>
            </a:pPr>
            <a:r>
              <a:rPr lang="en-US" sz="3000" dirty="0" smtClean="0">
                <a:latin typeface="Times New Roman" pitchFamily="18" charset="0"/>
                <a:cs typeface="Times New Roman" pitchFamily="18" charset="0"/>
              </a:rPr>
              <a:t>5</a:t>
            </a:r>
            <a:r>
              <a:rPr lang="fa-IR" sz="3200" dirty="0" smtClean="0">
                <a:cs typeface="B Nazanin" pitchFamily="2" charset="-78"/>
              </a:rPr>
              <a:t>) سيستم </a:t>
            </a:r>
            <a:r>
              <a:rPr lang="fa-IR" sz="3200" dirty="0">
                <a:cs typeface="B Nazanin" pitchFamily="2" charset="-78"/>
              </a:rPr>
              <a:t>های سنتی، مزایای به دست آمده از دگرگونی فرآیندها و بهبود در روشها را </a:t>
            </a:r>
            <a:r>
              <a:rPr lang="fa-IR" sz="3200" dirty="0" smtClean="0">
                <a:cs typeface="B Nazanin" pitchFamily="2" charset="-78"/>
              </a:rPr>
              <a:t>به عنوان صرفه جویی در نیروی کار به حساب می آورند . بنابراین بهبود عملکردها در فرآیند های عملیاتی را نشان نمی دهند.</a:t>
            </a:r>
          </a:p>
          <a:p>
            <a:pPr marL="0" indent="0" algn="r" rtl="1">
              <a:buNone/>
            </a:pPr>
            <a:endParaRPr lang="fa-IR" sz="3200" dirty="0" smtClean="0">
              <a:cs typeface="B Nazanin" pitchFamily="2" charset="-78"/>
            </a:endParaRPr>
          </a:p>
          <a:p>
            <a:pPr marL="0" indent="0" algn="r" rtl="1">
              <a:buNone/>
            </a:pPr>
            <a:endParaRPr lang="fa-IR" sz="3200" dirty="0" smtClean="0">
              <a:cs typeface="B Nazanin" pitchFamily="2" charset="-78"/>
            </a:endParaRPr>
          </a:p>
          <a:p>
            <a:pPr marL="0" indent="0" algn="r" rtl="1">
              <a:buNone/>
            </a:pPr>
            <a:endParaRPr lang="fa-IR" sz="3200" dirty="0">
              <a:cs typeface="B Nazanin" pitchFamily="2" charset="-78"/>
            </a:endParaRPr>
          </a:p>
          <a:p>
            <a:pPr marL="0" indent="0" algn="r" rtl="1">
              <a:buNone/>
            </a:pPr>
            <a:r>
              <a:rPr lang="en-US" sz="3200" dirty="0" smtClean="0">
                <a:latin typeface="Times New Roman" pitchFamily="18" charset="0"/>
                <a:cs typeface="Times New Roman" pitchFamily="18" charset="0"/>
              </a:rPr>
              <a:t>6</a:t>
            </a:r>
            <a:r>
              <a:rPr lang="fa-IR" sz="3200" dirty="0" smtClean="0">
                <a:cs typeface="B Nazanin" pitchFamily="2" charset="-78"/>
              </a:rPr>
              <a:t>) </a:t>
            </a:r>
            <a:r>
              <a:rPr lang="fa-IR" sz="3200" dirty="0">
                <a:cs typeface="B Nazanin" pitchFamily="2" charset="-78"/>
              </a:rPr>
              <a:t>این سيستم ها فقط هزینه هایی که به راحتی قابل شناسایی هستند را در محاسبه بهای تمام شده در نظر می گيرند و هزینه های غير مستقيم نقشی در محاسبه بهای تمام شده ندارند.</a:t>
            </a:r>
          </a:p>
          <a:p>
            <a:pPr marL="0" indent="0" algn="r" rtl="1">
              <a:buNone/>
            </a:pPr>
            <a:endParaRPr lang="fa-IR" sz="3200" dirty="0">
              <a:cs typeface="B Nazanin" pitchFamily="2" charset="-78"/>
            </a:endParaRPr>
          </a:p>
          <a:p>
            <a:pPr marL="0" indent="0" algn="r" rtl="1">
              <a:buNone/>
            </a:pPr>
            <a:endParaRPr lang="en-US" sz="2400" dirty="0">
              <a:cs typeface="B Nazanin" pitchFamily="2" charset="-78"/>
            </a:endParaRPr>
          </a:p>
          <a:p>
            <a:pPr marL="0" indent="0" algn="r" rtl="1">
              <a:buNone/>
            </a:pPr>
            <a:endParaRPr lang="en-US" sz="2400" dirty="0">
              <a:cs typeface="B Nazanin" pitchFamily="2" charset="-78"/>
            </a:endParaRPr>
          </a:p>
          <a:p>
            <a:pPr marL="0" indent="0" algn="r" rtl="1">
              <a:buNone/>
            </a:pPr>
            <a:endParaRPr lang="fa-IR" sz="2400" dirty="0">
              <a:cs typeface="B Nazanin" pitchFamily="2" charset="-78"/>
            </a:endParaRPr>
          </a:p>
          <a:p>
            <a:pPr marL="0" indent="0" algn="r" rtl="1">
              <a:buNone/>
            </a:pPr>
            <a:endParaRPr lang="fa-IR" sz="2400" dirty="0">
              <a:cs typeface="B Nazanin" pitchFamily="2" charset="-78"/>
            </a:endParaRPr>
          </a:p>
          <a:p>
            <a:pPr marL="0" indent="0" algn="r" rtl="1">
              <a:buNone/>
            </a:pPr>
            <a:endParaRPr lang="en-US" sz="2400" dirty="0">
              <a:cs typeface="B Nazanin" pitchFamily="2" charset="-78"/>
            </a:endParaRPr>
          </a:p>
        </p:txBody>
      </p:sp>
    </p:spTree>
    <p:extLst>
      <p:ext uri="{BB962C8B-B14F-4D97-AF65-F5344CB8AC3E}">
        <p14:creationId xmlns:p14="http://schemas.microsoft.com/office/powerpoint/2010/main" val="2141893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a:ln>
            <a:miter lim="800000"/>
            <a:headEnd/>
            <a:tailEnd/>
          </a:ln>
        </p:spPr>
        <p:txBody>
          <a:bodyPr/>
          <a:lstStyle/>
          <a:p>
            <a:fld id="{7117D50B-3CEB-48E0-8182-F14794FBC4F8}" type="slidenum">
              <a:rPr lang="ar-SA"/>
              <a:pPr/>
              <a:t>7</a:t>
            </a:fld>
            <a:endParaRPr lang="en-US"/>
          </a:p>
        </p:txBody>
      </p:sp>
      <p:sp>
        <p:nvSpPr>
          <p:cNvPr id="12291" name="Rectangle 2"/>
          <p:cNvSpPr>
            <a:spLocks noGrp="1" noChangeArrowheads="1"/>
          </p:cNvSpPr>
          <p:nvPr>
            <p:ph type="title"/>
          </p:nvPr>
        </p:nvSpPr>
        <p:spPr>
          <a:xfrm>
            <a:off x="539750" y="476250"/>
            <a:ext cx="8001000" cy="900113"/>
          </a:xfrm>
        </p:spPr>
        <p:txBody>
          <a:bodyPr/>
          <a:lstStyle/>
          <a:p>
            <a:pPr algn="r" eaLnBrk="1" hangingPunct="1"/>
            <a:r>
              <a:rPr lang="ar-SA" sz="3000" dirty="0" smtClean="0">
                <a:solidFill>
                  <a:schemeClr val="accent1">
                    <a:lumMod val="40000"/>
                    <a:lumOff val="60000"/>
                  </a:schemeClr>
                </a:solidFill>
                <a:cs typeface="B Titr" pitchFamily="2" charset="-78"/>
              </a:rPr>
              <a:t>دلایل عمده ایجاد سامانه هزینه‌یابی فعالیت‌محور</a:t>
            </a:r>
            <a:endParaRPr lang="en-US" sz="3000" dirty="0" smtClean="0">
              <a:solidFill>
                <a:schemeClr val="accent1">
                  <a:lumMod val="40000"/>
                  <a:lumOff val="60000"/>
                </a:schemeClr>
              </a:solidFill>
              <a:cs typeface="B Titr" pitchFamily="2" charset="-78"/>
            </a:endParaRPr>
          </a:p>
        </p:txBody>
      </p:sp>
      <p:sp>
        <p:nvSpPr>
          <p:cNvPr id="12292" name="Rectangle 3"/>
          <p:cNvSpPr>
            <a:spLocks noGrp="1" noChangeArrowheads="1"/>
          </p:cNvSpPr>
          <p:nvPr>
            <p:ph type="body" idx="1"/>
          </p:nvPr>
        </p:nvSpPr>
        <p:spPr>
          <a:noFill/>
        </p:spPr>
        <p:txBody>
          <a:bodyPr>
            <a:normAutofit/>
          </a:bodyPr>
          <a:lstStyle/>
          <a:p>
            <a:pPr algn="r" rtl="1" eaLnBrk="1" hangingPunct="1">
              <a:lnSpc>
                <a:spcPct val="130000"/>
              </a:lnSpc>
            </a:pPr>
            <a:r>
              <a:rPr lang="ar-SA" dirty="0" smtClean="0">
                <a:latin typeface="B Nazanin"/>
                <a:cs typeface="B Nazanin"/>
              </a:rPr>
              <a:t>1- ناتوانی سامانه‌های هزینه‌یابی سنتی برای فراهم کردن اطلاعات غیرمالی،</a:t>
            </a:r>
            <a:endParaRPr lang="en-US" dirty="0" smtClean="0">
              <a:latin typeface="B Nazanin"/>
              <a:cs typeface="B Nazanin"/>
            </a:endParaRPr>
          </a:p>
          <a:p>
            <a:pPr algn="r" rtl="1" eaLnBrk="1" hangingPunct="1">
              <a:lnSpc>
                <a:spcPct val="130000"/>
              </a:lnSpc>
            </a:pPr>
            <a:r>
              <a:rPr lang="ar-SA" dirty="0" smtClean="0">
                <a:latin typeface="B Nazanin"/>
                <a:cs typeface="B Nazanin"/>
              </a:rPr>
              <a:t>2- دقیق نبودن سامانه</a:t>
            </a:r>
            <a:r>
              <a:rPr lang="fa-IR" dirty="0" smtClean="0">
                <a:latin typeface="B Nazanin"/>
                <a:cs typeface="B Nazanin"/>
              </a:rPr>
              <a:t> </a:t>
            </a:r>
            <a:r>
              <a:rPr lang="ar-SA" dirty="0" smtClean="0">
                <a:latin typeface="B Nazanin"/>
                <a:cs typeface="B Nazanin"/>
              </a:rPr>
              <a:t>های هزینه‌یابی سنتی،</a:t>
            </a:r>
            <a:endParaRPr lang="en-US" dirty="0" smtClean="0">
              <a:latin typeface="B Nazanin"/>
              <a:cs typeface="B Nazanin"/>
            </a:endParaRPr>
          </a:p>
          <a:p>
            <a:pPr algn="r" rtl="1" eaLnBrk="1" hangingPunct="1">
              <a:lnSpc>
                <a:spcPct val="130000"/>
              </a:lnSpc>
            </a:pPr>
            <a:r>
              <a:rPr lang="ar-SA" dirty="0" smtClean="0">
                <a:latin typeface="B Nazanin"/>
                <a:cs typeface="B Nazanin"/>
              </a:rPr>
              <a:t>3- استفاده از سامانه های هزینه‌یابی برای فعالیتهای بهبود درسازمان،</a:t>
            </a:r>
            <a:endParaRPr lang="en-US" dirty="0" smtClean="0">
              <a:latin typeface="B Nazanin"/>
              <a:cs typeface="B Nazanin"/>
            </a:endParaRPr>
          </a:p>
          <a:p>
            <a:pPr algn="r" rtl="1" eaLnBrk="1" hangingPunct="1">
              <a:lnSpc>
                <a:spcPct val="130000"/>
              </a:lnSpc>
            </a:pPr>
            <a:r>
              <a:rPr lang="ar-SA" dirty="0" smtClean="0">
                <a:latin typeface="B Nazanin"/>
                <a:cs typeface="B Nazanin"/>
              </a:rPr>
              <a:t>4- افزایش میزان  هزینه سربار در مقایسه با سایر هزینه‌های تولید.</a:t>
            </a:r>
            <a:endParaRPr lang="en-US" dirty="0" smtClean="0">
              <a:latin typeface="B Nazanin"/>
              <a:cs typeface="B Nazanin"/>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a:ln>
            <a:miter lim="800000"/>
            <a:headEnd/>
            <a:tailEnd/>
          </a:ln>
        </p:spPr>
        <p:txBody>
          <a:bodyPr/>
          <a:lstStyle/>
          <a:p>
            <a:fld id="{51D2E64A-36BD-45B3-B062-92C623782FDC}" type="slidenum">
              <a:rPr lang="ar-SA"/>
              <a:pPr/>
              <a:t>8</a:t>
            </a:fld>
            <a:endParaRPr lang="en-US"/>
          </a:p>
        </p:txBody>
      </p:sp>
      <p:sp>
        <p:nvSpPr>
          <p:cNvPr id="16387" name="Rectangle 2"/>
          <p:cNvSpPr>
            <a:spLocks noGrp="1" noChangeArrowheads="1"/>
          </p:cNvSpPr>
          <p:nvPr>
            <p:ph type="title"/>
          </p:nvPr>
        </p:nvSpPr>
        <p:spPr>
          <a:xfrm>
            <a:off x="539750" y="476250"/>
            <a:ext cx="8001000" cy="900113"/>
          </a:xfrm>
        </p:spPr>
        <p:txBody>
          <a:bodyPr/>
          <a:lstStyle/>
          <a:p>
            <a:pPr algn="r" eaLnBrk="1" hangingPunct="1"/>
            <a:r>
              <a:rPr lang="ar-SA" sz="3000" dirty="0" smtClean="0">
                <a:solidFill>
                  <a:schemeClr val="accent1">
                    <a:lumMod val="20000"/>
                    <a:lumOff val="80000"/>
                  </a:schemeClr>
                </a:solidFill>
                <a:cs typeface="B Titr" pitchFamily="2" charset="-78"/>
              </a:rPr>
              <a:t>اهداف سامانه هزینه‌یابی فعالیت‌محور</a:t>
            </a:r>
            <a:endParaRPr lang="en-US" sz="3000" dirty="0" smtClean="0">
              <a:solidFill>
                <a:schemeClr val="accent1">
                  <a:lumMod val="20000"/>
                  <a:lumOff val="80000"/>
                </a:schemeClr>
              </a:solidFill>
              <a:cs typeface="B Titr" pitchFamily="2" charset="-78"/>
            </a:endParaRPr>
          </a:p>
        </p:txBody>
      </p:sp>
      <p:sp>
        <p:nvSpPr>
          <p:cNvPr id="16388" name="Rectangle 3"/>
          <p:cNvSpPr>
            <a:spLocks noGrp="1" noChangeArrowheads="1"/>
          </p:cNvSpPr>
          <p:nvPr>
            <p:ph type="body" idx="1"/>
          </p:nvPr>
        </p:nvSpPr>
        <p:spPr>
          <a:xfrm>
            <a:off x="457200" y="1428736"/>
            <a:ext cx="8229600" cy="5145800"/>
          </a:xfrm>
          <a:noFill/>
        </p:spPr>
        <p:txBody>
          <a:bodyPr>
            <a:normAutofit fontScale="92500"/>
          </a:bodyPr>
          <a:lstStyle/>
          <a:p>
            <a:pPr algn="r" rtl="1" eaLnBrk="1" hangingPunct="1">
              <a:lnSpc>
                <a:spcPct val="130000"/>
              </a:lnSpc>
              <a:buFont typeface="Wingdings" pitchFamily="2" charset="2"/>
              <a:buNone/>
            </a:pPr>
            <a:r>
              <a:rPr lang="fa-IR" sz="1800" dirty="0" smtClean="0">
                <a:cs typeface="B Titr" pitchFamily="2" charset="-78"/>
              </a:rPr>
              <a:t>1</a:t>
            </a:r>
            <a:r>
              <a:rPr lang="fa-IR" sz="2600" dirty="0" smtClean="0">
                <a:latin typeface="B Nazanin"/>
                <a:cs typeface="B Nazanin"/>
              </a:rPr>
              <a:t>.   </a:t>
            </a:r>
            <a:r>
              <a:rPr lang="ar-SA" sz="2600" dirty="0" smtClean="0">
                <a:latin typeface="B Nazanin"/>
                <a:cs typeface="B Nazanin"/>
              </a:rPr>
              <a:t>فراهم کردن اطلاعات درباره فعالیتهای تولید با هدف حذف فعالیتهای اضافی، </a:t>
            </a:r>
            <a:endParaRPr lang="en-US" sz="2600" dirty="0" smtClean="0">
              <a:latin typeface="B Nazanin"/>
              <a:cs typeface="B Nazanin"/>
            </a:endParaRPr>
          </a:p>
          <a:p>
            <a:pPr algn="r" rtl="1" eaLnBrk="1" hangingPunct="1">
              <a:lnSpc>
                <a:spcPct val="130000"/>
              </a:lnSpc>
              <a:buFont typeface="Wingdings" pitchFamily="2" charset="2"/>
              <a:buNone/>
            </a:pPr>
            <a:r>
              <a:rPr lang="fa-IR" sz="2600" dirty="0" smtClean="0">
                <a:latin typeface="B Nazanin"/>
                <a:cs typeface="B Nazanin"/>
              </a:rPr>
              <a:t>2.   </a:t>
            </a:r>
            <a:r>
              <a:rPr lang="ar-SA" sz="2600" dirty="0" smtClean="0">
                <a:latin typeface="B Nazanin"/>
                <a:cs typeface="B Nazanin"/>
              </a:rPr>
              <a:t>فراهم کردن اطلاعات درباره فعالیتهای بدون ارزش‌افزوده و کاهش هزینه‌ها ازطریق حذف این فعالیتها (در صورت امکان)، </a:t>
            </a:r>
            <a:endParaRPr lang="en-US" sz="2600" dirty="0" smtClean="0">
              <a:latin typeface="B Nazanin"/>
              <a:cs typeface="B Nazanin"/>
            </a:endParaRPr>
          </a:p>
          <a:p>
            <a:pPr algn="r" rtl="1" eaLnBrk="1" hangingPunct="1">
              <a:lnSpc>
                <a:spcPct val="130000"/>
              </a:lnSpc>
              <a:buFont typeface="Wingdings" pitchFamily="2" charset="2"/>
              <a:buNone/>
            </a:pPr>
            <a:r>
              <a:rPr lang="fa-IR" sz="2600" dirty="0" smtClean="0">
                <a:latin typeface="B Nazanin"/>
                <a:cs typeface="B Nazanin"/>
              </a:rPr>
              <a:t>3.   </a:t>
            </a:r>
            <a:r>
              <a:rPr lang="ar-SA" sz="2600" dirty="0" smtClean="0">
                <a:latin typeface="B Nazanin"/>
                <a:cs typeface="B Nazanin"/>
              </a:rPr>
              <a:t>فراهم کردن اطلاعات برای مهندسان طراح به منظور انتخاب طرح محصول با بالاترین کیفیت و پایین</a:t>
            </a:r>
            <a:r>
              <a:rPr lang="fa-IR" sz="2600" dirty="0" smtClean="0">
                <a:latin typeface="B Nazanin"/>
                <a:cs typeface="B Nazanin"/>
              </a:rPr>
              <a:t> </a:t>
            </a:r>
            <a:r>
              <a:rPr lang="ar-SA" sz="2600" dirty="0" smtClean="0">
                <a:latin typeface="B Nazanin"/>
                <a:cs typeface="B Nazanin"/>
              </a:rPr>
              <a:t>ترین هزینه، </a:t>
            </a:r>
            <a:endParaRPr lang="en-US" sz="2600" dirty="0" smtClean="0">
              <a:latin typeface="B Nazanin"/>
              <a:cs typeface="B Nazanin"/>
            </a:endParaRPr>
          </a:p>
          <a:p>
            <a:pPr algn="r" rtl="1" eaLnBrk="1" hangingPunct="1">
              <a:lnSpc>
                <a:spcPct val="130000"/>
              </a:lnSpc>
              <a:buFont typeface="Wingdings" pitchFamily="2" charset="2"/>
              <a:buNone/>
            </a:pPr>
            <a:r>
              <a:rPr lang="fa-IR" sz="2600" dirty="0" smtClean="0">
                <a:latin typeface="B Nazanin"/>
                <a:cs typeface="B Nazanin"/>
              </a:rPr>
              <a:t>4.   </a:t>
            </a:r>
            <a:r>
              <a:rPr lang="ar-SA" sz="2600" dirty="0" smtClean="0">
                <a:latin typeface="B Nazanin"/>
                <a:cs typeface="B Nazanin"/>
              </a:rPr>
              <a:t>فراهم کردن اطلاعات درباره انتخاب بازار، </a:t>
            </a:r>
            <a:endParaRPr lang="en-US" sz="2600" dirty="0" smtClean="0">
              <a:latin typeface="B Nazanin"/>
              <a:cs typeface="B Nazanin"/>
            </a:endParaRPr>
          </a:p>
          <a:p>
            <a:pPr algn="r" rtl="1" eaLnBrk="1" hangingPunct="1">
              <a:lnSpc>
                <a:spcPct val="130000"/>
              </a:lnSpc>
              <a:buFont typeface="Wingdings" pitchFamily="2" charset="2"/>
              <a:buNone/>
            </a:pPr>
            <a:r>
              <a:rPr lang="fa-IR" sz="2600" dirty="0" smtClean="0">
                <a:latin typeface="B Nazanin"/>
                <a:cs typeface="B Nazanin"/>
              </a:rPr>
              <a:t>5.   </a:t>
            </a:r>
            <a:r>
              <a:rPr lang="ar-SA" sz="2600" dirty="0" smtClean="0">
                <a:latin typeface="B Nazanin"/>
                <a:cs typeface="B Nazanin"/>
              </a:rPr>
              <a:t>فراهم کردن اطلاعات به منظور تدوین راهبرد قیمت</a:t>
            </a:r>
            <a:r>
              <a:rPr lang="fa-IR" sz="2600" dirty="0" smtClean="0">
                <a:latin typeface="B Nazanin"/>
                <a:cs typeface="B Nazanin"/>
              </a:rPr>
              <a:t> </a:t>
            </a:r>
            <a:r>
              <a:rPr lang="ar-SA" sz="2600" dirty="0" smtClean="0">
                <a:latin typeface="B Nazanin"/>
                <a:cs typeface="B Nazanin"/>
              </a:rPr>
              <a:t>گذاری، </a:t>
            </a:r>
            <a:endParaRPr lang="en-US" sz="2600" dirty="0" smtClean="0">
              <a:latin typeface="B Nazanin"/>
              <a:cs typeface="B Nazanin"/>
            </a:endParaRPr>
          </a:p>
          <a:p>
            <a:pPr algn="r" rtl="1" eaLnBrk="1" hangingPunct="1">
              <a:lnSpc>
                <a:spcPct val="130000"/>
              </a:lnSpc>
              <a:buFont typeface="Wingdings" pitchFamily="2" charset="2"/>
              <a:buNone/>
            </a:pPr>
            <a:r>
              <a:rPr lang="fa-IR" sz="2600" dirty="0" smtClean="0">
                <a:latin typeface="B Nazanin"/>
                <a:cs typeface="B Nazanin"/>
              </a:rPr>
              <a:t>6.   </a:t>
            </a:r>
            <a:r>
              <a:rPr lang="ar-SA" sz="2600" dirty="0" smtClean="0">
                <a:latin typeface="B Nazanin"/>
                <a:cs typeface="B Nazanin"/>
              </a:rPr>
              <a:t>فراهم کردن و محاسبه دقیقتر هزینه و سود</a:t>
            </a:r>
            <a:r>
              <a:rPr lang="fa-IR" sz="2600" dirty="0" smtClean="0">
                <a:latin typeface="B Nazanin"/>
                <a:cs typeface="B Nazanin"/>
              </a:rPr>
              <a:t>آ</a:t>
            </a:r>
            <a:r>
              <a:rPr lang="ar-SA" sz="2600" dirty="0" smtClean="0">
                <a:latin typeface="B Nazanin"/>
                <a:cs typeface="B Nazanin"/>
              </a:rPr>
              <a:t>وری محصولات، </a:t>
            </a:r>
            <a:endParaRPr lang="en-US" sz="2600" dirty="0" smtClean="0">
              <a:latin typeface="B Nazanin"/>
              <a:cs typeface="B Nazanin"/>
            </a:endParaRPr>
          </a:p>
          <a:p>
            <a:pPr algn="r" rtl="1" eaLnBrk="1" hangingPunct="1">
              <a:lnSpc>
                <a:spcPct val="130000"/>
              </a:lnSpc>
              <a:buFont typeface="Wingdings" pitchFamily="2" charset="2"/>
              <a:buNone/>
            </a:pPr>
            <a:r>
              <a:rPr lang="fa-IR" sz="2600" dirty="0" smtClean="0">
                <a:latin typeface="B Nazanin"/>
                <a:cs typeface="B Nazanin"/>
              </a:rPr>
              <a:t>7.   </a:t>
            </a:r>
            <a:r>
              <a:rPr lang="ar-SA" sz="2600" dirty="0" smtClean="0">
                <a:latin typeface="B Nazanin"/>
                <a:cs typeface="B Nazanin"/>
              </a:rPr>
              <a:t>فراهم کردن اطلاعات درمورد هزینه تولید قطعات به منظور تصمیم</a:t>
            </a:r>
            <a:r>
              <a:rPr lang="fa-IR" sz="2600" dirty="0" smtClean="0">
                <a:latin typeface="B Nazanin"/>
                <a:cs typeface="B Nazanin"/>
              </a:rPr>
              <a:t> </a:t>
            </a:r>
            <a:r>
              <a:rPr lang="ar-SA" sz="2600" dirty="0" smtClean="0">
                <a:latin typeface="B Nazanin"/>
                <a:cs typeface="B Nazanin"/>
              </a:rPr>
              <a:t>گیری درباره خرید یا ساخت آنها.</a:t>
            </a:r>
            <a:endParaRPr lang="en-US" sz="2600" dirty="0" smtClean="0">
              <a:latin typeface="B Nazanin"/>
              <a:cs typeface="B Nazanin"/>
            </a:endParaRPr>
          </a:p>
          <a:p>
            <a:pPr algn="r" rtl="1" eaLnBrk="1" hangingPunct="1">
              <a:lnSpc>
                <a:spcPct val="130000"/>
              </a:lnSpc>
            </a:pPr>
            <a:endParaRPr lang="en-US" sz="2600" dirty="0" smtClean="0">
              <a:latin typeface="B Nazanin"/>
              <a:cs typeface="B Titr"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a:ln>
            <a:miter lim="800000"/>
            <a:headEnd/>
            <a:tailEnd/>
          </a:ln>
        </p:spPr>
        <p:txBody>
          <a:bodyPr/>
          <a:lstStyle/>
          <a:p>
            <a:fld id="{C3066526-62A1-4376-8466-19656E7DBD7F}" type="slidenum">
              <a:rPr lang="ar-SA"/>
              <a:pPr/>
              <a:t>9</a:t>
            </a:fld>
            <a:endParaRPr lang="en-US"/>
          </a:p>
        </p:txBody>
      </p:sp>
      <p:sp>
        <p:nvSpPr>
          <p:cNvPr id="17411" name="Rectangle 2"/>
          <p:cNvSpPr>
            <a:spLocks noGrp="1" noChangeArrowheads="1"/>
          </p:cNvSpPr>
          <p:nvPr>
            <p:ph type="title"/>
          </p:nvPr>
        </p:nvSpPr>
        <p:spPr>
          <a:xfrm>
            <a:off x="539750" y="476250"/>
            <a:ext cx="8001000" cy="900113"/>
          </a:xfrm>
        </p:spPr>
        <p:txBody>
          <a:bodyPr/>
          <a:lstStyle/>
          <a:p>
            <a:pPr algn="r" eaLnBrk="1" hangingPunct="1"/>
            <a:r>
              <a:rPr lang="ar-SA" sz="3000" dirty="0" smtClean="0">
                <a:solidFill>
                  <a:schemeClr val="tx1">
                    <a:lumMod val="95000"/>
                    <a:lumOff val="5000"/>
                  </a:schemeClr>
                </a:solidFill>
                <a:cs typeface="B Titr" pitchFamily="2" charset="-78"/>
              </a:rPr>
              <a:t>تشکیل گروه هزینه‌یابی فعالیت محور</a:t>
            </a:r>
            <a:endParaRPr lang="en-US" sz="3000" dirty="0" smtClean="0">
              <a:solidFill>
                <a:schemeClr val="tx1">
                  <a:lumMod val="95000"/>
                  <a:lumOff val="5000"/>
                </a:schemeClr>
              </a:solidFill>
              <a:cs typeface="B Titr" pitchFamily="2" charset="-78"/>
            </a:endParaRPr>
          </a:p>
        </p:txBody>
      </p:sp>
      <p:sp>
        <p:nvSpPr>
          <p:cNvPr id="17412" name="Rectangle 3"/>
          <p:cNvSpPr>
            <a:spLocks noGrp="1" noChangeArrowheads="1"/>
          </p:cNvSpPr>
          <p:nvPr>
            <p:ph type="body" idx="1"/>
          </p:nvPr>
        </p:nvSpPr>
        <p:spPr>
          <a:noFill/>
        </p:spPr>
        <p:txBody>
          <a:bodyPr>
            <a:normAutofit fontScale="92500"/>
          </a:bodyPr>
          <a:lstStyle/>
          <a:p>
            <a:pPr algn="r" rtl="1" eaLnBrk="1" hangingPunct="1">
              <a:lnSpc>
                <a:spcPct val="130000"/>
              </a:lnSpc>
              <a:buFont typeface="Wingdings" pitchFamily="2" charset="2"/>
              <a:buNone/>
            </a:pPr>
            <a:r>
              <a:rPr lang="ar-SA" dirty="0" smtClean="0">
                <a:solidFill>
                  <a:schemeClr val="folHlink"/>
                </a:solidFill>
                <a:cs typeface="B Nazanin"/>
              </a:rPr>
              <a:t>گروه هزینه‌یابی فعالیت‌محور حداقل باید شامل اعضای زیر باشد:</a:t>
            </a:r>
            <a:endParaRPr lang="en-US" dirty="0" smtClean="0">
              <a:solidFill>
                <a:schemeClr val="folHlink"/>
              </a:solidFill>
              <a:cs typeface="B Nazanin"/>
            </a:endParaRPr>
          </a:p>
          <a:p>
            <a:pPr algn="r" rtl="1" eaLnBrk="1" hangingPunct="1">
              <a:lnSpc>
                <a:spcPct val="130000"/>
              </a:lnSpc>
            </a:pPr>
            <a:r>
              <a:rPr lang="ar-SA" dirty="0" smtClean="0">
                <a:cs typeface="B Nazanin"/>
              </a:rPr>
              <a:t>رهبرگروه باید مهندسی باشد که در گروه برنامه‌ریزی راهبردی شرکت مشارکت داشته است، </a:t>
            </a:r>
            <a:endParaRPr lang="en-US" dirty="0" smtClean="0">
              <a:cs typeface="B Nazanin"/>
            </a:endParaRPr>
          </a:p>
          <a:p>
            <a:pPr algn="r" rtl="1" eaLnBrk="1" hangingPunct="1">
              <a:lnSpc>
                <a:spcPct val="130000"/>
              </a:lnSpc>
            </a:pPr>
            <a:r>
              <a:rPr lang="ar-SA" dirty="0" smtClean="0">
                <a:cs typeface="B Nazanin"/>
              </a:rPr>
              <a:t>حسابدار(صنعتی) شرکت که شناخت کافی از فرایند تولید شرکت و دانش لازم در مورد سامانه‌های حسابداری موجود در شرکت داشته باشد، </a:t>
            </a:r>
            <a:endParaRPr lang="en-US" dirty="0" smtClean="0">
              <a:cs typeface="B Nazanin"/>
            </a:endParaRPr>
          </a:p>
          <a:p>
            <a:pPr algn="r" rtl="1" eaLnBrk="1" hangingPunct="1">
              <a:lnSpc>
                <a:spcPct val="130000"/>
              </a:lnSpc>
            </a:pPr>
            <a:r>
              <a:rPr lang="ar-SA" dirty="0" smtClean="0">
                <a:cs typeface="B Nazanin"/>
              </a:rPr>
              <a:t>سرپرست تولید، </a:t>
            </a:r>
            <a:endParaRPr lang="en-US" dirty="0" smtClean="0">
              <a:cs typeface="B Nazanin"/>
            </a:endParaRPr>
          </a:p>
          <a:p>
            <a:pPr algn="r" rtl="1" eaLnBrk="1" hangingPunct="1">
              <a:lnSpc>
                <a:spcPct val="130000"/>
              </a:lnSpc>
            </a:pPr>
            <a:r>
              <a:rPr lang="ar-SA" dirty="0" smtClean="0">
                <a:cs typeface="B Nazanin"/>
              </a:rPr>
              <a:t>مهندس صنایع (با تجربه کاری زیاد.)</a:t>
            </a:r>
            <a:endParaRPr lang="en-US" dirty="0" smtClean="0">
              <a:cs typeface="B Nazanin"/>
            </a:endParaRPr>
          </a:p>
          <a:p>
            <a:pPr algn="r" rtl="1" eaLnBrk="1" hangingPunct="1">
              <a:lnSpc>
                <a:spcPct val="130000"/>
              </a:lnSpc>
            </a:pPr>
            <a:endParaRPr lang="en-US" dirty="0" smtClean="0">
              <a:cs typeface="B Nazanin"/>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a:ln>
            <a:miter lim="800000"/>
            <a:headEnd/>
            <a:tailEnd/>
          </a:ln>
        </p:spPr>
        <p:txBody>
          <a:bodyPr/>
          <a:lstStyle/>
          <a:p>
            <a:fld id="{C095E631-F4DB-4B32-BB7E-A16293FCB0D3}" type="slidenum">
              <a:rPr lang="ar-SA"/>
              <a:pPr/>
              <a:t>10</a:t>
            </a:fld>
            <a:endParaRPr lang="en-US"/>
          </a:p>
        </p:txBody>
      </p:sp>
      <p:sp>
        <p:nvSpPr>
          <p:cNvPr id="18435" name="Rectangle 2"/>
          <p:cNvSpPr>
            <a:spLocks noGrp="1" noChangeArrowheads="1"/>
          </p:cNvSpPr>
          <p:nvPr>
            <p:ph type="title"/>
          </p:nvPr>
        </p:nvSpPr>
        <p:spPr>
          <a:xfrm>
            <a:off x="539750" y="476250"/>
            <a:ext cx="8001000" cy="900113"/>
          </a:xfrm>
        </p:spPr>
        <p:txBody>
          <a:bodyPr/>
          <a:lstStyle/>
          <a:p>
            <a:pPr algn="r" eaLnBrk="1" hangingPunct="1"/>
            <a:r>
              <a:rPr lang="ar-SA" sz="3000" dirty="0" smtClean="0">
                <a:solidFill>
                  <a:schemeClr val="tx1">
                    <a:lumMod val="95000"/>
                    <a:lumOff val="5000"/>
                  </a:schemeClr>
                </a:solidFill>
                <a:cs typeface="B Titr" pitchFamily="2" charset="-78"/>
              </a:rPr>
              <a:t>موضوعات سازمانی</a:t>
            </a:r>
            <a:endParaRPr lang="en-US" sz="3000" dirty="0" smtClean="0">
              <a:solidFill>
                <a:schemeClr val="tx1">
                  <a:lumMod val="95000"/>
                  <a:lumOff val="5000"/>
                </a:schemeClr>
              </a:solidFill>
              <a:cs typeface="B Titr" pitchFamily="2" charset="-78"/>
            </a:endParaRPr>
          </a:p>
        </p:txBody>
      </p:sp>
      <p:sp>
        <p:nvSpPr>
          <p:cNvPr id="18436" name="Rectangle 3"/>
          <p:cNvSpPr>
            <a:spLocks noGrp="1" noChangeArrowheads="1"/>
          </p:cNvSpPr>
          <p:nvPr>
            <p:ph type="body" idx="1"/>
          </p:nvPr>
        </p:nvSpPr>
        <p:spPr>
          <a:xfrm>
            <a:off x="566738" y="1285860"/>
            <a:ext cx="8001000" cy="5214974"/>
          </a:xfrm>
          <a:noFill/>
        </p:spPr>
        <p:txBody>
          <a:bodyPr>
            <a:noAutofit/>
          </a:bodyPr>
          <a:lstStyle/>
          <a:p>
            <a:pPr algn="r" rtl="1" eaLnBrk="1" hangingPunct="1">
              <a:lnSpc>
                <a:spcPct val="130000"/>
              </a:lnSpc>
              <a:buFont typeface="Wingdings" pitchFamily="2" charset="2"/>
              <a:buNone/>
            </a:pPr>
            <a:r>
              <a:rPr lang="ar-SA" dirty="0" smtClean="0">
                <a:solidFill>
                  <a:schemeClr val="folHlink"/>
                </a:solidFill>
                <a:cs typeface="B Nazanin"/>
              </a:rPr>
              <a:t>موضوعاتی که در طراحی سامانه هزینه‌یابی فعالیت‌محور باید به آنها توجه کرد عبارتند از:</a:t>
            </a:r>
            <a:endParaRPr lang="en-US" dirty="0" smtClean="0">
              <a:solidFill>
                <a:schemeClr val="folHlink"/>
              </a:solidFill>
              <a:cs typeface="B Nazanin"/>
            </a:endParaRPr>
          </a:p>
          <a:p>
            <a:pPr algn="r" rtl="1" eaLnBrk="1" hangingPunct="1">
              <a:lnSpc>
                <a:spcPct val="120000"/>
              </a:lnSpc>
            </a:pPr>
            <a:r>
              <a:rPr lang="ar-SA" sz="2000" dirty="0" smtClean="0">
                <a:cs typeface="B Nazanin"/>
              </a:rPr>
              <a:t>تعداد محصولات یا خدمات شرکت، </a:t>
            </a:r>
            <a:endParaRPr lang="en-US" sz="2000" dirty="0" smtClean="0">
              <a:cs typeface="B Nazanin"/>
            </a:endParaRPr>
          </a:p>
          <a:p>
            <a:pPr algn="r" rtl="1" eaLnBrk="1" hangingPunct="1">
              <a:lnSpc>
                <a:spcPct val="120000"/>
              </a:lnSpc>
            </a:pPr>
            <a:r>
              <a:rPr lang="ar-SA" sz="2000" dirty="0" smtClean="0">
                <a:cs typeface="B Nazanin"/>
              </a:rPr>
              <a:t>تنوع خطوط تولید، </a:t>
            </a:r>
            <a:endParaRPr lang="en-US" sz="2000" dirty="0" smtClean="0">
              <a:cs typeface="B Nazanin"/>
            </a:endParaRPr>
          </a:p>
          <a:p>
            <a:pPr algn="r" rtl="1" eaLnBrk="1" hangingPunct="1">
              <a:lnSpc>
                <a:spcPct val="120000"/>
              </a:lnSpc>
            </a:pPr>
            <a:r>
              <a:rPr lang="ar-SA" sz="2000" dirty="0" smtClean="0">
                <a:cs typeface="B Nazanin"/>
              </a:rPr>
              <a:t>سربار به عنوان عنصر عمده هزینه، </a:t>
            </a:r>
            <a:endParaRPr lang="en-US" sz="2000" dirty="0" smtClean="0">
              <a:cs typeface="B Nazanin"/>
            </a:endParaRPr>
          </a:p>
          <a:p>
            <a:pPr algn="r" rtl="1" eaLnBrk="1" hangingPunct="1">
              <a:lnSpc>
                <a:spcPct val="120000"/>
              </a:lnSpc>
            </a:pPr>
            <a:r>
              <a:rPr lang="ar-SA" sz="2000" dirty="0" smtClean="0">
                <a:cs typeface="B Nazanin"/>
              </a:rPr>
              <a:t>رشد سریع هزینه‌های سربار، </a:t>
            </a:r>
            <a:endParaRPr lang="en-US" sz="2000" dirty="0" smtClean="0">
              <a:cs typeface="B Nazanin"/>
            </a:endParaRPr>
          </a:p>
          <a:p>
            <a:pPr algn="r" rtl="1" eaLnBrk="1" hangingPunct="1">
              <a:lnSpc>
                <a:spcPct val="120000"/>
              </a:lnSpc>
            </a:pPr>
            <a:r>
              <a:rPr lang="ar-SA" sz="2000" dirty="0" smtClean="0">
                <a:cs typeface="B Nazanin"/>
              </a:rPr>
              <a:t>عناصر اصلی هزینه‌های سربار مربوط به زمانبندی، کنترل کیفیت و متعادل ساختن خطوط تولید، </a:t>
            </a:r>
            <a:endParaRPr lang="en-US" sz="2000" dirty="0" smtClean="0">
              <a:cs typeface="B Nazanin"/>
            </a:endParaRPr>
          </a:p>
          <a:p>
            <a:pPr algn="r" rtl="1" eaLnBrk="1" hangingPunct="1">
              <a:lnSpc>
                <a:spcPct val="120000"/>
              </a:lnSpc>
            </a:pPr>
            <a:r>
              <a:rPr lang="ar-SA" sz="2000" dirty="0" smtClean="0">
                <a:cs typeface="B Nazanin"/>
              </a:rPr>
              <a:t>مبنای محاسبه نرخ جذب کنونی سربار مانند ساعات کار مستقیم یا ساعات کار ماشین، </a:t>
            </a:r>
            <a:endParaRPr lang="en-US" sz="2000" dirty="0" smtClean="0">
              <a:cs typeface="B Nazanin"/>
            </a:endParaRPr>
          </a:p>
          <a:p>
            <a:pPr algn="r" rtl="1" eaLnBrk="1" hangingPunct="1">
              <a:lnSpc>
                <a:spcPct val="120000"/>
              </a:lnSpc>
            </a:pPr>
            <a:r>
              <a:rPr lang="ar-SA" sz="2000" dirty="0" smtClean="0">
                <a:cs typeface="B Nazanin"/>
              </a:rPr>
              <a:t>مجاری و بازارهای فروش محصولات، </a:t>
            </a:r>
            <a:endParaRPr lang="en-US" sz="2000" dirty="0" smtClean="0">
              <a:cs typeface="B Nazanin"/>
            </a:endParaRPr>
          </a:p>
          <a:p>
            <a:pPr algn="r" rtl="1" eaLnBrk="1" hangingPunct="1">
              <a:lnSpc>
                <a:spcPct val="120000"/>
              </a:lnSpc>
            </a:pPr>
            <a:r>
              <a:rPr lang="ar-SA" sz="2000" dirty="0" smtClean="0">
                <a:cs typeface="B Nazanin"/>
              </a:rPr>
              <a:t>نیاز مشتریان به سطوح مختلفی از خدمات. </a:t>
            </a:r>
            <a:endParaRPr lang="en-US" sz="2000" dirty="0" smtClean="0">
              <a:cs typeface="B Nazanin"/>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a:ln>
            <a:miter lim="800000"/>
            <a:headEnd/>
            <a:tailEnd/>
          </a:ln>
        </p:spPr>
        <p:txBody>
          <a:bodyPr/>
          <a:lstStyle/>
          <a:p>
            <a:fld id="{09D89C9C-90E1-4611-8CC4-1C895C73F08D}" type="slidenum">
              <a:rPr lang="ar-SA"/>
              <a:pPr/>
              <a:t>11</a:t>
            </a:fld>
            <a:endParaRPr lang="en-US"/>
          </a:p>
        </p:txBody>
      </p:sp>
      <p:sp>
        <p:nvSpPr>
          <p:cNvPr id="15363" name="Rectangle 2"/>
          <p:cNvSpPr>
            <a:spLocks noGrp="1" noChangeArrowheads="1"/>
          </p:cNvSpPr>
          <p:nvPr>
            <p:ph type="title"/>
          </p:nvPr>
        </p:nvSpPr>
        <p:spPr>
          <a:xfrm>
            <a:off x="539750" y="476250"/>
            <a:ext cx="8001000" cy="900113"/>
          </a:xfrm>
        </p:spPr>
        <p:txBody>
          <a:bodyPr/>
          <a:lstStyle/>
          <a:p>
            <a:pPr algn="r" eaLnBrk="1" hangingPunct="1"/>
            <a:r>
              <a:rPr lang="ar-SA" sz="3000" dirty="0" smtClean="0">
                <a:solidFill>
                  <a:schemeClr val="tx1">
                    <a:lumMod val="85000"/>
                    <a:lumOff val="15000"/>
                  </a:schemeClr>
                </a:solidFill>
                <a:cs typeface="B Titr" pitchFamily="2" charset="-78"/>
              </a:rPr>
              <a:t>فرایند طراحی و اجرای سیستم هزینه‌یابی فعالیت‌محور</a:t>
            </a:r>
            <a:endParaRPr lang="en-US" sz="3000" dirty="0" smtClean="0">
              <a:solidFill>
                <a:schemeClr val="tx1">
                  <a:lumMod val="85000"/>
                  <a:lumOff val="15000"/>
                </a:schemeClr>
              </a:solidFill>
              <a:cs typeface="B Titr" pitchFamily="2" charset="-78"/>
            </a:endParaRPr>
          </a:p>
        </p:txBody>
      </p:sp>
      <p:sp>
        <p:nvSpPr>
          <p:cNvPr id="15364" name="Rectangle 3"/>
          <p:cNvSpPr>
            <a:spLocks noGrp="1" noChangeArrowheads="1"/>
          </p:cNvSpPr>
          <p:nvPr>
            <p:ph type="body" idx="1"/>
          </p:nvPr>
        </p:nvSpPr>
        <p:spPr>
          <a:noFill/>
        </p:spPr>
        <p:txBody>
          <a:bodyPr>
            <a:normAutofit lnSpcReduction="10000"/>
          </a:bodyPr>
          <a:lstStyle/>
          <a:p>
            <a:pPr algn="r" rtl="1" eaLnBrk="1" hangingPunct="1">
              <a:lnSpc>
                <a:spcPct val="130000"/>
              </a:lnSpc>
            </a:pPr>
            <a:r>
              <a:rPr lang="ar-SA" dirty="0" smtClean="0">
                <a:latin typeface="Times New Roman" pitchFamily="18" charset="0"/>
                <a:cs typeface="B Nazanin"/>
              </a:rPr>
              <a:t>اصول اولیه این سامانه شامل شناسایی فعالیتها، محاسبه هزینه هر فعالیت و سپس بهای هر محصول بر مبنای میزان استفاده از فعالیتهاست. بنابراین دقت هزینه‌یابی محصولات به هزینه‌یابی فعالتیها و حجم محرکهای هزینه بستگی دارد. برمبنای این اصول، طراحی سامانه هزینه‌یابی فعالیت‌محور به مراحل مختلف قابل طبقه‌بندی است</a:t>
            </a:r>
            <a:r>
              <a:rPr lang="fa-IR" dirty="0" smtClean="0">
                <a:latin typeface="Times New Roman" pitchFamily="18" charset="0"/>
                <a:cs typeface="B Nazanin"/>
              </a:rPr>
              <a:t>، </a:t>
            </a:r>
            <a:r>
              <a:rPr lang="ar-SA" dirty="0" smtClean="0">
                <a:latin typeface="Times New Roman" pitchFamily="18" charset="0"/>
                <a:cs typeface="B Nazanin"/>
              </a:rPr>
              <a:t>فرایند طراحی سامانه هزینه‌یابی فعالیت‌محور با «‌شناسایی اهداف» سامانه آغاز و با  «‌اجرای برنامه» پایان می‌یابد.</a:t>
            </a:r>
            <a:endParaRPr lang="en-US" dirty="0" smtClean="0">
              <a:latin typeface="Times New Roman" pitchFamily="18" charset="0"/>
              <a:cs typeface="B Nazanin"/>
            </a:endParaRPr>
          </a:p>
          <a:p>
            <a:pPr algn="r" rtl="1" eaLnBrk="1" hangingPunct="1">
              <a:lnSpc>
                <a:spcPct val="130000"/>
              </a:lnSpc>
            </a:pPr>
            <a:endParaRPr lang="en-US" sz="2400" dirty="0" smtClean="0">
              <a:cs typeface="B Titr"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Slide Number Placeholder 5"/>
          <p:cNvSpPr>
            <a:spLocks noGrp="1"/>
          </p:cNvSpPr>
          <p:nvPr>
            <p:ph type="sldNum" sz="quarter" idx="12"/>
          </p:nvPr>
        </p:nvSpPr>
        <p:spPr>
          <a:noFill/>
          <a:ln>
            <a:miter lim="800000"/>
            <a:headEnd/>
            <a:tailEnd/>
          </a:ln>
        </p:spPr>
        <p:txBody>
          <a:bodyPr/>
          <a:lstStyle/>
          <a:p>
            <a:fld id="{E4E4DE52-7D06-430B-B647-CC5F7FDB72B4}" type="slidenum">
              <a:rPr lang="ar-SA"/>
              <a:pPr/>
              <a:t>12</a:t>
            </a:fld>
            <a:endParaRPr lang="en-US"/>
          </a:p>
        </p:txBody>
      </p:sp>
      <p:sp>
        <p:nvSpPr>
          <p:cNvPr id="19459" name="Rectangle 2"/>
          <p:cNvSpPr>
            <a:spLocks noGrp="1" noChangeArrowheads="1"/>
          </p:cNvSpPr>
          <p:nvPr>
            <p:ph type="title"/>
          </p:nvPr>
        </p:nvSpPr>
        <p:spPr>
          <a:xfrm>
            <a:off x="539750" y="476250"/>
            <a:ext cx="8001000" cy="900113"/>
          </a:xfrm>
        </p:spPr>
        <p:txBody>
          <a:bodyPr/>
          <a:lstStyle/>
          <a:p>
            <a:pPr algn="r" eaLnBrk="1" hangingPunct="1"/>
            <a:r>
              <a:rPr lang="ar-SA" sz="3000" smtClean="0">
                <a:solidFill>
                  <a:schemeClr val="folHlink"/>
                </a:solidFill>
                <a:cs typeface="B Titr" pitchFamily="2" charset="-78"/>
              </a:rPr>
              <a:t>هزينه</a:t>
            </a:r>
            <a:r>
              <a:rPr lang="fa-IR" sz="3000" smtClean="0">
                <a:solidFill>
                  <a:schemeClr val="folHlink"/>
                </a:solidFill>
                <a:cs typeface="B Titr" pitchFamily="2" charset="-78"/>
              </a:rPr>
              <a:t> </a:t>
            </a:r>
            <a:r>
              <a:rPr lang="ar-SA" sz="3000" smtClean="0">
                <a:solidFill>
                  <a:schemeClr val="folHlink"/>
                </a:solidFill>
                <a:cs typeface="B Titr" pitchFamily="2" charset="-78"/>
              </a:rPr>
              <a:t>يابي برمبناي فعاليت</a:t>
            </a:r>
            <a:endParaRPr lang="en-US" sz="3000" smtClean="0">
              <a:solidFill>
                <a:schemeClr val="folHlink"/>
              </a:solidFill>
              <a:cs typeface="B Titr" pitchFamily="2" charset="-78"/>
            </a:endParaRPr>
          </a:p>
        </p:txBody>
      </p:sp>
      <p:sp>
        <p:nvSpPr>
          <p:cNvPr id="19460" name="Rectangle 3"/>
          <p:cNvSpPr>
            <a:spLocks noGrp="1" noChangeArrowheads="1"/>
          </p:cNvSpPr>
          <p:nvPr>
            <p:ph type="body" idx="1"/>
          </p:nvPr>
        </p:nvSpPr>
        <p:spPr>
          <a:xfrm>
            <a:off x="539750" y="2133600"/>
            <a:ext cx="8001000" cy="3692525"/>
          </a:xfrm>
          <a:noFill/>
        </p:spPr>
        <p:txBody>
          <a:bodyPr>
            <a:noAutofit/>
          </a:bodyPr>
          <a:lstStyle/>
          <a:p>
            <a:pPr algn="r" rtl="1" eaLnBrk="1" hangingPunct="1">
              <a:lnSpc>
                <a:spcPct val="130000"/>
              </a:lnSpc>
            </a:pPr>
            <a:r>
              <a:rPr lang="ar-SA" sz="2400" dirty="0" smtClean="0">
                <a:latin typeface="Times New Roman" pitchFamily="18" charset="0"/>
                <a:cs typeface="Times New Roman" pitchFamily="18" charset="0"/>
              </a:rPr>
              <a:t>هزينه</a:t>
            </a:r>
            <a:r>
              <a:rPr lang="fa-IR" sz="2400" dirty="0" smtClean="0">
                <a:latin typeface="Times New Roman" pitchFamily="18" charset="0"/>
                <a:cs typeface="Times New Roman" pitchFamily="18" charset="0"/>
              </a:rPr>
              <a:t> </a:t>
            </a:r>
            <a:r>
              <a:rPr lang="ar-SA" sz="2400" dirty="0" smtClean="0">
                <a:latin typeface="Times New Roman" pitchFamily="18" charset="0"/>
                <a:cs typeface="Times New Roman" pitchFamily="18" charset="0"/>
              </a:rPr>
              <a:t>يابي برمبناي فعاليت نوعي روش هزينه يابي است كه در آن هزينه ها ابتدا به فعاليتها تخصيص مي يابد</a:t>
            </a:r>
            <a:r>
              <a:rPr lang="fa-IR" sz="2400" dirty="0" smtClean="0">
                <a:latin typeface="Times New Roman" pitchFamily="18" charset="0"/>
                <a:cs typeface="Times New Roman" pitchFamily="18" charset="0"/>
              </a:rPr>
              <a:t>،</a:t>
            </a:r>
          </a:p>
          <a:p>
            <a:pPr algn="r" rtl="1" eaLnBrk="1" hangingPunct="1">
              <a:lnSpc>
                <a:spcPct val="130000"/>
              </a:lnSpc>
            </a:pPr>
            <a:endParaRPr lang="fa-IR" sz="2400" dirty="0" smtClean="0">
              <a:latin typeface="Times New Roman" pitchFamily="18" charset="0"/>
              <a:cs typeface="Times New Roman" pitchFamily="18" charset="0"/>
            </a:endParaRPr>
          </a:p>
          <a:p>
            <a:pPr algn="r" rtl="1" eaLnBrk="1" hangingPunct="1">
              <a:lnSpc>
                <a:spcPct val="130000"/>
              </a:lnSpc>
            </a:pPr>
            <a:r>
              <a:rPr lang="ar-SA" sz="2400" dirty="0" smtClean="0">
                <a:latin typeface="Times New Roman" pitchFamily="18" charset="0"/>
                <a:cs typeface="Times New Roman" pitchFamily="18" charset="0"/>
              </a:rPr>
              <a:t> و</a:t>
            </a:r>
            <a:r>
              <a:rPr lang="fa-IR" sz="2400" dirty="0" smtClean="0">
                <a:latin typeface="Times New Roman" pitchFamily="18" charset="0"/>
                <a:cs typeface="Times New Roman" pitchFamily="18" charset="0"/>
              </a:rPr>
              <a:t> </a:t>
            </a:r>
            <a:r>
              <a:rPr lang="ar-SA" sz="2400" dirty="0" smtClean="0">
                <a:latin typeface="Times New Roman" pitchFamily="18" charset="0"/>
                <a:cs typeface="Times New Roman" pitchFamily="18" charset="0"/>
              </a:rPr>
              <a:t>سپس هزينه هاي گردآوري شده با توجه به استفاده هر محصول از فعاليتها، به محصولات سرشكن مي شود .</a:t>
            </a:r>
            <a:endParaRPr lang="fa-IR" sz="2400" dirty="0" smtClean="0">
              <a:latin typeface="Times New Roman" pitchFamily="18" charset="0"/>
              <a:cs typeface="Times New Roman" pitchFamily="18" charset="0"/>
            </a:endParaRPr>
          </a:p>
          <a:p>
            <a:pPr algn="r" rtl="1" eaLnBrk="1" hangingPunct="1">
              <a:lnSpc>
                <a:spcPct val="130000"/>
              </a:lnSpc>
            </a:pPr>
            <a:endParaRPr lang="en-US" sz="2400" dirty="0" smtClean="0">
              <a:latin typeface="Times New Roman" pitchFamily="18" charset="0"/>
              <a:cs typeface="Times New Roman" pitchFamily="18" charset="0"/>
            </a:endParaRPr>
          </a:p>
          <a:p>
            <a:pPr algn="r" rtl="1" eaLnBrk="1" hangingPunct="1">
              <a:lnSpc>
                <a:spcPct val="130000"/>
              </a:lnSpc>
            </a:pPr>
            <a:r>
              <a:rPr lang="ar-SA" sz="2400" dirty="0" smtClean="0">
                <a:latin typeface="Times New Roman" pitchFamily="18" charset="0"/>
                <a:cs typeface="Times New Roman" pitchFamily="18" charset="0"/>
              </a:rPr>
              <a:t>هزينه</a:t>
            </a:r>
            <a:r>
              <a:rPr lang="fa-IR" sz="2400" dirty="0" smtClean="0">
                <a:latin typeface="Times New Roman" pitchFamily="18" charset="0"/>
                <a:cs typeface="Times New Roman" pitchFamily="18" charset="0"/>
              </a:rPr>
              <a:t> </a:t>
            </a:r>
            <a:r>
              <a:rPr lang="ar-SA" sz="2400" dirty="0" smtClean="0">
                <a:latin typeface="Times New Roman" pitchFamily="18" charset="0"/>
                <a:cs typeface="Times New Roman" pitchFamily="18" charset="0"/>
              </a:rPr>
              <a:t>يابي برمبناي فعاليت مبتني بر مفهوم مصرف فعاليتها توسط محصولا ت و مصرف منابع توسط</a:t>
            </a:r>
            <a:r>
              <a:rPr lang="fa-IR" sz="2400" dirty="0" smtClean="0">
                <a:latin typeface="Times New Roman" pitchFamily="18" charset="0"/>
                <a:cs typeface="Times New Roman" pitchFamily="18" charset="0"/>
              </a:rPr>
              <a:t> </a:t>
            </a:r>
            <a:r>
              <a:rPr lang="ar-SA" sz="2400" dirty="0" smtClean="0">
                <a:latin typeface="Times New Roman" pitchFamily="18" charset="0"/>
                <a:cs typeface="Times New Roman" pitchFamily="18" charset="0"/>
              </a:rPr>
              <a:t>فعاليتها است.</a:t>
            </a:r>
            <a:endParaRPr lang="fa-IR" sz="24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Slide Number Placeholder 5"/>
          <p:cNvSpPr>
            <a:spLocks noGrp="1"/>
          </p:cNvSpPr>
          <p:nvPr>
            <p:ph type="sldNum" sz="quarter" idx="12"/>
          </p:nvPr>
        </p:nvSpPr>
        <p:spPr>
          <a:noFill/>
          <a:ln>
            <a:miter lim="800000"/>
            <a:headEnd/>
            <a:tailEnd/>
          </a:ln>
        </p:spPr>
        <p:txBody>
          <a:bodyPr/>
          <a:lstStyle/>
          <a:p>
            <a:fld id="{2B15F5A6-2D4F-433A-A562-37CE30C284DB}" type="slidenum">
              <a:rPr lang="ar-SA"/>
              <a:pPr/>
              <a:t>13</a:t>
            </a:fld>
            <a:endParaRPr lang="en-US"/>
          </a:p>
        </p:txBody>
      </p:sp>
      <p:sp>
        <p:nvSpPr>
          <p:cNvPr id="20483" name="Rectangle 2"/>
          <p:cNvSpPr>
            <a:spLocks noGrp="1" noChangeArrowheads="1"/>
          </p:cNvSpPr>
          <p:nvPr>
            <p:ph type="title"/>
          </p:nvPr>
        </p:nvSpPr>
        <p:spPr>
          <a:xfrm>
            <a:off x="539750" y="476250"/>
            <a:ext cx="8001000" cy="900113"/>
          </a:xfrm>
        </p:spPr>
        <p:txBody>
          <a:bodyPr/>
          <a:lstStyle/>
          <a:p>
            <a:pPr algn="r" eaLnBrk="1" hangingPunct="1"/>
            <a:r>
              <a:rPr lang="fa-IR" sz="2600" dirty="0" smtClean="0">
                <a:solidFill>
                  <a:schemeClr val="tx1">
                    <a:lumMod val="95000"/>
                    <a:lumOff val="5000"/>
                  </a:schemeClr>
                </a:solidFill>
                <a:cs typeface="B Titr" pitchFamily="2" charset="-78"/>
              </a:rPr>
              <a:t>مصرف منابع توسط فعالیتها      و      مصرف فعالیتها توسط محصولات</a:t>
            </a:r>
            <a:endParaRPr lang="en-US" sz="2600" dirty="0" smtClean="0">
              <a:solidFill>
                <a:schemeClr val="tx1">
                  <a:lumMod val="95000"/>
                  <a:lumOff val="5000"/>
                </a:schemeClr>
              </a:solidFill>
              <a:cs typeface="B Titr" pitchFamily="2" charset="-78"/>
            </a:endParaRPr>
          </a:p>
        </p:txBody>
      </p:sp>
      <p:sp>
        <p:nvSpPr>
          <p:cNvPr id="20484" name="Rectangle 4"/>
          <p:cNvSpPr>
            <a:spLocks noChangeArrowheads="1"/>
          </p:cNvSpPr>
          <p:nvPr/>
        </p:nvSpPr>
        <p:spPr bwMode="auto">
          <a:xfrm>
            <a:off x="7000892" y="3571876"/>
            <a:ext cx="1366837" cy="1008062"/>
          </a:xfrm>
          <a:prstGeom prst="rect">
            <a:avLst/>
          </a:prstGeom>
          <a:solidFill>
            <a:schemeClr val="accent1">
              <a:lumMod val="60000"/>
              <a:lumOff val="40000"/>
            </a:schemeClr>
          </a:solidFill>
          <a:ln w="9525">
            <a:solidFill>
              <a:schemeClr val="tx1"/>
            </a:solidFill>
            <a:miter lim="800000"/>
            <a:headEnd/>
            <a:tailEnd/>
          </a:ln>
          <a:effectLst/>
        </p:spPr>
        <p:txBody>
          <a:bodyPr wrap="none" anchor="ctr"/>
          <a:lstStyle/>
          <a:p>
            <a:pPr algn="ctr"/>
            <a:r>
              <a:rPr lang="fa-IR" sz="2800" dirty="0">
                <a:solidFill>
                  <a:schemeClr val="bg2">
                    <a:lumMod val="10000"/>
                  </a:schemeClr>
                </a:solidFill>
                <a:cs typeface="B Titr" pitchFamily="2" charset="-78"/>
              </a:rPr>
              <a:t>هزینه ها</a:t>
            </a:r>
            <a:endParaRPr lang="en-US" sz="2800" dirty="0">
              <a:solidFill>
                <a:schemeClr val="bg2">
                  <a:lumMod val="10000"/>
                </a:schemeClr>
              </a:solidFill>
              <a:cs typeface="B Titr" pitchFamily="2" charset="-78"/>
            </a:endParaRPr>
          </a:p>
        </p:txBody>
      </p:sp>
      <p:sp>
        <p:nvSpPr>
          <p:cNvPr id="20485" name="AutoShape 5"/>
          <p:cNvSpPr>
            <a:spLocks noChangeArrowheads="1"/>
          </p:cNvSpPr>
          <p:nvPr/>
        </p:nvSpPr>
        <p:spPr bwMode="auto">
          <a:xfrm>
            <a:off x="1042988" y="2060575"/>
            <a:ext cx="1008062" cy="863600"/>
          </a:xfrm>
          <a:prstGeom prst="flowChartMagneticDisk">
            <a:avLst/>
          </a:prstGeom>
          <a:solidFill>
            <a:schemeClr val="accent1">
              <a:lumMod val="40000"/>
              <a:lumOff val="60000"/>
            </a:schemeClr>
          </a:solidFill>
          <a:ln w="9525">
            <a:solidFill>
              <a:schemeClr val="tx1"/>
            </a:solidFill>
            <a:round/>
            <a:headEnd/>
            <a:tailEnd/>
          </a:ln>
          <a:effectLst/>
        </p:spPr>
        <p:txBody>
          <a:bodyPr wrap="none" anchor="ctr"/>
          <a:lstStyle/>
          <a:p>
            <a:pPr algn="ctr"/>
            <a:r>
              <a:rPr lang="fa-IR" sz="2000" dirty="0">
                <a:solidFill>
                  <a:schemeClr val="bg2">
                    <a:lumMod val="10000"/>
                  </a:schemeClr>
                </a:solidFill>
                <a:cs typeface="B Titr" pitchFamily="2" charset="-78"/>
              </a:rPr>
              <a:t>محصول1</a:t>
            </a:r>
            <a:endParaRPr lang="en-US" sz="2000" dirty="0">
              <a:solidFill>
                <a:schemeClr val="bg2">
                  <a:lumMod val="10000"/>
                </a:schemeClr>
              </a:solidFill>
              <a:cs typeface="B Titr" pitchFamily="2" charset="-78"/>
            </a:endParaRPr>
          </a:p>
        </p:txBody>
      </p:sp>
      <p:sp>
        <p:nvSpPr>
          <p:cNvPr id="20486" name="AutoShape 6"/>
          <p:cNvSpPr>
            <a:spLocks noChangeArrowheads="1"/>
          </p:cNvSpPr>
          <p:nvPr/>
        </p:nvSpPr>
        <p:spPr bwMode="auto">
          <a:xfrm>
            <a:off x="3924300" y="2276475"/>
            <a:ext cx="1439863" cy="1008063"/>
          </a:xfrm>
          <a:prstGeom prst="flowChartDecision">
            <a:avLst/>
          </a:prstGeom>
          <a:solidFill>
            <a:schemeClr val="accent2">
              <a:lumMod val="20000"/>
              <a:lumOff val="80000"/>
            </a:schemeClr>
          </a:solidFill>
          <a:ln w="9525">
            <a:solidFill>
              <a:schemeClr val="tx1"/>
            </a:solidFill>
            <a:miter lim="800000"/>
            <a:headEnd/>
            <a:tailEnd/>
          </a:ln>
          <a:effectLst/>
        </p:spPr>
        <p:txBody>
          <a:bodyPr wrap="none" anchor="ctr"/>
          <a:lstStyle/>
          <a:p>
            <a:pPr algn="ctr"/>
            <a:r>
              <a:rPr lang="fa-IR" sz="2400" dirty="0">
                <a:solidFill>
                  <a:srgbClr val="800080"/>
                </a:solidFill>
                <a:cs typeface="B Titr" pitchFamily="2" charset="-78"/>
              </a:rPr>
              <a:t>فعالیت1</a:t>
            </a:r>
            <a:endParaRPr lang="en-US" sz="2400" dirty="0">
              <a:solidFill>
                <a:srgbClr val="800080"/>
              </a:solidFill>
              <a:cs typeface="B Titr" pitchFamily="2" charset="-78"/>
            </a:endParaRPr>
          </a:p>
        </p:txBody>
      </p:sp>
      <p:sp>
        <p:nvSpPr>
          <p:cNvPr id="20487" name="AutoShape 15"/>
          <p:cNvSpPr>
            <a:spLocks noChangeArrowheads="1"/>
          </p:cNvSpPr>
          <p:nvPr/>
        </p:nvSpPr>
        <p:spPr bwMode="auto">
          <a:xfrm>
            <a:off x="3924300" y="3573463"/>
            <a:ext cx="1439863" cy="1008062"/>
          </a:xfrm>
          <a:prstGeom prst="flowChartDecision">
            <a:avLst/>
          </a:prstGeom>
          <a:solidFill>
            <a:schemeClr val="accent1">
              <a:lumMod val="20000"/>
              <a:lumOff val="80000"/>
            </a:schemeClr>
          </a:solidFill>
          <a:ln w="9525">
            <a:solidFill>
              <a:schemeClr val="tx1"/>
            </a:solidFill>
            <a:miter lim="800000"/>
            <a:headEnd/>
            <a:tailEnd/>
          </a:ln>
          <a:effectLst/>
        </p:spPr>
        <p:txBody>
          <a:bodyPr wrap="none" anchor="ctr"/>
          <a:lstStyle/>
          <a:p>
            <a:pPr algn="ctr"/>
            <a:r>
              <a:rPr lang="fa-IR" sz="2400" dirty="0">
                <a:solidFill>
                  <a:srgbClr val="800080"/>
                </a:solidFill>
                <a:cs typeface="B Titr" pitchFamily="2" charset="-78"/>
              </a:rPr>
              <a:t>فعالیت2</a:t>
            </a:r>
            <a:endParaRPr lang="en-US" sz="2400" dirty="0">
              <a:solidFill>
                <a:srgbClr val="800080"/>
              </a:solidFill>
              <a:cs typeface="B Titr" pitchFamily="2" charset="-78"/>
            </a:endParaRPr>
          </a:p>
        </p:txBody>
      </p:sp>
      <p:sp>
        <p:nvSpPr>
          <p:cNvPr id="20488" name="AutoShape 16"/>
          <p:cNvSpPr>
            <a:spLocks noChangeArrowheads="1"/>
          </p:cNvSpPr>
          <p:nvPr/>
        </p:nvSpPr>
        <p:spPr bwMode="auto">
          <a:xfrm>
            <a:off x="3924300" y="4941888"/>
            <a:ext cx="1439863" cy="1008062"/>
          </a:xfrm>
          <a:prstGeom prst="flowChartDecision">
            <a:avLst/>
          </a:prstGeom>
          <a:solidFill>
            <a:schemeClr val="accent2">
              <a:lumMod val="20000"/>
              <a:lumOff val="80000"/>
            </a:schemeClr>
          </a:solidFill>
          <a:ln w="9525">
            <a:solidFill>
              <a:schemeClr val="tx1"/>
            </a:solidFill>
            <a:miter lim="800000"/>
            <a:headEnd/>
            <a:tailEnd/>
          </a:ln>
          <a:effectLst/>
        </p:spPr>
        <p:txBody>
          <a:bodyPr wrap="none" anchor="ctr"/>
          <a:lstStyle/>
          <a:p>
            <a:pPr algn="ctr"/>
            <a:r>
              <a:rPr lang="fa-IR" sz="2400" dirty="0">
                <a:solidFill>
                  <a:srgbClr val="800080"/>
                </a:solidFill>
                <a:cs typeface="B Titr" pitchFamily="2" charset="-78"/>
              </a:rPr>
              <a:t>فعالیت3</a:t>
            </a:r>
            <a:endParaRPr lang="en-US" sz="2400" dirty="0">
              <a:solidFill>
                <a:srgbClr val="800080"/>
              </a:solidFill>
              <a:cs typeface="B Titr" pitchFamily="2" charset="-78"/>
            </a:endParaRPr>
          </a:p>
        </p:txBody>
      </p:sp>
      <p:sp>
        <p:nvSpPr>
          <p:cNvPr id="20489" name="AutoShape 17"/>
          <p:cNvSpPr>
            <a:spLocks noChangeArrowheads="1"/>
          </p:cNvSpPr>
          <p:nvPr/>
        </p:nvSpPr>
        <p:spPr bwMode="auto">
          <a:xfrm>
            <a:off x="1042988" y="3141663"/>
            <a:ext cx="1008062" cy="863600"/>
          </a:xfrm>
          <a:prstGeom prst="flowChartMagneticDisk">
            <a:avLst/>
          </a:prstGeom>
          <a:solidFill>
            <a:schemeClr val="accent1">
              <a:lumMod val="40000"/>
              <a:lumOff val="60000"/>
            </a:schemeClr>
          </a:solidFill>
          <a:ln w="9525">
            <a:solidFill>
              <a:schemeClr val="tx1"/>
            </a:solidFill>
            <a:round/>
            <a:headEnd/>
            <a:tailEnd/>
          </a:ln>
          <a:effectLst/>
        </p:spPr>
        <p:txBody>
          <a:bodyPr wrap="none" anchor="ctr"/>
          <a:lstStyle/>
          <a:p>
            <a:pPr algn="ctr"/>
            <a:r>
              <a:rPr lang="fa-IR" sz="2000" dirty="0">
                <a:solidFill>
                  <a:schemeClr val="bg2">
                    <a:lumMod val="25000"/>
                  </a:schemeClr>
                </a:solidFill>
                <a:cs typeface="B Titr" pitchFamily="2" charset="-78"/>
              </a:rPr>
              <a:t>محصول2</a:t>
            </a:r>
            <a:endParaRPr lang="en-US" sz="2000" dirty="0">
              <a:solidFill>
                <a:schemeClr val="bg2">
                  <a:lumMod val="25000"/>
                </a:schemeClr>
              </a:solidFill>
              <a:cs typeface="B Titr" pitchFamily="2" charset="-78"/>
            </a:endParaRPr>
          </a:p>
        </p:txBody>
      </p:sp>
      <p:sp>
        <p:nvSpPr>
          <p:cNvPr id="20490" name="AutoShape 18"/>
          <p:cNvSpPr>
            <a:spLocks noChangeArrowheads="1"/>
          </p:cNvSpPr>
          <p:nvPr/>
        </p:nvSpPr>
        <p:spPr bwMode="auto">
          <a:xfrm>
            <a:off x="900113" y="4724400"/>
            <a:ext cx="1079500" cy="1008063"/>
          </a:xfrm>
          <a:prstGeom prst="cube">
            <a:avLst>
              <a:gd name="adj" fmla="val 25000"/>
            </a:avLst>
          </a:prstGeom>
          <a:solidFill>
            <a:schemeClr val="accent1">
              <a:lumMod val="40000"/>
              <a:lumOff val="60000"/>
            </a:schemeClr>
          </a:solidFill>
          <a:ln w="9525">
            <a:solidFill>
              <a:schemeClr val="tx1"/>
            </a:solidFill>
            <a:miter lim="800000"/>
            <a:headEnd/>
            <a:tailEnd/>
          </a:ln>
          <a:effectLst/>
        </p:spPr>
        <p:txBody>
          <a:bodyPr wrap="none" anchor="ctr"/>
          <a:lstStyle/>
          <a:p>
            <a:pPr algn="ctr"/>
            <a:r>
              <a:rPr lang="fa-IR" sz="2000" dirty="0">
                <a:solidFill>
                  <a:schemeClr val="tx1">
                    <a:lumMod val="95000"/>
                    <a:lumOff val="5000"/>
                  </a:schemeClr>
                </a:solidFill>
                <a:cs typeface="B Titr" pitchFamily="2" charset="-78"/>
              </a:rPr>
              <a:t>خدمت 1</a:t>
            </a:r>
            <a:endParaRPr lang="en-US" sz="2000" dirty="0">
              <a:solidFill>
                <a:schemeClr val="tx1">
                  <a:lumMod val="95000"/>
                  <a:lumOff val="5000"/>
                </a:schemeClr>
              </a:solidFill>
              <a:cs typeface="B Titr" pitchFamily="2" charset="-78"/>
            </a:endParaRPr>
          </a:p>
        </p:txBody>
      </p:sp>
      <p:sp>
        <p:nvSpPr>
          <p:cNvPr id="20491" name="Line 19"/>
          <p:cNvSpPr>
            <a:spLocks noChangeShapeType="1"/>
          </p:cNvSpPr>
          <p:nvPr/>
        </p:nvSpPr>
        <p:spPr bwMode="auto">
          <a:xfrm flipH="1" flipV="1">
            <a:off x="5435600" y="2852738"/>
            <a:ext cx="1368425" cy="1081087"/>
          </a:xfrm>
          <a:prstGeom prst="line">
            <a:avLst/>
          </a:prstGeom>
          <a:noFill/>
          <a:ln w="38100">
            <a:solidFill>
              <a:schemeClr val="tx1"/>
            </a:solidFill>
            <a:round/>
            <a:headEnd/>
            <a:tailEnd type="triangle" w="med" len="med"/>
          </a:ln>
          <a:effectLst/>
        </p:spPr>
        <p:txBody>
          <a:bodyPr/>
          <a:lstStyle/>
          <a:p>
            <a:endParaRPr lang="fa-IR"/>
          </a:p>
        </p:txBody>
      </p:sp>
      <p:sp>
        <p:nvSpPr>
          <p:cNvPr id="20492" name="Line 20"/>
          <p:cNvSpPr>
            <a:spLocks noChangeShapeType="1"/>
          </p:cNvSpPr>
          <p:nvPr/>
        </p:nvSpPr>
        <p:spPr bwMode="auto">
          <a:xfrm flipH="1">
            <a:off x="5435600" y="4076700"/>
            <a:ext cx="1368425" cy="0"/>
          </a:xfrm>
          <a:prstGeom prst="line">
            <a:avLst/>
          </a:prstGeom>
          <a:noFill/>
          <a:ln w="38100">
            <a:solidFill>
              <a:schemeClr val="tx1"/>
            </a:solidFill>
            <a:round/>
            <a:headEnd/>
            <a:tailEnd type="triangle" w="med" len="med"/>
          </a:ln>
          <a:effectLst/>
        </p:spPr>
        <p:txBody>
          <a:bodyPr/>
          <a:lstStyle/>
          <a:p>
            <a:endParaRPr lang="fa-IR"/>
          </a:p>
        </p:txBody>
      </p:sp>
      <p:sp>
        <p:nvSpPr>
          <p:cNvPr id="20493" name="Line 21"/>
          <p:cNvSpPr>
            <a:spLocks noChangeShapeType="1"/>
          </p:cNvSpPr>
          <p:nvPr/>
        </p:nvSpPr>
        <p:spPr bwMode="auto">
          <a:xfrm flipH="1">
            <a:off x="5435600" y="4221163"/>
            <a:ext cx="1368425" cy="1152525"/>
          </a:xfrm>
          <a:prstGeom prst="line">
            <a:avLst/>
          </a:prstGeom>
          <a:noFill/>
          <a:ln w="38100">
            <a:solidFill>
              <a:schemeClr val="tx1"/>
            </a:solidFill>
            <a:round/>
            <a:headEnd/>
            <a:tailEnd type="triangle" w="med" len="med"/>
          </a:ln>
          <a:effectLst/>
        </p:spPr>
        <p:txBody>
          <a:bodyPr/>
          <a:lstStyle/>
          <a:p>
            <a:endParaRPr lang="fa-IR"/>
          </a:p>
        </p:txBody>
      </p:sp>
      <p:sp>
        <p:nvSpPr>
          <p:cNvPr id="20494" name="Line 22"/>
          <p:cNvSpPr>
            <a:spLocks noChangeShapeType="1"/>
          </p:cNvSpPr>
          <p:nvPr/>
        </p:nvSpPr>
        <p:spPr bwMode="auto">
          <a:xfrm flipH="1" flipV="1">
            <a:off x="2195513" y="2565400"/>
            <a:ext cx="1655762" cy="142875"/>
          </a:xfrm>
          <a:prstGeom prst="line">
            <a:avLst/>
          </a:prstGeom>
          <a:noFill/>
          <a:ln w="38100">
            <a:solidFill>
              <a:schemeClr val="tx1"/>
            </a:solidFill>
            <a:round/>
            <a:headEnd/>
            <a:tailEnd type="triangle" w="med" len="med"/>
          </a:ln>
          <a:effectLst/>
        </p:spPr>
        <p:txBody>
          <a:bodyPr/>
          <a:lstStyle/>
          <a:p>
            <a:endParaRPr lang="fa-IR"/>
          </a:p>
        </p:txBody>
      </p:sp>
      <p:sp>
        <p:nvSpPr>
          <p:cNvPr id="20495" name="Line 23"/>
          <p:cNvSpPr>
            <a:spLocks noChangeShapeType="1"/>
          </p:cNvSpPr>
          <p:nvPr/>
        </p:nvSpPr>
        <p:spPr bwMode="auto">
          <a:xfrm flipH="1" flipV="1">
            <a:off x="2195513" y="2781300"/>
            <a:ext cx="1800225" cy="1079500"/>
          </a:xfrm>
          <a:prstGeom prst="line">
            <a:avLst/>
          </a:prstGeom>
          <a:noFill/>
          <a:ln w="38100">
            <a:solidFill>
              <a:schemeClr val="tx1"/>
            </a:solidFill>
            <a:round/>
            <a:headEnd/>
            <a:tailEnd type="triangle" w="med" len="med"/>
          </a:ln>
          <a:effectLst/>
        </p:spPr>
        <p:txBody>
          <a:bodyPr/>
          <a:lstStyle/>
          <a:p>
            <a:endParaRPr lang="fa-IR"/>
          </a:p>
        </p:txBody>
      </p:sp>
      <p:sp>
        <p:nvSpPr>
          <p:cNvPr id="20496" name="Line 24"/>
          <p:cNvSpPr>
            <a:spLocks noChangeShapeType="1"/>
          </p:cNvSpPr>
          <p:nvPr/>
        </p:nvSpPr>
        <p:spPr bwMode="auto">
          <a:xfrm flipH="1">
            <a:off x="2124075" y="5445125"/>
            <a:ext cx="1727200" cy="0"/>
          </a:xfrm>
          <a:prstGeom prst="line">
            <a:avLst/>
          </a:prstGeom>
          <a:noFill/>
          <a:ln w="38100">
            <a:solidFill>
              <a:schemeClr val="tx1"/>
            </a:solidFill>
            <a:round/>
            <a:headEnd/>
            <a:tailEnd type="triangle" w="med" len="med"/>
          </a:ln>
          <a:effectLst/>
        </p:spPr>
        <p:txBody>
          <a:bodyPr/>
          <a:lstStyle/>
          <a:p>
            <a:endParaRPr lang="fa-IR"/>
          </a:p>
        </p:txBody>
      </p:sp>
      <p:sp>
        <p:nvSpPr>
          <p:cNvPr id="20497" name="Line 26"/>
          <p:cNvSpPr>
            <a:spLocks noChangeShapeType="1"/>
          </p:cNvSpPr>
          <p:nvPr/>
        </p:nvSpPr>
        <p:spPr bwMode="auto">
          <a:xfrm flipH="1" flipV="1">
            <a:off x="2195513" y="3933825"/>
            <a:ext cx="1800225" cy="1295400"/>
          </a:xfrm>
          <a:prstGeom prst="line">
            <a:avLst/>
          </a:prstGeom>
          <a:noFill/>
          <a:ln w="38100">
            <a:solidFill>
              <a:schemeClr val="tx1"/>
            </a:solidFill>
            <a:round/>
            <a:headEnd/>
            <a:tailEnd type="triangle" w="med" len="med"/>
          </a:ln>
          <a:effectLst/>
        </p:spPr>
        <p:txBody>
          <a:bodyPr/>
          <a:lstStyle/>
          <a:p>
            <a:endParaRPr lang="fa-IR"/>
          </a:p>
        </p:txBody>
      </p:sp>
      <p:sp>
        <p:nvSpPr>
          <p:cNvPr id="20498" name="Line 27"/>
          <p:cNvSpPr>
            <a:spLocks noChangeShapeType="1"/>
          </p:cNvSpPr>
          <p:nvPr/>
        </p:nvSpPr>
        <p:spPr bwMode="auto">
          <a:xfrm flipH="1" flipV="1">
            <a:off x="2195513" y="3789363"/>
            <a:ext cx="1655762" cy="215900"/>
          </a:xfrm>
          <a:prstGeom prst="line">
            <a:avLst/>
          </a:prstGeom>
          <a:noFill/>
          <a:ln w="38100">
            <a:solidFill>
              <a:schemeClr val="tx1"/>
            </a:solidFill>
            <a:round/>
            <a:headEnd/>
            <a:tailEnd type="triangle" w="med" len="med"/>
          </a:ln>
          <a:effectLst/>
        </p:spPr>
        <p:txBody>
          <a:bodyPr/>
          <a:lstStyle/>
          <a:p>
            <a:endParaRPr lang="fa-IR"/>
          </a:p>
        </p:txBody>
      </p:sp>
      <p:sp>
        <p:nvSpPr>
          <p:cNvPr id="20499" name="Line 28"/>
          <p:cNvSpPr>
            <a:spLocks noChangeShapeType="1"/>
          </p:cNvSpPr>
          <p:nvPr/>
        </p:nvSpPr>
        <p:spPr bwMode="auto">
          <a:xfrm flipH="1">
            <a:off x="2195513" y="2852738"/>
            <a:ext cx="1655762" cy="792162"/>
          </a:xfrm>
          <a:prstGeom prst="line">
            <a:avLst/>
          </a:prstGeom>
          <a:noFill/>
          <a:ln w="38100">
            <a:solidFill>
              <a:schemeClr val="tx1"/>
            </a:solidFill>
            <a:round/>
            <a:headEnd/>
            <a:tailEnd type="triangle" w="med" len="med"/>
          </a:ln>
          <a:effectLst/>
        </p:spPr>
        <p:txBody>
          <a:bodyPr/>
          <a:lstStyle/>
          <a:p>
            <a:endParaRPr lang="fa-I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Slide Number Placeholder 5"/>
          <p:cNvSpPr>
            <a:spLocks noGrp="1"/>
          </p:cNvSpPr>
          <p:nvPr>
            <p:ph type="sldNum" sz="quarter" idx="12"/>
          </p:nvPr>
        </p:nvSpPr>
        <p:spPr>
          <a:noFill/>
          <a:ln>
            <a:miter lim="800000"/>
            <a:headEnd/>
            <a:tailEnd/>
          </a:ln>
        </p:spPr>
        <p:txBody>
          <a:bodyPr/>
          <a:lstStyle/>
          <a:p>
            <a:fld id="{43BD9987-1514-4E64-8F2A-769B79A99A74}" type="slidenum">
              <a:rPr lang="ar-SA"/>
              <a:pPr/>
              <a:t>14</a:t>
            </a:fld>
            <a:endParaRPr lang="en-US"/>
          </a:p>
        </p:txBody>
      </p:sp>
      <p:sp>
        <p:nvSpPr>
          <p:cNvPr id="31747" name="Rectangle 2"/>
          <p:cNvSpPr>
            <a:spLocks noGrp="1" noChangeArrowheads="1"/>
          </p:cNvSpPr>
          <p:nvPr>
            <p:ph type="title"/>
          </p:nvPr>
        </p:nvSpPr>
        <p:spPr>
          <a:xfrm>
            <a:off x="539750" y="476250"/>
            <a:ext cx="8001000" cy="900113"/>
          </a:xfrm>
        </p:spPr>
        <p:txBody>
          <a:bodyPr/>
          <a:lstStyle/>
          <a:p>
            <a:pPr algn="r" eaLnBrk="1" hangingPunct="1"/>
            <a:r>
              <a:rPr lang="ar-SA" sz="3000" dirty="0" smtClean="0">
                <a:solidFill>
                  <a:schemeClr val="folHlink"/>
                </a:solidFill>
                <a:cs typeface="B Titr" pitchFamily="2" charset="-78"/>
              </a:rPr>
              <a:t>فعالیتهای </a:t>
            </a:r>
            <a:r>
              <a:rPr lang="fa-IR" sz="3000" dirty="0" smtClean="0">
                <a:solidFill>
                  <a:schemeClr val="folHlink"/>
                </a:solidFill>
                <a:cs typeface="B Titr" pitchFamily="2" charset="-78"/>
              </a:rPr>
              <a:t>  </a:t>
            </a:r>
            <a:r>
              <a:rPr lang="ar-SA" sz="3000" u="sng" dirty="0" smtClean="0">
                <a:solidFill>
                  <a:schemeClr val="folHlink"/>
                </a:solidFill>
                <a:cs typeface="B Titr" pitchFamily="2" charset="-78"/>
              </a:rPr>
              <a:t>با</a:t>
            </a:r>
            <a:r>
              <a:rPr lang="ar-SA" sz="3000" dirty="0" smtClean="0">
                <a:solidFill>
                  <a:schemeClr val="folHlink"/>
                </a:solidFill>
                <a:cs typeface="B Titr" pitchFamily="2" charset="-78"/>
              </a:rPr>
              <a:t> </a:t>
            </a:r>
            <a:r>
              <a:rPr lang="fa-IR" sz="3000" dirty="0" smtClean="0">
                <a:solidFill>
                  <a:schemeClr val="folHlink"/>
                </a:solidFill>
                <a:cs typeface="B Titr" pitchFamily="2" charset="-78"/>
              </a:rPr>
              <a:t>  </a:t>
            </a:r>
            <a:r>
              <a:rPr lang="ar-SA" sz="3000" dirty="0" smtClean="0">
                <a:solidFill>
                  <a:schemeClr val="folHlink"/>
                </a:solidFill>
                <a:cs typeface="B Titr" pitchFamily="2" charset="-78"/>
              </a:rPr>
              <a:t>یا </a:t>
            </a:r>
            <a:r>
              <a:rPr lang="fa-IR" sz="3000" dirty="0" smtClean="0">
                <a:solidFill>
                  <a:schemeClr val="folHlink"/>
                </a:solidFill>
                <a:cs typeface="B Titr" pitchFamily="2" charset="-78"/>
              </a:rPr>
              <a:t>  </a:t>
            </a:r>
            <a:r>
              <a:rPr lang="ar-SA" sz="3000" u="sng" dirty="0" smtClean="0">
                <a:solidFill>
                  <a:schemeClr val="folHlink"/>
                </a:solidFill>
                <a:cs typeface="B Titr" pitchFamily="2" charset="-78"/>
              </a:rPr>
              <a:t>بدون</a:t>
            </a:r>
            <a:r>
              <a:rPr lang="fa-IR" sz="3000" u="sng" dirty="0" smtClean="0">
                <a:solidFill>
                  <a:schemeClr val="folHlink"/>
                </a:solidFill>
                <a:cs typeface="B Titr" pitchFamily="2" charset="-78"/>
              </a:rPr>
              <a:t>  </a:t>
            </a:r>
            <a:r>
              <a:rPr lang="ar-SA" sz="3000" dirty="0" smtClean="0">
                <a:solidFill>
                  <a:schemeClr val="folHlink"/>
                </a:solidFill>
                <a:cs typeface="B Titr" pitchFamily="2" charset="-78"/>
              </a:rPr>
              <a:t> ارزش‌افزوده</a:t>
            </a:r>
            <a:endParaRPr lang="en-US" sz="3000" dirty="0" smtClean="0">
              <a:solidFill>
                <a:schemeClr val="folHlink"/>
              </a:solidFill>
              <a:cs typeface="B Titr" pitchFamily="2" charset="-78"/>
            </a:endParaRPr>
          </a:p>
        </p:txBody>
      </p:sp>
      <p:sp>
        <p:nvSpPr>
          <p:cNvPr id="31748" name="Rectangle 3"/>
          <p:cNvSpPr>
            <a:spLocks noGrp="1" noChangeArrowheads="1"/>
          </p:cNvSpPr>
          <p:nvPr>
            <p:ph type="body" idx="1"/>
          </p:nvPr>
        </p:nvSpPr>
        <p:spPr>
          <a:xfrm>
            <a:off x="457200" y="1857364"/>
            <a:ext cx="8229600" cy="4717172"/>
          </a:xfrm>
          <a:noFill/>
        </p:spPr>
        <p:txBody>
          <a:bodyPr>
            <a:normAutofit/>
          </a:bodyPr>
          <a:lstStyle/>
          <a:p>
            <a:pPr algn="r" rtl="1" eaLnBrk="1" hangingPunct="1">
              <a:lnSpc>
                <a:spcPct val="130000"/>
              </a:lnSpc>
            </a:pPr>
            <a:r>
              <a:rPr lang="ar-SA" sz="2400" dirty="0" smtClean="0">
                <a:cs typeface="B Nazanin"/>
              </a:rPr>
              <a:t>روش ارزش‌افزوده </a:t>
            </a:r>
            <a:r>
              <a:rPr lang="ar-SA" sz="2400" b="1" dirty="0" smtClean="0">
                <a:effectLst>
                  <a:outerShdw blurRad="38100" dist="38100" dir="2700000" algn="tl">
                    <a:srgbClr val="000000">
                      <a:alpha val="43137"/>
                    </a:srgbClr>
                  </a:outerShdw>
                </a:effectLst>
                <a:cs typeface="B Nazanin"/>
              </a:rPr>
              <a:t>دیدگاهی مشتری مدار </a:t>
            </a:r>
            <a:r>
              <a:rPr lang="ar-SA" sz="2400" dirty="0" smtClean="0">
                <a:cs typeface="B Nazanin"/>
              </a:rPr>
              <a:t>دارد. آیا یک فعالیت، ارزش‌افزوده</a:t>
            </a:r>
            <a:r>
              <a:rPr lang="fa-IR" sz="2400" dirty="0" smtClean="0">
                <a:cs typeface="B Nazanin"/>
              </a:rPr>
              <a:t> </a:t>
            </a:r>
            <a:r>
              <a:rPr lang="ar-SA" sz="2400" dirty="0" smtClean="0">
                <a:cs typeface="B Nazanin"/>
              </a:rPr>
              <a:t>ای روی محصول یا خدمت از دیدگاه مشتری ایجاد می کند؟ </a:t>
            </a:r>
            <a:r>
              <a:rPr lang="fa-IR" sz="2400" dirty="0" smtClean="0">
                <a:cs typeface="B Nazanin"/>
              </a:rPr>
              <a:t>    </a:t>
            </a:r>
            <a:r>
              <a:rPr lang="ar-SA" sz="2400" dirty="0" smtClean="0">
                <a:cs typeface="B Nazanin"/>
              </a:rPr>
              <a:t>اگر پاسخ به این پرسش منفی باشد، این فعالیت به عنوان فعالیت بدون ارزش‌افزوده محسوب شده و کوشش میشود چنین فعالیتی حذف شود.</a:t>
            </a:r>
            <a:endParaRPr lang="fa-IR" sz="2400" dirty="0" smtClean="0">
              <a:cs typeface="B Nazanin"/>
            </a:endParaRPr>
          </a:p>
          <a:p>
            <a:pPr algn="r" rtl="1" eaLnBrk="1" hangingPunct="1">
              <a:lnSpc>
                <a:spcPct val="130000"/>
              </a:lnSpc>
            </a:pPr>
            <a:r>
              <a:rPr lang="ar-SA" sz="2400" dirty="0" smtClean="0">
                <a:cs typeface="B Nazanin"/>
              </a:rPr>
              <a:t> هدف مدیریت هزینه در حوزه فعالیتهای بدون ارزش‌افزوده توسط </a:t>
            </a:r>
            <a:r>
              <a:rPr lang="ar-SA" sz="2400" b="1" dirty="0" smtClean="0">
                <a:cs typeface="B Nazanin"/>
              </a:rPr>
              <a:t>بریمسون </a:t>
            </a:r>
            <a:r>
              <a:rPr lang="ar-SA" sz="2400" dirty="0" smtClean="0">
                <a:cs typeface="B Nazanin"/>
              </a:rPr>
              <a:t>(1991</a:t>
            </a:r>
            <a:r>
              <a:rPr lang="en-US" sz="2400" dirty="0" err="1" smtClean="0">
                <a:cs typeface="B Nazanin"/>
              </a:rPr>
              <a:t>Brimson</a:t>
            </a:r>
            <a:r>
              <a:rPr lang="ar-SA" sz="2400" dirty="0" smtClean="0">
                <a:cs typeface="B Nazanin"/>
              </a:rPr>
              <a:t>, ) مطرح شد. به نظر وی حدود 20 تا 40 درصد از کل مخارج بیشتر سازمانها ناشی از فعالیتهای بدون ارزش‌افزوده است. </a:t>
            </a:r>
            <a:endParaRPr lang="fa-IR" sz="2400" dirty="0" smtClean="0">
              <a:cs typeface="B Nazanin"/>
            </a:endParaRPr>
          </a:p>
          <a:p>
            <a:pPr algn="r" rtl="1" eaLnBrk="1" hangingPunct="1">
              <a:lnSpc>
                <a:spcPct val="130000"/>
              </a:lnSpc>
            </a:pPr>
            <a:r>
              <a:rPr lang="ar-SA" sz="2400" dirty="0" smtClean="0">
                <a:cs typeface="B Nazanin"/>
              </a:rPr>
              <a:t>به هرحال، در عمل بیشتر شرکتها دریافته‌اند که حذف تمام فعالیتهای بدون ارزش‌افزوده امری ناممکن است، اما کوشیده‌اند که آنها را به حداقل برسانند.</a:t>
            </a:r>
            <a:endParaRPr lang="en-US" sz="2400" dirty="0" smtClean="0">
              <a:cs typeface="B Nazanin"/>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5562600"/>
          </a:xfrm>
        </p:spPr>
        <p:txBody>
          <a:bodyPr>
            <a:normAutofit/>
          </a:bodyPr>
          <a:lstStyle/>
          <a:p>
            <a:pPr marL="0" indent="0" algn="r" rtl="1">
              <a:buNone/>
            </a:pPr>
            <a:r>
              <a:rPr lang="fa-IR" sz="2400" dirty="0">
                <a:cs typeface="B Nazanin" pitchFamily="2" charset="-78"/>
              </a:rPr>
              <a:t>در </a:t>
            </a:r>
            <a:r>
              <a:rPr lang="fa-IR" sz="2400" dirty="0" smtClean="0">
                <a:cs typeface="B Nazanin" pitchFamily="2" charset="-78"/>
              </a:rPr>
              <a:t>اين روش</a:t>
            </a:r>
            <a:r>
              <a:rPr lang="fa-IR" sz="2400" dirty="0">
                <a:cs typeface="B Nazanin" pitchFamily="2" charset="-78"/>
              </a:rPr>
              <a:t>، شناسايي فعاليتهاي ارزشمند از يك سو، و شناسايي فعاليتهاي بي ارزش از سوي ديگر، تشويق مي </a:t>
            </a:r>
            <a:r>
              <a:rPr lang="fa-IR" sz="2400" dirty="0" smtClean="0">
                <a:cs typeface="B Nazanin" pitchFamily="2" charset="-78"/>
              </a:rPr>
              <a:t>شود و </a:t>
            </a:r>
            <a:r>
              <a:rPr lang="fa-IR" sz="2400" dirty="0">
                <a:cs typeface="B Nazanin" pitchFamily="2" charset="-78"/>
              </a:rPr>
              <a:t>براي حذف فعاليتهاي بي ارزش و عبث، كوشش به عمل مي آيد. به بيان ديگر، روش </a:t>
            </a:r>
            <a:r>
              <a:rPr lang="fa-IR" sz="2400" dirty="0" smtClean="0">
                <a:cs typeface="B Nazanin" pitchFamily="2" charset="-78"/>
              </a:rPr>
              <a:t>هزينه</a:t>
            </a:r>
            <a:r>
              <a:rPr lang="en-US" sz="2400" dirty="0" smtClean="0">
                <a:cs typeface="B Nazanin" pitchFamily="2" charset="-78"/>
              </a:rPr>
              <a:t> </a:t>
            </a:r>
            <a:r>
              <a:rPr lang="fa-IR" sz="2400" dirty="0" smtClean="0">
                <a:cs typeface="B Nazanin" pitchFamily="2" charset="-78"/>
              </a:rPr>
              <a:t>يابي </a:t>
            </a:r>
            <a:r>
              <a:rPr lang="fa-IR" sz="2400" dirty="0">
                <a:cs typeface="B Nazanin" pitchFamily="2" charset="-78"/>
              </a:rPr>
              <a:t>مبتني </a:t>
            </a:r>
            <a:r>
              <a:rPr lang="fa-IR" sz="2400" dirty="0" smtClean="0">
                <a:cs typeface="B Nazanin" pitchFamily="2" charset="-78"/>
              </a:rPr>
              <a:t>بر فعاليت </a:t>
            </a:r>
            <a:r>
              <a:rPr lang="fa-IR" sz="2400" dirty="0">
                <a:cs typeface="B Nazanin" pitchFamily="2" charset="-78"/>
              </a:rPr>
              <a:t>را مي توان براي شناسايي و حذف فعاليتهايي به كاربرد كه هزينه محصول را بالا مي برند بدون </a:t>
            </a:r>
            <a:r>
              <a:rPr lang="fa-IR" sz="2400" dirty="0" smtClean="0">
                <a:cs typeface="B Nazanin" pitchFamily="2" charset="-78"/>
              </a:rPr>
              <a:t>آنكه ارزش </a:t>
            </a:r>
            <a:r>
              <a:rPr lang="fa-IR" sz="2400" dirty="0">
                <a:cs typeface="B Nazanin" pitchFamily="2" charset="-78"/>
              </a:rPr>
              <a:t>افزوده اي براي محصول ايجاد كنند . هزينه اضافه شده و بدون ارزش، هزينه آن گروه از فعاليتهايي </a:t>
            </a:r>
            <a:r>
              <a:rPr lang="fa-IR" sz="2400" dirty="0" smtClean="0">
                <a:cs typeface="B Nazanin" pitchFamily="2" charset="-78"/>
              </a:rPr>
              <a:t>است كه </a:t>
            </a:r>
            <a:r>
              <a:rPr lang="fa-IR" sz="2400" dirty="0">
                <a:cs typeface="B Nazanin" pitchFamily="2" charset="-78"/>
              </a:rPr>
              <a:t>مي توان آنرا حذف كرد بدون اينكه </a:t>
            </a:r>
            <a:r>
              <a:rPr lang="fa-IR" sz="2400" dirty="0" smtClean="0">
                <a:cs typeface="B Nazanin" pitchFamily="2" charset="-78"/>
              </a:rPr>
              <a:t>كاهش</a:t>
            </a:r>
            <a:r>
              <a:rPr lang="fa-IR" sz="2400" dirty="0">
                <a:cs typeface="B Nazanin" pitchFamily="2" charset="-78"/>
              </a:rPr>
              <a:t>ی</a:t>
            </a:r>
            <a:r>
              <a:rPr lang="fa-IR" sz="2400" dirty="0" smtClean="0">
                <a:cs typeface="B Nazanin" pitchFamily="2" charset="-78"/>
              </a:rPr>
              <a:t> </a:t>
            </a:r>
            <a:r>
              <a:rPr lang="fa-IR" sz="2400" dirty="0">
                <a:cs typeface="B Nazanin" pitchFamily="2" charset="-78"/>
              </a:rPr>
              <a:t>در </a:t>
            </a:r>
            <a:r>
              <a:rPr lang="fa-IR" sz="2400" dirty="0" smtClean="0">
                <a:cs typeface="B Nazanin" pitchFamily="2" charset="-78"/>
              </a:rPr>
              <a:t>كيفيت محصول </a:t>
            </a:r>
            <a:r>
              <a:rPr lang="fa-IR" sz="2400" dirty="0">
                <a:cs typeface="B Nazanin" pitchFamily="2" charset="-78"/>
              </a:rPr>
              <a:t>و </a:t>
            </a:r>
            <a:r>
              <a:rPr lang="fa-IR" sz="2400" dirty="0" smtClean="0">
                <a:cs typeface="B Nazanin" pitchFamily="2" charset="-78"/>
              </a:rPr>
              <a:t>عملكرد یا ارزش </a:t>
            </a:r>
            <a:r>
              <a:rPr lang="fa-IR" sz="2400" dirty="0">
                <a:cs typeface="B Nazanin" pitchFamily="2" charset="-78"/>
              </a:rPr>
              <a:t>آن رخ دهد .</a:t>
            </a:r>
          </a:p>
          <a:p>
            <a:pPr marL="0" indent="0" algn="r" rtl="1">
              <a:buNone/>
            </a:pPr>
            <a:endParaRPr lang="fa-IR" sz="2400" dirty="0" smtClean="0">
              <a:cs typeface="B Nazanin" pitchFamily="2" charset="-78"/>
            </a:endParaRPr>
          </a:p>
          <a:p>
            <a:pPr marL="0" indent="0" algn="r" rtl="1">
              <a:buNone/>
            </a:pPr>
            <a:r>
              <a:rPr lang="fa-IR" sz="2400" dirty="0" smtClean="0">
                <a:cs typeface="B Nazanin" pitchFamily="2" charset="-78"/>
              </a:rPr>
              <a:t>بدين ترتيب</a:t>
            </a:r>
            <a:r>
              <a:rPr lang="fa-IR" sz="2400" dirty="0">
                <a:cs typeface="B Nazanin" pitchFamily="2" charset="-78"/>
              </a:rPr>
              <a:t>، بكارگيري روش هزينه يابي مبتني بر فعاليت مي تواند به كاهش هزينه ها از طريق </a:t>
            </a:r>
            <a:r>
              <a:rPr lang="fa-IR" sz="2400" dirty="0" smtClean="0">
                <a:cs typeface="B Nazanin" pitchFamily="2" charset="-78"/>
              </a:rPr>
              <a:t>حذف فعاليت</a:t>
            </a:r>
            <a:r>
              <a:rPr lang="en-US" sz="2400" dirty="0" smtClean="0">
                <a:cs typeface="B Nazanin" pitchFamily="2" charset="-78"/>
              </a:rPr>
              <a:t> </a:t>
            </a:r>
            <a:r>
              <a:rPr lang="fa-IR" sz="2400" dirty="0" smtClean="0">
                <a:cs typeface="B Nazanin" pitchFamily="2" charset="-78"/>
              </a:rPr>
              <a:t>هاي </a:t>
            </a:r>
            <a:r>
              <a:rPr lang="fa-IR" sz="2400" dirty="0">
                <a:cs typeface="B Nazanin" pitchFamily="2" charset="-78"/>
              </a:rPr>
              <a:t>اضافي و غيرسودمند و يافتن </a:t>
            </a:r>
            <a:r>
              <a:rPr lang="fa-IR" sz="2400" dirty="0" smtClean="0">
                <a:cs typeface="B Nazanin" pitchFamily="2" charset="-78"/>
              </a:rPr>
              <a:t>راه</a:t>
            </a:r>
            <a:r>
              <a:rPr lang="en-US" sz="2400" dirty="0" smtClean="0">
                <a:cs typeface="B Nazanin" pitchFamily="2" charset="-78"/>
              </a:rPr>
              <a:t> </a:t>
            </a:r>
            <a:r>
              <a:rPr lang="fa-IR" sz="2400" dirty="0" smtClean="0">
                <a:cs typeface="B Nazanin" pitchFamily="2" charset="-78"/>
              </a:rPr>
              <a:t>هاي </a:t>
            </a:r>
            <a:r>
              <a:rPr lang="fa-IR" sz="2400" dirty="0">
                <a:cs typeface="B Nazanin" pitchFamily="2" charset="-78"/>
              </a:rPr>
              <a:t>جديد و اقتصادي براي انجام </a:t>
            </a:r>
            <a:r>
              <a:rPr lang="fa-IR" sz="2400" dirty="0" smtClean="0">
                <a:cs typeface="B Nazanin" pitchFamily="2" charset="-78"/>
              </a:rPr>
              <a:t>فعاليت</a:t>
            </a:r>
            <a:r>
              <a:rPr lang="en-US" sz="2400" dirty="0" smtClean="0">
                <a:cs typeface="B Nazanin" pitchFamily="2" charset="-78"/>
              </a:rPr>
              <a:t> </a:t>
            </a:r>
            <a:r>
              <a:rPr lang="fa-IR" sz="2400" dirty="0" smtClean="0">
                <a:cs typeface="B Nazanin" pitchFamily="2" charset="-78"/>
              </a:rPr>
              <a:t>هاي </a:t>
            </a:r>
            <a:r>
              <a:rPr lang="fa-IR" sz="2400" dirty="0">
                <a:cs typeface="B Nazanin" pitchFamily="2" charset="-78"/>
              </a:rPr>
              <a:t>با ارزش و </a:t>
            </a:r>
            <a:r>
              <a:rPr lang="fa-IR" sz="2400" dirty="0" smtClean="0">
                <a:cs typeface="B Nazanin" pitchFamily="2" charset="-78"/>
              </a:rPr>
              <a:t>اثربخش، بيانجامد</a:t>
            </a:r>
            <a:r>
              <a:rPr lang="fa-IR" sz="2400" dirty="0">
                <a:cs typeface="B Nazanin" pitchFamily="2" charset="-78"/>
              </a:rPr>
              <a:t>.</a:t>
            </a:r>
            <a:endParaRPr lang="en-US" sz="2400" dirty="0">
              <a:cs typeface="B Nazanin" pitchFamily="2" charset="-78"/>
            </a:endParaRPr>
          </a:p>
        </p:txBody>
      </p:sp>
    </p:spTree>
    <p:extLst>
      <p:ext uri="{BB962C8B-B14F-4D97-AF65-F5344CB8AC3E}">
        <p14:creationId xmlns:p14="http://schemas.microsoft.com/office/powerpoint/2010/main" val="30755268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Slide Number Placeholder 5"/>
          <p:cNvSpPr>
            <a:spLocks noGrp="1"/>
          </p:cNvSpPr>
          <p:nvPr>
            <p:ph type="sldNum" sz="quarter" idx="12"/>
          </p:nvPr>
        </p:nvSpPr>
        <p:spPr>
          <a:noFill/>
          <a:ln>
            <a:miter lim="800000"/>
            <a:headEnd/>
            <a:tailEnd/>
          </a:ln>
        </p:spPr>
        <p:txBody>
          <a:bodyPr/>
          <a:lstStyle/>
          <a:p>
            <a:fld id="{B939F791-5E66-492E-9DE0-0950FA7EE759}" type="slidenum">
              <a:rPr lang="ar-SA"/>
              <a:pPr/>
              <a:t>16</a:t>
            </a:fld>
            <a:endParaRPr lang="en-US"/>
          </a:p>
        </p:txBody>
      </p:sp>
      <p:sp>
        <p:nvSpPr>
          <p:cNvPr id="26627" name="Rectangle 2"/>
          <p:cNvSpPr>
            <a:spLocks noGrp="1" noChangeArrowheads="1"/>
          </p:cNvSpPr>
          <p:nvPr>
            <p:ph type="title"/>
          </p:nvPr>
        </p:nvSpPr>
        <p:spPr>
          <a:xfrm>
            <a:off x="539750" y="476250"/>
            <a:ext cx="8001000" cy="900113"/>
          </a:xfrm>
        </p:spPr>
        <p:txBody>
          <a:bodyPr/>
          <a:lstStyle/>
          <a:p>
            <a:pPr algn="r" eaLnBrk="1" hangingPunct="1"/>
            <a:endParaRPr lang="en-US" sz="3000" smtClean="0">
              <a:solidFill>
                <a:schemeClr val="folHlink"/>
              </a:solidFill>
              <a:cs typeface="B Titr" pitchFamily="2" charset="-78"/>
            </a:endParaRPr>
          </a:p>
        </p:txBody>
      </p:sp>
      <p:sp>
        <p:nvSpPr>
          <p:cNvPr id="26628" name="Rectangle 3"/>
          <p:cNvSpPr>
            <a:spLocks noGrp="1" noChangeArrowheads="1"/>
          </p:cNvSpPr>
          <p:nvPr>
            <p:ph type="body" idx="1"/>
          </p:nvPr>
        </p:nvSpPr>
        <p:spPr>
          <a:noFill/>
        </p:spPr>
        <p:txBody>
          <a:bodyPr>
            <a:normAutofit/>
          </a:bodyPr>
          <a:lstStyle/>
          <a:p>
            <a:pPr algn="r" rtl="1" eaLnBrk="1" hangingPunct="1">
              <a:lnSpc>
                <a:spcPct val="130000"/>
              </a:lnSpc>
              <a:buNone/>
            </a:pPr>
            <a:r>
              <a:rPr lang="ar-SA" sz="3200" dirty="0" smtClean="0">
                <a:cs typeface="B Nazanin"/>
              </a:rPr>
              <a:t>به طورخلاصه مزاياي</a:t>
            </a:r>
            <a:r>
              <a:rPr lang="fa-IR" sz="3200" dirty="0" smtClean="0">
                <a:cs typeface="B Nazanin"/>
              </a:rPr>
              <a:t> </a:t>
            </a:r>
            <a:r>
              <a:rPr lang="en-US" sz="3200" dirty="0" smtClean="0">
                <a:cs typeface="B Nazanin"/>
              </a:rPr>
              <a:t>ABC</a:t>
            </a:r>
            <a:r>
              <a:rPr lang="fa-IR" sz="3200" dirty="0" smtClean="0">
                <a:cs typeface="B Nazanin"/>
              </a:rPr>
              <a:t> شامل موارد زیر است:</a:t>
            </a:r>
          </a:p>
          <a:p>
            <a:pPr algn="r" rtl="1" eaLnBrk="1" hangingPunct="1">
              <a:lnSpc>
                <a:spcPct val="130000"/>
              </a:lnSpc>
              <a:buFont typeface="Wingdings" pitchFamily="2" charset="2"/>
              <a:buNone/>
            </a:pPr>
            <a:r>
              <a:rPr lang="fa-IR" sz="3200" dirty="0" smtClean="0">
                <a:latin typeface="Arial" pitchFamily="34" charset="0"/>
                <a:cs typeface="B Nazanin"/>
              </a:rPr>
              <a:t>• </a:t>
            </a:r>
            <a:r>
              <a:rPr lang="ar-SA" sz="3200" dirty="0" smtClean="0">
                <a:cs typeface="B Nazanin"/>
              </a:rPr>
              <a:t>كمك در قيمت</a:t>
            </a:r>
            <a:r>
              <a:rPr lang="fa-IR" sz="3200" dirty="0" smtClean="0">
                <a:cs typeface="B Nazanin"/>
              </a:rPr>
              <a:t> </a:t>
            </a:r>
            <a:r>
              <a:rPr lang="ar-SA" sz="3200" dirty="0" smtClean="0">
                <a:cs typeface="B Nazanin"/>
              </a:rPr>
              <a:t>گذاري بهتر محصولات براي فروش،</a:t>
            </a:r>
            <a:endParaRPr lang="en-US" sz="3200" dirty="0" smtClean="0">
              <a:cs typeface="B Nazanin"/>
            </a:endParaRPr>
          </a:p>
          <a:p>
            <a:pPr algn="r" rtl="1" eaLnBrk="1" hangingPunct="1">
              <a:lnSpc>
                <a:spcPct val="130000"/>
              </a:lnSpc>
              <a:buFont typeface="Wingdings" pitchFamily="2" charset="2"/>
              <a:buNone/>
            </a:pPr>
            <a:r>
              <a:rPr lang="ar-SA" sz="3200" dirty="0" smtClean="0">
                <a:latin typeface="Arial" pitchFamily="34" charset="0"/>
                <a:cs typeface="B Nazanin"/>
              </a:rPr>
              <a:t>• كاهش هزينه فعاليتهايي كه هزينه بالايي دارند،</a:t>
            </a:r>
            <a:endParaRPr lang="en-US" sz="3200" dirty="0" smtClean="0">
              <a:cs typeface="B Nazanin"/>
            </a:endParaRPr>
          </a:p>
          <a:p>
            <a:pPr algn="r" rtl="1" eaLnBrk="1" hangingPunct="1">
              <a:lnSpc>
                <a:spcPct val="130000"/>
              </a:lnSpc>
              <a:buFont typeface="Wingdings" pitchFamily="2" charset="2"/>
              <a:buNone/>
            </a:pPr>
            <a:r>
              <a:rPr lang="ar-SA" sz="3200" dirty="0" smtClean="0">
                <a:latin typeface="Arial" pitchFamily="34" charset="0"/>
                <a:cs typeface="B Nazanin"/>
              </a:rPr>
              <a:t>• احتمال حذف محصولاتي كه بهاي تمام شده آنها بالاست.</a:t>
            </a:r>
            <a:endParaRPr lang="en-US" sz="3200" dirty="0" smtClean="0">
              <a:cs typeface="B Nazanin"/>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rmAutofit/>
          </a:bodyPr>
          <a:lstStyle/>
          <a:p>
            <a:pPr algn="r" rtl="1"/>
            <a:r>
              <a:rPr lang="fa-IR" sz="4400" dirty="0" smtClean="0">
                <a:cs typeface="B Nazanin" pitchFamily="2" charset="-78"/>
              </a:rPr>
              <a:t>کلید واژه ها:</a:t>
            </a:r>
            <a:endParaRPr lang="en-US" sz="4400" dirty="0">
              <a:cs typeface="B Nazanin" pitchFamily="2" charset="-78"/>
            </a:endParaRPr>
          </a:p>
        </p:txBody>
      </p:sp>
      <p:sp>
        <p:nvSpPr>
          <p:cNvPr id="3" name="Content Placeholder 2"/>
          <p:cNvSpPr>
            <a:spLocks noGrp="1"/>
          </p:cNvSpPr>
          <p:nvPr>
            <p:ph idx="1"/>
          </p:nvPr>
        </p:nvSpPr>
        <p:spPr>
          <a:xfrm>
            <a:off x="457200" y="1643050"/>
            <a:ext cx="8229600" cy="4931486"/>
          </a:xfrm>
        </p:spPr>
        <p:txBody>
          <a:bodyPr>
            <a:normAutofit fontScale="92500" lnSpcReduction="10000"/>
          </a:bodyPr>
          <a:lstStyle/>
          <a:p>
            <a:pPr algn="r" rtl="1">
              <a:buFont typeface="Wingdings" pitchFamily="2" charset="2"/>
              <a:buChar char="§"/>
            </a:pPr>
            <a:r>
              <a:rPr lang="fa-IR" b="1" dirty="0" smtClean="0">
                <a:cs typeface="B Nazanin" pitchFamily="2" charset="-78"/>
              </a:rPr>
              <a:t>فعالیت:  فرآیند و روشی است که به موجب آن کار انجام می شود . </a:t>
            </a:r>
            <a:r>
              <a:rPr lang="fa-IR" dirty="0" smtClean="0">
                <a:latin typeface="Times New Roman"/>
                <a:cs typeface="B Nazanin" pitchFamily="2" charset="-78"/>
              </a:rPr>
              <a:t>مانند جابجایی کالا در انبار ٬ ثبت کالا در دفتر انبارو قرار دادن کالا در محلهای تعیین شده</a:t>
            </a:r>
          </a:p>
          <a:p>
            <a:pPr algn="r" rtl="1">
              <a:buNone/>
            </a:pPr>
            <a:endParaRPr lang="fa-IR" dirty="0" smtClean="0">
              <a:latin typeface="Times New Roman"/>
              <a:cs typeface="B Nazanin" pitchFamily="2" charset="-78"/>
            </a:endParaRPr>
          </a:p>
          <a:p>
            <a:pPr algn="r" rtl="1">
              <a:buFont typeface="Wingdings" pitchFamily="2" charset="2"/>
              <a:buChar char="§"/>
            </a:pPr>
            <a:r>
              <a:rPr lang="fa-IR" b="1" dirty="0" smtClean="0">
                <a:latin typeface="Times New Roman"/>
                <a:cs typeface="B Nazanin" pitchFamily="2" charset="-78"/>
              </a:rPr>
              <a:t>منابع:</a:t>
            </a:r>
            <a:r>
              <a:rPr lang="fa-IR" dirty="0" smtClean="0">
                <a:latin typeface="Times New Roman"/>
                <a:cs typeface="B Nazanin" pitchFamily="2" charset="-78"/>
              </a:rPr>
              <a:t>سازه های اقتصادی هستند که برای انجام فعالیت</a:t>
            </a:r>
            <a:r>
              <a:rPr lang="en-US" dirty="0" smtClean="0">
                <a:latin typeface="Times New Roman"/>
                <a:cs typeface="B Nazanin" pitchFamily="2" charset="-78"/>
              </a:rPr>
              <a:t> </a:t>
            </a:r>
            <a:r>
              <a:rPr lang="fa-IR" dirty="0" smtClean="0">
                <a:latin typeface="Times New Roman"/>
                <a:cs typeface="B Nazanin" pitchFamily="2" charset="-78"/>
              </a:rPr>
              <a:t>ها مصرف می</a:t>
            </a:r>
            <a:r>
              <a:rPr lang="en-US" dirty="0" smtClean="0">
                <a:latin typeface="Times New Roman"/>
                <a:cs typeface="B Nazanin" pitchFamily="2" charset="-78"/>
              </a:rPr>
              <a:t> </a:t>
            </a:r>
            <a:r>
              <a:rPr lang="fa-IR" dirty="0" smtClean="0">
                <a:latin typeface="Times New Roman"/>
                <a:cs typeface="B Nazanin" pitchFamily="2" charset="-78"/>
              </a:rPr>
              <a:t>شوند</a:t>
            </a:r>
            <a:r>
              <a:rPr lang="en-US" dirty="0" smtClean="0">
                <a:latin typeface="Times New Roman"/>
                <a:cs typeface="B Nazanin" pitchFamily="2" charset="-78"/>
              </a:rPr>
              <a:t>.</a:t>
            </a:r>
            <a:r>
              <a:rPr lang="fa-IR" dirty="0" smtClean="0">
                <a:latin typeface="Times New Roman"/>
                <a:cs typeface="B Nazanin" pitchFamily="2" charset="-78"/>
              </a:rPr>
              <a:t>بعنوان مثال هزینه حقوق انبار گردان ٬ هزینه استهلاک انبار و هزینه سیستم های اطلاعاتی انبار نمونه هایی از مصرف منابع در انبار میباشند.</a:t>
            </a:r>
          </a:p>
          <a:p>
            <a:pPr algn="r" rtl="1">
              <a:buNone/>
            </a:pPr>
            <a:endParaRPr lang="fa-IR" dirty="0" smtClean="0">
              <a:latin typeface="Times New Roman"/>
              <a:cs typeface="B Nazanin" pitchFamily="2" charset="-78"/>
            </a:endParaRPr>
          </a:p>
          <a:p>
            <a:pPr algn="r" rtl="1">
              <a:buFont typeface="Wingdings" pitchFamily="2" charset="2"/>
              <a:buChar char="§"/>
            </a:pPr>
            <a:r>
              <a:rPr lang="fa-IR" b="1" dirty="0" smtClean="0">
                <a:latin typeface="Times New Roman"/>
                <a:cs typeface="B Nazanin" pitchFamily="2" charset="-78"/>
              </a:rPr>
              <a:t>محرک هزینه منابع</a:t>
            </a:r>
            <a:r>
              <a:rPr lang="fa-IR" dirty="0" smtClean="0">
                <a:latin typeface="Times New Roman"/>
                <a:cs typeface="B Nazanin" pitchFamily="2" charset="-78"/>
              </a:rPr>
              <a:t> : معیاری است که بوسیله آن منابع مصرف شده بابت هر فعالیت تعیین می گردد.بعبارت دیگر محرک هزینه عاملی است که باعث پیدایش هزینه منابع می گردد. بعنوان مثال هزینه برق انبار می تواند بر اساس ساعت کار تعیین گردد.</a:t>
            </a:r>
            <a:endParaRPr lang="en-US" dirty="0" smtClean="0">
              <a:cs typeface="B Nazanin" pitchFamily="2" charset="-78"/>
            </a:endParaRPr>
          </a:p>
          <a:p>
            <a:pPr algn="r" rtl="1">
              <a:buFont typeface="Wingdings" pitchFamily="2" charset="2"/>
              <a:buChar char="§"/>
            </a:pPr>
            <a:endParaRPr lang="en-US" dirty="0">
              <a:cs typeface="B Nazanin" pitchFamily="2" charset="-78"/>
            </a:endParaRPr>
          </a:p>
        </p:txBody>
      </p:sp>
    </p:spTree>
    <p:extLst>
      <p:ext uri="{BB962C8B-B14F-4D97-AF65-F5344CB8AC3E}">
        <p14:creationId xmlns:p14="http://schemas.microsoft.com/office/powerpoint/2010/main" val="17337706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029200"/>
          </a:xfrm>
        </p:spPr>
        <p:txBody>
          <a:bodyPr>
            <a:normAutofit/>
          </a:bodyPr>
          <a:lstStyle/>
          <a:p>
            <a:pPr marL="0" indent="0" algn="r" rtl="1">
              <a:buNone/>
            </a:pPr>
            <a:r>
              <a:rPr lang="fa-IR" sz="2400" dirty="0">
                <a:cs typeface="B Nazanin" pitchFamily="2" charset="-78"/>
              </a:rPr>
              <a:t>سيستم هزينه يابي مبتني بر فعاليت، از لحاظ مفهومي، رديابي هزينه هاي مستقيم، نظير موادمستقيم </a:t>
            </a:r>
            <a:r>
              <a:rPr lang="fa-IR" sz="2400" dirty="0" smtClean="0">
                <a:cs typeface="B Nazanin" pitchFamily="2" charset="-78"/>
              </a:rPr>
              <a:t>و دستمزد </a:t>
            </a:r>
            <a:r>
              <a:rPr lang="fa-IR" sz="2400" dirty="0">
                <a:cs typeface="B Nazanin" pitchFamily="2" charset="-78"/>
              </a:rPr>
              <a:t>مستقيم را بهبود نمي بخشد، بلكه دقت در تخصيص هزينه </a:t>
            </a:r>
            <a:r>
              <a:rPr lang="fa-IR" sz="2400" dirty="0" smtClean="0">
                <a:cs typeface="B Nazanin" pitchFamily="2" charset="-78"/>
              </a:rPr>
              <a:t>هاي غيرمستقيم</a:t>
            </a:r>
            <a:r>
              <a:rPr lang="fa-IR" sz="2400" dirty="0">
                <a:cs typeface="B Nazanin" pitchFamily="2" charset="-78"/>
              </a:rPr>
              <a:t>، يعني هزينه هاي </a:t>
            </a:r>
            <a:r>
              <a:rPr lang="fa-IR" sz="2400" dirty="0" smtClean="0">
                <a:cs typeface="B Nazanin" pitchFamily="2" charset="-78"/>
              </a:rPr>
              <a:t>سربار را </a:t>
            </a:r>
            <a:r>
              <a:rPr lang="fa-IR" sz="2400" dirty="0">
                <a:cs typeface="B Nazanin" pitchFamily="2" charset="-78"/>
              </a:rPr>
              <a:t>كه مستقيماً قابل رديابي با محصول نيست اما قابل رديابي با </a:t>
            </a:r>
            <a:r>
              <a:rPr lang="fa-IR" sz="2400" dirty="0" smtClean="0">
                <a:cs typeface="B Nazanin" pitchFamily="2" charset="-78"/>
              </a:rPr>
              <a:t>فعاليت</a:t>
            </a:r>
            <a:r>
              <a:rPr lang="en-US" sz="2400" dirty="0" smtClean="0">
                <a:cs typeface="B Nazanin" pitchFamily="2" charset="-78"/>
              </a:rPr>
              <a:t> </a:t>
            </a:r>
            <a:r>
              <a:rPr lang="fa-IR" sz="2400" dirty="0" smtClean="0">
                <a:cs typeface="B Nazanin" pitchFamily="2" charset="-78"/>
              </a:rPr>
              <a:t>هاست</a:t>
            </a:r>
            <a:r>
              <a:rPr lang="fa-IR" sz="2400" dirty="0">
                <a:cs typeface="B Nazanin" pitchFamily="2" charset="-78"/>
              </a:rPr>
              <a:t>، افزايش مي دهد </a:t>
            </a:r>
            <a:r>
              <a:rPr lang="fa-IR" sz="2400" dirty="0" smtClean="0">
                <a:cs typeface="B Nazanin" pitchFamily="2" charset="-78"/>
              </a:rPr>
              <a:t>.</a:t>
            </a:r>
          </a:p>
          <a:p>
            <a:pPr marL="0" indent="0" algn="r" rtl="1">
              <a:buNone/>
            </a:pPr>
            <a:endParaRPr lang="fa-IR" sz="2400" dirty="0" smtClean="0">
              <a:cs typeface="B Nazanin" pitchFamily="2" charset="-78"/>
            </a:endParaRPr>
          </a:p>
          <a:p>
            <a:pPr marL="0" indent="0" algn="r" rtl="1">
              <a:buNone/>
            </a:pPr>
            <a:r>
              <a:rPr lang="fa-IR" sz="2400" dirty="0" smtClean="0">
                <a:cs typeface="B Nazanin" pitchFamily="2" charset="-78"/>
              </a:rPr>
              <a:t> </a:t>
            </a:r>
            <a:r>
              <a:rPr lang="fa-IR" sz="2400" dirty="0">
                <a:cs typeface="B Nazanin" pitchFamily="2" charset="-78"/>
              </a:rPr>
              <a:t>بدين </a:t>
            </a:r>
            <a:r>
              <a:rPr lang="fa-IR" sz="2400" dirty="0" smtClean="0">
                <a:cs typeface="B Nazanin" pitchFamily="2" charset="-78"/>
              </a:rPr>
              <a:t>ترتيب،روش </a:t>
            </a:r>
            <a:r>
              <a:rPr lang="fa-IR" sz="2400" dirty="0">
                <a:cs typeface="B Nazanin" pitchFamily="2" charset="-78"/>
              </a:rPr>
              <a:t>هزينه يابي مبتني بر فعاليت باعث شده است كه حسابداران صنعتي بسياري </a:t>
            </a:r>
            <a:r>
              <a:rPr lang="fa-IR" sz="2400" dirty="0" smtClean="0">
                <a:cs typeface="B Nazanin" pitchFamily="2" charset="-78"/>
              </a:rPr>
              <a:t>از </a:t>
            </a:r>
            <a:r>
              <a:rPr lang="fa-IR" sz="2400" dirty="0">
                <a:cs typeface="B Nazanin" pitchFamily="2" charset="-78"/>
              </a:rPr>
              <a:t>هزينه ها را كه </a:t>
            </a:r>
            <a:r>
              <a:rPr lang="fa-IR" sz="2400" dirty="0" smtClean="0">
                <a:cs typeface="B Nazanin" pitchFamily="2" charset="-78"/>
              </a:rPr>
              <a:t>تاكنون غيرقابل </a:t>
            </a:r>
            <a:r>
              <a:rPr lang="fa-IR" sz="2400" dirty="0">
                <a:cs typeface="B Nazanin" pitchFamily="2" charset="-78"/>
              </a:rPr>
              <a:t>رديابي </a:t>
            </a:r>
            <a:r>
              <a:rPr lang="fa-IR" sz="2400" dirty="0" smtClean="0">
                <a:cs typeface="B Nazanin" pitchFamily="2" charset="-78"/>
              </a:rPr>
              <a:t>مي</a:t>
            </a:r>
            <a:r>
              <a:rPr lang="en-US" sz="2400" dirty="0" smtClean="0">
                <a:cs typeface="B Nazanin" pitchFamily="2" charset="-78"/>
              </a:rPr>
              <a:t> </a:t>
            </a:r>
            <a:r>
              <a:rPr lang="fa-IR" sz="2400" dirty="0" smtClean="0">
                <a:cs typeface="B Nazanin" pitchFamily="2" charset="-78"/>
              </a:rPr>
              <a:t>دانستند</a:t>
            </a:r>
            <a:r>
              <a:rPr lang="fa-IR" sz="2400" dirty="0">
                <a:cs typeface="B Nazanin" pitchFamily="2" charset="-78"/>
              </a:rPr>
              <a:t>، اكنون قابل رديابي با </a:t>
            </a:r>
            <a:r>
              <a:rPr lang="fa-IR" sz="2400" dirty="0" smtClean="0">
                <a:cs typeface="B Nazanin" pitchFamily="2" charset="-78"/>
              </a:rPr>
              <a:t>فعاليتها بدانند.برخلاف </a:t>
            </a:r>
            <a:r>
              <a:rPr lang="fa-IR" sz="2400" dirty="0">
                <a:cs typeface="B Nazanin" pitchFamily="2" charset="-78"/>
              </a:rPr>
              <a:t>هزينه موادمستقيم و دستمزدمستقيم، كه مي توان آنها را مستقيما بايك محصول رديابي </a:t>
            </a:r>
            <a:r>
              <a:rPr lang="fa-IR" sz="2400" dirty="0" smtClean="0">
                <a:cs typeface="B Nazanin" pitchFamily="2" charset="-78"/>
              </a:rPr>
              <a:t>كرد، هزينه هاي </a:t>
            </a:r>
            <a:r>
              <a:rPr lang="fa-IR" sz="2400" dirty="0">
                <a:cs typeface="B Nazanin" pitchFamily="2" charset="-78"/>
              </a:rPr>
              <a:t>سربار يا هزينه هاي غيرمستقيم، قابل رديابي با يك محصول نيستند و </a:t>
            </a:r>
            <a:r>
              <a:rPr lang="fa-IR" sz="2400" dirty="0" smtClean="0">
                <a:cs typeface="B Nazanin" pitchFamily="2" charset="-78"/>
              </a:rPr>
              <a:t>بايد </a:t>
            </a:r>
            <a:r>
              <a:rPr lang="fa-IR" sz="2400" dirty="0">
                <a:cs typeface="B Nazanin" pitchFamily="2" charset="-78"/>
              </a:rPr>
              <a:t>به محصولها </a:t>
            </a:r>
            <a:r>
              <a:rPr lang="fa-IR" sz="2400" dirty="0" smtClean="0">
                <a:cs typeface="B Nazanin" pitchFamily="2" charset="-78"/>
              </a:rPr>
              <a:t>تخصيص داده </a:t>
            </a:r>
            <a:r>
              <a:rPr lang="fa-IR" sz="2400" dirty="0">
                <a:cs typeface="B Nazanin" pitchFamily="2" charset="-78"/>
              </a:rPr>
              <a:t>شوند</a:t>
            </a:r>
            <a:endParaRPr lang="en-US" sz="2400" dirty="0">
              <a:cs typeface="B Nazanin" pitchFamily="2" charset="-78"/>
            </a:endParaRPr>
          </a:p>
        </p:txBody>
      </p:sp>
    </p:spTree>
    <p:extLst>
      <p:ext uri="{BB962C8B-B14F-4D97-AF65-F5344CB8AC3E}">
        <p14:creationId xmlns:p14="http://schemas.microsoft.com/office/powerpoint/2010/main" val="1351142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Slide Number Placeholder 5"/>
          <p:cNvSpPr>
            <a:spLocks noGrp="1"/>
          </p:cNvSpPr>
          <p:nvPr>
            <p:ph type="sldNum" sz="quarter" idx="12"/>
          </p:nvPr>
        </p:nvSpPr>
        <p:spPr>
          <a:noFill/>
          <a:ln>
            <a:miter lim="800000"/>
            <a:headEnd/>
            <a:tailEnd/>
          </a:ln>
        </p:spPr>
        <p:txBody>
          <a:bodyPr/>
          <a:lstStyle/>
          <a:p>
            <a:fld id="{E1275C81-ECB4-4AC0-8580-16502D9B7C1B}" type="slidenum">
              <a:rPr lang="ar-SA"/>
              <a:pPr/>
              <a:t>19</a:t>
            </a:fld>
            <a:endParaRPr lang="en-US"/>
          </a:p>
        </p:txBody>
      </p:sp>
      <p:sp>
        <p:nvSpPr>
          <p:cNvPr id="24579" name="Rectangle 2"/>
          <p:cNvSpPr>
            <a:spLocks noGrp="1" noChangeArrowheads="1"/>
          </p:cNvSpPr>
          <p:nvPr>
            <p:ph type="title"/>
          </p:nvPr>
        </p:nvSpPr>
        <p:spPr>
          <a:xfrm>
            <a:off x="539750" y="476250"/>
            <a:ext cx="8001000" cy="900113"/>
          </a:xfrm>
        </p:spPr>
        <p:txBody>
          <a:bodyPr/>
          <a:lstStyle/>
          <a:p>
            <a:pPr algn="r" eaLnBrk="1" hangingPunct="1"/>
            <a:endParaRPr lang="en-US" sz="3000" smtClean="0">
              <a:solidFill>
                <a:schemeClr val="folHlink"/>
              </a:solidFill>
              <a:cs typeface="B Titr" pitchFamily="2" charset="-78"/>
            </a:endParaRPr>
          </a:p>
        </p:txBody>
      </p:sp>
      <p:sp>
        <p:nvSpPr>
          <p:cNvPr id="24580" name="Rectangle 3"/>
          <p:cNvSpPr>
            <a:spLocks noGrp="1" noChangeArrowheads="1"/>
          </p:cNvSpPr>
          <p:nvPr>
            <p:ph type="body" idx="1"/>
          </p:nvPr>
        </p:nvSpPr>
        <p:spPr>
          <a:noFill/>
        </p:spPr>
        <p:txBody>
          <a:bodyPr/>
          <a:lstStyle/>
          <a:p>
            <a:pPr algn="r" rtl="1" eaLnBrk="1" hangingPunct="1">
              <a:lnSpc>
                <a:spcPct val="130000"/>
              </a:lnSpc>
            </a:pPr>
            <a:r>
              <a:rPr lang="ar-SA" sz="2400" dirty="0" smtClean="0">
                <a:cs typeface="B Titr" pitchFamily="2" charset="-78"/>
              </a:rPr>
              <a:t>هزينه</a:t>
            </a:r>
            <a:r>
              <a:rPr lang="fa-IR" sz="2400" dirty="0" smtClean="0">
                <a:cs typeface="B Titr" pitchFamily="2" charset="-78"/>
              </a:rPr>
              <a:t> </a:t>
            </a:r>
            <a:r>
              <a:rPr lang="ar-SA" sz="2400" dirty="0" smtClean="0">
                <a:cs typeface="B Titr" pitchFamily="2" charset="-78"/>
              </a:rPr>
              <a:t>هاي سربار </a:t>
            </a:r>
            <a:r>
              <a:rPr lang="ar-SA" dirty="0" smtClean="0">
                <a:cs typeface="B Nazanin"/>
              </a:rPr>
              <a:t>شامل هزينه هايي است كه ممكن است مبناي مورد استفاده براي جذب</a:t>
            </a:r>
            <a:r>
              <a:rPr lang="fa-IR" dirty="0" smtClean="0">
                <a:cs typeface="B Nazanin"/>
              </a:rPr>
              <a:t> </a:t>
            </a:r>
            <a:r>
              <a:rPr lang="ar-SA" dirty="0" smtClean="0">
                <a:cs typeface="B Nazanin"/>
              </a:rPr>
              <a:t>آنها به محصولات، با ماهيت هزينه همخواني نداشته باشد . مثلاً </a:t>
            </a:r>
            <a:r>
              <a:rPr lang="ar-SA" dirty="0" smtClean="0">
                <a:effectLst>
                  <a:outerShdw blurRad="38100" dist="38100" dir="2700000" algn="tl">
                    <a:srgbClr val="000000">
                      <a:alpha val="43137"/>
                    </a:srgbClr>
                  </a:outerShdw>
                </a:effectLst>
                <a:cs typeface="B Nazanin"/>
              </a:rPr>
              <a:t>هزينه هاي بازرسي و كنترل كيفيت به ميزان</a:t>
            </a:r>
            <a:r>
              <a:rPr lang="fa-IR" dirty="0" smtClean="0">
                <a:effectLst>
                  <a:outerShdw blurRad="38100" dist="38100" dir="2700000" algn="tl">
                    <a:srgbClr val="000000">
                      <a:alpha val="43137"/>
                    </a:srgbClr>
                  </a:outerShdw>
                </a:effectLst>
                <a:cs typeface="B Nazanin"/>
              </a:rPr>
              <a:t> </a:t>
            </a:r>
            <a:r>
              <a:rPr lang="ar-SA" dirty="0" smtClean="0">
                <a:effectLst>
                  <a:outerShdw blurRad="38100" dist="38100" dir="2700000" algn="tl">
                    <a:srgbClr val="000000">
                      <a:alpha val="43137"/>
                    </a:srgbClr>
                  </a:outerShdw>
                </a:effectLst>
                <a:cs typeface="B Nazanin"/>
              </a:rPr>
              <a:t>و تعداد بازرسي و نحوه كنترلها </a:t>
            </a:r>
            <a:r>
              <a:rPr lang="ar-SA" dirty="0" smtClean="0">
                <a:cs typeface="B Nazanin"/>
              </a:rPr>
              <a:t>بستگي دار د. حال اگر تخصيص هزينه</a:t>
            </a:r>
            <a:r>
              <a:rPr lang="fa-IR" dirty="0" smtClean="0">
                <a:cs typeface="B Nazanin"/>
              </a:rPr>
              <a:t> </a:t>
            </a:r>
            <a:r>
              <a:rPr lang="ar-SA" dirty="0" smtClean="0">
                <a:cs typeface="B Nazanin"/>
              </a:rPr>
              <a:t>هاي چنين فعاليتي براساس ساعتهاي</a:t>
            </a:r>
            <a:r>
              <a:rPr lang="fa-IR" dirty="0" smtClean="0">
                <a:cs typeface="B Nazanin"/>
              </a:rPr>
              <a:t> </a:t>
            </a:r>
            <a:r>
              <a:rPr lang="ar-SA" dirty="0" smtClean="0">
                <a:cs typeface="B Nazanin"/>
              </a:rPr>
              <a:t>كار ماشين صورت گيرد، مبنا معقول به نظر نمي رسد.</a:t>
            </a:r>
            <a:endParaRPr lang="en-US" dirty="0" smtClean="0">
              <a:cs typeface="B Nazanin"/>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571480"/>
            <a:ext cx="8229600" cy="1143000"/>
          </a:xfrm>
        </p:spPr>
        <p:txBody>
          <a:bodyPr>
            <a:noAutofit/>
          </a:bodyPr>
          <a:lstStyle/>
          <a:p>
            <a:pPr algn="r" rtl="1"/>
            <a:r>
              <a:rPr lang="fa-IR" sz="2400" dirty="0" smtClean="0">
                <a:cs typeface="B Titr" pitchFamily="2" charset="-78"/>
              </a:rPr>
              <a:t> طبقه بندی فعالیت</a:t>
            </a:r>
            <a:r>
              <a:rPr lang="en-US" sz="2400" dirty="0" smtClean="0">
                <a:cs typeface="B Titr" pitchFamily="2" charset="-78"/>
              </a:rPr>
              <a:t> </a:t>
            </a:r>
            <a:r>
              <a:rPr lang="fa-IR" sz="2400" dirty="0" smtClean="0">
                <a:cs typeface="B Titr" pitchFamily="2" charset="-78"/>
              </a:rPr>
              <a:t>ها در سیستم هزینه یابی بر مبنای فعالیت</a:t>
            </a:r>
            <a:r>
              <a:rPr lang="en-US" sz="2400" dirty="0" smtClean="0">
                <a:cs typeface="B Titr" pitchFamily="2" charset="-78"/>
              </a:rPr>
              <a:t>:</a:t>
            </a:r>
            <a:endParaRPr lang="en-US" sz="2400" dirty="0">
              <a:cs typeface="B Titr" pitchFamily="2" charset="-78"/>
            </a:endParaRPr>
          </a:p>
        </p:txBody>
      </p:sp>
      <p:sp>
        <p:nvSpPr>
          <p:cNvPr id="3" name="Content Placeholder 2"/>
          <p:cNvSpPr>
            <a:spLocks noGrp="1"/>
          </p:cNvSpPr>
          <p:nvPr>
            <p:ph idx="1"/>
          </p:nvPr>
        </p:nvSpPr>
        <p:spPr/>
        <p:txBody>
          <a:bodyPr>
            <a:normAutofit/>
          </a:bodyPr>
          <a:lstStyle/>
          <a:p>
            <a:pPr marL="0" indent="0" algn="r" rtl="1">
              <a:buNone/>
            </a:pPr>
            <a:r>
              <a:rPr lang="fa-IR" sz="2400" dirty="0" smtClean="0">
                <a:cs typeface="B Nazanin" pitchFamily="2" charset="-78"/>
              </a:rPr>
              <a:t>1</a:t>
            </a:r>
            <a:r>
              <a:rPr lang="fa-IR" sz="2400" dirty="0" smtClean="0">
                <a:latin typeface="Times New Roman" pitchFamily="18" charset="0"/>
                <a:cs typeface="Times New Roman" pitchFamily="18" charset="0"/>
              </a:rPr>
              <a:t>-فعاليت </a:t>
            </a:r>
            <a:r>
              <a:rPr lang="fa-IR" sz="2400" dirty="0">
                <a:latin typeface="Times New Roman" pitchFamily="18" charset="0"/>
                <a:cs typeface="Times New Roman" pitchFamily="18" charset="0"/>
              </a:rPr>
              <a:t>هاي سطح واحد </a:t>
            </a:r>
            <a:r>
              <a:rPr lang="fa-IR" sz="2400" dirty="0" smtClean="0">
                <a:latin typeface="Times New Roman" pitchFamily="18" charset="0"/>
                <a:cs typeface="Times New Roman" pitchFamily="18" charset="0"/>
              </a:rPr>
              <a:t>محصول:مانند سوراخ کردن و ماشین کاری هر قطعه</a:t>
            </a:r>
            <a:endParaRPr lang="fa-IR" sz="2400" dirty="0">
              <a:latin typeface="Times New Roman" pitchFamily="18" charset="0"/>
              <a:cs typeface="Times New Roman" pitchFamily="18" charset="0"/>
            </a:endParaRPr>
          </a:p>
          <a:p>
            <a:pPr marL="0" indent="0" algn="r" rtl="1">
              <a:buNone/>
            </a:pPr>
            <a:r>
              <a:rPr lang="fa-IR" sz="2400" dirty="0">
                <a:latin typeface="Times New Roman" pitchFamily="18" charset="0"/>
                <a:cs typeface="Times New Roman" pitchFamily="18" charset="0"/>
              </a:rPr>
              <a:t>2- فعاليت هاي سطح دسته </a:t>
            </a:r>
            <a:r>
              <a:rPr lang="fa-IR" sz="2400" dirty="0" smtClean="0">
                <a:latin typeface="Times New Roman" pitchFamily="18" charset="0"/>
                <a:cs typeface="Times New Roman" pitchFamily="18" charset="0"/>
              </a:rPr>
              <a:t>محصول:مانند سفارش مجموعه ای از قطعات</a:t>
            </a:r>
          </a:p>
          <a:p>
            <a:pPr marL="0" indent="0" algn="r" rtl="1">
              <a:buNone/>
            </a:pPr>
            <a:r>
              <a:rPr lang="fa-IR" sz="2400" dirty="0" smtClean="0">
                <a:latin typeface="Times New Roman" pitchFamily="18" charset="0"/>
                <a:cs typeface="Times New Roman" pitchFamily="18" charset="0"/>
              </a:rPr>
              <a:t>3- </a:t>
            </a:r>
            <a:r>
              <a:rPr lang="fa-IR" sz="2400" dirty="0">
                <a:latin typeface="Times New Roman" pitchFamily="18" charset="0"/>
                <a:cs typeface="Times New Roman" pitchFamily="18" charset="0"/>
              </a:rPr>
              <a:t>فعاليت </a:t>
            </a:r>
            <a:r>
              <a:rPr lang="fa-IR" sz="2400" dirty="0" smtClean="0">
                <a:latin typeface="Times New Roman" pitchFamily="18" charset="0"/>
                <a:cs typeface="Times New Roman" pitchFamily="18" charset="0"/>
              </a:rPr>
              <a:t>پشتیبانی سطح </a:t>
            </a:r>
            <a:r>
              <a:rPr lang="fa-IR" sz="2400" dirty="0">
                <a:latin typeface="Times New Roman" pitchFamily="18" charset="0"/>
                <a:cs typeface="Times New Roman" pitchFamily="18" charset="0"/>
              </a:rPr>
              <a:t>محصول </a:t>
            </a:r>
            <a:r>
              <a:rPr lang="fa-IR" sz="2400" dirty="0" smtClean="0">
                <a:latin typeface="Times New Roman" pitchFamily="18" charset="0"/>
                <a:cs typeface="Times New Roman" pitchFamily="18" charset="0"/>
              </a:rPr>
              <a:t>:مانند انجام تغییر مهندسی</a:t>
            </a:r>
          </a:p>
          <a:p>
            <a:pPr marL="0" indent="0" algn="r" rtl="1">
              <a:buNone/>
            </a:pPr>
            <a:r>
              <a:rPr lang="fa-IR" sz="2400" dirty="0" smtClean="0">
                <a:latin typeface="Times New Roman" pitchFamily="18" charset="0"/>
                <a:cs typeface="Times New Roman" pitchFamily="18" charset="0"/>
              </a:rPr>
              <a:t>4- فعاليت های سطح عمومی کارخانه:مانندروشنایی و نظافت کارخانه</a:t>
            </a:r>
          </a:p>
          <a:p>
            <a:pPr marL="0" indent="0" algn="r" rtl="1">
              <a:buNone/>
            </a:pPr>
            <a:endParaRPr lang="fa-IR" sz="2400" dirty="0" smtClean="0">
              <a:latin typeface="Times New Roman" pitchFamily="18" charset="0"/>
              <a:cs typeface="Times New Roman" pitchFamily="18" charset="0"/>
            </a:endParaRPr>
          </a:p>
          <a:p>
            <a:pPr marL="0" indent="0" algn="r" rtl="1">
              <a:buNone/>
            </a:pPr>
            <a:r>
              <a:rPr lang="fa-IR" sz="2400" dirty="0">
                <a:latin typeface="Times New Roman" pitchFamily="18" charset="0"/>
                <a:cs typeface="Times New Roman" pitchFamily="18" charset="0"/>
              </a:rPr>
              <a:t>3</a:t>
            </a:r>
            <a:r>
              <a:rPr lang="fa-IR" sz="2400" dirty="0" smtClean="0">
                <a:latin typeface="Times New Roman" pitchFamily="18" charset="0"/>
                <a:cs typeface="Times New Roman" pitchFamily="18" charset="0"/>
              </a:rPr>
              <a:t> گروه اول با هزینه هایی سر و کار دارند که میتوان آنها را بطور مستقیم یا غیر مستقیم به محصولات تخصیص داد اما گروه آخر شامل هزینه هایی است که برای انواع محصولات مشترک است</a:t>
            </a:r>
            <a:r>
              <a:rPr lang="en-US" sz="2400" dirty="0" smtClean="0">
                <a:latin typeface="Times New Roman" pitchFamily="18" charset="0"/>
                <a:cs typeface="Times New Roman" pitchFamily="18" charset="0"/>
              </a:rPr>
              <a:t> </a:t>
            </a:r>
            <a:r>
              <a:rPr lang="fa-IR" sz="2400" dirty="0" smtClean="0">
                <a:latin typeface="Times New Roman" pitchFamily="18" charset="0"/>
                <a:cs typeface="Times New Roman" pitchFamily="18" charset="0"/>
              </a:rPr>
              <a:t>و تنها بر مبنای تخصیص می</a:t>
            </a:r>
            <a:r>
              <a:rPr lang="en-US" sz="2400" dirty="0" smtClean="0">
                <a:latin typeface="Times New Roman" pitchFamily="18" charset="0"/>
                <a:cs typeface="Times New Roman" pitchFamily="18" charset="0"/>
              </a:rPr>
              <a:t> </a:t>
            </a:r>
            <a:r>
              <a:rPr lang="fa-IR" sz="2400" dirty="0" smtClean="0">
                <a:latin typeface="Times New Roman" pitchFamily="18" charset="0"/>
                <a:cs typeface="Times New Roman" pitchFamily="18" charset="0"/>
              </a:rPr>
              <a:t>توان آنها را بین محصولات تسهیم کرد</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1351139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Slide Number Placeholder 5"/>
          <p:cNvSpPr>
            <a:spLocks noGrp="1"/>
          </p:cNvSpPr>
          <p:nvPr>
            <p:ph type="sldNum" sz="quarter" idx="12"/>
          </p:nvPr>
        </p:nvSpPr>
        <p:spPr>
          <a:noFill/>
          <a:ln>
            <a:miter lim="800000"/>
            <a:headEnd/>
            <a:tailEnd/>
          </a:ln>
        </p:spPr>
        <p:txBody>
          <a:bodyPr/>
          <a:lstStyle/>
          <a:p>
            <a:fld id="{CF757365-044B-41AA-9E52-2BAF6FF03B82}" type="slidenum">
              <a:rPr lang="ar-SA"/>
              <a:pPr/>
              <a:t>21</a:t>
            </a:fld>
            <a:endParaRPr lang="en-US"/>
          </a:p>
        </p:txBody>
      </p:sp>
      <p:sp>
        <p:nvSpPr>
          <p:cNvPr id="34819" name="Rectangle 2"/>
          <p:cNvSpPr>
            <a:spLocks noGrp="1" noChangeArrowheads="1"/>
          </p:cNvSpPr>
          <p:nvPr>
            <p:ph type="title"/>
          </p:nvPr>
        </p:nvSpPr>
        <p:spPr>
          <a:xfrm>
            <a:off x="539750" y="0"/>
            <a:ext cx="8001000" cy="1511300"/>
          </a:xfrm>
        </p:spPr>
        <p:txBody>
          <a:bodyPr>
            <a:noAutofit/>
          </a:bodyPr>
          <a:lstStyle/>
          <a:p>
            <a:pPr algn="r" eaLnBrk="1" hangingPunct="1">
              <a:lnSpc>
                <a:spcPct val="120000"/>
              </a:lnSpc>
            </a:pPr>
            <a:r>
              <a:rPr lang="ar-SA" sz="2000" dirty="0" smtClean="0">
                <a:solidFill>
                  <a:schemeClr val="folHlink"/>
                </a:solidFill>
                <a:latin typeface="Times New Roman" pitchFamily="18" charset="0"/>
                <a:cs typeface="Times New Roman" pitchFamily="18" charset="0"/>
              </a:rPr>
              <a:t>انتخاب موجد (محركهاي) هزينه:</a:t>
            </a:r>
            <a:r>
              <a:rPr lang="fa-IR" sz="2000" dirty="0" smtClean="0">
                <a:solidFill>
                  <a:schemeClr val="folHlink"/>
                </a:solidFill>
                <a:latin typeface="Times New Roman" pitchFamily="18" charset="0"/>
                <a:cs typeface="Times New Roman" pitchFamily="18" charset="0"/>
              </a:rPr>
              <a:t/>
            </a:r>
            <a:br>
              <a:rPr lang="fa-IR" sz="2000" dirty="0" smtClean="0">
                <a:solidFill>
                  <a:schemeClr val="folHlink"/>
                </a:solidFill>
                <a:latin typeface="Times New Roman" pitchFamily="18" charset="0"/>
                <a:cs typeface="Times New Roman" pitchFamily="18" charset="0"/>
              </a:rPr>
            </a:br>
            <a:r>
              <a:rPr lang="ar-SA" sz="2000" dirty="0" smtClean="0">
                <a:solidFill>
                  <a:schemeClr val="tx1"/>
                </a:solidFill>
                <a:latin typeface="Times New Roman" pitchFamily="18" charset="0"/>
                <a:cs typeface="Times New Roman" pitchFamily="18" charset="0"/>
              </a:rPr>
              <a:t>در زير برخي مثالها در موارد انواع محركهاي هزينه كه از سوي شركتها</a:t>
            </a:r>
            <a:r>
              <a:rPr lang="fa-IR" sz="2000" dirty="0" smtClean="0">
                <a:solidFill>
                  <a:schemeClr val="tx1"/>
                </a:solidFill>
                <a:latin typeface="Times New Roman" pitchFamily="18" charset="0"/>
                <a:cs typeface="Times New Roman" pitchFamily="18" charset="0"/>
              </a:rPr>
              <a:t> </a:t>
            </a:r>
            <a:r>
              <a:rPr lang="ar-SA" sz="2000" dirty="0" smtClean="0">
                <a:solidFill>
                  <a:schemeClr val="tx1"/>
                </a:solidFill>
                <a:latin typeface="Times New Roman" pitchFamily="18" charset="0"/>
                <a:cs typeface="Times New Roman" pitchFamily="18" charset="0"/>
              </a:rPr>
              <a:t>به كار گرفته مي شود ارا ئه شده است . بيشتر موجدهاي هزينه به حجم توليد، فرايند توليد، پيچيدگي فرايند</a:t>
            </a:r>
            <a:r>
              <a:rPr lang="fa-IR" sz="2000" dirty="0" smtClean="0">
                <a:solidFill>
                  <a:schemeClr val="tx1"/>
                </a:solidFill>
                <a:latin typeface="Times New Roman" pitchFamily="18" charset="0"/>
                <a:cs typeface="Times New Roman" pitchFamily="18" charset="0"/>
              </a:rPr>
              <a:t> </a:t>
            </a:r>
            <a:r>
              <a:rPr lang="ar-SA" sz="2000" dirty="0" smtClean="0">
                <a:solidFill>
                  <a:schemeClr val="tx1"/>
                </a:solidFill>
                <a:latin typeface="Times New Roman" pitchFamily="18" charset="0"/>
                <a:cs typeface="Times New Roman" pitchFamily="18" charset="0"/>
              </a:rPr>
              <a:t>توليد يا بازاريابي مربوط ميشود.</a:t>
            </a:r>
            <a:endParaRPr lang="en-US" sz="2000" dirty="0" smtClean="0">
              <a:solidFill>
                <a:schemeClr val="tx1"/>
              </a:solidFill>
              <a:latin typeface="Times New Roman" pitchFamily="18" charset="0"/>
              <a:cs typeface="Times New Roman" pitchFamily="18" charset="0"/>
            </a:endParaRPr>
          </a:p>
        </p:txBody>
      </p:sp>
      <p:sp>
        <p:nvSpPr>
          <p:cNvPr id="34820" name="Rectangle 3"/>
          <p:cNvSpPr>
            <a:spLocks noGrp="1" noChangeArrowheads="1"/>
          </p:cNvSpPr>
          <p:nvPr>
            <p:ph type="body" idx="1"/>
          </p:nvPr>
        </p:nvSpPr>
        <p:spPr>
          <a:xfrm>
            <a:off x="539750" y="1500174"/>
            <a:ext cx="8001000" cy="5143535"/>
          </a:xfrm>
          <a:noFill/>
        </p:spPr>
        <p:txBody>
          <a:bodyPr>
            <a:noAutofit/>
          </a:bodyPr>
          <a:lstStyle/>
          <a:p>
            <a:pPr algn="r" rtl="1" eaLnBrk="1" hangingPunct="1">
              <a:lnSpc>
                <a:spcPct val="130000"/>
              </a:lnSpc>
              <a:buFont typeface="Wingdings" pitchFamily="2" charset="2"/>
              <a:buNone/>
            </a:pPr>
            <a:r>
              <a:rPr lang="fa-IR" sz="2000" dirty="0" smtClean="0">
                <a:latin typeface="Times New Roman" pitchFamily="18" charset="0"/>
                <a:cs typeface="Times New Roman" pitchFamily="18" charset="0"/>
              </a:rPr>
              <a:t>• </a:t>
            </a:r>
            <a:r>
              <a:rPr lang="ar-SA" sz="2000" dirty="0" smtClean="0">
                <a:latin typeface="Times New Roman" pitchFamily="18" charset="0"/>
                <a:cs typeface="Times New Roman" pitchFamily="18" charset="0"/>
              </a:rPr>
              <a:t>ساعتهاي كار ماشين،</a:t>
            </a:r>
            <a:endParaRPr lang="en-US" sz="2000" dirty="0" smtClean="0">
              <a:latin typeface="Times New Roman" pitchFamily="18" charset="0"/>
              <a:cs typeface="Times New Roman" pitchFamily="18" charset="0"/>
            </a:endParaRPr>
          </a:p>
          <a:p>
            <a:pPr algn="r" rtl="1" eaLnBrk="1" hangingPunct="1">
              <a:lnSpc>
                <a:spcPct val="130000"/>
              </a:lnSpc>
              <a:buFont typeface="Wingdings" pitchFamily="2" charset="2"/>
              <a:buNone/>
            </a:pPr>
            <a:r>
              <a:rPr lang="ar-SA" sz="2000" dirty="0" smtClean="0">
                <a:latin typeface="Times New Roman" pitchFamily="18" charset="0"/>
                <a:cs typeface="Times New Roman" pitchFamily="18" charset="0"/>
              </a:rPr>
              <a:t>• ساعتهاي كار مستقيم يا دستمزد مستقيم،</a:t>
            </a:r>
            <a:endParaRPr lang="en-US" sz="2000" dirty="0" smtClean="0">
              <a:latin typeface="Times New Roman" pitchFamily="18" charset="0"/>
              <a:cs typeface="Times New Roman" pitchFamily="18" charset="0"/>
            </a:endParaRPr>
          </a:p>
          <a:p>
            <a:pPr algn="r" rtl="1" eaLnBrk="1" hangingPunct="1">
              <a:lnSpc>
                <a:spcPct val="130000"/>
              </a:lnSpc>
              <a:buFont typeface="Wingdings" pitchFamily="2" charset="2"/>
              <a:buNone/>
            </a:pPr>
            <a:r>
              <a:rPr lang="ar-SA" sz="2000" dirty="0" smtClean="0">
                <a:latin typeface="Times New Roman" pitchFamily="18" charset="0"/>
                <a:cs typeface="Times New Roman" pitchFamily="18" charset="0"/>
              </a:rPr>
              <a:t>• مقدار مواداوليه جابه جا شده،</a:t>
            </a:r>
            <a:endParaRPr lang="en-US" sz="2000" dirty="0" smtClean="0">
              <a:latin typeface="Times New Roman" pitchFamily="18" charset="0"/>
              <a:cs typeface="Times New Roman" pitchFamily="18" charset="0"/>
            </a:endParaRPr>
          </a:p>
          <a:p>
            <a:pPr algn="r" rtl="1" eaLnBrk="1" hangingPunct="1">
              <a:lnSpc>
                <a:spcPct val="130000"/>
              </a:lnSpc>
              <a:buFont typeface="Wingdings" pitchFamily="2" charset="2"/>
              <a:buNone/>
            </a:pPr>
            <a:r>
              <a:rPr lang="ar-SA" sz="2000" dirty="0" smtClean="0">
                <a:latin typeface="Times New Roman" pitchFamily="18" charset="0"/>
                <a:cs typeface="Times New Roman" pitchFamily="18" charset="0"/>
              </a:rPr>
              <a:t>• تعداد صفح</a:t>
            </a:r>
            <a:r>
              <a:rPr lang="fa-IR" sz="2000" dirty="0" smtClean="0">
                <a:latin typeface="Times New Roman" pitchFamily="18" charset="0"/>
                <a:cs typeface="Times New Roman" pitchFamily="18" charset="0"/>
              </a:rPr>
              <a:t>ه </a:t>
            </a:r>
            <a:r>
              <a:rPr lang="ar-SA" sz="2000" dirty="0" smtClean="0">
                <a:latin typeface="Times New Roman" pitchFamily="18" charset="0"/>
                <a:cs typeface="Times New Roman" pitchFamily="18" charset="0"/>
              </a:rPr>
              <a:t>هاي تايب شده،</a:t>
            </a:r>
            <a:endParaRPr lang="en-US" sz="2000" dirty="0" smtClean="0">
              <a:latin typeface="Times New Roman" pitchFamily="18" charset="0"/>
              <a:cs typeface="Times New Roman" pitchFamily="18" charset="0"/>
            </a:endParaRPr>
          </a:p>
          <a:p>
            <a:pPr algn="r" rtl="1" eaLnBrk="1" hangingPunct="1">
              <a:lnSpc>
                <a:spcPct val="130000"/>
              </a:lnSpc>
              <a:buFont typeface="Wingdings" pitchFamily="2" charset="2"/>
              <a:buNone/>
            </a:pPr>
            <a:r>
              <a:rPr lang="ar-SA" sz="2000" dirty="0" smtClean="0">
                <a:latin typeface="Times New Roman" pitchFamily="18" charset="0"/>
                <a:cs typeface="Times New Roman" pitchFamily="18" charset="0"/>
              </a:rPr>
              <a:t>• تعداد دفعات تنظيم و راه</a:t>
            </a:r>
            <a:r>
              <a:rPr lang="fa-IR" sz="2000" dirty="0" smtClean="0">
                <a:latin typeface="Times New Roman" pitchFamily="18" charset="0"/>
                <a:cs typeface="Times New Roman" pitchFamily="18" charset="0"/>
              </a:rPr>
              <a:t> </a:t>
            </a:r>
            <a:r>
              <a:rPr lang="ar-SA" sz="2000" dirty="0" smtClean="0">
                <a:latin typeface="Times New Roman" pitchFamily="18" charset="0"/>
                <a:cs typeface="Times New Roman" pitchFamily="18" charset="0"/>
              </a:rPr>
              <a:t>اندازي ماشين</a:t>
            </a:r>
            <a:r>
              <a:rPr lang="fa-IR" sz="2000" dirty="0" smtClean="0">
                <a:latin typeface="Times New Roman" pitchFamily="18" charset="0"/>
                <a:cs typeface="Times New Roman" pitchFamily="18" charset="0"/>
              </a:rPr>
              <a:t> </a:t>
            </a:r>
            <a:r>
              <a:rPr lang="ar-SA" sz="2000" dirty="0" smtClean="0">
                <a:latin typeface="Times New Roman" pitchFamily="18" charset="0"/>
                <a:cs typeface="Times New Roman" pitchFamily="18" charset="0"/>
              </a:rPr>
              <a:t>آلات،</a:t>
            </a:r>
            <a:endParaRPr lang="en-US" sz="2000" dirty="0" smtClean="0">
              <a:latin typeface="Times New Roman" pitchFamily="18" charset="0"/>
              <a:cs typeface="Times New Roman" pitchFamily="18" charset="0"/>
            </a:endParaRPr>
          </a:p>
          <a:p>
            <a:pPr algn="r" rtl="1" eaLnBrk="1" hangingPunct="1">
              <a:lnSpc>
                <a:spcPct val="130000"/>
              </a:lnSpc>
              <a:buFont typeface="Wingdings" pitchFamily="2" charset="2"/>
              <a:buNone/>
            </a:pPr>
            <a:r>
              <a:rPr lang="ar-SA" sz="2000" dirty="0" smtClean="0">
                <a:latin typeface="Times New Roman" pitchFamily="18" charset="0"/>
                <a:cs typeface="Times New Roman" pitchFamily="18" charset="0"/>
              </a:rPr>
              <a:t>• ساعتهاي پرواز،</a:t>
            </a:r>
            <a:endParaRPr lang="en-US" sz="2000" dirty="0" smtClean="0">
              <a:latin typeface="Times New Roman" pitchFamily="18" charset="0"/>
              <a:cs typeface="Times New Roman" pitchFamily="18" charset="0"/>
            </a:endParaRPr>
          </a:p>
          <a:p>
            <a:pPr algn="r" rtl="1" eaLnBrk="1" hangingPunct="1">
              <a:lnSpc>
                <a:spcPct val="130000"/>
              </a:lnSpc>
              <a:buFont typeface="Wingdings" pitchFamily="2" charset="2"/>
              <a:buNone/>
            </a:pPr>
            <a:r>
              <a:rPr lang="ar-SA" sz="2000" dirty="0" smtClean="0">
                <a:latin typeface="Times New Roman" pitchFamily="18" charset="0"/>
                <a:cs typeface="Times New Roman" pitchFamily="18" charset="0"/>
              </a:rPr>
              <a:t>• تعداد سفارشهاي خريد،</a:t>
            </a:r>
            <a:endParaRPr lang="en-US" sz="2000" dirty="0" smtClean="0">
              <a:latin typeface="Times New Roman" pitchFamily="18" charset="0"/>
              <a:cs typeface="Times New Roman" pitchFamily="18" charset="0"/>
            </a:endParaRPr>
          </a:p>
          <a:p>
            <a:pPr algn="r" rtl="1" eaLnBrk="1" hangingPunct="1">
              <a:lnSpc>
                <a:spcPct val="130000"/>
              </a:lnSpc>
              <a:buFont typeface="Wingdings" pitchFamily="2" charset="2"/>
              <a:buNone/>
            </a:pPr>
            <a:r>
              <a:rPr lang="ar-SA" sz="2000" dirty="0" smtClean="0">
                <a:latin typeface="Times New Roman" pitchFamily="18" charset="0"/>
                <a:cs typeface="Times New Roman" pitchFamily="18" charset="0"/>
              </a:rPr>
              <a:t>• ساعتهاي بازرسي و كنترل كيفيت،</a:t>
            </a:r>
            <a:endParaRPr lang="en-US" sz="2000" dirty="0" smtClean="0">
              <a:latin typeface="Times New Roman" pitchFamily="18" charset="0"/>
              <a:cs typeface="Times New Roman" pitchFamily="18" charset="0"/>
            </a:endParaRPr>
          </a:p>
          <a:p>
            <a:pPr algn="r" rtl="1" eaLnBrk="1" hangingPunct="1">
              <a:lnSpc>
                <a:spcPct val="130000"/>
              </a:lnSpc>
              <a:buFont typeface="Wingdings" pitchFamily="2" charset="2"/>
              <a:buNone/>
            </a:pPr>
            <a:r>
              <a:rPr lang="ar-SA" sz="2000" dirty="0" smtClean="0">
                <a:latin typeface="Times New Roman" pitchFamily="18" charset="0"/>
                <a:cs typeface="Times New Roman" pitchFamily="18" charset="0"/>
              </a:rPr>
              <a:t>• تعداد قطعه</a:t>
            </a:r>
            <a:r>
              <a:rPr lang="fa-IR" sz="2000" dirty="0" smtClean="0">
                <a:latin typeface="Times New Roman" pitchFamily="18" charset="0"/>
                <a:cs typeface="Times New Roman" pitchFamily="18" charset="0"/>
              </a:rPr>
              <a:t> </a:t>
            </a:r>
            <a:r>
              <a:rPr lang="ar-SA" sz="2000" dirty="0" smtClean="0">
                <a:latin typeface="Times New Roman" pitchFamily="18" charset="0"/>
                <a:cs typeface="Times New Roman" pitchFamily="18" charset="0"/>
              </a:rPr>
              <a:t>ها در محصول،</a:t>
            </a:r>
            <a:endParaRPr lang="en-US" sz="2000" dirty="0" smtClean="0">
              <a:latin typeface="Times New Roman" pitchFamily="18" charset="0"/>
              <a:cs typeface="Times New Roman" pitchFamily="18" charset="0"/>
            </a:endParaRPr>
          </a:p>
          <a:p>
            <a:pPr algn="r" rtl="1" eaLnBrk="1" hangingPunct="1">
              <a:lnSpc>
                <a:spcPct val="130000"/>
              </a:lnSpc>
              <a:buFont typeface="Wingdings" pitchFamily="2" charset="2"/>
              <a:buNone/>
            </a:pPr>
            <a:r>
              <a:rPr lang="ar-SA" sz="2000" dirty="0" smtClean="0">
                <a:latin typeface="Times New Roman" pitchFamily="18" charset="0"/>
                <a:cs typeface="Times New Roman" pitchFamily="18" charset="0"/>
              </a:rPr>
              <a:t>• مسافت طي شده،</a:t>
            </a:r>
            <a:endParaRPr lang="en-US" sz="2000" dirty="0" smtClean="0">
              <a:latin typeface="Times New Roman" pitchFamily="18" charset="0"/>
              <a:cs typeface="Times New Roman" pitchFamily="18" charset="0"/>
            </a:endParaRPr>
          </a:p>
          <a:p>
            <a:pPr algn="r" rtl="1" eaLnBrk="1" hangingPunct="1">
              <a:lnSpc>
                <a:spcPct val="130000"/>
              </a:lnSpc>
              <a:buFont typeface="Wingdings" pitchFamily="2" charset="2"/>
              <a:buNone/>
            </a:pPr>
            <a:r>
              <a:rPr lang="ar-SA" sz="2000" dirty="0" smtClean="0">
                <a:latin typeface="Times New Roman" pitchFamily="18" charset="0"/>
                <a:cs typeface="Times New Roman" pitchFamily="18" charset="0"/>
              </a:rPr>
              <a:t>• تعداد مشتريان.</a:t>
            </a:r>
            <a:endParaRPr lang="en-US" sz="20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rmAutofit/>
          </a:bodyPr>
          <a:lstStyle/>
          <a:p>
            <a:pPr algn="r" rtl="1"/>
            <a:r>
              <a:rPr lang="fa-IR" sz="2800" dirty="0" smtClean="0">
                <a:cs typeface="B Titr" pitchFamily="2" charset="-78"/>
              </a:rPr>
              <a:t>نکاتی در مورد انتخاب محرک هزینه:</a:t>
            </a:r>
            <a:endParaRPr lang="en-US" sz="2800" dirty="0">
              <a:cs typeface="B Titr" pitchFamily="2" charset="-78"/>
            </a:endParaRPr>
          </a:p>
        </p:txBody>
      </p:sp>
      <p:sp>
        <p:nvSpPr>
          <p:cNvPr id="3" name="Content Placeholder 2"/>
          <p:cNvSpPr>
            <a:spLocks noGrp="1"/>
          </p:cNvSpPr>
          <p:nvPr>
            <p:ph idx="1"/>
          </p:nvPr>
        </p:nvSpPr>
        <p:spPr/>
        <p:txBody>
          <a:bodyPr>
            <a:normAutofit/>
          </a:bodyPr>
          <a:lstStyle/>
          <a:p>
            <a:pPr algn="r" rtl="1">
              <a:buFont typeface="Wingdings" pitchFamily="2" charset="2"/>
              <a:buChar char="ü"/>
            </a:pPr>
            <a:r>
              <a:rPr lang="fa-IR" sz="2000" dirty="0">
                <a:latin typeface="Times New Roman" pitchFamily="18" charset="0"/>
                <a:cs typeface="Times New Roman" pitchFamily="18" charset="0"/>
              </a:rPr>
              <a:t>حسابداران، بنابر سنت، محركهاي هزينه مرتبط با حجم (مقدار)، نظير مقدار توليد، ساعات كار ماشين آلات، </a:t>
            </a:r>
            <a:r>
              <a:rPr lang="fa-IR" sz="2000" dirty="0" smtClean="0">
                <a:latin typeface="Times New Roman" pitchFamily="18" charset="0"/>
                <a:cs typeface="Times New Roman" pitchFamily="18" charset="0"/>
              </a:rPr>
              <a:t>و ساعات </a:t>
            </a:r>
            <a:r>
              <a:rPr lang="fa-IR" sz="2000" dirty="0">
                <a:latin typeface="Times New Roman" pitchFamily="18" charset="0"/>
                <a:cs typeface="Times New Roman" pitchFamily="18" charset="0"/>
              </a:rPr>
              <a:t>كار مستقيم را تنها عواملي </a:t>
            </a:r>
            <a:r>
              <a:rPr lang="fa-IR" sz="2000" dirty="0" smtClean="0">
                <a:latin typeface="Times New Roman" pitchFamily="18" charset="0"/>
                <a:cs typeface="Times New Roman" pitchFamily="18" charset="0"/>
              </a:rPr>
              <a:t>ميدانند </a:t>
            </a:r>
            <a:r>
              <a:rPr lang="fa-IR" sz="2000" dirty="0">
                <a:latin typeface="Times New Roman" pitchFamily="18" charset="0"/>
                <a:cs typeface="Times New Roman" pitchFamily="18" charset="0"/>
              </a:rPr>
              <a:t>كه </a:t>
            </a:r>
            <a:r>
              <a:rPr lang="fa-IR" sz="2000" dirty="0" smtClean="0">
                <a:latin typeface="Times New Roman" pitchFamily="18" charset="0"/>
                <a:cs typeface="Times New Roman" pitchFamily="18" charset="0"/>
              </a:rPr>
              <a:t>باعث </a:t>
            </a:r>
            <a:r>
              <a:rPr lang="fa-IR" sz="2000" dirty="0">
                <a:latin typeface="Times New Roman" pitchFamily="18" charset="0"/>
                <a:cs typeface="Times New Roman" pitchFamily="18" charset="0"/>
              </a:rPr>
              <a:t>رخداد هزينه ها مي </a:t>
            </a:r>
            <a:r>
              <a:rPr lang="fa-IR" sz="2000" dirty="0" smtClean="0">
                <a:latin typeface="Times New Roman" pitchFamily="18" charset="0"/>
                <a:cs typeface="Times New Roman" pitchFamily="18" charset="0"/>
              </a:rPr>
              <a:t>شود. </a:t>
            </a:r>
            <a:r>
              <a:rPr lang="fa-IR" sz="2000" dirty="0">
                <a:latin typeface="Times New Roman" pitchFamily="18" charset="0"/>
                <a:cs typeface="Times New Roman" pitchFamily="18" charset="0"/>
              </a:rPr>
              <a:t>مثلاً، در روشهاي </a:t>
            </a:r>
            <a:r>
              <a:rPr lang="fa-IR" sz="2000" dirty="0" smtClean="0">
                <a:latin typeface="Times New Roman" pitchFamily="18" charset="0"/>
                <a:cs typeface="Times New Roman" pitchFamily="18" charset="0"/>
              </a:rPr>
              <a:t>سنتي هزينه يابي</a:t>
            </a:r>
            <a:r>
              <a:rPr lang="fa-IR" sz="2000" dirty="0">
                <a:latin typeface="Times New Roman" pitchFamily="18" charset="0"/>
                <a:cs typeface="Times New Roman" pitchFamily="18" charset="0"/>
              </a:rPr>
              <a:t>، براي جذب سربار ساخت از حوضچه هاي هزينه (يعني دواير توليدي ) </a:t>
            </a:r>
            <a:r>
              <a:rPr lang="fa-IR" sz="2000" dirty="0" smtClean="0">
                <a:latin typeface="Times New Roman" pitchFamily="18" charset="0"/>
                <a:cs typeface="Times New Roman" pitchFamily="18" charset="0"/>
              </a:rPr>
              <a:t>به موضوعات </a:t>
            </a:r>
            <a:r>
              <a:rPr lang="fa-IR" sz="2000" dirty="0">
                <a:latin typeface="Times New Roman" pitchFamily="18" charset="0"/>
                <a:cs typeface="Times New Roman" pitchFamily="18" charset="0"/>
              </a:rPr>
              <a:t>نهايي </a:t>
            </a:r>
            <a:r>
              <a:rPr lang="fa-IR" sz="2000" dirty="0" smtClean="0">
                <a:latin typeface="Times New Roman" pitchFamily="18" charset="0"/>
                <a:cs typeface="Times New Roman" pitchFamily="18" charset="0"/>
              </a:rPr>
              <a:t>هزينه(يعني </a:t>
            </a:r>
            <a:r>
              <a:rPr lang="fa-IR" sz="2000" dirty="0">
                <a:latin typeface="Times New Roman" pitchFamily="18" charset="0"/>
                <a:cs typeface="Times New Roman" pitchFamily="18" charset="0"/>
              </a:rPr>
              <a:t>محصولات )، از مباني جذب كه </a:t>
            </a:r>
            <a:r>
              <a:rPr lang="fa-IR" sz="2000" dirty="0" smtClean="0">
                <a:latin typeface="Times New Roman" pitchFamily="18" charset="0"/>
                <a:cs typeface="Times New Roman" pitchFamily="18" charset="0"/>
              </a:rPr>
              <a:t>همگي محركهاي </a:t>
            </a:r>
            <a:r>
              <a:rPr lang="fa-IR" sz="2000" dirty="0">
                <a:latin typeface="Times New Roman" pitchFamily="18" charset="0"/>
                <a:cs typeface="Times New Roman" pitchFamily="18" charset="0"/>
              </a:rPr>
              <a:t>هزينه مرتبط با حجم است، استفاده مي </a:t>
            </a:r>
            <a:r>
              <a:rPr lang="fa-IR" sz="2000" dirty="0" smtClean="0">
                <a:latin typeface="Times New Roman" pitchFamily="18" charset="0"/>
                <a:cs typeface="Times New Roman" pitchFamily="18" charset="0"/>
              </a:rPr>
              <a:t>شود</a:t>
            </a:r>
          </a:p>
          <a:p>
            <a:pPr algn="r" rtl="1">
              <a:buFont typeface="Wingdings" pitchFamily="2" charset="2"/>
              <a:buChar char="ü"/>
            </a:pPr>
            <a:endParaRPr lang="fa-IR" sz="2000" dirty="0" smtClean="0">
              <a:latin typeface="Times New Roman" pitchFamily="18" charset="0"/>
              <a:cs typeface="Times New Roman" pitchFamily="18" charset="0"/>
            </a:endParaRPr>
          </a:p>
          <a:p>
            <a:pPr algn="r" rtl="1">
              <a:buFont typeface="Wingdings" pitchFamily="2" charset="2"/>
              <a:buChar char="ü"/>
            </a:pPr>
            <a:r>
              <a:rPr lang="fa-IR" sz="2000" dirty="0" smtClean="0">
                <a:latin typeface="Times New Roman" pitchFamily="18" charset="0"/>
                <a:cs typeface="Times New Roman" pitchFamily="18" charset="0"/>
              </a:rPr>
              <a:t>در </a:t>
            </a:r>
            <a:r>
              <a:rPr lang="fa-IR" sz="2000" dirty="0">
                <a:latin typeface="Times New Roman" pitchFamily="18" charset="0"/>
                <a:cs typeface="Times New Roman" pitchFamily="18" charset="0"/>
              </a:rPr>
              <a:t>پاره اي وضعيتها برخي تخصيصها نيازمند مباني ديگري غير از مباني مرتبط با حجم است . نكته كليدي </a:t>
            </a:r>
            <a:r>
              <a:rPr lang="fa-IR" sz="2000" dirty="0" smtClean="0">
                <a:latin typeface="Times New Roman" pitchFamily="18" charset="0"/>
                <a:cs typeface="Times New Roman" pitchFamily="18" charset="0"/>
              </a:rPr>
              <a:t>درهزينه يابي </a:t>
            </a:r>
            <a:r>
              <a:rPr lang="fa-IR" sz="2000" dirty="0">
                <a:latin typeface="Times New Roman" pitchFamily="18" charset="0"/>
                <a:cs typeface="Times New Roman" pitchFamily="18" charset="0"/>
              </a:rPr>
              <a:t>مبتني بر فعاليتها اين است كه هزينه هاي سربار تن ها تابع حجم و مقدار نيست بلكه به </a:t>
            </a:r>
            <a:r>
              <a:rPr lang="fa-IR" sz="2000" dirty="0" smtClean="0">
                <a:latin typeface="Times New Roman" pitchFamily="18" charset="0"/>
                <a:cs typeface="Times New Roman" pitchFamily="18" charset="0"/>
              </a:rPr>
              <a:t>عوامل ديگري </a:t>
            </a:r>
            <a:r>
              <a:rPr lang="fa-IR" sz="2000" dirty="0">
                <a:latin typeface="Times New Roman" pitchFamily="18" charset="0"/>
                <a:cs typeface="Times New Roman" pitchFamily="18" charset="0"/>
              </a:rPr>
              <a:t>نظير تنوع توليد و پيچيدگي آن نيز </a:t>
            </a:r>
            <a:r>
              <a:rPr lang="fa-IR" sz="2000" dirty="0" smtClean="0">
                <a:latin typeface="Times New Roman" pitchFamily="18" charset="0"/>
                <a:cs typeface="Times New Roman" pitchFamily="18" charset="0"/>
              </a:rPr>
              <a:t>بستگي </a:t>
            </a:r>
            <a:r>
              <a:rPr lang="fa-IR" sz="2000" dirty="0">
                <a:latin typeface="Times New Roman" pitchFamily="18" charset="0"/>
                <a:cs typeface="Times New Roman" pitchFamily="18" charset="0"/>
              </a:rPr>
              <a:t>دارد . به بيان ديگر، حجم، محرك و موجد </a:t>
            </a:r>
            <a:r>
              <a:rPr lang="fa-IR" sz="2000" dirty="0" smtClean="0">
                <a:latin typeface="Times New Roman" pitchFamily="18" charset="0"/>
                <a:cs typeface="Times New Roman" pitchFamily="18" charset="0"/>
              </a:rPr>
              <a:t>تمامي هزينه هاي </a:t>
            </a:r>
            <a:r>
              <a:rPr lang="fa-IR" sz="2000" dirty="0">
                <a:latin typeface="Times New Roman" pitchFamily="18" charset="0"/>
                <a:cs typeface="Times New Roman" pitchFamily="18" charset="0"/>
              </a:rPr>
              <a:t>سربار نيست.</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21020493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638800"/>
          </a:xfrm>
        </p:spPr>
        <p:txBody>
          <a:bodyPr>
            <a:normAutofit/>
          </a:bodyPr>
          <a:lstStyle/>
          <a:p>
            <a:pPr algn="r" rtl="1">
              <a:buFont typeface="Wingdings" pitchFamily="2" charset="2"/>
              <a:buChar char="ü"/>
            </a:pPr>
            <a:endParaRPr lang="fa-IR" sz="2000" dirty="0" smtClean="0">
              <a:latin typeface="Times New Roman" pitchFamily="18" charset="0"/>
              <a:cs typeface="Times New Roman" pitchFamily="18" charset="0"/>
            </a:endParaRPr>
          </a:p>
          <a:p>
            <a:pPr algn="r" rtl="1">
              <a:buFont typeface="Wingdings" pitchFamily="2" charset="2"/>
              <a:buChar char="ü"/>
            </a:pPr>
            <a:endParaRPr lang="fa-IR" sz="2000" dirty="0">
              <a:latin typeface="Times New Roman" pitchFamily="18" charset="0"/>
              <a:cs typeface="Times New Roman" pitchFamily="18" charset="0"/>
            </a:endParaRPr>
          </a:p>
          <a:p>
            <a:pPr algn="r" rtl="1">
              <a:buFont typeface="Wingdings" pitchFamily="2" charset="2"/>
              <a:buChar char="ü"/>
            </a:pPr>
            <a:r>
              <a:rPr lang="fa-IR" sz="2000" dirty="0" smtClean="0">
                <a:latin typeface="Times New Roman" pitchFamily="18" charset="0"/>
                <a:cs typeface="Times New Roman" pitchFamily="18" charset="0"/>
              </a:rPr>
              <a:t>اگر </a:t>
            </a:r>
            <a:r>
              <a:rPr lang="fa-IR" sz="2000" dirty="0">
                <a:latin typeface="Times New Roman" pitchFamily="18" charset="0"/>
                <a:cs typeface="Times New Roman" pitchFamily="18" charset="0"/>
              </a:rPr>
              <a:t>برخي فعاليتهاي مرتبط با ساخت محصول با تعداد محصول توليد شده نامرتبط باشد، استفاده </a:t>
            </a:r>
            <a:r>
              <a:rPr lang="fa-IR" sz="2000" dirty="0" smtClean="0">
                <a:latin typeface="Times New Roman" pitchFamily="18" charset="0"/>
                <a:cs typeface="Times New Roman" pitchFamily="18" charset="0"/>
              </a:rPr>
              <a:t>از تخصيصهاي </a:t>
            </a:r>
            <a:r>
              <a:rPr lang="fa-IR" sz="2000" dirty="0">
                <a:latin typeface="Times New Roman" pitchFamily="18" charset="0"/>
                <a:cs typeface="Times New Roman" pitchFamily="18" charset="0"/>
              </a:rPr>
              <a:t>مبتني بر حجم باعث مي شود هزينه هاي محصول تحريف شود . مثلاً، </a:t>
            </a:r>
            <a:r>
              <a:rPr lang="fa-IR" sz="2000" dirty="0" smtClean="0">
                <a:latin typeface="Times New Roman" pitchFamily="18" charset="0"/>
                <a:cs typeface="Times New Roman" pitchFamily="18" charset="0"/>
              </a:rPr>
              <a:t>جذب سربار براساس ساعات </a:t>
            </a:r>
            <a:r>
              <a:rPr lang="fa-IR" sz="2000" dirty="0">
                <a:latin typeface="Times New Roman" pitchFamily="18" charset="0"/>
                <a:cs typeface="Times New Roman" pitchFamily="18" charset="0"/>
              </a:rPr>
              <a:t>كارمستقيم، به غلط حاكي از اين است كه كاهش در ساعات كار مستقيم مترادف با كاهش در </a:t>
            </a:r>
            <a:r>
              <a:rPr lang="fa-IR" sz="2000" dirty="0" smtClean="0">
                <a:latin typeface="Times New Roman" pitchFamily="18" charset="0"/>
                <a:cs typeface="Times New Roman" pitchFamily="18" charset="0"/>
              </a:rPr>
              <a:t>هزينه جابجايي </a:t>
            </a:r>
            <a:r>
              <a:rPr lang="fa-IR" sz="2000" dirty="0">
                <a:latin typeface="Times New Roman" pitchFamily="18" charset="0"/>
                <a:cs typeface="Times New Roman" pitchFamily="18" charset="0"/>
              </a:rPr>
              <a:t>و كنترل مواد است . زيرا، خودكار كردن فرايند توليد كه باعث كاهش هزينه دستمزد و ساعات </a:t>
            </a:r>
            <a:r>
              <a:rPr lang="fa-IR" sz="2000" dirty="0" smtClean="0">
                <a:latin typeface="Times New Roman" pitchFamily="18" charset="0"/>
                <a:cs typeface="Times New Roman" pitchFamily="18" charset="0"/>
              </a:rPr>
              <a:t>كار مستقيم </a:t>
            </a:r>
            <a:r>
              <a:rPr lang="fa-IR" sz="2000" dirty="0">
                <a:latin typeface="Times New Roman" pitchFamily="18" charset="0"/>
                <a:cs typeface="Times New Roman" pitchFamily="18" charset="0"/>
              </a:rPr>
              <a:t>مي شود، موجب كاهش خريد مواد، جابجايي مواد و نظاير آن نمي </a:t>
            </a:r>
            <a:r>
              <a:rPr lang="fa-IR" sz="2000" dirty="0" smtClean="0">
                <a:latin typeface="Times New Roman" pitchFamily="18" charset="0"/>
                <a:cs typeface="Times New Roman" pitchFamily="18" charset="0"/>
              </a:rPr>
              <a:t>گردد</a:t>
            </a:r>
          </a:p>
          <a:p>
            <a:pPr marL="0" indent="0" algn="r" rtl="1">
              <a:buNone/>
            </a:pPr>
            <a:endParaRPr lang="fa-IR" sz="2000" dirty="0">
              <a:latin typeface="Times New Roman" pitchFamily="18" charset="0"/>
              <a:cs typeface="Times New Roman" pitchFamily="18" charset="0"/>
            </a:endParaRPr>
          </a:p>
          <a:p>
            <a:pPr algn="r" rtl="1">
              <a:buFont typeface="Wingdings" pitchFamily="2" charset="2"/>
              <a:buChar char="ü"/>
            </a:pPr>
            <a:r>
              <a:rPr lang="fa-IR" sz="2000" dirty="0">
                <a:latin typeface="Times New Roman" pitchFamily="18" charset="0"/>
                <a:cs typeface="Times New Roman" pitchFamily="18" charset="0"/>
              </a:rPr>
              <a:t>فعاليتهاي نامرتبط با </a:t>
            </a:r>
            <a:r>
              <a:rPr lang="fa-IR" sz="2000" dirty="0" smtClean="0">
                <a:latin typeface="Times New Roman" pitchFamily="18" charset="0"/>
                <a:cs typeface="Times New Roman" pitchFamily="18" charset="0"/>
              </a:rPr>
              <a:t>حجم،نظير </a:t>
            </a:r>
            <a:r>
              <a:rPr lang="fa-IR" sz="2000" dirty="0">
                <a:latin typeface="Times New Roman" pitchFamily="18" charset="0"/>
                <a:cs typeface="Times New Roman" pitchFamily="18" charset="0"/>
              </a:rPr>
              <a:t>راه اندازي و </a:t>
            </a:r>
            <a:r>
              <a:rPr lang="fa-IR" sz="2000" dirty="0" smtClean="0">
                <a:latin typeface="Times New Roman" pitchFamily="18" charset="0"/>
                <a:cs typeface="Times New Roman" pitchFamily="18" charset="0"/>
              </a:rPr>
              <a:t>تنظيم </a:t>
            </a:r>
            <a:r>
              <a:rPr lang="fa-IR" sz="2000" dirty="0">
                <a:latin typeface="Times New Roman" pitchFamily="18" charset="0"/>
                <a:cs typeface="Times New Roman" pitchFamily="18" charset="0"/>
              </a:rPr>
              <a:t>ماشين آلات، سفارش قطعات، جابجايي قطعات، بازرسي محصولات و مانند آن </a:t>
            </a:r>
            <a:r>
              <a:rPr lang="fa-IR" sz="2000" dirty="0" smtClean="0">
                <a:latin typeface="Times New Roman" pitchFamily="18" charset="0"/>
                <a:cs typeface="Times New Roman" pitchFamily="18" charset="0"/>
              </a:rPr>
              <a:t>معمولاً با </a:t>
            </a:r>
            <a:r>
              <a:rPr lang="fa-IR" sz="2000" dirty="0">
                <a:latin typeface="Times New Roman" pitchFamily="18" charset="0"/>
                <a:cs typeface="Times New Roman" pitchFamily="18" charset="0"/>
              </a:rPr>
              <a:t>اندازه مقدار توليد، ارتباطي ندارد . مثلاً، دو برابر كردن مقدار توليد يك محصول معين، ممكن است </a:t>
            </a:r>
            <a:r>
              <a:rPr lang="fa-IR" sz="2000" dirty="0" smtClean="0">
                <a:latin typeface="Times New Roman" pitchFamily="18" charset="0"/>
                <a:cs typeface="Times New Roman" pitchFamily="18" charset="0"/>
              </a:rPr>
              <a:t>مستلزم دو </a:t>
            </a:r>
            <a:r>
              <a:rPr lang="fa-IR" sz="2000" dirty="0">
                <a:latin typeface="Times New Roman" pitchFamily="18" charset="0"/>
                <a:cs typeface="Times New Roman" pitchFamily="18" charset="0"/>
              </a:rPr>
              <a:t>برابر كردن تعداد دفعات </a:t>
            </a:r>
            <a:r>
              <a:rPr lang="fa-IR" sz="2000" dirty="0" smtClean="0">
                <a:latin typeface="Times New Roman" pitchFamily="18" charset="0"/>
                <a:cs typeface="Times New Roman" pitchFamily="18" charset="0"/>
              </a:rPr>
              <a:t>راه اندازي ماشين آلات </a:t>
            </a:r>
            <a:r>
              <a:rPr lang="fa-IR" sz="2000" dirty="0">
                <a:latin typeface="Times New Roman" pitchFamily="18" charset="0"/>
                <a:cs typeface="Times New Roman" pitchFamily="18" charset="0"/>
              </a:rPr>
              <a:t>نباشد</a:t>
            </a:r>
            <a:endParaRPr lang="fa-IR" sz="20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9625389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334000"/>
          </a:xfrm>
        </p:spPr>
        <p:txBody>
          <a:bodyPr>
            <a:noAutofit/>
          </a:bodyPr>
          <a:lstStyle/>
          <a:p>
            <a:pPr algn="r" rtl="1">
              <a:buFont typeface="Wingdings" pitchFamily="2" charset="2"/>
              <a:buChar char="ü"/>
            </a:pPr>
            <a:r>
              <a:rPr lang="fa-IR" sz="2000" dirty="0">
                <a:latin typeface="Times New Roman" pitchFamily="18" charset="0"/>
                <a:cs typeface="Times New Roman" pitchFamily="18" charset="0"/>
              </a:rPr>
              <a:t>بنابراين، هنگام تخصيص هزينه هاي سربار حوضچه ها و مراكز توليدي به محصولات، بايد از مبنايي </a:t>
            </a:r>
            <a:r>
              <a:rPr lang="fa-IR" sz="2000" dirty="0" smtClean="0">
                <a:latin typeface="Times New Roman" pitchFamily="18" charset="0"/>
                <a:cs typeface="Times New Roman" pitchFamily="18" charset="0"/>
              </a:rPr>
              <a:t>استفاده شود </a:t>
            </a:r>
            <a:r>
              <a:rPr lang="fa-IR" sz="2000" dirty="0">
                <a:latin typeface="Times New Roman" pitchFamily="18" charset="0"/>
                <a:cs typeface="Times New Roman" pitchFamily="18" charset="0"/>
              </a:rPr>
              <a:t>كه انعكاسي از محرك هزينه مربوط باشد . نرخهاي جذب سربار برحسب دواير توليدي در </a:t>
            </a:r>
            <a:r>
              <a:rPr lang="fa-IR" sz="2000" dirty="0" smtClean="0">
                <a:latin typeface="Times New Roman" pitchFamily="18" charset="0"/>
                <a:cs typeface="Times New Roman" pitchFamily="18" charset="0"/>
              </a:rPr>
              <a:t>سيستمهاي سنتي </a:t>
            </a:r>
            <a:r>
              <a:rPr lang="fa-IR" sz="2000" dirty="0">
                <a:latin typeface="Times New Roman" pitchFamily="18" charset="0"/>
                <a:cs typeface="Times New Roman" pitchFamily="18" charset="0"/>
              </a:rPr>
              <a:t>هزينه يابي، كه مبتني بر حجم است، طبعاً منجر به تخصيص هزينه سربار به محصولات متناسب </a:t>
            </a:r>
            <a:r>
              <a:rPr lang="fa-IR" sz="2000" dirty="0" smtClean="0">
                <a:latin typeface="Times New Roman" pitchFamily="18" charset="0"/>
                <a:cs typeface="Times New Roman" pitchFamily="18" charset="0"/>
              </a:rPr>
              <a:t>با حجم </a:t>
            </a:r>
            <a:r>
              <a:rPr lang="fa-IR" sz="2000" dirty="0">
                <a:latin typeface="Times New Roman" pitchFamily="18" charset="0"/>
                <a:cs typeface="Times New Roman" pitchFamily="18" charset="0"/>
              </a:rPr>
              <a:t>هريك از محصولات خواهد شد . يعني، به محصولات با حجم و مقدار بالا، سهم بالايي از سربار و </a:t>
            </a:r>
            <a:r>
              <a:rPr lang="fa-IR" sz="2000" dirty="0" smtClean="0">
                <a:latin typeface="Times New Roman" pitchFamily="18" charset="0"/>
                <a:cs typeface="Times New Roman" pitchFamily="18" charset="0"/>
              </a:rPr>
              <a:t>به محصولات </a:t>
            </a:r>
            <a:r>
              <a:rPr lang="fa-IR" sz="2000" dirty="0">
                <a:latin typeface="Times New Roman" pitchFamily="18" charset="0"/>
                <a:cs typeface="Times New Roman" pitchFamily="18" charset="0"/>
              </a:rPr>
              <a:t>با حجم پايين، سهم كمتري از سربار تخصيص خواهد </a:t>
            </a:r>
            <a:r>
              <a:rPr lang="fa-IR" sz="2000" dirty="0" smtClean="0">
                <a:latin typeface="Times New Roman" pitchFamily="18" charset="0"/>
                <a:cs typeface="Times New Roman" pitchFamily="18" charset="0"/>
              </a:rPr>
              <a:t>يافت</a:t>
            </a:r>
          </a:p>
          <a:p>
            <a:pPr marL="0" indent="0" algn="r" rtl="1">
              <a:buNone/>
            </a:pPr>
            <a:endParaRPr lang="fa-IR" sz="2000" dirty="0" smtClean="0">
              <a:latin typeface="Times New Roman" pitchFamily="18" charset="0"/>
              <a:cs typeface="Times New Roman" pitchFamily="18" charset="0"/>
            </a:endParaRPr>
          </a:p>
          <a:p>
            <a:pPr marL="0" indent="0" algn="r" rtl="1">
              <a:buNone/>
            </a:pPr>
            <a:endParaRPr lang="fa-IR" sz="2000" dirty="0">
              <a:latin typeface="Times New Roman" pitchFamily="18" charset="0"/>
              <a:cs typeface="Times New Roman" pitchFamily="18" charset="0"/>
            </a:endParaRPr>
          </a:p>
          <a:p>
            <a:pPr algn="r" rtl="1">
              <a:buFont typeface="Wingdings" pitchFamily="2" charset="2"/>
              <a:buChar char="ü"/>
            </a:pPr>
            <a:r>
              <a:rPr lang="fa-IR" sz="2000" dirty="0" smtClean="0">
                <a:latin typeface="Times New Roman" pitchFamily="18" charset="0"/>
                <a:cs typeface="Times New Roman" pitchFamily="18" charset="0"/>
              </a:rPr>
              <a:t>پس </a:t>
            </a:r>
            <a:r>
              <a:rPr lang="fa-IR" sz="2000" dirty="0">
                <a:latin typeface="Times New Roman" pitchFamily="18" charset="0"/>
                <a:cs typeface="Times New Roman" pitchFamily="18" charset="0"/>
              </a:rPr>
              <a:t>از استقرار هزينه يابي مبتني بر فعاليت در </a:t>
            </a:r>
            <a:r>
              <a:rPr lang="fa-IR" sz="2000" dirty="0" smtClean="0">
                <a:latin typeface="Times New Roman" pitchFamily="18" charset="0"/>
                <a:cs typeface="Times New Roman" pitchFamily="18" charset="0"/>
              </a:rPr>
              <a:t>برخي </a:t>
            </a:r>
            <a:r>
              <a:rPr lang="fa-IR" sz="2000" dirty="0">
                <a:latin typeface="Times New Roman" pitchFamily="18" charset="0"/>
                <a:cs typeface="Times New Roman" pitchFamily="18" charset="0"/>
              </a:rPr>
              <a:t>از واحدهاي توليدي، مديران اين واحدها متوجه </a:t>
            </a:r>
            <a:r>
              <a:rPr lang="fa-IR" sz="2000" dirty="0" smtClean="0">
                <a:latin typeface="Times New Roman" pitchFamily="18" charset="0"/>
                <a:cs typeface="Times New Roman" pitchFamily="18" charset="0"/>
              </a:rPr>
              <a:t>شدند كه گهگاه </a:t>
            </a:r>
            <a:r>
              <a:rPr lang="fa-IR" sz="2000" dirty="0">
                <a:latin typeface="Times New Roman" pitchFamily="18" charset="0"/>
                <a:cs typeface="Times New Roman" pitchFamily="18" charset="0"/>
              </a:rPr>
              <a:t>به محصولات با حجم توليد پايين در مقايسه با برخي از محصولات با حجم توليد بالاتر، لازم </a:t>
            </a:r>
            <a:r>
              <a:rPr lang="fa-IR" sz="2000" dirty="0" smtClean="0">
                <a:latin typeface="Times New Roman" pitchFamily="18" charset="0"/>
                <a:cs typeface="Times New Roman" pitchFamily="18" charset="0"/>
              </a:rPr>
              <a:t>است سربار </a:t>
            </a:r>
            <a:r>
              <a:rPr lang="fa-IR" sz="2000" dirty="0">
                <a:latin typeface="Times New Roman" pitchFamily="18" charset="0"/>
                <a:cs typeface="Times New Roman" pitchFamily="18" charset="0"/>
              </a:rPr>
              <a:t>بيشتري تخصيص يابد . وجود عواملي نظير پيچيدگي و تخصصي بودن توليد، نياز به طراحي </a:t>
            </a:r>
            <a:r>
              <a:rPr lang="fa-IR" sz="2000" dirty="0" smtClean="0">
                <a:latin typeface="Times New Roman" pitchFamily="18" charset="0"/>
                <a:cs typeface="Times New Roman" pitchFamily="18" charset="0"/>
              </a:rPr>
              <a:t>خاص كوششهاي </a:t>
            </a:r>
            <a:r>
              <a:rPr lang="fa-IR" sz="2000" dirty="0">
                <a:latin typeface="Times New Roman" pitchFamily="18" charset="0"/>
                <a:cs typeface="Times New Roman" pitchFamily="18" charset="0"/>
              </a:rPr>
              <a:t>مهندسي خاص و بازرسي و ويژگيهاي خاص براي محصولات، ممكن است باعث شود </a:t>
            </a:r>
            <a:r>
              <a:rPr lang="fa-IR" sz="2000" dirty="0" smtClean="0">
                <a:latin typeface="Times New Roman" pitchFamily="18" charset="0"/>
                <a:cs typeface="Times New Roman" pitchFamily="18" charset="0"/>
              </a:rPr>
              <a:t>كه </a:t>
            </a:r>
            <a:r>
              <a:rPr lang="fa-IR" sz="2000" dirty="0">
                <a:latin typeface="Times New Roman" pitchFamily="18" charset="0"/>
                <a:cs typeface="Times New Roman" pitchFamily="18" charset="0"/>
              </a:rPr>
              <a:t>به </a:t>
            </a:r>
            <a:r>
              <a:rPr lang="fa-IR" sz="2000" dirty="0" smtClean="0">
                <a:latin typeface="Times New Roman" pitchFamily="18" charset="0"/>
                <a:cs typeface="Times New Roman" pitchFamily="18" charset="0"/>
              </a:rPr>
              <a:t>اين قبيل </a:t>
            </a:r>
            <a:r>
              <a:rPr lang="fa-IR" sz="2000" dirty="0">
                <a:latin typeface="Times New Roman" pitchFamily="18" charset="0"/>
                <a:cs typeface="Times New Roman" pitchFamily="18" charset="0"/>
              </a:rPr>
              <a:t>محصولات، با وجود مقدار توليد پايين، هزينه سربار بالايي تخصيص يابد.</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39221527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19200"/>
            <a:ext cx="8229600" cy="4953000"/>
          </a:xfrm>
        </p:spPr>
        <p:txBody>
          <a:bodyPr>
            <a:normAutofit/>
          </a:bodyPr>
          <a:lstStyle/>
          <a:p>
            <a:pPr marL="0" indent="0" algn="r" rtl="1">
              <a:buNone/>
            </a:pPr>
            <a:r>
              <a:rPr lang="fa-IR" sz="2200" dirty="0" smtClean="0">
                <a:cs typeface="B Nazanin" pitchFamily="2" charset="-78"/>
              </a:rPr>
              <a:t>گام اول:تعیین هزینه های مستقیم</a:t>
            </a:r>
          </a:p>
          <a:p>
            <a:pPr marL="0" indent="0" algn="r" rtl="1">
              <a:buNone/>
            </a:pPr>
            <a:r>
              <a:rPr lang="fa-IR" sz="2200" dirty="0" smtClean="0">
                <a:cs typeface="B Nazanin" pitchFamily="2" charset="-78"/>
              </a:rPr>
              <a:t>1-شناسایی اهداف هزینه (محصول</a:t>
            </a:r>
            <a:r>
              <a:rPr lang="fa-IR" sz="2200" dirty="0" smtClean="0">
                <a:latin typeface="Times New Roman"/>
                <a:cs typeface="B Nazanin" pitchFamily="2" charset="-78"/>
              </a:rPr>
              <a:t>٬ خدمت</a:t>
            </a:r>
            <a:r>
              <a:rPr lang="fa-IR" sz="2200" dirty="0">
                <a:latin typeface="Times New Roman"/>
                <a:cs typeface="B Nazanin" pitchFamily="2" charset="-78"/>
              </a:rPr>
              <a:t> </a:t>
            </a:r>
            <a:r>
              <a:rPr lang="fa-IR" sz="2200" dirty="0" smtClean="0">
                <a:latin typeface="Times New Roman"/>
                <a:cs typeface="B Nazanin" pitchFamily="2" charset="-78"/>
              </a:rPr>
              <a:t>٬ مشتری و ...)</a:t>
            </a:r>
          </a:p>
          <a:p>
            <a:pPr marL="0" indent="0" algn="r" rtl="1">
              <a:buNone/>
            </a:pPr>
            <a:r>
              <a:rPr lang="fa-IR" sz="2200" dirty="0" smtClean="0">
                <a:latin typeface="Times New Roman"/>
                <a:cs typeface="B Nazanin" pitchFamily="2" charset="-78"/>
              </a:rPr>
              <a:t>2-شناسایی هزینه های مستقیم(مواد اولیه</a:t>
            </a:r>
            <a:r>
              <a:rPr lang="fa-IR" sz="2200" dirty="0">
                <a:latin typeface="Times New Roman"/>
                <a:cs typeface="B Nazanin" pitchFamily="2" charset="-78"/>
              </a:rPr>
              <a:t> </a:t>
            </a:r>
            <a:r>
              <a:rPr lang="fa-IR" sz="2200" dirty="0" smtClean="0">
                <a:latin typeface="Times New Roman"/>
                <a:cs typeface="B Nazanin" pitchFamily="2" charset="-78"/>
              </a:rPr>
              <a:t>٬ کار مستقیم و...)مربوط به اهداف هزینه</a:t>
            </a:r>
          </a:p>
          <a:p>
            <a:pPr marL="0" indent="0" algn="r" rtl="1">
              <a:buNone/>
            </a:pPr>
            <a:r>
              <a:rPr lang="fa-IR" sz="2200" dirty="0" smtClean="0">
                <a:latin typeface="Times New Roman"/>
                <a:cs typeface="B Nazanin" pitchFamily="2" charset="-78"/>
              </a:rPr>
              <a:t>گام دوم:تخصیص هزینه منابع ب</a:t>
            </a:r>
            <a:r>
              <a:rPr lang="fa-IR" sz="2200" dirty="0">
                <a:latin typeface="Times New Roman"/>
                <a:cs typeface="B Nazanin" pitchFamily="2" charset="-78"/>
              </a:rPr>
              <a:t>ه</a:t>
            </a:r>
            <a:r>
              <a:rPr lang="fa-IR" sz="2200" dirty="0" smtClean="0">
                <a:latin typeface="Times New Roman"/>
                <a:cs typeface="B Nazanin" pitchFamily="2" charset="-78"/>
              </a:rPr>
              <a:t> فعالیت</a:t>
            </a:r>
            <a:r>
              <a:rPr lang="en-US" sz="2200" dirty="0" smtClean="0">
                <a:latin typeface="Times New Roman"/>
                <a:cs typeface="B Nazanin" pitchFamily="2" charset="-78"/>
              </a:rPr>
              <a:t> </a:t>
            </a:r>
            <a:r>
              <a:rPr lang="fa-IR" sz="2200" dirty="0" smtClean="0">
                <a:latin typeface="Times New Roman"/>
                <a:cs typeface="B Nazanin" pitchFamily="2" charset="-78"/>
              </a:rPr>
              <a:t>ها(تخصیص اولیه)</a:t>
            </a:r>
          </a:p>
          <a:p>
            <a:pPr marL="0" indent="0" algn="r" rtl="1">
              <a:buNone/>
            </a:pPr>
            <a:r>
              <a:rPr lang="fa-IR" sz="2200" dirty="0" smtClean="0">
                <a:latin typeface="Times New Roman"/>
                <a:cs typeface="B Nazanin" pitchFamily="2" charset="-78"/>
              </a:rPr>
              <a:t>3-شناسایی فعالیت های مربوط</a:t>
            </a:r>
          </a:p>
          <a:p>
            <a:pPr marL="0" indent="0" algn="r" rtl="1">
              <a:buNone/>
            </a:pPr>
            <a:r>
              <a:rPr lang="fa-IR" sz="2200" dirty="0" smtClean="0">
                <a:latin typeface="Times New Roman"/>
                <a:cs typeface="B Nazanin" pitchFamily="2" charset="-78"/>
              </a:rPr>
              <a:t>4-شناسایی منابع مربوط به هر فعالیت</a:t>
            </a:r>
          </a:p>
          <a:p>
            <a:pPr marL="0" indent="0" algn="r" rtl="1">
              <a:buNone/>
            </a:pPr>
            <a:r>
              <a:rPr lang="fa-IR" sz="2200" dirty="0" smtClean="0">
                <a:latin typeface="Times New Roman"/>
                <a:cs typeface="B Nazanin" pitchFamily="2" charset="-78"/>
              </a:rPr>
              <a:t>5-شناسایی محرک هزینه منابع</a:t>
            </a:r>
          </a:p>
          <a:p>
            <a:pPr marL="0" indent="0" algn="r" rtl="1">
              <a:buNone/>
            </a:pPr>
            <a:r>
              <a:rPr lang="fa-IR" sz="2200" dirty="0" smtClean="0">
                <a:latin typeface="Times New Roman"/>
                <a:cs typeface="B Nazanin" pitchFamily="2" charset="-78"/>
              </a:rPr>
              <a:t>6-تخصیص هزینه های (غیر مستقیم) منابع به فعالیت های شناسایی شده بر اساس محرک</a:t>
            </a:r>
            <a:r>
              <a:rPr lang="en-US" sz="2200" dirty="0" smtClean="0">
                <a:latin typeface="Times New Roman"/>
                <a:cs typeface="B Nazanin" pitchFamily="2" charset="-78"/>
              </a:rPr>
              <a:t> </a:t>
            </a:r>
            <a:r>
              <a:rPr lang="fa-IR" sz="2200" dirty="0" smtClean="0">
                <a:latin typeface="Times New Roman"/>
                <a:cs typeface="B Nazanin" pitchFamily="2" charset="-78"/>
              </a:rPr>
              <a:t>های </a:t>
            </a:r>
          </a:p>
          <a:p>
            <a:pPr marL="0" indent="0" algn="r" rtl="1">
              <a:buNone/>
            </a:pPr>
            <a:r>
              <a:rPr lang="fa-IR" sz="2200" dirty="0" smtClean="0">
                <a:latin typeface="Times New Roman"/>
                <a:cs typeface="B Nazanin" pitchFamily="2" charset="-78"/>
              </a:rPr>
              <a:t>هزینه</a:t>
            </a:r>
          </a:p>
          <a:p>
            <a:pPr marL="0" indent="0" algn="r" rtl="1">
              <a:buNone/>
            </a:pPr>
            <a:r>
              <a:rPr lang="fa-IR" sz="2200" dirty="0" smtClean="0">
                <a:latin typeface="Times New Roman"/>
                <a:cs typeface="B Nazanin" pitchFamily="2" charset="-78"/>
              </a:rPr>
              <a:t>7-تشکیل محرک فعالیت:از تجمع چند مرکز فعالیت که معمولا دارای فعالیت</a:t>
            </a:r>
            <a:r>
              <a:rPr lang="en-US" sz="2200" dirty="0">
                <a:latin typeface="Times New Roman"/>
                <a:cs typeface="B Nazanin" pitchFamily="2" charset="-78"/>
              </a:rPr>
              <a:t> </a:t>
            </a:r>
            <a:r>
              <a:rPr lang="fa-IR" sz="2200" dirty="0" smtClean="0">
                <a:latin typeface="Times New Roman"/>
                <a:cs typeface="B Nazanin" pitchFamily="2" charset="-78"/>
              </a:rPr>
              <a:t>های همگنی </a:t>
            </a:r>
          </a:p>
          <a:p>
            <a:pPr marL="0" indent="0" algn="r" rtl="1">
              <a:buNone/>
            </a:pPr>
            <a:r>
              <a:rPr lang="fa-IR" sz="2200" dirty="0" smtClean="0">
                <a:latin typeface="Times New Roman"/>
                <a:cs typeface="B Nazanin" pitchFamily="2" charset="-78"/>
              </a:rPr>
              <a:t>هستند تشکیل می</a:t>
            </a:r>
            <a:r>
              <a:rPr lang="en-US" sz="2200" dirty="0" smtClean="0">
                <a:latin typeface="Times New Roman"/>
                <a:cs typeface="B Nazanin" pitchFamily="2" charset="-78"/>
              </a:rPr>
              <a:t> </a:t>
            </a:r>
            <a:r>
              <a:rPr lang="fa-IR" sz="2200" dirty="0" smtClean="0">
                <a:latin typeface="Times New Roman"/>
                <a:cs typeface="B Nazanin" pitchFamily="2" charset="-78"/>
              </a:rPr>
              <a:t>شود</a:t>
            </a:r>
          </a:p>
          <a:p>
            <a:pPr marL="0" indent="0" algn="r" rtl="1">
              <a:buNone/>
            </a:pPr>
            <a:endParaRPr lang="en-US" sz="2200" dirty="0">
              <a:cs typeface="B Nazanin" pitchFamily="2" charset="-78"/>
            </a:endParaRPr>
          </a:p>
        </p:txBody>
      </p:sp>
      <p:sp>
        <p:nvSpPr>
          <p:cNvPr id="5" name="Title 1"/>
          <p:cNvSpPr>
            <a:spLocks noGrp="1"/>
          </p:cNvSpPr>
          <p:nvPr>
            <p:ph type="title"/>
          </p:nvPr>
        </p:nvSpPr>
        <p:spPr>
          <a:xfrm>
            <a:off x="457200" y="357166"/>
            <a:ext cx="8229600" cy="928694"/>
          </a:xfrm>
        </p:spPr>
        <p:txBody>
          <a:bodyPr>
            <a:noAutofit/>
          </a:bodyPr>
          <a:lstStyle/>
          <a:p>
            <a:pPr algn="r" rtl="1"/>
            <a:r>
              <a:rPr lang="fa-IR" sz="2800" dirty="0" smtClean="0">
                <a:solidFill>
                  <a:schemeClr val="tx2">
                    <a:lumMod val="60000"/>
                    <a:lumOff val="40000"/>
                  </a:schemeClr>
                </a:solidFill>
                <a:latin typeface="Times New Roman" pitchFamily="18" charset="0"/>
                <a:cs typeface="B Nazanin" pitchFamily="2" charset="-78"/>
              </a:rPr>
              <a:t>گام های عملی جهت پیاده سازی سیستم </a:t>
            </a:r>
            <a:r>
              <a:rPr lang="en-US" sz="2800" dirty="0" smtClean="0">
                <a:solidFill>
                  <a:schemeClr val="tx2">
                    <a:lumMod val="60000"/>
                    <a:lumOff val="40000"/>
                  </a:schemeClr>
                </a:solidFill>
                <a:latin typeface="Times New Roman" pitchFamily="18" charset="0"/>
                <a:cs typeface="B Nazanin" pitchFamily="2" charset="-78"/>
              </a:rPr>
              <a:t>ABC </a:t>
            </a:r>
            <a:r>
              <a:rPr lang="fa-IR" sz="2800" dirty="0" smtClean="0">
                <a:solidFill>
                  <a:schemeClr val="tx2">
                    <a:lumMod val="60000"/>
                    <a:lumOff val="40000"/>
                  </a:schemeClr>
                </a:solidFill>
                <a:latin typeface="Times New Roman" pitchFamily="18" charset="0"/>
                <a:cs typeface="B Nazanin" pitchFamily="2" charset="-78"/>
              </a:rPr>
              <a:t>:</a:t>
            </a:r>
            <a:endParaRPr lang="en-US" sz="2800" dirty="0">
              <a:solidFill>
                <a:schemeClr val="tx2">
                  <a:lumMod val="60000"/>
                  <a:lumOff val="40000"/>
                </a:schemeClr>
              </a:solidFill>
              <a:latin typeface="Times New Roman" pitchFamily="18" charset="0"/>
              <a:cs typeface="B Nazanin" pitchFamily="2" charset="-78"/>
            </a:endParaRPr>
          </a:p>
        </p:txBody>
      </p:sp>
    </p:spTree>
    <p:extLst>
      <p:ext uri="{BB962C8B-B14F-4D97-AF65-F5344CB8AC3E}">
        <p14:creationId xmlns:p14="http://schemas.microsoft.com/office/powerpoint/2010/main" val="42325953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15000"/>
          </a:xfrm>
        </p:spPr>
        <p:txBody>
          <a:bodyPr>
            <a:normAutofit/>
          </a:bodyPr>
          <a:lstStyle/>
          <a:p>
            <a:pPr marL="0" indent="0" algn="r" rtl="1">
              <a:buNone/>
            </a:pPr>
            <a:endParaRPr lang="fa-IR" sz="2200" dirty="0">
              <a:latin typeface="Times New Roman" pitchFamily="18" charset="0"/>
              <a:cs typeface="B Nazanin" pitchFamily="2" charset="-78"/>
            </a:endParaRPr>
          </a:p>
          <a:p>
            <a:pPr marL="0" indent="0" algn="r" rtl="1">
              <a:buNone/>
            </a:pPr>
            <a:r>
              <a:rPr lang="fa-IR" sz="2200" dirty="0" smtClean="0">
                <a:latin typeface="Times New Roman" pitchFamily="18" charset="0"/>
                <a:cs typeface="B Nazanin" pitchFamily="2" charset="-78"/>
              </a:rPr>
              <a:t>8-تعیین محرک هزینه مربوط به فعالیتها:چگونگی افزایش هزینه های مرتبط با اهداف هزینه </a:t>
            </a:r>
          </a:p>
          <a:p>
            <a:pPr marL="0" indent="0" algn="r" rtl="1">
              <a:buNone/>
            </a:pPr>
            <a:r>
              <a:rPr lang="fa-IR" sz="2200" dirty="0" smtClean="0">
                <a:latin typeface="Times New Roman" pitchFamily="18" charset="0"/>
                <a:cs typeface="B Nazanin" pitchFamily="2" charset="-78"/>
              </a:rPr>
              <a:t>رابر اثر تغییرات فعالیتها اندازه گیری میکند.بعبارت دیگر مصرف فعالیتها جهت دسترسی به </a:t>
            </a:r>
          </a:p>
          <a:p>
            <a:pPr marL="0" indent="0" algn="r" rtl="1">
              <a:buNone/>
            </a:pPr>
            <a:r>
              <a:rPr lang="fa-IR" sz="2200" dirty="0" smtClean="0">
                <a:latin typeface="Times New Roman" pitchFamily="18" charset="0"/>
                <a:cs typeface="B Nazanin" pitchFamily="2" charset="-78"/>
              </a:rPr>
              <a:t>اهداف هزینه تابع چه عاملی است؟بعنوان مثال تعداد اقلام جابجایی در انبار جهت تخصیص </a:t>
            </a:r>
          </a:p>
          <a:p>
            <a:pPr marL="0" indent="0" algn="r" rtl="1">
              <a:buNone/>
            </a:pPr>
            <a:r>
              <a:rPr lang="fa-IR" sz="2200" dirty="0" smtClean="0">
                <a:latin typeface="Times New Roman" pitchFamily="18" charset="0"/>
                <a:cs typeface="B Nazanin" pitchFamily="2" charset="-78"/>
              </a:rPr>
              <a:t>هزینه های انبار میتواند به عنوان محرک فعالیتهای انبار در نظر گرفته شود</a:t>
            </a:r>
          </a:p>
          <a:p>
            <a:pPr marL="0" indent="0" algn="r" rtl="1">
              <a:buNone/>
            </a:pPr>
            <a:endParaRPr lang="fa-IR" sz="2200" dirty="0" smtClean="0">
              <a:latin typeface="Times New Roman" pitchFamily="18" charset="0"/>
              <a:cs typeface="B Nazanin" pitchFamily="2" charset="-78"/>
            </a:endParaRPr>
          </a:p>
          <a:p>
            <a:pPr marL="0" indent="0" algn="r" rtl="1">
              <a:buNone/>
            </a:pPr>
            <a:r>
              <a:rPr lang="fa-IR" sz="2200" dirty="0" smtClean="0">
                <a:latin typeface="Times New Roman" pitchFamily="18" charset="0"/>
                <a:cs typeface="B Nazanin" pitchFamily="2" charset="-78"/>
              </a:rPr>
              <a:t>9-تسهیم هزینه فعالیتها به اهداف هزینه با توجه با محرک فعالیتها(بند 7)</a:t>
            </a:r>
          </a:p>
          <a:p>
            <a:pPr marL="0" indent="0" algn="r" rtl="1">
              <a:buNone/>
            </a:pPr>
            <a:endParaRPr lang="fa-IR" sz="2200" dirty="0" smtClean="0">
              <a:latin typeface="Times New Roman" pitchFamily="18" charset="0"/>
              <a:cs typeface="B Nazanin" pitchFamily="2" charset="-78"/>
            </a:endParaRPr>
          </a:p>
          <a:p>
            <a:pPr marL="0" indent="0" algn="r" rtl="1">
              <a:buNone/>
            </a:pPr>
            <a:r>
              <a:rPr lang="fa-IR" sz="2200" dirty="0" smtClean="0">
                <a:latin typeface="Times New Roman" pitchFamily="18" charset="0"/>
                <a:cs typeface="B Nazanin" pitchFamily="2" charset="-78"/>
              </a:rPr>
              <a:t>گام چهارم:</a:t>
            </a:r>
          </a:p>
          <a:p>
            <a:pPr marL="0" indent="0" algn="r" rtl="1">
              <a:buNone/>
            </a:pPr>
            <a:r>
              <a:rPr lang="fa-IR" sz="2200" dirty="0" smtClean="0">
                <a:latin typeface="Times New Roman" pitchFamily="18" charset="0"/>
                <a:cs typeface="B Nazanin" pitchFamily="2" charset="-78"/>
              </a:rPr>
              <a:t>10-محاسبه نرخ سربار هر واحد از اهداف هزینه</a:t>
            </a:r>
          </a:p>
          <a:p>
            <a:pPr marL="0" indent="0" algn="r" rtl="1">
              <a:buNone/>
            </a:pPr>
            <a:r>
              <a:rPr lang="fa-IR" sz="2200" dirty="0" smtClean="0">
                <a:latin typeface="Times New Roman" pitchFamily="18" charset="0"/>
                <a:cs typeface="B Nazanin" pitchFamily="2" charset="-78"/>
              </a:rPr>
              <a:t>11-محاسبه هزینه های مستقیم و غیر مستقیم(بهای تمام شده) اهداف هزینه</a:t>
            </a:r>
          </a:p>
          <a:p>
            <a:pPr marL="0" indent="0" algn="r" rtl="1">
              <a:buNone/>
            </a:pPr>
            <a:endParaRPr lang="en-US" sz="2200" dirty="0">
              <a:latin typeface="Times New Roman" pitchFamily="18" charset="0"/>
              <a:cs typeface="B Nazanin" pitchFamily="2" charset="-78"/>
            </a:endParaRPr>
          </a:p>
        </p:txBody>
      </p:sp>
    </p:spTree>
    <p:extLst>
      <p:ext uri="{BB962C8B-B14F-4D97-AF65-F5344CB8AC3E}">
        <p14:creationId xmlns:p14="http://schemas.microsoft.com/office/powerpoint/2010/main" val="6112257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83354620"/>
              </p:ext>
            </p:extLst>
          </p:nvPr>
        </p:nvGraphicFramePr>
        <p:xfrm>
          <a:off x="457200" y="1676403"/>
          <a:ext cx="8305800" cy="3825237"/>
        </p:xfrm>
        <a:graphic>
          <a:graphicData uri="http://schemas.openxmlformats.org/drawingml/2006/table">
            <a:tbl>
              <a:tblPr firstRow="1" bandRow="1">
                <a:tableStyleId>{EB344D84-9AFB-497E-A393-DC336BA19D2E}</a:tableStyleId>
              </a:tblPr>
              <a:tblGrid>
                <a:gridCol w="965200"/>
                <a:gridCol w="965200"/>
                <a:gridCol w="965200"/>
                <a:gridCol w="965200"/>
                <a:gridCol w="965200"/>
                <a:gridCol w="965200"/>
                <a:gridCol w="2514600"/>
              </a:tblGrid>
              <a:tr h="680763">
                <a:tc gridSpan="3">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t>دایره</a:t>
                      </a:r>
                      <a:r>
                        <a:rPr lang="en-US" baseline="0" dirty="0" smtClean="0"/>
                        <a:t> Y</a:t>
                      </a:r>
                      <a:endParaRPr lang="en-US" dirty="0" smtClean="0"/>
                    </a:p>
                    <a:p>
                      <a:pPr algn="l" rtl="1"/>
                      <a:endParaRPr lang="en-US" dirty="0"/>
                    </a:p>
                  </a:txBody>
                  <a:tcPr/>
                </a:tc>
                <a:tc hMerge="1">
                  <a:txBody>
                    <a:bodyPr/>
                    <a:lstStyle/>
                    <a:p>
                      <a:endParaRPr lang="en-US"/>
                    </a:p>
                  </a:txBody>
                  <a:tcPr/>
                </a:tc>
                <a:tc hMerge="1">
                  <a:txBody>
                    <a:bodyPr/>
                    <a:lstStyle/>
                    <a:p>
                      <a:endParaRPr lang="en-US"/>
                    </a:p>
                  </a:txBody>
                  <a:tcPr/>
                </a:tc>
                <a:tc gridSpan="3">
                  <a:txBody>
                    <a:bodyPr/>
                    <a:lstStyle/>
                    <a:p>
                      <a:pPr algn="ctr" rtl="1"/>
                      <a:r>
                        <a:rPr lang="fa-IR" dirty="0" smtClean="0"/>
                        <a:t>دایره </a:t>
                      </a:r>
                      <a:r>
                        <a:rPr lang="en-US" dirty="0" smtClean="0"/>
                        <a:t>X</a:t>
                      </a:r>
                      <a:endParaRPr lang="en-US" dirty="0"/>
                    </a:p>
                  </a:txBody>
                  <a:tcPr/>
                </a:tc>
                <a:tc hMerge="1">
                  <a:txBody>
                    <a:bodyPr/>
                    <a:lstStyle/>
                    <a:p>
                      <a:endParaRPr lang="en-US"/>
                    </a:p>
                  </a:txBody>
                  <a:tcPr/>
                </a:tc>
                <a:tc hMerge="1">
                  <a:txBody>
                    <a:bodyPr/>
                    <a:lstStyle/>
                    <a:p>
                      <a:endParaRPr lang="en-US"/>
                    </a:p>
                  </a:txBody>
                  <a:tcPr/>
                </a:tc>
                <a:tc rowSpan="2">
                  <a:txBody>
                    <a:bodyPr/>
                    <a:lstStyle/>
                    <a:p>
                      <a:pPr algn="ctr"/>
                      <a:r>
                        <a:rPr lang="fa-IR" dirty="0" smtClean="0"/>
                        <a:t>محصولات</a:t>
                      </a:r>
                      <a:endParaRPr lang="en-US" dirty="0">
                        <a:cs typeface="B Nazanin" pitchFamily="2" charset="-78"/>
                      </a:endParaRPr>
                    </a:p>
                  </a:txBody>
                  <a:tcPr/>
                </a:tc>
              </a:tr>
              <a:tr h="389007">
                <a:tc>
                  <a:txBody>
                    <a:bodyPr/>
                    <a:lstStyle/>
                    <a:p>
                      <a:pPr algn="ctr"/>
                      <a:r>
                        <a:rPr lang="fa-IR" dirty="0" smtClean="0"/>
                        <a:t>جمع</a:t>
                      </a:r>
                      <a:endParaRPr lang="en-US" dirty="0">
                        <a:cs typeface="B Nazanin" pitchFamily="2" charset="-78"/>
                      </a:endParaRPr>
                    </a:p>
                  </a:txBody>
                  <a:tcPr/>
                </a:tc>
                <a:tc>
                  <a:txBody>
                    <a:bodyPr/>
                    <a:lstStyle/>
                    <a:p>
                      <a:pPr algn="ctr"/>
                      <a:r>
                        <a:rPr lang="en-US" dirty="0" smtClean="0"/>
                        <a:t>D</a:t>
                      </a:r>
                      <a:endParaRPr lang="en-US" dirty="0"/>
                    </a:p>
                  </a:txBody>
                  <a:tcPr/>
                </a:tc>
                <a:tc>
                  <a:txBody>
                    <a:bodyPr/>
                    <a:lstStyle/>
                    <a:p>
                      <a:pPr algn="ctr"/>
                      <a:r>
                        <a:rPr lang="en-US" dirty="0" smtClean="0"/>
                        <a:t>C</a:t>
                      </a:r>
                      <a:endParaRPr lang="en-US" dirty="0"/>
                    </a:p>
                  </a:txBody>
                  <a:tcPr/>
                </a:tc>
                <a:tc>
                  <a:txBody>
                    <a:bodyPr/>
                    <a:lstStyle/>
                    <a:p>
                      <a:pPr algn="ctr"/>
                      <a:r>
                        <a:rPr lang="fa-IR" dirty="0" smtClean="0"/>
                        <a:t>جمع</a:t>
                      </a:r>
                      <a:endParaRPr lang="en-US" dirty="0">
                        <a:cs typeface="B Nazanin" pitchFamily="2" charset="-78"/>
                      </a:endParaRPr>
                    </a:p>
                  </a:txBody>
                  <a:tcPr/>
                </a:tc>
                <a:tc>
                  <a:txBody>
                    <a:bodyPr/>
                    <a:lstStyle/>
                    <a:p>
                      <a:pPr algn="ctr"/>
                      <a:r>
                        <a:rPr lang="en-US" dirty="0" smtClean="0"/>
                        <a:t>B</a:t>
                      </a:r>
                      <a:endParaRPr lang="en-US" dirty="0"/>
                    </a:p>
                  </a:txBody>
                  <a:tcPr/>
                </a:tc>
                <a:tc>
                  <a:txBody>
                    <a:bodyPr/>
                    <a:lstStyle/>
                    <a:p>
                      <a:pPr algn="ctr"/>
                      <a:r>
                        <a:rPr lang="en-US" dirty="0" smtClean="0"/>
                        <a:t>A</a:t>
                      </a:r>
                      <a:endParaRPr lang="en-US" dirty="0"/>
                    </a:p>
                  </a:txBody>
                  <a:tcPr/>
                </a:tc>
                <a:tc vMerge="1">
                  <a:txBody>
                    <a:bodyPr/>
                    <a:lstStyle/>
                    <a:p>
                      <a:endParaRPr lang="en-US"/>
                    </a:p>
                  </a:txBody>
                  <a:tcPr/>
                </a:tc>
              </a:tr>
              <a:tr h="389007">
                <a:tc>
                  <a:txBody>
                    <a:bodyPr/>
                    <a:lstStyle/>
                    <a:p>
                      <a:pPr algn="ctr"/>
                      <a:r>
                        <a:rPr lang="fa-IR" dirty="0" smtClean="0"/>
                        <a:t>1500</a:t>
                      </a:r>
                      <a:endParaRPr lang="en-US" dirty="0">
                        <a:latin typeface="Times New Roman" pitchFamily="18" charset="0"/>
                        <a:cs typeface="Times New Roman" pitchFamily="18" charset="0"/>
                      </a:endParaRPr>
                    </a:p>
                  </a:txBody>
                  <a:tcPr/>
                </a:tc>
                <a:tc>
                  <a:txBody>
                    <a:bodyPr/>
                    <a:lstStyle/>
                    <a:p>
                      <a:pPr algn="ctr"/>
                      <a:r>
                        <a:rPr lang="fa-IR" dirty="0" smtClean="0"/>
                        <a:t>500</a:t>
                      </a:r>
                      <a:endParaRPr lang="en-US" dirty="0">
                        <a:latin typeface="Times New Roman" pitchFamily="18" charset="0"/>
                        <a:cs typeface="Times New Roman" pitchFamily="18" charset="0"/>
                      </a:endParaRPr>
                    </a:p>
                  </a:txBody>
                  <a:tcPr/>
                </a:tc>
                <a:tc>
                  <a:txBody>
                    <a:bodyPr/>
                    <a:lstStyle/>
                    <a:p>
                      <a:pPr algn="ctr"/>
                      <a:r>
                        <a:rPr lang="fa-IR" dirty="0" smtClean="0"/>
                        <a:t>1000</a:t>
                      </a:r>
                      <a:endParaRPr lang="en-US" dirty="0">
                        <a:latin typeface="Times New Roman" pitchFamily="18" charset="0"/>
                        <a:cs typeface="Times New Roman" pitchFamily="18" charset="0"/>
                      </a:endParaRPr>
                    </a:p>
                  </a:txBody>
                  <a:tcPr/>
                </a:tc>
                <a:tc>
                  <a:txBody>
                    <a:bodyPr/>
                    <a:lstStyle/>
                    <a:p>
                      <a:pPr algn="ctr"/>
                      <a:r>
                        <a:rPr lang="fa-IR" dirty="0" smtClean="0"/>
                        <a:t>1800</a:t>
                      </a:r>
                      <a:endParaRPr lang="en-US" dirty="0">
                        <a:latin typeface="Times New Roman" pitchFamily="18" charset="0"/>
                        <a:cs typeface="Times New Roman" pitchFamily="18" charset="0"/>
                      </a:endParaRPr>
                    </a:p>
                  </a:txBody>
                  <a:tcPr/>
                </a:tc>
                <a:tc>
                  <a:txBody>
                    <a:bodyPr/>
                    <a:lstStyle/>
                    <a:p>
                      <a:pPr algn="ctr"/>
                      <a:r>
                        <a:rPr lang="fa-IR" dirty="0" smtClean="0"/>
                        <a:t>800</a:t>
                      </a:r>
                      <a:endParaRPr lang="en-US" dirty="0">
                        <a:latin typeface="Times New Roman" pitchFamily="18" charset="0"/>
                        <a:cs typeface="Times New Roman" pitchFamily="18" charset="0"/>
                      </a:endParaRPr>
                    </a:p>
                  </a:txBody>
                  <a:tcPr/>
                </a:tc>
                <a:tc>
                  <a:txBody>
                    <a:bodyPr/>
                    <a:lstStyle/>
                    <a:p>
                      <a:pPr algn="ctr"/>
                      <a:r>
                        <a:rPr lang="fa-IR" baseline="0" dirty="0" smtClean="0"/>
                        <a:t>1000</a:t>
                      </a:r>
                      <a:endParaRPr lang="en-US" baseline="0" dirty="0">
                        <a:solidFill>
                          <a:schemeClr val="tx1"/>
                        </a:solidFill>
                        <a:latin typeface="Times New Roman" pitchFamily="18" charset="0"/>
                        <a:cs typeface="Times New Roman" pitchFamily="18" charset="0"/>
                      </a:endParaRPr>
                    </a:p>
                  </a:txBody>
                  <a:tcPr/>
                </a:tc>
                <a:tc>
                  <a:txBody>
                    <a:bodyPr/>
                    <a:lstStyle/>
                    <a:p>
                      <a:pPr algn="r" rtl="1"/>
                      <a:r>
                        <a:rPr lang="fa-IR" dirty="0" smtClean="0"/>
                        <a:t>تعداد</a:t>
                      </a:r>
                      <a:r>
                        <a:rPr lang="fa-IR" baseline="0" dirty="0" smtClean="0"/>
                        <a:t> تولید شده و فروخته شده</a:t>
                      </a:r>
                      <a:endParaRPr lang="en-US" dirty="0">
                        <a:cs typeface="B Nazanin" pitchFamily="2" charset="-78"/>
                      </a:endParaRPr>
                    </a:p>
                  </a:txBody>
                  <a:tcPr/>
                </a:tc>
              </a:tr>
              <a:tr h="421425">
                <a:tc>
                  <a:txBody>
                    <a:bodyPr/>
                    <a:lstStyle/>
                    <a:p>
                      <a:endParaRPr lang="en-US" dirty="0"/>
                    </a:p>
                  </a:txBody>
                  <a:tcPr/>
                </a:tc>
                <a:tc>
                  <a:txBody>
                    <a:bodyPr/>
                    <a:lstStyle/>
                    <a:p>
                      <a:pPr algn="ctr"/>
                      <a:r>
                        <a:rPr lang="fa-IR" dirty="0" smtClean="0"/>
                        <a:t>35</a:t>
                      </a:r>
                      <a:endParaRPr lang="en-US" dirty="0">
                        <a:latin typeface="Times New Roman" pitchFamily="18" charset="0"/>
                        <a:cs typeface="Times New Roman" pitchFamily="18" charset="0"/>
                      </a:endParaRPr>
                    </a:p>
                  </a:txBody>
                  <a:tcPr/>
                </a:tc>
                <a:tc>
                  <a:txBody>
                    <a:bodyPr/>
                    <a:lstStyle/>
                    <a:p>
                      <a:pPr algn="ctr"/>
                      <a:r>
                        <a:rPr lang="fa-IR" dirty="0" smtClean="0"/>
                        <a:t>30</a:t>
                      </a:r>
                      <a:endParaRPr lang="en-US" dirty="0">
                        <a:latin typeface="Times New Roman" pitchFamily="18" charset="0"/>
                        <a:cs typeface="Times New Roman" pitchFamily="18" charset="0"/>
                      </a:endParaRPr>
                    </a:p>
                  </a:txBody>
                  <a:tcPr/>
                </a:tc>
                <a:tc>
                  <a:txBody>
                    <a:bodyPr/>
                    <a:lstStyle/>
                    <a:p>
                      <a:endParaRPr lang="en-US" dirty="0"/>
                    </a:p>
                  </a:txBody>
                  <a:tcPr/>
                </a:tc>
                <a:tc>
                  <a:txBody>
                    <a:bodyPr/>
                    <a:lstStyle/>
                    <a:p>
                      <a:pPr algn="ctr"/>
                      <a:r>
                        <a:rPr lang="fa-IR" dirty="0" smtClean="0"/>
                        <a:t>30</a:t>
                      </a:r>
                      <a:endParaRPr lang="en-US" dirty="0">
                        <a:latin typeface="Times New Roman" pitchFamily="18" charset="0"/>
                        <a:cs typeface="Times New Roman"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fa-IR" sz="2000" kern="1200" baseline="0" dirty="0" smtClean="0">
                          <a:effectLst/>
                        </a:rPr>
                        <a:t>27.5</a:t>
                      </a:r>
                      <a:endParaRPr kumimoji="0" lang="en-US" sz="2000" kern="1200" baseline="0" dirty="0" smtClean="0">
                        <a:solidFill>
                          <a:schemeClr val="tx1"/>
                        </a:solidFill>
                        <a:effectLst/>
                        <a:latin typeface="Times New Roman" pitchFamily="18" charset="0"/>
                        <a:ea typeface="+mn-ea"/>
                        <a:cs typeface="Times New Roman" pitchFamily="18" charset="0"/>
                      </a:endParaRPr>
                    </a:p>
                  </a:txBody>
                  <a:tcPr/>
                </a:tc>
                <a:tc>
                  <a:txBody>
                    <a:bodyPr/>
                    <a:lstStyle/>
                    <a:p>
                      <a:pPr algn="r" rtl="1"/>
                      <a:r>
                        <a:rPr lang="fa-IR" dirty="0" smtClean="0"/>
                        <a:t>قیمت</a:t>
                      </a:r>
                      <a:r>
                        <a:rPr lang="fa-IR" baseline="0" dirty="0" smtClean="0"/>
                        <a:t> فروش هر عدد (تومان)</a:t>
                      </a:r>
                      <a:endParaRPr lang="en-US" dirty="0">
                        <a:cs typeface="B Nazanin" pitchFamily="2" charset="-78"/>
                      </a:endParaRPr>
                    </a:p>
                  </a:txBody>
                  <a:tcPr/>
                </a:tc>
              </a:tr>
              <a:tr h="389007">
                <a:tc>
                  <a:txBody>
                    <a:bodyPr/>
                    <a:lstStyle/>
                    <a:p>
                      <a:pPr algn="ctr"/>
                      <a:r>
                        <a:rPr lang="fa-IR" dirty="0" smtClean="0"/>
                        <a:t>47500</a:t>
                      </a:r>
                      <a:endParaRPr lang="en-US" dirty="0">
                        <a:latin typeface="Times New Roman" pitchFamily="18" charset="0"/>
                        <a:cs typeface="Times New Roman" pitchFamily="18" charset="0"/>
                      </a:endParaRPr>
                    </a:p>
                  </a:txBody>
                  <a:tcPr/>
                </a:tc>
                <a:tc>
                  <a:txBody>
                    <a:bodyPr/>
                    <a:lstStyle/>
                    <a:p>
                      <a:pPr algn="ctr"/>
                      <a:r>
                        <a:rPr lang="fa-IR" dirty="0" smtClean="0"/>
                        <a:t>17500</a:t>
                      </a:r>
                      <a:endParaRPr lang="en-US" dirty="0">
                        <a:latin typeface="Times New Roman" pitchFamily="18" charset="0"/>
                        <a:cs typeface="Times New Roman" pitchFamily="18" charset="0"/>
                      </a:endParaRPr>
                    </a:p>
                  </a:txBody>
                  <a:tcPr/>
                </a:tc>
                <a:tc>
                  <a:txBody>
                    <a:bodyPr/>
                    <a:lstStyle/>
                    <a:p>
                      <a:pPr algn="ctr"/>
                      <a:r>
                        <a:rPr lang="fa-IR" dirty="0" smtClean="0"/>
                        <a:t>30000</a:t>
                      </a:r>
                      <a:endParaRPr lang="en-US" dirty="0">
                        <a:latin typeface="Times New Roman" pitchFamily="18" charset="0"/>
                        <a:cs typeface="Times New Roman" pitchFamily="18" charset="0"/>
                      </a:endParaRPr>
                    </a:p>
                  </a:txBody>
                  <a:tcPr/>
                </a:tc>
                <a:tc>
                  <a:txBody>
                    <a:bodyPr/>
                    <a:lstStyle/>
                    <a:p>
                      <a:pPr algn="ctr"/>
                      <a:r>
                        <a:rPr lang="fa-IR" dirty="0" smtClean="0"/>
                        <a:t>51500</a:t>
                      </a:r>
                      <a:endParaRPr lang="en-US" dirty="0">
                        <a:latin typeface="Times New Roman" pitchFamily="18" charset="0"/>
                        <a:cs typeface="Times New Roman" pitchFamily="18" charset="0"/>
                      </a:endParaRPr>
                    </a:p>
                  </a:txBody>
                  <a:tcPr/>
                </a:tc>
                <a:tc>
                  <a:txBody>
                    <a:bodyPr/>
                    <a:lstStyle/>
                    <a:p>
                      <a:pPr algn="ctr"/>
                      <a:r>
                        <a:rPr lang="fa-IR" dirty="0" smtClean="0"/>
                        <a:t>23000</a:t>
                      </a:r>
                      <a:endParaRPr lang="en-US" dirty="0">
                        <a:latin typeface="Times New Roman" pitchFamily="18" charset="0"/>
                        <a:cs typeface="Times New Roman" pitchFamily="18" charset="0"/>
                      </a:endParaRPr>
                    </a:p>
                  </a:txBody>
                  <a:tcPr/>
                </a:tc>
                <a:tc>
                  <a:txBody>
                    <a:bodyPr/>
                    <a:lstStyle/>
                    <a:p>
                      <a:pPr algn="ctr"/>
                      <a:r>
                        <a:rPr lang="fa-IR" dirty="0" smtClean="0"/>
                        <a:t>27500</a:t>
                      </a:r>
                      <a:endParaRPr lang="en-US" dirty="0">
                        <a:latin typeface="Times New Roman" pitchFamily="18" charset="0"/>
                        <a:cs typeface="Times New Roman" pitchFamily="18" charset="0"/>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درآمد </a:t>
                      </a:r>
                      <a:r>
                        <a:rPr lang="fa-IR" baseline="0" dirty="0" smtClean="0"/>
                        <a:t>فروش </a:t>
                      </a:r>
                      <a:r>
                        <a:rPr lang="fa-IR" dirty="0" smtClean="0"/>
                        <a:t> </a:t>
                      </a:r>
                      <a:r>
                        <a:rPr lang="fa-IR" baseline="0" dirty="0" smtClean="0"/>
                        <a:t>(تومان)</a:t>
                      </a:r>
                      <a:endParaRPr lang="en-US" dirty="0" smtClean="0">
                        <a:cs typeface="B Nazanin" pitchFamily="2" charset="-78"/>
                      </a:endParaRPr>
                    </a:p>
                  </a:txBody>
                  <a:tcPr/>
                </a:tc>
              </a:tr>
              <a:tr h="389007">
                <a:tc>
                  <a:txBody>
                    <a:bodyPr/>
                    <a:lstStyle/>
                    <a:p>
                      <a:endParaRPr lang="en-US" dirty="0"/>
                    </a:p>
                  </a:txBody>
                  <a:tcPr/>
                </a:tc>
                <a:tc>
                  <a:txBody>
                    <a:bodyPr/>
                    <a:lstStyle/>
                    <a:p>
                      <a:endParaRPr lang="en-US"/>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pPr algn="r" rtl="1"/>
                      <a:r>
                        <a:rPr lang="fa-IR" dirty="0" smtClean="0"/>
                        <a:t>هرینه ها:</a:t>
                      </a:r>
                      <a:endParaRPr lang="en-US" dirty="0">
                        <a:cs typeface="B Nazanin" pitchFamily="2" charset="-78"/>
                      </a:endParaRPr>
                    </a:p>
                  </a:txBody>
                  <a:tcPr/>
                </a:tc>
              </a:tr>
              <a:tr h="389007">
                <a:tc>
                  <a:txBody>
                    <a:bodyPr/>
                    <a:lstStyle/>
                    <a:p>
                      <a:pPr algn="ctr"/>
                      <a:r>
                        <a:rPr lang="fa-IR" dirty="0" smtClean="0"/>
                        <a:t>16500</a:t>
                      </a:r>
                      <a:endParaRPr lang="en-US" dirty="0">
                        <a:latin typeface="Times New Roman" pitchFamily="18" charset="0"/>
                        <a:cs typeface="Times New Roman" pitchFamily="18" charset="0"/>
                      </a:endParaRPr>
                    </a:p>
                  </a:txBody>
                  <a:tcPr/>
                </a:tc>
                <a:tc>
                  <a:txBody>
                    <a:bodyPr/>
                    <a:lstStyle/>
                    <a:p>
                      <a:pPr algn="ctr"/>
                      <a:r>
                        <a:rPr lang="fa-IR" dirty="0" smtClean="0"/>
                        <a:t>7500</a:t>
                      </a:r>
                      <a:endParaRPr lang="en-US" dirty="0">
                        <a:latin typeface="Times New Roman" pitchFamily="18" charset="0"/>
                        <a:cs typeface="Times New Roman" pitchFamily="18" charset="0"/>
                      </a:endParaRPr>
                    </a:p>
                  </a:txBody>
                  <a:tcPr/>
                </a:tc>
                <a:tc>
                  <a:txBody>
                    <a:bodyPr/>
                    <a:lstStyle/>
                    <a:p>
                      <a:pPr algn="ctr"/>
                      <a:r>
                        <a:rPr lang="fa-IR" dirty="0" smtClean="0"/>
                        <a:t>9000</a:t>
                      </a:r>
                      <a:endParaRPr lang="en-US" dirty="0">
                        <a:latin typeface="Times New Roman" pitchFamily="18" charset="0"/>
                        <a:cs typeface="Times New Roman" pitchFamily="18" charset="0"/>
                      </a:endParaRPr>
                    </a:p>
                  </a:txBody>
                  <a:tcPr/>
                </a:tc>
                <a:tc>
                  <a:txBody>
                    <a:bodyPr/>
                    <a:lstStyle/>
                    <a:p>
                      <a:pPr algn="ctr"/>
                      <a:r>
                        <a:rPr lang="fa-IR" dirty="0" smtClean="0"/>
                        <a:t>16400</a:t>
                      </a:r>
                      <a:endParaRPr lang="en-US" dirty="0">
                        <a:latin typeface="Times New Roman" pitchFamily="18" charset="0"/>
                        <a:cs typeface="Times New Roman" pitchFamily="18" charset="0"/>
                      </a:endParaRPr>
                    </a:p>
                  </a:txBody>
                  <a:tcPr/>
                </a:tc>
                <a:tc>
                  <a:txBody>
                    <a:bodyPr/>
                    <a:lstStyle/>
                    <a:p>
                      <a:pPr algn="ctr"/>
                      <a:r>
                        <a:rPr lang="fa-IR" dirty="0" smtClean="0"/>
                        <a:t>6400</a:t>
                      </a:r>
                      <a:endParaRPr lang="en-US" dirty="0">
                        <a:latin typeface="Times New Roman" pitchFamily="18" charset="0"/>
                        <a:cs typeface="Times New Roman" pitchFamily="18" charset="0"/>
                      </a:endParaRPr>
                    </a:p>
                  </a:txBody>
                  <a:tcPr/>
                </a:tc>
                <a:tc>
                  <a:txBody>
                    <a:bodyPr/>
                    <a:lstStyle/>
                    <a:p>
                      <a:pPr algn="ctr"/>
                      <a:r>
                        <a:rPr lang="fa-IR" dirty="0" smtClean="0"/>
                        <a:t>10000</a:t>
                      </a:r>
                      <a:endParaRPr lang="en-US" dirty="0">
                        <a:latin typeface="Times New Roman" pitchFamily="18" charset="0"/>
                        <a:cs typeface="Times New Roman" pitchFamily="18" charset="0"/>
                      </a:endParaRPr>
                    </a:p>
                  </a:txBody>
                  <a:tcPr/>
                </a:tc>
                <a:tc>
                  <a:txBody>
                    <a:bodyPr/>
                    <a:lstStyle/>
                    <a:p>
                      <a:pPr algn="r" rtl="1"/>
                      <a:r>
                        <a:rPr lang="fa-IR" dirty="0" smtClean="0"/>
                        <a:t>مواد اولیه مستقیم:</a:t>
                      </a:r>
                      <a:endParaRPr lang="en-US" dirty="0">
                        <a:cs typeface="B Nazanin" pitchFamily="2" charset="-78"/>
                      </a:endParaRPr>
                    </a:p>
                  </a:txBody>
                  <a:tcPr/>
                </a:tc>
              </a:tr>
              <a:tr h="389007">
                <a:tc>
                  <a:txBody>
                    <a:bodyPr/>
                    <a:lstStyle/>
                    <a:p>
                      <a:pPr algn="ctr"/>
                      <a:r>
                        <a:rPr lang="fa-IR" dirty="0" smtClean="0"/>
                        <a:t>4000</a:t>
                      </a:r>
                      <a:endParaRPr lang="en-US" dirty="0">
                        <a:latin typeface="Times New Roman" pitchFamily="18" charset="0"/>
                        <a:cs typeface="Times New Roman" pitchFamily="18" charset="0"/>
                      </a:endParaRPr>
                    </a:p>
                  </a:txBody>
                  <a:tcPr/>
                </a:tc>
                <a:tc>
                  <a:txBody>
                    <a:bodyPr/>
                    <a:lstStyle/>
                    <a:p>
                      <a:pPr algn="ctr"/>
                      <a:r>
                        <a:rPr lang="fa-IR" dirty="0" smtClean="0"/>
                        <a:t>1000</a:t>
                      </a:r>
                      <a:endParaRPr lang="en-US" dirty="0">
                        <a:latin typeface="Times New Roman" pitchFamily="18" charset="0"/>
                        <a:cs typeface="Times New Roman" pitchFamily="18" charset="0"/>
                      </a:endParaRPr>
                    </a:p>
                  </a:txBody>
                  <a:tcPr/>
                </a:tc>
                <a:tc>
                  <a:txBody>
                    <a:bodyPr/>
                    <a:lstStyle/>
                    <a:p>
                      <a:pPr algn="ctr"/>
                      <a:r>
                        <a:rPr lang="fa-IR" dirty="0" smtClean="0"/>
                        <a:t>3000</a:t>
                      </a:r>
                      <a:endParaRPr lang="en-US" dirty="0">
                        <a:latin typeface="Times New Roman" pitchFamily="18" charset="0"/>
                        <a:cs typeface="Times New Roman" pitchFamily="18" charset="0"/>
                      </a:endParaRPr>
                    </a:p>
                  </a:txBody>
                  <a:tcPr/>
                </a:tc>
                <a:tc>
                  <a:txBody>
                    <a:bodyPr/>
                    <a:lstStyle/>
                    <a:p>
                      <a:pPr algn="ctr"/>
                      <a:r>
                        <a:rPr lang="fa-IR" dirty="0" smtClean="0"/>
                        <a:t>4600</a:t>
                      </a:r>
                      <a:endParaRPr lang="en-US" dirty="0">
                        <a:latin typeface="Times New Roman" pitchFamily="18" charset="0"/>
                        <a:cs typeface="Times New Roman" pitchFamily="18" charset="0"/>
                      </a:endParaRPr>
                    </a:p>
                  </a:txBody>
                  <a:tcPr/>
                </a:tc>
                <a:tc>
                  <a:txBody>
                    <a:bodyPr/>
                    <a:lstStyle/>
                    <a:p>
                      <a:pPr algn="ctr"/>
                      <a:r>
                        <a:rPr lang="fa-IR" dirty="0" smtClean="0"/>
                        <a:t>1600</a:t>
                      </a:r>
                      <a:endParaRPr lang="en-US" dirty="0">
                        <a:latin typeface="Times New Roman" pitchFamily="18" charset="0"/>
                        <a:cs typeface="Times New Roman" pitchFamily="18" charset="0"/>
                      </a:endParaRPr>
                    </a:p>
                  </a:txBody>
                  <a:tcPr/>
                </a:tc>
                <a:tc>
                  <a:txBody>
                    <a:bodyPr/>
                    <a:lstStyle/>
                    <a:p>
                      <a:pPr algn="ctr"/>
                      <a:r>
                        <a:rPr lang="fa-IR" dirty="0" smtClean="0"/>
                        <a:t>3000</a:t>
                      </a:r>
                      <a:endParaRPr lang="en-US" dirty="0">
                        <a:latin typeface="Times New Roman" pitchFamily="18" charset="0"/>
                        <a:cs typeface="Times New Roman" pitchFamily="18" charset="0"/>
                      </a:endParaRPr>
                    </a:p>
                  </a:txBody>
                  <a:tcPr/>
                </a:tc>
                <a:tc>
                  <a:txBody>
                    <a:bodyPr/>
                    <a:lstStyle/>
                    <a:p>
                      <a:pPr algn="r" rtl="1"/>
                      <a:r>
                        <a:rPr lang="fa-IR" dirty="0" smtClean="0"/>
                        <a:t>دستمزد مستقیم:</a:t>
                      </a:r>
                      <a:endParaRPr lang="en-US" dirty="0">
                        <a:cs typeface="B Nazanin" pitchFamily="2" charset="-78"/>
                      </a:endParaRPr>
                    </a:p>
                  </a:txBody>
                  <a:tcPr/>
                </a:tc>
              </a:tr>
              <a:tr h="389007">
                <a:tc>
                  <a:txBody>
                    <a:bodyPr/>
                    <a:lstStyle/>
                    <a:p>
                      <a:pPr algn="ctr"/>
                      <a:r>
                        <a:rPr lang="fa-IR" dirty="0" smtClean="0"/>
                        <a:t>20500</a:t>
                      </a:r>
                      <a:endParaRPr lang="en-US" dirty="0">
                        <a:latin typeface="Times New Roman" pitchFamily="18" charset="0"/>
                        <a:cs typeface="Times New Roman" pitchFamily="18" charset="0"/>
                      </a:endParaRPr>
                    </a:p>
                  </a:txBody>
                  <a:tcPr/>
                </a:tc>
                <a:tc>
                  <a:txBody>
                    <a:bodyPr/>
                    <a:lstStyle/>
                    <a:p>
                      <a:endParaRPr lang="en-US"/>
                    </a:p>
                  </a:txBody>
                  <a:tcPr/>
                </a:tc>
                <a:tc>
                  <a:txBody>
                    <a:bodyPr/>
                    <a:lstStyle/>
                    <a:p>
                      <a:endParaRPr lang="en-US" dirty="0"/>
                    </a:p>
                  </a:txBody>
                  <a:tcPr/>
                </a:tc>
                <a:tc>
                  <a:txBody>
                    <a:bodyPr/>
                    <a:lstStyle/>
                    <a:p>
                      <a:pPr algn="ctr"/>
                      <a:r>
                        <a:rPr lang="fa-IR" dirty="0" smtClean="0"/>
                        <a:t>21000</a:t>
                      </a:r>
                      <a:endParaRPr lang="fa-IR" dirty="0" smtClean="0">
                        <a:latin typeface="Times New Roman" pitchFamily="18" charset="0"/>
                        <a:cs typeface="Times New Roman" pitchFamily="18" charset="0"/>
                      </a:endParaRPr>
                    </a:p>
                  </a:txBody>
                  <a:tcPr/>
                </a:tc>
                <a:tc>
                  <a:txBody>
                    <a:bodyPr/>
                    <a:lstStyle/>
                    <a:p>
                      <a:endParaRPr lang="en-US"/>
                    </a:p>
                  </a:txBody>
                  <a:tcPr/>
                </a:tc>
                <a:tc>
                  <a:txBody>
                    <a:bodyPr/>
                    <a:lstStyle/>
                    <a:p>
                      <a:endParaRPr lang="en-US" dirty="0"/>
                    </a:p>
                  </a:txBody>
                  <a:tcPr/>
                </a:tc>
                <a:tc>
                  <a:txBody>
                    <a:bodyPr/>
                    <a:lstStyle/>
                    <a:p>
                      <a:endParaRPr lang="en-US" dirty="0"/>
                    </a:p>
                  </a:txBody>
                  <a:tcPr/>
                </a:tc>
              </a:tr>
            </a:tbl>
          </a:graphicData>
        </a:graphic>
      </p:graphicFrame>
      <p:sp>
        <p:nvSpPr>
          <p:cNvPr id="6" name="Title 1"/>
          <p:cNvSpPr>
            <a:spLocks noGrp="1"/>
          </p:cNvSpPr>
          <p:nvPr>
            <p:ph type="title"/>
          </p:nvPr>
        </p:nvSpPr>
        <p:spPr>
          <a:xfrm>
            <a:off x="457200" y="381000"/>
            <a:ext cx="8229600" cy="1143000"/>
          </a:xfrm>
        </p:spPr>
        <p:txBody>
          <a:bodyPr>
            <a:noAutofit/>
          </a:bodyPr>
          <a:lstStyle/>
          <a:p>
            <a:pPr algn="r" rtl="1"/>
            <a:r>
              <a:rPr lang="fa-IR" sz="2400" dirty="0" smtClean="0">
                <a:cs typeface="B Titr" pitchFamily="2" charset="-78"/>
              </a:rPr>
              <a:t>شیوه کارکرد سیستم </a:t>
            </a:r>
            <a:r>
              <a:rPr lang="en-US" sz="2400" dirty="0" smtClean="0">
                <a:cs typeface="B Titr" pitchFamily="2" charset="-78"/>
              </a:rPr>
              <a:t>ABC</a:t>
            </a:r>
            <a:r>
              <a:rPr lang="fa-IR" sz="2400" dirty="0" smtClean="0">
                <a:cs typeface="B Titr" pitchFamily="2" charset="-78"/>
              </a:rPr>
              <a:t> و مقایسه آن با روش سنتی با ذکر یک مثال:</a:t>
            </a:r>
            <a:endParaRPr lang="en-US" sz="2400" dirty="0">
              <a:cs typeface="B Titr" pitchFamily="2" charset="-78"/>
            </a:endParaRPr>
          </a:p>
        </p:txBody>
      </p:sp>
    </p:spTree>
    <p:extLst>
      <p:ext uri="{BB962C8B-B14F-4D97-AF65-F5344CB8AC3E}">
        <p14:creationId xmlns:p14="http://schemas.microsoft.com/office/powerpoint/2010/main" val="24945672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232729287"/>
              </p:ext>
            </p:extLst>
          </p:nvPr>
        </p:nvGraphicFramePr>
        <p:xfrm>
          <a:off x="457200" y="1371600"/>
          <a:ext cx="8229600" cy="4826508"/>
        </p:xfrm>
        <a:graphic>
          <a:graphicData uri="http://schemas.openxmlformats.org/drawingml/2006/table">
            <a:tbl>
              <a:tblPr firstRow="1" bandRow="1">
                <a:tableStyleId>{EB344D84-9AFB-497E-A393-DC336BA19D2E}</a:tableStyleId>
              </a:tblPr>
              <a:tblGrid>
                <a:gridCol w="4114800"/>
                <a:gridCol w="4114800"/>
              </a:tblGrid>
              <a:tr h="370840">
                <a:tc>
                  <a:txBody>
                    <a:bodyPr/>
                    <a:lstStyle/>
                    <a:p>
                      <a:pPr>
                        <a:lnSpc>
                          <a:spcPct val="115000"/>
                        </a:lnSpc>
                      </a:pPr>
                      <a:endParaRPr lang="en-US" sz="1100" dirty="0">
                        <a:effectLst/>
                        <a:latin typeface="Calibri"/>
                        <a:cs typeface="Arial"/>
                      </a:endParaRPr>
                    </a:p>
                  </a:txBody>
                  <a:tcPr/>
                </a:tc>
                <a:tc>
                  <a:txBody>
                    <a:bodyPr/>
                    <a:lstStyle/>
                    <a:p>
                      <a:pPr marL="0" marR="0" algn="r">
                        <a:lnSpc>
                          <a:spcPct val="115000"/>
                        </a:lnSpc>
                        <a:spcBef>
                          <a:spcPts val="0"/>
                        </a:spcBef>
                        <a:spcAft>
                          <a:spcPts val="1000"/>
                        </a:spcAft>
                      </a:pPr>
                      <a:r>
                        <a:rPr lang="fa-IR" sz="1800" dirty="0">
                          <a:effectLst/>
                        </a:rPr>
                        <a:t>سربار کارخانه:</a:t>
                      </a:r>
                      <a:endParaRPr lang="en-US" sz="1800" dirty="0">
                        <a:effectLst/>
                        <a:latin typeface="Maiandra GD" pitchFamily="34" charset="0"/>
                        <a:ea typeface="Calibri"/>
                        <a:cs typeface="B Nazanin" pitchFamily="2" charset="-78"/>
                      </a:endParaRPr>
                    </a:p>
                  </a:txBody>
                  <a:tcPr/>
                </a:tc>
              </a:tr>
              <a:tr h="370840">
                <a:tc>
                  <a:txBody>
                    <a:bodyPr/>
                    <a:lstStyle/>
                    <a:p>
                      <a:pPr marL="0" marR="0" algn="ctr" rtl="1">
                        <a:lnSpc>
                          <a:spcPct val="115000"/>
                        </a:lnSpc>
                        <a:spcBef>
                          <a:spcPts val="0"/>
                        </a:spcBef>
                        <a:spcAft>
                          <a:spcPts val="1000"/>
                        </a:spcAft>
                      </a:pPr>
                      <a:r>
                        <a:rPr lang="fa-IR" sz="2000" dirty="0" smtClean="0">
                          <a:effectLst/>
                        </a:rPr>
                        <a:t>1370 تومان</a:t>
                      </a:r>
                      <a:endParaRPr lang="en-US" sz="2000" dirty="0">
                        <a:effectLst/>
                        <a:latin typeface="Times New Roman" pitchFamily="18" charset="0"/>
                        <a:ea typeface="Calibri"/>
                        <a:cs typeface="Times New Roman" pitchFamily="18" charset="0"/>
                      </a:endParaRPr>
                    </a:p>
                  </a:txBody>
                  <a:tcPr/>
                </a:tc>
                <a:tc>
                  <a:txBody>
                    <a:bodyPr/>
                    <a:lstStyle/>
                    <a:p>
                      <a:pPr marL="0" marR="0" algn="r">
                        <a:lnSpc>
                          <a:spcPct val="115000"/>
                        </a:lnSpc>
                        <a:spcBef>
                          <a:spcPts val="0"/>
                        </a:spcBef>
                        <a:spcAft>
                          <a:spcPts val="1000"/>
                        </a:spcAft>
                      </a:pPr>
                      <a:r>
                        <a:rPr lang="fa-IR" sz="1800" dirty="0">
                          <a:effectLst/>
                        </a:rPr>
                        <a:t>هزینه آماده سازی</a:t>
                      </a:r>
                      <a:endParaRPr lang="en-US" sz="1800" dirty="0">
                        <a:effectLst/>
                        <a:latin typeface="Calibri"/>
                        <a:ea typeface="Calibri"/>
                        <a:cs typeface="B Nazanin" pitchFamily="2" charset="-78"/>
                      </a:endParaRPr>
                    </a:p>
                  </a:txBody>
                  <a:tcPr/>
                </a:tc>
              </a:tr>
              <a:tr h="370840">
                <a:tc>
                  <a:txBody>
                    <a:bodyPr/>
                    <a:lstStyle/>
                    <a:p>
                      <a:pPr marL="0" marR="0" algn="ctr" rtl="1">
                        <a:lnSpc>
                          <a:spcPct val="115000"/>
                        </a:lnSpc>
                        <a:spcBef>
                          <a:spcPts val="0"/>
                        </a:spcBef>
                        <a:spcAft>
                          <a:spcPts val="1000"/>
                        </a:spcAft>
                      </a:pPr>
                      <a:r>
                        <a:rPr lang="fa-IR" sz="2000" dirty="0">
                          <a:effectLst/>
                        </a:rPr>
                        <a:t>2400</a:t>
                      </a:r>
                      <a:endParaRPr lang="en-US" sz="2000" dirty="0">
                        <a:effectLst/>
                        <a:latin typeface="Times New Roman" pitchFamily="18" charset="0"/>
                        <a:ea typeface="Calibri"/>
                        <a:cs typeface="Times New Roman" pitchFamily="18" charset="0"/>
                      </a:endParaRPr>
                    </a:p>
                  </a:txBody>
                  <a:tcPr/>
                </a:tc>
                <a:tc>
                  <a:txBody>
                    <a:bodyPr/>
                    <a:lstStyle/>
                    <a:p>
                      <a:pPr marL="0" marR="0" algn="r">
                        <a:lnSpc>
                          <a:spcPct val="115000"/>
                        </a:lnSpc>
                        <a:spcBef>
                          <a:spcPts val="0"/>
                        </a:spcBef>
                        <a:spcAft>
                          <a:spcPts val="1000"/>
                        </a:spcAft>
                      </a:pPr>
                      <a:r>
                        <a:rPr lang="fa-IR" sz="1800" dirty="0">
                          <a:effectLst/>
                        </a:rPr>
                        <a:t>سرپرستی و نظارت</a:t>
                      </a:r>
                      <a:endParaRPr lang="en-US" sz="1800" dirty="0">
                        <a:effectLst/>
                        <a:latin typeface="Calibri"/>
                        <a:ea typeface="Calibri"/>
                        <a:cs typeface="B Nazanin" pitchFamily="2" charset="-78"/>
                      </a:endParaRPr>
                    </a:p>
                  </a:txBody>
                  <a:tcPr/>
                </a:tc>
              </a:tr>
              <a:tr h="370840">
                <a:tc>
                  <a:txBody>
                    <a:bodyPr/>
                    <a:lstStyle/>
                    <a:p>
                      <a:pPr marL="0" marR="0" algn="ctr" rtl="1">
                        <a:lnSpc>
                          <a:spcPct val="115000"/>
                        </a:lnSpc>
                        <a:spcBef>
                          <a:spcPts val="0"/>
                        </a:spcBef>
                        <a:spcAft>
                          <a:spcPts val="1000"/>
                        </a:spcAft>
                      </a:pPr>
                      <a:r>
                        <a:rPr lang="fa-IR" sz="2000" dirty="0">
                          <a:effectLst/>
                        </a:rPr>
                        <a:t>19800</a:t>
                      </a:r>
                      <a:endParaRPr lang="en-US" sz="2000" dirty="0">
                        <a:effectLst/>
                        <a:latin typeface="Times New Roman" pitchFamily="18" charset="0"/>
                        <a:ea typeface="Calibri"/>
                        <a:cs typeface="Times New Roman" pitchFamily="18" charset="0"/>
                      </a:endParaRPr>
                    </a:p>
                  </a:txBody>
                  <a:tcPr/>
                </a:tc>
                <a:tc>
                  <a:txBody>
                    <a:bodyPr/>
                    <a:lstStyle/>
                    <a:p>
                      <a:pPr marL="0" marR="0" algn="r">
                        <a:lnSpc>
                          <a:spcPct val="115000"/>
                        </a:lnSpc>
                        <a:spcBef>
                          <a:spcPts val="0"/>
                        </a:spcBef>
                        <a:spcAft>
                          <a:spcPts val="1000"/>
                        </a:spcAft>
                      </a:pPr>
                      <a:r>
                        <a:rPr lang="fa-IR" sz="1600" dirty="0">
                          <a:effectLst/>
                        </a:rPr>
                        <a:t>ماشین آلات</a:t>
                      </a:r>
                      <a:endParaRPr lang="en-US" sz="1600" dirty="0">
                        <a:effectLst/>
                        <a:latin typeface="Calibri"/>
                        <a:ea typeface="Calibri"/>
                        <a:cs typeface="B Nazanin" pitchFamily="2" charset="-78"/>
                      </a:endParaRPr>
                    </a:p>
                  </a:txBody>
                  <a:tcPr/>
                </a:tc>
              </a:tr>
              <a:tr h="370840">
                <a:tc>
                  <a:txBody>
                    <a:bodyPr/>
                    <a:lstStyle/>
                    <a:p>
                      <a:pPr marL="0" marR="0" algn="ctr" rtl="1">
                        <a:lnSpc>
                          <a:spcPct val="115000"/>
                        </a:lnSpc>
                        <a:spcBef>
                          <a:spcPts val="0"/>
                        </a:spcBef>
                        <a:spcAft>
                          <a:spcPts val="1000"/>
                        </a:spcAft>
                      </a:pPr>
                      <a:r>
                        <a:rPr lang="fa-IR" sz="2000" dirty="0">
                          <a:effectLst/>
                        </a:rPr>
                        <a:t>23570</a:t>
                      </a:r>
                      <a:endParaRPr lang="en-US" sz="2000" dirty="0">
                        <a:effectLst/>
                        <a:latin typeface="Times New Roman" pitchFamily="18" charset="0"/>
                        <a:ea typeface="Calibri"/>
                        <a:cs typeface="Times New Roman" pitchFamily="18" charset="0"/>
                      </a:endParaRPr>
                    </a:p>
                  </a:txBody>
                  <a:tcPr/>
                </a:tc>
                <a:tc>
                  <a:txBody>
                    <a:bodyPr/>
                    <a:lstStyle/>
                    <a:p>
                      <a:pPr marL="0" marR="0" algn="r">
                        <a:lnSpc>
                          <a:spcPct val="115000"/>
                        </a:lnSpc>
                        <a:spcBef>
                          <a:spcPts val="0"/>
                        </a:spcBef>
                        <a:spcAft>
                          <a:spcPts val="1000"/>
                        </a:spcAft>
                      </a:pPr>
                      <a:r>
                        <a:rPr lang="fa-IR" sz="1800" dirty="0">
                          <a:effectLst/>
                        </a:rPr>
                        <a:t>جمع</a:t>
                      </a:r>
                      <a:endParaRPr lang="en-US" sz="1800" dirty="0">
                        <a:effectLst/>
                        <a:latin typeface="Calibri"/>
                        <a:ea typeface="Calibri"/>
                        <a:cs typeface="B Nazanin" pitchFamily="2" charset="-78"/>
                      </a:endParaRPr>
                    </a:p>
                  </a:txBody>
                  <a:tcPr/>
                </a:tc>
              </a:tr>
              <a:tr h="370840">
                <a:tc>
                  <a:txBody>
                    <a:bodyPr/>
                    <a:lstStyle/>
                    <a:p>
                      <a:pPr algn="ctr">
                        <a:lnSpc>
                          <a:spcPct val="115000"/>
                        </a:lnSpc>
                      </a:pPr>
                      <a:endParaRPr lang="en-US" sz="2000" dirty="0">
                        <a:effectLst/>
                        <a:latin typeface="Times New Roman" pitchFamily="18" charset="0"/>
                        <a:cs typeface="Times New Roman" pitchFamily="18" charset="0"/>
                      </a:endParaRPr>
                    </a:p>
                  </a:txBody>
                  <a:tcPr/>
                </a:tc>
                <a:tc>
                  <a:txBody>
                    <a:bodyPr/>
                    <a:lstStyle/>
                    <a:p>
                      <a:pPr marL="0" marR="0" algn="r">
                        <a:lnSpc>
                          <a:spcPct val="115000"/>
                        </a:lnSpc>
                        <a:spcBef>
                          <a:spcPts val="0"/>
                        </a:spcBef>
                        <a:spcAft>
                          <a:spcPts val="1000"/>
                        </a:spcAft>
                      </a:pPr>
                      <a:r>
                        <a:rPr lang="fa-IR" sz="1800" dirty="0">
                          <a:effectLst/>
                        </a:rPr>
                        <a:t>هزینه های دایره خدمات:</a:t>
                      </a:r>
                      <a:endParaRPr lang="en-US" sz="1800" dirty="0">
                        <a:effectLst/>
                        <a:latin typeface="Calibri"/>
                        <a:ea typeface="Calibri"/>
                        <a:cs typeface="B Nazanin" pitchFamily="2" charset="-78"/>
                      </a:endParaRPr>
                    </a:p>
                  </a:txBody>
                  <a:tcPr/>
                </a:tc>
              </a:tr>
              <a:tr h="370840">
                <a:tc>
                  <a:txBody>
                    <a:bodyPr/>
                    <a:lstStyle/>
                    <a:p>
                      <a:pPr marL="0" marR="0" algn="ctr" rtl="1">
                        <a:lnSpc>
                          <a:spcPct val="115000"/>
                        </a:lnSpc>
                        <a:spcBef>
                          <a:spcPts val="0"/>
                        </a:spcBef>
                        <a:spcAft>
                          <a:spcPts val="1000"/>
                        </a:spcAft>
                      </a:pPr>
                      <a:r>
                        <a:rPr lang="fa-IR" sz="2000" dirty="0">
                          <a:effectLst/>
                        </a:rPr>
                        <a:t>4440</a:t>
                      </a:r>
                      <a:endParaRPr lang="en-US" sz="2000" dirty="0">
                        <a:effectLst/>
                        <a:latin typeface="Times New Roman" pitchFamily="18" charset="0"/>
                        <a:ea typeface="Calibri"/>
                        <a:cs typeface="Times New Roman" pitchFamily="18" charset="0"/>
                      </a:endParaRPr>
                    </a:p>
                  </a:txBody>
                  <a:tcPr/>
                </a:tc>
                <a:tc>
                  <a:txBody>
                    <a:bodyPr/>
                    <a:lstStyle/>
                    <a:p>
                      <a:pPr marL="0" marR="0" algn="r">
                        <a:lnSpc>
                          <a:spcPct val="115000"/>
                        </a:lnSpc>
                        <a:spcBef>
                          <a:spcPts val="0"/>
                        </a:spcBef>
                        <a:spcAft>
                          <a:spcPts val="1000"/>
                        </a:spcAft>
                      </a:pPr>
                      <a:r>
                        <a:rPr lang="fa-IR" sz="1800" dirty="0">
                          <a:effectLst/>
                        </a:rPr>
                        <a:t>هزینه های خرید</a:t>
                      </a:r>
                      <a:endParaRPr lang="en-US" sz="1800" dirty="0">
                        <a:effectLst/>
                        <a:latin typeface="Calibri"/>
                        <a:ea typeface="Calibri"/>
                        <a:cs typeface="B Nazanin" pitchFamily="2" charset="-78"/>
                      </a:endParaRPr>
                    </a:p>
                  </a:txBody>
                  <a:tcPr/>
                </a:tc>
              </a:tr>
              <a:tr h="370840">
                <a:tc>
                  <a:txBody>
                    <a:bodyPr/>
                    <a:lstStyle/>
                    <a:p>
                      <a:pPr marL="0" marR="0" algn="ctr" rtl="1">
                        <a:lnSpc>
                          <a:spcPct val="115000"/>
                        </a:lnSpc>
                        <a:spcBef>
                          <a:spcPts val="0"/>
                        </a:spcBef>
                        <a:spcAft>
                          <a:spcPts val="1000"/>
                        </a:spcAft>
                      </a:pPr>
                      <a:r>
                        <a:rPr lang="fa-IR" sz="2000" dirty="0">
                          <a:effectLst/>
                        </a:rPr>
                        <a:t>3100</a:t>
                      </a:r>
                      <a:endParaRPr lang="en-US" sz="2000" dirty="0">
                        <a:effectLst/>
                        <a:latin typeface="Times New Roman" pitchFamily="18" charset="0"/>
                        <a:ea typeface="Calibri"/>
                        <a:cs typeface="Times New Roman" pitchFamily="18" charset="0"/>
                      </a:endParaRPr>
                    </a:p>
                  </a:txBody>
                  <a:tcPr/>
                </a:tc>
                <a:tc>
                  <a:txBody>
                    <a:bodyPr/>
                    <a:lstStyle/>
                    <a:p>
                      <a:pPr marL="0" marR="0" algn="r">
                        <a:lnSpc>
                          <a:spcPct val="115000"/>
                        </a:lnSpc>
                        <a:spcBef>
                          <a:spcPts val="0"/>
                        </a:spcBef>
                        <a:spcAft>
                          <a:spcPts val="1000"/>
                        </a:spcAft>
                      </a:pPr>
                      <a:r>
                        <a:rPr lang="fa-IR" sz="1800" dirty="0">
                          <a:effectLst/>
                        </a:rPr>
                        <a:t>انبارداری و ارسال محموله ها</a:t>
                      </a:r>
                      <a:endParaRPr lang="en-US" sz="1800" dirty="0">
                        <a:effectLst/>
                        <a:latin typeface="Calibri"/>
                        <a:ea typeface="Calibri"/>
                        <a:cs typeface="B Nazanin" pitchFamily="2" charset="-78"/>
                      </a:endParaRPr>
                    </a:p>
                  </a:txBody>
                  <a:tcPr/>
                </a:tc>
              </a:tr>
              <a:tr h="370840">
                <a:tc>
                  <a:txBody>
                    <a:bodyPr/>
                    <a:lstStyle/>
                    <a:p>
                      <a:pPr marL="0" marR="0" algn="ctr" rtl="1">
                        <a:lnSpc>
                          <a:spcPct val="115000"/>
                        </a:lnSpc>
                        <a:spcBef>
                          <a:spcPts val="0"/>
                        </a:spcBef>
                        <a:spcAft>
                          <a:spcPts val="1000"/>
                        </a:spcAft>
                      </a:pPr>
                      <a:r>
                        <a:rPr lang="fa-IR" sz="2000" dirty="0">
                          <a:effectLst/>
                        </a:rPr>
                        <a:t>3300</a:t>
                      </a:r>
                      <a:endParaRPr lang="en-US" sz="2000" dirty="0">
                        <a:effectLst/>
                        <a:latin typeface="Times New Roman" pitchFamily="18" charset="0"/>
                        <a:ea typeface="Calibri"/>
                        <a:cs typeface="Times New Roman" pitchFamily="18" charset="0"/>
                      </a:endParaRPr>
                    </a:p>
                  </a:txBody>
                  <a:tcPr/>
                </a:tc>
                <a:tc>
                  <a:txBody>
                    <a:bodyPr/>
                    <a:lstStyle/>
                    <a:p>
                      <a:pPr marL="0" marR="0" algn="r">
                        <a:lnSpc>
                          <a:spcPct val="115000"/>
                        </a:lnSpc>
                        <a:spcBef>
                          <a:spcPts val="0"/>
                        </a:spcBef>
                        <a:spcAft>
                          <a:spcPts val="1000"/>
                        </a:spcAft>
                      </a:pPr>
                      <a:r>
                        <a:rPr lang="fa-IR" sz="1800" dirty="0">
                          <a:effectLst/>
                        </a:rPr>
                        <a:t>نیرو</a:t>
                      </a:r>
                      <a:endParaRPr lang="en-US" sz="1800" dirty="0">
                        <a:effectLst/>
                        <a:latin typeface="Calibri"/>
                        <a:ea typeface="Calibri"/>
                        <a:cs typeface="B Nazanin" pitchFamily="2" charset="-78"/>
                      </a:endParaRPr>
                    </a:p>
                  </a:txBody>
                  <a:tcPr/>
                </a:tc>
              </a:tr>
              <a:tr h="370840">
                <a:tc>
                  <a:txBody>
                    <a:bodyPr/>
                    <a:lstStyle/>
                    <a:p>
                      <a:pPr marL="0" marR="0" algn="ctr" rtl="1">
                        <a:lnSpc>
                          <a:spcPct val="115000"/>
                        </a:lnSpc>
                        <a:spcBef>
                          <a:spcPts val="0"/>
                        </a:spcBef>
                        <a:spcAft>
                          <a:spcPts val="1000"/>
                        </a:spcAft>
                      </a:pPr>
                      <a:r>
                        <a:rPr lang="fa-IR" sz="2000" dirty="0">
                          <a:effectLst/>
                        </a:rPr>
                        <a:t>10840</a:t>
                      </a:r>
                      <a:endParaRPr lang="en-US" sz="2000" dirty="0">
                        <a:effectLst/>
                        <a:latin typeface="Times New Roman" pitchFamily="18" charset="0"/>
                        <a:ea typeface="Calibri"/>
                        <a:cs typeface="Times New Roman" pitchFamily="18" charset="0"/>
                      </a:endParaRPr>
                    </a:p>
                  </a:txBody>
                  <a:tcPr/>
                </a:tc>
                <a:tc>
                  <a:txBody>
                    <a:bodyPr/>
                    <a:lstStyle/>
                    <a:p>
                      <a:pPr marL="0" marR="0" algn="r" rtl="1">
                        <a:lnSpc>
                          <a:spcPct val="115000"/>
                        </a:lnSpc>
                        <a:spcBef>
                          <a:spcPts val="0"/>
                        </a:spcBef>
                        <a:spcAft>
                          <a:spcPts val="1000"/>
                        </a:spcAft>
                      </a:pPr>
                      <a:r>
                        <a:rPr lang="fa-IR" sz="1800" dirty="0">
                          <a:effectLst/>
                        </a:rPr>
                        <a:t>جمع</a:t>
                      </a:r>
                      <a:endParaRPr lang="en-US" sz="1800" dirty="0">
                        <a:effectLst/>
                        <a:latin typeface="Calibri"/>
                        <a:ea typeface="Calibri"/>
                        <a:cs typeface="B Nazanin" pitchFamily="2" charset="-78"/>
                      </a:endParaRPr>
                    </a:p>
                  </a:txBody>
                  <a:tcPr/>
                </a:tc>
              </a:tr>
              <a:tr h="370840">
                <a:tc>
                  <a:txBody>
                    <a:bodyPr/>
                    <a:lstStyle/>
                    <a:p>
                      <a:pPr marL="0" marR="0" algn="ctr" rtl="1">
                        <a:lnSpc>
                          <a:spcPct val="115000"/>
                        </a:lnSpc>
                        <a:spcBef>
                          <a:spcPts val="0"/>
                        </a:spcBef>
                        <a:spcAft>
                          <a:spcPts val="1000"/>
                        </a:spcAft>
                      </a:pPr>
                      <a:r>
                        <a:rPr lang="fa-IR" sz="2000" dirty="0">
                          <a:effectLst/>
                        </a:rPr>
                        <a:t>7920</a:t>
                      </a:r>
                      <a:endParaRPr lang="en-US" sz="2000" dirty="0">
                        <a:effectLst/>
                        <a:latin typeface="Times New Roman" pitchFamily="18" charset="0"/>
                        <a:ea typeface="Calibri"/>
                        <a:cs typeface="Times New Roman" pitchFamily="18" charset="0"/>
                      </a:endParaRPr>
                    </a:p>
                  </a:txBody>
                  <a:tcPr/>
                </a:tc>
                <a:tc>
                  <a:txBody>
                    <a:bodyPr/>
                    <a:lstStyle/>
                    <a:p>
                      <a:pPr marL="0" marR="0" algn="r">
                        <a:lnSpc>
                          <a:spcPct val="115000"/>
                        </a:lnSpc>
                        <a:spcBef>
                          <a:spcPts val="0"/>
                        </a:spcBef>
                        <a:spcAft>
                          <a:spcPts val="1000"/>
                        </a:spcAft>
                      </a:pPr>
                      <a:r>
                        <a:rPr lang="fa-IR" sz="1800" dirty="0">
                          <a:effectLst/>
                        </a:rPr>
                        <a:t>هزینه های فروش</a:t>
                      </a:r>
                      <a:endParaRPr lang="en-US" sz="1800" dirty="0">
                        <a:effectLst/>
                        <a:latin typeface="Calibri"/>
                        <a:ea typeface="Calibri"/>
                        <a:cs typeface="B Nazanin" pitchFamily="2" charset="-78"/>
                      </a:endParaRPr>
                    </a:p>
                  </a:txBody>
                  <a:tcPr/>
                </a:tc>
              </a:tr>
            </a:tbl>
          </a:graphicData>
        </a:graphic>
      </p:graphicFrame>
    </p:spTree>
    <p:extLst>
      <p:ext uri="{BB962C8B-B14F-4D97-AF65-F5344CB8AC3E}">
        <p14:creationId xmlns:p14="http://schemas.microsoft.com/office/powerpoint/2010/main" val="2944138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Autofit/>
          </a:bodyPr>
          <a:lstStyle/>
          <a:p>
            <a:pPr algn="r" rtl="1"/>
            <a:r>
              <a:rPr lang="fa-IR" sz="3600" dirty="0" smtClean="0">
                <a:cs typeface="B Nazanin" pitchFamily="2" charset="-78"/>
              </a:rPr>
              <a:t>حالت اول تعیین سودآوری در صورت تخصیص سربار با استفاده از یک مبنا(هزینه دستمزد مستقیم) :</a:t>
            </a:r>
            <a:endParaRPr lang="en-US" sz="3600" dirty="0">
              <a:cs typeface="B Nazanin"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1129046"/>
              </p:ext>
            </p:extLst>
          </p:nvPr>
        </p:nvGraphicFramePr>
        <p:xfrm>
          <a:off x="457200" y="1524000"/>
          <a:ext cx="8229600" cy="5212080"/>
        </p:xfrm>
        <a:graphic>
          <a:graphicData uri="http://schemas.openxmlformats.org/drawingml/2006/table">
            <a:tbl>
              <a:tblPr firstRow="1" bandRow="1">
                <a:tableStyleId>{EB344D84-9AFB-497E-A393-DC336BA19D2E}</a:tableStyleId>
              </a:tblPr>
              <a:tblGrid>
                <a:gridCol w="685800"/>
                <a:gridCol w="685800"/>
                <a:gridCol w="685800"/>
                <a:gridCol w="685800"/>
                <a:gridCol w="2743200"/>
                <a:gridCol w="2743200"/>
              </a:tblGrid>
              <a:tr h="370840">
                <a:tc gridSpan="4">
                  <a:txBody>
                    <a:bodyPr/>
                    <a:lstStyle/>
                    <a:p>
                      <a:pPr algn="ctr"/>
                      <a:r>
                        <a:rPr lang="fa-IR" dirty="0" smtClean="0"/>
                        <a:t>محصولات</a:t>
                      </a:r>
                      <a:r>
                        <a:rPr lang="fa-IR" baseline="0" dirty="0" smtClean="0"/>
                        <a:t> به تومان</a:t>
                      </a:r>
                      <a:endParaRPr lang="en-US" dirty="0">
                        <a:cs typeface="B Nazanin" pitchFamily="2" charset="-78"/>
                      </a:endParaRPr>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endParaRPr lang="en-US" dirty="0"/>
                    </a:p>
                  </a:txBody>
                  <a:tcPr/>
                </a:tc>
                <a:tc>
                  <a:txBody>
                    <a:bodyPr/>
                    <a:lstStyle/>
                    <a:p>
                      <a:endParaRPr lang="en-US"/>
                    </a:p>
                  </a:txBody>
                  <a:tcPr/>
                </a:tc>
              </a:tr>
              <a:tr h="391160">
                <a:tc>
                  <a:txBody>
                    <a:bodyPr/>
                    <a:lstStyle/>
                    <a:p>
                      <a:pPr algn="ctr"/>
                      <a:r>
                        <a:rPr lang="en-US" dirty="0" smtClean="0"/>
                        <a:t>D</a:t>
                      </a:r>
                      <a:endParaRPr lang="en-US" dirty="0"/>
                    </a:p>
                  </a:txBody>
                  <a:tcPr/>
                </a:tc>
                <a:tc>
                  <a:txBody>
                    <a:bodyPr/>
                    <a:lstStyle/>
                    <a:p>
                      <a:pPr algn="ctr"/>
                      <a:r>
                        <a:rPr lang="en-US" dirty="0" smtClean="0"/>
                        <a:t>C</a:t>
                      </a:r>
                      <a:endParaRPr lang="en-US" dirty="0"/>
                    </a:p>
                  </a:txBody>
                  <a:tcPr/>
                </a:tc>
                <a:tc>
                  <a:txBody>
                    <a:bodyPr/>
                    <a:lstStyle/>
                    <a:p>
                      <a:pPr algn="ctr"/>
                      <a:r>
                        <a:rPr lang="en-US" dirty="0" smtClean="0"/>
                        <a:t>B</a:t>
                      </a:r>
                      <a:endParaRPr lang="en-US" dirty="0"/>
                    </a:p>
                  </a:txBody>
                  <a:tcPr/>
                </a:tc>
                <a:tc>
                  <a:txBody>
                    <a:bodyPr/>
                    <a:lstStyle/>
                    <a:p>
                      <a:pPr algn="ctr"/>
                      <a:r>
                        <a:rPr lang="en-US" dirty="0" smtClean="0"/>
                        <a:t>A</a:t>
                      </a:r>
                      <a:endParaRPr lang="en-US" dirty="0"/>
                    </a:p>
                  </a:txBody>
                  <a:tcPr/>
                </a:tc>
                <a:tc>
                  <a:txBody>
                    <a:bodyPr/>
                    <a:lstStyle/>
                    <a:p>
                      <a:endParaRPr lang="en-US"/>
                    </a:p>
                  </a:txBody>
                  <a:tcPr/>
                </a:tc>
                <a:tc>
                  <a:txBody>
                    <a:bodyPr/>
                    <a:lstStyle/>
                    <a:p>
                      <a:endParaRPr lang="en-US"/>
                    </a:p>
                  </a:txBody>
                  <a:tcPr/>
                </a:tc>
              </a:tr>
              <a:tr h="370840">
                <a:tc>
                  <a:txBody>
                    <a:bodyPr/>
                    <a:lstStyle/>
                    <a:p>
                      <a:pPr algn="ctr"/>
                      <a:r>
                        <a:rPr lang="en-US" baseline="0" dirty="0" smtClean="0"/>
                        <a:t>15</a:t>
                      </a:r>
                      <a:endParaRPr lang="en-US" baseline="0" dirty="0">
                        <a:latin typeface="Times New Roman" pitchFamily="18" charset="0"/>
                      </a:endParaRPr>
                    </a:p>
                  </a:txBody>
                  <a:tcPr/>
                </a:tc>
                <a:tc>
                  <a:txBody>
                    <a:bodyPr/>
                    <a:lstStyle/>
                    <a:p>
                      <a:pPr algn="ctr"/>
                      <a:r>
                        <a:rPr lang="en-US" baseline="0" dirty="0" smtClean="0"/>
                        <a:t>9</a:t>
                      </a:r>
                      <a:endParaRPr lang="en-US" baseline="0" dirty="0">
                        <a:latin typeface="Times New Roman" pitchFamily="18" charset="0"/>
                      </a:endParaRPr>
                    </a:p>
                  </a:txBody>
                  <a:tcPr/>
                </a:tc>
                <a:tc>
                  <a:txBody>
                    <a:bodyPr/>
                    <a:lstStyle/>
                    <a:p>
                      <a:pPr algn="ctr"/>
                      <a:r>
                        <a:rPr lang="en-US" baseline="0" dirty="0" smtClean="0"/>
                        <a:t>8</a:t>
                      </a:r>
                      <a:endParaRPr lang="en-US" baseline="0" dirty="0">
                        <a:latin typeface="Times New Roman" pitchFamily="18" charset="0"/>
                      </a:endParaRPr>
                    </a:p>
                  </a:txBody>
                  <a:tcPr/>
                </a:tc>
                <a:tc>
                  <a:txBody>
                    <a:bodyPr/>
                    <a:lstStyle/>
                    <a:p>
                      <a:pPr algn="ctr"/>
                      <a:r>
                        <a:rPr lang="en-US" baseline="0" dirty="0" smtClean="0"/>
                        <a:t>10</a:t>
                      </a:r>
                      <a:endParaRPr lang="en-US" baseline="0" dirty="0">
                        <a:latin typeface="Times New Roman" pitchFamily="18" charset="0"/>
                      </a:endParaRPr>
                    </a:p>
                  </a:txBody>
                  <a:tcPr/>
                </a:tc>
                <a:tc>
                  <a:txBody>
                    <a:bodyPr/>
                    <a:lstStyle/>
                    <a:p>
                      <a:endParaRPr lang="en-US" dirty="0"/>
                    </a:p>
                  </a:txBody>
                  <a:tcPr/>
                </a:tc>
                <a:tc>
                  <a:txBody>
                    <a:bodyPr/>
                    <a:lstStyle/>
                    <a:p>
                      <a:pPr algn="r" rtl="1"/>
                      <a:r>
                        <a:rPr lang="fa-IR" dirty="0" smtClean="0"/>
                        <a:t>مواد اولیه مستقیم</a:t>
                      </a:r>
                      <a:endParaRPr lang="en-US" dirty="0">
                        <a:cs typeface="B Nazanin" pitchFamily="2" charset="-78"/>
                      </a:endParaRPr>
                    </a:p>
                  </a:txBody>
                  <a:tcPr/>
                </a:tc>
              </a:tr>
              <a:tr h="370840">
                <a:tc>
                  <a:txBody>
                    <a:bodyPr/>
                    <a:lstStyle/>
                    <a:p>
                      <a:pPr algn="ctr"/>
                      <a:r>
                        <a:rPr lang="en-US" baseline="0" dirty="0" smtClean="0"/>
                        <a:t>2</a:t>
                      </a:r>
                      <a:endParaRPr lang="en-US" baseline="0" dirty="0">
                        <a:latin typeface="Times New Roman" pitchFamily="18" charset="0"/>
                      </a:endParaRPr>
                    </a:p>
                  </a:txBody>
                  <a:tcPr/>
                </a:tc>
                <a:tc>
                  <a:txBody>
                    <a:bodyPr/>
                    <a:lstStyle/>
                    <a:p>
                      <a:pPr algn="ctr"/>
                      <a:r>
                        <a:rPr lang="en-US" baseline="0" dirty="0" smtClean="0"/>
                        <a:t>3</a:t>
                      </a:r>
                      <a:endParaRPr lang="en-US" baseline="0" dirty="0">
                        <a:latin typeface="Times New Roman" pitchFamily="18" charset="0"/>
                      </a:endParaRPr>
                    </a:p>
                  </a:txBody>
                  <a:tcPr/>
                </a:tc>
                <a:tc>
                  <a:txBody>
                    <a:bodyPr/>
                    <a:lstStyle/>
                    <a:p>
                      <a:pPr algn="ctr"/>
                      <a:r>
                        <a:rPr lang="en-US" baseline="0" dirty="0" smtClean="0"/>
                        <a:t>2</a:t>
                      </a:r>
                      <a:endParaRPr lang="en-US" baseline="0" dirty="0">
                        <a:latin typeface="Times New Roman" pitchFamily="18" charset="0"/>
                      </a:endParaRPr>
                    </a:p>
                  </a:txBody>
                  <a:tcPr/>
                </a:tc>
                <a:tc>
                  <a:txBody>
                    <a:bodyPr/>
                    <a:lstStyle/>
                    <a:p>
                      <a:pPr algn="ctr"/>
                      <a:r>
                        <a:rPr lang="en-US" baseline="0" dirty="0" smtClean="0"/>
                        <a:t>3</a:t>
                      </a:r>
                      <a:endParaRPr lang="en-US" baseline="0" dirty="0">
                        <a:latin typeface="Times New Roman" pitchFamily="18" charset="0"/>
                      </a:endParaRPr>
                    </a:p>
                  </a:txBody>
                  <a:tcPr/>
                </a:tc>
                <a:tc>
                  <a:txBody>
                    <a:bodyPr/>
                    <a:lstStyle/>
                    <a:p>
                      <a:endParaRPr lang="en-US"/>
                    </a:p>
                  </a:txBody>
                  <a:tcPr/>
                </a:tc>
                <a:tc>
                  <a:txBody>
                    <a:bodyPr/>
                    <a:lstStyle/>
                    <a:p>
                      <a:pPr algn="r" rtl="1"/>
                      <a:r>
                        <a:rPr lang="fa-IR" dirty="0" smtClean="0"/>
                        <a:t>دستمزد مستقیم</a:t>
                      </a:r>
                      <a:endParaRPr lang="en-US" dirty="0">
                        <a:cs typeface="B Nazanin" pitchFamily="2" charset="-78"/>
                      </a:endParaRPr>
                    </a:p>
                  </a:txBody>
                  <a:tcPr/>
                </a:tc>
              </a:tr>
              <a:tr h="37084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a:p>
                  </a:txBody>
                  <a:tcPr/>
                </a:tc>
                <a:tc>
                  <a:txBody>
                    <a:bodyPr/>
                    <a:lstStyle/>
                    <a:p>
                      <a:pPr algn="r" rtl="1"/>
                      <a:r>
                        <a:rPr lang="fa-IR" dirty="0" smtClean="0"/>
                        <a:t>سربار:</a:t>
                      </a:r>
                      <a:endParaRPr lang="en-US" dirty="0">
                        <a:cs typeface="B Nazanin" pitchFamily="2" charset="-78"/>
                      </a:endParaRPr>
                    </a:p>
                  </a:txBody>
                  <a:tcPr/>
                </a:tc>
              </a:tr>
              <a:tr h="37084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pPr algn="ctr"/>
                      <a:r>
                        <a:rPr lang="fa-IR" baseline="0" dirty="0" smtClean="0"/>
                        <a:t>23570</a:t>
                      </a:r>
                      <a:endParaRPr lang="en-US" b="0" baseline="0" dirty="0">
                        <a:latin typeface="Times New Roman" pitchFamily="18" charset="0"/>
                        <a:cs typeface="Times New Roman" pitchFamily="18" charset="0"/>
                      </a:endParaRPr>
                    </a:p>
                  </a:txBody>
                  <a:tcPr/>
                </a:tc>
                <a:tc>
                  <a:txBody>
                    <a:bodyPr/>
                    <a:lstStyle/>
                    <a:p>
                      <a:pPr algn="r" rtl="1"/>
                      <a:r>
                        <a:rPr lang="fa-IR" dirty="0" smtClean="0"/>
                        <a:t>کارخانه</a:t>
                      </a:r>
                      <a:endParaRPr lang="en-US" dirty="0">
                        <a:cs typeface="B Nazanin" pitchFamily="2" charset="-78"/>
                      </a:endParaRPr>
                    </a:p>
                  </a:txBody>
                  <a:tcPr/>
                </a:tc>
              </a:tr>
              <a:tr h="37084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pPr algn="ctr"/>
                      <a:r>
                        <a:rPr lang="fa-IR" baseline="0" dirty="0" smtClean="0"/>
                        <a:t>10840</a:t>
                      </a:r>
                      <a:endParaRPr lang="en-US" b="0" baseline="0" dirty="0">
                        <a:latin typeface="Times New Roman" pitchFamily="18" charset="0"/>
                        <a:cs typeface="Times New Roman" pitchFamily="18" charset="0"/>
                      </a:endParaRPr>
                    </a:p>
                  </a:txBody>
                  <a:tcPr/>
                </a:tc>
                <a:tc>
                  <a:txBody>
                    <a:bodyPr/>
                    <a:lstStyle/>
                    <a:p>
                      <a:pPr algn="r" rtl="1"/>
                      <a:r>
                        <a:rPr lang="fa-IR" dirty="0" smtClean="0"/>
                        <a:t>دایره خدمات</a:t>
                      </a:r>
                      <a:endParaRPr lang="en-US" dirty="0">
                        <a:cs typeface="B Nazanin" pitchFamily="2" charset="-78"/>
                      </a:endParaRPr>
                    </a:p>
                  </a:txBody>
                  <a:tcPr/>
                </a:tc>
              </a:tr>
              <a:tr h="370840">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pPr algn="ctr"/>
                      <a:r>
                        <a:rPr lang="fa-IR" baseline="0" dirty="0" smtClean="0"/>
                        <a:t>34410</a:t>
                      </a:r>
                      <a:endParaRPr lang="en-US" b="0" baseline="0" dirty="0">
                        <a:latin typeface="Times New Roman" pitchFamily="18" charset="0"/>
                        <a:cs typeface="Times New Roman" pitchFamily="18" charset="0"/>
                      </a:endParaRPr>
                    </a:p>
                  </a:txBody>
                  <a:tcPr/>
                </a:tc>
                <a:tc>
                  <a:txBody>
                    <a:bodyPr/>
                    <a:lstStyle/>
                    <a:p>
                      <a:pPr algn="r" rtl="1"/>
                      <a:r>
                        <a:rPr lang="fa-IR" dirty="0" smtClean="0"/>
                        <a:t>جمع</a:t>
                      </a:r>
                      <a:endParaRPr lang="en-US" dirty="0">
                        <a:cs typeface="B Nazanin" pitchFamily="2" charset="-78"/>
                      </a:endParaRPr>
                    </a:p>
                  </a:txBody>
                  <a:tcPr/>
                </a:tc>
              </a:tr>
              <a:tr h="370840">
                <a:tc>
                  <a:txBody>
                    <a:bodyPr/>
                    <a:lstStyle/>
                    <a:p>
                      <a:pPr algn="ctr"/>
                      <a:r>
                        <a:rPr lang="fa-IR" dirty="0" smtClean="0"/>
                        <a:t>8</a:t>
                      </a:r>
                      <a:endParaRPr lang="en-US" dirty="0">
                        <a:latin typeface="Times New Roman" pitchFamily="18" charset="0"/>
                        <a:cs typeface="Times New Roman" pitchFamily="18" charset="0"/>
                      </a:endParaRPr>
                    </a:p>
                  </a:txBody>
                  <a:tcPr/>
                </a:tc>
                <a:tc>
                  <a:txBody>
                    <a:bodyPr/>
                    <a:lstStyle/>
                    <a:p>
                      <a:pPr algn="ctr"/>
                      <a:r>
                        <a:rPr lang="fa-IR" dirty="0" smtClean="0"/>
                        <a:t>12</a:t>
                      </a:r>
                      <a:endParaRPr lang="en-US" dirty="0">
                        <a:latin typeface="Times New Roman" pitchFamily="18" charset="0"/>
                        <a:cs typeface="Times New Roman" pitchFamily="18" charset="0"/>
                      </a:endParaRPr>
                    </a:p>
                  </a:txBody>
                  <a:tcPr/>
                </a:tc>
                <a:tc>
                  <a:txBody>
                    <a:bodyPr/>
                    <a:lstStyle/>
                    <a:p>
                      <a:pPr algn="ctr"/>
                      <a:r>
                        <a:rPr lang="fa-IR" dirty="0" smtClean="0"/>
                        <a:t>8</a:t>
                      </a:r>
                      <a:endParaRPr lang="en-US" dirty="0">
                        <a:latin typeface="Times New Roman" pitchFamily="18" charset="0"/>
                        <a:cs typeface="Times New Roman" pitchFamily="18" charset="0"/>
                      </a:endParaRPr>
                    </a:p>
                  </a:txBody>
                  <a:tcPr/>
                </a:tc>
                <a:tc>
                  <a:txBody>
                    <a:bodyPr/>
                    <a:lstStyle/>
                    <a:p>
                      <a:pPr algn="ctr"/>
                      <a:r>
                        <a:rPr lang="fa-IR" dirty="0" smtClean="0"/>
                        <a:t>12</a:t>
                      </a:r>
                      <a:endParaRPr lang="en-US" dirty="0">
                        <a:latin typeface="Times New Roman" pitchFamily="18" charset="0"/>
                        <a:cs typeface="Times New Roman" pitchFamily="18" charset="0"/>
                      </a:endParaRPr>
                    </a:p>
                  </a:txBody>
                  <a:tcPr/>
                </a:tc>
                <a:tc>
                  <a:txBody>
                    <a:bodyPr/>
                    <a:lstStyle/>
                    <a:p>
                      <a:endParaRPr lang="en-US" dirty="0"/>
                    </a:p>
                  </a:txBody>
                  <a:tcPr/>
                </a:tc>
                <a:tc>
                  <a:txBody>
                    <a:bodyPr/>
                    <a:lstStyle/>
                    <a:p>
                      <a:pPr algn="r" rtl="1"/>
                      <a:r>
                        <a:rPr lang="fa-IR" dirty="0" smtClean="0"/>
                        <a:t> 4 برابر هزینه دستمزد مستقیم</a:t>
                      </a:r>
                      <a:endParaRPr lang="en-US" dirty="0">
                        <a:cs typeface="B Nazanin" pitchFamily="2" charset="-78"/>
                      </a:endParaRPr>
                    </a:p>
                  </a:txBody>
                  <a:tcPr/>
                </a:tc>
              </a:tr>
              <a:tr h="370840">
                <a:tc>
                  <a:txBody>
                    <a:bodyPr/>
                    <a:lstStyle/>
                    <a:p>
                      <a:pPr algn="ctr"/>
                      <a:r>
                        <a:rPr lang="fa-IR" dirty="0" smtClean="0"/>
                        <a:t>25</a:t>
                      </a:r>
                      <a:endParaRPr lang="en-US" dirty="0">
                        <a:latin typeface="Times New Roman" pitchFamily="18" charset="0"/>
                        <a:cs typeface="Times New Roman" pitchFamily="18" charset="0"/>
                      </a:endParaRPr>
                    </a:p>
                  </a:txBody>
                  <a:tcPr/>
                </a:tc>
                <a:tc>
                  <a:txBody>
                    <a:bodyPr/>
                    <a:lstStyle/>
                    <a:p>
                      <a:pPr algn="ctr"/>
                      <a:r>
                        <a:rPr lang="fa-IR" dirty="0" smtClean="0"/>
                        <a:t>24</a:t>
                      </a:r>
                      <a:endParaRPr lang="en-US" dirty="0">
                        <a:latin typeface="Times New Roman" pitchFamily="18" charset="0"/>
                        <a:cs typeface="Times New Roman" pitchFamily="18" charset="0"/>
                      </a:endParaRPr>
                    </a:p>
                  </a:txBody>
                  <a:tcPr/>
                </a:tc>
                <a:tc>
                  <a:txBody>
                    <a:bodyPr/>
                    <a:lstStyle/>
                    <a:p>
                      <a:pPr algn="ctr"/>
                      <a:r>
                        <a:rPr lang="fa-IR" dirty="0" smtClean="0"/>
                        <a:t>18</a:t>
                      </a:r>
                      <a:endParaRPr lang="en-US" dirty="0">
                        <a:latin typeface="Times New Roman" pitchFamily="18" charset="0"/>
                        <a:cs typeface="Times New Roman" pitchFamily="18" charset="0"/>
                      </a:endParaRPr>
                    </a:p>
                  </a:txBody>
                  <a:tcPr/>
                </a:tc>
                <a:tc>
                  <a:txBody>
                    <a:bodyPr/>
                    <a:lstStyle/>
                    <a:p>
                      <a:pPr algn="ctr"/>
                      <a:r>
                        <a:rPr lang="fa-IR" dirty="0" smtClean="0"/>
                        <a:t>25</a:t>
                      </a:r>
                      <a:endParaRPr lang="en-US" dirty="0">
                        <a:latin typeface="Times New Roman" pitchFamily="18" charset="0"/>
                        <a:cs typeface="Times New Roman" pitchFamily="18" charset="0"/>
                      </a:endParaRPr>
                    </a:p>
                  </a:txBody>
                  <a:tcPr/>
                </a:tc>
                <a:tc>
                  <a:txBody>
                    <a:bodyPr/>
                    <a:lstStyle/>
                    <a:p>
                      <a:endParaRPr lang="en-US" dirty="0"/>
                    </a:p>
                  </a:txBody>
                  <a:tcPr/>
                </a:tc>
                <a:tc>
                  <a:txBody>
                    <a:bodyPr/>
                    <a:lstStyle/>
                    <a:p>
                      <a:pPr algn="r" rtl="1"/>
                      <a:r>
                        <a:rPr lang="fa-IR" dirty="0" smtClean="0"/>
                        <a:t>هزینه های محصول</a:t>
                      </a:r>
                      <a:endParaRPr lang="en-US" dirty="0">
                        <a:cs typeface="B Nazanin" pitchFamily="2" charset="-78"/>
                      </a:endParaRPr>
                    </a:p>
                  </a:txBody>
                  <a:tcPr/>
                </a:tc>
              </a:tr>
              <a:tr h="370840">
                <a:tc>
                  <a:txBody>
                    <a:bodyPr/>
                    <a:lstStyle/>
                    <a:p>
                      <a:pPr algn="ctr"/>
                      <a:r>
                        <a:rPr lang="fa-IR" dirty="0" smtClean="0"/>
                        <a:t>2.8</a:t>
                      </a:r>
                      <a:endParaRPr lang="en-US" dirty="0">
                        <a:latin typeface="Times New Roman" pitchFamily="18" charset="0"/>
                        <a:cs typeface="Times New Roman" pitchFamily="18" charset="0"/>
                      </a:endParaRPr>
                    </a:p>
                  </a:txBody>
                  <a:tcPr/>
                </a:tc>
                <a:tc>
                  <a:txBody>
                    <a:bodyPr/>
                    <a:lstStyle/>
                    <a:p>
                      <a:pPr algn="ctr"/>
                      <a:r>
                        <a:rPr lang="fa-IR" dirty="0" smtClean="0"/>
                        <a:t>2.4</a:t>
                      </a:r>
                      <a:endParaRPr lang="en-US" dirty="0">
                        <a:latin typeface="Times New Roman" pitchFamily="18" charset="0"/>
                        <a:cs typeface="Times New Roman" pitchFamily="18" charset="0"/>
                      </a:endParaRPr>
                    </a:p>
                  </a:txBody>
                  <a:tcPr/>
                </a:tc>
                <a:tc>
                  <a:txBody>
                    <a:bodyPr/>
                    <a:lstStyle/>
                    <a:p>
                      <a:pPr algn="ctr"/>
                      <a:r>
                        <a:rPr lang="fa-IR" dirty="0" smtClean="0"/>
                        <a:t>2.4</a:t>
                      </a:r>
                      <a:endParaRPr lang="en-US" dirty="0">
                        <a:latin typeface="Times New Roman" pitchFamily="18" charset="0"/>
                        <a:cs typeface="Times New Roman" pitchFamily="18" charset="0"/>
                      </a:endParaRPr>
                    </a:p>
                  </a:txBody>
                  <a:tcPr/>
                </a:tc>
                <a:tc>
                  <a:txBody>
                    <a:bodyPr/>
                    <a:lstStyle/>
                    <a:p>
                      <a:pPr algn="ctr"/>
                      <a:r>
                        <a:rPr lang="fa-IR" dirty="0" smtClean="0"/>
                        <a:t>2.2</a:t>
                      </a:r>
                      <a:endParaRPr lang="en-US" dirty="0">
                        <a:latin typeface="Times New Roman" pitchFamily="18" charset="0"/>
                        <a:cs typeface="Times New Roman" pitchFamily="18" charset="0"/>
                      </a:endParaRPr>
                    </a:p>
                  </a:txBody>
                  <a:tcPr/>
                </a:tc>
                <a:tc>
                  <a:txBody>
                    <a:bodyPr/>
                    <a:lstStyle/>
                    <a:p>
                      <a:endParaRPr lang="en-US"/>
                    </a:p>
                  </a:txBody>
                  <a:tcPr/>
                </a:tc>
                <a:tc>
                  <a:txBody>
                    <a:bodyPr/>
                    <a:lstStyle/>
                    <a:p>
                      <a:pPr algn="r" rtl="1"/>
                      <a:r>
                        <a:rPr lang="fa-IR" dirty="0" smtClean="0"/>
                        <a:t>هزینه های فروش</a:t>
                      </a:r>
                      <a:endParaRPr lang="en-US" dirty="0">
                        <a:cs typeface="B Nazanin" pitchFamily="2" charset="-78"/>
                      </a:endParaRPr>
                    </a:p>
                  </a:txBody>
                  <a:tcPr/>
                </a:tc>
              </a:tr>
              <a:tr h="370840">
                <a:tc>
                  <a:txBody>
                    <a:bodyPr/>
                    <a:lstStyle/>
                    <a:p>
                      <a:pPr algn="ctr"/>
                      <a:r>
                        <a:rPr lang="fa-IR" dirty="0" smtClean="0"/>
                        <a:t>27.8</a:t>
                      </a:r>
                      <a:endParaRPr lang="en-US" dirty="0">
                        <a:latin typeface="Times New Roman" pitchFamily="18" charset="0"/>
                        <a:cs typeface="Times New Roman" pitchFamily="18" charset="0"/>
                      </a:endParaRPr>
                    </a:p>
                  </a:txBody>
                  <a:tcPr/>
                </a:tc>
                <a:tc>
                  <a:txBody>
                    <a:bodyPr/>
                    <a:lstStyle/>
                    <a:p>
                      <a:pPr algn="ctr"/>
                      <a:r>
                        <a:rPr lang="fa-IR" dirty="0" smtClean="0"/>
                        <a:t>26.4</a:t>
                      </a:r>
                      <a:endParaRPr lang="en-US" dirty="0">
                        <a:latin typeface="Times New Roman" pitchFamily="18" charset="0"/>
                        <a:cs typeface="Times New Roman" pitchFamily="18" charset="0"/>
                      </a:endParaRPr>
                    </a:p>
                  </a:txBody>
                  <a:tcPr/>
                </a:tc>
                <a:tc>
                  <a:txBody>
                    <a:bodyPr/>
                    <a:lstStyle/>
                    <a:p>
                      <a:pPr algn="ctr"/>
                      <a:r>
                        <a:rPr lang="fa-IR" dirty="0" smtClean="0"/>
                        <a:t>20.4</a:t>
                      </a:r>
                      <a:endParaRPr lang="en-US" dirty="0">
                        <a:latin typeface="Times New Roman" pitchFamily="18" charset="0"/>
                        <a:cs typeface="Times New Roman" pitchFamily="18" charset="0"/>
                      </a:endParaRPr>
                    </a:p>
                  </a:txBody>
                  <a:tcPr/>
                </a:tc>
                <a:tc>
                  <a:txBody>
                    <a:bodyPr/>
                    <a:lstStyle/>
                    <a:p>
                      <a:pPr algn="ctr"/>
                      <a:r>
                        <a:rPr lang="fa-IR" dirty="0" smtClean="0"/>
                        <a:t>27.2</a:t>
                      </a:r>
                      <a:endParaRPr lang="en-US" dirty="0">
                        <a:latin typeface="Times New Roman" pitchFamily="18" charset="0"/>
                        <a:cs typeface="Times New Roman" pitchFamily="18" charset="0"/>
                      </a:endParaRPr>
                    </a:p>
                  </a:txBody>
                  <a:tcPr/>
                </a:tc>
                <a:tc>
                  <a:txBody>
                    <a:bodyPr/>
                    <a:lstStyle/>
                    <a:p>
                      <a:endParaRPr lang="en-US"/>
                    </a:p>
                  </a:txBody>
                  <a:tcPr/>
                </a:tc>
                <a:tc>
                  <a:txBody>
                    <a:bodyPr/>
                    <a:lstStyle/>
                    <a:p>
                      <a:pPr algn="r" rtl="1"/>
                      <a:r>
                        <a:rPr lang="fa-IR" dirty="0" smtClean="0"/>
                        <a:t>جمع هزینه ها</a:t>
                      </a:r>
                      <a:endParaRPr lang="en-US" dirty="0">
                        <a:cs typeface="B Nazanin" pitchFamily="2" charset="-78"/>
                      </a:endParaRPr>
                    </a:p>
                  </a:txBody>
                  <a:tcPr/>
                </a:tc>
              </a:tr>
              <a:tr h="370840">
                <a:tc>
                  <a:txBody>
                    <a:bodyPr/>
                    <a:lstStyle/>
                    <a:p>
                      <a:pPr algn="ctr"/>
                      <a:r>
                        <a:rPr lang="fa-IR" dirty="0" smtClean="0"/>
                        <a:t>25</a:t>
                      </a:r>
                      <a:endParaRPr lang="en-US" dirty="0">
                        <a:latin typeface="Times New Roman" pitchFamily="18" charset="0"/>
                        <a:cs typeface="Times New Roman" pitchFamily="18" charset="0"/>
                      </a:endParaRPr>
                    </a:p>
                  </a:txBody>
                  <a:tcPr/>
                </a:tc>
                <a:tc>
                  <a:txBody>
                    <a:bodyPr/>
                    <a:lstStyle/>
                    <a:p>
                      <a:pPr algn="ctr"/>
                      <a:r>
                        <a:rPr lang="fa-IR" dirty="0" smtClean="0"/>
                        <a:t>20</a:t>
                      </a:r>
                      <a:endParaRPr lang="en-US" dirty="0">
                        <a:latin typeface="Times New Roman" pitchFamily="18" charset="0"/>
                        <a:cs typeface="Times New Roman" pitchFamily="18" charset="0"/>
                      </a:endParaRPr>
                    </a:p>
                  </a:txBody>
                  <a:tcPr/>
                </a:tc>
                <a:tc>
                  <a:txBody>
                    <a:bodyPr/>
                    <a:lstStyle/>
                    <a:p>
                      <a:pPr algn="ctr"/>
                      <a:r>
                        <a:rPr lang="fa-IR" dirty="0" smtClean="0"/>
                        <a:t>20</a:t>
                      </a:r>
                      <a:endParaRPr lang="en-US" dirty="0">
                        <a:latin typeface="Times New Roman" pitchFamily="18" charset="0"/>
                        <a:cs typeface="Times New Roman" pitchFamily="18" charset="0"/>
                      </a:endParaRPr>
                    </a:p>
                  </a:txBody>
                  <a:tcPr/>
                </a:tc>
                <a:tc>
                  <a:txBody>
                    <a:bodyPr/>
                    <a:lstStyle/>
                    <a:p>
                      <a:pPr algn="ctr"/>
                      <a:r>
                        <a:rPr lang="fa-IR" dirty="0" smtClean="0"/>
                        <a:t>27.5</a:t>
                      </a:r>
                      <a:endParaRPr lang="en-US" dirty="0">
                        <a:latin typeface="Times New Roman" pitchFamily="18" charset="0"/>
                        <a:cs typeface="Times New Roman" pitchFamily="18" charset="0"/>
                      </a:endParaRPr>
                    </a:p>
                  </a:txBody>
                  <a:tcPr/>
                </a:tc>
                <a:tc>
                  <a:txBody>
                    <a:bodyPr/>
                    <a:lstStyle/>
                    <a:p>
                      <a:endParaRPr lang="en-US"/>
                    </a:p>
                  </a:txBody>
                  <a:tcPr/>
                </a:tc>
                <a:tc>
                  <a:txBody>
                    <a:bodyPr/>
                    <a:lstStyle/>
                    <a:p>
                      <a:pPr algn="r" rtl="1"/>
                      <a:r>
                        <a:rPr lang="fa-IR" dirty="0" smtClean="0"/>
                        <a:t>قیمت فروش</a:t>
                      </a:r>
                      <a:endParaRPr lang="en-US" dirty="0">
                        <a:cs typeface="B Nazanin" pitchFamily="2" charset="-78"/>
                      </a:endParaRPr>
                    </a:p>
                  </a:txBody>
                  <a:tcPr/>
                </a:tc>
              </a:tr>
              <a:tr h="370840">
                <a:tc>
                  <a:txBody>
                    <a:bodyPr/>
                    <a:lstStyle/>
                    <a:p>
                      <a:pPr algn="ctr"/>
                      <a:r>
                        <a:rPr lang="fa-IR" dirty="0" smtClean="0"/>
                        <a:t>7.2</a:t>
                      </a:r>
                      <a:endParaRPr lang="en-US" dirty="0">
                        <a:latin typeface="Times New Roman" pitchFamily="18" charset="0"/>
                        <a:cs typeface="Times New Roman" pitchFamily="18" charset="0"/>
                      </a:endParaRPr>
                    </a:p>
                  </a:txBody>
                  <a:tcPr/>
                </a:tc>
                <a:tc>
                  <a:txBody>
                    <a:bodyPr/>
                    <a:lstStyle/>
                    <a:p>
                      <a:pPr algn="ctr"/>
                      <a:r>
                        <a:rPr lang="fa-IR" dirty="0" smtClean="0"/>
                        <a:t>3.6</a:t>
                      </a:r>
                      <a:endParaRPr lang="en-US" dirty="0">
                        <a:latin typeface="Times New Roman" pitchFamily="18" charset="0"/>
                        <a:cs typeface="Times New Roman" pitchFamily="18" charset="0"/>
                      </a:endParaRPr>
                    </a:p>
                  </a:txBody>
                  <a:tcPr/>
                </a:tc>
                <a:tc>
                  <a:txBody>
                    <a:bodyPr/>
                    <a:lstStyle/>
                    <a:p>
                      <a:pPr algn="ctr"/>
                      <a:r>
                        <a:rPr lang="fa-IR" dirty="0" smtClean="0"/>
                        <a:t>9.6</a:t>
                      </a:r>
                      <a:endParaRPr lang="en-US" dirty="0">
                        <a:latin typeface="Times New Roman" pitchFamily="18" charset="0"/>
                        <a:cs typeface="Times New Roman" pitchFamily="18" charset="0"/>
                      </a:endParaRPr>
                    </a:p>
                  </a:txBody>
                  <a:tcPr/>
                </a:tc>
                <a:tc>
                  <a:txBody>
                    <a:bodyPr/>
                    <a:lstStyle/>
                    <a:p>
                      <a:pPr algn="ctr"/>
                      <a:r>
                        <a:rPr lang="fa-IR" dirty="0" smtClean="0"/>
                        <a:t>0.3</a:t>
                      </a:r>
                      <a:endParaRPr lang="en-US" dirty="0">
                        <a:latin typeface="Times New Roman" pitchFamily="18" charset="0"/>
                        <a:cs typeface="Times New Roman" pitchFamily="18" charset="0"/>
                      </a:endParaRPr>
                    </a:p>
                  </a:txBody>
                  <a:tcPr/>
                </a:tc>
                <a:tc>
                  <a:txBody>
                    <a:bodyPr/>
                    <a:lstStyle/>
                    <a:p>
                      <a:endParaRPr lang="en-US"/>
                    </a:p>
                  </a:txBody>
                  <a:tcPr/>
                </a:tc>
                <a:tc>
                  <a:txBody>
                    <a:bodyPr/>
                    <a:lstStyle/>
                    <a:p>
                      <a:pPr algn="r" rtl="1"/>
                      <a:r>
                        <a:rPr lang="fa-IR" dirty="0" smtClean="0"/>
                        <a:t>سود</a:t>
                      </a:r>
                      <a:endParaRPr lang="en-US" dirty="0">
                        <a:cs typeface="B Nazanin" pitchFamily="2" charset="-78"/>
                      </a:endParaRPr>
                    </a:p>
                  </a:txBody>
                  <a:tcPr/>
                </a:tc>
              </a:tr>
            </a:tbl>
          </a:graphicData>
        </a:graphic>
      </p:graphicFrame>
    </p:spTree>
    <p:extLst>
      <p:ext uri="{BB962C8B-B14F-4D97-AF65-F5344CB8AC3E}">
        <p14:creationId xmlns:p14="http://schemas.microsoft.com/office/powerpoint/2010/main" val="12966442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rmAutofit/>
          </a:bodyPr>
          <a:lstStyle/>
          <a:p>
            <a:pPr algn="r" rtl="1"/>
            <a:r>
              <a:rPr lang="fa-IR" sz="2800" dirty="0" smtClean="0">
                <a:cs typeface="B Titr" pitchFamily="2" charset="-78"/>
              </a:rPr>
              <a:t>حالت دوم تعیین سود با </a:t>
            </a:r>
            <a:r>
              <a:rPr lang="en-US" sz="2800" dirty="0" smtClean="0">
                <a:cs typeface="B Titr" pitchFamily="2" charset="-78"/>
              </a:rPr>
              <a:t>ABC </a:t>
            </a:r>
            <a:r>
              <a:rPr lang="fa-IR" sz="2800" dirty="0" smtClean="0">
                <a:cs typeface="B Titr" pitchFamily="2" charset="-78"/>
              </a:rPr>
              <a:t>:</a:t>
            </a:r>
            <a:endParaRPr lang="en-US" sz="2800" dirty="0">
              <a:cs typeface="B Titr"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18305409"/>
              </p:ext>
            </p:extLst>
          </p:nvPr>
        </p:nvGraphicFramePr>
        <p:xfrm>
          <a:off x="457200" y="1905000"/>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32704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3600" dirty="0" smtClean="0">
                <a:cs typeface="B Nazanin" pitchFamily="2" charset="-78"/>
              </a:rPr>
              <a:t>محرکهای مناسب جهت تخصیص هزینه فعالیتها به محصولات</a:t>
            </a:r>
            <a:endParaRPr lang="en-US" sz="3600" dirty="0">
              <a:cs typeface="B Nazanin"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38795544"/>
              </p:ext>
            </p:extLst>
          </p:nvPr>
        </p:nvGraphicFramePr>
        <p:xfrm>
          <a:off x="428596" y="2143116"/>
          <a:ext cx="8229600" cy="4338320"/>
        </p:xfrm>
        <a:graphic>
          <a:graphicData uri="http://schemas.openxmlformats.org/drawingml/2006/table">
            <a:tbl>
              <a:tblPr firstRow="1" bandRow="1">
                <a:tableStyleId>{EB344D84-9AFB-497E-A393-DC336BA19D2E}</a:tableStyleId>
              </a:tblPr>
              <a:tblGrid>
                <a:gridCol w="1028700"/>
                <a:gridCol w="1028700"/>
                <a:gridCol w="1028700"/>
                <a:gridCol w="1028700"/>
                <a:gridCol w="4114800"/>
              </a:tblGrid>
              <a:tr h="185420">
                <a:tc gridSpan="4">
                  <a:txBody>
                    <a:bodyPr/>
                    <a:lstStyle/>
                    <a:p>
                      <a:pPr algn="ctr"/>
                      <a:r>
                        <a:rPr lang="fa-IR" dirty="0" smtClean="0"/>
                        <a:t>محصولات</a:t>
                      </a:r>
                      <a:endParaRPr lang="en-US" dirty="0">
                        <a:cs typeface="B Nazanin" pitchFamily="2" charset="-78"/>
                      </a:endParaRPr>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algn="ctr"/>
                      <a:r>
                        <a:rPr lang="fa-IR" dirty="0" smtClean="0"/>
                        <a:t>مبناهای تقسیم هزینه</a:t>
                      </a:r>
                      <a:endParaRPr lang="en-US" dirty="0">
                        <a:cs typeface="B Nazanin" pitchFamily="2" charset="-78"/>
                      </a:endParaRPr>
                    </a:p>
                  </a:txBody>
                  <a:tcPr/>
                </a:tc>
              </a:tr>
              <a:tr h="127945">
                <a:tc>
                  <a:txBody>
                    <a:bodyPr/>
                    <a:lstStyle/>
                    <a:p>
                      <a:pPr algn="ctr"/>
                      <a:r>
                        <a:rPr lang="en-US" dirty="0" smtClean="0"/>
                        <a:t>D</a:t>
                      </a:r>
                      <a:endParaRPr lang="en-US" dirty="0"/>
                    </a:p>
                  </a:txBody>
                  <a:tcPr/>
                </a:tc>
                <a:tc>
                  <a:txBody>
                    <a:bodyPr/>
                    <a:lstStyle/>
                    <a:p>
                      <a:pPr algn="ctr"/>
                      <a:r>
                        <a:rPr lang="en-US" dirty="0" smtClean="0"/>
                        <a:t>C</a:t>
                      </a:r>
                      <a:endParaRPr lang="en-US" dirty="0"/>
                    </a:p>
                  </a:txBody>
                  <a:tcPr/>
                </a:tc>
                <a:tc>
                  <a:txBody>
                    <a:bodyPr/>
                    <a:lstStyle/>
                    <a:p>
                      <a:pPr algn="ctr"/>
                      <a:r>
                        <a:rPr lang="en-US" dirty="0" smtClean="0"/>
                        <a:t>B</a:t>
                      </a:r>
                      <a:endParaRPr lang="en-US" dirty="0"/>
                    </a:p>
                  </a:txBody>
                  <a:tcPr/>
                </a:tc>
                <a:tc>
                  <a:txBody>
                    <a:bodyPr/>
                    <a:lstStyle/>
                    <a:p>
                      <a:pPr algn="ctr"/>
                      <a:r>
                        <a:rPr lang="en-US" dirty="0" smtClean="0"/>
                        <a:t>A</a:t>
                      </a:r>
                      <a:endParaRPr lang="en-US" dirty="0"/>
                    </a:p>
                  </a:txBody>
                  <a:tcPr/>
                </a:tc>
                <a:tc vMerge="1">
                  <a:txBody>
                    <a:bodyPr/>
                    <a:lstStyle/>
                    <a:p>
                      <a:endParaRPr lang="en-US"/>
                    </a:p>
                  </a:txBody>
                  <a:tcPr/>
                </a:tc>
              </a:tr>
              <a:tr h="370840">
                <a:tc>
                  <a:txBody>
                    <a:bodyPr/>
                    <a:lstStyle/>
                    <a:p>
                      <a:pPr algn="ctr"/>
                      <a:r>
                        <a:rPr lang="fa-IR" dirty="0" smtClean="0"/>
                        <a:t>25</a:t>
                      </a:r>
                      <a:endParaRPr lang="en-US" dirty="0">
                        <a:latin typeface="Times New Roman" pitchFamily="18" charset="0"/>
                        <a:cs typeface="Times New Roman" pitchFamily="18" charset="0"/>
                      </a:endParaRPr>
                    </a:p>
                  </a:txBody>
                  <a:tcPr/>
                </a:tc>
                <a:tc>
                  <a:txBody>
                    <a:bodyPr/>
                    <a:lstStyle/>
                    <a:p>
                      <a:pPr algn="ctr"/>
                      <a:r>
                        <a:rPr lang="fa-IR" dirty="0" smtClean="0"/>
                        <a:t>100</a:t>
                      </a:r>
                      <a:endParaRPr lang="en-US" dirty="0">
                        <a:latin typeface="Times New Roman" pitchFamily="18" charset="0"/>
                        <a:cs typeface="Times New Roman" pitchFamily="18" charset="0"/>
                      </a:endParaRPr>
                    </a:p>
                  </a:txBody>
                  <a:tcPr/>
                </a:tc>
                <a:tc>
                  <a:txBody>
                    <a:bodyPr/>
                    <a:lstStyle/>
                    <a:p>
                      <a:pPr algn="ctr"/>
                      <a:r>
                        <a:rPr lang="fa-IR" dirty="0" smtClean="0"/>
                        <a:t>50</a:t>
                      </a:r>
                      <a:endParaRPr lang="en-US" dirty="0">
                        <a:latin typeface="Times New Roman" pitchFamily="18" charset="0"/>
                        <a:cs typeface="Times New Roman" pitchFamily="18" charset="0"/>
                      </a:endParaRPr>
                    </a:p>
                  </a:txBody>
                  <a:tcPr/>
                </a:tc>
                <a:tc>
                  <a:txBody>
                    <a:bodyPr/>
                    <a:lstStyle/>
                    <a:p>
                      <a:pPr algn="ctr"/>
                      <a:r>
                        <a:rPr lang="fa-IR" dirty="0" smtClean="0"/>
                        <a:t>100</a:t>
                      </a:r>
                      <a:endParaRPr lang="en-US" dirty="0">
                        <a:latin typeface="Times New Roman" pitchFamily="18" charset="0"/>
                        <a:cs typeface="Times New Roman" pitchFamily="18" charset="0"/>
                      </a:endParaRPr>
                    </a:p>
                  </a:txBody>
                  <a:tcPr/>
                </a:tc>
                <a:tc>
                  <a:txBody>
                    <a:bodyPr/>
                    <a:lstStyle/>
                    <a:p>
                      <a:pPr algn="r"/>
                      <a:r>
                        <a:rPr lang="fa-IR" dirty="0" smtClean="0"/>
                        <a:t>حجم تولید (به عدد)</a:t>
                      </a:r>
                      <a:endParaRPr lang="en-US" dirty="0">
                        <a:cs typeface="B Nazanin" pitchFamily="2" charset="-78"/>
                      </a:endParaRPr>
                    </a:p>
                  </a:txBody>
                  <a:tcPr/>
                </a:tc>
              </a:tr>
              <a:tr h="370840">
                <a:tc>
                  <a:txBody>
                    <a:bodyPr/>
                    <a:lstStyle/>
                    <a:p>
                      <a:pPr algn="ctr"/>
                      <a:r>
                        <a:rPr lang="fa-IR" dirty="0" smtClean="0"/>
                        <a:t>4</a:t>
                      </a:r>
                      <a:endParaRPr lang="en-US" dirty="0">
                        <a:latin typeface="Times New Roman" pitchFamily="18" charset="0"/>
                        <a:cs typeface="Times New Roman" pitchFamily="18" charset="0"/>
                      </a:endParaRPr>
                    </a:p>
                  </a:txBody>
                  <a:tcPr/>
                </a:tc>
                <a:tc>
                  <a:txBody>
                    <a:bodyPr/>
                    <a:lstStyle/>
                    <a:p>
                      <a:pPr algn="ctr"/>
                      <a:r>
                        <a:rPr lang="fa-IR" dirty="0" smtClean="0"/>
                        <a:t>1</a:t>
                      </a:r>
                      <a:endParaRPr lang="en-US" dirty="0">
                        <a:latin typeface="Times New Roman" pitchFamily="18" charset="0"/>
                        <a:cs typeface="Times New Roman" pitchFamily="18" charset="0"/>
                      </a:endParaRPr>
                    </a:p>
                  </a:txBody>
                  <a:tcPr/>
                </a:tc>
                <a:tc>
                  <a:txBody>
                    <a:bodyPr/>
                    <a:lstStyle/>
                    <a:p>
                      <a:pPr algn="ctr"/>
                      <a:r>
                        <a:rPr lang="fa-IR" dirty="0" smtClean="0"/>
                        <a:t>2</a:t>
                      </a:r>
                      <a:endParaRPr lang="en-US" dirty="0">
                        <a:latin typeface="Times New Roman" pitchFamily="18" charset="0"/>
                        <a:cs typeface="Times New Roman" pitchFamily="18" charset="0"/>
                      </a:endParaRPr>
                    </a:p>
                  </a:txBody>
                  <a:tcPr/>
                </a:tc>
                <a:tc>
                  <a:txBody>
                    <a:bodyPr/>
                    <a:lstStyle/>
                    <a:p>
                      <a:pPr algn="ctr"/>
                      <a:r>
                        <a:rPr lang="fa-IR" dirty="0" smtClean="0"/>
                        <a:t>1.5</a:t>
                      </a:r>
                      <a:endParaRPr lang="en-US" dirty="0">
                        <a:latin typeface="Times New Roman" pitchFamily="18" charset="0"/>
                        <a:cs typeface="Times New Roman" pitchFamily="18" charset="0"/>
                      </a:endParaRPr>
                    </a:p>
                  </a:txBody>
                  <a:tcPr/>
                </a:tc>
                <a:tc>
                  <a:txBody>
                    <a:bodyPr/>
                    <a:lstStyle/>
                    <a:p>
                      <a:pPr algn="r" rtl="1"/>
                      <a:r>
                        <a:rPr lang="fa-IR" dirty="0" smtClean="0"/>
                        <a:t>زمان آماده سازی ماشین ها (ساعت)</a:t>
                      </a:r>
                      <a:endParaRPr lang="en-US" dirty="0">
                        <a:cs typeface="B Nazanin" pitchFamily="2" charset="-78"/>
                      </a:endParaRPr>
                    </a:p>
                  </a:txBody>
                  <a:tcPr/>
                </a:tc>
              </a:tr>
              <a:tr h="370840">
                <a:tc>
                  <a:txBody>
                    <a:bodyPr/>
                    <a:lstStyle/>
                    <a:p>
                      <a:pPr algn="ctr"/>
                      <a:r>
                        <a:rPr lang="fa-IR" dirty="0" smtClean="0"/>
                        <a:t>50</a:t>
                      </a:r>
                      <a:endParaRPr lang="en-US" dirty="0">
                        <a:latin typeface="Times New Roman" pitchFamily="18" charset="0"/>
                        <a:cs typeface="Times New Roman" pitchFamily="18" charset="0"/>
                      </a:endParaRPr>
                    </a:p>
                  </a:txBody>
                  <a:tcPr/>
                </a:tc>
                <a:tc>
                  <a:txBody>
                    <a:bodyPr/>
                    <a:lstStyle/>
                    <a:p>
                      <a:pPr algn="ctr"/>
                      <a:r>
                        <a:rPr lang="fa-IR" dirty="0" smtClean="0"/>
                        <a:t>75</a:t>
                      </a:r>
                      <a:endParaRPr lang="en-US" dirty="0">
                        <a:latin typeface="Times New Roman" pitchFamily="18" charset="0"/>
                        <a:cs typeface="Times New Roman" pitchFamily="18" charset="0"/>
                      </a:endParaRPr>
                    </a:p>
                  </a:txBody>
                  <a:tcPr/>
                </a:tc>
                <a:tc>
                  <a:txBody>
                    <a:bodyPr/>
                    <a:lstStyle/>
                    <a:p>
                      <a:pPr algn="ctr"/>
                      <a:r>
                        <a:rPr lang="fa-IR" dirty="0" smtClean="0"/>
                        <a:t>40</a:t>
                      </a:r>
                      <a:endParaRPr lang="en-US" dirty="0">
                        <a:latin typeface="Times New Roman" pitchFamily="18" charset="0"/>
                        <a:cs typeface="Times New Roman" pitchFamily="18" charset="0"/>
                      </a:endParaRPr>
                    </a:p>
                  </a:txBody>
                  <a:tcPr/>
                </a:tc>
                <a:tc>
                  <a:txBody>
                    <a:bodyPr/>
                    <a:lstStyle/>
                    <a:p>
                      <a:pPr algn="ctr"/>
                      <a:r>
                        <a:rPr lang="fa-IR" dirty="0" smtClean="0"/>
                        <a:t>75</a:t>
                      </a:r>
                      <a:endParaRPr lang="en-US" dirty="0">
                        <a:latin typeface="Times New Roman" pitchFamily="18" charset="0"/>
                        <a:cs typeface="Times New Roman" pitchFamily="18" charset="0"/>
                      </a:endParaRPr>
                    </a:p>
                  </a:txBody>
                  <a:tcPr/>
                </a:tc>
                <a:tc>
                  <a:txBody>
                    <a:bodyPr/>
                    <a:lstStyle/>
                    <a:p>
                      <a:pPr algn="r" rtl="1"/>
                      <a:r>
                        <a:rPr lang="fa-IR" dirty="0" smtClean="0"/>
                        <a:t>زمان سرپرستی در هر دوره (ساعت)</a:t>
                      </a:r>
                      <a:endParaRPr lang="en-US" dirty="0">
                        <a:cs typeface="B Nazanin" pitchFamily="2" charset="-78"/>
                      </a:endParaRPr>
                    </a:p>
                  </a:txBody>
                  <a:tcPr/>
                </a:tc>
              </a:tr>
              <a:tr h="370840">
                <a:tc>
                  <a:txBody>
                    <a:bodyPr/>
                    <a:lstStyle/>
                    <a:p>
                      <a:pPr algn="ctr"/>
                      <a:r>
                        <a:rPr lang="fa-IR" dirty="0" smtClean="0"/>
                        <a:t>0.5</a:t>
                      </a:r>
                      <a:endParaRPr lang="en-US" dirty="0">
                        <a:latin typeface="Times New Roman" pitchFamily="18" charset="0"/>
                        <a:cs typeface="Times New Roman" pitchFamily="18" charset="0"/>
                      </a:endParaRPr>
                    </a:p>
                  </a:txBody>
                  <a:tcPr/>
                </a:tc>
                <a:tc>
                  <a:txBody>
                    <a:bodyPr/>
                    <a:lstStyle/>
                    <a:p>
                      <a:pPr algn="ctr"/>
                      <a:r>
                        <a:rPr lang="fa-IR" dirty="0" smtClean="0"/>
                        <a:t>0.5</a:t>
                      </a:r>
                      <a:endParaRPr lang="en-US" dirty="0">
                        <a:latin typeface="Times New Roman" pitchFamily="18" charset="0"/>
                        <a:cs typeface="Times New Roman" pitchFamily="18" charset="0"/>
                      </a:endParaRPr>
                    </a:p>
                  </a:txBody>
                  <a:tcPr/>
                </a:tc>
                <a:tc>
                  <a:txBody>
                    <a:bodyPr/>
                    <a:lstStyle/>
                    <a:p>
                      <a:pPr algn="ctr"/>
                      <a:r>
                        <a:rPr lang="fa-IR" dirty="0" smtClean="0"/>
                        <a:t>0.5</a:t>
                      </a:r>
                      <a:endParaRPr lang="en-US" dirty="0">
                        <a:latin typeface="Times New Roman" pitchFamily="18" charset="0"/>
                        <a:cs typeface="Times New Roman" pitchFamily="18" charset="0"/>
                      </a:endParaRPr>
                    </a:p>
                  </a:txBody>
                  <a:tcPr/>
                </a:tc>
                <a:tc>
                  <a:txBody>
                    <a:bodyPr/>
                    <a:lstStyle/>
                    <a:p>
                      <a:pPr algn="ctr"/>
                      <a:r>
                        <a:rPr lang="fa-IR" dirty="0" smtClean="0"/>
                        <a:t>0.5</a:t>
                      </a:r>
                      <a:endParaRPr lang="en-US" dirty="0">
                        <a:latin typeface="Times New Roman" pitchFamily="18" charset="0"/>
                        <a:cs typeface="Times New Roman" pitchFamily="18" charset="0"/>
                      </a:endParaRPr>
                    </a:p>
                  </a:txBody>
                  <a:tcPr/>
                </a:tc>
                <a:tc>
                  <a:txBody>
                    <a:bodyPr/>
                    <a:lstStyle/>
                    <a:p>
                      <a:pPr algn="r" rtl="1"/>
                      <a:r>
                        <a:rPr lang="fa-IR" dirty="0" smtClean="0"/>
                        <a:t>زمان استفاده از ماشین آلات (ساعت)</a:t>
                      </a:r>
                      <a:endParaRPr lang="en-US" dirty="0">
                        <a:cs typeface="B Nazanin" pitchFamily="2" charset="-78"/>
                      </a:endParaRPr>
                    </a:p>
                  </a:txBody>
                  <a:tcPr/>
                </a:tc>
              </a:tr>
              <a:tr h="370840">
                <a:tc>
                  <a:txBody>
                    <a:bodyPr/>
                    <a:lstStyle/>
                    <a:p>
                      <a:pPr algn="ctr"/>
                      <a:r>
                        <a:rPr lang="fa-IR" dirty="0" smtClean="0"/>
                        <a:t>60</a:t>
                      </a:r>
                      <a:endParaRPr lang="en-US" dirty="0">
                        <a:latin typeface="Times New Roman" pitchFamily="18" charset="0"/>
                        <a:cs typeface="Times New Roman" pitchFamily="18" charset="0"/>
                      </a:endParaRPr>
                    </a:p>
                  </a:txBody>
                  <a:tcPr/>
                </a:tc>
                <a:tc>
                  <a:txBody>
                    <a:bodyPr/>
                    <a:lstStyle/>
                    <a:p>
                      <a:pPr algn="ctr"/>
                      <a:r>
                        <a:rPr lang="fa-IR" dirty="0" smtClean="0"/>
                        <a:t>20</a:t>
                      </a:r>
                      <a:endParaRPr lang="en-US" dirty="0">
                        <a:latin typeface="Times New Roman" pitchFamily="18" charset="0"/>
                        <a:cs typeface="Times New Roman" pitchFamily="18" charset="0"/>
                      </a:endParaRPr>
                    </a:p>
                  </a:txBody>
                  <a:tcPr/>
                </a:tc>
                <a:tc>
                  <a:txBody>
                    <a:bodyPr/>
                    <a:lstStyle/>
                    <a:p>
                      <a:pPr algn="ctr"/>
                      <a:r>
                        <a:rPr lang="fa-IR" dirty="0" smtClean="0"/>
                        <a:t>20</a:t>
                      </a:r>
                      <a:endParaRPr lang="en-US" dirty="0">
                        <a:latin typeface="Times New Roman" pitchFamily="18" charset="0"/>
                        <a:cs typeface="Times New Roman" pitchFamily="18" charset="0"/>
                      </a:endParaRPr>
                    </a:p>
                  </a:txBody>
                  <a:tcPr/>
                </a:tc>
                <a:tc>
                  <a:txBody>
                    <a:bodyPr/>
                    <a:lstStyle/>
                    <a:p>
                      <a:pPr algn="ctr"/>
                      <a:r>
                        <a:rPr lang="fa-IR" dirty="0" smtClean="0"/>
                        <a:t>10</a:t>
                      </a:r>
                      <a:endParaRPr lang="en-US" dirty="0">
                        <a:latin typeface="Times New Roman" pitchFamily="18" charset="0"/>
                        <a:cs typeface="Times New Roman" pitchFamily="18" charset="0"/>
                      </a:endParaRPr>
                    </a:p>
                  </a:txBody>
                  <a:tcPr/>
                </a:tc>
                <a:tc>
                  <a:txBody>
                    <a:bodyPr/>
                    <a:lstStyle/>
                    <a:p>
                      <a:pPr algn="r" rtl="1"/>
                      <a:r>
                        <a:rPr lang="fa-IR" dirty="0" smtClean="0"/>
                        <a:t>تعداد دفعات</a:t>
                      </a:r>
                      <a:r>
                        <a:rPr lang="fa-IR" baseline="0" dirty="0" smtClean="0"/>
                        <a:t> سفارش در هر دوره</a:t>
                      </a:r>
                      <a:endParaRPr lang="en-US" dirty="0">
                        <a:cs typeface="B Nazanin" pitchFamily="2" charset="-78"/>
                      </a:endParaRPr>
                    </a:p>
                  </a:txBody>
                  <a:tcPr/>
                </a:tc>
              </a:tr>
              <a:tr h="370840">
                <a:tc>
                  <a:txBody>
                    <a:bodyPr/>
                    <a:lstStyle/>
                    <a:p>
                      <a:pPr algn="ctr"/>
                      <a:r>
                        <a:rPr lang="fa-IR" dirty="0" smtClean="0"/>
                        <a:t>4</a:t>
                      </a:r>
                      <a:endParaRPr lang="en-US" dirty="0">
                        <a:latin typeface="Times New Roman" pitchFamily="18" charset="0"/>
                        <a:cs typeface="Times New Roman" pitchFamily="18" charset="0"/>
                      </a:endParaRPr>
                    </a:p>
                  </a:txBody>
                  <a:tcPr/>
                </a:tc>
                <a:tc>
                  <a:txBody>
                    <a:bodyPr/>
                    <a:lstStyle/>
                    <a:p>
                      <a:pPr algn="ctr"/>
                      <a:r>
                        <a:rPr lang="fa-IR" dirty="0" smtClean="0"/>
                        <a:t>2</a:t>
                      </a:r>
                      <a:endParaRPr lang="en-US" dirty="0">
                        <a:latin typeface="Times New Roman" pitchFamily="18" charset="0"/>
                        <a:cs typeface="Times New Roman" pitchFamily="18" charset="0"/>
                      </a:endParaRPr>
                    </a:p>
                  </a:txBody>
                  <a:tcPr/>
                </a:tc>
                <a:tc>
                  <a:txBody>
                    <a:bodyPr/>
                    <a:lstStyle/>
                    <a:p>
                      <a:pPr algn="ctr"/>
                      <a:r>
                        <a:rPr lang="fa-IR" dirty="0" smtClean="0"/>
                        <a:t>5</a:t>
                      </a:r>
                      <a:endParaRPr lang="en-US" dirty="0">
                        <a:latin typeface="Times New Roman" pitchFamily="18" charset="0"/>
                        <a:cs typeface="Times New Roman" pitchFamily="18" charset="0"/>
                      </a:endParaRPr>
                    </a:p>
                  </a:txBody>
                  <a:tcPr/>
                </a:tc>
                <a:tc>
                  <a:txBody>
                    <a:bodyPr/>
                    <a:lstStyle/>
                    <a:p>
                      <a:pPr algn="ctr"/>
                      <a:r>
                        <a:rPr lang="fa-IR" dirty="0" smtClean="0"/>
                        <a:t>2</a:t>
                      </a:r>
                      <a:endParaRPr lang="en-US" dirty="0">
                        <a:latin typeface="Times New Roman" pitchFamily="18" charset="0"/>
                        <a:cs typeface="Times New Roman" pitchFamily="18" charset="0"/>
                      </a:endParaRPr>
                    </a:p>
                  </a:txBody>
                  <a:tcPr/>
                </a:tc>
                <a:tc>
                  <a:txBody>
                    <a:bodyPr/>
                    <a:lstStyle/>
                    <a:p>
                      <a:pPr algn="r" rtl="1"/>
                      <a:r>
                        <a:rPr lang="fa-IR" dirty="0" smtClean="0"/>
                        <a:t>مواد اولیه لازم جهت تولید هر واحد محصول(</a:t>
                      </a:r>
                      <a:r>
                        <a:rPr lang="en-US" dirty="0" smtClean="0"/>
                        <a:t> (kg</a:t>
                      </a:r>
                      <a:endParaRPr lang="en-US" dirty="0">
                        <a:cs typeface="B Nazanin" pitchFamily="2" charset="-78"/>
                      </a:endParaRPr>
                    </a:p>
                  </a:txBody>
                  <a:tcPr/>
                </a:tc>
              </a:tr>
              <a:tr h="370840">
                <a:tc>
                  <a:txBody>
                    <a:bodyPr/>
                    <a:lstStyle/>
                    <a:p>
                      <a:pPr algn="ctr"/>
                      <a:r>
                        <a:rPr lang="fa-IR" dirty="0" smtClean="0"/>
                        <a:t>200</a:t>
                      </a:r>
                      <a:endParaRPr lang="en-US" dirty="0">
                        <a:latin typeface="Times New Roman" pitchFamily="18" charset="0"/>
                        <a:cs typeface="Times New Roman" pitchFamily="18" charset="0"/>
                      </a:endParaRPr>
                    </a:p>
                  </a:txBody>
                  <a:tcPr/>
                </a:tc>
                <a:tc>
                  <a:txBody>
                    <a:bodyPr/>
                    <a:lstStyle/>
                    <a:p>
                      <a:pPr algn="ctr"/>
                      <a:r>
                        <a:rPr lang="fa-IR" dirty="0" smtClean="0"/>
                        <a:t>100</a:t>
                      </a:r>
                      <a:endParaRPr lang="en-US" dirty="0">
                        <a:latin typeface="Times New Roman" pitchFamily="18" charset="0"/>
                        <a:cs typeface="Times New Roman" pitchFamily="18" charset="0"/>
                      </a:endParaRPr>
                    </a:p>
                  </a:txBody>
                  <a:tcPr/>
                </a:tc>
                <a:tc>
                  <a:txBody>
                    <a:bodyPr/>
                    <a:lstStyle/>
                    <a:p>
                      <a:pPr algn="ctr"/>
                      <a:r>
                        <a:rPr lang="fa-IR" dirty="0" smtClean="0"/>
                        <a:t>100</a:t>
                      </a:r>
                      <a:endParaRPr lang="en-US" dirty="0">
                        <a:latin typeface="Times New Roman" pitchFamily="18" charset="0"/>
                        <a:cs typeface="Times New Roman" pitchFamily="18" charset="0"/>
                      </a:endParaRPr>
                    </a:p>
                  </a:txBody>
                  <a:tcPr/>
                </a:tc>
                <a:tc>
                  <a:txBody>
                    <a:bodyPr/>
                    <a:lstStyle/>
                    <a:p>
                      <a:pPr algn="ctr"/>
                      <a:r>
                        <a:rPr lang="fa-IR" dirty="0" smtClean="0"/>
                        <a:t>0</a:t>
                      </a:r>
                      <a:endParaRPr lang="en-US" dirty="0">
                        <a:latin typeface="Times New Roman" pitchFamily="18" charset="0"/>
                        <a:cs typeface="Times New Roman" pitchFamily="18" charset="0"/>
                      </a:endParaRPr>
                    </a:p>
                  </a:txBody>
                  <a:tcPr/>
                </a:tc>
                <a:tc>
                  <a:txBody>
                    <a:bodyPr/>
                    <a:lstStyle/>
                    <a:p>
                      <a:pPr algn="r" rtl="1"/>
                      <a:r>
                        <a:rPr lang="fa-IR" dirty="0" smtClean="0"/>
                        <a:t>میانگین</a:t>
                      </a:r>
                      <a:r>
                        <a:rPr lang="fa-IR" baseline="0" dirty="0" smtClean="0"/>
                        <a:t> موجودی کالای نگهداری شده</a:t>
                      </a:r>
                      <a:endParaRPr lang="en-US" dirty="0">
                        <a:cs typeface="B Nazanin" pitchFamily="2" charset="-78"/>
                      </a:endParaRPr>
                    </a:p>
                  </a:txBody>
                  <a:tcPr/>
                </a:tc>
              </a:tr>
              <a:tr h="370840">
                <a:tc>
                  <a:txBody>
                    <a:bodyPr/>
                    <a:lstStyle/>
                    <a:p>
                      <a:pPr algn="ctr"/>
                      <a:r>
                        <a:rPr lang="fa-IR" dirty="0" smtClean="0"/>
                        <a:t>200</a:t>
                      </a:r>
                      <a:endParaRPr lang="en-US" dirty="0">
                        <a:latin typeface="Times New Roman" pitchFamily="18" charset="0"/>
                        <a:cs typeface="Times New Roman" pitchFamily="18" charset="0"/>
                      </a:endParaRPr>
                    </a:p>
                  </a:txBody>
                  <a:tcPr/>
                </a:tc>
                <a:tc>
                  <a:txBody>
                    <a:bodyPr/>
                    <a:lstStyle/>
                    <a:p>
                      <a:pPr algn="ctr"/>
                      <a:r>
                        <a:rPr lang="fa-IR" dirty="0" smtClean="0"/>
                        <a:t>50</a:t>
                      </a:r>
                      <a:endParaRPr lang="en-US" dirty="0">
                        <a:latin typeface="Times New Roman" pitchFamily="18" charset="0"/>
                        <a:cs typeface="Times New Roman" pitchFamily="18" charset="0"/>
                      </a:endParaRPr>
                    </a:p>
                  </a:txBody>
                  <a:tcPr/>
                </a:tc>
                <a:tc>
                  <a:txBody>
                    <a:bodyPr/>
                    <a:lstStyle/>
                    <a:p>
                      <a:pPr algn="ctr"/>
                      <a:r>
                        <a:rPr lang="fa-IR" dirty="0" smtClean="0"/>
                        <a:t>40</a:t>
                      </a:r>
                      <a:endParaRPr lang="en-US" dirty="0">
                        <a:latin typeface="Times New Roman" pitchFamily="18" charset="0"/>
                        <a:cs typeface="Times New Roman" pitchFamily="18" charset="0"/>
                      </a:endParaRPr>
                    </a:p>
                  </a:txBody>
                  <a:tcPr/>
                </a:tc>
                <a:tc>
                  <a:txBody>
                    <a:bodyPr/>
                    <a:lstStyle/>
                    <a:p>
                      <a:pPr algn="ctr"/>
                      <a:r>
                        <a:rPr lang="fa-IR" dirty="0" smtClean="0"/>
                        <a:t>10</a:t>
                      </a:r>
                      <a:endParaRPr lang="en-US" dirty="0">
                        <a:latin typeface="Times New Roman" pitchFamily="18" charset="0"/>
                        <a:cs typeface="Times New Roman" pitchFamily="18" charset="0"/>
                      </a:endParaRPr>
                    </a:p>
                  </a:txBody>
                  <a:tcPr/>
                </a:tc>
                <a:tc>
                  <a:txBody>
                    <a:bodyPr/>
                    <a:lstStyle/>
                    <a:p>
                      <a:pPr algn="r" rtl="1"/>
                      <a:r>
                        <a:rPr lang="fa-IR" dirty="0" smtClean="0"/>
                        <a:t>تعداد دفعات تحویل در هر دوره</a:t>
                      </a:r>
                      <a:endParaRPr lang="en-US" dirty="0">
                        <a:cs typeface="B Nazanin" pitchFamily="2" charset="-78"/>
                      </a:endParaRPr>
                    </a:p>
                  </a:txBody>
                  <a:tcPr/>
                </a:tc>
              </a:tr>
              <a:tr h="370840">
                <a:tc>
                  <a:txBody>
                    <a:bodyPr/>
                    <a:lstStyle/>
                    <a:p>
                      <a:pPr algn="ctr"/>
                      <a:r>
                        <a:rPr lang="fa-IR" dirty="0" smtClean="0"/>
                        <a:t>400</a:t>
                      </a:r>
                      <a:endParaRPr lang="en-US" dirty="0">
                        <a:latin typeface="Times New Roman" pitchFamily="18" charset="0"/>
                        <a:cs typeface="Times New Roman" pitchFamily="18" charset="0"/>
                      </a:endParaRPr>
                    </a:p>
                  </a:txBody>
                  <a:tcPr/>
                </a:tc>
                <a:tc>
                  <a:txBody>
                    <a:bodyPr/>
                    <a:lstStyle/>
                    <a:p>
                      <a:pPr algn="ctr"/>
                      <a:r>
                        <a:rPr lang="fa-IR" dirty="0" smtClean="0"/>
                        <a:t>200</a:t>
                      </a:r>
                      <a:endParaRPr lang="en-US" dirty="0">
                        <a:latin typeface="Times New Roman" pitchFamily="18" charset="0"/>
                        <a:cs typeface="Times New Roman" pitchFamily="18" charset="0"/>
                      </a:endParaRPr>
                    </a:p>
                  </a:txBody>
                  <a:tcPr/>
                </a:tc>
                <a:tc>
                  <a:txBody>
                    <a:bodyPr/>
                    <a:lstStyle/>
                    <a:p>
                      <a:pPr algn="ctr"/>
                      <a:r>
                        <a:rPr lang="fa-IR" dirty="0" smtClean="0"/>
                        <a:t>160</a:t>
                      </a:r>
                      <a:endParaRPr lang="en-US" dirty="0">
                        <a:latin typeface="Times New Roman" pitchFamily="18" charset="0"/>
                        <a:cs typeface="Times New Roman" pitchFamily="18" charset="0"/>
                      </a:endParaRPr>
                    </a:p>
                  </a:txBody>
                  <a:tcPr/>
                </a:tc>
                <a:tc>
                  <a:txBody>
                    <a:bodyPr/>
                    <a:lstStyle/>
                    <a:p>
                      <a:pPr algn="ctr"/>
                      <a:r>
                        <a:rPr lang="fa-IR" dirty="0" smtClean="0"/>
                        <a:t>32</a:t>
                      </a:r>
                      <a:endParaRPr lang="en-US" dirty="0">
                        <a:latin typeface="Times New Roman" pitchFamily="18" charset="0"/>
                        <a:cs typeface="Times New Roman" pitchFamily="18" charset="0"/>
                      </a:endParaRPr>
                    </a:p>
                  </a:txBody>
                  <a:tcPr/>
                </a:tc>
                <a:tc>
                  <a:txBody>
                    <a:bodyPr/>
                    <a:lstStyle/>
                    <a:p>
                      <a:pPr algn="r" rtl="1"/>
                      <a:r>
                        <a:rPr lang="fa-IR" dirty="0" smtClean="0"/>
                        <a:t>زمان صرف وقت مسولین</a:t>
                      </a:r>
                      <a:r>
                        <a:rPr lang="fa-IR" baseline="0" dirty="0" smtClean="0"/>
                        <a:t> فروش در هر دوره (ساعت)</a:t>
                      </a:r>
                      <a:endParaRPr lang="en-US" dirty="0">
                        <a:cs typeface="B Nazanin" pitchFamily="2" charset="-78"/>
                      </a:endParaRPr>
                    </a:p>
                  </a:txBody>
                  <a:tcPr/>
                </a:tc>
              </a:tr>
            </a:tbl>
          </a:graphicData>
        </a:graphic>
      </p:graphicFrame>
    </p:spTree>
    <p:extLst>
      <p:ext uri="{BB962C8B-B14F-4D97-AF65-F5344CB8AC3E}">
        <p14:creationId xmlns:p14="http://schemas.microsoft.com/office/powerpoint/2010/main" val="183135768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238294419"/>
              </p:ext>
            </p:extLst>
          </p:nvPr>
        </p:nvGraphicFramePr>
        <p:xfrm>
          <a:off x="571472" y="321237"/>
          <a:ext cx="7924800" cy="6536787"/>
        </p:xfrm>
        <a:graphic>
          <a:graphicData uri="http://schemas.openxmlformats.org/drawingml/2006/table">
            <a:tbl>
              <a:tblPr firstRow="1" bandRow="1">
                <a:tableStyleId>{EB344D84-9AFB-497E-A393-DC336BA19D2E}</a:tableStyleId>
              </a:tblPr>
              <a:tblGrid>
                <a:gridCol w="1584960"/>
                <a:gridCol w="1584960"/>
                <a:gridCol w="1584960"/>
                <a:gridCol w="1584960"/>
                <a:gridCol w="1584960"/>
              </a:tblGrid>
              <a:tr h="419451">
                <a:tc gridSpan="5">
                  <a:txBody>
                    <a:bodyPr/>
                    <a:lstStyle/>
                    <a:p>
                      <a:pPr algn="r"/>
                      <a:r>
                        <a:rPr lang="fa-IR" sz="1740" dirty="0" smtClean="0"/>
                        <a:t>هزینه آماده سازی ماشین آلات:1370</a:t>
                      </a:r>
                      <a:endParaRPr lang="en-US" sz="1740" dirty="0">
                        <a:cs typeface="B Nazanin" pitchFamily="2" charset="-78"/>
                      </a:endParaRPr>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49448">
                <a:tc>
                  <a:txBody>
                    <a:bodyPr/>
                    <a:lstStyle/>
                    <a:p>
                      <a:pPr algn="ctr"/>
                      <a:r>
                        <a:rPr lang="en-US" sz="1740" dirty="0" smtClean="0"/>
                        <a:t>D</a:t>
                      </a:r>
                      <a:endParaRPr lang="en-US" sz="1740" dirty="0"/>
                    </a:p>
                  </a:txBody>
                  <a:tcPr/>
                </a:tc>
                <a:tc>
                  <a:txBody>
                    <a:bodyPr/>
                    <a:lstStyle/>
                    <a:p>
                      <a:pPr algn="ctr"/>
                      <a:r>
                        <a:rPr lang="en-US" sz="1740" dirty="0" smtClean="0"/>
                        <a:t>C</a:t>
                      </a:r>
                      <a:endParaRPr lang="en-US" sz="1740" dirty="0"/>
                    </a:p>
                  </a:txBody>
                  <a:tcPr/>
                </a:tc>
                <a:tc>
                  <a:txBody>
                    <a:bodyPr/>
                    <a:lstStyle/>
                    <a:p>
                      <a:pPr algn="ctr"/>
                      <a:r>
                        <a:rPr lang="en-US" sz="1740" dirty="0" smtClean="0"/>
                        <a:t>B</a:t>
                      </a:r>
                      <a:endParaRPr lang="en-US" sz="1740" dirty="0"/>
                    </a:p>
                  </a:txBody>
                  <a:tcPr/>
                </a:tc>
                <a:tc>
                  <a:txBody>
                    <a:bodyPr/>
                    <a:lstStyle/>
                    <a:p>
                      <a:pPr algn="ctr"/>
                      <a:r>
                        <a:rPr lang="en-US" sz="1740" dirty="0" smtClean="0"/>
                        <a:t>A</a:t>
                      </a:r>
                      <a:endParaRPr lang="en-US" sz="1740" dirty="0"/>
                    </a:p>
                  </a:txBody>
                  <a:tcPr/>
                </a:tc>
                <a:tc>
                  <a:txBody>
                    <a:bodyPr/>
                    <a:lstStyle/>
                    <a:p>
                      <a:endParaRPr lang="en-US" sz="1740" dirty="0"/>
                    </a:p>
                  </a:txBody>
                  <a:tcPr/>
                </a:tc>
              </a:tr>
              <a:tr h="619070">
                <a:tc>
                  <a:txBody>
                    <a:bodyPr/>
                    <a:lstStyle/>
                    <a:p>
                      <a:pPr algn="ctr"/>
                      <a:r>
                        <a:rPr lang="fa-IR" sz="1800" dirty="0" smtClean="0"/>
                        <a:t>500</a:t>
                      </a:r>
                      <a:endParaRPr lang="en-US" sz="1800" dirty="0">
                        <a:latin typeface="Times New Roman" pitchFamily="18" charset="0"/>
                        <a:cs typeface="Times New Roman" pitchFamily="18" charset="0"/>
                      </a:endParaRPr>
                    </a:p>
                  </a:txBody>
                  <a:tcPr/>
                </a:tc>
                <a:tc>
                  <a:txBody>
                    <a:bodyPr/>
                    <a:lstStyle/>
                    <a:p>
                      <a:pPr algn="ctr"/>
                      <a:r>
                        <a:rPr lang="fa-IR" sz="1800" dirty="0" smtClean="0"/>
                        <a:t>1000</a:t>
                      </a:r>
                      <a:endParaRPr lang="en-US" sz="1800" dirty="0">
                        <a:latin typeface="Times New Roman" pitchFamily="18" charset="0"/>
                        <a:cs typeface="Times New Roman" pitchFamily="18" charset="0"/>
                      </a:endParaRPr>
                    </a:p>
                  </a:txBody>
                  <a:tcPr/>
                </a:tc>
                <a:tc>
                  <a:txBody>
                    <a:bodyPr/>
                    <a:lstStyle/>
                    <a:p>
                      <a:pPr algn="ctr"/>
                      <a:r>
                        <a:rPr lang="fa-IR" sz="1800" dirty="0" smtClean="0"/>
                        <a:t>800</a:t>
                      </a:r>
                      <a:endParaRPr lang="en-US" sz="1800" dirty="0">
                        <a:latin typeface="Times New Roman" pitchFamily="18" charset="0"/>
                        <a:cs typeface="Times New Roman" pitchFamily="18" charset="0"/>
                      </a:endParaRPr>
                    </a:p>
                  </a:txBody>
                  <a:tcPr/>
                </a:tc>
                <a:tc>
                  <a:txBody>
                    <a:bodyPr/>
                    <a:lstStyle/>
                    <a:p>
                      <a:pPr algn="ctr"/>
                      <a:r>
                        <a:rPr lang="fa-IR" sz="1800" dirty="0" smtClean="0"/>
                        <a:t>1000</a:t>
                      </a:r>
                      <a:endParaRPr lang="en-US" sz="1800" dirty="0">
                        <a:latin typeface="Times New Roman" pitchFamily="18" charset="0"/>
                        <a:cs typeface="Times New Roman" pitchFamily="18" charset="0"/>
                      </a:endParaRPr>
                    </a:p>
                  </a:txBody>
                  <a:tcPr/>
                </a:tc>
                <a:tc>
                  <a:txBody>
                    <a:bodyPr/>
                    <a:lstStyle/>
                    <a:p>
                      <a:pPr algn="r" rtl="1"/>
                      <a:r>
                        <a:rPr lang="fa-IR" sz="1800" dirty="0" smtClean="0"/>
                        <a:t>تعداد</a:t>
                      </a:r>
                      <a:r>
                        <a:rPr lang="fa-IR" sz="1800" baseline="0" dirty="0" smtClean="0"/>
                        <a:t> تولید و فروش</a:t>
                      </a:r>
                      <a:endParaRPr lang="en-US" sz="1800" b="0" dirty="0">
                        <a:cs typeface="B Nazanin" pitchFamily="2" charset="-78"/>
                      </a:endParaRPr>
                    </a:p>
                  </a:txBody>
                  <a:tcPr/>
                </a:tc>
              </a:tr>
              <a:tr h="358409">
                <a:tc>
                  <a:txBody>
                    <a:bodyPr/>
                    <a:lstStyle/>
                    <a:p>
                      <a:pPr algn="ctr"/>
                      <a:r>
                        <a:rPr lang="fa-IR" sz="1800" dirty="0" smtClean="0"/>
                        <a:t>25</a:t>
                      </a:r>
                      <a:endParaRPr lang="en-US" sz="1800" dirty="0">
                        <a:latin typeface="Times New Roman" pitchFamily="18" charset="0"/>
                        <a:cs typeface="Times New Roman" pitchFamily="18" charset="0"/>
                      </a:endParaRPr>
                    </a:p>
                  </a:txBody>
                  <a:tcPr/>
                </a:tc>
                <a:tc>
                  <a:txBody>
                    <a:bodyPr/>
                    <a:lstStyle/>
                    <a:p>
                      <a:pPr algn="ctr"/>
                      <a:r>
                        <a:rPr lang="fa-IR" sz="1800" dirty="0" smtClean="0"/>
                        <a:t>100</a:t>
                      </a:r>
                      <a:endParaRPr lang="en-US" sz="1800" dirty="0">
                        <a:latin typeface="Times New Roman" pitchFamily="18" charset="0"/>
                        <a:cs typeface="Times New Roman" pitchFamily="18" charset="0"/>
                      </a:endParaRPr>
                    </a:p>
                  </a:txBody>
                  <a:tcPr/>
                </a:tc>
                <a:tc>
                  <a:txBody>
                    <a:bodyPr/>
                    <a:lstStyle/>
                    <a:p>
                      <a:pPr algn="ctr"/>
                      <a:r>
                        <a:rPr lang="fa-IR" sz="1800" dirty="0" smtClean="0"/>
                        <a:t>50</a:t>
                      </a:r>
                      <a:endParaRPr lang="en-US" sz="1800" dirty="0">
                        <a:latin typeface="Times New Roman" pitchFamily="18" charset="0"/>
                        <a:cs typeface="Times New Roman" pitchFamily="18" charset="0"/>
                      </a:endParaRPr>
                    </a:p>
                  </a:txBody>
                  <a:tcPr/>
                </a:tc>
                <a:tc>
                  <a:txBody>
                    <a:bodyPr/>
                    <a:lstStyle/>
                    <a:p>
                      <a:pPr algn="ctr"/>
                      <a:r>
                        <a:rPr lang="fa-IR" sz="1800" dirty="0" smtClean="0"/>
                        <a:t>100</a:t>
                      </a:r>
                      <a:endParaRPr lang="en-US" sz="1800" dirty="0">
                        <a:latin typeface="Times New Roman" pitchFamily="18" charset="0"/>
                        <a:cs typeface="Times New Roman" pitchFamily="18" charset="0"/>
                      </a:endParaRPr>
                    </a:p>
                  </a:txBody>
                  <a:tcPr/>
                </a:tc>
                <a:tc>
                  <a:txBody>
                    <a:bodyPr/>
                    <a:lstStyle/>
                    <a:p>
                      <a:pPr algn="r" rtl="1"/>
                      <a:r>
                        <a:rPr lang="en-US" sz="1800" dirty="0" smtClean="0"/>
                        <a:t>÷</a:t>
                      </a:r>
                      <a:r>
                        <a:rPr lang="fa-IR" sz="1800" dirty="0" smtClean="0"/>
                        <a:t> حجم تولید</a:t>
                      </a:r>
                      <a:endParaRPr lang="en-US" sz="1800" dirty="0">
                        <a:cs typeface="B Nazanin" pitchFamily="2" charset="-78"/>
                      </a:endParaRPr>
                    </a:p>
                  </a:txBody>
                  <a:tcPr/>
                </a:tc>
              </a:tr>
              <a:tr h="358409">
                <a:tc>
                  <a:txBody>
                    <a:bodyPr/>
                    <a:lstStyle/>
                    <a:p>
                      <a:pPr algn="ctr"/>
                      <a:r>
                        <a:rPr lang="fa-IR" sz="1800" dirty="0" smtClean="0"/>
                        <a:t>20</a:t>
                      </a:r>
                      <a:endParaRPr lang="en-US" sz="1800" dirty="0">
                        <a:latin typeface="Times New Roman" pitchFamily="18" charset="0"/>
                        <a:cs typeface="Times New Roman" pitchFamily="18" charset="0"/>
                      </a:endParaRPr>
                    </a:p>
                  </a:txBody>
                  <a:tcPr/>
                </a:tc>
                <a:tc>
                  <a:txBody>
                    <a:bodyPr/>
                    <a:lstStyle/>
                    <a:p>
                      <a:pPr algn="ctr"/>
                      <a:r>
                        <a:rPr lang="fa-IR" sz="1800" dirty="0" smtClean="0"/>
                        <a:t>10</a:t>
                      </a:r>
                      <a:endParaRPr lang="en-US" sz="1800" dirty="0">
                        <a:latin typeface="Times New Roman" pitchFamily="18" charset="0"/>
                        <a:cs typeface="Times New Roman" pitchFamily="18" charset="0"/>
                      </a:endParaRPr>
                    </a:p>
                  </a:txBody>
                  <a:tcPr/>
                </a:tc>
                <a:tc>
                  <a:txBody>
                    <a:bodyPr/>
                    <a:lstStyle/>
                    <a:p>
                      <a:pPr algn="ctr"/>
                      <a:r>
                        <a:rPr lang="fa-IR" sz="1800" dirty="0" smtClean="0"/>
                        <a:t>16</a:t>
                      </a:r>
                      <a:endParaRPr lang="en-US" sz="1800" dirty="0">
                        <a:latin typeface="Times New Roman" pitchFamily="18" charset="0"/>
                        <a:cs typeface="Times New Roman" pitchFamily="18" charset="0"/>
                      </a:endParaRPr>
                    </a:p>
                  </a:txBody>
                  <a:tcPr/>
                </a:tc>
                <a:tc>
                  <a:txBody>
                    <a:bodyPr/>
                    <a:lstStyle/>
                    <a:p>
                      <a:pPr algn="ctr"/>
                      <a:r>
                        <a:rPr lang="fa-IR" sz="1800" dirty="0" smtClean="0"/>
                        <a:t>10</a:t>
                      </a:r>
                      <a:endParaRPr lang="en-US" sz="1800" dirty="0">
                        <a:latin typeface="Times New Roman" pitchFamily="18" charset="0"/>
                        <a:cs typeface="Times New Roman" pitchFamily="18" charset="0"/>
                      </a:endParaRPr>
                    </a:p>
                  </a:txBody>
                  <a:tcPr/>
                </a:tc>
                <a:tc>
                  <a:txBody>
                    <a:bodyPr/>
                    <a:lstStyle/>
                    <a:p>
                      <a:pPr algn="r" rtl="1"/>
                      <a:r>
                        <a:rPr lang="fa-IR" sz="1800" dirty="0" smtClean="0"/>
                        <a:t>تعداد دفعات تولید</a:t>
                      </a:r>
                      <a:endParaRPr lang="en-US" sz="1800" dirty="0">
                        <a:cs typeface="B Nazanin" pitchFamily="2" charset="-78"/>
                      </a:endParaRPr>
                    </a:p>
                  </a:txBody>
                  <a:tcPr/>
                </a:tc>
              </a:tr>
              <a:tr h="884385">
                <a:tc>
                  <a:txBody>
                    <a:bodyPr/>
                    <a:lstStyle/>
                    <a:p>
                      <a:pPr algn="ctr"/>
                      <a:r>
                        <a:rPr lang="fa-IR" sz="1800" dirty="0" smtClean="0"/>
                        <a:t>4</a:t>
                      </a:r>
                      <a:endParaRPr lang="en-US" sz="1800" dirty="0">
                        <a:latin typeface="Times New Roman" pitchFamily="18" charset="0"/>
                        <a:cs typeface="Times New Roman" pitchFamily="18" charset="0"/>
                      </a:endParaRPr>
                    </a:p>
                  </a:txBody>
                  <a:tcPr/>
                </a:tc>
                <a:tc>
                  <a:txBody>
                    <a:bodyPr/>
                    <a:lstStyle/>
                    <a:p>
                      <a:pPr algn="ctr"/>
                      <a:r>
                        <a:rPr lang="fa-IR" sz="1800" dirty="0" smtClean="0"/>
                        <a:t>1</a:t>
                      </a:r>
                      <a:endParaRPr lang="en-US" sz="1800" dirty="0">
                        <a:latin typeface="Times New Roman" pitchFamily="18" charset="0"/>
                        <a:cs typeface="Times New Roman" pitchFamily="18" charset="0"/>
                      </a:endParaRPr>
                    </a:p>
                  </a:txBody>
                  <a:tcPr/>
                </a:tc>
                <a:tc>
                  <a:txBody>
                    <a:bodyPr/>
                    <a:lstStyle/>
                    <a:p>
                      <a:pPr algn="ctr"/>
                      <a:r>
                        <a:rPr lang="fa-IR" sz="1800" dirty="0" smtClean="0"/>
                        <a:t>2</a:t>
                      </a:r>
                      <a:endParaRPr lang="en-US" sz="1800" dirty="0">
                        <a:latin typeface="Times New Roman" pitchFamily="18" charset="0"/>
                        <a:cs typeface="Times New Roman" pitchFamily="18" charset="0"/>
                      </a:endParaRPr>
                    </a:p>
                  </a:txBody>
                  <a:tcPr/>
                </a:tc>
                <a:tc>
                  <a:txBody>
                    <a:bodyPr/>
                    <a:lstStyle/>
                    <a:p>
                      <a:pPr algn="ctr"/>
                      <a:r>
                        <a:rPr lang="fa-IR" sz="1800" dirty="0" smtClean="0"/>
                        <a:t>1.5</a:t>
                      </a:r>
                      <a:endParaRPr lang="en-US" sz="1800" dirty="0">
                        <a:latin typeface="Times New Roman" pitchFamily="18" charset="0"/>
                        <a:cs typeface="Times New Roman" pitchFamily="18" charset="0"/>
                      </a:endParaRPr>
                    </a:p>
                  </a:txBody>
                  <a:tcPr/>
                </a:tc>
                <a:tc>
                  <a:txBody>
                    <a:bodyPr/>
                    <a:lstStyle/>
                    <a:p>
                      <a:pPr algn="r" rtl="1"/>
                      <a:r>
                        <a:rPr lang="en-US" sz="1800" dirty="0" smtClean="0"/>
                        <a:t>×</a:t>
                      </a:r>
                      <a:r>
                        <a:rPr lang="fa-IR" sz="1800" dirty="0" smtClean="0"/>
                        <a:t> زمان</a:t>
                      </a:r>
                      <a:r>
                        <a:rPr lang="fa-IR" sz="1800" baseline="0" dirty="0" smtClean="0"/>
                        <a:t> آماده سازی ماشین(ساعت)</a:t>
                      </a:r>
                      <a:endParaRPr lang="en-US" sz="1800" dirty="0">
                        <a:cs typeface="B Nazanin" pitchFamily="2" charset="-78"/>
                      </a:endParaRPr>
                    </a:p>
                  </a:txBody>
                  <a:tcPr/>
                </a:tc>
              </a:tr>
              <a:tr h="619070">
                <a:tc>
                  <a:txBody>
                    <a:bodyPr/>
                    <a:lstStyle/>
                    <a:p>
                      <a:pPr algn="ctr"/>
                      <a:r>
                        <a:rPr lang="fa-IR" sz="1800" dirty="0" smtClean="0"/>
                        <a:t>80</a:t>
                      </a:r>
                      <a:endParaRPr lang="en-US" sz="1800" dirty="0">
                        <a:latin typeface="Times New Roman" pitchFamily="18" charset="0"/>
                        <a:cs typeface="Times New Roman" pitchFamily="18" charset="0"/>
                      </a:endParaRPr>
                    </a:p>
                  </a:txBody>
                  <a:tcPr/>
                </a:tc>
                <a:tc>
                  <a:txBody>
                    <a:bodyPr/>
                    <a:lstStyle/>
                    <a:p>
                      <a:pPr algn="ctr"/>
                      <a:r>
                        <a:rPr lang="fa-IR" sz="1800" dirty="0" smtClean="0"/>
                        <a:t>10</a:t>
                      </a:r>
                      <a:endParaRPr lang="en-US" sz="1800" dirty="0">
                        <a:latin typeface="Times New Roman" pitchFamily="18" charset="0"/>
                        <a:cs typeface="Times New Roman" pitchFamily="18" charset="0"/>
                      </a:endParaRPr>
                    </a:p>
                  </a:txBody>
                  <a:tcPr/>
                </a:tc>
                <a:tc>
                  <a:txBody>
                    <a:bodyPr/>
                    <a:lstStyle/>
                    <a:p>
                      <a:pPr algn="ctr"/>
                      <a:r>
                        <a:rPr lang="fa-IR" sz="1800" dirty="0" smtClean="0"/>
                        <a:t>32</a:t>
                      </a:r>
                      <a:endParaRPr lang="en-US" sz="1800" dirty="0">
                        <a:latin typeface="Times New Roman" pitchFamily="18" charset="0"/>
                        <a:cs typeface="Times New Roman" pitchFamily="18" charset="0"/>
                      </a:endParaRPr>
                    </a:p>
                  </a:txBody>
                  <a:tcPr/>
                </a:tc>
                <a:tc>
                  <a:txBody>
                    <a:bodyPr/>
                    <a:lstStyle/>
                    <a:p>
                      <a:pPr algn="ctr"/>
                      <a:r>
                        <a:rPr lang="fa-IR" sz="1800" dirty="0" smtClean="0"/>
                        <a:t>15</a:t>
                      </a:r>
                      <a:endParaRPr lang="en-US" sz="1800" dirty="0">
                        <a:latin typeface="Times New Roman" pitchFamily="18" charset="0"/>
                        <a:cs typeface="Times New Roman" pitchFamily="18" charset="0"/>
                      </a:endParaRPr>
                    </a:p>
                  </a:txBody>
                  <a:tcPr/>
                </a:tc>
                <a:tc>
                  <a:txBody>
                    <a:bodyPr/>
                    <a:lstStyle/>
                    <a:p>
                      <a:pPr algn="r" rtl="1"/>
                      <a:r>
                        <a:rPr lang="fa-IR" sz="1800" dirty="0" smtClean="0"/>
                        <a:t>جمع زمان آماده سازی</a:t>
                      </a:r>
                      <a:endParaRPr lang="en-US" sz="1800" dirty="0">
                        <a:cs typeface="B Nazanin" pitchFamily="2" charset="-78"/>
                      </a:endParaRPr>
                    </a:p>
                  </a:txBody>
                  <a:tcPr/>
                </a:tc>
              </a:tr>
              <a:tr h="627215">
                <a:tc>
                  <a:txBody>
                    <a:bodyPr/>
                    <a:lstStyle/>
                    <a:p>
                      <a:pPr algn="ctr"/>
                      <a:r>
                        <a:rPr lang="fa-IR" sz="1800" dirty="0" smtClean="0"/>
                        <a:t>10</a:t>
                      </a:r>
                      <a:endParaRPr lang="en-US" sz="1800" dirty="0">
                        <a:latin typeface="Times New Roman" pitchFamily="18" charset="0"/>
                        <a:cs typeface="Times New Roman" pitchFamily="18" charset="0"/>
                      </a:endParaRPr>
                    </a:p>
                  </a:txBody>
                  <a:tcPr/>
                </a:tc>
                <a:tc>
                  <a:txBody>
                    <a:bodyPr/>
                    <a:lstStyle/>
                    <a:p>
                      <a:pPr algn="ctr"/>
                      <a:r>
                        <a:rPr lang="fa-IR" sz="1800" dirty="0" smtClean="0"/>
                        <a:t>10</a:t>
                      </a:r>
                      <a:endParaRPr lang="en-US" sz="1800" dirty="0">
                        <a:latin typeface="Times New Roman" pitchFamily="18" charset="0"/>
                        <a:cs typeface="Times New Roman" pitchFamily="18" charset="0"/>
                      </a:endParaRPr>
                    </a:p>
                  </a:txBody>
                  <a:tcPr/>
                </a:tc>
                <a:tc>
                  <a:txBody>
                    <a:bodyPr/>
                    <a:lstStyle/>
                    <a:p>
                      <a:pPr algn="ctr"/>
                      <a:r>
                        <a:rPr lang="fa-IR" sz="1800" dirty="0" smtClean="0"/>
                        <a:t>10</a:t>
                      </a:r>
                      <a:endParaRPr lang="en-US" sz="1800" dirty="0">
                        <a:latin typeface="Times New Roman" pitchFamily="18" charset="0"/>
                        <a:cs typeface="Times New Roman" pitchFamily="18" charset="0"/>
                      </a:endParaRPr>
                    </a:p>
                  </a:txBody>
                  <a:tcPr/>
                </a:tc>
                <a:tc>
                  <a:txBody>
                    <a:bodyPr/>
                    <a:lstStyle/>
                    <a:p>
                      <a:pPr algn="ctr"/>
                      <a:r>
                        <a:rPr lang="fa-IR" sz="1800" dirty="0" smtClean="0"/>
                        <a:t>10</a:t>
                      </a:r>
                      <a:endParaRPr lang="en-US" sz="1800" dirty="0">
                        <a:latin typeface="Times New Roman" pitchFamily="18" charset="0"/>
                        <a:cs typeface="Times New Roman" pitchFamily="18" charset="0"/>
                      </a:endParaRPr>
                    </a:p>
                  </a:txBody>
                  <a:tcPr/>
                </a:tc>
                <a:tc>
                  <a:txBody>
                    <a:bodyPr/>
                    <a:lstStyle/>
                    <a:p>
                      <a:pPr algn="r" rtl="1"/>
                      <a:r>
                        <a:rPr lang="en-US" sz="1800" dirty="0" smtClean="0"/>
                        <a:t>×</a:t>
                      </a:r>
                      <a:r>
                        <a:rPr lang="fa-IR" sz="1800" dirty="0" smtClean="0"/>
                        <a:t> هزینه آماده سازی هر ساعت</a:t>
                      </a:r>
                      <a:endParaRPr lang="en-US" sz="1800" dirty="0">
                        <a:cs typeface="B Nazanin" pitchFamily="2" charset="-78"/>
                      </a:endParaRPr>
                    </a:p>
                  </a:txBody>
                  <a:tcPr/>
                </a:tc>
              </a:tr>
              <a:tr h="619070">
                <a:tc>
                  <a:txBody>
                    <a:bodyPr/>
                    <a:lstStyle/>
                    <a:p>
                      <a:pPr algn="ctr"/>
                      <a:r>
                        <a:rPr lang="fa-IR" sz="1800" dirty="0" smtClean="0"/>
                        <a:t>800</a:t>
                      </a:r>
                      <a:endParaRPr lang="en-US" sz="1800" dirty="0">
                        <a:latin typeface="Times New Roman" pitchFamily="18" charset="0"/>
                        <a:cs typeface="Times New Roman" pitchFamily="18" charset="0"/>
                      </a:endParaRPr>
                    </a:p>
                  </a:txBody>
                  <a:tcPr/>
                </a:tc>
                <a:tc>
                  <a:txBody>
                    <a:bodyPr/>
                    <a:lstStyle/>
                    <a:p>
                      <a:pPr algn="ctr"/>
                      <a:r>
                        <a:rPr lang="fa-IR" sz="1800" dirty="0" smtClean="0"/>
                        <a:t>100</a:t>
                      </a:r>
                      <a:endParaRPr lang="en-US" sz="1800" dirty="0">
                        <a:latin typeface="Times New Roman" pitchFamily="18" charset="0"/>
                        <a:cs typeface="Times New Roman" pitchFamily="18" charset="0"/>
                      </a:endParaRPr>
                    </a:p>
                  </a:txBody>
                  <a:tcPr/>
                </a:tc>
                <a:tc>
                  <a:txBody>
                    <a:bodyPr/>
                    <a:lstStyle/>
                    <a:p>
                      <a:pPr algn="ctr"/>
                      <a:r>
                        <a:rPr lang="fa-IR" sz="1800" dirty="0" smtClean="0"/>
                        <a:t>320</a:t>
                      </a:r>
                      <a:endParaRPr lang="en-US" sz="1800" dirty="0">
                        <a:latin typeface="Times New Roman" pitchFamily="18" charset="0"/>
                        <a:cs typeface="Times New Roman" pitchFamily="18" charset="0"/>
                      </a:endParaRPr>
                    </a:p>
                  </a:txBody>
                  <a:tcPr/>
                </a:tc>
                <a:tc>
                  <a:txBody>
                    <a:bodyPr/>
                    <a:lstStyle/>
                    <a:p>
                      <a:pPr algn="ctr"/>
                      <a:r>
                        <a:rPr lang="fa-IR" sz="1800" dirty="0" smtClean="0"/>
                        <a:t>150</a:t>
                      </a:r>
                      <a:endParaRPr lang="en-US" sz="1800" dirty="0">
                        <a:latin typeface="Times New Roman" pitchFamily="18" charset="0"/>
                        <a:cs typeface="Times New Roman" pitchFamily="18" charset="0"/>
                      </a:endParaRPr>
                    </a:p>
                  </a:txBody>
                  <a:tcPr/>
                </a:tc>
                <a:tc>
                  <a:txBody>
                    <a:bodyPr/>
                    <a:lstStyle/>
                    <a:p>
                      <a:pPr algn="r" rtl="1"/>
                      <a:r>
                        <a:rPr lang="fa-IR" sz="1800" dirty="0" smtClean="0"/>
                        <a:t>جمع هزینه آماده سازی</a:t>
                      </a:r>
                      <a:endParaRPr lang="en-US" sz="1800" dirty="0">
                        <a:cs typeface="B Nazanin" pitchFamily="2" charset="-78"/>
                      </a:endParaRPr>
                    </a:p>
                  </a:txBody>
                  <a:tcPr/>
                </a:tc>
              </a:tr>
              <a:tr h="884385">
                <a:tc>
                  <a:txBody>
                    <a:bodyPr/>
                    <a:lstStyle/>
                    <a:p>
                      <a:pPr algn="ctr"/>
                      <a:r>
                        <a:rPr lang="fa-IR" sz="1800" dirty="0" smtClean="0"/>
                        <a:t>500</a:t>
                      </a:r>
                      <a:endParaRPr lang="en-US" sz="1800" dirty="0">
                        <a:latin typeface="Times New Roman" pitchFamily="18" charset="0"/>
                        <a:cs typeface="Times New Roman" pitchFamily="18" charset="0"/>
                      </a:endParaRPr>
                    </a:p>
                  </a:txBody>
                  <a:tcPr/>
                </a:tc>
                <a:tc>
                  <a:txBody>
                    <a:bodyPr/>
                    <a:lstStyle/>
                    <a:p>
                      <a:pPr algn="ctr"/>
                      <a:r>
                        <a:rPr lang="fa-IR" sz="1800" dirty="0" smtClean="0"/>
                        <a:t>1000</a:t>
                      </a:r>
                      <a:endParaRPr lang="en-US" sz="1800" dirty="0">
                        <a:latin typeface="Times New Roman" pitchFamily="18" charset="0"/>
                        <a:cs typeface="Times New Roman" pitchFamily="18" charset="0"/>
                      </a:endParaRPr>
                    </a:p>
                  </a:txBody>
                  <a:tcPr/>
                </a:tc>
                <a:tc>
                  <a:txBody>
                    <a:bodyPr/>
                    <a:lstStyle/>
                    <a:p>
                      <a:pPr algn="ctr"/>
                      <a:r>
                        <a:rPr lang="fa-IR" sz="1800" dirty="0" smtClean="0"/>
                        <a:t>800</a:t>
                      </a:r>
                      <a:endParaRPr lang="en-US" sz="1800" dirty="0">
                        <a:latin typeface="Times New Roman" pitchFamily="18" charset="0"/>
                        <a:cs typeface="Times New Roman" pitchFamily="18" charset="0"/>
                      </a:endParaRPr>
                    </a:p>
                  </a:txBody>
                  <a:tcPr/>
                </a:tc>
                <a:tc>
                  <a:txBody>
                    <a:bodyPr/>
                    <a:lstStyle/>
                    <a:p>
                      <a:pPr algn="ctr"/>
                      <a:r>
                        <a:rPr lang="fa-IR" sz="1800" dirty="0" smtClean="0"/>
                        <a:t>1000</a:t>
                      </a:r>
                      <a:endParaRPr lang="en-US" sz="1800" dirty="0">
                        <a:latin typeface="Times New Roman" pitchFamily="18" charset="0"/>
                        <a:cs typeface="Times New Roman" pitchFamily="18" charset="0"/>
                      </a:endParaRPr>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en-US" sz="1800" dirty="0" smtClean="0"/>
                        <a:t>÷</a:t>
                      </a:r>
                      <a:r>
                        <a:rPr lang="fa-IR" sz="1800" dirty="0" smtClean="0"/>
                        <a:t>تعداد</a:t>
                      </a:r>
                      <a:r>
                        <a:rPr lang="fa-IR" sz="1800" baseline="0" dirty="0" smtClean="0"/>
                        <a:t> تولید و فروش</a:t>
                      </a:r>
                      <a:endParaRPr lang="en-US" sz="1800" dirty="0" smtClean="0"/>
                    </a:p>
                    <a:p>
                      <a:pPr algn="r" rtl="1"/>
                      <a:endParaRPr lang="en-US" sz="1800" dirty="0">
                        <a:cs typeface="B Nazanin" pitchFamily="2" charset="-78"/>
                      </a:endParaRPr>
                    </a:p>
                  </a:txBody>
                  <a:tcPr/>
                </a:tc>
              </a:tr>
              <a:tr h="0">
                <a:tc>
                  <a:txBody>
                    <a:bodyPr/>
                    <a:lstStyle/>
                    <a:p>
                      <a:pPr algn="ctr"/>
                      <a:r>
                        <a:rPr lang="fa-IR" sz="1800" dirty="0" smtClean="0"/>
                        <a:t>1.6</a:t>
                      </a:r>
                      <a:endParaRPr lang="en-US" sz="1800" dirty="0">
                        <a:latin typeface="Times New Roman" pitchFamily="18" charset="0"/>
                        <a:cs typeface="Times New Roman" pitchFamily="18" charset="0"/>
                      </a:endParaRPr>
                    </a:p>
                  </a:txBody>
                  <a:tcPr/>
                </a:tc>
                <a:tc>
                  <a:txBody>
                    <a:bodyPr/>
                    <a:lstStyle/>
                    <a:p>
                      <a:pPr algn="ctr"/>
                      <a:r>
                        <a:rPr lang="fa-IR" sz="1800" dirty="0" smtClean="0"/>
                        <a:t>0.1</a:t>
                      </a:r>
                      <a:endParaRPr lang="en-US" sz="1800" dirty="0">
                        <a:latin typeface="Times New Roman" pitchFamily="18" charset="0"/>
                        <a:cs typeface="Times New Roman" pitchFamily="18" charset="0"/>
                      </a:endParaRPr>
                    </a:p>
                  </a:txBody>
                  <a:tcPr/>
                </a:tc>
                <a:tc>
                  <a:txBody>
                    <a:bodyPr/>
                    <a:lstStyle/>
                    <a:p>
                      <a:pPr algn="ctr"/>
                      <a:r>
                        <a:rPr lang="fa-IR" sz="1800" dirty="0" smtClean="0"/>
                        <a:t>0.4</a:t>
                      </a:r>
                      <a:endParaRPr lang="en-US" sz="1800" dirty="0">
                        <a:latin typeface="Times New Roman" pitchFamily="18" charset="0"/>
                        <a:cs typeface="Times New Roman" pitchFamily="18" charset="0"/>
                      </a:endParaRPr>
                    </a:p>
                  </a:txBody>
                  <a:tcPr/>
                </a:tc>
                <a:tc>
                  <a:txBody>
                    <a:bodyPr/>
                    <a:lstStyle/>
                    <a:p>
                      <a:pPr algn="ctr"/>
                      <a:r>
                        <a:rPr lang="fa-IR" sz="1800" dirty="0" smtClean="0"/>
                        <a:t>0.15</a:t>
                      </a:r>
                      <a:endParaRPr lang="en-US" sz="1800" dirty="0">
                        <a:latin typeface="Times New Roman" pitchFamily="18" charset="0"/>
                        <a:cs typeface="Times New Roman" pitchFamily="18" charset="0"/>
                      </a:endParaRPr>
                    </a:p>
                  </a:txBody>
                  <a:tcPr/>
                </a:tc>
                <a:tc>
                  <a:txBody>
                    <a:bodyPr/>
                    <a:lstStyle/>
                    <a:p>
                      <a:pPr algn="r" rtl="1"/>
                      <a:r>
                        <a:rPr lang="fa-IR" sz="1800" dirty="0" smtClean="0"/>
                        <a:t>هزینه هر واحد تولید</a:t>
                      </a:r>
                      <a:endParaRPr lang="en-US" sz="1800" dirty="0">
                        <a:cs typeface="B Nazanin" pitchFamily="2" charset="-78"/>
                      </a:endParaRPr>
                    </a:p>
                  </a:txBody>
                  <a:tcPr/>
                </a:tc>
              </a:tr>
            </a:tbl>
          </a:graphicData>
        </a:graphic>
      </p:graphicFrame>
    </p:spTree>
    <p:extLst>
      <p:ext uri="{BB962C8B-B14F-4D97-AF65-F5344CB8AC3E}">
        <p14:creationId xmlns:p14="http://schemas.microsoft.com/office/powerpoint/2010/main" val="16599228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98942454"/>
              </p:ext>
            </p:extLst>
          </p:nvPr>
        </p:nvGraphicFramePr>
        <p:xfrm>
          <a:off x="428596" y="365760"/>
          <a:ext cx="8115328" cy="6492240"/>
        </p:xfrm>
        <a:graphic>
          <a:graphicData uri="http://schemas.openxmlformats.org/drawingml/2006/table">
            <a:tbl>
              <a:tblPr firstRow="1" bandRow="1">
                <a:tableStyleId>{EB344D84-9AFB-497E-A393-DC336BA19D2E}</a:tableStyleId>
              </a:tblPr>
              <a:tblGrid>
                <a:gridCol w="1014416"/>
                <a:gridCol w="1014416"/>
                <a:gridCol w="1014416"/>
                <a:gridCol w="1028718"/>
                <a:gridCol w="4043362"/>
              </a:tblGrid>
              <a:tr h="123232">
                <a:tc gridSpan="4">
                  <a:txBody>
                    <a:bodyPr/>
                    <a:lstStyle/>
                    <a:p>
                      <a:pPr algn="ctr"/>
                      <a:r>
                        <a:rPr lang="fa-IR" dirty="0" smtClean="0"/>
                        <a:t>محصولات</a:t>
                      </a:r>
                      <a:endParaRPr lang="en-US" dirty="0">
                        <a:cs typeface="B Nazanin" pitchFamily="2" charset="-78"/>
                      </a:endParaRPr>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3">
                  <a:txBody>
                    <a:bodyPr/>
                    <a:lstStyle/>
                    <a:p>
                      <a:endParaRPr lang="en-US" dirty="0"/>
                    </a:p>
                  </a:txBody>
                  <a:tcPr/>
                </a:tc>
              </a:tr>
              <a:tr h="356710">
                <a:tc gridSpan="4">
                  <a:txBody>
                    <a:bodyPr/>
                    <a:lstStyle/>
                    <a:p>
                      <a:pPr algn="ctr"/>
                      <a:r>
                        <a:rPr lang="fa-IR" dirty="0" smtClean="0"/>
                        <a:t>اعداد به تومان</a:t>
                      </a:r>
                      <a:endParaRPr lang="en-US" dirty="0">
                        <a:cs typeface="B Nazanin" pitchFamily="2" charset="-78"/>
                      </a:endParaRPr>
                    </a:p>
                  </a:txBody>
                  <a:tcPr/>
                </a:tc>
                <a:tc hMerge="1">
                  <a:txBody>
                    <a:bodyPr/>
                    <a:lstStyle/>
                    <a:p>
                      <a:endParaRPr lang="en-US"/>
                    </a:p>
                  </a:txBody>
                  <a:tcPr/>
                </a:tc>
                <a:tc hMerge="1">
                  <a:txBody>
                    <a:bodyPr/>
                    <a:lstStyle/>
                    <a:p>
                      <a:endParaRPr lang="en-US"/>
                    </a:p>
                  </a:txBody>
                  <a:tcPr/>
                </a:tc>
                <a:tc hMerge="1">
                  <a:txBody>
                    <a:bodyPr/>
                    <a:lstStyle/>
                    <a:p>
                      <a:endParaRPr lang="en-US"/>
                    </a:p>
                  </a:txBody>
                  <a:tcPr/>
                </a:tc>
                <a:tc vMerge="1">
                  <a:txBody>
                    <a:bodyPr/>
                    <a:lstStyle/>
                    <a:p>
                      <a:endParaRPr lang="en-US"/>
                    </a:p>
                  </a:txBody>
                  <a:tcPr/>
                </a:tc>
              </a:tr>
              <a:tr h="356710">
                <a:tc>
                  <a:txBody>
                    <a:bodyPr/>
                    <a:lstStyle/>
                    <a:p>
                      <a:pPr algn="ctr"/>
                      <a:r>
                        <a:rPr lang="en-US" dirty="0" smtClean="0"/>
                        <a:t>D</a:t>
                      </a:r>
                      <a:endParaRPr lang="en-US" dirty="0"/>
                    </a:p>
                  </a:txBody>
                  <a:tcPr/>
                </a:tc>
                <a:tc>
                  <a:txBody>
                    <a:bodyPr/>
                    <a:lstStyle/>
                    <a:p>
                      <a:pPr algn="ctr"/>
                      <a:r>
                        <a:rPr lang="en-US" dirty="0" smtClean="0"/>
                        <a:t>C</a:t>
                      </a:r>
                      <a:endParaRPr lang="en-US" dirty="0"/>
                    </a:p>
                  </a:txBody>
                  <a:tcPr/>
                </a:tc>
                <a:tc>
                  <a:txBody>
                    <a:bodyPr/>
                    <a:lstStyle/>
                    <a:p>
                      <a:pPr algn="ctr"/>
                      <a:r>
                        <a:rPr lang="en-US" dirty="0" smtClean="0"/>
                        <a:t>B</a:t>
                      </a:r>
                      <a:endParaRPr lang="en-US" dirty="0"/>
                    </a:p>
                  </a:txBody>
                  <a:tcPr/>
                </a:tc>
                <a:tc>
                  <a:txBody>
                    <a:bodyPr/>
                    <a:lstStyle/>
                    <a:p>
                      <a:pPr algn="ctr"/>
                      <a:r>
                        <a:rPr lang="en-US" dirty="0" smtClean="0"/>
                        <a:t>A</a:t>
                      </a:r>
                      <a:endParaRPr lang="en-US" dirty="0"/>
                    </a:p>
                  </a:txBody>
                  <a:tcPr/>
                </a:tc>
                <a:tc vMerge="1">
                  <a:txBody>
                    <a:bodyPr/>
                    <a:lstStyle/>
                    <a:p>
                      <a:endParaRPr lang="en-US"/>
                    </a:p>
                  </a:txBody>
                  <a:tcPr/>
                </a:tc>
              </a:tr>
              <a:tr h="356710">
                <a:tc>
                  <a:txBody>
                    <a:bodyPr/>
                    <a:lstStyle/>
                    <a:p>
                      <a:pPr algn="ctr"/>
                      <a:r>
                        <a:rPr lang="fa-IR" baseline="0" dirty="0" smtClean="0"/>
                        <a:t>15</a:t>
                      </a:r>
                      <a:endParaRPr lang="en-US" baseline="0" dirty="0">
                        <a:latin typeface="Times New Roman" pitchFamily="18" charset="0"/>
                        <a:cs typeface="Times New Roman" pitchFamily="18" charset="0"/>
                      </a:endParaRPr>
                    </a:p>
                  </a:txBody>
                  <a:tcPr/>
                </a:tc>
                <a:tc>
                  <a:txBody>
                    <a:bodyPr/>
                    <a:lstStyle/>
                    <a:p>
                      <a:pPr algn="ctr"/>
                      <a:r>
                        <a:rPr lang="fa-IR" baseline="0" dirty="0" smtClean="0"/>
                        <a:t>9</a:t>
                      </a:r>
                      <a:endParaRPr lang="en-US" baseline="0" dirty="0">
                        <a:latin typeface="Times New Roman" pitchFamily="18" charset="0"/>
                        <a:cs typeface="Times New Roman" pitchFamily="18" charset="0"/>
                      </a:endParaRPr>
                    </a:p>
                  </a:txBody>
                  <a:tcPr/>
                </a:tc>
                <a:tc>
                  <a:txBody>
                    <a:bodyPr/>
                    <a:lstStyle/>
                    <a:p>
                      <a:pPr algn="ctr"/>
                      <a:r>
                        <a:rPr lang="fa-IR" baseline="0" dirty="0" smtClean="0"/>
                        <a:t>8</a:t>
                      </a:r>
                      <a:endParaRPr lang="en-US" baseline="0" dirty="0">
                        <a:latin typeface="Times New Roman" pitchFamily="18" charset="0"/>
                        <a:cs typeface="Times New Roman" pitchFamily="18" charset="0"/>
                      </a:endParaRPr>
                    </a:p>
                  </a:txBody>
                  <a:tcPr/>
                </a:tc>
                <a:tc>
                  <a:txBody>
                    <a:bodyPr/>
                    <a:lstStyle/>
                    <a:p>
                      <a:pPr algn="ctr"/>
                      <a:r>
                        <a:rPr lang="fa-IR" baseline="0" dirty="0" smtClean="0"/>
                        <a:t>10</a:t>
                      </a:r>
                      <a:endParaRPr lang="en-US" baseline="0" dirty="0">
                        <a:latin typeface="Times New Roman" pitchFamily="18" charset="0"/>
                        <a:cs typeface="Times New Roman" pitchFamily="18" charset="0"/>
                      </a:endParaRPr>
                    </a:p>
                  </a:txBody>
                  <a:tcPr/>
                </a:tc>
                <a:tc>
                  <a:txBody>
                    <a:bodyPr/>
                    <a:lstStyle/>
                    <a:p>
                      <a:pPr algn="r" rtl="1"/>
                      <a:r>
                        <a:rPr lang="fa-IR" dirty="0" smtClean="0"/>
                        <a:t>مواد</a:t>
                      </a:r>
                      <a:r>
                        <a:rPr lang="fa-IR" baseline="0" dirty="0" smtClean="0"/>
                        <a:t> اولیه مستقیم</a:t>
                      </a:r>
                      <a:endParaRPr lang="en-US" dirty="0">
                        <a:cs typeface="B Nazanin" pitchFamily="2" charset="-78"/>
                      </a:endParaRPr>
                    </a:p>
                  </a:txBody>
                  <a:tcPr/>
                </a:tc>
              </a:tr>
              <a:tr h="356710">
                <a:tc>
                  <a:txBody>
                    <a:bodyPr/>
                    <a:lstStyle/>
                    <a:p>
                      <a:pPr algn="ctr"/>
                      <a:r>
                        <a:rPr lang="fa-IR" baseline="0" dirty="0" smtClean="0"/>
                        <a:t>2</a:t>
                      </a:r>
                      <a:endParaRPr lang="en-US" baseline="0" dirty="0">
                        <a:latin typeface="Times New Roman" pitchFamily="18" charset="0"/>
                        <a:cs typeface="Times New Roman" pitchFamily="18" charset="0"/>
                      </a:endParaRPr>
                    </a:p>
                  </a:txBody>
                  <a:tcPr/>
                </a:tc>
                <a:tc>
                  <a:txBody>
                    <a:bodyPr/>
                    <a:lstStyle/>
                    <a:p>
                      <a:pPr algn="ctr"/>
                      <a:r>
                        <a:rPr lang="fa-IR" baseline="0" dirty="0" smtClean="0"/>
                        <a:t>3</a:t>
                      </a:r>
                      <a:endParaRPr lang="en-US" baseline="0" dirty="0">
                        <a:latin typeface="Times New Roman" pitchFamily="18" charset="0"/>
                        <a:cs typeface="Times New Roman" pitchFamily="18" charset="0"/>
                      </a:endParaRPr>
                    </a:p>
                  </a:txBody>
                  <a:tcPr/>
                </a:tc>
                <a:tc>
                  <a:txBody>
                    <a:bodyPr/>
                    <a:lstStyle/>
                    <a:p>
                      <a:pPr algn="ctr"/>
                      <a:r>
                        <a:rPr lang="fa-IR" baseline="0" dirty="0" smtClean="0"/>
                        <a:t>2</a:t>
                      </a:r>
                      <a:endParaRPr lang="en-US" baseline="0" dirty="0">
                        <a:latin typeface="Times New Roman" pitchFamily="18" charset="0"/>
                        <a:cs typeface="Times New Roman" pitchFamily="18" charset="0"/>
                      </a:endParaRPr>
                    </a:p>
                  </a:txBody>
                  <a:tcPr/>
                </a:tc>
                <a:tc>
                  <a:txBody>
                    <a:bodyPr/>
                    <a:lstStyle/>
                    <a:p>
                      <a:pPr algn="ctr"/>
                      <a:r>
                        <a:rPr lang="fa-IR" baseline="0" dirty="0" smtClean="0"/>
                        <a:t>3</a:t>
                      </a:r>
                      <a:endParaRPr lang="en-US" baseline="0" dirty="0">
                        <a:latin typeface="Times New Roman" pitchFamily="18" charset="0"/>
                        <a:cs typeface="Times New Roman" pitchFamily="18" charset="0"/>
                      </a:endParaRPr>
                    </a:p>
                  </a:txBody>
                  <a:tcPr/>
                </a:tc>
                <a:tc>
                  <a:txBody>
                    <a:bodyPr/>
                    <a:lstStyle/>
                    <a:p>
                      <a:pPr algn="r" rtl="1"/>
                      <a:r>
                        <a:rPr lang="fa-IR" dirty="0" smtClean="0"/>
                        <a:t>دستمزد مستقیم</a:t>
                      </a:r>
                      <a:endParaRPr lang="en-US" dirty="0">
                        <a:cs typeface="B Nazanin" pitchFamily="2" charset="-78"/>
                      </a:endParaRPr>
                    </a:p>
                  </a:txBody>
                  <a:tcPr/>
                </a:tc>
              </a:tr>
              <a:tr h="356710">
                <a:tc>
                  <a:txBody>
                    <a:bodyPr/>
                    <a:lstStyle/>
                    <a:p>
                      <a:pPr algn="ctr"/>
                      <a:r>
                        <a:rPr lang="fa-IR" baseline="0" dirty="0" smtClean="0"/>
                        <a:t>1.6</a:t>
                      </a:r>
                      <a:endParaRPr lang="en-US" baseline="0" dirty="0">
                        <a:latin typeface="Times New Roman" pitchFamily="18" charset="0"/>
                        <a:cs typeface="Times New Roman" pitchFamily="18" charset="0"/>
                      </a:endParaRPr>
                    </a:p>
                  </a:txBody>
                  <a:tcPr/>
                </a:tc>
                <a:tc>
                  <a:txBody>
                    <a:bodyPr/>
                    <a:lstStyle/>
                    <a:p>
                      <a:pPr algn="ctr"/>
                      <a:r>
                        <a:rPr lang="fa-IR" baseline="0" dirty="0" smtClean="0"/>
                        <a:t>0.1</a:t>
                      </a:r>
                      <a:endParaRPr lang="en-US" baseline="0" dirty="0">
                        <a:latin typeface="Times New Roman" pitchFamily="18" charset="0"/>
                        <a:cs typeface="Times New Roman" pitchFamily="18" charset="0"/>
                      </a:endParaRPr>
                    </a:p>
                  </a:txBody>
                  <a:tcPr/>
                </a:tc>
                <a:tc>
                  <a:txBody>
                    <a:bodyPr/>
                    <a:lstStyle/>
                    <a:p>
                      <a:pPr algn="ctr"/>
                      <a:r>
                        <a:rPr lang="fa-IR" baseline="0" dirty="0" smtClean="0"/>
                        <a:t>0.4</a:t>
                      </a:r>
                      <a:endParaRPr lang="en-US" baseline="0" dirty="0">
                        <a:latin typeface="Times New Roman" pitchFamily="18" charset="0"/>
                        <a:cs typeface="Times New Roman" pitchFamily="18" charset="0"/>
                      </a:endParaRPr>
                    </a:p>
                  </a:txBody>
                  <a:tcPr/>
                </a:tc>
                <a:tc>
                  <a:txBody>
                    <a:bodyPr/>
                    <a:lstStyle/>
                    <a:p>
                      <a:pPr algn="ctr"/>
                      <a:r>
                        <a:rPr lang="fa-IR" baseline="0" dirty="0" smtClean="0"/>
                        <a:t>0.15</a:t>
                      </a:r>
                      <a:endParaRPr lang="en-US" baseline="0" dirty="0">
                        <a:latin typeface="Times New Roman" pitchFamily="18" charset="0"/>
                        <a:cs typeface="Times New Roman" pitchFamily="18" charset="0"/>
                      </a:endParaRPr>
                    </a:p>
                  </a:txBody>
                  <a:tcPr/>
                </a:tc>
                <a:tc>
                  <a:txBody>
                    <a:bodyPr/>
                    <a:lstStyle/>
                    <a:p>
                      <a:pPr algn="r" rtl="1"/>
                      <a:r>
                        <a:rPr lang="fa-IR" dirty="0" smtClean="0"/>
                        <a:t>آماده سازی ماشین آلات</a:t>
                      </a:r>
                      <a:endParaRPr lang="en-US" dirty="0">
                        <a:cs typeface="B Nazanin" pitchFamily="2" charset="-78"/>
                      </a:endParaRPr>
                    </a:p>
                  </a:txBody>
                  <a:tcPr/>
                </a:tc>
              </a:tr>
              <a:tr h="356710">
                <a:tc>
                  <a:txBody>
                    <a:bodyPr/>
                    <a:lstStyle/>
                    <a:p>
                      <a:pPr algn="ctr"/>
                      <a:r>
                        <a:rPr lang="fa-IR" baseline="0" dirty="0" smtClean="0"/>
                        <a:t>1</a:t>
                      </a:r>
                      <a:endParaRPr lang="en-US" baseline="0" dirty="0">
                        <a:latin typeface="Times New Roman" pitchFamily="18" charset="0"/>
                        <a:cs typeface="Times New Roman" pitchFamily="18" charset="0"/>
                      </a:endParaRPr>
                    </a:p>
                  </a:txBody>
                  <a:tcPr/>
                </a:tc>
                <a:tc>
                  <a:txBody>
                    <a:bodyPr/>
                    <a:lstStyle/>
                    <a:p>
                      <a:pPr algn="ctr"/>
                      <a:r>
                        <a:rPr lang="fa-IR" baseline="0" dirty="0" smtClean="0"/>
                        <a:t>0.75</a:t>
                      </a:r>
                      <a:endParaRPr lang="en-US" baseline="0" dirty="0">
                        <a:latin typeface="Times New Roman" pitchFamily="18" charset="0"/>
                        <a:cs typeface="Times New Roman" pitchFamily="18" charset="0"/>
                      </a:endParaRPr>
                    </a:p>
                  </a:txBody>
                  <a:tcPr/>
                </a:tc>
                <a:tc>
                  <a:txBody>
                    <a:bodyPr/>
                    <a:lstStyle/>
                    <a:p>
                      <a:pPr algn="ctr"/>
                      <a:r>
                        <a:rPr lang="fa-IR" baseline="0" dirty="0" smtClean="0"/>
                        <a:t>0.50</a:t>
                      </a:r>
                      <a:endParaRPr lang="en-US" baseline="0" dirty="0">
                        <a:latin typeface="Times New Roman" pitchFamily="18" charset="0"/>
                        <a:cs typeface="Times New Roman" pitchFamily="18" charset="0"/>
                      </a:endParaRPr>
                    </a:p>
                  </a:txBody>
                  <a:tcPr/>
                </a:tc>
                <a:tc>
                  <a:txBody>
                    <a:bodyPr/>
                    <a:lstStyle/>
                    <a:p>
                      <a:pPr algn="ctr"/>
                      <a:r>
                        <a:rPr lang="fa-IR" baseline="0" dirty="0" smtClean="0"/>
                        <a:t>0.75</a:t>
                      </a:r>
                      <a:endParaRPr lang="en-US" baseline="0" dirty="0">
                        <a:latin typeface="Times New Roman" pitchFamily="18" charset="0"/>
                        <a:cs typeface="Times New Roman" pitchFamily="18" charset="0"/>
                      </a:endParaRPr>
                    </a:p>
                  </a:txBody>
                  <a:tcPr/>
                </a:tc>
                <a:tc>
                  <a:txBody>
                    <a:bodyPr/>
                    <a:lstStyle/>
                    <a:p>
                      <a:pPr algn="r" rtl="1"/>
                      <a:r>
                        <a:rPr lang="fa-IR" dirty="0" smtClean="0"/>
                        <a:t>سرپرستی و نظارت</a:t>
                      </a:r>
                      <a:endParaRPr lang="en-US" dirty="0">
                        <a:cs typeface="B Nazanin" pitchFamily="2" charset="-78"/>
                      </a:endParaRPr>
                    </a:p>
                  </a:txBody>
                  <a:tcPr/>
                </a:tc>
              </a:tr>
              <a:tr h="356710">
                <a:tc>
                  <a:txBody>
                    <a:bodyPr/>
                    <a:lstStyle/>
                    <a:p>
                      <a:pPr algn="ctr"/>
                      <a:r>
                        <a:rPr lang="fa-IR" baseline="0" dirty="0" smtClean="0"/>
                        <a:t>6</a:t>
                      </a:r>
                      <a:endParaRPr lang="en-US" baseline="0" dirty="0">
                        <a:latin typeface="Times New Roman" pitchFamily="18" charset="0"/>
                        <a:cs typeface="Times New Roman" pitchFamily="18" charset="0"/>
                      </a:endParaRPr>
                    </a:p>
                  </a:txBody>
                  <a:tcPr/>
                </a:tc>
                <a:tc>
                  <a:txBody>
                    <a:bodyPr/>
                    <a:lstStyle/>
                    <a:p>
                      <a:pPr algn="ctr"/>
                      <a:r>
                        <a:rPr lang="fa-IR" baseline="0" dirty="0" smtClean="0"/>
                        <a:t>6</a:t>
                      </a:r>
                      <a:endParaRPr lang="en-US" baseline="0" dirty="0">
                        <a:latin typeface="Times New Roman" pitchFamily="18" charset="0"/>
                        <a:cs typeface="Times New Roman" pitchFamily="18" charset="0"/>
                      </a:endParaRPr>
                    </a:p>
                  </a:txBody>
                  <a:tcPr/>
                </a:tc>
                <a:tc>
                  <a:txBody>
                    <a:bodyPr/>
                    <a:lstStyle/>
                    <a:p>
                      <a:pPr algn="ctr"/>
                      <a:r>
                        <a:rPr lang="fa-IR" baseline="0" dirty="0" smtClean="0"/>
                        <a:t>6</a:t>
                      </a:r>
                      <a:endParaRPr lang="en-US" baseline="0" dirty="0">
                        <a:latin typeface="Times New Roman" pitchFamily="18" charset="0"/>
                        <a:cs typeface="Times New Roman" pitchFamily="18" charset="0"/>
                      </a:endParaRPr>
                    </a:p>
                  </a:txBody>
                  <a:tcPr/>
                </a:tc>
                <a:tc>
                  <a:txBody>
                    <a:bodyPr/>
                    <a:lstStyle/>
                    <a:p>
                      <a:pPr algn="ctr"/>
                      <a:r>
                        <a:rPr lang="fa-IR" baseline="0" dirty="0" smtClean="0"/>
                        <a:t>6</a:t>
                      </a:r>
                      <a:endParaRPr lang="en-US" baseline="0" dirty="0">
                        <a:latin typeface="Times New Roman" pitchFamily="18" charset="0"/>
                        <a:cs typeface="Times New Roman" pitchFamily="18" charset="0"/>
                      </a:endParaRPr>
                    </a:p>
                  </a:txBody>
                  <a:tcPr/>
                </a:tc>
                <a:tc>
                  <a:txBody>
                    <a:bodyPr/>
                    <a:lstStyle/>
                    <a:p>
                      <a:pPr algn="r" rtl="1"/>
                      <a:r>
                        <a:rPr lang="fa-IR" dirty="0" smtClean="0"/>
                        <a:t>ماشین آلات</a:t>
                      </a:r>
                      <a:endParaRPr lang="en-US" dirty="0">
                        <a:cs typeface="B Nazanin" pitchFamily="2" charset="-78"/>
                      </a:endParaRPr>
                    </a:p>
                  </a:txBody>
                  <a:tcPr/>
                </a:tc>
              </a:tr>
              <a:tr h="356710">
                <a:tc>
                  <a:txBody>
                    <a:bodyPr/>
                    <a:lstStyle/>
                    <a:p>
                      <a:pPr algn="ctr"/>
                      <a:r>
                        <a:rPr lang="fa-IR" baseline="0" dirty="0" smtClean="0"/>
                        <a:t>0.48</a:t>
                      </a:r>
                      <a:endParaRPr lang="en-US" baseline="0" dirty="0">
                        <a:latin typeface="Times New Roman" pitchFamily="18" charset="0"/>
                        <a:cs typeface="Times New Roman" pitchFamily="18" charset="0"/>
                      </a:endParaRPr>
                    </a:p>
                  </a:txBody>
                  <a:tcPr/>
                </a:tc>
                <a:tc>
                  <a:txBody>
                    <a:bodyPr/>
                    <a:lstStyle/>
                    <a:p>
                      <a:pPr algn="ctr"/>
                      <a:r>
                        <a:rPr lang="fa-IR" baseline="0" dirty="0" smtClean="0"/>
                        <a:t>0.08</a:t>
                      </a:r>
                      <a:endParaRPr lang="en-US" baseline="0" dirty="0">
                        <a:latin typeface="Times New Roman" pitchFamily="18" charset="0"/>
                        <a:cs typeface="Times New Roman" pitchFamily="18" charset="0"/>
                      </a:endParaRPr>
                    </a:p>
                  </a:txBody>
                  <a:tcPr/>
                </a:tc>
                <a:tc>
                  <a:txBody>
                    <a:bodyPr/>
                    <a:lstStyle/>
                    <a:p>
                      <a:pPr algn="ctr"/>
                      <a:r>
                        <a:rPr lang="fa-IR" baseline="0" dirty="0" smtClean="0"/>
                        <a:t>0.10</a:t>
                      </a:r>
                      <a:endParaRPr lang="en-US" baseline="0" dirty="0">
                        <a:latin typeface="Times New Roman" pitchFamily="18" charset="0"/>
                        <a:cs typeface="Times New Roman" pitchFamily="18" charset="0"/>
                      </a:endParaRPr>
                    </a:p>
                  </a:txBody>
                  <a:tcPr/>
                </a:tc>
                <a:tc>
                  <a:txBody>
                    <a:bodyPr/>
                    <a:lstStyle/>
                    <a:p>
                      <a:pPr algn="ctr"/>
                      <a:r>
                        <a:rPr lang="fa-IR" baseline="0" dirty="0" smtClean="0"/>
                        <a:t>0.04</a:t>
                      </a:r>
                      <a:endParaRPr lang="en-US" baseline="0" dirty="0">
                        <a:latin typeface="Times New Roman" pitchFamily="18" charset="0"/>
                        <a:cs typeface="Times New Roman" pitchFamily="18" charset="0"/>
                      </a:endParaRPr>
                    </a:p>
                  </a:txBody>
                  <a:tcPr/>
                </a:tc>
                <a:tc>
                  <a:txBody>
                    <a:bodyPr/>
                    <a:lstStyle/>
                    <a:p>
                      <a:pPr algn="r" rtl="1"/>
                      <a:r>
                        <a:rPr lang="fa-IR" dirty="0" smtClean="0"/>
                        <a:t>انجام سفارشات</a:t>
                      </a:r>
                      <a:endParaRPr lang="en-US" dirty="0">
                        <a:cs typeface="B Nazanin" pitchFamily="2" charset="-78"/>
                      </a:endParaRPr>
                    </a:p>
                  </a:txBody>
                  <a:tcPr/>
                </a:tc>
              </a:tr>
              <a:tr h="356710">
                <a:tc>
                  <a:txBody>
                    <a:bodyPr/>
                    <a:lstStyle/>
                    <a:p>
                      <a:pPr algn="ctr"/>
                      <a:r>
                        <a:rPr lang="fa-IR" baseline="0" dirty="0" smtClean="0"/>
                        <a:t>1.6</a:t>
                      </a:r>
                      <a:endParaRPr lang="en-US" baseline="0" dirty="0">
                        <a:latin typeface="Times New Roman" pitchFamily="18" charset="0"/>
                        <a:cs typeface="Times New Roman" pitchFamily="18" charset="0"/>
                      </a:endParaRPr>
                    </a:p>
                  </a:txBody>
                  <a:tcPr/>
                </a:tc>
                <a:tc>
                  <a:txBody>
                    <a:bodyPr/>
                    <a:lstStyle/>
                    <a:p>
                      <a:pPr algn="ctr"/>
                      <a:r>
                        <a:rPr lang="fa-IR" baseline="0" dirty="0" smtClean="0"/>
                        <a:t>0.80</a:t>
                      </a:r>
                      <a:endParaRPr lang="en-US" baseline="0" dirty="0">
                        <a:latin typeface="Times New Roman" pitchFamily="18" charset="0"/>
                        <a:cs typeface="Times New Roman" pitchFamily="18" charset="0"/>
                      </a:endParaRPr>
                    </a:p>
                  </a:txBody>
                  <a:tcPr/>
                </a:tc>
                <a:tc>
                  <a:txBody>
                    <a:bodyPr/>
                    <a:lstStyle/>
                    <a:p>
                      <a:pPr algn="ctr"/>
                      <a:r>
                        <a:rPr lang="fa-IR" baseline="0" dirty="0" smtClean="0"/>
                        <a:t>2</a:t>
                      </a:r>
                      <a:endParaRPr lang="en-US" baseline="0" dirty="0">
                        <a:latin typeface="Times New Roman" pitchFamily="18" charset="0"/>
                        <a:cs typeface="Times New Roman" pitchFamily="18" charset="0"/>
                      </a:endParaRPr>
                    </a:p>
                  </a:txBody>
                  <a:tcPr/>
                </a:tc>
                <a:tc>
                  <a:txBody>
                    <a:bodyPr/>
                    <a:lstStyle/>
                    <a:p>
                      <a:pPr algn="ctr"/>
                      <a:r>
                        <a:rPr lang="fa-IR" baseline="0" dirty="0" smtClean="0"/>
                        <a:t>0.80</a:t>
                      </a:r>
                      <a:endParaRPr lang="en-US" baseline="0" dirty="0">
                        <a:latin typeface="Times New Roman" pitchFamily="18" charset="0"/>
                        <a:cs typeface="Times New Roman" pitchFamily="18" charset="0"/>
                      </a:endParaRPr>
                    </a:p>
                  </a:txBody>
                  <a:tcPr/>
                </a:tc>
                <a:tc>
                  <a:txBody>
                    <a:bodyPr/>
                    <a:lstStyle/>
                    <a:p>
                      <a:pPr algn="r" rtl="1"/>
                      <a:r>
                        <a:rPr lang="fa-IR" dirty="0" smtClean="0"/>
                        <a:t>حمل موار اولیه خریداری شده</a:t>
                      </a:r>
                      <a:endParaRPr lang="en-US" dirty="0">
                        <a:cs typeface="B Nazanin" pitchFamily="2" charset="-78"/>
                      </a:endParaRPr>
                    </a:p>
                  </a:txBody>
                  <a:tcPr/>
                </a:tc>
              </a:tr>
              <a:tr h="356710">
                <a:tc>
                  <a:txBody>
                    <a:bodyPr/>
                    <a:lstStyle/>
                    <a:p>
                      <a:pPr algn="ctr"/>
                      <a:r>
                        <a:rPr lang="fa-IR" baseline="0" dirty="0" smtClean="0"/>
                        <a:t>1.6</a:t>
                      </a:r>
                      <a:endParaRPr lang="en-US" baseline="0" dirty="0">
                        <a:latin typeface="Times New Roman" pitchFamily="18" charset="0"/>
                        <a:cs typeface="Times New Roman" pitchFamily="18" charset="0"/>
                      </a:endParaRPr>
                    </a:p>
                  </a:txBody>
                  <a:tcPr/>
                </a:tc>
                <a:tc>
                  <a:txBody>
                    <a:bodyPr/>
                    <a:lstStyle/>
                    <a:p>
                      <a:pPr algn="ctr"/>
                      <a:r>
                        <a:rPr lang="fa-IR" baseline="0" dirty="0" smtClean="0"/>
                        <a:t>0.4</a:t>
                      </a:r>
                      <a:endParaRPr lang="en-US" baseline="0" dirty="0">
                        <a:latin typeface="Times New Roman" pitchFamily="18" charset="0"/>
                        <a:cs typeface="Times New Roman" pitchFamily="18" charset="0"/>
                      </a:endParaRPr>
                    </a:p>
                  </a:txBody>
                  <a:tcPr/>
                </a:tc>
                <a:tc>
                  <a:txBody>
                    <a:bodyPr/>
                    <a:lstStyle/>
                    <a:p>
                      <a:pPr algn="ctr"/>
                      <a:r>
                        <a:rPr lang="fa-IR" baseline="0" dirty="0" smtClean="0"/>
                        <a:t>0.5</a:t>
                      </a:r>
                      <a:endParaRPr lang="en-US" baseline="0" dirty="0">
                        <a:latin typeface="Times New Roman" pitchFamily="18" charset="0"/>
                        <a:cs typeface="Times New Roman" pitchFamily="18" charset="0"/>
                      </a:endParaRPr>
                    </a:p>
                  </a:txBody>
                  <a:tcPr/>
                </a:tc>
                <a:tc>
                  <a:txBody>
                    <a:bodyPr/>
                    <a:lstStyle/>
                    <a:p>
                      <a:pPr algn="ctr"/>
                      <a:r>
                        <a:rPr lang="fa-IR" baseline="0" dirty="0" smtClean="0"/>
                        <a:t>0</a:t>
                      </a:r>
                      <a:endParaRPr lang="en-US" baseline="0" dirty="0">
                        <a:latin typeface="Times New Roman" pitchFamily="18" charset="0"/>
                        <a:cs typeface="Times New Roman" pitchFamily="18" charset="0"/>
                      </a:endParaRPr>
                    </a:p>
                  </a:txBody>
                  <a:tcPr/>
                </a:tc>
                <a:tc>
                  <a:txBody>
                    <a:bodyPr/>
                    <a:lstStyle/>
                    <a:p>
                      <a:pPr algn="r" rtl="1"/>
                      <a:r>
                        <a:rPr lang="fa-IR" dirty="0" smtClean="0"/>
                        <a:t>انبار کردن محصولات</a:t>
                      </a:r>
                      <a:endParaRPr lang="en-US" dirty="0">
                        <a:cs typeface="B Nazanin" pitchFamily="2" charset="-78"/>
                      </a:endParaRPr>
                    </a:p>
                  </a:txBody>
                  <a:tcPr/>
                </a:tc>
              </a:tr>
              <a:tr h="356710">
                <a:tc>
                  <a:txBody>
                    <a:bodyPr/>
                    <a:lstStyle/>
                    <a:p>
                      <a:pPr algn="ctr"/>
                      <a:r>
                        <a:rPr lang="fa-IR" baseline="0" dirty="0" smtClean="0"/>
                        <a:t>2</a:t>
                      </a:r>
                      <a:endParaRPr lang="en-US" baseline="0" dirty="0">
                        <a:latin typeface="Times New Roman" pitchFamily="18" charset="0"/>
                        <a:cs typeface="Times New Roman" pitchFamily="18" charset="0"/>
                      </a:endParaRPr>
                    </a:p>
                  </a:txBody>
                  <a:tcPr/>
                </a:tc>
                <a:tc>
                  <a:txBody>
                    <a:bodyPr/>
                    <a:lstStyle/>
                    <a:p>
                      <a:pPr algn="ctr"/>
                      <a:r>
                        <a:rPr lang="fa-IR" baseline="0" dirty="0" smtClean="0"/>
                        <a:t>0.25</a:t>
                      </a:r>
                      <a:endParaRPr lang="en-US" baseline="0" dirty="0">
                        <a:latin typeface="Times New Roman" pitchFamily="18" charset="0"/>
                        <a:cs typeface="Times New Roman" pitchFamily="18" charset="0"/>
                      </a:endParaRPr>
                    </a:p>
                  </a:txBody>
                  <a:tcPr/>
                </a:tc>
                <a:tc>
                  <a:txBody>
                    <a:bodyPr/>
                    <a:lstStyle/>
                    <a:p>
                      <a:pPr algn="ctr"/>
                      <a:r>
                        <a:rPr lang="fa-IR" baseline="0" dirty="0" smtClean="0"/>
                        <a:t>0.25</a:t>
                      </a:r>
                      <a:endParaRPr lang="en-US" baseline="0" dirty="0">
                        <a:latin typeface="Times New Roman" pitchFamily="18" charset="0"/>
                        <a:cs typeface="Times New Roman" pitchFamily="18" charset="0"/>
                      </a:endParaRPr>
                    </a:p>
                  </a:txBody>
                  <a:tcPr/>
                </a:tc>
                <a:tc>
                  <a:txBody>
                    <a:bodyPr/>
                    <a:lstStyle/>
                    <a:p>
                      <a:pPr algn="ctr"/>
                      <a:r>
                        <a:rPr lang="fa-IR" baseline="0" dirty="0" smtClean="0"/>
                        <a:t>0.05</a:t>
                      </a:r>
                      <a:endParaRPr lang="en-US" baseline="0" dirty="0">
                        <a:latin typeface="Times New Roman" pitchFamily="18" charset="0"/>
                        <a:cs typeface="Times New Roman" pitchFamily="18" charset="0"/>
                      </a:endParaRPr>
                    </a:p>
                  </a:txBody>
                  <a:tcPr/>
                </a:tc>
                <a:tc>
                  <a:txBody>
                    <a:bodyPr/>
                    <a:lstStyle/>
                    <a:p>
                      <a:pPr algn="r" rtl="1"/>
                      <a:r>
                        <a:rPr lang="fa-IR" dirty="0" smtClean="0"/>
                        <a:t>تحویل محصولات به مشتریان</a:t>
                      </a:r>
                      <a:endParaRPr lang="en-US" dirty="0">
                        <a:cs typeface="B Nazanin" pitchFamily="2" charset="-78"/>
                      </a:endParaRPr>
                    </a:p>
                  </a:txBody>
                  <a:tcPr/>
                </a:tc>
              </a:tr>
              <a:tr h="356710">
                <a:tc>
                  <a:txBody>
                    <a:bodyPr/>
                    <a:lstStyle/>
                    <a:p>
                      <a:pPr algn="ctr"/>
                      <a:r>
                        <a:rPr lang="fa-IR" baseline="0" dirty="0" smtClean="0"/>
                        <a:t>1</a:t>
                      </a:r>
                      <a:endParaRPr lang="en-US" baseline="0" dirty="0">
                        <a:latin typeface="Times New Roman" pitchFamily="18" charset="0"/>
                        <a:cs typeface="Times New Roman" pitchFamily="18" charset="0"/>
                      </a:endParaRPr>
                    </a:p>
                  </a:txBody>
                  <a:tcPr/>
                </a:tc>
                <a:tc>
                  <a:txBody>
                    <a:bodyPr/>
                    <a:lstStyle/>
                    <a:p>
                      <a:pPr algn="ctr"/>
                      <a:r>
                        <a:rPr lang="fa-IR" baseline="0" dirty="0" smtClean="0"/>
                        <a:t>1</a:t>
                      </a:r>
                      <a:endParaRPr lang="en-US" baseline="0" dirty="0">
                        <a:latin typeface="Times New Roman" pitchFamily="18" charset="0"/>
                        <a:cs typeface="Times New Roman" pitchFamily="18" charset="0"/>
                      </a:endParaRPr>
                    </a:p>
                  </a:txBody>
                  <a:tcPr/>
                </a:tc>
                <a:tc>
                  <a:txBody>
                    <a:bodyPr/>
                    <a:lstStyle/>
                    <a:p>
                      <a:pPr algn="ctr"/>
                      <a:r>
                        <a:rPr lang="fa-IR" baseline="0" dirty="0" smtClean="0"/>
                        <a:t>1</a:t>
                      </a:r>
                      <a:endParaRPr lang="en-US" baseline="0" dirty="0">
                        <a:latin typeface="Times New Roman" pitchFamily="18" charset="0"/>
                        <a:cs typeface="Times New Roman" pitchFamily="18" charset="0"/>
                      </a:endParaRPr>
                    </a:p>
                  </a:txBody>
                  <a:tcPr/>
                </a:tc>
                <a:tc>
                  <a:txBody>
                    <a:bodyPr/>
                    <a:lstStyle/>
                    <a:p>
                      <a:pPr algn="ctr"/>
                      <a:r>
                        <a:rPr lang="fa-IR" baseline="0" dirty="0" smtClean="0"/>
                        <a:t>1</a:t>
                      </a:r>
                      <a:endParaRPr lang="en-US" baseline="0" dirty="0">
                        <a:latin typeface="Times New Roman" pitchFamily="18" charset="0"/>
                        <a:cs typeface="Times New Roman" pitchFamily="18" charset="0"/>
                      </a:endParaRPr>
                    </a:p>
                  </a:txBody>
                  <a:tcPr/>
                </a:tc>
                <a:tc>
                  <a:txBody>
                    <a:bodyPr/>
                    <a:lstStyle/>
                    <a:p>
                      <a:pPr algn="r" rtl="1"/>
                      <a:r>
                        <a:rPr lang="fa-IR" dirty="0" smtClean="0"/>
                        <a:t>نیرو</a:t>
                      </a:r>
                      <a:endParaRPr lang="en-US" dirty="0">
                        <a:cs typeface="B Nazanin" pitchFamily="2" charset="-78"/>
                      </a:endParaRPr>
                    </a:p>
                  </a:txBody>
                  <a:tcPr/>
                </a:tc>
              </a:tr>
              <a:tr h="356710">
                <a:tc>
                  <a:txBody>
                    <a:bodyPr/>
                    <a:lstStyle/>
                    <a:p>
                      <a:pPr algn="ctr"/>
                      <a:r>
                        <a:rPr lang="fa-IR" baseline="0" dirty="0" smtClean="0"/>
                        <a:t>8</a:t>
                      </a:r>
                      <a:endParaRPr lang="en-US" baseline="0" dirty="0">
                        <a:latin typeface="Times New Roman" pitchFamily="18" charset="0"/>
                        <a:cs typeface="Times New Roman" pitchFamily="18" charset="0"/>
                      </a:endParaRPr>
                    </a:p>
                  </a:txBody>
                  <a:tcPr/>
                </a:tc>
                <a:tc>
                  <a:txBody>
                    <a:bodyPr/>
                    <a:lstStyle/>
                    <a:p>
                      <a:pPr algn="ctr"/>
                      <a:r>
                        <a:rPr lang="fa-IR" baseline="0" dirty="0" smtClean="0"/>
                        <a:t>2</a:t>
                      </a:r>
                      <a:endParaRPr lang="en-US" baseline="0" dirty="0">
                        <a:latin typeface="Times New Roman" pitchFamily="18" charset="0"/>
                        <a:cs typeface="Times New Roman" pitchFamily="18" charset="0"/>
                      </a:endParaRPr>
                    </a:p>
                  </a:txBody>
                  <a:tcPr/>
                </a:tc>
                <a:tc>
                  <a:txBody>
                    <a:bodyPr/>
                    <a:lstStyle/>
                    <a:p>
                      <a:pPr algn="ctr"/>
                      <a:r>
                        <a:rPr lang="fa-IR" baseline="0" dirty="0" smtClean="0"/>
                        <a:t>2</a:t>
                      </a:r>
                      <a:endParaRPr lang="en-US" baseline="0" dirty="0">
                        <a:latin typeface="Times New Roman" pitchFamily="18" charset="0"/>
                        <a:cs typeface="Times New Roman" pitchFamily="18" charset="0"/>
                      </a:endParaRPr>
                    </a:p>
                  </a:txBody>
                  <a:tcPr/>
                </a:tc>
                <a:tc>
                  <a:txBody>
                    <a:bodyPr/>
                    <a:lstStyle/>
                    <a:p>
                      <a:pPr algn="ctr"/>
                      <a:r>
                        <a:rPr lang="fa-IR" baseline="0" dirty="0" smtClean="0"/>
                        <a:t>0.32</a:t>
                      </a:r>
                      <a:endParaRPr lang="en-US" baseline="0" dirty="0">
                        <a:latin typeface="Times New Roman" pitchFamily="18" charset="0"/>
                        <a:cs typeface="Times New Roman" pitchFamily="18" charset="0"/>
                      </a:endParaRPr>
                    </a:p>
                  </a:txBody>
                  <a:tcPr/>
                </a:tc>
                <a:tc>
                  <a:txBody>
                    <a:bodyPr/>
                    <a:lstStyle/>
                    <a:p>
                      <a:pPr algn="r" rtl="1"/>
                      <a:r>
                        <a:rPr lang="fa-IR" dirty="0" smtClean="0"/>
                        <a:t>هزینه فروش</a:t>
                      </a:r>
                      <a:endParaRPr lang="en-US" dirty="0">
                        <a:cs typeface="B Nazanin" pitchFamily="2" charset="-78"/>
                      </a:endParaRPr>
                    </a:p>
                  </a:txBody>
                  <a:tcPr/>
                </a:tc>
              </a:tr>
              <a:tr h="356710">
                <a:tc>
                  <a:txBody>
                    <a:bodyPr/>
                    <a:lstStyle/>
                    <a:p>
                      <a:pPr algn="ctr"/>
                      <a:r>
                        <a:rPr lang="fa-IR" baseline="0" dirty="0" smtClean="0"/>
                        <a:t>40.28</a:t>
                      </a:r>
                      <a:endParaRPr lang="en-US" baseline="0" dirty="0">
                        <a:latin typeface="Times New Roman" pitchFamily="18" charset="0"/>
                        <a:cs typeface="Times New Roman" pitchFamily="18" charset="0"/>
                      </a:endParaRPr>
                    </a:p>
                  </a:txBody>
                  <a:tcPr/>
                </a:tc>
                <a:tc>
                  <a:txBody>
                    <a:bodyPr/>
                    <a:lstStyle/>
                    <a:p>
                      <a:pPr algn="ctr"/>
                      <a:r>
                        <a:rPr lang="fa-IR" baseline="0" dirty="0" smtClean="0"/>
                        <a:t>23.38</a:t>
                      </a:r>
                      <a:endParaRPr lang="en-US" baseline="0" dirty="0">
                        <a:latin typeface="Times New Roman" pitchFamily="18" charset="0"/>
                        <a:cs typeface="Times New Roman" pitchFamily="18" charset="0"/>
                      </a:endParaRPr>
                    </a:p>
                  </a:txBody>
                  <a:tcPr/>
                </a:tc>
                <a:tc>
                  <a:txBody>
                    <a:bodyPr/>
                    <a:lstStyle/>
                    <a:p>
                      <a:pPr algn="ctr"/>
                      <a:r>
                        <a:rPr lang="fa-IR" baseline="0" dirty="0" smtClean="0"/>
                        <a:t>22.75</a:t>
                      </a:r>
                      <a:endParaRPr lang="en-US" baseline="0" dirty="0">
                        <a:latin typeface="Times New Roman" pitchFamily="18" charset="0"/>
                        <a:cs typeface="Times New Roman" pitchFamily="18" charset="0"/>
                      </a:endParaRPr>
                    </a:p>
                  </a:txBody>
                  <a:tcPr/>
                </a:tc>
                <a:tc>
                  <a:txBody>
                    <a:bodyPr/>
                    <a:lstStyle/>
                    <a:p>
                      <a:pPr algn="ctr"/>
                      <a:r>
                        <a:rPr lang="fa-IR" baseline="0" dirty="0" smtClean="0"/>
                        <a:t>22.11</a:t>
                      </a:r>
                      <a:endParaRPr lang="en-US" baseline="0" dirty="0">
                        <a:latin typeface="Times New Roman" pitchFamily="18" charset="0"/>
                        <a:cs typeface="Times New Roman" pitchFamily="18" charset="0"/>
                      </a:endParaRPr>
                    </a:p>
                  </a:txBody>
                  <a:tcPr/>
                </a:tc>
                <a:tc>
                  <a:txBody>
                    <a:bodyPr/>
                    <a:lstStyle/>
                    <a:p>
                      <a:pPr algn="r" rtl="1"/>
                      <a:r>
                        <a:rPr lang="fa-IR" dirty="0" smtClean="0"/>
                        <a:t>جمع هزینه ها</a:t>
                      </a:r>
                      <a:endParaRPr lang="en-US" dirty="0">
                        <a:cs typeface="B Nazanin" pitchFamily="2" charset="-78"/>
                      </a:endParaRPr>
                    </a:p>
                  </a:txBody>
                  <a:tcPr/>
                </a:tc>
              </a:tr>
              <a:tr h="356710">
                <a:tc>
                  <a:txBody>
                    <a:bodyPr/>
                    <a:lstStyle/>
                    <a:p>
                      <a:pPr algn="ctr"/>
                      <a:r>
                        <a:rPr lang="fa-IR" baseline="0" dirty="0" smtClean="0"/>
                        <a:t>35</a:t>
                      </a:r>
                      <a:endParaRPr lang="en-US" baseline="0" dirty="0">
                        <a:latin typeface="Times New Roman" pitchFamily="18" charset="0"/>
                        <a:cs typeface="Times New Roman" pitchFamily="18" charset="0"/>
                      </a:endParaRPr>
                    </a:p>
                  </a:txBody>
                  <a:tcPr/>
                </a:tc>
                <a:tc>
                  <a:txBody>
                    <a:bodyPr/>
                    <a:lstStyle/>
                    <a:p>
                      <a:pPr algn="ctr"/>
                      <a:r>
                        <a:rPr lang="fa-IR" baseline="0" dirty="0" smtClean="0"/>
                        <a:t>30</a:t>
                      </a:r>
                      <a:endParaRPr lang="en-US" baseline="0" dirty="0">
                        <a:latin typeface="Times New Roman" pitchFamily="18" charset="0"/>
                        <a:cs typeface="Times New Roman" pitchFamily="18" charset="0"/>
                      </a:endParaRPr>
                    </a:p>
                  </a:txBody>
                  <a:tcPr/>
                </a:tc>
                <a:tc>
                  <a:txBody>
                    <a:bodyPr/>
                    <a:lstStyle/>
                    <a:p>
                      <a:pPr algn="ctr"/>
                      <a:r>
                        <a:rPr lang="fa-IR" baseline="0" dirty="0" smtClean="0"/>
                        <a:t>30</a:t>
                      </a:r>
                      <a:endParaRPr lang="en-US" baseline="0" dirty="0">
                        <a:latin typeface="Times New Roman" pitchFamily="18" charset="0"/>
                        <a:cs typeface="Times New Roman" pitchFamily="18" charset="0"/>
                      </a:endParaRPr>
                    </a:p>
                  </a:txBody>
                  <a:tcPr/>
                </a:tc>
                <a:tc>
                  <a:txBody>
                    <a:bodyPr/>
                    <a:lstStyle/>
                    <a:p>
                      <a:pPr algn="ctr"/>
                      <a:r>
                        <a:rPr lang="fa-IR" baseline="0" dirty="0" smtClean="0"/>
                        <a:t>27.5</a:t>
                      </a:r>
                      <a:endParaRPr lang="en-US" baseline="0" dirty="0">
                        <a:latin typeface="Times New Roman" pitchFamily="18" charset="0"/>
                        <a:cs typeface="Times New Roman" pitchFamily="18" charset="0"/>
                      </a:endParaRPr>
                    </a:p>
                  </a:txBody>
                  <a:tcPr/>
                </a:tc>
                <a:tc>
                  <a:txBody>
                    <a:bodyPr/>
                    <a:lstStyle/>
                    <a:p>
                      <a:pPr algn="r" rtl="1"/>
                      <a:r>
                        <a:rPr lang="fa-IR" dirty="0" smtClean="0"/>
                        <a:t>قیمت فروش</a:t>
                      </a:r>
                      <a:endParaRPr lang="en-US" dirty="0">
                        <a:cs typeface="B Nazanin" pitchFamily="2" charset="-78"/>
                      </a:endParaRPr>
                    </a:p>
                  </a:txBody>
                  <a:tcPr/>
                </a:tc>
              </a:tr>
              <a:tr h="148632">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kumimoji="0" lang="fa-IR" sz="1800" kern="1200" baseline="0" dirty="0" smtClean="0">
                          <a:effectLst/>
                        </a:rPr>
                        <a:t>-5.28</a:t>
                      </a:r>
                      <a:endParaRPr kumimoji="0" lang="en-US" sz="1800" kern="1200" baseline="0" dirty="0" smtClean="0">
                        <a:effectLst/>
                      </a:endParaRPr>
                    </a:p>
                    <a:p>
                      <a:pPr algn="ctr"/>
                      <a:endParaRPr lang="en-US" baseline="0" dirty="0">
                        <a:latin typeface="Times New Roman" pitchFamily="18" charset="0"/>
                        <a:cs typeface="Times New Roman" pitchFamily="18" charset="0"/>
                      </a:endParaRPr>
                    </a:p>
                  </a:txBody>
                  <a:tcPr/>
                </a:tc>
                <a:tc>
                  <a:txBody>
                    <a:bodyPr/>
                    <a:lstStyle/>
                    <a:p>
                      <a:pPr algn="ctr"/>
                      <a:r>
                        <a:rPr lang="fa-IR" baseline="0" dirty="0" smtClean="0"/>
                        <a:t>6.62</a:t>
                      </a:r>
                      <a:endParaRPr lang="en-US" baseline="0" dirty="0">
                        <a:latin typeface="Times New Roman" pitchFamily="18" charset="0"/>
                        <a:cs typeface="Times New Roman" pitchFamily="18" charset="0"/>
                      </a:endParaRPr>
                    </a:p>
                  </a:txBody>
                  <a:tcPr/>
                </a:tc>
                <a:tc>
                  <a:txBody>
                    <a:bodyPr/>
                    <a:lstStyle/>
                    <a:p>
                      <a:pPr algn="ctr"/>
                      <a:r>
                        <a:rPr lang="fa-IR" baseline="0" dirty="0" smtClean="0"/>
                        <a:t>7.25</a:t>
                      </a:r>
                      <a:endParaRPr lang="en-US" baseline="0" dirty="0">
                        <a:latin typeface="Times New Roman" pitchFamily="18" charset="0"/>
                        <a:cs typeface="Times New Roman" pitchFamily="18" charset="0"/>
                      </a:endParaRPr>
                    </a:p>
                  </a:txBody>
                  <a:tcPr/>
                </a:tc>
                <a:tc>
                  <a:txBody>
                    <a:bodyPr/>
                    <a:lstStyle/>
                    <a:p>
                      <a:pPr algn="ctr"/>
                      <a:r>
                        <a:rPr lang="fa-IR" baseline="0" dirty="0" smtClean="0"/>
                        <a:t>5.39</a:t>
                      </a:r>
                      <a:endParaRPr lang="en-US" baseline="0" dirty="0">
                        <a:latin typeface="Times New Roman" pitchFamily="18" charset="0"/>
                        <a:cs typeface="Times New Roman" pitchFamily="18" charset="0"/>
                      </a:endParaRPr>
                    </a:p>
                  </a:txBody>
                  <a:tcPr/>
                </a:tc>
                <a:tc>
                  <a:txBody>
                    <a:bodyPr/>
                    <a:lstStyle/>
                    <a:p>
                      <a:pPr algn="r" rtl="1"/>
                      <a:r>
                        <a:rPr lang="fa-IR" dirty="0" smtClean="0"/>
                        <a:t>سود</a:t>
                      </a:r>
                      <a:endParaRPr lang="en-US" dirty="0">
                        <a:cs typeface="B Nazanin" pitchFamily="2" charset="-78"/>
                      </a:endParaRPr>
                    </a:p>
                  </a:txBody>
                  <a:tcPr/>
                </a:tc>
              </a:tr>
            </a:tbl>
          </a:graphicData>
        </a:graphic>
      </p:graphicFrame>
    </p:spTree>
    <p:extLst>
      <p:ext uri="{BB962C8B-B14F-4D97-AF65-F5344CB8AC3E}">
        <p14:creationId xmlns:p14="http://schemas.microsoft.com/office/powerpoint/2010/main" val="241713571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pPr algn="r" rtl="1"/>
            <a:r>
              <a:rPr lang="fa-IR" sz="3200" dirty="0" smtClean="0">
                <a:cs typeface="B Titr" pitchFamily="2" charset="-78"/>
              </a:rPr>
              <a:t>مقایسه کلی هزینه یابی سنتی و </a:t>
            </a:r>
            <a:r>
              <a:rPr lang="en-US" sz="3200" dirty="0" smtClean="0">
                <a:latin typeface="Times New Roman" pitchFamily="18" charset="0"/>
                <a:cs typeface="B Titr" pitchFamily="2" charset="-78"/>
              </a:rPr>
              <a:t>ABC</a:t>
            </a:r>
            <a:r>
              <a:rPr lang="fa-IR" sz="3200" dirty="0" smtClean="0">
                <a:cs typeface="B Titr" pitchFamily="2" charset="-78"/>
              </a:rPr>
              <a:t> :</a:t>
            </a:r>
            <a:endParaRPr lang="en-US" sz="3200" dirty="0">
              <a:cs typeface="B Titr" pitchFamily="2" charset="-78"/>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536122327"/>
              </p:ext>
            </p:extLst>
          </p:nvPr>
        </p:nvGraphicFramePr>
        <p:xfrm>
          <a:off x="428596" y="1571612"/>
          <a:ext cx="8229600" cy="5080000"/>
        </p:xfrm>
        <a:graphic>
          <a:graphicData uri="http://schemas.openxmlformats.org/drawingml/2006/table">
            <a:tbl>
              <a:tblPr firstRow="1" bandRow="1">
                <a:tableStyleId>{616DA210-FB5B-4158-B5E0-FEB733F419BA}</a:tableStyleId>
              </a:tblPr>
              <a:tblGrid>
                <a:gridCol w="4114800"/>
                <a:gridCol w="4114800"/>
              </a:tblGrid>
              <a:tr h="370840">
                <a:tc>
                  <a:txBody>
                    <a:bodyPr/>
                    <a:lstStyle/>
                    <a:p>
                      <a:pPr algn="ctr"/>
                      <a:r>
                        <a:rPr lang="en-US" sz="1800" dirty="0" smtClean="0"/>
                        <a:t>ABC</a:t>
                      </a:r>
                      <a:endParaRPr lang="en-US" sz="1800" b="1" dirty="0">
                        <a:latin typeface="Times New Roman" pitchFamily="18" charset="0"/>
                        <a:cs typeface="Times New Roman" pitchFamily="18" charset="0"/>
                      </a:endParaRPr>
                    </a:p>
                  </a:txBody>
                  <a:tcPr/>
                </a:tc>
                <a:tc>
                  <a:txBody>
                    <a:bodyPr/>
                    <a:lstStyle/>
                    <a:p>
                      <a:pPr algn="ctr"/>
                      <a:r>
                        <a:rPr lang="fa-IR" sz="1800" dirty="0" smtClean="0"/>
                        <a:t>سنتی</a:t>
                      </a:r>
                      <a:endParaRPr lang="en-US" sz="1800" b="1" dirty="0">
                        <a:cs typeface="B Nazanin" pitchFamily="2" charset="-78"/>
                      </a:endParaRPr>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800" baseline="0" dirty="0" smtClean="0"/>
                        <a:t>ارا</a:t>
                      </a:r>
                      <a:r>
                        <a:rPr lang="fa-IR" sz="1800" dirty="0" smtClean="0"/>
                        <a:t>ئه</a:t>
                      </a:r>
                      <a:r>
                        <a:rPr lang="fa-IR" sz="1800" baseline="0" dirty="0" smtClean="0"/>
                        <a:t> اطلاعات در مورد سودآوری و رضایت مشتری و رقابت در سطح جهانی</a:t>
                      </a:r>
                      <a:endParaRPr lang="en-US" sz="1800" dirty="0" smtClean="0"/>
                    </a:p>
                    <a:p>
                      <a:pPr algn="r"/>
                      <a:endParaRPr lang="en-US" sz="1800" b="0" dirty="0">
                        <a:cs typeface="B Nazanin" pitchFamily="2" charset="-78"/>
                      </a:endParaRPr>
                    </a:p>
                  </a:txBody>
                  <a:tcPr/>
                </a:tc>
                <a:tc>
                  <a:txBody>
                    <a:bodyPr/>
                    <a:lstStyle/>
                    <a:p>
                      <a:pPr algn="r"/>
                      <a:r>
                        <a:rPr lang="fa-IR" sz="1800" dirty="0" smtClean="0"/>
                        <a:t>هدف</a:t>
                      </a:r>
                      <a:r>
                        <a:rPr lang="fa-IR" sz="1800" baseline="0" dirty="0" smtClean="0"/>
                        <a:t> ارا</a:t>
                      </a:r>
                      <a:r>
                        <a:rPr lang="fa-IR" sz="1800" dirty="0" smtClean="0"/>
                        <a:t>ئه</a:t>
                      </a:r>
                      <a:r>
                        <a:rPr lang="fa-IR" sz="1800" baseline="0" dirty="0" smtClean="0"/>
                        <a:t> اطلاعات در مورد سودآوری</a:t>
                      </a:r>
                      <a:endParaRPr lang="en-US" sz="1800" b="0" dirty="0">
                        <a:cs typeface="B Nazanin" pitchFamily="2" charset="-78"/>
                      </a:endParaRPr>
                    </a:p>
                  </a:txBody>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fa-IR" sz="1800" dirty="0" smtClean="0"/>
                        <a:t>برای جریان های تولیدی ساده و</a:t>
                      </a:r>
                      <a:r>
                        <a:rPr lang="fa-IR" sz="1800" baseline="0" dirty="0" smtClean="0"/>
                        <a:t> پیچیده و غیر</a:t>
                      </a:r>
                      <a:r>
                        <a:rPr lang="fa-IR" sz="1800" dirty="0" smtClean="0"/>
                        <a:t>استاندارد</a:t>
                      </a:r>
                      <a:endParaRPr lang="en-US" sz="1800" b="0" dirty="0" smtClean="0">
                        <a:cs typeface="B Nazanin" pitchFamily="2" charset="-78"/>
                      </a:endParaRPr>
                    </a:p>
                  </a:txBody>
                  <a:tcPr/>
                </a:tc>
                <a:tc>
                  <a:txBody>
                    <a:bodyPr/>
                    <a:lstStyle/>
                    <a:p>
                      <a:pPr algn="r"/>
                      <a:r>
                        <a:rPr lang="fa-IR" sz="1800" dirty="0" smtClean="0"/>
                        <a:t>برای جریان های تولیدی ساده واستاندارد</a:t>
                      </a:r>
                      <a:endParaRPr lang="en-US" sz="1800" b="0" dirty="0">
                        <a:cs typeface="B Nazanin" pitchFamily="2" charset="-78"/>
                      </a:endParaRPr>
                    </a:p>
                  </a:txBody>
                  <a:tcPr/>
                </a:tc>
              </a:tr>
              <a:tr h="370840">
                <a:tc>
                  <a:txBody>
                    <a:bodyPr/>
                    <a:lstStyle/>
                    <a:p>
                      <a:pPr algn="r" rtl="1"/>
                      <a:r>
                        <a:rPr lang="fa-IR" sz="1800" dirty="0" smtClean="0"/>
                        <a:t>هزینه مربوط به تکنولوژی و کنترل کیفیت را در نظر  می گیرد</a:t>
                      </a:r>
                      <a:endParaRPr lang="en-US" sz="1800" b="0" dirty="0">
                        <a:cs typeface="B Nazanin" pitchFamily="2" charset="-78"/>
                      </a:endParaRPr>
                    </a:p>
                  </a:txBody>
                  <a:tcPr/>
                </a:tc>
                <a:tc>
                  <a:txBody>
                    <a:bodyPr/>
                    <a:lstStyle/>
                    <a:p>
                      <a:pPr algn="r"/>
                      <a:r>
                        <a:rPr lang="fa-IR" sz="1800" dirty="0" smtClean="0"/>
                        <a:t>نادیده گرفتن اثرات</a:t>
                      </a:r>
                      <a:r>
                        <a:rPr lang="fa-IR" sz="1800" baseline="0" dirty="0" smtClean="0"/>
                        <a:t> تکنولوژی</a:t>
                      </a:r>
                      <a:endParaRPr lang="en-US" sz="1800" b="0" dirty="0">
                        <a:cs typeface="B Nazanin" pitchFamily="2" charset="-78"/>
                      </a:endParaRPr>
                    </a:p>
                  </a:txBody>
                  <a:tcPr/>
                </a:tc>
              </a:tr>
              <a:tr h="370840">
                <a:tc>
                  <a:txBody>
                    <a:bodyPr/>
                    <a:lstStyle/>
                    <a:p>
                      <a:pPr algn="r" rtl="1"/>
                      <a:r>
                        <a:rPr lang="fa-IR" sz="1800" dirty="0" smtClean="0"/>
                        <a:t>تمام هزینه را هزینه محصول فرض میکند. با توجه به دید بلند مدت تمام هزینه  را متغیر در نظر می گیرد</a:t>
                      </a:r>
                      <a:endParaRPr lang="en-US" sz="1800" b="0" dirty="0">
                        <a:cs typeface="B Nazanin" pitchFamily="2" charset="-78"/>
                      </a:endParaRPr>
                    </a:p>
                  </a:txBody>
                  <a:tcPr/>
                </a:tc>
                <a:tc>
                  <a:txBody>
                    <a:bodyPr/>
                    <a:lstStyle/>
                    <a:p>
                      <a:pPr algn="r"/>
                      <a:r>
                        <a:rPr lang="fa-IR" sz="1800" dirty="0" smtClean="0"/>
                        <a:t>تقسیم هزینه</a:t>
                      </a:r>
                      <a:r>
                        <a:rPr lang="fa-IR" sz="1800" baseline="0" dirty="0" smtClean="0"/>
                        <a:t> ها به دو گروه هزینه دوره و هزینه محصول </a:t>
                      </a:r>
                      <a:endParaRPr lang="en-US" sz="1800" b="0" dirty="0">
                        <a:cs typeface="B Nazanin" pitchFamily="2" charset="-78"/>
                      </a:endParaRPr>
                    </a:p>
                  </a:txBody>
                  <a:tcPr/>
                </a:tc>
              </a:tr>
              <a:tr h="685800">
                <a:tc>
                  <a:txBody>
                    <a:bodyPr/>
                    <a:lstStyle/>
                    <a:p>
                      <a:pPr algn="r"/>
                      <a:r>
                        <a:rPr lang="fa-IR" sz="1800" dirty="0" smtClean="0"/>
                        <a:t>مبنا های چند گانه برای</a:t>
                      </a:r>
                      <a:r>
                        <a:rPr lang="fa-IR" sz="1800" baseline="0" dirty="0" smtClean="0"/>
                        <a:t> مراکز فعالیت</a:t>
                      </a:r>
                    </a:p>
                    <a:p>
                      <a:pPr algn="r"/>
                      <a:endParaRPr lang="fa-IR" sz="1800" baseline="0" dirty="0" smtClean="0"/>
                    </a:p>
                    <a:p>
                      <a:pPr algn="r"/>
                      <a:endParaRPr lang="fa-IR" sz="1800" b="0" baseline="0" dirty="0" smtClean="0">
                        <a:cs typeface="B Nazanin" pitchFamily="2" charset="-78"/>
                      </a:endParaRPr>
                    </a:p>
                  </a:txBody>
                  <a:tcPr/>
                </a:tc>
                <a:tc>
                  <a:txBody>
                    <a:bodyPr/>
                    <a:lstStyle/>
                    <a:p>
                      <a:pPr algn="r"/>
                      <a:r>
                        <a:rPr lang="fa-IR" sz="1800" dirty="0" smtClean="0"/>
                        <a:t>استفاده</a:t>
                      </a:r>
                      <a:r>
                        <a:rPr lang="fa-IR" sz="1800" baseline="0" dirty="0" smtClean="0"/>
                        <a:t> از یک مبنا جهت تخصیص هزینه های سربار</a:t>
                      </a:r>
                      <a:endParaRPr lang="en-US" sz="1800" b="0" dirty="0">
                        <a:cs typeface="B Nazanin" pitchFamily="2" charset="-78"/>
                      </a:endParaRPr>
                    </a:p>
                  </a:txBody>
                  <a:tcPr/>
                </a:tc>
              </a:tr>
              <a:tr h="68580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sz="1800" dirty="0" smtClean="0"/>
                        <a:t>مبناهای مالی و غیر مالی جهت تسهیم  هزینه سربار</a:t>
                      </a:r>
                      <a:endParaRPr lang="en-US" sz="1800" dirty="0" smtClean="0"/>
                    </a:p>
                    <a:p>
                      <a:pPr algn="r" rtl="1"/>
                      <a:endParaRPr lang="en-US" sz="1800" b="0" dirty="0">
                        <a:cs typeface="B Nazanin" pitchFamily="2" charset="-78"/>
                      </a:endParaRPr>
                    </a:p>
                  </a:txBody>
                  <a:tcPr/>
                </a:tc>
                <a:tc>
                  <a:txBody>
                    <a:bodyPr/>
                    <a:lstStyle/>
                    <a:p>
                      <a:pPr algn="r"/>
                      <a:r>
                        <a:rPr lang="fa-IR" sz="1800" dirty="0" smtClean="0"/>
                        <a:t>استفاده از مبناهای مالی</a:t>
                      </a:r>
                      <a:endParaRPr lang="en-US" sz="1800" b="0" dirty="0">
                        <a:cs typeface="B Nazanin" pitchFamily="2" charset="-78"/>
                      </a:endParaRPr>
                    </a:p>
                  </a:txBody>
                  <a:tcPr/>
                </a:tc>
              </a:tr>
            </a:tbl>
          </a:graphicData>
        </a:graphic>
      </p:graphicFrame>
    </p:spTree>
    <p:extLst>
      <p:ext uri="{BB962C8B-B14F-4D97-AF65-F5344CB8AC3E}">
        <p14:creationId xmlns:p14="http://schemas.microsoft.com/office/powerpoint/2010/main" val="17421709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427832027"/>
              </p:ext>
            </p:extLst>
          </p:nvPr>
        </p:nvGraphicFramePr>
        <p:xfrm>
          <a:off x="457200" y="1935163"/>
          <a:ext cx="8229600" cy="1656080"/>
        </p:xfrm>
        <a:graphic>
          <a:graphicData uri="http://schemas.openxmlformats.org/drawingml/2006/table">
            <a:tbl>
              <a:tblPr firstRow="1" bandRow="1">
                <a:tableStyleId>{616DA210-FB5B-4158-B5E0-FEB733F419BA}</a:tableStyleId>
              </a:tblPr>
              <a:tblGrid>
                <a:gridCol w="4114800"/>
                <a:gridCol w="4114800"/>
              </a:tblGrid>
              <a:tr h="370840">
                <a:tc>
                  <a:txBody>
                    <a:bodyPr/>
                    <a:lstStyle/>
                    <a:p>
                      <a:pPr algn="ctr"/>
                      <a:r>
                        <a:rPr lang="en-US" dirty="0" smtClean="0"/>
                        <a:t>ABC</a:t>
                      </a:r>
                      <a:endParaRPr lang="en-US" b="1" dirty="0">
                        <a:latin typeface="Times New Roman" pitchFamily="18" charset="0"/>
                        <a:cs typeface="Times New Roman" pitchFamily="18" charset="0"/>
                      </a:endParaRPr>
                    </a:p>
                  </a:txBody>
                  <a:tcPr/>
                </a:tc>
                <a:tc>
                  <a:txBody>
                    <a:bodyPr/>
                    <a:lstStyle/>
                    <a:p>
                      <a:pPr algn="ctr"/>
                      <a:r>
                        <a:rPr lang="fa-IR" dirty="0" smtClean="0"/>
                        <a:t>سنتی</a:t>
                      </a:r>
                      <a:endParaRPr lang="en-US" b="1" dirty="0">
                        <a:cs typeface="B Nazanin" pitchFamily="2" charset="-78"/>
                      </a:endParaRPr>
                    </a:p>
                  </a:txBody>
                  <a:tcPr/>
                </a:tc>
              </a:tr>
              <a:tr h="370840">
                <a:tc>
                  <a:txBody>
                    <a:bodyPr/>
                    <a:lstStyle/>
                    <a:p>
                      <a:pPr algn="r" rtl="1"/>
                      <a:r>
                        <a:rPr lang="fa-IR" dirty="0" smtClean="0"/>
                        <a:t>رابطه بین </a:t>
                      </a:r>
                      <a:r>
                        <a:rPr lang="fa-IR" baseline="0" dirty="0" smtClean="0"/>
                        <a:t>فعالیتهای لازم جهت تولید و توزیع را با محصول یا خدمت بطور مستقیم و با مبالغ کمی ایجاد میکند</a:t>
                      </a:r>
                      <a:endParaRPr lang="en-US" dirty="0">
                        <a:cs typeface="B Nazanin" pitchFamily="2" charset="-78"/>
                      </a:endParaRPr>
                    </a:p>
                  </a:txBody>
                  <a:tcPr/>
                </a:tc>
                <a:tc>
                  <a:txBody>
                    <a:bodyPr/>
                    <a:lstStyle/>
                    <a:p>
                      <a:pPr algn="r"/>
                      <a:r>
                        <a:rPr lang="fa-IR" dirty="0" smtClean="0"/>
                        <a:t>تعیین</a:t>
                      </a:r>
                      <a:r>
                        <a:rPr lang="fa-IR" baseline="0" dirty="0" smtClean="0"/>
                        <a:t> بهای تمام شده بدون در نظر گرفتن فعالیت های لازم جهت تولید و توزیع</a:t>
                      </a:r>
                      <a:endParaRPr lang="en-US" dirty="0">
                        <a:cs typeface="B Nazanin" pitchFamily="2" charset="-78"/>
                      </a:endParaRPr>
                    </a:p>
                  </a:txBody>
                  <a:tcPr/>
                </a:tc>
              </a:tr>
              <a:tr h="370840">
                <a:tc>
                  <a:txBody>
                    <a:bodyPr/>
                    <a:lstStyle/>
                    <a:p>
                      <a:pPr algn="r" rtl="1"/>
                      <a:r>
                        <a:rPr lang="fa-IR" dirty="0" smtClean="0"/>
                        <a:t>امکان اتخاذ تصمیم</a:t>
                      </a:r>
                      <a:r>
                        <a:rPr lang="fa-IR" baseline="0" dirty="0" smtClean="0"/>
                        <a:t> </a:t>
                      </a:r>
                      <a:r>
                        <a:rPr lang="fa-IR" dirty="0" smtClean="0"/>
                        <a:t>های مناسب </a:t>
                      </a:r>
                      <a:endParaRPr lang="en-US" dirty="0">
                        <a:cs typeface="B Nazanin" pitchFamily="2" charset="-78"/>
                      </a:endParaRPr>
                    </a:p>
                  </a:txBody>
                  <a:tcPr/>
                </a:tc>
                <a:tc>
                  <a:txBody>
                    <a:bodyPr/>
                    <a:lstStyle/>
                    <a:p>
                      <a:pPr algn="r"/>
                      <a:r>
                        <a:rPr lang="fa-IR" dirty="0" smtClean="0"/>
                        <a:t>گمراه کننده برای تصمیم گیریهای مدیران</a:t>
                      </a:r>
                      <a:endParaRPr lang="en-US" dirty="0">
                        <a:cs typeface="B Nazanin" pitchFamily="2" charset="-78"/>
                      </a:endParaRPr>
                    </a:p>
                  </a:txBody>
                  <a:tcPr/>
                </a:tc>
              </a:tr>
            </a:tbl>
          </a:graphicData>
        </a:graphic>
      </p:graphicFrame>
    </p:spTree>
    <p:extLst>
      <p:ext uri="{BB962C8B-B14F-4D97-AF65-F5344CB8AC3E}">
        <p14:creationId xmlns:p14="http://schemas.microsoft.com/office/powerpoint/2010/main" val="108291680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pPr algn="r" rtl="1"/>
            <a:r>
              <a:rPr lang="fa-IR" sz="4400" dirty="0" smtClean="0">
                <a:cs typeface="B Nazanin" pitchFamily="2" charset="-78"/>
              </a:rPr>
              <a:t>مزایای سیستم </a:t>
            </a:r>
            <a:r>
              <a:rPr lang="en-US" dirty="0" smtClean="0"/>
              <a:t>ABC</a:t>
            </a:r>
            <a:r>
              <a:rPr lang="fa-IR" dirty="0" smtClean="0"/>
              <a:t>:</a:t>
            </a:r>
            <a:endParaRPr lang="en-US" dirty="0"/>
          </a:p>
        </p:txBody>
      </p:sp>
      <p:sp>
        <p:nvSpPr>
          <p:cNvPr id="3" name="Content Placeholder 2"/>
          <p:cNvSpPr>
            <a:spLocks noGrp="1"/>
          </p:cNvSpPr>
          <p:nvPr>
            <p:ph idx="1"/>
          </p:nvPr>
        </p:nvSpPr>
        <p:spPr>
          <a:xfrm>
            <a:off x="533400" y="1447800"/>
            <a:ext cx="8229600" cy="4953000"/>
          </a:xfrm>
        </p:spPr>
        <p:txBody>
          <a:bodyPr>
            <a:noAutofit/>
          </a:bodyPr>
          <a:lstStyle/>
          <a:p>
            <a:pPr algn="r" rtl="1">
              <a:buFont typeface="Wingdings" pitchFamily="2" charset="2"/>
              <a:buChar char="ü"/>
            </a:pPr>
            <a:r>
              <a:rPr lang="fa-IR" sz="2200" dirty="0" smtClean="0">
                <a:cs typeface="B Nazanin" pitchFamily="2" charset="-78"/>
              </a:rPr>
              <a:t>تخصیص منطقی تر سربار از طریق تشخیص عامل اصلی هر فعالیت</a:t>
            </a:r>
          </a:p>
          <a:p>
            <a:pPr algn="r" rtl="1">
              <a:buFont typeface="Wingdings" pitchFamily="2" charset="2"/>
              <a:buChar char="ü"/>
            </a:pPr>
            <a:r>
              <a:rPr lang="fa-IR" sz="2200" dirty="0" smtClean="0">
                <a:cs typeface="B Nazanin" pitchFamily="2" charset="-78"/>
              </a:rPr>
              <a:t>قابلیت بکارگیری در شرایط پیچیده تولیدی</a:t>
            </a:r>
          </a:p>
          <a:p>
            <a:pPr algn="r" rtl="1">
              <a:buFont typeface="Wingdings" pitchFamily="2" charset="2"/>
              <a:buChar char="ü"/>
            </a:pPr>
            <a:r>
              <a:rPr lang="fa-IR" sz="2200" dirty="0" smtClean="0">
                <a:cs typeface="B Nazanin" pitchFamily="2" charset="-78"/>
              </a:rPr>
              <a:t>ابزار کنترلی کامل که بر سیستم اطلاعاتی مدیریت تکیه دارد </a:t>
            </a:r>
          </a:p>
          <a:p>
            <a:pPr algn="r" rtl="1">
              <a:buFont typeface="Wingdings" pitchFamily="2" charset="2"/>
              <a:buChar char="ü"/>
            </a:pPr>
            <a:r>
              <a:rPr lang="fa-IR" sz="2200" dirty="0" smtClean="0">
                <a:cs typeface="B Nazanin" pitchFamily="2" charset="-78"/>
              </a:rPr>
              <a:t>تعیین  بهای تمام شده و قیمت گذاری بصورت دقیقتر</a:t>
            </a:r>
          </a:p>
          <a:p>
            <a:pPr algn="r" rtl="1">
              <a:buFont typeface="Wingdings" pitchFamily="2" charset="2"/>
              <a:buChar char="ü"/>
            </a:pPr>
            <a:r>
              <a:rPr lang="fa-IR" sz="2400" dirty="0">
                <a:cs typeface="B Nazanin" pitchFamily="2" charset="-78"/>
              </a:rPr>
              <a:t>درک علل بوجود آورندة هزینه را بهبود می نماید.</a:t>
            </a:r>
          </a:p>
          <a:p>
            <a:pPr algn="r" rtl="1">
              <a:buFont typeface="Wingdings" pitchFamily="2" charset="2"/>
              <a:buChar char="ü"/>
            </a:pPr>
            <a:r>
              <a:rPr lang="fa-IR" sz="2400" dirty="0">
                <a:cs typeface="B Nazanin" pitchFamily="2" charset="-78"/>
              </a:rPr>
              <a:t>جهت برنامه ریزی برای عملکردهای آینده مفيد می باشد.</a:t>
            </a:r>
            <a:endParaRPr lang="fa-IR" sz="2200" dirty="0" smtClean="0">
              <a:cs typeface="B Nazanin" pitchFamily="2" charset="-78"/>
            </a:endParaRPr>
          </a:p>
          <a:p>
            <a:pPr algn="r" rtl="1">
              <a:buFont typeface="Wingdings" pitchFamily="2" charset="2"/>
              <a:buChar char="ü"/>
            </a:pPr>
            <a:r>
              <a:rPr lang="fa-IR" sz="2200" dirty="0" smtClean="0">
                <a:cs typeface="B Nazanin" pitchFamily="2" charset="-78"/>
              </a:rPr>
              <a:t>کنترل و برنامه ریزی بهتر عملیات شرکت از طریق شناخت فعالیتها</a:t>
            </a:r>
          </a:p>
          <a:p>
            <a:pPr algn="r" rtl="1">
              <a:buFont typeface="Wingdings" pitchFamily="2" charset="2"/>
              <a:buChar char="ü"/>
            </a:pPr>
            <a:r>
              <a:rPr lang="fa-IR" sz="2400" dirty="0">
                <a:cs typeface="B Nazanin" pitchFamily="2" charset="-78"/>
              </a:rPr>
              <a:t>تمرکز مدیریتی را از مدیریت هزینه ها به مدیریت فعاليت ها جابجا می کند.</a:t>
            </a:r>
            <a:endParaRPr lang="fa-IR" sz="2200" dirty="0" smtClean="0">
              <a:cs typeface="B Nazanin" pitchFamily="2" charset="-78"/>
            </a:endParaRPr>
          </a:p>
          <a:p>
            <a:pPr algn="r" rtl="1">
              <a:buFont typeface="Wingdings" pitchFamily="2" charset="2"/>
              <a:buChar char="ü"/>
            </a:pPr>
            <a:r>
              <a:rPr lang="fa-IR" sz="2200" dirty="0" smtClean="0">
                <a:cs typeface="B Nazanin" pitchFamily="2" charset="-78"/>
              </a:rPr>
              <a:t>ارزیابی صحیحتر از عملیات مالی مدیران</a:t>
            </a:r>
          </a:p>
          <a:p>
            <a:pPr algn="r" rtl="1">
              <a:buFont typeface="Wingdings" pitchFamily="2" charset="2"/>
              <a:buChar char="ü"/>
            </a:pPr>
            <a:r>
              <a:rPr lang="fa-IR" sz="2200" dirty="0" smtClean="0">
                <a:cs typeface="B Nazanin" pitchFamily="2" charset="-78"/>
              </a:rPr>
              <a:t>پرورش بهبود مستمر</a:t>
            </a:r>
          </a:p>
          <a:p>
            <a:pPr algn="r" rtl="1">
              <a:buFont typeface="Wingdings" pitchFamily="2" charset="2"/>
              <a:buChar char="ü"/>
            </a:pPr>
            <a:r>
              <a:rPr lang="fa-IR" sz="2200" dirty="0" smtClean="0">
                <a:cs typeface="B Nazanin" pitchFamily="2" charset="-78"/>
              </a:rPr>
              <a:t>حذف فعالیتهای بدون ارزش افزوده</a:t>
            </a:r>
          </a:p>
        </p:txBody>
      </p:sp>
    </p:spTree>
    <p:extLst>
      <p:ext uri="{BB962C8B-B14F-4D97-AF65-F5344CB8AC3E}">
        <p14:creationId xmlns:p14="http://schemas.microsoft.com/office/powerpoint/2010/main" val="79607763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rmAutofit/>
          </a:bodyPr>
          <a:lstStyle/>
          <a:p>
            <a:pPr algn="r" rtl="1"/>
            <a:r>
              <a:rPr lang="fa-IR" sz="4400" dirty="0" smtClean="0">
                <a:cs typeface="B Nazanin" pitchFamily="2" charset="-78"/>
              </a:rPr>
              <a:t>معایب</a:t>
            </a:r>
            <a:r>
              <a:rPr lang="fa-IR" sz="4400" dirty="0" smtClean="0"/>
              <a:t> </a:t>
            </a:r>
            <a:r>
              <a:rPr lang="en-US" sz="4400" dirty="0" smtClean="0"/>
              <a:t>ABC</a:t>
            </a:r>
            <a:r>
              <a:rPr lang="fa-IR" sz="4400" dirty="0" smtClean="0"/>
              <a:t>:</a:t>
            </a:r>
            <a:endParaRPr lang="en-US" sz="4400" dirty="0"/>
          </a:p>
        </p:txBody>
      </p:sp>
      <p:sp>
        <p:nvSpPr>
          <p:cNvPr id="3" name="Content Placeholder 2"/>
          <p:cNvSpPr>
            <a:spLocks noGrp="1"/>
          </p:cNvSpPr>
          <p:nvPr>
            <p:ph idx="1"/>
          </p:nvPr>
        </p:nvSpPr>
        <p:spPr>
          <a:xfrm>
            <a:off x="609600" y="1981200"/>
            <a:ext cx="8229600" cy="4876800"/>
          </a:xfrm>
        </p:spPr>
        <p:txBody>
          <a:bodyPr>
            <a:normAutofit/>
          </a:bodyPr>
          <a:lstStyle/>
          <a:p>
            <a:pPr algn="r" rtl="1">
              <a:lnSpc>
                <a:spcPct val="130000"/>
              </a:lnSpc>
              <a:buFont typeface="Wingdings" pitchFamily="2" charset="2"/>
              <a:buChar char="ü"/>
            </a:pPr>
            <a:r>
              <a:rPr lang="ar-SA" sz="2800" dirty="0" smtClean="0">
                <a:cs typeface="B Nazanin" pitchFamily="2" charset="-78"/>
              </a:rPr>
              <a:t>هزینه‌یابی </a:t>
            </a:r>
            <a:r>
              <a:rPr lang="ar-SA" sz="2800" dirty="0">
                <a:cs typeface="B Nazanin" pitchFamily="2" charset="-78"/>
              </a:rPr>
              <a:t>فعالیت‌محور، دقت هزینه‌یابی را افزایش می دهد، اما هیچ </a:t>
            </a:r>
            <a:r>
              <a:rPr lang="ar-SA" sz="2800" dirty="0" smtClean="0">
                <a:cs typeface="B Nazanin" pitchFamily="2" charset="-78"/>
              </a:rPr>
              <a:t>تضمینی</a:t>
            </a:r>
            <a:r>
              <a:rPr lang="fa-IR" sz="2800" dirty="0" smtClean="0">
                <a:cs typeface="B Nazanin" pitchFamily="2" charset="-78"/>
              </a:rPr>
              <a:t>  </a:t>
            </a:r>
            <a:r>
              <a:rPr lang="ar-SA" sz="2800" dirty="0">
                <a:cs typeface="B Nazanin" pitchFamily="2" charset="-78"/>
              </a:rPr>
              <a:t>برای ارائه صحیح هزینه محصولات وجود </a:t>
            </a:r>
            <a:r>
              <a:rPr lang="ar-SA" sz="2800" dirty="0" smtClean="0">
                <a:cs typeface="B Nazanin" pitchFamily="2" charset="-78"/>
              </a:rPr>
              <a:t>ندارد</a:t>
            </a:r>
            <a:r>
              <a:rPr lang="fa-IR" sz="2800" dirty="0" smtClean="0">
                <a:cs typeface="B Nazanin" pitchFamily="2" charset="-78"/>
              </a:rPr>
              <a:t>.</a:t>
            </a:r>
            <a:endParaRPr lang="fa-IR" sz="2800" dirty="0">
              <a:cs typeface="B Nazanin" pitchFamily="2" charset="-78"/>
            </a:endParaRPr>
          </a:p>
          <a:p>
            <a:pPr algn="r" rtl="1">
              <a:lnSpc>
                <a:spcPct val="130000"/>
              </a:lnSpc>
              <a:buFont typeface="Wingdings" pitchFamily="2" charset="2"/>
              <a:buChar char="ü"/>
            </a:pPr>
            <a:r>
              <a:rPr lang="ar-SA" sz="2800" dirty="0" smtClean="0">
                <a:cs typeface="B Nazanin" pitchFamily="2" charset="-78"/>
              </a:rPr>
              <a:t>پیاده‌سازی </a:t>
            </a:r>
            <a:r>
              <a:rPr lang="ar-SA" sz="2800" dirty="0">
                <a:cs typeface="B Nazanin" pitchFamily="2" charset="-78"/>
              </a:rPr>
              <a:t>هزینه‌یابی فعالیت‌محور به سرمایه‌گذاری عمده‌ای نیاز دارد، </a:t>
            </a:r>
            <a:endParaRPr lang="fa-IR" sz="2800" dirty="0" smtClean="0">
              <a:cs typeface="B Nazanin" pitchFamily="2" charset="-78"/>
            </a:endParaRPr>
          </a:p>
          <a:p>
            <a:pPr algn="r" rtl="1">
              <a:lnSpc>
                <a:spcPct val="130000"/>
              </a:lnSpc>
              <a:buFont typeface="Wingdings" pitchFamily="2" charset="2"/>
              <a:buChar char="ü"/>
            </a:pPr>
            <a:r>
              <a:rPr lang="ar-SA" sz="2800" dirty="0" smtClean="0">
                <a:cs typeface="B Nazanin" pitchFamily="2" charset="-78"/>
              </a:rPr>
              <a:t>دشواری </a:t>
            </a:r>
            <a:r>
              <a:rPr lang="ar-SA" sz="2800" dirty="0">
                <a:cs typeface="B Nazanin" pitchFamily="2" charset="-78"/>
              </a:rPr>
              <a:t>در یافتن محرکهای هزینه مناسب و بالا بودن حجم کار، </a:t>
            </a:r>
            <a:r>
              <a:rPr lang="ar-SA" sz="2800" dirty="0" smtClean="0">
                <a:cs typeface="B Nazanin" pitchFamily="2" charset="-78"/>
              </a:rPr>
              <a:t>صرف </a:t>
            </a:r>
            <a:r>
              <a:rPr lang="ar-SA" sz="2800" dirty="0">
                <a:cs typeface="B Nazanin" pitchFamily="2" charset="-78"/>
              </a:rPr>
              <a:t>زمان زیاد </a:t>
            </a:r>
            <a:r>
              <a:rPr lang="fa-IR" sz="2800" dirty="0" smtClean="0">
                <a:cs typeface="B Nazanin" pitchFamily="2" charset="-78"/>
              </a:rPr>
              <a:t>را موجب میشود</a:t>
            </a:r>
          </a:p>
          <a:p>
            <a:pPr algn="r" rtl="1">
              <a:lnSpc>
                <a:spcPct val="130000"/>
              </a:lnSpc>
              <a:buFont typeface="Wingdings" pitchFamily="2" charset="2"/>
              <a:buChar char="ü"/>
            </a:pPr>
            <a:r>
              <a:rPr lang="fa-IR" sz="2800" dirty="0" smtClean="0">
                <a:cs typeface="B Nazanin" pitchFamily="2" charset="-78"/>
              </a:rPr>
              <a:t>مقاومت سازمانی در مقابل تغییر از مشکلات مهم </a:t>
            </a:r>
            <a:r>
              <a:rPr lang="en-US" sz="2800" dirty="0" smtClean="0">
                <a:cs typeface="B Nazanin" pitchFamily="2" charset="-78"/>
              </a:rPr>
              <a:t>ABC </a:t>
            </a:r>
            <a:r>
              <a:rPr lang="fa-IR" sz="2800" dirty="0" smtClean="0">
                <a:cs typeface="B Nazanin" pitchFamily="2" charset="-78"/>
              </a:rPr>
              <a:t> است</a:t>
            </a:r>
          </a:p>
          <a:p>
            <a:pPr marL="0" indent="0" algn="r" rtl="1">
              <a:lnSpc>
                <a:spcPct val="130000"/>
              </a:lnSpc>
              <a:buNone/>
            </a:pPr>
            <a:endParaRPr lang="en-US" sz="2800" dirty="0">
              <a:cs typeface="B Nazanin" pitchFamily="2" charset="-78"/>
            </a:endParaRPr>
          </a:p>
        </p:txBody>
      </p:sp>
    </p:spTree>
    <p:extLst>
      <p:ext uri="{BB962C8B-B14F-4D97-AF65-F5344CB8AC3E}">
        <p14:creationId xmlns:p14="http://schemas.microsoft.com/office/powerpoint/2010/main" val="33642959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rmAutofit/>
          </a:bodyPr>
          <a:lstStyle/>
          <a:p>
            <a:pPr algn="r"/>
            <a:r>
              <a:rPr lang="fa-IR" sz="3600" dirty="0">
                <a:cs typeface="B Nazanin" pitchFamily="2" charset="-78"/>
              </a:rPr>
              <a:t>بيشترین کاربرد را خواهد داشت ؟ </a:t>
            </a:r>
            <a:r>
              <a:rPr lang="en-US" sz="3600" dirty="0"/>
              <a:t>ABC </a:t>
            </a:r>
            <a:r>
              <a:rPr lang="fa-IR" sz="3600" dirty="0" smtClean="0">
                <a:cs typeface="B Nazanin" pitchFamily="2" charset="-78"/>
              </a:rPr>
              <a:t>چه زمانی</a:t>
            </a:r>
            <a:endParaRPr lang="en-US" sz="3600" dirty="0">
              <a:cs typeface="B Nazanin" pitchFamily="2" charset="-78"/>
            </a:endParaRPr>
          </a:p>
        </p:txBody>
      </p:sp>
      <p:sp>
        <p:nvSpPr>
          <p:cNvPr id="3" name="Content Placeholder 2"/>
          <p:cNvSpPr>
            <a:spLocks noGrp="1"/>
          </p:cNvSpPr>
          <p:nvPr>
            <p:ph idx="1"/>
          </p:nvPr>
        </p:nvSpPr>
        <p:spPr>
          <a:xfrm>
            <a:off x="457200" y="1676400"/>
            <a:ext cx="8229600" cy="4389120"/>
          </a:xfrm>
        </p:spPr>
        <p:txBody>
          <a:bodyPr>
            <a:normAutofit lnSpcReduction="10000"/>
          </a:bodyPr>
          <a:lstStyle/>
          <a:p>
            <a:pPr algn="r" rtl="1">
              <a:buFont typeface="Wingdings" pitchFamily="2" charset="2"/>
              <a:buChar char="ü"/>
            </a:pPr>
            <a:r>
              <a:rPr lang="fa-IR" sz="2200" dirty="0">
                <a:cs typeface="B Nazanin" pitchFamily="2" charset="-78"/>
              </a:rPr>
              <a:t>هزینه های سربار زیاد</a:t>
            </a:r>
          </a:p>
          <a:p>
            <a:pPr algn="r" rtl="1">
              <a:buFont typeface="Wingdings" pitchFamily="2" charset="2"/>
              <a:buChar char="ü"/>
            </a:pPr>
            <a:r>
              <a:rPr lang="fa-IR" sz="2200" dirty="0">
                <a:cs typeface="B Nazanin" pitchFamily="2" charset="-78"/>
              </a:rPr>
              <a:t>توليدات چند محصولی</a:t>
            </a:r>
          </a:p>
          <a:p>
            <a:pPr algn="r" rtl="1">
              <a:buFont typeface="Wingdings" pitchFamily="2" charset="2"/>
              <a:buChar char="ü"/>
            </a:pPr>
            <a:r>
              <a:rPr lang="fa-IR" sz="2200" dirty="0">
                <a:cs typeface="B Nazanin" pitchFamily="2" charset="-78"/>
              </a:rPr>
              <a:t>محصولات پيچيده</a:t>
            </a:r>
          </a:p>
          <a:p>
            <a:pPr algn="r" rtl="1">
              <a:buFont typeface="Wingdings" pitchFamily="2" charset="2"/>
              <a:buChar char="ü"/>
            </a:pPr>
            <a:r>
              <a:rPr lang="fa-IR" sz="2200" dirty="0">
                <a:cs typeface="B Nazanin" pitchFamily="2" charset="-78"/>
              </a:rPr>
              <a:t>سيستم های پيچيده توليد</a:t>
            </a:r>
          </a:p>
          <a:p>
            <a:pPr algn="r" rtl="1">
              <a:buFont typeface="Wingdings" pitchFamily="2" charset="2"/>
              <a:buChar char="ü"/>
            </a:pPr>
            <a:r>
              <a:rPr lang="fa-IR" sz="2200" dirty="0">
                <a:cs typeface="B Nazanin" pitchFamily="2" charset="-78"/>
              </a:rPr>
              <a:t>اختلاف قابل ملاحضه در حجم ميان محصولات پر حجم و کم حجم.</a:t>
            </a:r>
          </a:p>
          <a:p>
            <a:pPr algn="r" rtl="1">
              <a:buFont typeface="Wingdings" pitchFamily="2" charset="2"/>
              <a:buChar char="ü"/>
            </a:pPr>
            <a:r>
              <a:rPr lang="fa-IR" sz="2200" dirty="0">
                <a:cs typeface="B Nazanin" pitchFamily="2" charset="-78"/>
              </a:rPr>
              <a:t>محصولات مختلف که نياز به منابع مختلفی داشته باشند.</a:t>
            </a:r>
          </a:p>
          <a:p>
            <a:pPr algn="r" rtl="1">
              <a:buFont typeface="Wingdings" pitchFamily="2" charset="2"/>
              <a:buChar char="ü"/>
            </a:pPr>
            <a:r>
              <a:rPr lang="fa-IR" sz="2200" dirty="0">
                <a:cs typeface="B Nazanin" pitchFamily="2" charset="-78"/>
              </a:rPr>
              <a:t>مشکلات فعلی تخصيص هزینه به علت تغييرات به وجود آمده در محصولات یا فرایندها</a:t>
            </a:r>
          </a:p>
          <a:p>
            <a:pPr algn="r" rtl="1">
              <a:buFont typeface="Wingdings" pitchFamily="2" charset="2"/>
              <a:buChar char="ü"/>
            </a:pPr>
            <a:r>
              <a:rPr lang="fa-IR" sz="2200" dirty="0">
                <a:cs typeface="B Nazanin" pitchFamily="2" charset="-78"/>
              </a:rPr>
              <a:t>نياز به اطلاعات هزینه ای </a:t>
            </a:r>
            <a:r>
              <a:rPr lang="fa-IR" sz="2200" dirty="0" smtClean="0">
                <a:cs typeface="B Nazanin" pitchFamily="2" charset="-78"/>
              </a:rPr>
              <a:t>بهتر</a:t>
            </a:r>
          </a:p>
          <a:p>
            <a:pPr algn="r" rtl="1">
              <a:buFont typeface="Wingdings" pitchFamily="2" charset="2"/>
              <a:buChar char="ü"/>
            </a:pPr>
            <a:r>
              <a:rPr lang="fa-IR" sz="2200" dirty="0" smtClean="0">
                <a:cs typeface="B Nazanin" pitchFamily="2" charset="-78"/>
              </a:rPr>
              <a:t>شرکتهایی که از ماشین آلات پیشرفته خودکار استفاده میکنند</a:t>
            </a:r>
          </a:p>
          <a:p>
            <a:pPr algn="r" rtl="1">
              <a:buFont typeface="Wingdings" pitchFamily="2" charset="2"/>
              <a:buChar char="ü"/>
            </a:pPr>
            <a:r>
              <a:rPr lang="fa-IR" sz="2200" dirty="0" smtClean="0">
                <a:cs typeface="B Nazanin" pitchFamily="2" charset="-78"/>
              </a:rPr>
              <a:t>برای تصمیم گیریهای مدیریتی و تعیین سودآوری محصولات و بهای تمام شده دقیق محصولات</a:t>
            </a:r>
          </a:p>
          <a:p>
            <a:pPr marL="0" indent="0" algn="r" rtl="1">
              <a:buNone/>
            </a:pPr>
            <a:endParaRPr lang="en-US" sz="2200" dirty="0">
              <a:cs typeface="B Nazanin" pitchFamily="2" charset="-78"/>
            </a:endParaRPr>
          </a:p>
        </p:txBody>
      </p:sp>
    </p:spTree>
    <p:extLst>
      <p:ext uri="{BB962C8B-B14F-4D97-AF65-F5344CB8AC3E}">
        <p14:creationId xmlns:p14="http://schemas.microsoft.com/office/powerpoint/2010/main" val="7816681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ar-SA" sz="3200" dirty="0">
                <a:cs typeface="B Nazanin" pitchFamily="2" charset="-78"/>
              </a:rPr>
              <a:t>بنابراین می</a:t>
            </a:r>
            <a:r>
              <a:rPr lang="fa-IR" sz="3200" dirty="0">
                <a:cs typeface="B Nazanin" pitchFamily="2" charset="-78"/>
              </a:rPr>
              <a:t> </a:t>
            </a:r>
            <a:r>
              <a:rPr lang="ar-SA" sz="3200" dirty="0">
                <a:cs typeface="B Nazanin" pitchFamily="2" charset="-78"/>
              </a:rPr>
              <a:t>توان برای تصمیمگیری درخصوص اجرای این سامانه در یک شرکت، شرایطی را درنظر گرفت</a:t>
            </a:r>
            <a:r>
              <a:rPr lang="fa-IR" sz="3200" dirty="0">
                <a:cs typeface="B Nazanin" pitchFamily="2" charset="-78"/>
              </a:rPr>
              <a:t>:</a:t>
            </a:r>
            <a:endParaRPr lang="en-US" sz="2800" dirty="0">
              <a:cs typeface="B Nazanin" pitchFamily="2" charset="-78"/>
            </a:endParaRPr>
          </a:p>
        </p:txBody>
      </p:sp>
      <p:sp>
        <p:nvSpPr>
          <p:cNvPr id="3" name="Content Placeholder 2"/>
          <p:cNvSpPr>
            <a:spLocks noGrp="1"/>
          </p:cNvSpPr>
          <p:nvPr>
            <p:ph idx="1"/>
          </p:nvPr>
        </p:nvSpPr>
        <p:spPr>
          <a:xfrm>
            <a:off x="457200" y="2133600"/>
            <a:ext cx="8229600" cy="4389120"/>
          </a:xfrm>
        </p:spPr>
        <p:txBody>
          <a:bodyPr>
            <a:normAutofit/>
          </a:bodyPr>
          <a:lstStyle/>
          <a:p>
            <a:pPr marL="0" indent="0" algn="r" rtl="1">
              <a:lnSpc>
                <a:spcPct val="130000"/>
              </a:lnSpc>
              <a:buNone/>
            </a:pPr>
            <a:r>
              <a:rPr lang="fa-IR" sz="2200" dirty="0">
                <a:latin typeface="Times New Roman" pitchFamily="18" charset="0"/>
                <a:cs typeface="Times New Roman" pitchFamily="18" charset="0"/>
              </a:rPr>
              <a:t>1</a:t>
            </a:r>
            <a:r>
              <a:rPr lang="fa-IR" sz="2200" dirty="0">
                <a:cs typeface="B Nazanin" pitchFamily="2" charset="-78"/>
              </a:rPr>
              <a:t>.</a:t>
            </a:r>
            <a:r>
              <a:rPr lang="ar-SA" sz="2200" dirty="0">
                <a:cs typeface="B Nazanin" pitchFamily="2" charset="-78"/>
              </a:rPr>
              <a:t>   دستمزد مستقیم، درصد کمی از کل هزینه‌ها باشد، </a:t>
            </a:r>
            <a:endParaRPr lang="en-US" sz="2200" dirty="0">
              <a:cs typeface="B Nazanin" pitchFamily="2" charset="-78"/>
            </a:endParaRPr>
          </a:p>
          <a:p>
            <a:pPr marL="0" indent="0" algn="r" rtl="1">
              <a:lnSpc>
                <a:spcPct val="130000"/>
              </a:lnSpc>
              <a:buNone/>
            </a:pPr>
            <a:r>
              <a:rPr lang="fa-IR" sz="2200" dirty="0">
                <a:latin typeface="Times New Roman" pitchFamily="18" charset="0"/>
                <a:cs typeface="Times New Roman" pitchFamily="18" charset="0"/>
              </a:rPr>
              <a:t>2</a:t>
            </a:r>
            <a:r>
              <a:rPr lang="fa-IR" sz="2200" dirty="0">
                <a:cs typeface="B Nazanin" pitchFamily="2" charset="-78"/>
              </a:rPr>
              <a:t>.</a:t>
            </a:r>
            <a:r>
              <a:rPr lang="ar-SA" sz="2200" dirty="0">
                <a:cs typeface="B Nazanin" pitchFamily="2" charset="-78"/>
              </a:rPr>
              <a:t>   فروش افزایش  اما سود شرکت کاهش یابد، </a:t>
            </a:r>
            <a:endParaRPr lang="en-US" sz="2200" dirty="0">
              <a:cs typeface="B Nazanin" pitchFamily="2" charset="-78"/>
            </a:endParaRPr>
          </a:p>
          <a:p>
            <a:pPr marL="0" indent="0" algn="r" rtl="1">
              <a:lnSpc>
                <a:spcPct val="130000"/>
              </a:lnSpc>
              <a:buNone/>
            </a:pPr>
            <a:r>
              <a:rPr lang="en-US" sz="2200" dirty="0" smtClean="0">
                <a:latin typeface="Times New Roman" pitchFamily="18" charset="0"/>
                <a:cs typeface="Times New Roman" pitchFamily="18" charset="0"/>
              </a:rPr>
              <a:t>3</a:t>
            </a:r>
            <a:r>
              <a:rPr lang="fa-IR" sz="2200" dirty="0" smtClean="0">
                <a:cs typeface="B Nazanin" pitchFamily="2" charset="-78"/>
              </a:rPr>
              <a:t>.</a:t>
            </a:r>
            <a:r>
              <a:rPr lang="ar-SA" sz="2200" dirty="0" smtClean="0">
                <a:cs typeface="B Nazanin" pitchFamily="2" charset="-78"/>
              </a:rPr>
              <a:t>   </a:t>
            </a:r>
            <a:r>
              <a:rPr lang="ar-SA" sz="2200" dirty="0">
                <a:cs typeface="B Nazanin" pitchFamily="2" charset="-78"/>
              </a:rPr>
              <a:t>حاشیه سود خط تولید به سختی تفسیرپذیر باشد، </a:t>
            </a:r>
            <a:endParaRPr lang="en-US" sz="2200" dirty="0">
              <a:cs typeface="B Nazanin" pitchFamily="2" charset="-78"/>
            </a:endParaRPr>
          </a:p>
          <a:p>
            <a:pPr marL="0" indent="0" algn="r" rtl="1">
              <a:lnSpc>
                <a:spcPct val="130000"/>
              </a:lnSpc>
              <a:buNone/>
            </a:pPr>
            <a:r>
              <a:rPr lang="en-US" sz="2200" dirty="0" smtClean="0">
                <a:latin typeface="Times New Roman" pitchFamily="18" charset="0"/>
                <a:cs typeface="Times New Roman" pitchFamily="18" charset="0"/>
              </a:rPr>
              <a:t>4</a:t>
            </a:r>
            <a:r>
              <a:rPr lang="fa-IR" sz="2200" dirty="0" smtClean="0">
                <a:cs typeface="B Nazanin" pitchFamily="2" charset="-78"/>
              </a:rPr>
              <a:t>.</a:t>
            </a:r>
            <a:r>
              <a:rPr lang="ar-SA" sz="2200" dirty="0" smtClean="0">
                <a:cs typeface="B Nazanin" pitchFamily="2" charset="-78"/>
              </a:rPr>
              <a:t>   </a:t>
            </a:r>
            <a:r>
              <a:rPr lang="ar-SA" sz="2200" dirty="0">
                <a:cs typeface="B Nazanin" pitchFamily="2" charset="-78"/>
              </a:rPr>
              <a:t>مدیران به گزارشهای بهای تمام شده موجود اعتقادی نداشته باشند، </a:t>
            </a:r>
            <a:endParaRPr lang="en-US" sz="2200" dirty="0">
              <a:cs typeface="B Nazanin" pitchFamily="2" charset="-78"/>
            </a:endParaRPr>
          </a:p>
          <a:p>
            <a:pPr marL="0" indent="0" algn="r" rtl="1">
              <a:lnSpc>
                <a:spcPct val="130000"/>
              </a:lnSpc>
              <a:buNone/>
            </a:pPr>
            <a:endParaRPr lang="en-US" sz="2200" dirty="0">
              <a:cs typeface="B Nazanin" pitchFamily="2" charset="-78"/>
            </a:endParaRPr>
          </a:p>
          <a:p>
            <a:pPr marL="0" indent="0" algn="r" rtl="1">
              <a:buNone/>
            </a:pPr>
            <a:endParaRPr lang="en-US" sz="2200" dirty="0">
              <a:cs typeface="B Nazanin" pitchFamily="2" charset="-78"/>
            </a:endParaRPr>
          </a:p>
        </p:txBody>
      </p:sp>
    </p:spTree>
    <p:extLst>
      <p:ext uri="{BB962C8B-B14F-4D97-AF65-F5344CB8AC3E}">
        <p14:creationId xmlns:p14="http://schemas.microsoft.com/office/powerpoint/2010/main" val="402860796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lstStyle/>
          <a:p>
            <a:pPr algn="r" rtl="1"/>
            <a:r>
              <a:rPr lang="fa-IR" sz="4400" dirty="0" smtClean="0">
                <a:cs typeface="B Nazanin" pitchFamily="2" charset="-78"/>
              </a:rPr>
              <a:t>مکانیزم سیستم </a:t>
            </a:r>
            <a:r>
              <a:rPr lang="en-US" sz="4000" dirty="0" smtClean="0">
                <a:latin typeface="Times New Roman" pitchFamily="18" charset="0"/>
                <a:cs typeface="Times New Roman" pitchFamily="18" charset="0"/>
              </a:rPr>
              <a:t>TDABC</a:t>
            </a:r>
            <a:r>
              <a:rPr lang="fa-IR" dirty="0" smtClean="0"/>
              <a:t> :</a:t>
            </a:r>
            <a:endParaRPr lang="en-US" dirty="0"/>
          </a:p>
        </p:txBody>
      </p:sp>
      <p:sp>
        <p:nvSpPr>
          <p:cNvPr id="3" name="Content Placeholder 2"/>
          <p:cNvSpPr>
            <a:spLocks noGrp="1"/>
          </p:cNvSpPr>
          <p:nvPr>
            <p:ph idx="1"/>
          </p:nvPr>
        </p:nvSpPr>
        <p:spPr/>
        <p:txBody>
          <a:bodyPr>
            <a:normAutofit fontScale="92500"/>
          </a:bodyPr>
          <a:lstStyle/>
          <a:p>
            <a:pPr algn="r" rtl="1">
              <a:buNone/>
            </a:pPr>
            <a:r>
              <a:rPr lang="fa-IR" dirty="0" smtClean="0">
                <a:cs typeface="B Nazanin" pitchFamily="2" charset="-78"/>
              </a:rPr>
              <a:t>این روش برای تخصیص هزینه منابع به فعالیتها نیازی به مصاحبه با کارکنان </a:t>
            </a:r>
          </a:p>
          <a:p>
            <a:pPr algn="r" rtl="1">
              <a:buNone/>
            </a:pPr>
            <a:r>
              <a:rPr lang="fa-IR" dirty="0" smtClean="0">
                <a:cs typeface="B Nazanin" pitchFamily="2" charset="-78"/>
              </a:rPr>
              <a:t>ندارد و مستقیما هزینه منابع را به موضوعات هزینه تخصیص میدهد :</a:t>
            </a:r>
          </a:p>
          <a:p>
            <a:pPr algn="r" rtl="1">
              <a:buNone/>
            </a:pPr>
            <a:endParaRPr lang="fa-IR" dirty="0" smtClean="0">
              <a:cs typeface="B Nazanin" pitchFamily="2" charset="-78"/>
            </a:endParaRPr>
          </a:p>
          <a:p>
            <a:pPr marL="514350" indent="-514350" algn="r" rtl="1">
              <a:buFont typeface="+mj-lt"/>
              <a:buAutoNum type="arabicParenR"/>
            </a:pPr>
            <a:r>
              <a:rPr lang="fa-IR" dirty="0" smtClean="0">
                <a:cs typeface="B Nazanin" pitchFamily="2" charset="-78"/>
              </a:rPr>
              <a:t>این مدل ابتدا هزینه تدارک و تامین ظرفیت منابع را حساب میکند و با تقسیم هزینه کلیه منابع تامین شده بر ظرفیت بخش نرخ هزینه ظرفیت را بدست می آورد</a:t>
            </a:r>
          </a:p>
          <a:p>
            <a:pPr marL="514350" indent="-514350" algn="r" rtl="1">
              <a:buFont typeface="+mj-lt"/>
              <a:buAutoNum type="arabicParenR"/>
            </a:pPr>
            <a:r>
              <a:rPr lang="fa-IR" dirty="0" smtClean="0">
                <a:cs typeface="B Nazanin" pitchFamily="2" charset="-78"/>
              </a:rPr>
              <a:t>ظرفیت مورد نیاز هر موضوع هزینه (معمولا بر حسب زمان) را برآورد کرده و از نرخ هزینه ظرفیت برای تخصیص هزینه های منابع به موضوعات هزینه استفاده میکند</a:t>
            </a: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lstStyle/>
          <a:p>
            <a:pPr algn="r" rtl="1"/>
            <a:r>
              <a:rPr lang="fa-IR" sz="4400" dirty="0" smtClean="0">
                <a:cs typeface="B Nazanin" pitchFamily="2" charset="-78"/>
              </a:rPr>
              <a:t>مزایای سیستم </a:t>
            </a:r>
            <a:r>
              <a:rPr lang="en-US" sz="4000" dirty="0" smtClean="0">
                <a:latin typeface="Times New Roman" pitchFamily="18" charset="0"/>
                <a:cs typeface="Times New Roman" pitchFamily="18" charset="0"/>
              </a:rPr>
              <a:t>TDABC</a:t>
            </a:r>
            <a:r>
              <a:rPr lang="fa-IR" dirty="0" smtClean="0"/>
              <a:t> :</a:t>
            </a:r>
            <a:endParaRPr lang="en-US" dirty="0"/>
          </a:p>
        </p:txBody>
      </p:sp>
      <p:sp>
        <p:nvSpPr>
          <p:cNvPr id="3" name="Content Placeholder 2"/>
          <p:cNvSpPr>
            <a:spLocks noGrp="1"/>
          </p:cNvSpPr>
          <p:nvPr>
            <p:ph idx="1"/>
          </p:nvPr>
        </p:nvSpPr>
        <p:spPr/>
        <p:txBody>
          <a:bodyPr>
            <a:normAutofit/>
          </a:bodyPr>
          <a:lstStyle/>
          <a:p>
            <a:pPr algn="r" rtl="1">
              <a:buFont typeface="Arial" pitchFamily="34" charset="0"/>
              <a:buChar char="•"/>
            </a:pPr>
            <a:r>
              <a:rPr lang="fa-IR" sz="2200" dirty="0" smtClean="0">
                <a:cs typeface="B Nazanin" pitchFamily="2" charset="-78"/>
              </a:rPr>
              <a:t>به سرعت راه اندازی میشود</a:t>
            </a:r>
          </a:p>
          <a:p>
            <a:pPr algn="r" rtl="1">
              <a:buFont typeface="Arial" pitchFamily="34" charset="0"/>
              <a:buChar char="•"/>
            </a:pPr>
            <a:r>
              <a:rPr lang="fa-IR" sz="2200" dirty="0" smtClean="0">
                <a:cs typeface="B Nazanin" pitchFamily="2" charset="-78"/>
              </a:rPr>
              <a:t>برای انعکاس تغییرات عملیات و تنوع سفارشات و بهای منابع به راحتی به روزرسانی میشود</a:t>
            </a:r>
          </a:p>
          <a:p>
            <a:pPr algn="r" rtl="1">
              <a:buFont typeface="Arial" pitchFamily="34" charset="0"/>
              <a:buChar char="•"/>
            </a:pPr>
            <a:r>
              <a:rPr lang="fa-IR" sz="2200" dirty="0" smtClean="0">
                <a:cs typeface="B Nazanin" pitchFamily="2" charset="-78"/>
              </a:rPr>
              <a:t>از طریق مشاهده مستقیم تخمینهای زمانی میتوان به اعتبار این مدل </a:t>
            </a:r>
            <a:r>
              <a:rPr lang="ar-SA" sz="2200" dirty="0" smtClean="0">
                <a:cs typeface="B Nazanin" pitchFamily="2" charset="-78"/>
              </a:rPr>
              <a:t>پ</a:t>
            </a:r>
            <a:r>
              <a:rPr lang="fa-IR" sz="2200" dirty="0" smtClean="0">
                <a:cs typeface="B Nazanin" pitchFamily="2" charset="-78"/>
              </a:rPr>
              <a:t>ی برد</a:t>
            </a:r>
          </a:p>
          <a:p>
            <a:pPr algn="r" rtl="1">
              <a:buFont typeface="Arial" pitchFamily="34" charset="0"/>
              <a:buChar char="•"/>
            </a:pPr>
            <a:r>
              <a:rPr lang="fa-IR" sz="2200" dirty="0" smtClean="0">
                <a:cs typeface="B Nazanin" pitchFamily="2" charset="-78"/>
              </a:rPr>
              <a:t> به روشنی ظرفیتهای استفاده نشده منابع را برای مدیریت مشخص میکند</a:t>
            </a:r>
          </a:p>
          <a:p>
            <a:pPr algn="r" rtl="1">
              <a:buFont typeface="Arial" pitchFamily="34" charset="0"/>
              <a:buChar char="•"/>
            </a:pPr>
            <a:r>
              <a:rPr lang="fa-IR" sz="2200" dirty="0" smtClean="0">
                <a:cs typeface="B Nazanin" pitchFamily="2" charset="-78"/>
              </a:rPr>
              <a:t>تنوع در سفارشها و مشتریان باعث </a:t>
            </a:r>
            <a:r>
              <a:rPr lang="ar-SA" sz="2200" dirty="0" smtClean="0">
                <a:cs typeface="B Nazanin" pitchFamily="2" charset="-78"/>
              </a:rPr>
              <a:t>پ</a:t>
            </a:r>
            <a:r>
              <a:rPr lang="fa-IR" sz="2200" dirty="0" smtClean="0">
                <a:cs typeface="B Nazanin" pitchFamily="2" charset="-78"/>
              </a:rPr>
              <a:t>یچیده تر شدن مدل نمیشوند</a:t>
            </a:r>
            <a:endParaRPr lang="en-US" sz="2200" dirty="0" smtClean="0">
              <a:cs typeface="B Nazanin" pitchFamily="2" charset="-78"/>
            </a:endParaRPr>
          </a:p>
          <a:p>
            <a:pPr algn="r" rtl="1">
              <a:buFont typeface="Arial" pitchFamily="34" charset="0"/>
              <a:buChar char="•"/>
            </a:pPr>
            <a:r>
              <a:rPr lang="fa-IR" sz="2200" dirty="0" smtClean="0">
                <a:cs typeface="B Nazanin" pitchFamily="2" charset="-78"/>
              </a:rPr>
              <a:t>بهبود فرایند تصمیم گیری</a:t>
            </a:r>
          </a:p>
          <a:p>
            <a:pPr algn="r" rtl="1">
              <a:buFont typeface="Arial" pitchFamily="34" charset="0"/>
              <a:buChar char="•"/>
            </a:pPr>
            <a:r>
              <a:rPr lang="ar-SA" sz="2200" dirty="0" smtClean="0">
                <a:cs typeface="B Nazanin" pitchFamily="2" charset="-78"/>
              </a:rPr>
              <a:t>پ</a:t>
            </a:r>
            <a:r>
              <a:rPr lang="fa-IR" sz="2200" dirty="0" smtClean="0">
                <a:cs typeface="B Nazanin" pitchFamily="2" charset="-78"/>
              </a:rPr>
              <a:t>شتیبانی از سایر تکنیکهای بهبود مستمر مانند شش سیگما و مدیریت ناب و الگو برداری</a:t>
            </a:r>
          </a:p>
          <a:p>
            <a:pPr algn="r" rtl="1">
              <a:buFont typeface="Arial" pitchFamily="34" charset="0"/>
              <a:buChar char="•"/>
            </a:pPr>
            <a:r>
              <a:rPr lang="fa-IR" sz="2200" dirty="0" smtClean="0">
                <a:cs typeface="B Nazanin" pitchFamily="2" charset="-78"/>
              </a:rPr>
              <a:t>حذف </a:t>
            </a:r>
            <a:r>
              <a:rPr lang="ar-SA" sz="2200" dirty="0" smtClean="0">
                <a:cs typeface="B Nazanin" pitchFamily="2" charset="-78"/>
              </a:rPr>
              <a:t>پ</a:t>
            </a:r>
            <a:r>
              <a:rPr lang="fa-IR" sz="2200" dirty="0" smtClean="0">
                <a:cs typeface="B Nazanin" pitchFamily="2" charset="-78"/>
              </a:rPr>
              <a:t>یچیدگی های غیر ضروری زنجیره ارزش</a:t>
            </a:r>
            <a:endParaRPr lang="en-US" sz="2200" dirty="0" smtClean="0">
              <a:cs typeface="B Nazanin" pitchFamily="2" charset="-78"/>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389120"/>
          </a:xfrm>
        </p:spPr>
        <p:txBody>
          <a:bodyPr>
            <a:normAutofit/>
          </a:bodyPr>
          <a:lstStyle/>
          <a:p>
            <a:pPr algn="r" rtl="1">
              <a:buFont typeface="Arial" pitchFamily="34" charset="0"/>
              <a:buChar char="•"/>
            </a:pPr>
            <a:endParaRPr lang="fa-IR" sz="2400" dirty="0">
              <a:cs typeface="B Nazanin" pitchFamily="2" charset="-78"/>
            </a:endParaRPr>
          </a:p>
          <a:p>
            <a:pPr algn="r" rtl="1">
              <a:buFont typeface="Arial" pitchFamily="34" charset="0"/>
              <a:buChar char="•"/>
            </a:pPr>
            <a:r>
              <a:rPr lang="fa-IR" sz="2400" dirty="0">
                <a:cs typeface="B Nazanin" pitchFamily="2" charset="-78"/>
              </a:rPr>
              <a:t>یکپارچه سازی و ادغام مناسب با داده های سیستم  </a:t>
            </a:r>
            <a:r>
              <a:rPr lang="en-US" sz="2400" dirty="0">
                <a:cs typeface="B Nazanin" pitchFamily="2" charset="-78"/>
              </a:rPr>
              <a:t>ERP</a:t>
            </a:r>
            <a:r>
              <a:rPr lang="fa-IR" sz="2400" dirty="0">
                <a:cs typeface="B Nazanin" pitchFamily="2" charset="-78"/>
              </a:rPr>
              <a:t> باعث پویاتر شدن مدل و </a:t>
            </a:r>
            <a:endParaRPr lang="fa-IR" sz="2400" dirty="0" smtClean="0">
              <a:cs typeface="B Nazanin" pitchFamily="2" charset="-78"/>
            </a:endParaRPr>
          </a:p>
          <a:p>
            <a:pPr marL="0" indent="0" algn="r" rtl="1">
              <a:buNone/>
            </a:pPr>
            <a:r>
              <a:rPr lang="fa-IR" sz="2400" dirty="0" smtClean="0">
                <a:cs typeface="B Nazanin" pitchFamily="2" charset="-78"/>
              </a:rPr>
              <a:t>    کاهش </a:t>
            </a:r>
            <a:r>
              <a:rPr lang="fa-IR" sz="2400" dirty="0">
                <a:cs typeface="B Nazanin" pitchFamily="2" charset="-78"/>
              </a:rPr>
              <a:t>نیروی انسانی </a:t>
            </a:r>
            <a:r>
              <a:rPr lang="fa-IR" sz="2400" dirty="0" smtClean="0">
                <a:cs typeface="B Nazanin" pitchFamily="2" charset="-78"/>
              </a:rPr>
              <a:t>می شوند</a:t>
            </a:r>
          </a:p>
          <a:p>
            <a:pPr marL="0" indent="0" algn="r" rtl="1">
              <a:buNone/>
            </a:pPr>
            <a:endParaRPr lang="fa-IR" sz="2400" dirty="0">
              <a:cs typeface="B Nazanin" pitchFamily="2" charset="-78"/>
            </a:endParaRPr>
          </a:p>
          <a:p>
            <a:pPr algn="r" rtl="1">
              <a:buFont typeface="Arial" pitchFamily="34" charset="0"/>
              <a:buChar char="•"/>
            </a:pPr>
            <a:r>
              <a:rPr lang="fa-IR" sz="2400" dirty="0">
                <a:cs typeface="B Nazanin" pitchFamily="2" charset="-78"/>
              </a:rPr>
              <a:t>تخصیص مستقیم فعالیتها با </a:t>
            </a:r>
            <a:r>
              <a:rPr lang="fa-IR" sz="2400" dirty="0" smtClean="0">
                <a:cs typeface="B Nazanin" pitchFamily="2" charset="-78"/>
              </a:rPr>
              <a:t>استفاده </a:t>
            </a:r>
            <a:r>
              <a:rPr lang="fa-IR" sz="2400" dirty="0">
                <a:cs typeface="B Nazanin" pitchFamily="2" charset="-78"/>
              </a:rPr>
              <a:t>از مشخصات معین از سفارشات و </a:t>
            </a:r>
            <a:r>
              <a:rPr lang="fa-IR" sz="2400" dirty="0" smtClean="0">
                <a:cs typeface="B Nazanin" pitchFamily="2" charset="-78"/>
              </a:rPr>
              <a:t>محصولات</a:t>
            </a:r>
          </a:p>
          <a:p>
            <a:pPr marL="0" indent="0" algn="r" rtl="1">
              <a:buNone/>
            </a:pPr>
            <a:endParaRPr lang="fa-IR" sz="2400" dirty="0">
              <a:cs typeface="B Nazanin" pitchFamily="2" charset="-78"/>
            </a:endParaRPr>
          </a:p>
          <a:p>
            <a:pPr algn="r" rtl="1">
              <a:buFont typeface="Arial" pitchFamily="34" charset="0"/>
              <a:buChar char="•"/>
            </a:pPr>
            <a:r>
              <a:rPr lang="fa-IR" sz="2400" dirty="0">
                <a:cs typeface="B Nazanin" pitchFamily="2" charset="-78"/>
              </a:rPr>
              <a:t>اجرا و بازخورد ماهانه برای تشخیص تغییرات</a:t>
            </a:r>
            <a:endParaRPr lang="en-US" sz="2400" dirty="0">
              <a:cs typeface="B Nazanin" pitchFamily="2" charset="-78"/>
            </a:endParaRPr>
          </a:p>
          <a:p>
            <a:pPr algn="r" rtl="1">
              <a:buFont typeface="Arial" pitchFamily="34" charset="0"/>
              <a:buChar char="•"/>
            </a:pPr>
            <a:endParaRPr lang="en-US" sz="2400" dirty="0">
              <a:cs typeface="B Nazanin" pitchFamily="2" charset="-78"/>
            </a:endParaRPr>
          </a:p>
        </p:txBody>
      </p:sp>
    </p:spTree>
    <p:extLst>
      <p:ext uri="{BB962C8B-B14F-4D97-AF65-F5344CB8AC3E}">
        <p14:creationId xmlns:p14="http://schemas.microsoft.com/office/powerpoint/2010/main" val="131464148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lstStyle/>
          <a:p>
            <a:pPr algn="r" rtl="1"/>
            <a:r>
              <a:rPr lang="fa-IR" sz="4400" dirty="0" smtClean="0">
                <a:cs typeface="B Nazanin" pitchFamily="2" charset="-78"/>
              </a:rPr>
              <a:t>مکانیزم سیستم </a:t>
            </a:r>
            <a:r>
              <a:rPr lang="en-US" sz="4000" dirty="0" smtClean="0">
                <a:latin typeface="Times New Roman" pitchFamily="18" charset="0"/>
                <a:cs typeface="Times New Roman" pitchFamily="18" charset="0"/>
              </a:rPr>
              <a:t>TDABC</a:t>
            </a:r>
            <a:r>
              <a:rPr lang="fa-IR" dirty="0" smtClean="0"/>
              <a:t> :</a:t>
            </a:r>
            <a:endParaRPr lang="en-US" dirty="0"/>
          </a:p>
        </p:txBody>
      </p:sp>
      <p:sp>
        <p:nvSpPr>
          <p:cNvPr id="3" name="Content Placeholder 2"/>
          <p:cNvSpPr>
            <a:spLocks noGrp="1"/>
          </p:cNvSpPr>
          <p:nvPr>
            <p:ph idx="1"/>
          </p:nvPr>
        </p:nvSpPr>
        <p:spPr/>
        <p:txBody>
          <a:bodyPr>
            <a:normAutofit fontScale="92500"/>
          </a:bodyPr>
          <a:lstStyle/>
          <a:p>
            <a:pPr algn="r" rtl="1">
              <a:buNone/>
            </a:pPr>
            <a:r>
              <a:rPr lang="fa-IR" dirty="0" smtClean="0">
                <a:cs typeface="B Nazanin" pitchFamily="2" charset="-78"/>
              </a:rPr>
              <a:t>این روش برای تخصیص هزینه منابع به فعالیتها نیازی به مصاحبه با کارکنان </a:t>
            </a:r>
          </a:p>
          <a:p>
            <a:pPr algn="r" rtl="1">
              <a:buNone/>
            </a:pPr>
            <a:r>
              <a:rPr lang="fa-IR" dirty="0" smtClean="0">
                <a:cs typeface="B Nazanin" pitchFamily="2" charset="-78"/>
              </a:rPr>
              <a:t>ندارد و مستقیما هزینه منابع را به موضوعات هزینه تخصیص میدهد :</a:t>
            </a:r>
          </a:p>
          <a:p>
            <a:pPr algn="r" rtl="1">
              <a:buNone/>
            </a:pPr>
            <a:endParaRPr lang="fa-IR" dirty="0" smtClean="0">
              <a:cs typeface="B Nazanin" pitchFamily="2" charset="-78"/>
            </a:endParaRPr>
          </a:p>
          <a:p>
            <a:pPr marL="514350" indent="-514350" algn="r" rtl="1">
              <a:buFont typeface="+mj-lt"/>
              <a:buAutoNum type="arabicParenR"/>
            </a:pPr>
            <a:r>
              <a:rPr lang="fa-IR" dirty="0" smtClean="0">
                <a:cs typeface="B Nazanin" pitchFamily="2" charset="-78"/>
              </a:rPr>
              <a:t>این مدل ابتدا هزینه تدارک و تامین ظرفیت منابع را حساب میکند و با تقسیم هزینه کلیه منابع تامین شده بر ظرفیت بخش نرخ هزینه ظرفیت را بدست می آورد</a:t>
            </a:r>
          </a:p>
          <a:p>
            <a:pPr marL="514350" indent="-514350" algn="r" rtl="1">
              <a:buFont typeface="+mj-lt"/>
              <a:buAutoNum type="arabicParenR"/>
            </a:pPr>
            <a:r>
              <a:rPr lang="fa-IR" dirty="0" smtClean="0">
                <a:cs typeface="B Nazanin" pitchFamily="2" charset="-78"/>
              </a:rPr>
              <a:t>ظرفیت مورد نیاز هر موضوع هزینه (معمولا بر حسب زمان) را برآورد کرده و از نرخ هزینه ظرفیت برای تخصیص هزینه های منابع به موضوعات هزینه استفاده میکند</a:t>
            </a: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1600200"/>
          </a:xfrm>
        </p:spPr>
        <p:txBody>
          <a:bodyPr>
            <a:normAutofit/>
          </a:bodyPr>
          <a:lstStyle/>
          <a:p>
            <a:pPr algn="r" rtl="1"/>
            <a:r>
              <a:rPr lang="fa-IR" sz="4000" dirty="0" smtClean="0">
                <a:latin typeface="Times New Roman" pitchFamily="18" charset="0"/>
                <a:cs typeface="Times New Roman" pitchFamily="18" charset="0"/>
              </a:rPr>
              <a:t>مقایسه دو مدل </a:t>
            </a:r>
            <a:r>
              <a:rPr lang="en-US" sz="4200" dirty="0" smtClean="0">
                <a:latin typeface="Times New Roman" pitchFamily="18" charset="0"/>
                <a:cs typeface="Times New Roman" pitchFamily="18" charset="0"/>
              </a:rPr>
              <a:t>ABC</a:t>
            </a:r>
            <a:r>
              <a:rPr lang="fa-IR" dirty="0" smtClean="0"/>
              <a:t> </a:t>
            </a:r>
            <a:r>
              <a:rPr lang="fa-IR" sz="4000" dirty="0" smtClean="0">
                <a:cs typeface="B Nazanin" pitchFamily="2" charset="-78"/>
              </a:rPr>
              <a:t>و</a:t>
            </a:r>
            <a:r>
              <a:rPr lang="fa-IR" dirty="0" smtClean="0"/>
              <a:t> </a:t>
            </a:r>
            <a:r>
              <a:rPr lang="en-US" sz="4200" dirty="0" smtClean="0">
                <a:latin typeface="Times New Roman" pitchFamily="18" charset="0"/>
                <a:cs typeface="Times New Roman" pitchFamily="18" charset="0"/>
              </a:rPr>
              <a:t>TDABC</a:t>
            </a:r>
            <a:r>
              <a:rPr lang="fa-IR" dirty="0" smtClean="0"/>
              <a:t> :</a:t>
            </a:r>
            <a:br>
              <a:rPr lang="fa-IR" dirty="0" smtClean="0"/>
            </a:br>
            <a:r>
              <a:rPr lang="fa-IR" sz="2700" dirty="0" smtClean="0">
                <a:solidFill>
                  <a:schemeClr val="tx1"/>
                </a:solidFill>
                <a:cs typeface="B Nazanin" pitchFamily="2" charset="-78"/>
              </a:rPr>
              <a:t>فرض کنید در شرکتی دایره خدمت رسانی به مشتری سه فعالیت زیر را انجام میدهد و هزینه های کل دایره 567000 تومان است</a:t>
            </a:r>
            <a:r>
              <a:rPr lang="fa-IR" sz="2900" dirty="0" smtClean="0">
                <a:solidFill>
                  <a:schemeClr val="tx1"/>
                </a:solidFill>
                <a:cs typeface="B Nazanin" pitchFamily="2" charset="-78"/>
              </a:rPr>
              <a:t>:</a:t>
            </a:r>
            <a:endParaRPr lang="en-US" sz="2900" dirty="0">
              <a:solidFill>
                <a:schemeClr val="tx1"/>
              </a:solidFill>
              <a:cs typeface="B Nazanin" pitchFamily="2" charset="-78"/>
            </a:endParaRPr>
          </a:p>
        </p:txBody>
      </p:sp>
      <p:graphicFrame>
        <p:nvGraphicFramePr>
          <p:cNvPr id="4" name="Content Placeholder 3"/>
          <p:cNvGraphicFramePr>
            <a:graphicFrameLocks noGrp="1"/>
          </p:cNvGraphicFramePr>
          <p:nvPr>
            <p:ph idx="1"/>
          </p:nvPr>
        </p:nvGraphicFramePr>
        <p:xfrm>
          <a:off x="457200" y="3048000"/>
          <a:ext cx="8229600" cy="1483360"/>
        </p:xfrm>
        <a:graphic>
          <a:graphicData uri="http://schemas.openxmlformats.org/drawingml/2006/table">
            <a:tbl>
              <a:tblPr firstRow="1" bandRow="1">
                <a:tableStyleId>{3B4B98B0-60AC-42C2-AFA5-B58CD77FA1E5}</a:tableStyleId>
              </a:tblPr>
              <a:tblGrid>
                <a:gridCol w="4114800"/>
                <a:gridCol w="4114800"/>
              </a:tblGrid>
              <a:tr h="370840">
                <a:tc>
                  <a:txBody>
                    <a:bodyPr/>
                    <a:lstStyle/>
                    <a:p>
                      <a:pPr algn="ctr"/>
                      <a:r>
                        <a:rPr lang="fa-IR" dirty="0" smtClean="0"/>
                        <a:t>تعداد</a:t>
                      </a:r>
                      <a:endParaRPr lang="en-US" dirty="0">
                        <a:cs typeface="B Nazanin" pitchFamily="2" charset="-78"/>
                      </a:endParaRPr>
                    </a:p>
                  </a:txBody>
                  <a:tcPr/>
                </a:tc>
                <a:tc>
                  <a:txBody>
                    <a:bodyPr/>
                    <a:lstStyle/>
                    <a:p>
                      <a:pPr algn="ctr"/>
                      <a:r>
                        <a:rPr lang="fa-IR" dirty="0" smtClean="0"/>
                        <a:t>فعالیت</a:t>
                      </a:r>
                      <a:endParaRPr lang="en-US" dirty="0">
                        <a:cs typeface="B Nazanin" pitchFamily="2" charset="-78"/>
                      </a:endParaRPr>
                    </a:p>
                  </a:txBody>
                  <a:tcPr/>
                </a:tc>
              </a:tr>
              <a:tr h="370840">
                <a:tc>
                  <a:txBody>
                    <a:bodyPr/>
                    <a:lstStyle/>
                    <a:p>
                      <a:pPr algn="ctr"/>
                      <a:r>
                        <a:rPr lang="fa-IR" dirty="0" smtClean="0"/>
                        <a:t>49000</a:t>
                      </a:r>
                      <a:endParaRPr lang="en-US" dirty="0">
                        <a:latin typeface="Times New Roman" pitchFamily="18" charset="0"/>
                        <a:cs typeface="Times New Roman" pitchFamily="18" charset="0"/>
                      </a:endParaRPr>
                    </a:p>
                  </a:txBody>
                  <a:tcPr/>
                </a:tc>
                <a:tc>
                  <a:txBody>
                    <a:bodyPr/>
                    <a:lstStyle/>
                    <a:p>
                      <a:pPr algn="ctr"/>
                      <a:r>
                        <a:rPr lang="ar-SA" sz="1800" dirty="0" smtClean="0"/>
                        <a:t>پ</a:t>
                      </a:r>
                      <a:r>
                        <a:rPr lang="fa-IR" sz="1800" dirty="0" smtClean="0"/>
                        <a:t>ردازش سفارشات مشتریان</a:t>
                      </a:r>
                      <a:endParaRPr lang="en-US" dirty="0">
                        <a:cs typeface="B Nazanin" pitchFamily="2" charset="-78"/>
                      </a:endParaRPr>
                    </a:p>
                  </a:txBody>
                  <a:tcPr/>
                </a:tc>
              </a:tr>
              <a:tr h="370840">
                <a:tc>
                  <a:txBody>
                    <a:bodyPr/>
                    <a:lstStyle/>
                    <a:p>
                      <a:pPr algn="ctr"/>
                      <a:r>
                        <a:rPr lang="fa-IR" dirty="0" smtClean="0"/>
                        <a:t>1400</a:t>
                      </a:r>
                      <a:endParaRPr lang="en-US" dirty="0">
                        <a:latin typeface="Times New Roman" pitchFamily="18" charset="0"/>
                        <a:cs typeface="Times New Roman" pitchFamily="18" charset="0"/>
                      </a:endParaRPr>
                    </a:p>
                  </a:txBody>
                  <a:tcPr/>
                </a:tc>
                <a:tc>
                  <a:txBody>
                    <a:bodyPr/>
                    <a:lstStyle/>
                    <a:p>
                      <a:pPr algn="ctr"/>
                      <a:r>
                        <a:rPr lang="fa-IR" dirty="0" smtClean="0"/>
                        <a:t>رسیدگی به درخواست و شکایات مشتریان</a:t>
                      </a:r>
                      <a:endParaRPr lang="en-US" dirty="0">
                        <a:cs typeface="B Nazanin" pitchFamily="2" charset="-78"/>
                      </a:endParaRPr>
                    </a:p>
                  </a:txBody>
                  <a:tcPr/>
                </a:tc>
              </a:tr>
              <a:tr h="370840">
                <a:tc>
                  <a:txBody>
                    <a:bodyPr/>
                    <a:lstStyle/>
                    <a:p>
                      <a:pPr algn="ctr"/>
                      <a:r>
                        <a:rPr lang="fa-IR" dirty="0" smtClean="0"/>
                        <a:t>2500</a:t>
                      </a:r>
                      <a:endParaRPr lang="en-US" dirty="0">
                        <a:latin typeface="Times New Roman" pitchFamily="18" charset="0"/>
                        <a:cs typeface="Times New Roman" pitchFamily="18" charset="0"/>
                      </a:endParaRPr>
                    </a:p>
                  </a:txBody>
                  <a:tcPr/>
                </a:tc>
                <a:tc>
                  <a:txBody>
                    <a:bodyPr/>
                    <a:lstStyle/>
                    <a:p>
                      <a:pPr algn="ctr"/>
                      <a:r>
                        <a:rPr lang="fa-IR" dirty="0" smtClean="0"/>
                        <a:t>بررسی اعتبار مشتریان</a:t>
                      </a:r>
                      <a:endParaRPr lang="en-US" dirty="0">
                        <a:cs typeface="B Nazanin" pitchFamily="2" charset="-78"/>
                      </a:endParaRPr>
                    </a:p>
                  </a:txBody>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4400" dirty="0" smtClean="0">
                <a:cs typeface="B Nazanin" pitchFamily="2" charset="-78"/>
              </a:rPr>
              <a:t>روش</a:t>
            </a:r>
            <a:r>
              <a:rPr lang="fa-IR" dirty="0" smtClean="0"/>
              <a:t> </a:t>
            </a:r>
            <a:r>
              <a:rPr lang="en-US" sz="4400" dirty="0" smtClean="0">
                <a:latin typeface="Times New Roman" pitchFamily="18" charset="0"/>
                <a:cs typeface="Times New Roman" pitchFamily="18" charset="0"/>
              </a:rPr>
              <a:t>ABC</a:t>
            </a:r>
            <a:r>
              <a:rPr lang="en-US" dirty="0" smtClean="0"/>
              <a:t> </a:t>
            </a:r>
            <a:r>
              <a:rPr lang="fa-IR" dirty="0" smtClean="0"/>
              <a:t>:</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47046541"/>
              </p:ext>
            </p:extLst>
          </p:nvPr>
        </p:nvGraphicFramePr>
        <p:xfrm>
          <a:off x="457200" y="1935163"/>
          <a:ext cx="8229600" cy="2392680"/>
        </p:xfrm>
        <a:graphic>
          <a:graphicData uri="http://schemas.openxmlformats.org/drawingml/2006/table">
            <a:tbl>
              <a:tblPr firstRow="1" bandRow="1">
                <a:tableStyleId>{3B4B98B0-60AC-42C2-AFA5-B58CD77FA1E5}</a:tableStyleId>
              </a:tblPr>
              <a:tblGrid>
                <a:gridCol w="1645920"/>
                <a:gridCol w="1645920"/>
                <a:gridCol w="1645920"/>
                <a:gridCol w="1645920"/>
                <a:gridCol w="1645920"/>
              </a:tblGrid>
              <a:tr h="370840">
                <a:tc>
                  <a:txBody>
                    <a:bodyPr/>
                    <a:lstStyle/>
                    <a:p>
                      <a:pPr algn="ctr"/>
                      <a:r>
                        <a:rPr lang="fa-IR" dirty="0" smtClean="0"/>
                        <a:t>نرخ محرک هزینه(تومان)</a:t>
                      </a:r>
                      <a:endParaRPr lang="en-US" dirty="0">
                        <a:cs typeface="B Nazanin" pitchFamily="2" charset="-78"/>
                      </a:endParaRPr>
                    </a:p>
                  </a:txBody>
                  <a:tcPr/>
                </a:tc>
                <a:tc>
                  <a:txBody>
                    <a:bodyPr/>
                    <a:lstStyle/>
                    <a:p>
                      <a:pPr algn="ctr"/>
                      <a:r>
                        <a:rPr lang="fa-IR" dirty="0" smtClean="0"/>
                        <a:t>مقدار محرک هزینه(عدد)</a:t>
                      </a:r>
                      <a:endParaRPr lang="en-US" dirty="0">
                        <a:cs typeface="B Nazanin" pitchFamily="2" charset="-78"/>
                      </a:endParaRPr>
                    </a:p>
                  </a:txBody>
                  <a:tcPr/>
                </a:tc>
                <a:tc>
                  <a:txBody>
                    <a:bodyPr/>
                    <a:lstStyle/>
                    <a:p>
                      <a:pPr algn="ctr"/>
                      <a:r>
                        <a:rPr lang="fa-IR" dirty="0" smtClean="0"/>
                        <a:t>هزینه</a:t>
                      </a:r>
                      <a:r>
                        <a:rPr lang="fa-IR" baseline="0" dirty="0" smtClean="0"/>
                        <a:t> تخصیص یافته</a:t>
                      </a:r>
                      <a:endParaRPr lang="en-US" dirty="0">
                        <a:cs typeface="B Nazanin" pitchFamily="2" charset="-78"/>
                      </a:endParaRPr>
                    </a:p>
                  </a:txBody>
                  <a:tcPr/>
                </a:tc>
                <a:tc>
                  <a:txBody>
                    <a:bodyPr/>
                    <a:lstStyle/>
                    <a:p>
                      <a:pPr algn="ctr"/>
                      <a:r>
                        <a:rPr lang="fa-IR" dirty="0" smtClean="0"/>
                        <a:t>زمان صرف شده</a:t>
                      </a:r>
                      <a:endParaRPr lang="en-US" dirty="0">
                        <a:cs typeface="B Nazanin" pitchFamily="2" charset="-78"/>
                      </a:endParaRPr>
                    </a:p>
                  </a:txBody>
                  <a:tcPr/>
                </a:tc>
                <a:tc>
                  <a:txBody>
                    <a:bodyPr/>
                    <a:lstStyle/>
                    <a:p>
                      <a:pPr algn="ctr"/>
                      <a:r>
                        <a:rPr lang="fa-IR" dirty="0" smtClean="0"/>
                        <a:t>فعالیت</a:t>
                      </a:r>
                      <a:endParaRPr lang="en-US" dirty="0">
                        <a:cs typeface="B Nazanin" pitchFamily="2" charset="-78"/>
                      </a:endParaRPr>
                    </a:p>
                  </a:txBody>
                  <a:tcPr/>
                </a:tc>
              </a:tr>
              <a:tr h="370840">
                <a:tc>
                  <a:txBody>
                    <a:bodyPr/>
                    <a:lstStyle/>
                    <a:p>
                      <a:pPr algn="ctr"/>
                      <a:r>
                        <a:rPr lang="fa-IR" dirty="0" smtClean="0"/>
                        <a:t>8.1</a:t>
                      </a:r>
                      <a:endParaRPr lang="en-US" dirty="0">
                        <a:latin typeface="Times New Roman" pitchFamily="18" charset="0"/>
                        <a:cs typeface="Times New Roman" pitchFamily="18" charset="0"/>
                      </a:endParaRPr>
                    </a:p>
                  </a:txBody>
                  <a:tcPr/>
                </a:tc>
                <a:tc>
                  <a:txBody>
                    <a:bodyPr/>
                    <a:lstStyle/>
                    <a:p>
                      <a:pPr algn="ctr"/>
                      <a:r>
                        <a:rPr lang="fa-IR" dirty="0" smtClean="0"/>
                        <a:t>49000</a:t>
                      </a:r>
                      <a:endParaRPr lang="en-US" dirty="0">
                        <a:latin typeface="Times New Roman" pitchFamily="18" charset="0"/>
                        <a:cs typeface="Times New Roman" pitchFamily="18" charset="0"/>
                      </a:endParaRPr>
                    </a:p>
                  </a:txBody>
                  <a:tcPr/>
                </a:tc>
                <a:tc>
                  <a:txBody>
                    <a:bodyPr/>
                    <a:lstStyle/>
                    <a:p>
                      <a:pPr algn="ctr"/>
                      <a:r>
                        <a:rPr lang="fa-IR" dirty="0" smtClean="0"/>
                        <a:t>396900</a:t>
                      </a:r>
                      <a:endParaRPr lang="en-US" dirty="0">
                        <a:latin typeface="Times New Roman" pitchFamily="18" charset="0"/>
                        <a:cs typeface="Times New Roman" pitchFamily="18" charset="0"/>
                      </a:endParaRPr>
                    </a:p>
                  </a:txBody>
                  <a:tcPr/>
                </a:tc>
                <a:tc>
                  <a:txBody>
                    <a:bodyPr/>
                    <a:lstStyle/>
                    <a:p>
                      <a:pPr algn="ctr"/>
                      <a:r>
                        <a:rPr lang="fa-IR" dirty="0" smtClean="0"/>
                        <a:t>70</a:t>
                      </a:r>
                      <a:endParaRPr lang="en-US" dirty="0">
                        <a:latin typeface="Times New Roman" pitchFamily="18" charset="0"/>
                        <a:cs typeface="Times New Roman" pitchFamily="18" charset="0"/>
                      </a:endParaRPr>
                    </a:p>
                  </a:txBody>
                  <a:tcPr/>
                </a:tc>
                <a:tc>
                  <a:txBody>
                    <a:bodyPr/>
                    <a:lstStyle/>
                    <a:p>
                      <a:pPr algn="ctr"/>
                      <a:r>
                        <a:rPr lang="fa-IR" dirty="0" smtClean="0"/>
                        <a:t>پردازش سفارش</a:t>
                      </a:r>
                      <a:endParaRPr lang="en-US" dirty="0">
                        <a:cs typeface="B Nazanin" pitchFamily="2" charset="-78"/>
                      </a:endParaRPr>
                    </a:p>
                  </a:txBody>
                  <a:tcPr/>
                </a:tc>
              </a:tr>
              <a:tr h="370840">
                <a:tc>
                  <a:txBody>
                    <a:bodyPr/>
                    <a:lstStyle/>
                    <a:p>
                      <a:pPr algn="ctr"/>
                      <a:r>
                        <a:rPr lang="fa-IR" dirty="0" smtClean="0"/>
                        <a:t>40.5</a:t>
                      </a:r>
                      <a:endParaRPr lang="en-US" dirty="0">
                        <a:latin typeface="Times New Roman" pitchFamily="18" charset="0"/>
                        <a:cs typeface="Times New Roman" pitchFamily="18" charset="0"/>
                      </a:endParaRPr>
                    </a:p>
                  </a:txBody>
                  <a:tcPr/>
                </a:tc>
                <a:tc>
                  <a:txBody>
                    <a:bodyPr/>
                    <a:lstStyle/>
                    <a:p>
                      <a:pPr algn="ctr"/>
                      <a:r>
                        <a:rPr lang="fa-IR" dirty="0" smtClean="0"/>
                        <a:t>1400</a:t>
                      </a:r>
                      <a:endParaRPr lang="en-US" dirty="0">
                        <a:latin typeface="Times New Roman" pitchFamily="18" charset="0"/>
                        <a:cs typeface="Times New Roman" pitchFamily="18" charset="0"/>
                      </a:endParaRPr>
                    </a:p>
                  </a:txBody>
                  <a:tcPr/>
                </a:tc>
                <a:tc>
                  <a:txBody>
                    <a:bodyPr/>
                    <a:lstStyle/>
                    <a:p>
                      <a:pPr algn="ctr"/>
                      <a:r>
                        <a:rPr lang="fa-IR" dirty="0" smtClean="0"/>
                        <a:t>56700</a:t>
                      </a:r>
                      <a:endParaRPr lang="en-US" dirty="0">
                        <a:latin typeface="Times New Roman" pitchFamily="18" charset="0"/>
                        <a:cs typeface="Times New Roman" pitchFamily="18" charset="0"/>
                      </a:endParaRPr>
                    </a:p>
                  </a:txBody>
                  <a:tcPr/>
                </a:tc>
                <a:tc>
                  <a:txBody>
                    <a:bodyPr/>
                    <a:lstStyle/>
                    <a:p>
                      <a:pPr algn="ctr"/>
                      <a:r>
                        <a:rPr lang="fa-IR" dirty="0" smtClean="0"/>
                        <a:t>10</a:t>
                      </a:r>
                      <a:endParaRPr lang="en-US" dirty="0">
                        <a:latin typeface="Times New Roman" pitchFamily="18" charset="0"/>
                        <a:cs typeface="Times New Roman" pitchFamily="18" charset="0"/>
                      </a:endParaRPr>
                    </a:p>
                  </a:txBody>
                  <a:tcPr/>
                </a:tc>
                <a:tc>
                  <a:txBody>
                    <a:bodyPr/>
                    <a:lstStyle/>
                    <a:p>
                      <a:pPr algn="ctr" rtl="1"/>
                      <a:r>
                        <a:rPr lang="fa-IR" dirty="0" smtClean="0"/>
                        <a:t>رسیدگی به</a:t>
                      </a:r>
                      <a:r>
                        <a:rPr lang="fa-IR" baseline="0" dirty="0" smtClean="0"/>
                        <a:t> </a:t>
                      </a:r>
                      <a:r>
                        <a:rPr lang="fa-IR" dirty="0" smtClean="0"/>
                        <a:t>درخواست ها</a:t>
                      </a:r>
                      <a:endParaRPr lang="en-US" dirty="0">
                        <a:cs typeface="B Nazanin" pitchFamily="2" charset="-78"/>
                      </a:endParaRPr>
                    </a:p>
                  </a:txBody>
                  <a:tcPr/>
                </a:tc>
              </a:tr>
              <a:tr h="370840">
                <a:tc>
                  <a:txBody>
                    <a:bodyPr/>
                    <a:lstStyle/>
                    <a:p>
                      <a:pPr algn="ctr"/>
                      <a:r>
                        <a:rPr lang="fa-IR" dirty="0" smtClean="0"/>
                        <a:t>45.36</a:t>
                      </a:r>
                      <a:endParaRPr lang="en-US" dirty="0">
                        <a:latin typeface="Times New Roman" pitchFamily="18" charset="0"/>
                        <a:cs typeface="Times New Roman" pitchFamily="18" charset="0"/>
                      </a:endParaRPr>
                    </a:p>
                  </a:txBody>
                  <a:tcPr/>
                </a:tc>
                <a:tc>
                  <a:txBody>
                    <a:bodyPr/>
                    <a:lstStyle/>
                    <a:p>
                      <a:pPr algn="ctr"/>
                      <a:r>
                        <a:rPr lang="fa-IR" dirty="0" smtClean="0"/>
                        <a:t>2500</a:t>
                      </a:r>
                      <a:endParaRPr lang="en-US" dirty="0">
                        <a:latin typeface="Times New Roman" pitchFamily="18" charset="0"/>
                        <a:cs typeface="Times New Roman" pitchFamily="18" charset="0"/>
                      </a:endParaRPr>
                    </a:p>
                  </a:txBody>
                  <a:tcPr/>
                </a:tc>
                <a:tc>
                  <a:txBody>
                    <a:bodyPr/>
                    <a:lstStyle/>
                    <a:p>
                      <a:pPr algn="ctr"/>
                      <a:r>
                        <a:rPr lang="fa-IR" dirty="0" smtClean="0"/>
                        <a:t>113400</a:t>
                      </a:r>
                      <a:endParaRPr lang="en-US" dirty="0">
                        <a:latin typeface="Times New Roman" pitchFamily="18" charset="0"/>
                        <a:cs typeface="Times New Roman" pitchFamily="18" charset="0"/>
                      </a:endParaRPr>
                    </a:p>
                  </a:txBody>
                  <a:tcPr/>
                </a:tc>
                <a:tc>
                  <a:txBody>
                    <a:bodyPr/>
                    <a:lstStyle/>
                    <a:p>
                      <a:pPr algn="ctr"/>
                      <a:r>
                        <a:rPr lang="fa-IR" dirty="0" smtClean="0"/>
                        <a:t>20</a:t>
                      </a:r>
                      <a:endParaRPr lang="en-US" dirty="0">
                        <a:latin typeface="Times New Roman" pitchFamily="18" charset="0"/>
                        <a:cs typeface="Times New Roman" pitchFamily="18" charset="0"/>
                      </a:endParaRPr>
                    </a:p>
                  </a:txBody>
                  <a:tcPr/>
                </a:tc>
                <a:tc>
                  <a:txBody>
                    <a:bodyPr/>
                    <a:lstStyle/>
                    <a:p>
                      <a:pPr algn="ctr"/>
                      <a:r>
                        <a:rPr lang="fa-IR" dirty="0" smtClean="0"/>
                        <a:t>بررسی اعتبار</a:t>
                      </a:r>
                      <a:endParaRPr lang="en-US" dirty="0">
                        <a:cs typeface="B Nazanin" pitchFamily="2" charset="-78"/>
                      </a:endParaRPr>
                    </a:p>
                  </a:txBody>
                  <a:tcPr/>
                </a:tc>
              </a:tr>
              <a:tr h="370840">
                <a:tc>
                  <a:txBody>
                    <a:bodyPr/>
                    <a:lstStyle/>
                    <a:p>
                      <a:pPr algn="ctr"/>
                      <a:endParaRPr lang="en-US">
                        <a:latin typeface="Times New Roman" pitchFamily="18" charset="0"/>
                        <a:cs typeface="Times New Roman" pitchFamily="18" charset="0"/>
                      </a:endParaRPr>
                    </a:p>
                  </a:txBody>
                  <a:tcPr/>
                </a:tc>
                <a:tc>
                  <a:txBody>
                    <a:bodyPr/>
                    <a:lstStyle/>
                    <a:p>
                      <a:pPr algn="ctr"/>
                      <a:endParaRPr lang="en-US">
                        <a:latin typeface="Times New Roman" pitchFamily="18" charset="0"/>
                        <a:cs typeface="Times New Roman" pitchFamily="18" charset="0"/>
                      </a:endParaRPr>
                    </a:p>
                  </a:txBody>
                  <a:tcPr/>
                </a:tc>
                <a:tc>
                  <a:txBody>
                    <a:bodyPr/>
                    <a:lstStyle/>
                    <a:p>
                      <a:pPr algn="ctr"/>
                      <a:r>
                        <a:rPr lang="fa-IR" dirty="0" smtClean="0"/>
                        <a:t>567000</a:t>
                      </a:r>
                      <a:endParaRPr lang="en-US" dirty="0">
                        <a:latin typeface="Times New Roman" pitchFamily="18" charset="0"/>
                        <a:cs typeface="Times New Roman" pitchFamily="18" charset="0"/>
                      </a:endParaRPr>
                    </a:p>
                  </a:txBody>
                  <a:tcPr/>
                </a:tc>
                <a:tc>
                  <a:txBody>
                    <a:bodyPr/>
                    <a:lstStyle/>
                    <a:p>
                      <a:pPr algn="ctr"/>
                      <a:r>
                        <a:rPr lang="fa-IR" dirty="0" smtClean="0"/>
                        <a:t>100</a:t>
                      </a:r>
                      <a:endParaRPr lang="en-US" dirty="0">
                        <a:latin typeface="Times New Roman" pitchFamily="18" charset="0"/>
                        <a:cs typeface="Times New Roman" pitchFamily="18" charset="0"/>
                      </a:endParaRPr>
                    </a:p>
                  </a:txBody>
                  <a:tcPr/>
                </a:tc>
                <a:tc>
                  <a:txBody>
                    <a:bodyPr/>
                    <a:lstStyle/>
                    <a:p>
                      <a:pPr algn="ctr"/>
                      <a:r>
                        <a:rPr lang="fa-IR" dirty="0" smtClean="0"/>
                        <a:t>جمع</a:t>
                      </a:r>
                      <a:endParaRPr lang="en-US" dirty="0">
                        <a:cs typeface="B Nazanin" pitchFamily="2" charset="-78"/>
                      </a:endParaRPr>
                    </a:p>
                  </a:txBody>
                  <a:tcPr/>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371600"/>
            <a:ext cx="8229600" cy="1905000"/>
          </a:xfrm>
        </p:spPr>
        <p:txBody>
          <a:bodyPr>
            <a:normAutofit fontScale="90000"/>
          </a:bodyPr>
          <a:lstStyle/>
          <a:p>
            <a:pPr algn="r" rtl="1"/>
            <a:r>
              <a:rPr lang="fa-IR" sz="4900" dirty="0" smtClean="0">
                <a:cs typeface="B Nazanin" pitchFamily="2" charset="-78"/>
              </a:rPr>
              <a:t>روش</a:t>
            </a:r>
            <a:r>
              <a:rPr lang="fa-IR" dirty="0" smtClean="0"/>
              <a:t> </a:t>
            </a:r>
            <a:r>
              <a:rPr lang="en-US" dirty="0" smtClean="0"/>
              <a:t>TDABC</a:t>
            </a:r>
            <a:r>
              <a:rPr lang="fa-IR" dirty="0" smtClean="0"/>
              <a:t> :</a:t>
            </a:r>
            <a:br>
              <a:rPr lang="fa-IR" dirty="0" smtClean="0"/>
            </a:br>
            <a:r>
              <a:rPr lang="fa-IR" dirty="0" smtClean="0"/>
              <a:t/>
            </a:r>
            <a:br>
              <a:rPr lang="fa-IR" dirty="0" smtClean="0"/>
            </a:br>
            <a:r>
              <a:rPr lang="fa-IR" sz="3100" dirty="0" smtClean="0">
                <a:solidFill>
                  <a:schemeClr val="tx1"/>
                </a:solidFill>
                <a:cs typeface="B Nazanin" pitchFamily="2" charset="-78"/>
              </a:rPr>
              <a:t>فرض شده در این دایره 28نفر 20 روز در ماه و روزی 22500 دقیقه کار میکنند پس ظرفیت عملی در یک فصل برابر است با 630000 دقیقه در نتیجه نرخ هزینه ظرفیت از فرمول زیر بدست می آید:</a:t>
            </a:r>
            <a:endParaRPr lang="en-US" sz="3100" dirty="0">
              <a:solidFill>
                <a:schemeClr val="tx1"/>
              </a:solidFill>
              <a:cs typeface="B Nazanin" pitchFamily="2" charset="-78"/>
            </a:endParaRPr>
          </a:p>
        </p:txBody>
      </p:sp>
      <p:pic>
        <p:nvPicPr>
          <p:cNvPr id="1028"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600" y="3581400"/>
            <a:ext cx="2200847" cy="1005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698013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1143000"/>
          </a:xfrm>
        </p:spPr>
        <p:txBody>
          <a:bodyPr>
            <a:normAutofit/>
          </a:bodyPr>
          <a:lstStyle/>
          <a:p>
            <a:pPr algn="r" rtl="1"/>
            <a:r>
              <a:rPr lang="fa-IR" sz="3600" dirty="0" smtClean="0">
                <a:cs typeface="B Nazanin" pitchFamily="2" charset="-78"/>
              </a:rPr>
              <a:t>سیستم </a:t>
            </a:r>
            <a:r>
              <a:rPr lang="en-US" sz="3600" dirty="0" smtClean="0">
                <a:latin typeface="Times New Roman" pitchFamily="18" charset="0"/>
                <a:cs typeface="Times New Roman" pitchFamily="18" charset="0"/>
              </a:rPr>
              <a:t>ABC</a:t>
            </a:r>
            <a:r>
              <a:rPr lang="en-US" sz="3600" dirty="0" smtClean="0"/>
              <a:t> </a:t>
            </a:r>
            <a:r>
              <a:rPr lang="fa-IR" sz="3600" dirty="0" smtClean="0">
                <a:cs typeface="B Nazanin" pitchFamily="2" charset="-78"/>
              </a:rPr>
              <a:t>صحیح تر عمل میکند یا </a:t>
            </a:r>
            <a:r>
              <a:rPr lang="en-US" sz="3600" dirty="0" smtClean="0">
                <a:latin typeface="Times New Roman" pitchFamily="18" charset="0"/>
                <a:cs typeface="Times New Roman" pitchFamily="18" charset="0"/>
              </a:rPr>
              <a:t>TDABC</a:t>
            </a:r>
            <a:r>
              <a:rPr lang="fa-IR" sz="3600" dirty="0" smtClean="0"/>
              <a:t>؟</a:t>
            </a:r>
            <a:endParaRPr lang="en-US" sz="3600" dirty="0"/>
          </a:p>
        </p:txBody>
      </p:sp>
      <p:sp>
        <p:nvSpPr>
          <p:cNvPr id="3" name="Content Placeholder 2"/>
          <p:cNvSpPr>
            <a:spLocks noGrp="1"/>
          </p:cNvSpPr>
          <p:nvPr>
            <p:ph idx="1"/>
          </p:nvPr>
        </p:nvSpPr>
        <p:spPr>
          <a:xfrm>
            <a:off x="457200" y="2667000"/>
            <a:ext cx="8229600" cy="4389120"/>
          </a:xfrm>
        </p:spPr>
        <p:txBody>
          <a:bodyPr/>
          <a:lstStyle/>
          <a:p>
            <a:pPr marL="0" indent="0" algn="r" rtl="1">
              <a:buNone/>
            </a:pPr>
            <a:r>
              <a:rPr lang="fa-IR" dirty="0" smtClean="0">
                <a:cs typeface="B Nazanin" pitchFamily="2" charset="-78"/>
              </a:rPr>
              <a:t>با مقایسه سوالاتی که این در مدل در خصوص زمانهای مصرفی هر فعالیت دارند</a:t>
            </a:r>
            <a:r>
              <a:rPr lang="fa-IR" dirty="0" smtClean="0"/>
              <a:t> </a:t>
            </a:r>
            <a:r>
              <a:rPr lang="fa-IR" dirty="0" smtClean="0">
                <a:cs typeface="B Nazanin" pitchFamily="2" charset="-78"/>
              </a:rPr>
              <a:t>میتوان متوجه شد که </a:t>
            </a:r>
            <a:r>
              <a:rPr lang="en-US" dirty="0" smtClean="0">
                <a:latin typeface="Times New Roman" pitchFamily="18" charset="0"/>
                <a:cs typeface="Times New Roman" pitchFamily="18" charset="0"/>
              </a:rPr>
              <a:t>TDABC</a:t>
            </a:r>
            <a:r>
              <a:rPr lang="fa-IR" dirty="0" smtClean="0"/>
              <a:t> </a:t>
            </a:r>
            <a:r>
              <a:rPr lang="fa-IR" dirty="0" smtClean="0">
                <a:cs typeface="B Nazanin" pitchFamily="2" charset="-78"/>
              </a:rPr>
              <a:t>دقیق تر است.</a:t>
            </a:r>
            <a:endParaRPr lang="en-US" dirty="0">
              <a:cs typeface="B Nazanin" pitchFamily="2" charset="-78"/>
            </a:endParaRPr>
          </a:p>
        </p:txBody>
      </p:sp>
    </p:spTree>
    <p:extLst>
      <p:ext uri="{BB962C8B-B14F-4D97-AF65-F5344CB8AC3E}">
        <p14:creationId xmlns:p14="http://schemas.microsoft.com/office/powerpoint/2010/main" val="55233133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3200" dirty="0" smtClean="0">
                <a:solidFill>
                  <a:schemeClr val="tx1"/>
                </a:solidFill>
                <a:cs typeface="B Nazanin" pitchFamily="2" charset="-78"/>
              </a:rPr>
              <a:t>تیم </a:t>
            </a:r>
            <a:r>
              <a:rPr lang="en-US" sz="3200" dirty="0" smtClean="0">
                <a:solidFill>
                  <a:schemeClr val="tx1"/>
                </a:solidFill>
                <a:cs typeface="B Nazanin" pitchFamily="2" charset="-78"/>
              </a:rPr>
              <a:t>TDABC </a:t>
            </a:r>
            <a:r>
              <a:rPr lang="fa-IR" sz="3200" dirty="0">
                <a:solidFill>
                  <a:schemeClr val="tx1"/>
                </a:solidFill>
                <a:cs typeface="B Nazanin" pitchFamily="2" charset="-78"/>
              </a:rPr>
              <a:t>ز</a:t>
            </a:r>
            <a:r>
              <a:rPr lang="fa-IR" sz="3200" dirty="0" smtClean="0">
                <a:solidFill>
                  <a:schemeClr val="tx1"/>
                </a:solidFill>
                <a:cs typeface="B Nazanin" pitchFamily="2" charset="-78"/>
              </a:rPr>
              <a:t>مانهای زیر را برای سه فعالیت برآورد کرده است:</a:t>
            </a:r>
            <a:endParaRPr lang="en-US" sz="3200" dirty="0">
              <a:solidFill>
                <a:schemeClr val="tx1"/>
              </a:solidFill>
              <a:cs typeface="B Nazanin" pitchFamily="2" charset="-78"/>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58534929"/>
              </p:ext>
            </p:extLst>
          </p:nvPr>
        </p:nvGraphicFramePr>
        <p:xfrm>
          <a:off x="457200" y="2514600"/>
          <a:ext cx="8229600" cy="1483360"/>
        </p:xfrm>
        <a:graphic>
          <a:graphicData uri="http://schemas.openxmlformats.org/drawingml/2006/table">
            <a:tbl>
              <a:tblPr firstRow="1" bandRow="1">
                <a:tableStyleId>{3B4B98B0-60AC-42C2-AFA5-B58CD77FA1E5}</a:tableStyleId>
              </a:tblPr>
              <a:tblGrid>
                <a:gridCol w="4114800"/>
                <a:gridCol w="4114800"/>
              </a:tblGrid>
              <a:tr h="370840">
                <a:tc>
                  <a:txBody>
                    <a:bodyPr/>
                    <a:lstStyle/>
                    <a:p>
                      <a:pPr algn="ctr"/>
                      <a:r>
                        <a:rPr lang="fa-IR" dirty="0" smtClean="0"/>
                        <a:t>زمان(دقیقه)</a:t>
                      </a:r>
                      <a:endParaRPr lang="en-US" dirty="0">
                        <a:cs typeface="B Nazanin" pitchFamily="2" charset="-78"/>
                      </a:endParaRPr>
                    </a:p>
                  </a:txBody>
                  <a:tcPr/>
                </a:tc>
                <a:tc>
                  <a:txBody>
                    <a:bodyPr/>
                    <a:lstStyle/>
                    <a:p>
                      <a:pPr algn="ctr"/>
                      <a:r>
                        <a:rPr lang="fa-IR" dirty="0" smtClean="0"/>
                        <a:t>فعالیت</a:t>
                      </a:r>
                      <a:endParaRPr lang="en-US" dirty="0">
                        <a:cs typeface="B Nazanin" pitchFamily="2" charset="-78"/>
                      </a:endParaRPr>
                    </a:p>
                  </a:txBody>
                  <a:tcPr/>
                </a:tc>
              </a:tr>
              <a:tr h="370840">
                <a:tc>
                  <a:txBody>
                    <a:bodyPr/>
                    <a:lstStyle/>
                    <a:p>
                      <a:pPr algn="ctr"/>
                      <a:r>
                        <a:rPr lang="fa-IR" dirty="0" smtClean="0"/>
                        <a:t>8</a:t>
                      </a:r>
                      <a:endParaRPr lang="en-US" dirty="0">
                        <a:latin typeface="Times New Roman" pitchFamily="18" charset="0"/>
                        <a:cs typeface="Times New Roman" pitchFamily="18" charset="0"/>
                      </a:endParaRPr>
                    </a:p>
                  </a:txBody>
                  <a:tcPr/>
                </a:tc>
                <a:tc>
                  <a:txBody>
                    <a:bodyPr/>
                    <a:lstStyle/>
                    <a:p>
                      <a:pPr algn="ctr"/>
                      <a:r>
                        <a:rPr lang="fa-IR" dirty="0" smtClean="0"/>
                        <a:t>پردازش سفارش</a:t>
                      </a:r>
                      <a:endParaRPr lang="en-US" dirty="0">
                        <a:cs typeface="B Nazanin" pitchFamily="2" charset="-78"/>
                      </a:endParaRPr>
                    </a:p>
                  </a:txBody>
                  <a:tcPr/>
                </a:tc>
              </a:tr>
              <a:tr h="370840">
                <a:tc>
                  <a:txBody>
                    <a:bodyPr/>
                    <a:lstStyle/>
                    <a:p>
                      <a:pPr algn="ctr"/>
                      <a:r>
                        <a:rPr lang="fa-IR" dirty="0" smtClean="0"/>
                        <a:t>44</a:t>
                      </a:r>
                      <a:endParaRPr lang="en-US" dirty="0">
                        <a:latin typeface="Times New Roman" pitchFamily="18" charset="0"/>
                        <a:cs typeface="Times New Roman" pitchFamily="18" charset="0"/>
                      </a:endParaRPr>
                    </a:p>
                  </a:txBody>
                  <a:tcPr/>
                </a:tc>
                <a:tc>
                  <a:txBody>
                    <a:bodyPr/>
                    <a:lstStyle/>
                    <a:p>
                      <a:pPr algn="ctr" rtl="1"/>
                      <a:r>
                        <a:rPr lang="fa-IR" dirty="0" smtClean="0"/>
                        <a:t>رسیدگی به</a:t>
                      </a:r>
                      <a:r>
                        <a:rPr lang="fa-IR" baseline="0" dirty="0" smtClean="0"/>
                        <a:t> </a:t>
                      </a:r>
                      <a:r>
                        <a:rPr lang="fa-IR" dirty="0" smtClean="0"/>
                        <a:t>درخواست ها</a:t>
                      </a:r>
                      <a:endParaRPr lang="en-US" dirty="0">
                        <a:cs typeface="B Nazanin" pitchFamily="2" charset="-78"/>
                      </a:endParaRPr>
                    </a:p>
                  </a:txBody>
                  <a:tcPr/>
                </a:tc>
              </a:tr>
              <a:tr h="370840">
                <a:tc>
                  <a:txBody>
                    <a:bodyPr/>
                    <a:lstStyle/>
                    <a:p>
                      <a:pPr algn="ctr"/>
                      <a:r>
                        <a:rPr lang="fa-IR" dirty="0" smtClean="0"/>
                        <a:t>50</a:t>
                      </a:r>
                      <a:endParaRPr lang="en-US" dirty="0">
                        <a:latin typeface="Times New Roman" pitchFamily="18" charset="0"/>
                        <a:cs typeface="Times New Roman" pitchFamily="18" charset="0"/>
                      </a:endParaRPr>
                    </a:p>
                  </a:txBody>
                  <a:tcPr/>
                </a:tc>
                <a:tc>
                  <a:txBody>
                    <a:bodyPr/>
                    <a:lstStyle/>
                    <a:p>
                      <a:pPr algn="ctr"/>
                      <a:r>
                        <a:rPr lang="fa-IR" dirty="0" smtClean="0"/>
                        <a:t>بررسی اعتبار</a:t>
                      </a:r>
                      <a:endParaRPr lang="en-US" dirty="0">
                        <a:cs typeface="B Nazanin" pitchFamily="2" charset="-78"/>
                      </a:endParaRPr>
                    </a:p>
                  </a:txBody>
                  <a:tcPr/>
                </a:tc>
              </a:tr>
            </a:tbl>
          </a:graphicData>
        </a:graphic>
      </p:graphicFrame>
    </p:spTree>
    <p:extLst>
      <p:ext uri="{BB962C8B-B14F-4D97-AF65-F5344CB8AC3E}">
        <p14:creationId xmlns:p14="http://schemas.microsoft.com/office/powerpoint/2010/main" val="234306414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4000" dirty="0" smtClean="0">
                <a:cs typeface="B Nazanin" pitchFamily="2" charset="-78"/>
              </a:rPr>
              <a:t>تعیین هزینه در مدل</a:t>
            </a:r>
            <a:r>
              <a:rPr lang="fa-IR" sz="4000" dirty="0">
                <a:cs typeface="B Nazanin" pitchFamily="2" charset="-78"/>
              </a:rPr>
              <a:t> </a:t>
            </a:r>
            <a:r>
              <a:rPr lang="en-US" sz="4000" dirty="0" smtClean="0">
                <a:latin typeface="Times New Roman" pitchFamily="18" charset="0"/>
                <a:cs typeface="Times New Roman" pitchFamily="18" charset="0"/>
              </a:rPr>
              <a:t>:TDABC</a:t>
            </a:r>
            <a:endParaRPr lang="en-US" sz="4000"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31758951"/>
              </p:ext>
            </p:extLst>
          </p:nvPr>
        </p:nvGraphicFramePr>
        <p:xfrm>
          <a:off x="457200" y="1935163"/>
          <a:ext cx="8229600" cy="3672840"/>
        </p:xfrm>
        <a:graphic>
          <a:graphicData uri="http://schemas.openxmlformats.org/drawingml/2006/table">
            <a:tbl>
              <a:tblPr firstRow="1" bandRow="1">
                <a:tableStyleId>{3B4B98B0-60AC-42C2-AFA5-B58CD77FA1E5}</a:tableStyleId>
              </a:tblPr>
              <a:tblGrid>
                <a:gridCol w="1371600"/>
                <a:gridCol w="1371600"/>
                <a:gridCol w="1371600"/>
                <a:gridCol w="1371600"/>
                <a:gridCol w="1371600"/>
                <a:gridCol w="1371600"/>
              </a:tblGrid>
              <a:tr h="370840">
                <a:tc>
                  <a:txBody>
                    <a:bodyPr/>
                    <a:lstStyle/>
                    <a:p>
                      <a:pPr algn="ctr"/>
                      <a:r>
                        <a:rPr lang="fa-IR" dirty="0" smtClean="0"/>
                        <a:t>هزینه کل</a:t>
                      </a:r>
                      <a:endParaRPr lang="en-US" dirty="0">
                        <a:cs typeface="B Nazanin" pitchFamily="2" charset="-78"/>
                      </a:endParaRPr>
                    </a:p>
                  </a:txBody>
                  <a:tcPr/>
                </a:tc>
                <a:tc>
                  <a:txBody>
                    <a:bodyPr/>
                    <a:lstStyle/>
                    <a:p>
                      <a:pPr algn="ctr"/>
                      <a:r>
                        <a:rPr lang="fa-IR" dirty="0" smtClean="0"/>
                        <a:t>زمان کل</a:t>
                      </a:r>
                      <a:endParaRPr lang="en-US" dirty="0">
                        <a:cs typeface="B Nazanin" pitchFamily="2" charset="-78"/>
                      </a:endParaRPr>
                    </a:p>
                  </a:txBody>
                  <a:tcPr/>
                </a:tc>
                <a:tc>
                  <a:txBody>
                    <a:bodyPr/>
                    <a:lstStyle/>
                    <a:p>
                      <a:pPr algn="ctr"/>
                      <a:r>
                        <a:rPr lang="fa-IR" dirty="0" smtClean="0"/>
                        <a:t>تعداد</a:t>
                      </a:r>
                      <a:endParaRPr lang="en-US" dirty="0">
                        <a:cs typeface="B Nazanin" pitchFamily="2" charset="-78"/>
                      </a:endParaRPr>
                    </a:p>
                  </a:txBody>
                  <a:tcPr/>
                </a:tc>
                <a:tc>
                  <a:txBody>
                    <a:bodyPr/>
                    <a:lstStyle/>
                    <a:p>
                      <a:pPr algn="ctr"/>
                      <a:r>
                        <a:rPr lang="fa-IR" dirty="0" smtClean="0"/>
                        <a:t>نرخ محرک هزینه</a:t>
                      </a:r>
                      <a:endParaRPr lang="en-US" dirty="0">
                        <a:cs typeface="B Nazanin" pitchFamily="2" charset="-78"/>
                      </a:endParaRPr>
                    </a:p>
                  </a:txBody>
                  <a:tcPr/>
                </a:tc>
                <a:tc>
                  <a:txBody>
                    <a:bodyPr/>
                    <a:lstStyle/>
                    <a:p>
                      <a:pPr algn="ctr"/>
                      <a:r>
                        <a:rPr lang="fa-IR" dirty="0" smtClean="0"/>
                        <a:t>زمان(دقیقه)</a:t>
                      </a:r>
                      <a:endParaRPr lang="en-US" dirty="0">
                        <a:cs typeface="B Nazanin" pitchFamily="2" charset="-78"/>
                      </a:endParaRPr>
                    </a:p>
                  </a:txBody>
                  <a:tcPr/>
                </a:tc>
                <a:tc>
                  <a:txBody>
                    <a:bodyPr/>
                    <a:lstStyle/>
                    <a:p>
                      <a:pPr algn="ctr"/>
                      <a:r>
                        <a:rPr lang="fa-IR" dirty="0" smtClean="0"/>
                        <a:t>فعالیت</a:t>
                      </a:r>
                      <a:endParaRPr lang="en-US" dirty="0">
                        <a:cs typeface="B Nazanin" pitchFamily="2" charset="-78"/>
                      </a:endParaRPr>
                    </a:p>
                  </a:txBody>
                  <a:tcPr/>
                </a:tc>
              </a:tr>
              <a:tr h="370840">
                <a:tc>
                  <a:txBody>
                    <a:bodyPr/>
                    <a:lstStyle/>
                    <a:p>
                      <a:pPr algn="ctr"/>
                      <a:r>
                        <a:rPr lang="fa-IR" dirty="0" smtClean="0"/>
                        <a:t>352800</a:t>
                      </a:r>
                      <a:endParaRPr lang="en-US" dirty="0">
                        <a:latin typeface="Times New Roman" pitchFamily="18" charset="0"/>
                        <a:cs typeface="Times New Roman" pitchFamily="18" charset="0"/>
                      </a:endParaRPr>
                    </a:p>
                  </a:txBody>
                  <a:tcPr/>
                </a:tc>
                <a:tc>
                  <a:txBody>
                    <a:bodyPr/>
                    <a:lstStyle/>
                    <a:p>
                      <a:pPr algn="ctr"/>
                      <a:r>
                        <a:rPr lang="fa-IR" dirty="0" smtClean="0"/>
                        <a:t>392000</a:t>
                      </a:r>
                      <a:endParaRPr lang="en-US" dirty="0">
                        <a:latin typeface="Times New Roman" pitchFamily="18" charset="0"/>
                        <a:cs typeface="Times New Roman" pitchFamily="18" charset="0"/>
                      </a:endParaRPr>
                    </a:p>
                  </a:txBody>
                  <a:tcPr/>
                </a:tc>
                <a:tc>
                  <a:txBody>
                    <a:bodyPr/>
                    <a:lstStyle/>
                    <a:p>
                      <a:pPr algn="ctr"/>
                      <a:r>
                        <a:rPr lang="fa-IR" dirty="0" smtClean="0"/>
                        <a:t>49000</a:t>
                      </a:r>
                      <a:endParaRPr lang="en-US" dirty="0">
                        <a:latin typeface="Times New Roman" pitchFamily="18" charset="0"/>
                        <a:cs typeface="Times New Roman" pitchFamily="18" charset="0"/>
                      </a:endParaRPr>
                    </a:p>
                  </a:txBody>
                  <a:tcPr/>
                </a:tc>
                <a:tc>
                  <a:txBody>
                    <a:bodyPr/>
                    <a:lstStyle/>
                    <a:p>
                      <a:pPr algn="ctr"/>
                      <a:r>
                        <a:rPr lang="fa-IR" dirty="0" smtClean="0"/>
                        <a:t>7.2</a:t>
                      </a:r>
                      <a:endParaRPr lang="en-US" dirty="0">
                        <a:latin typeface="Times New Roman" pitchFamily="18" charset="0"/>
                        <a:cs typeface="Times New Roman" pitchFamily="18" charset="0"/>
                      </a:endParaRPr>
                    </a:p>
                  </a:txBody>
                  <a:tcPr/>
                </a:tc>
                <a:tc>
                  <a:txBody>
                    <a:bodyPr/>
                    <a:lstStyle/>
                    <a:p>
                      <a:pPr algn="ctr"/>
                      <a:r>
                        <a:rPr lang="fa-IR" dirty="0" smtClean="0"/>
                        <a:t>8</a:t>
                      </a:r>
                      <a:endParaRPr lang="en-US" dirty="0">
                        <a:latin typeface="Times New Roman" pitchFamily="18" charset="0"/>
                        <a:cs typeface="Times New Roman" pitchFamily="18" charset="0"/>
                      </a:endParaRPr>
                    </a:p>
                  </a:txBody>
                  <a:tcPr/>
                </a:tc>
                <a:tc>
                  <a:txBody>
                    <a:bodyPr/>
                    <a:lstStyle/>
                    <a:p>
                      <a:pPr algn="ctr"/>
                      <a:r>
                        <a:rPr lang="fa-IR" dirty="0" smtClean="0"/>
                        <a:t>پردازش سفارش</a:t>
                      </a:r>
                      <a:endParaRPr lang="en-US" dirty="0">
                        <a:cs typeface="B Nazanin" pitchFamily="2" charset="-78"/>
                      </a:endParaRPr>
                    </a:p>
                  </a:txBody>
                  <a:tcPr/>
                </a:tc>
              </a:tr>
              <a:tr h="370840">
                <a:tc>
                  <a:txBody>
                    <a:bodyPr/>
                    <a:lstStyle/>
                    <a:p>
                      <a:pPr algn="ctr"/>
                      <a:r>
                        <a:rPr lang="fa-IR" dirty="0" smtClean="0"/>
                        <a:t>55440</a:t>
                      </a:r>
                      <a:endParaRPr lang="en-US" dirty="0">
                        <a:latin typeface="Times New Roman" pitchFamily="18" charset="0"/>
                        <a:cs typeface="Times New Roman" pitchFamily="18" charset="0"/>
                      </a:endParaRPr>
                    </a:p>
                  </a:txBody>
                  <a:tcPr/>
                </a:tc>
                <a:tc>
                  <a:txBody>
                    <a:bodyPr/>
                    <a:lstStyle/>
                    <a:p>
                      <a:pPr algn="ctr"/>
                      <a:r>
                        <a:rPr lang="fa-IR" dirty="0" smtClean="0"/>
                        <a:t>61600</a:t>
                      </a:r>
                      <a:endParaRPr lang="en-US" dirty="0">
                        <a:latin typeface="Times New Roman" pitchFamily="18" charset="0"/>
                        <a:cs typeface="Times New Roman" pitchFamily="18" charset="0"/>
                      </a:endParaRPr>
                    </a:p>
                  </a:txBody>
                  <a:tcPr/>
                </a:tc>
                <a:tc>
                  <a:txBody>
                    <a:bodyPr/>
                    <a:lstStyle/>
                    <a:p>
                      <a:pPr algn="ctr"/>
                      <a:r>
                        <a:rPr lang="fa-IR" dirty="0" smtClean="0"/>
                        <a:t>1400</a:t>
                      </a:r>
                      <a:endParaRPr lang="en-US" dirty="0">
                        <a:latin typeface="Times New Roman" pitchFamily="18" charset="0"/>
                        <a:cs typeface="Times New Roman" pitchFamily="18" charset="0"/>
                      </a:endParaRPr>
                    </a:p>
                  </a:txBody>
                  <a:tcPr/>
                </a:tc>
                <a:tc>
                  <a:txBody>
                    <a:bodyPr/>
                    <a:lstStyle/>
                    <a:p>
                      <a:pPr algn="ctr"/>
                      <a:r>
                        <a:rPr lang="fa-IR" dirty="0" smtClean="0"/>
                        <a:t>39.6</a:t>
                      </a:r>
                      <a:endParaRPr lang="en-US" dirty="0">
                        <a:latin typeface="Times New Roman" pitchFamily="18" charset="0"/>
                        <a:cs typeface="Times New Roman" pitchFamily="18" charset="0"/>
                      </a:endParaRPr>
                    </a:p>
                  </a:txBody>
                  <a:tcPr/>
                </a:tc>
                <a:tc>
                  <a:txBody>
                    <a:bodyPr/>
                    <a:lstStyle/>
                    <a:p>
                      <a:pPr algn="ctr"/>
                      <a:r>
                        <a:rPr lang="fa-IR" dirty="0" smtClean="0"/>
                        <a:t>44</a:t>
                      </a:r>
                      <a:endParaRPr lang="en-US" dirty="0">
                        <a:latin typeface="Times New Roman" pitchFamily="18" charset="0"/>
                        <a:cs typeface="Times New Roman" pitchFamily="18" charset="0"/>
                      </a:endParaRPr>
                    </a:p>
                  </a:txBody>
                  <a:tcPr/>
                </a:tc>
                <a:tc>
                  <a:txBody>
                    <a:bodyPr/>
                    <a:lstStyle/>
                    <a:p>
                      <a:pPr algn="ctr" rtl="1"/>
                      <a:r>
                        <a:rPr lang="fa-IR" dirty="0" smtClean="0"/>
                        <a:t>رسیدگی به</a:t>
                      </a:r>
                      <a:r>
                        <a:rPr lang="fa-IR" baseline="0" dirty="0" smtClean="0"/>
                        <a:t> </a:t>
                      </a:r>
                      <a:r>
                        <a:rPr lang="fa-IR" dirty="0" smtClean="0"/>
                        <a:t>درخواست ها</a:t>
                      </a:r>
                      <a:endParaRPr lang="en-US" dirty="0">
                        <a:cs typeface="B Nazanin" pitchFamily="2" charset="-78"/>
                      </a:endParaRPr>
                    </a:p>
                  </a:txBody>
                  <a:tcPr/>
                </a:tc>
              </a:tr>
              <a:tr h="370840">
                <a:tc>
                  <a:txBody>
                    <a:bodyPr/>
                    <a:lstStyle/>
                    <a:p>
                      <a:pPr algn="ctr"/>
                      <a:r>
                        <a:rPr lang="fa-IR" dirty="0" smtClean="0"/>
                        <a:t>112500</a:t>
                      </a:r>
                      <a:endParaRPr lang="en-US" dirty="0">
                        <a:latin typeface="Times New Roman" pitchFamily="18" charset="0"/>
                        <a:cs typeface="Times New Roman" pitchFamily="18" charset="0"/>
                      </a:endParaRPr>
                    </a:p>
                  </a:txBody>
                  <a:tcPr/>
                </a:tc>
                <a:tc>
                  <a:txBody>
                    <a:bodyPr/>
                    <a:lstStyle/>
                    <a:p>
                      <a:pPr algn="ctr"/>
                      <a:r>
                        <a:rPr lang="fa-IR" dirty="0" smtClean="0"/>
                        <a:t>125000</a:t>
                      </a:r>
                      <a:endParaRPr lang="en-US" dirty="0">
                        <a:latin typeface="Times New Roman" pitchFamily="18" charset="0"/>
                        <a:cs typeface="Times New Roman" pitchFamily="18" charset="0"/>
                      </a:endParaRPr>
                    </a:p>
                  </a:txBody>
                  <a:tcPr/>
                </a:tc>
                <a:tc>
                  <a:txBody>
                    <a:bodyPr/>
                    <a:lstStyle/>
                    <a:p>
                      <a:pPr algn="ctr"/>
                      <a:r>
                        <a:rPr lang="fa-IR" dirty="0" smtClean="0"/>
                        <a:t>2500</a:t>
                      </a:r>
                      <a:endParaRPr lang="en-US" dirty="0">
                        <a:latin typeface="Times New Roman" pitchFamily="18" charset="0"/>
                        <a:cs typeface="Times New Roman" pitchFamily="18" charset="0"/>
                      </a:endParaRPr>
                    </a:p>
                  </a:txBody>
                  <a:tcPr/>
                </a:tc>
                <a:tc>
                  <a:txBody>
                    <a:bodyPr/>
                    <a:lstStyle/>
                    <a:p>
                      <a:pPr algn="ctr"/>
                      <a:r>
                        <a:rPr lang="fa-IR" dirty="0" smtClean="0"/>
                        <a:t>45</a:t>
                      </a:r>
                      <a:endParaRPr lang="en-US" dirty="0">
                        <a:latin typeface="Times New Roman" pitchFamily="18" charset="0"/>
                        <a:cs typeface="Times New Roman" pitchFamily="18" charset="0"/>
                      </a:endParaRPr>
                    </a:p>
                  </a:txBody>
                  <a:tcPr/>
                </a:tc>
                <a:tc>
                  <a:txBody>
                    <a:bodyPr/>
                    <a:lstStyle/>
                    <a:p>
                      <a:pPr algn="ctr"/>
                      <a:r>
                        <a:rPr lang="fa-IR" dirty="0" smtClean="0"/>
                        <a:t>50</a:t>
                      </a:r>
                      <a:endParaRPr lang="en-US" dirty="0">
                        <a:latin typeface="Times New Roman" pitchFamily="18" charset="0"/>
                        <a:cs typeface="Times New Roman" pitchFamily="18" charset="0"/>
                      </a:endParaRPr>
                    </a:p>
                  </a:txBody>
                  <a:tcPr/>
                </a:tc>
                <a:tc>
                  <a:txBody>
                    <a:bodyPr/>
                    <a:lstStyle/>
                    <a:p>
                      <a:pPr algn="ctr"/>
                      <a:r>
                        <a:rPr lang="fa-IR" dirty="0" smtClean="0"/>
                        <a:t>بررسی اعتبار</a:t>
                      </a:r>
                      <a:endParaRPr lang="en-US" dirty="0">
                        <a:cs typeface="B Nazanin" pitchFamily="2" charset="-78"/>
                      </a:endParaRPr>
                    </a:p>
                  </a:txBody>
                  <a:tcPr/>
                </a:tc>
              </a:tr>
              <a:tr h="370840">
                <a:tc>
                  <a:txBody>
                    <a:bodyPr/>
                    <a:lstStyle/>
                    <a:p>
                      <a:pPr algn="ctr"/>
                      <a:r>
                        <a:rPr lang="fa-IR" dirty="0" smtClean="0"/>
                        <a:t>520740</a:t>
                      </a:r>
                      <a:endParaRPr lang="en-US" dirty="0">
                        <a:latin typeface="Times New Roman" pitchFamily="18" charset="0"/>
                        <a:cs typeface="Times New Roman" pitchFamily="18" charset="0"/>
                      </a:endParaRPr>
                    </a:p>
                  </a:txBody>
                  <a:tcPr/>
                </a:tc>
                <a:tc>
                  <a:txBody>
                    <a:bodyPr/>
                    <a:lstStyle/>
                    <a:p>
                      <a:pPr algn="ctr"/>
                      <a:r>
                        <a:rPr lang="fa-IR" dirty="0" smtClean="0"/>
                        <a:t>578600</a:t>
                      </a:r>
                      <a:endParaRPr lang="en-US" dirty="0">
                        <a:latin typeface="Times New Roman" pitchFamily="18" charset="0"/>
                        <a:cs typeface="Times New Roman" pitchFamily="18" charset="0"/>
                      </a:endParaRPr>
                    </a:p>
                  </a:txBody>
                  <a:tcPr/>
                </a:tc>
                <a:tc>
                  <a:txBody>
                    <a:bodyPr/>
                    <a:lstStyle/>
                    <a:p>
                      <a:pPr algn="ctr"/>
                      <a:endParaRPr lang="en-US">
                        <a:latin typeface="Times New Roman" pitchFamily="18" charset="0"/>
                        <a:cs typeface="Times New Roman" pitchFamily="18" charset="0"/>
                      </a:endParaRPr>
                    </a:p>
                  </a:txBody>
                  <a:tcPr/>
                </a:tc>
                <a:tc>
                  <a:txBody>
                    <a:bodyPr/>
                    <a:lstStyle/>
                    <a:p>
                      <a:pPr algn="ctr"/>
                      <a:endParaRPr lang="en-US" dirty="0">
                        <a:latin typeface="Times New Roman" pitchFamily="18" charset="0"/>
                        <a:cs typeface="Times New Roman" pitchFamily="18" charset="0"/>
                      </a:endParaRPr>
                    </a:p>
                  </a:txBody>
                  <a:tcPr/>
                </a:tc>
                <a:tc>
                  <a:txBody>
                    <a:bodyPr/>
                    <a:lstStyle/>
                    <a:p>
                      <a:pPr algn="ctr"/>
                      <a:endParaRPr lang="en-US" dirty="0">
                        <a:latin typeface="Times New Roman" pitchFamily="18" charset="0"/>
                        <a:cs typeface="Times New Roman" pitchFamily="18" charset="0"/>
                      </a:endParaRPr>
                    </a:p>
                  </a:txBody>
                  <a:tcPr/>
                </a:tc>
                <a:tc>
                  <a:txBody>
                    <a:bodyPr/>
                    <a:lstStyle/>
                    <a:p>
                      <a:pPr algn="ctr"/>
                      <a:r>
                        <a:rPr lang="fa-IR" dirty="0" smtClean="0"/>
                        <a:t>ظرفیت استفاده شده</a:t>
                      </a:r>
                      <a:endParaRPr lang="en-US" dirty="0">
                        <a:cs typeface="B Nazanin" pitchFamily="2" charset="-78"/>
                      </a:endParaRPr>
                    </a:p>
                  </a:txBody>
                  <a:tcPr/>
                </a:tc>
              </a:tr>
              <a:tr h="370840">
                <a:tc>
                  <a:txBody>
                    <a:bodyPr/>
                    <a:lstStyle/>
                    <a:p>
                      <a:pPr algn="ctr"/>
                      <a:r>
                        <a:rPr lang="fa-IR" dirty="0" smtClean="0"/>
                        <a:t>46260</a:t>
                      </a:r>
                      <a:endParaRPr lang="en-US" dirty="0">
                        <a:latin typeface="Times New Roman" pitchFamily="18" charset="0"/>
                        <a:cs typeface="Times New Roman" pitchFamily="18" charset="0"/>
                      </a:endParaRPr>
                    </a:p>
                  </a:txBody>
                  <a:tcPr/>
                </a:tc>
                <a:tc>
                  <a:txBody>
                    <a:bodyPr/>
                    <a:lstStyle/>
                    <a:p>
                      <a:pPr algn="ctr"/>
                      <a:r>
                        <a:rPr lang="fa-IR" dirty="0" smtClean="0"/>
                        <a:t>51400</a:t>
                      </a:r>
                      <a:endParaRPr lang="en-US" dirty="0">
                        <a:latin typeface="Times New Roman" pitchFamily="18" charset="0"/>
                        <a:cs typeface="Times New Roman" pitchFamily="18" charset="0"/>
                      </a:endParaRPr>
                    </a:p>
                  </a:txBody>
                  <a:tcPr/>
                </a:tc>
                <a:tc>
                  <a:txBody>
                    <a:bodyPr/>
                    <a:lstStyle/>
                    <a:p>
                      <a:pPr algn="ctr"/>
                      <a:endParaRPr lang="en-US">
                        <a:latin typeface="Times New Roman" pitchFamily="18" charset="0"/>
                        <a:cs typeface="Times New Roman" pitchFamily="18" charset="0"/>
                      </a:endParaRPr>
                    </a:p>
                  </a:txBody>
                  <a:tcPr/>
                </a:tc>
                <a:tc>
                  <a:txBody>
                    <a:bodyPr/>
                    <a:lstStyle/>
                    <a:p>
                      <a:pPr algn="ctr"/>
                      <a:endParaRPr lang="en-US">
                        <a:latin typeface="Times New Roman" pitchFamily="18" charset="0"/>
                        <a:cs typeface="Times New Roman" pitchFamily="18" charset="0"/>
                      </a:endParaRPr>
                    </a:p>
                  </a:txBody>
                  <a:tcPr/>
                </a:tc>
                <a:tc>
                  <a:txBody>
                    <a:bodyPr/>
                    <a:lstStyle/>
                    <a:p>
                      <a:pPr algn="ctr"/>
                      <a:endParaRPr lang="en-US" dirty="0">
                        <a:latin typeface="Times New Roman" pitchFamily="18" charset="0"/>
                        <a:cs typeface="Times New Roman" pitchFamily="18" charset="0"/>
                      </a:endParaRPr>
                    </a:p>
                  </a:txBody>
                  <a:tcPr/>
                </a:tc>
                <a:tc>
                  <a:txBody>
                    <a:bodyPr/>
                    <a:lstStyle/>
                    <a:p>
                      <a:pPr algn="ctr"/>
                      <a:r>
                        <a:rPr lang="fa-IR" dirty="0" smtClean="0"/>
                        <a:t>ظرفیت</a:t>
                      </a:r>
                      <a:r>
                        <a:rPr lang="fa-IR" baseline="0" dirty="0" smtClean="0"/>
                        <a:t> استفاده نشده</a:t>
                      </a:r>
                      <a:endParaRPr lang="en-US" dirty="0">
                        <a:cs typeface="B Nazanin" pitchFamily="2" charset="-78"/>
                      </a:endParaRPr>
                    </a:p>
                  </a:txBody>
                  <a:tcPr/>
                </a:tc>
              </a:tr>
              <a:tr h="370840">
                <a:tc>
                  <a:txBody>
                    <a:bodyPr/>
                    <a:lstStyle/>
                    <a:p>
                      <a:pPr algn="ctr"/>
                      <a:r>
                        <a:rPr lang="fa-IR" dirty="0" smtClean="0"/>
                        <a:t>567000</a:t>
                      </a:r>
                      <a:endParaRPr lang="en-US" dirty="0">
                        <a:latin typeface="Times New Roman" pitchFamily="18" charset="0"/>
                        <a:cs typeface="Times New Roman" pitchFamily="18" charset="0"/>
                      </a:endParaRPr>
                    </a:p>
                  </a:txBody>
                  <a:tcPr/>
                </a:tc>
                <a:tc>
                  <a:txBody>
                    <a:bodyPr/>
                    <a:lstStyle/>
                    <a:p>
                      <a:pPr algn="ctr"/>
                      <a:r>
                        <a:rPr lang="fa-IR" dirty="0" smtClean="0"/>
                        <a:t>630000</a:t>
                      </a:r>
                      <a:endParaRPr lang="en-US" dirty="0">
                        <a:latin typeface="Times New Roman" pitchFamily="18" charset="0"/>
                        <a:cs typeface="Times New Roman" pitchFamily="18" charset="0"/>
                      </a:endParaRPr>
                    </a:p>
                  </a:txBody>
                  <a:tcPr/>
                </a:tc>
                <a:tc>
                  <a:txBody>
                    <a:bodyPr/>
                    <a:lstStyle/>
                    <a:p>
                      <a:pPr algn="ctr"/>
                      <a:endParaRPr lang="en-US">
                        <a:latin typeface="Times New Roman" pitchFamily="18" charset="0"/>
                        <a:cs typeface="Times New Roman" pitchFamily="18" charset="0"/>
                      </a:endParaRPr>
                    </a:p>
                  </a:txBody>
                  <a:tcPr/>
                </a:tc>
                <a:tc>
                  <a:txBody>
                    <a:bodyPr/>
                    <a:lstStyle/>
                    <a:p>
                      <a:pPr algn="ctr"/>
                      <a:endParaRPr lang="en-US">
                        <a:latin typeface="Times New Roman" pitchFamily="18" charset="0"/>
                        <a:cs typeface="Times New Roman" pitchFamily="18" charset="0"/>
                      </a:endParaRPr>
                    </a:p>
                  </a:txBody>
                  <a:tcPr/>
                </a:tc>
                <a:tc>
                  <a:txBody>
                    <a:bodyPr/>
                    <a:lstStyle/>
                    <a:p>
                      <a:pPr algn="ctr"/>
                      <a:endParaRPr lang="en-US" dirty="0">
                        <a:latin typeface="Times New Roman" pitchFamily="18" charset="0"/>
                        <a:cs typeface="Times New Roman" pitchFamily="18" charset="0"/>
                      </a:endParaRPr>
                    </a:p>
                  </a:txBody>
                  <a:tcPr/>
                </a:tc>
                <a:tc>
                  <a:txBody>
                    <a:bodyPr/>
                    <a:lstStyle/>
                    <a:p>
                      <a:pPr algn="ctr"/>
                      <a:r>
                        <a:rPr lang="fa-IR" dirty="0" smtClean="0"/>
                        <a:t>جمع</a:t>
                      </a:r>
                      <a:endParaRPr lang="en-US" dirty="0">
                        <a:cs typeface="B Nazanin" pitchFamily="2" charset="-78"/>
                      </a:endParaRPr>
                    </a:p>
                  </a:txBody>
                  <a:tcPr/>
                </a:tc>
              </a:tr>
            </a:tbl>
          </a:graphicData>
        </a:graphic>
      </p:graphicFrame>
    </p:spTree>
    <p:extLst>
      <p:ext uri="{BB962C8B-B14F-4D97-AF65-F5344CB8AC3E}">
        <p14:creationId xmlns:p14="http://schemas.microsoft.com/office/powerpoint/2010/main" val="213441211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4400" dirty="0" smtClean="0">
                <a:cs typeface="B Nazanin" pitchFamily="2" charset="-78"/>
              </a:rPr>
              <a:t>قدرت پیش بینی مدل </a:t>
            </a:r>
            <a:r>
              <a:rPr lang="en-US" sz="4000" dirty="0" smtClean="0">
                <a:latin typeface="Times New Roman" pitchFamily="18" charset="0"/>
                <a:cs typeface="Times New Roman" pitchFamily="18" charset="0"/>
              </a:rPr>
              <a:t>TDABC</a:t>
            </a:r>
            <a:r>
              <a:rPr lang="en-US" dirty="0" smtClean="0"/>
              <a:t> </a:t>
            </a:r>
            <a:r>
              <a:rPr lang="fa-IR" dirty="0" smtClean="0"/>
              <a:t>:</a:t>
            </a:r>
            <a:endParaRPr lang="en-US" dirty="0"/>
          </a:p>
        </p:txBody>
      </p:sp>
      <p:sp>
        <p:nvSpPr>
          <p:cNvPr id="3" name="Content Placeholder 2"/>
          <p:cNvSpPr>
            <a:spLocks noGrp="1"/>
          </p:cNvSpPr>
          <p:nvPr>
            <p:ph idx="1"/>
          </p:nvPr>
        </p:nvSpPr>
        <p:spPr>
          <a:xfrm>
            <a:off x="457200" y="2057400"/>
            <a:ext cx="8229600" cy="4389120"/>
          </a:xfrm>
        </p:spPr>
        <p:txBody>
          <a:bodyPr>
            <a:normAutofit/>
          </a:bodyPr>
          <a:lstStyle/>
          <a:p>
            <a:pPr marL="0" indent="0" algn="r" rtl="1">
              <a:buNone/>
            </a:pPr>
            <a:r>
              <a:rPr lang="fa-IR" sz="2800" dirty="0" smtClean="0">
                <a:cs typeface="B Nazanin" pitchFamily="2" charset="-78"/>
              </a:rPr>
              <a:t> شرکت میتواند بر پایه نرخ های استاندارد( که محاسبه شده اند) هزینه ها را به سفارشات و مشتریان تخصیص دهد و نیز از نرخ های استاندارد میتوان برای مذاکره با مشتریان پیرامون قیمت گذاری محصولات و خدمات استفاده کرد</a:t>
            </a:r>
            <a:endParaRPr lang="en-US" sz="2800" dirty="0">
              <a:cs typeface="B Nazanin" pitchFamily="2" charset="-78"/>
            </a:endParaRPr>
          </a:p>
        </p:txBody>
      </p:sp>
    </p:spTree>
    <p:extLst>
      <p:ext uri="{BB962C8B-B14F-4D97-AF65-F5344CB8AC3E}">
        <p14:creationId xmlns:p14="http://schemas.microsoft.com/office/powerpoint/2010/main" val="86802439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000" dirty="0" smtClean="0">
                <a:cs typeface="B Nazanin" pitchFamily="2" charset="-78"/>
              </a:rPr>
              <a:t>معادلات زمانی و به روز رسانی مدل</a:t>
            </a:r>
            <a:r>
              <a:rPr lang="fa-IR" sz="4000" dirty="0">
                <a:cs typeface="B Nazanin" pitchFamily="2" charset="-78"/>
              </a:rPr>
              <a:t>:</a:t>
            </a:r>
            <a:endParaRPr lang="en-US" sz="4000" dirty="0">
              <a:cs typeface="B Nazanin" pitchFamily="2" charset="-78"/>
            </a:endParaRPr>
          </a:p>
        </p:txBody>
      </p:sp>
      <p:sp>
        <p:nvSpPr>
          <p:cNvPr id="3" name="Content Placeholder 2"/>
          <p:cNvSpPr>
            <a:spLocks noGrp="1"/>
          </p:cNvSpPr>
          <p:nvPr>
            <p:ph idx="1"/>
          </p:nvPr>
        </p:nvSpPr>
        <p:spPr/>
        <p:txBody>
          <a:bodyPr/>
          <a:lstStyle/>
          <a:p>
            <a:pPr marL="0" indent="0" algn="r" rtl="1">
              <a:buNone/>
            </a:pPr>
            <a:r>
              <a:rPr lang="fa-IR" dirty="0" smtClean="0">
                <a:cs typeface="B Nazanin" pitchFamily="2" charset="-78"/>
              </a:rPr>
              <a:t>معادلات زمانی براحتی میتواند پیچیدگی های فرایند تولید را ساده کرده و عملیات هزینه یابی را عینی تر و ساده تر نماید.</a:t>
            </a:r>
          </a:p>
          <a:p>
            <a:pPr marL="0" indent="0" algn="r" rtl="1">
              <a:buNone/>
            </a:pPr>
            <a:r>
              <a:rPr lang="fa-IR" dirty="0" smtClean="0">
                <a:cs typeface="B Nazanin" pitchFamily="2" charset="-78"/>
              </a:rPr>
              <a:t>مثال:</a:t>
            </a:r>
          </a:p>
          <a:p>
            <a:pPr marL="0" indent="0" algn="r" rtl="1">
              <a:buNone/>
            </a:pPr>
            <a:r>
              <a:rPr lang="fa-IR" dirty="0" smtClean="0">
                <a:cs typeface="B Nazanin" pitchFamily="2" charset="-78"/>
              </a:rPr>
              <a:t>دایره ای از یک شرکت توزیع مواد شیمیایی را در نظر بگیرید که وظیفه اش بسته بندی محصولات و ارسال آنها به مشتری است</a:t>
            </a:r>
          </a:p>
          <a:p>
            <a:pPr marL="0" indent="0" algn="r" rtl="1">
              <a:buNone/>
            </a:pPr>
            <a:r>
              <a:rPr lang="fa-IR" dirty="0" smtClean="0">
                <a:cs typeface="B Nazanin" pitchFamily="2" charset="-78"/>
              </a:rPr>
              <a:t>زمان بسته بندی=0/5+6/5(اگر بسته بندی ویژه لازم باشد)+0/2(اگر از راه هوایی ارسال شود)</a:t>
            </a:r>
            <a:endParaRPr lang="en-US" dirty="0">
              <a:cs typeface="B Nazanin" pitchFamily="2" charset="-78"/>
            </a:endParaRPr>
          </a:p>
        </p:txBody>
      </p:sp>
    </p:spTree>
    <p:extLst>
      <p:ext uri="{BB962C8B-B14F-4D97-AF65-F5344CB8AC3E}">
        <p14:creationId xmlns:p14="http://schemas.microsoft.com/office/powerpoint/2010/main" val="262008540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4000" dirty="0" smtClean="0">
                <a:latin typeface="Agency FB" pitchFamily="34" charset="0"/>
                <a:cs typeface="B Nazanin" pitchFamily="2" charset="-78"/>
              </a:rPr>
              <a:t>معایب</a:t>
            </a:r>
            <a:r>
              <a:rPr lang="fa-IR" dirty="0" smtClean="0"/>
              <a:t> </a:t>
            </a:r>
            <a:r>
              <a:rPr lang="en-US" sz="4000" dirty="0" smtClean="0">
                <a:latin typeface="Times New Roman" pitchFamily="18" charset="0"/>
                <a:cs typeface="Times New Roman" pitchFamily="18" charset="0"/>
              </a:rPr>
              <a:t>TDABC</a:t>
            </a:r>
            <a:r>
              <a:rPr lang="fa-IR" dirty="0" smtClean="0"/>
              <a:t> :</a:t>
            </a:r>
            <a:endParaRPr lang="en-US" dirty="0"/>
          </a:p>
        </p:txBody>
      </p:sp>
      <p:sp>
        <p:nvSpPr>
          <p:cNvPr id="3" name="Content Placeholder 2"/>
          <p:cNvSpPr>
            <a:spLocks noGrp="1"/>
          </p:cNvSpPr>
          <p:nvPr>
            <p:ph idx="1"/>
          </p:nvPr>
        </p:nvSpPr>
        <p:spPr/>
        <p:txBody>
          <a:bodyPr>
            <a:normAutofit/>
          </a:bodyPr>
          <a:lstStyle/>
          <a:p>
            <a:pPr algn="r" rtl="1">
              <a:buFont typeface="Wingdings" pitchFamily="2" charset="2"/>
              <a:buChar char="q"/>
            </a:pPr>
            <a:r>
              <a:rPr lang="fa-IR" sz="2400" dirty="0" smtClean="0">
                <a:latin typeface="Times New Roman" pitchFamily="18" charset="0"/>
                <a:cs typeface="B Nazanin" pitchFamily="2" charset="-78"/>
              </a:rPr>
              <a:t>یک نرخ هزینه منابع کلی برای کلیات یک دایره به فعالیت ها اختصاص داده میشود و شبیه روش سنتی عمل میکند</a:t>
            </a:r>
          </a:p>
          <a:p>
            <a:pPr algn="r" rtl="1">
              <a:buFont typeface="Wingdings" pitchFamily="2" charset="2"/>
              <a:buChar char="q"/>
            </a:pPr>
            <a:r>
              <a:rPr lang="fa-IR" sz="2400" dirty="0" smtClean="0">
                <a:latin typeface="Times New Roman" pitchFamily="18" charset="0"/>
                <a:cs typeface="B Nazanin" pitchFamily="2" charset="-78"/>
              </a:rPr>
              <a:t>فقط از عامل زمان بعنوان محرک هزینه استفاده میشود مانند قبل از پیدایش </a:t>
            </a:r>
            <a:r>
              <a:rPr lang="en-US" sz="2400" dirty="0" smtClean="0">
                <a:latin typeface="Times New Roman" pitchFamily="18" charset="0"/>
                <a:cs typeface="B Nazanin" pitchFamily="2" charset="-78"/>
              </a:rPr>
              <a:t>ABC</a:t>
            </a:r>
          </a:p>
          <a:p>
            <a:pPr algn="r" rtl="1">
              <a:buFont typeface="Wingdings" pitchFamily="2" charset="2"/>
              <a:buChar char="q"/>
            </a:pPr>
            <a:r>
              <a:rPr lang="fa-IR" sz="2400" dirty="0" smtClean="0">
                <a:latin typeface="Times New Roman" pitchFamily="18" charset="0"/>
                <a:cs typeface="B Nazanin" pitchFamily="2" charset="-78"/>
              </a:rPr>
              <a:t>میتواند بسیار گران باشد</a:t>
            </a:r>
          </a:p>
          <a:p>
            <a:pPr algn="r" rtl="1">
              <a:buFont typeface="Wingdings" pitchFamily="2" charset="2"/>
              <a:buChar char="q"/>
            </a:pPr>
            <a:r>
              <a:rPr lang="fa-IR" sz="2400" dirty="0" smtClean="0">
                <a:latin typeface="Times New Roman" pitchFamily="18" charset="0"/>
                <a:cs typeface="B Nazanin" pitchFamily="2" charset="-78"/>
              </a:rPr>
              <a:t>کاربرد </a:t>
            </a:r>
            <a:r>
              <a:rPr lang="en-US" sz="2400" dirty="0" smtClean="0">
                <a:latin typeface="Times New Roman" pitchFamily="18" charset="0"/>
                <a:cs typeface="B Nazanin" pitchFamily="2" charset="-78"/>
              </a:rPr>
              <a:t>TDABC</a:t>
            </a:r>
            <a:r>
              <a:rPr lang="fa-IR" sz="2400" dirty="0" smtClean="0">
                <a:latin typeface="Times New Roman" pitchFamily="18" charset="0"/>
                <a:cs typeface="B Nazanin" pitchFamily="2" charset="-78"/>
              </a:rPr>
              <a:t> بدلیل استفاده از یک محرک هزینه(زمان) محدود است و در شرایطی که محرک هزینه بر مبنای زمان نباشد غیر عملی است</a:t>
            </a:r>
          </a:p>
          <a:p>
            <a:pPr algn="r" rtl="1">
              <a:buFont typeface="Wingdings" pitchFamily="2" charset="2"/>
              <a:buChar char="q"/>
            </a:pPr>
            <a:r>
              <a:rPr lang="fa-IR" sz="2400" dirty="0" smtClean="0">
                <a:latin typeface="Times New Roman" pitchFamily="18" charset="0"/>
                <a:cs typeface="B Nazanin" pitchFamily="2" charset="-78"/>
              </a:rPr>
              <a:t>تعیین ظرفیت عملی و نرخهای هزینه دشوار است</a:t>
            </a:r>
            <a:endParaRPr lang="en-US" sz="2400" dirty="0">
              <a:latin typeface="Times New Roman" pitchFamily="18" charset="0"/>
              <a:cs typeface="B Nazanin" pitchFamily="2" charset="-78"/>
            </a:endParaRPr>
          </a:p>
        </p:txBody>
      </p:sp>
    </p:spTree>
    <p:extLst>
      <p:ext uri="{BB962C8B-B14F-4D97-AF65-F5344CB8AC3E}">
        <p14:creationId xmlns:p14="http://schemas.microsoft.com/office/powerpoint/2010/main" val="196367374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pPr algn="r" rtl="1"/>
            <a:r>
              <a:rPr lang="fa-IR" sz="4000" dirty="0" smtClean="0">
                <a:cs typeface="B Nazanin" pitchFamily="2" charset="-78"/>
              </a:rPr>
              <a:t>نتیجه:</a:t>
            </a:r>
            <a:endParaRPr lang="en-US" sz="4000" dirty="0">
              <a:cs typeface="B Nazanin" pitchFamily="2" charset="-78"/>
            </a:endParaRPr>
          </a:p>
        </p:txBody>
      </p:sp>
      <p:sp>
        <p:nvSpPr>
          <p:cNvPr id="3" name="Content Placeholder 2"/>
          <p:cNvSpPr>
            <a:spLocks noGrp="1"/>
          </p:cNvSpPr>
          <p:nvPr>
            <p:ph idx="1"/>
          </p:nvPr>
        </p:nvSpPr>
        <p:spPr/>
        <p:txBody>
          <a:bodyPr/>
          <a:lstStyle/>
          <a:p>
            <a:pPr marL="0" indent="0" algn="r" rtl="1">
              <a:buNone/>
            </a:pPr>
            <a:r>
              <a:rPr lang="fa-IR" sz="2200" dirty="0" smtClean="0">
                <a:latin typeface="Times New Roman" pitchFamily="18" charset="0"/>
                <a:cs typeface="B Nazanin" pitchFamily="2" charset="-78"/>
              </a:rPr>
              <a:t>ناتوانی سیستم سنتی هزینه یابی از تامین اطلاعات صحیح در مورد بهای تمام شده و سودآوری منجر به استفاده سازمان ها از</a:t>
            </a:r>
            <a:r>
              <a:rPr lang="fa-IR" dirty="0" smtClean="0">
                <a:latin typeface="Times New Roman" pitchFamily="18" charset="0"/>
                <a:cs typeface="B Nazanin" pitchFamily="2" charset="-78"/>
              </a:rPr>
              <a:t> </a:t>
            </a:r>
            <a:r>
              <a:rPr lang="en-US" sz="2400" dirty="0" smtClean="0">
                <a:latin typeface="Times New Roman" pitchFamily="18" charset="0"/>
                <a:cs typeface="B Nazanin" pitchFamily="2" charset="-78"/>
              </a:rPr>
              <a:t>ABC</a:t>
            </a:r>
            <a:r>
              <a:rPr lang="fa-IR" dirty="0" smtClean="0">
                <a:latin typeface="Times New Roman" pitchFamily="18" charset="0"/>
                <a:cs typeface="B Nazanin" pitchFamily="2" charset="-78"/>
              </a:rPr>
              <a:t> </a:t>
            </a:r>
            <a:r>
              <a:rPr lang="fa-IR" sz="2200" dirty="0" smtClean="0">
                <a:latin typeface="Times New Roman" pitchFamily="18" charset="0"/>
                <a:cs typeface="B Nazanin" pitchFamily="2" charset="-78"/>
              </a:rPr>
              <a:t>شد و هزینه بالای اجرا و نگه داری سیستم </a:t>
            </a:r>
            <a:r>
              <a:rPr lang="en-US" sz="2400" dirty="0" smtClean="0">
                <a:latin typeface="Times New Roman" pitchFamily="18" charset="0"/>
                <a:cs typeface="B Nazanin" pitchFamily="2" charset="-78"/>
              </a:rPr>
              <a:t>ABC</a:t>
            </a:r>
            <a:r>
              <a:rPr lang="fa-IR" sz="2200" dirty="0" smtClean="0">
                <a:latin typeface="Times New Roman" pitchFamily="18" charset="0"/>
                <a:cs typeface="B Nazanin" pitchFamily="2" charset="-78"/>
              </a:rPr>
              <a:t> و به روز نبودن آن منجر به ایجاد روشی جدید بنام </a:t>
            </a:r>
            <a:r>
              <a:rPr lang="en-US" sz="2400" dirty="0" smtClean="0">
                <a:latin typeface="Times New Roman" pitchFamily="18" charset="0"/>
                <a:cs typeface="B Nazanin" pitchFamily="2" charset="-78"/>
              </a:rPr>
              <a:t>TDABC</a:t>
            </a:r>
            <a:r>
              <a:rPr lang="fa-IR" sz="2200" dirty="0" smtClean="0">
                <a:latin typeface="Times New Roman" pitchFamily="18" charset="0"/>
                <a:cs typeface="B Nazanin" pitchFamily="2" charset="-78"/>
              </a:rPr>
              <a:t> شد که این مشکلات </a:t>
            </a:r>
            <a:r>
              <a:rPr lang="en-US" sz="2400" dirty="0" smtClean="0">
                <a:latin typeface="Times New Roman" pitchFamily="18" charset="0"/>
                <a:cs typeface="B Nazanin" pitchFamily="2" charset="-78"/>
              </a:rPr>
              <a:t>ABC</a:t>
            </a:r>
            <a:r>
              <a:rPr lang="fa-IR" sz="2200" dirty="0" smtClean="0">
                <a:latin typeface="Times New Roman" pitchFamily="18" charset="0"/>
                <a:cs typeface="B Nazanin" pitchFamily="2" charset="-78"/>
              </a:rPr>
              <a:t> را رفع می نمود.   </a:t>
            </a:r>
            <a:endParaRPr lang="en-US" sz="2200" dirty="0">
              <a:latin typeface="Times New Roman" pitchFamily="18" charset="0"/>
              <a:cs typeface="B Nazanin" pitchFamily="2" charset="-78"/>
            </a:endParaRPr>
          </a:p>
        </p:txBody>
      </p:sp>
    </p:spTree>
    <p:extLst>
      <p:ext uri="{BB962C8B-B14F-4D97-AF65-F5344CB8AC3E}">
        <p14:creationId xmlns:p14="http://schemas.microsoft.com/office/powerpoint/2010/main" val="195586025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283</TotalTime>
  <Words>4102</Words>
  <Application>Microsoft Office PowerPoint</Application>
  <PresentationFormat>On-screen Show (4:3)</PresentationFormat>
  <Paragraphs>645</Paragraphs>
  <Slides>53</Slides>
  <Notes>1</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Urban</vt:lpstr>
      <vt:lpstr>به نام خدا</vt:lpstr>
      <vt:lpstr>هزینه یابی(costing)</vt:lpstr>
      <vt:lpstr>دلایل اهمیت هزینه یابی </vt:lpstr>
      <vt:lpstr>تاریخچه ی پیدایش هزینه یابی بر مبنای فعالیت </vt:lpstr>
      <vt:lpstr>برخی ایرادات و نارسایی های سیستم هزینه یابی سنتی:</vt:lpstr>
      <vt:lpstr>PowerPoint Presentation</vt:lpstr>
      <vt:lpstr>دلایل عمده ایجاد سامانه هزینه‌یابی فعالیت‌محور</vt:lpstr>
      <vt:lpstr>اهداف سامانه هزینه‌یابی فعالیت‌محور</vt:lpstr>
      <vt:lpstr>تشکیل گروه هزینه‌یابی فعالیت محور</vt:lpstr>
      <vt:lpstr>موضوعات سازمانی</vt:lpstr>
      <vt:lpstr>فرایند طراحی و اجرای سیستم هزینه‌یابی فعالیت‌محور</vt:lpstr>
      <vt:lpstr>هزينه يابي برمبناي فعاليت</vt:lpstr>
      <vt:lpstr>مصرف منابع توسط فعالیتها      و      مصرف فعالیتها توسط محصولات</vt:lpstr>
      <vt:lpstr>فعالیتهای   با   یا   بدون   ارزش‌افزوده</vt:lpstr>
      <vt:lpstr>PowerPoint Presentation</vt:lpstr>
      <vt:lpstr>PowerPoint Presentation</vt:lpstr>
      <vt:lpstr>کلید واژه ها:</vt:lpstr>
      <vt:lpstr>PowerPoint Presentation</vt:lpstr>
      <vt:lpstr>PowerPoint Presentation</vt:lpstr>
      <vt:lpstr> طبقه بندی فعالیت ها در سیستم هزینه یابی بر مبنای فعالیت:</vt:lpstr>
      <vt:lpstr>انتخاب موجد (محركهاي) هزينه: در زير برخي مثالها در موارد انواع محركهاي هزينه كه از سوي شركتها به كار گرفته مي شود ارا ئه شده است . بيشتر موجدهاي هزينه به حجم توليد، فرايند توليد، پيچيدگي فرايند توليد يا بازاريابي مربوط ميشود.</vt:lpstr>
      <vt:lpstr>نکاتی در مورد انتخاب محرک هزینه:</vt:lpstr>
      <vt:lpstr>PowerPoint Presentation</vt:lpstr>
      <vt:lpstr>PowerPoint Presentation</vt:lpstr>
      <vt:lpstr>گام های عملی جهت پیاده سازی سیستم ABC :</vt:lpstr>
      <vt:lpstr>PowerPoint Presentation</vt:lpstr>
      <vt:lpstr>شیوه کارکرد سیستم ABC و مقایسه آن با روش سنتی با ذکر یک مثال:</vt:lpstr>
      <vt:lpstr>PowerPoint Presentation</vt:lpstr>
      <vt:lpstr>حالت اول تعیین سودآوری در صورت تخصیص سربار با استفاده از یک مبنا(هزینه دستمزد مستقیم) :</vt:lpstr>
      <vt:lpstr>حالت دوم تعیین سود با ABC :</vt:lpstr>
      <vt:lpstr>محرکهای مناسب جهت تخصیص هزینه فعالیتها به محصولات</vt:lpstr>
      <vt:lpstr>PowerPoint Presentation</vt:lpstr>
      <vt:lpstr>PowerPoint Presentation</vt:lpstr>
      <vt:lpstr>مقایسه کلی هزینه یابی سنتی و ABC :</vt:lpstr>
      <vt:lpstr>PowerPoint Presentation</vt:lpstr>
      <vt:lpstr>مزایای سیستم ABC:</vt:lpstr>
      <vt:lpstr>معایب ABC:</vt:lpstr>
      <vt:lpstr>بيشترین کاربرد را خواهد داشت ؟ ABC چه زمانی</vt:lpstr>
      <vt:lpstr>بنابراین می توان برای تصمیمگیری درخصوص اجرای این سامانه در یک شرکت، شرایطی را درنظر گرفت:</vt:lpstr>
      <vt:lpstr>مکانیزم سیستم TDABC :</vt:lpstr>
      <vt:lpstr>مزایای سیستم TDABC :</vt:lpstr>
      <vt:lpstr>PowerPoint Presentation</vt:lpstr>
      <vt:lpstr>مکانیزم سیستم TDABC :</vt:lpstr>
      <vt:lpstr>مقایسه دو مدل ABC و TDABC : فرض کنید در شرکتی دایره خدمت رسانی به مشتری سه فعالیت زیر را انجام میدهد و هزینه های کل دایره 567000 تومان است:</vt:lpstr>
      <vt:lpstr>روش ABC :</vt:lpstr>
      <vt:lpstr>روش TDABC :  فرض شده در این دایره 28نفر 20 روز در ماه و روزی 22500 دقیقه کار میکنند پس ظرفیت عملی در یک فصل برابر است با 630000 دقیقه در نتیجه نرخ هزینه ظرفیت از فرمول زیر بدست می آید:</vt:lpstr>
      <vt:lpstr>سیستم ABC صحیح تر عمل میکند یا TDABC؟</vt:lpstr>
      <vt:lpstr>تیم TDABC زمانهای زیر را برای سه فعالیت برآورد کرده است:</vt:lpstr>
      <vt:lpstr>تعیین هزینه در مدل :TDABC</vt:lpstr>
      <vt:lpstr>قدرت پیش بینی مدل TDABC :</vt:lpstr>
      <vt:lpstr>معادلات زمانی و به روز رسانی مدل:</vt:lpstr>
      <vt:lpstr>معایب TDABC :</vt:lpstr>
      <vt:lpstr>نتیجه:</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mahsa</dc:creator>
  <cp:lastModifiedBy>Windows User</cp:lastModifiedBy>
  <cp:revision>35</cp:revision>
  <dcterms:created xsi:type="dcterms:W3CDTF">2013-01-04T11:36:33Z</dcterms:created>
  <dcterms:modified xsi:type="dcterms:W3CDTF">2020-05-21T15:00:50Z</dcterms:modified>
</cp:coreProperties>
</file>