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3" r:id="rId1"/>
  </p:sldMasterIdLst>
  <p:notesMasterIdLst>
    <p:notesMasterId r:id="rId30"/>
  </p:notesMasterIdLst>
  <p:sldIdLst>
    <p:sldId id="339" r:id="rId2"/>
    <p:sldId id="335" r:id="rId3"/>
    <p:sldId id="310" r:id="rId4"/>
    <p:sldId id="312" r:id="rId5"/>
    <p:sldId id="311" r:id="rId6"/>
    <p:sldId id="313" r:id="rId7"/>
    <p:sldId id="314" r:id="rId8"/>
    <p:sldId id="315" r:id="rId9"/>
    <p:sldId id="316" r:id="rId10"/>
    <p:sldId id="317" r:id="rId11"/>
    <p:sldId id="318" r:id="rId12"/>
    <p:sldId id="319" r:id="rId13"/>
    <p:sldId id="322" r:id="rId14"/>
    <p:sldId id="321" r:id="rId15"/>
    <p:sldId id="320" r:id="rId16"/>
    <p:sldId id="323" r:id="rId17"/>
    <p:sldId id="324" r:id="rId18"/>
    <p:sldId id="325" r:id="rId19"/>
    <p:sldId id="326" r:id="rId20"/>
    <p:sldId id="327" r:id="rId21"/>
    <p:sldId id="328" r:id="rId22"/>
    <p:sldId id="329" r:id="rId23"/>
    <p:sldId id="330" r:id="rId24"/>
    <p:sldId id="331" r:id="rId25"/>
    <p:sldId id="332" r:id="rId26"/>
    <p:sldId id="338" r:id="rId27"/>
    <p:sldId id="337" r:id="rId28"/>
    <p:sldId id="334" r:id="rId29"/>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4D4D4D"/>
    <a:srgbClr val="777777"/>
    <a:srgbClr val="1C1C1C"/>
    <a:srgbClr val="C0C0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3" autoAdjust="0"/>
    <p:restoredTop sz="94737" autoAdjust="0"/>
  </p:normalViewPr>
  <p:slideViewPr>
    <p:cSldViewPr>
      <p:cViewPr>
        <p:scale>
          <a:sx n="54" d="100"/>
          <a:sy n="54" d="100"/>
        </p:scale>
        <p:origin x="-1776" y="-516"/>
      </p:cViewPr>
      <p:guideLst>
        <p:guide orient="horz" pos="2160"/>
        <p:guide pos="2880"/>
      </p:guideLst>
    </p:cSldViewPr>
  </p:slideViewPr>
  <p:outlineViewPr>
    <p:cViewPr>
      <p:scale>
        <a:sx n="33" d="100"/>
        <a:sy n="33" d="100"/>
      </p:scale>
      <p:origin x="24" y="48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880CF0C-6C8C-44DB-A0EC-3168CE096924}" type="datetimeFigureOut">
              <a:rPr lang="en-US" smtClean="0"/>
              <a:pPr/>
              <a:t>5/23/2020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0707EDC-14C6-4A52-A953-5B10D775538F}" type="slidenum">
              <a:rPr lang="en-US" smtClean="0"/>
              <a:pPr/>
              <a:t>‹#›</a:t>
            </a:fld>
            <a:endParaRPr lang="en-US"/>
          </a:p>
        </p:txBody>
      </p:sp>
    </p:spTree>
    <p:extLst>
      <p:ext uri="{BB962C8B-B14F-4D97-AF65-F5344CB8AC3E}">
        <p14:creationId xmlns:p14="http://schemas.microsoft.com/office/powerpoint/2010/main" val="33719712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BEB0B1-2725-4AB6-AE82-1BEC90A51D89}" type="slidenum">
              <a:rPr lang="en-GB" smtClean="0"/>
              <a:pPr/>
              <a:t>‹#›</a:t>
            </a:fld>
            <a:endParaRPr lang="en-GB"/>
          </a:p>
        </p:txBody>
      </p:sp>
    </p:spTree>
    <p:extLst>
      <p:ext uri="{BB962C8B-B14F-4D97-AF65-F5344CB8AC3E}">
        <p14:creationId xmlns:p14="http://schemas.microsoft.com/office/powerpoint/2010/main" val="2190209325"/>
      </p:ext>
    </p:extLst>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F26034-6CFD-4FC7-9353-A1EEAE2D754A}" type="slidenum">
              <a:rPr lang="en-GB" smtClean="0"/>
              <a:pPr/>
              <a:t>‹#›</a:t>
            </a:fld>
            <a:endParaRPr lang="en-GB"/>
          </a:p>
        </p:txBody>
      </p:sp>
    </p:spTree>
    <p:extLst>
      <p:ext uri="{BB962C8B-B14F-4D97-AF65-F5344CB8AC3E}">
        <p14:creationId xmlns:p14="http://schemas.microsoft.com/office/powerpoint/2010/main" val="2349635964"/>
      </p:ext>
    </p:extLst>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5861D3-C8EE-4D72-A972-76B610EE621F}" type="slidenum">
              <a:rPr lang="en-GB" smtClean="0"/>
              <a:pPr/>
              <a:t>‹#›</a:t>
            </a:fld>
            <a:endParaRPr lang="en-GB"/>
          </a:p>
        </p:txBody>
      </p:sp>
    </p:spTree>
    <p:extLst>
      <p:ext uri="{BB962C8B-B14F-4D97-AF65-F5344CB8AC3E}">
        <p14:creationId xmlns:p14="http://schemas.microsoft.com/office/powerpoint/2010/main" val="1932421614"/>
      </p:ext>
    </p:extLst>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C8ABDE-5E9D-4AB0-97D8-8676ED0CFEA5}" type="slidenum">
              <a:rPr lang="en-GB" smtClean="0"/>
              <a:pPr/>
              <a:t>‹#›</a:t>
            </a:fld>
            <a:endParaRPr lang="en-GB"/>
          </a:p>
        </p:txBody>
      </p:sp>
    </p:spTree>
    <p:extLst>
      <p:ext uri="{BB962C8B-B14F-4D97-AF65-F5344CB8AC3E}">
        <p14:creationId xmlns:p14="http://schemas.microsoft.com/office/powerpoint/2010/main" val="2633705034"/>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DF417BB-1B02-4665-A729-B8540A4896F6}" type="slidenum">
              <a:rPr lang="en-GB" smtClean="0"/>
              <a:pPr/>
              <a:t>‹#›</a:t>
            </a:fld>
            <a:endParaRPr lang="en-GB"/>
          </a:p>
        </p:txBody>
      </p:sp>
    </p:spTree>
    <p:extLst>
      <p:ext uri="{BB962C8B-B14F-4D97-AF65-F5344CB8AC3E}">
        <p14:creationId xmlns:p14="http://schemas.microsoft.com/office/powerpoint/2010/main" val="1051254756"/>
      </p:ext>
    </p:extLst>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73DCF9F-F652-4711-9CF4-2B6987F710CF}" type="slidenum">
              <a:rPr lang="en-GB" smtClean="0"/>
              <a:pPr/>
              <a:t>‹#›</a:t>
            </a:fld>
            <a:endParaRPr lang="en-GB"/>
          </a:p>
        </p:txBody>
      </p:sp>
    </p:spTree>
    <p:extLst>
      <p:ext uri="{BB962C8B-B14F-4D97-AF65-F5344CB8AC3E}">
        <p14:creationId xmlns:p14="http://schemas.microsoft.com/office/powerpoint/2010/main" val="1541018951"/>
      </p:ext>
    </p:extLst>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BC7E2B8-1882-4183-B147-A8FBA452F711}" type="slidenum">
              <a:rPr lang="en-GB" smtClean="0"/>
              <a:pPr/>
              <a:t>‹#›</a:t>
            </a:fld>
            <a:endParaRPr lang="en-GB"/>
          </a:p>
        </p:txBody>
      </p:sp>
    </p:spTree>
    <p:extLst>
      <p:ext uri="{BB962C8B-B14F-4D97-AF65-F5344CB8AC3E}">
        <p14:creationId xmlns:p14="http://schemas.microsoft.com/office/powerpoint/2010/main" val="455665937"/>
      </p:ext>
    </p:extLst>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83297E5-590D-4BD4-8227-8D25A9090BB5}" type="slidenum">
              <a:rPr lang="en-GB" smtClean="0"/>
              <a:pPr/>
              <a:t>‹#›</a:t>
            </a:fld>
            <a:endParaRPr lang="en-GB"/>
          </a:p>
        </p:txBody>
      </p:sp>
    </p:spTree>
    <p:extLst>
      <p:ext uri="{BB962C8B-B14F-4D97-AF65-F5344CB8AC3E}">
        <p14:creationId xmlns:p14="http://schemas.microsoft.com/office/powerpoint/2010/main" val="1982628596"/>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B663B60-99E4-497A-B46C-5C1FDB0FEDDE}" type="slidenum">
              <a:rPr lang="en-GB" smtClean="0"/>
              <a:pPr/>
              <a:t>‹#›</a:t>
            </a:fld>
            <a:endParaRPr lang="en-GB"/>
          </a:p>
        </p:txBody>
      </p:sp>
    </p:spTree>
    <p:extLst>
      <p:ext uri="{BB962C8B-B14F-4D97-AF65-F5344CB8AC3E}">
        <p14:creationId xmlns:p14="http://schemas.microsoft.com/office/powerpoint/2010/main" val="931612839"/>
      </p:ext>
    </p:extLst>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78198A-7274-459E-8157-BFD23F2FD91B}" type="slidenum">
              <a:rPr lang="en-GB" smtClean="0"/>
              <a:pPr/>
              <a:t>‹#›</a:t>
            </a:fld>
            <a:endParaRPr lang="en-GB"/>
          </a:p>
        </p:txBody>
      </p:sp>
    </p:spTree>
    <p:extLst>
      <p:ext uri="{BB962C8B-B14F-4D97-AF65-F5344CB8AC3E}">
        <p14:creationId xmlns:p14="http://schemas.microsoft.com/office/powerpoint/2010/main" val="3241404167"/>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78198A-7274-459E-8157-BFD23F2FD91B}" type="slidenum">
              <a:rPr lang="en-GB" smtClean="0"/>
              <a:pPr/>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49126832"/>
      </p:ext>
    </p:extLst>
  </p:cSld>
  <p:clrMapOvr>
    <a:masterClrMapping/>
  </p:clrMapOvr>
  <p:transition spd="slow">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78198A-7274-459E-8157-BFD23F2FD91B}" type="slidenum">
              <a:rPr lang="en-GB" smtClean="0"/>
              <a:pPr/>
              <a:t>‹#›</a:t>
            </a:fld>
            <a:endParaRPr lang="en-GB"/>
          </a:p>
        </p:txBody>
      </p:sp>
    </p:spTree>
    <p:extLst>
      <p:ext uri="{BB962C8B-B14F-4D97-AF65-F5344CB8AC3E}">
        <p14:creationId xmlns:p14="http://schemas.microsoft.com/office/powerpoint/2010/main" val="3029660691"/>
      </p:ext>
    </p:extLst>
  </p:cSld>
  <p:clrMapOvr>
    <a:masterClrMapping/>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78198A-7274-459E-8157-BFD23F2FD91B}" type="slidenum">
              <a:rPr lang="en-GB" smtClean="0"/>
              <a:pPr/>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39595026"/>
      </p:ext>
    </p:extLst>
  </p:cSld>
  <p:clrMapOvr>
    <a:masterClrMapping/>
  </p:clrMapOvr>
  <p:transition spd="slow">
    <p:push dir="u"/>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78198A-7274-459E-8157-BFD23F2FD91B}" type="slidenum">
              <a:rPr lang="en-GB" smtClean="0"/>
              <a:pPr/>
              <a:t>‹#›</a:t>
            </a:fld>
            <a:endParaRPr lang="en-GB"/>
          </a:p>
        </p:txBody>
      </p:sp>
    </p:spTree>
    <p:extLst>
      <p:ext uri="{BB962C8B-B14F-4D97-AF65-F5344CB8AC3E}">
        <p14:creationId xmlns:p14="http://schemas.microsoft.com/office/powerpoint/2010/main" val="2462716249"/>
      </p:ext>
    </p:extLst>
  </p:cSld>
  <p:clrMapOvr>
    <a:masterClrMapping/>
  </p:clrMapOvr>
  <p:transition spd="slow">
    <p:push dir="u"/>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E8374F-10DB-4A4B-BD09-E7B4AA33CC60}" type="slidenum">
              <a:rPr lang="en-GB" smtClean="0"/>
              <a:pPr/>
              <a:t>‹#›</a:t>
            </a:fld>
            <a:endParaRPr lang="en-GB"/>
          </a:p>
        </p:txBody>
      </p:sp>
    </p:spTree>
    <p:extLst>
      <p:ext uri="{BB962C8B-B14F-4D97-AF65-F5344CB8AC3E}">
        <p14:creationId xmlns:p14="http://schemas.microsoft.com/office/powerpoint/2010/main" val="348381059"/>
      </p:ext>
    </p:extLst>
  </p:cSld>
  <p:clrMapOvr>
    <a:masterClrMapping/>
  </p:clrMapOvr>
  <p:transition spd="slow">
    <p:push dir="u"/>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408D06-4C5F-48C2-909F-65FC8EC7B1F1}" type="slidenum">
              <a:rPr lang="en-GB" smtClean="0"/>
              <a:pPr/>
              <a:t>‹#›</a:t>
            </a:fld>
            <a:endParaRPr lang="en-GB"/>
          </a:p>
        </p:txBody>
      </p:sp>
    </p:spTree>
    <p:extLst>
      <p:ext uri="{BB962C8B-B14F-4D97-AF65-F5344CB8AC3E}">
        <p14:creationId xmlns:p14="http://schemas.microsoft.com/office/powerpoint/2010/main" val="3776138768"/>
      </p:ext>
    </p:extLst>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endParaRPr lang="en-GB"/>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D778198A-7274-459E-8157-BFD23F2FD91B}" type="slidenum">
              <a:rPr lang="en-GB" smtClean="0"/>
              <a:pPr/>
              <a:t>‹#›</a:t>
            </a:fld>
            <a:endParaRPr lang="en-GB"/>
          </a:p>
        </p:txBody>
      </p:sp>
    </p:spTree>
    <p:extLst>
      <p:ext uri="{BB962C8B-B14F-4D97-AF65-F5344CB8AC3E}">
        <p14:creationId xmlns:p14="http://schemas.microsoft.com/office/powerpoint/2010/main" val="3552618167"/>
      </p:ext>
    </p:extLst>
  </p:cSld>
  <p:clrMap bg1="lt1" tx1="dk1" bg2="lt2" tx2="dk2" accent1="accent1" accent2="accent2" accent3="accent3" accent4="accent4" accent5="accent5" accent6="accent6" hlink="hlink" folHlink="folHlink"/>
  <p:sldLayoutIdLst>
    <p:sldLayoutId id="2147483774" r:id="rId1"/>
    <p:sldLayoutId id="2147483775" r:id="rId2"/>
    <p:sldLayoutId id="2147483776" r:id="rId3"/>
    <p:sldLayoutId id="2147483777" r:id="rId4"/>
    <p:sldLayoutId id="2147483778" r:id="rId5"/>
    <p:sldLayoutId id="2147483779" r:id="rId6"/>
    <p:sldLayoutId id="2147483780" r:id="rId7"/>
    <p:sldLayoutId id="2147483781" r:id="rId8"/>
    <p:sldLayoutId id="2147483782" r:id="rId9"/>
    <p:sldLayoutId id="2147483783" r:id="rId10"/>
    <p:sldLayoutId id="2147483784" r:id="rId11"/>
    <p:sldLayoutId id="2147483785" r:id="rId12"/>
    <p:sldLayoutId id="2147483786" r:id="rId13"/>
    <p:sldLayoutId id="2147483787" r:id="rId14"/>
    <p:sldLayoutId id="2147483788" r:id="rId15"/>
    <p:sldLayoutId id="2147483789" r:id="rId16"/>
  </p:sldLayoutIdLst>
  <p:transition spd="slow">
    <p:push dir="u"/>
  </p:transition>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3392519469"/>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43000"/>
            <a:ext cx="6347713" cy="1320800"/>
          </a:xfrm>
        </p:spPr>
        <p:txBody>
          <a:bodyPr>
            <a:normAutofit/>
          </a:bodyPr>
          <a:lstStyle/>
          <a:p>
            <a:pPr algn="ctr"/>
            <a:r>
              <a:rPr lang="fa-IR" sz="4800" dirty="0" smtClean="0">
                <a:solidFill>
                  <a:srgbClr val="7030A0"/>
                </a:solidFill>
                <a:latin typeface="Arial" panose="020B0604020202020204" pitchFamily="34" charset="0"/>
                <a:cs typeface="Arial" panose="020B0604020202020204" pitchFamily="34" charset="0"/>
              </a:rPr>
              <a:t>هزینه یابی سنتی </a:t>
            </a:r>
            <a:endParaRPr lang="en-US" sz="4800" dirty="0">
              <a:solidFill>
                <a:srgbClr val="7030A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7563707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609600" y="914400"/>
            <a:ext cx="6347714" cy="5736563"/>
          </a:xfrm>
        </p:spPr>
        <p:txBody>
          <a:bodyPr>
            <a:noAutofit/>
          </a:bodyPr>
          <a:lstStyle/>
          <a:p>
            <a:pPr marL="0" indent="0" algn="r" rtl="1">
              <a:buNone/>
            </a:pPr>
            <a:r>
              <a:rPr lang="fa-IR" sz="2800" dirty="0">
                <a:solidFill>
                  <a:schemeClr val="accent1">
                    <a:lumMod val="75000"/>
                  </a:schemeClr>
                </a:solidFill>
                <a:latin typeface="Bauhaus 93" panose="04030905020B02020C02" pitchFamily="82" charset="0"/>
              </a:rPr>
              <a:t>تعريف هزينه يابي :</a:t>
            </a:r>
          </a:p>
          <a:p>
            <a:pPr marL="0" indent="0" algn="r" rtl="1">
              <a:buNone/>
            </a:pPr>
            <a:endParaRPr lang="fa-IR" sz="2800" dirty="0">
              <a:latin typeface="Bauhaus 93" panose="04030905020B02020C02" pitchFamily="82" charset="0"/>
            </a:endParaRPr>
          </a:p>
          <a:p>
            <a:pPr marL="0" indent="0" algn="r" rtl="1">
              <a:buNone/>
            </a:pPr>
            <a:r>
              <a:rPr lang="fa-IR" sz="2800" dirty="0">
                <a:latin typeface="Bauhaus 93" panose="04030905020B02020C02" pitchFamily="82" charset="0"/>
              </a:rPr>
              <a:t>محاسبه بهاي تمام شده كالاهاي ساخته شده و موجودي كالاي در جريان ساخت را هزينه يابي مي گويند.</a:t>
            </a:r>
          </a:p>
          <a:p>
            <a:pPr marL="0" indent="0" algn="r" rtl="1">
              <a:buNone/>
            </a:pPr>
            <a:endParaRPr lang="fa-IR" sz="2800" dirty="0">
              <a:latin typeface="Bauhaus 93" panose="04030905020B02020C02" pitchFamily="82" charset="0"/>
            </a:endParaRPr>
          </a:p>
          <a:p>
            <a:pPr marL="0" indent="0" algn="r" rtl="1">
              <a:buNone/>
            </a:pPr>
            <a:r>
              <a:rPr lang="fa-IR" sz="2800" dirty="0">
                <a:latin typeface="Bauhaus 93" panose="04030905020B02020C02" pitchFamily="82" charset="0"/>
              </a:rPr>
              <a:t>براي محاسبه هزينه واحد هاي توليد شده، لازم است روش مشخصي براي جمع آوري هزينه ها وتخصيص آنها به سفارشات يا محصولات ساخته شده، وجود داشته باشد.</a:t>
            </a:r>
          </a:p>
          <a:p>
            <a:pPr marL="0" indent="0" algn="r" rtl="1">
              <a:buNone/>
            </a:pPr>
            <a:endParaRPr lang="fa-IR" sz="2800" dirty="0">
              <a:latin typeface="Bauhaus 93" panose="04030905020B02020C02" pitchFamily="82" charset="0"/>
            </a:endParaRPr>
          </a:p>
          <a:p>
            <a:pPr marL="457200" lvl="1" indent="0" algn="r" rtl="1">
              <a:buNone/>
            </a:pPr>
            <a:r>
              <a:rPr lang="fa-IR" sz="2800" dirty="0">
                <a:latin typeface="Bauhaus 93" panose="04030905020B02020C02" pitchFamily="82" charset="0"/>
              </a:rPr>
              <a:t> </a:t>
            </a:r>
            <a:endParaRPr lang="en-US" sz="2800" dirty="0">
              <a:latin typeface="Bauhaus 93" panose="04030905020B02020C02" pitchFamily="82" charset="0"/>
            </a:endParaRPr>
          </a:p>
        </p:txBody>
      </p:sp>
    </p:spTree>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914400" y="1120674"/>
            <a:ext cx="5943600" cy="483209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eaLnBrk="0" fontAlgn="base" latinLnBrk="0" hangingPunct="0">
              <a:lnSpc>
                <a:spcPct val="100000"/>
              </a:lnSpc>
              <a:spcBef>
                <a:spcPct val="0"/>
              </a:spcBef>
              <a:spcAft>
                <a:spcPct val="0"/>
              </a:spcAft>
              <a:buClrTx/>
              <a:buSzTx/>
              <a:buFontTx/>
              <a:buNone/>
              <a:tabLst/>
            </a:pPr>
            <a:r>
              <a:rPr kumimoji="0" lang="fa-IR" altLang="en-US" sz="2800" i="0" u="none" strike="noStrike" cap="none" normalizeH="0" baseline="0" dirty="0" smtClean="0">
                <a:ln>
                  <a:noFill/>
                </a:ln>
                <a:solidFill>
                  <a:schemeClr val="accent1"/>
                </a:solidFill>
                <a:effectLst/>
                <a:latin typeface="Tahoma" panose="020B0604030504040204" pitchFamily="34" charset="0"/>
                <a:cs typeface="Tahoma" panose="020B0604030504040204" pitchFamily="34" charset="0"/>
              </a:rPr>
              <a:t>تعيين قيمت تمام شده محصولات :</a:t>
            </a:r>
            <a:endParaRPr kumimoji="0" lang="en-US" altLang="en-US" sz="2800" i="0" u="none" strike="noStrike" cap="none" normalizeH="0" baseline="0" dirty="0" smtClean="0">
              <a:ln>
                <a:noFill/>
              </a:ln>
              <a:solidFill>
                <a:schemeClr val="accent1"/>
              </a:solidFill>
              <a:effectLst/>
            </a:endParaRPr>
          </a:p>
          <a:p>
            <a:pPr marL="0" marR="0" lvl="0" indent="0" algn="r" defTabSz="914400" eaLnBrk="0" fontAlgn="base" latinLnBrk="0" hangingPunct="0">
              <a:lnSpc>
                <a:spcPct val="100000"/>
              </a:lnSpc>
              <a:spcBef>
                <a:spcPct val="0"/>
              </a:spcBef>
              <a:spcAft>
                <a:spcPct val="0"/>
              </a:spcAft>
              <a:buClrTx/>
              <a:buSzTx/>
              <a:buFontTx/>
              <a:buNone/>
              <a:tabLst/>
            </a:pPr>
            <a:r>
              <a:rPr kumimoji="0" lang="fa-IR" altLang="en-US" sz="2800" i="0" u="none" strike="noStrike" cap="none" normalizeH="0" baseline="0" dirty="0" smtClean="0">
                <a:ln>
                  <a:noFill/>
                </a:ln>
                <a:solidFill>
                  <a:srgbClr val="000000"/>
                </a:solidFill>
                <a:effectLst/>
                <a:latin typeface="Tahoma" panose="020B0604030504040204" pitchFamily="34" charset="0"/>
                <a:cs typeface="Tahoma" panose="020B0604030504040204" pitchFamily="34" charset="0"/>
              </a:rPr>
              <a:t>براي تعيين قيمت تمام شده يك واحد محصول ،بهاي تمام شده كالاي ساخته شده بر تعدادتوليد تقسيم مي شود.</a:t>
            </a:r>
            <a:endParaRPr kumimoji="0" lang="en-US" altLang="en-US" sz="2800" i="0" u="none" strike="noStrike" cap="none" normalizeH="0" baseline="0" dirty="0" smtClean="0">
              <a:ln>
                <a:noFill/>
              </a:ln>
              <a:solidFill>
                <a:schemeClr val="tx1"/>
              </a:solidFill>
              <a:effectLst/>
            </a:endParaRPr>
          </a:p>
          <a:p>
            <a:pPr marL="0" marR="0" lvl="0" indent="0" algn="r" defTabSz="914400" eaLnBrk="0" fontAlgn="base" latinLnBrk="0" hangingPunct="0">
              <a:lnSpc>
                <a:spcPct val="100000"/>
              </a:lnSpc>
              <a:spcBef>
                <a:spcPct val="0"/>
              </a:spcBef>
              <a:spcAft>
                <a:spcPct val="0"/>
              </a:spcAft>
              <a:buClrTx/>
              <a:buSzTx/>
              <a:buFontTx/>
              <a:buNone/>
              <a:tabLst/>
            </a:pPr>
            <a:r>
              <a:rPr kumimoji="0" lang="fa-IR" altLang="en-US" sz="2800" i="0" u="none" strike="noStrike" cap="none" normalizeH="0" baseline="0" dirty="0" smtClean="0">
                <a:ln>
                  <a:noFill/>
                </a:ln>
                <a:solidFill>
                  <a:srgbClr val="000000"/>
                </a:solidFill>
                <a:effectLst/>
                <a:latin typeface="Tahoma" panose="020B0604030504040204" pitchFamily="34" charset="0"/>
                <a:cs typeface="Tahoma" panose="020B0604030504040204" pitchFamily="34" charset="0"/>
              </a:rPr>
              <a:t>مؤسسات توليدي بر اساس نوع وماهيت عملیات توليدي يكي از دو روش زير را به كار مي برند.</a:t>
            </a:r>
            <a:endParaRPr kumimoji="0" lang="en-US" altLang="en-US" sz="2800" i="0" u="none" strike="noStrike" cap="none" normalizeH="0" baseline="0" dirty="0" smtClean="0">
              <a:ln>
                <a:noFill/>
              </a:ln>
              <a:solidFill>
                <a:schemeClr val="tx1"/>
              </a:solidFill>
              <a:effectLst/>
            </a:endParaRPr>
          </a:p>
          <a:p>
            <a:pPr marL="0" marR="0" lvl="0" indent="0" algn="r" defTabSz="914400" eaLnBrk="0" fontAlgn="base" latinLnBrk="0" hangingPunct="0">
              <a:lnSpc>
                <a:spcPct val="100000"/>
              </a:lnSpc>
              <a:spcBef>
                <a:spcPct val="0"/>
              </a:spcBef>
              <a:spcAft>
                <a:spcPct val="0"/>
              </a:spcAft>
              <a:buClrTx/>
              <a:buSzTx/>
              <a:buFontTx/>
              <a:buNone/>
              <a:tabLst/>
            </a:pPr>
            <a:r>
              <a:rPr kumimoji="0" lang="fa-IR" altLang="en-US" sz="2800" i="0" u="none" strike="noStrike" cap="none" normalizeH="0" baseline="0" dirty="0" smtClean="0">
                <a:ln>
                  <a:noFill/>
                </a:ln>
                <a:solidFill>
                  <a:schemeClr val="accent4">
                    <a:lumMod val="75000"/>
                  </a:schemeClr>
                </a:solidFill>
                <a:effectLst/>
                <a:latin typeface="Tahoma" panose="020B0604030504040204" pitchFamily="34" charset="0"/>
                <a:cs typeface="Tahoma" panose="020B0604030504040204" pitchFamily="34" charset="0"/>
              </a:rPr>
              <a:t>1-</a:t>
            </a:r>
            <a:r>
              <a:rPr kumimoji="0" lang="fa-IR" altLang="en-US" sz="2800" i="0" u="none" strike="noStrike" cap="none" normalizeH="0" baseline="0" dirty="0" smtClean="0">
                <a:ln>
                  <a:noFill/>
                </a:ln>
                <a:solidFill>
                  <a:srgbClr val="000000"/>
                </a:solidFill>
                <a:effectLst/>
                <a:latin typeface="Tahoma" panose="020B0604030504040204" pitchFamily="34" charset="0"/>
                <a:cs typeface="Tahoma" panose="020B0604030504040204" pitchFamily="34" charset="0"/>
              </a:rPr>
              <a:t>روش هزینه يابي سفارش</a:t>
            </a:r>
            <a:r>
              <a:rPr kumimoji="0" lang="en-US" altLang="en-US" sz="2800" i="0" u="none" strike="noStrike" cap="none" normalizeH="0" dirty="0" smtClean="0">
                <a:ln>
                  <a:noFill/>
                </a:ln>
                <a:solidFill>
                  <a:srgbClr val="000000"/>
                </a:solidFill>
                <a:effectLst/>
                <a:latin typeface="Tahoma" panose="020B0604030504040204" pitchFamily="34" charset="0"/>
                <a:cs typeface="Tahoma" panose="020B0604030504040204" pitchFamily="34" charset="0"/>
              </a:rPr>
              <a:t> </a:t>
            </a:r>
            <a:r>
              <a:rPr kumimoji="0" lang="fa-IR" altLang="en-US" sz="2800" i="0" u="none" strike="noStrike" cap="none" normalizeH="0" baseline="0" dirty="0" smtClean="0">
                <a:ln>
                  <a:noFill/>
                </a:ln>
                <a:solidFill>
                  <a:srgbClr val="000000"/>
                </a:solidFill>
                <a:effectLst/>
                <a:latin typeface="Tahoma" panose="020B0604030504040204" pitchFamily="34" charset="0"/>
                <a:cs typeface="Tahoma" panose="020B0604030504040204" pitchFamily="34" charset="0"/>
              </a:rPr>
              <a:t>كار                        </a:t>
            </a:r>
            <a:endParaRPr kumimoji="0" lang="en-US" altLang="en-US" sz="2800" i="0" u="none" strike="noStrike" cap="none" normalizeH="0" baseline="0" dirty="0" smtClean="0">
              <a:ln>
                <a:noFill/>
              </a:ln>
              <a:solidFill>
                <a:srgbClr val="000000"/>
              </a:solidFill>
              <a:effectLst/>
              <a:latin typeface="Tahoma" panose="020B0604030504040204" pitchFamily="34" charset="0"/>
              <a:cs typeface="Tahoma" panose="020B0604030504040204" pitchFamily="34" charset="0"/>
            </a:endParaRPr>
          </a:p>
          <a:p>
            <a:pPr marL="0" marR="0" lvl="0" indent="0" algn="r" defTabSz="914400" eaLnBrk="0" fontAlgn="base" latinLnBrk="0" hangingPunct="0">
              <a:lnSpc>
                <a:spcPct val="100000"/>
              </a:lnSpc>
              <a:spcBef>
                <a:spcPct val="0"/>
              </a:spcBef>
              <a:spcAft>
                <a:spcPct val="0"/>
              </a:spcAft>
              <a:buClrTx/>
              <a:buSzTx/>
              <a:buFontTx/>
              <a:buNone/>
              <a:tabLst/>
            </a:pPr>
            <a:r>
              <a:rPr kumimoji="0" lang="fa-IR" altLang="en-US" sz="2800" i="0" u="none" strike="noStrike" cap="none" normalizeH="0" baseline="0" dirty="0" smtClean="0">
                <a:ln>
                  <a:noFill/>
                </a:ln>
                <a:solidFill>
                  <a:srgbClr val="000000"/>
                </a:solidFill>
                <a:effectLst/>
                <a:latin typeface="Tahoma" panose="020B0604030504040204" pitchFamily="34" charset="0"/>
                <a:cs typeface="Tahoma" panose="020B0604030504040204" pitchFamily="34" charset="0"/>
              </a:rPr>
              <a:t>  </a:t>
            </a:r>
            <a:r>
              <a:rPr kumimoji="0" lang="fa-IR" altLang="en-US" sz="2800" i="0" u="none" strike="noStrike" cap="none" normalizeH="0" baseline="0" dirty="0" smtClean="0">
                <a:ln>
                  <a:noFill/>
                </a:ln>
                <a:solidFill>
                  <a:schemeClr val="accent4">
                    <a:lumMod val="75000"/>
                  </a:schemeClr>
                </a:solidFill>
                <a:effectLst/>
                <a:latin typeface="Tahoma" panose="020B0604030504040204" pitchFamily="34" charset="0"/>
                <a:cs typeface="Tahoma" panose="020B0604030504040204" pitchFamily="34" charset="0"/>
              </a:rPr>
              <a:t>2-</a:t>
            </a:r>
            <a:r>
              <a:rPr kumimoji="0" lang="fa-IR" altLang="en-US" sz="2800" i="0" u="none" strike="noStrike" cap="none" normalizeH="0" baseline="0" dirty="0" smtClean="0">
                <a:ln>
                  <a:noFill/>
                </a:ln>
                <a:solidFill>
                  <a:srgbClr val="000000"/>
                </a:solidFill>
                <a:effectLst/>
                <a:latin typeface="Tahoma" panose="020B0604030504040204" pitchFamily="34" charset="0"/>
                <a:cs typeface="Tahoma" panose="020B0604030504040204" pitchFamily="34" charset="0"/>
              </a:rPr>
              <a:t> روش هزینه يابي مرحله اي</a:t>
            </a:r>
            <a:endParaRPr kumimoji="0" lang="en-US" altLang="en-US" sz="2800" i="0" u="none" strike="noStrike" cap="none" normalizeH="0" baseline="0" dirty="0" smtClean="0">
              <a:ln>
                <a:noFill/>
              </a:ln>
              <a:solidFill>
                <a:schemeClr val="tx1"/>
              </a:solidFill>
              <a:effectLst/>
            </a:endParaRPr>
          </a:p>
          <a:p>
            <a:pPr marL="0" marR="0" lvl="0" indent="0" algn="r" defTabSz="914400" eaLnBrk="0" fontAlgn="base" latinLnBrk="0" hangingPunct="0">
              <a:lnSpc>
                <a:spcPct val="100000"/>
              </a:lnSpc>
              <a:spcBef>
                <a:spcPct val="0"/>
              </a:spcBef>
              <a:spcAft>
                <a:spcPct val="0"/>
              </a:spcAft>
              <a:buClrTx/>
              <a:buSzTx/>
              <a:buFontTx/>
              <a:buNone/>
              <a:tabLst/>
            </a:pPr>
            <a:r>
              <a:rPr kumimoji="0" lang="fa-IR" altLang="en-US" sz="2800" i="0" u="none" strike="noStrike" cap="none" normalizeH="0" baseline="0" dirty="0" smtClean="0">
                <a:ln>
                  <a:noFill/>
                </a:ln>
                <a:solidFill>
                  <a:srgbClr val="000000"/>
                </a:solidFill>
                <a:effectLst/>
                <a:latin typeface="Tahoma" panose="020B0604030504040204" pitchFamily="34" charset="0"/>
                <a:cs typeface="Tahoma" panose="020B0604030504040204" pitchFamily="34" charset="0"/>
              </a:rPr>
              <a:t> </a:t>
            </a:r>
            <a:endParaRPr kumimoji="0" lang="fa-IR" altLang="en-US" sz="2800" i="0" u="none" strike="noStrike" cap="none" normalizeH="0" baseline="0" dirty="0" smtClean="0">
              <a:ln>
                <a:noFill/>
              </a:ln>
              <a:solidFill>
                <a:schemeClr val="tx1"/>
              </a:solidFill>
              <a:effectLst/>
              <a:cs typeface="Arial" panose="020B0604020202020204" pitchFamily="34" charset="0"/>
            </a:endParaRPr>
          </a:p>
        </p:txBody>
      </p:sp>
    </p:spTree>
    <p:extLst>
      <p:ext uri="{BB962C8B-B14F-4D97-AF65-F5344CB8AC3E}">
        <p14:creationId xmlns:p14="http://schemas.microsoft.com/office/powerpoint/2010/main" val="2675748984"/>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685800"/>
            <a:ext cx="6705600" cy="6555641"/>
          </a:xfrm>
          <a:prstGeom prst="rect">
            <a:avLst/>
          </a:prstGeom>
        </p:spPr>
        <p:txBody>
          <a:bodyPr wrap="square">
            <a:spAutoFit/>
          </a:bodyPr>
          <a:lstStyle/>
          <a:p>
            <a:pPr algn="r" rtl="1"/>
            <a:r>
              <a:rPr lang="fa-IR" sz="2800" dirty="0">
                <a:solidFill>
                  <a:schemeClr val="accent3"/>
                </a:solidFill>
                <a:latin typeface="B Nazanin"/>
              </a:rPr>
              <a:t>1-</a:t>
            </a:r>
            <a:r>
              <a:rPr lang="fa-IR" sz="2800" dirty="0">
                <a:latin typeface="B Nazanin"/>
              </a:rPr>
              <a:t> </a:t>
            </a:r>
            <a:r>
              <a:rPr lang="fa-IR" sz="2800" dirty="0">
                <a:solidFill>
                  <a:schemeClr val="accent4">
                    <a:lumMod val="75000"/>
                  </a:schemeClr>
                </a:solidFill>
                <a:latin typeface="B Nazanin"/>
              </a:rPr>
              <a:t>روش هزینه يابي سفارش كار :</a:t>
            </a:r>
          </a:p>
          <a:p>
            <a:pPr algn="r" rtl="1"/>
            <a:endParaRPr lang="fa-IR" sz="2800" dirty="0">
              <a:latin typeface="B Nazanin"/>
            </a:endParaRPr>
          </a:p>
          <a:p>
            <a:pPr algn="r" rtl="1"/>
            <a:r>
              <a:rPr lang="fa-IR" sz="2800" dirty="0">
                <a:latin typeface="B Nazanin"/>
              </a:rPr>
              <a:t> بسياري از شركتهاي توليدي ، محصولات خود را بصورت انفرادي و به تفكيك براساس نياز مشتريان توليد مي كنند. هر يك از توليدات متفاوت كه به طور جدا گانه ساخته مي شود «محصول سفارشي » نام دارد.</a:t>
            </a:r>
          </a:p>
          <a:p>
            <a:pPr algn="r" rtl="1"/>
            <a:endParaRPr lang="fa-IR" sz="2800" dirty="0">
              <a:latin typeface="B Nazanin"/>
            </a:endParaRPr>
          </a:p>
          <a:p>
            <a:pPr algn="r" rtl="1"/>
            <a:r>
              <a:rPr lang="fa-IR" sz="2800" dirty="0">
                <a:latin typeface="B Nazanin"/>
              </a:rPr>
              <a:t>به طور معمول صنايعي چون ، مؤسسات پيمانكاري ،مؤسسات انتشاراتي ،مبل سازي ،هواپيما سازي، توليدات لوازم خانگي وماشين آلات ،از روش سفارش كار استفاده مي کنند.</a:t>
            </a:r>
          </a:p>
          <a:p>
            <a:pPr algn="r" rtl="1"/>
            <a:endParaRPr lang="fa-IR" sz="2800" dirty="0">
              <a:latin typeface="B Nazanin"/>
            </a:endParaRPr>
          </a:p>
          <a:p>
            <a:pPr algn="r" rtl="1"/>
            <a:endParaRPr lang="en-US" sz="2800" dirty="0">
              <a:latin typeface="B Nazanin"/>
            </a:endParaRPr>
          </a:p>
        </p:txBody>
      </p:sp>
    </p:spTree>
    <p:extLst>
      <p:ext uri="{BB962C8B-B14F-4D97-AF65-F5344CB8AC3E}">
        <p14:creationId xmlns:p14="http://schemas.microsoft.com/office/powerpoint/2010/main" val="1477368162"/>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371600"/>
            <a:ext cx="7315200" cy="3539430"/>
          </a:xfrm>
          <a:prstGeom prst="rect">
            <a:avLst/>
          </a:prstGeom>
        </p:spPr>
        <p:txBody>
          <a:bodyPr wrap="square">
            <a:spAutoFit/>
          </a:bodyPr>
          <a:lstStyle/>
          <a:p>
            <a:pPr algn="r" rtl="1"/>
            <a:r>
              <a:rPr lang="fa-IR" sz="2800" dirty="0"/>
              <a:t>روش هزینه يابي سفارش كار، بيشتر درمؤسسات توليدي قابل استفاده است ولي مؤسسات خدماتي وبازرگاني نيز مي توانند براي هزينه يابي خدمات محصولات خود از اين روش استفاده كنند.بسياري از مؤسسات خدماتي ،هر يك از مشتريان خود را به عنوان يك هدف هزينه در نظر مي گيرند و خدمات منحصر بفرد وجداگانه اي را براي هريك از آنان ارائه مي دهند.</a:t>
            </a:r>
            <a:endParaRPr lang="en-US" sz="2800" dirty="0"/>
          </a:p>
        </p:txBody>
      </p:sp>
    </p:spTree>
    <p:extLst>
      <p:ext uri="{BB962C8B-B14F-4D97-AF65-F5344CB8AC3E}">
        <p14:creationId xmlns:p14="http://schemas.microsoft.com/office/powerpoint/2010/main" val="4178476587"/>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152400" y="722531"/>
            <a:ext cx="6477000" cy="526297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eaLnBrk="0" fontAlgn="base" latinLnBrk="0" hangingPunct="0">
              <a:lnSpc>
                <a:spcPct val="100000"/>
              </a:lnSpc>
              <a:spcBef>
                <a:spcPct val="0"/>
              </a:spcBef>
              <a:spcAft>
                <a:spcPct val="0"/>
              </a:spcAft>
              <a:buClrTx/>
              <a:buSzTx/>
              <a:buFontTx/>
              <a:buNone/>
              <a:tabLst/>
            </a:pPr>
            <a:r>
              <a:rPr kumimoji="0" lang="fa-IR" altLang="en-US" sz="2800" i="0" u="none" strike="noStrike" cap="none" normalizeH="0" baseline="0" dirty="0" smtClean="0">
                <a:ln>
                  <a:noFill/>
                </a:ln>
                <a:solidFill>
                  <a:schemeClr val="accent4">
                    <a:lumMod val="75000"/>
                  </a:schemeClr>
                </a:solidFill>
                <a:effectLst/>
                <a:latin typeface="Tahoma" panose="020B0604030504040204" pitchFamily="34" charset="0"/>
                <a:cs typeface="Tahoma" panose="020B0604030504040204" pitchFamily="34" charset="0"/>
              </a:rPr>
              <a:t>تعريف</a:t>
            </a:r>
            <a:r>
              <a:rPr kumimoji="0" lang="fa-IR" altLang="en-US" sz="2800" i="0" u="none" strike="noStrike" cap="none" normalizeH="0" baseline="0" dirty="0" smtClean="0">
                <a:ln>
                  <a:noFill/>
                </a:ln>
                <a:solidFill>
                  <a:srgbClr val="000000"/>
                </a:solidFill>
                <a:effectLst/>
                <a:latin typeface="Tahoma" panose="020B0604030504040204" pitchFamily="34" charset="0"/>
                <a:cs typeface="Tahoma" panose="020B0604030504040204" pitchFamily="34" charset="0"/>
              </a:rPr>
              <a:t> </a:t>
            </a:r>
            <a:r>
              <a:rPr kumimoji="0" lang="fa-IR" altLang="en-US" sz="2800" i="0" u="none" strike="noStrike" cap="none" normalizeH="0" baseline="0" dirty="0" smtClean="0">
                <a:ln>
                  <a:noFill/>
                </a:ln>
                <a:solidFill>
                  <a:schemeClr val="accent4">
                    <a:lumMod val="75000"/>
                  </a:schemeClr>
                </a:solidFill>
                <a:effectLst/>
                <a:latin typeface="Tahoma" panose="020B0604030504040204" pitchFamily="34" charset="0"/>
                <a:cs typeface="Tahoma" panose="020B0604030504040204" pitchFamily="34" charset="0"/>
              </a:rPr>
              <a:t>هزینه</a:t>
            </a:r>
            <a:r>
              <a:rPr kumimoji="0" lang="fa-IR" altLang="en-US" sz="2800" i="0" u="none" strike="noStrike" cap="none" normalizeH="0" baseline="0" dirty="0" smtClean="0">
                <a:ln>
                  <a:noFill/>
                </a:ln>
                <a:solidFill>
                  <a:srgbClr val="000000"/>
                </a:solidFill>
                <a:effectLst/>
                <a:latin typeface="Tahoma" panose="020B0604030504040204" pitchFamily="34" charset="0"/>
                <a:cs typeface="Tahoma" panose="020B0604030504040204" pitchFamily="34" charset="0"/>
              </a:rPr>
              <a:t> </a:t>
            </a:r>
            <a:r>
              <a:rPr kumimoji="0" lang="fa-IR" altLang="en-US" sz="2800" i="0" u="none" strike="noStrike" cap="none" normalizeH="0" baseline="0" dirty="0" smtClean="0">
                <a:ln>
                  <a:noFill/>
                </a:ln>
                <a:solidFill>
                  <a:schemeClr val="accent4">
                    <a:lumMod val="75000"/>
                  </a:schemeClr>
                </a:solidFill>
                <a:effectLst/>
                <a:latin typeface="Tahoma" panose="020B0604030504040204" pitchFamily="34" charset="0"/>
                <a:cs typeface="Tahoma" panose="020B0604030504040204" pitchFamily="34" charset="0"/>
              </a:rPr>
              <a:t>يابي</a:t>
            </a:r>
            <a:r>
              <a:rPr kumimoji="0" lang="fa-IR" altLang="en-US" sz="2800" i="0" u="none" strike="noStrike" cap="none" normalizeH="0" baseline="0" dirty="0" smtClean="0">
                <a:ln>
                  <a:noFill/>
                </a:ln>
                <a:solidFill>
                  <a:srgbClr val="000000"/>
                </a:solidFill>
                <a:effectLst/>
                <a:latin typeface="Tahoma" panose="020B0604030504040204" pitchFamily="34" charset="0"/>
                <a:cs typeface="Tahoma" panose="020B0604030504040204" pitchFamily="34" charset="0"/>
              </a:rPr>
              <a:t> </a:t>
            </a:r>
            <a:r>
              <a:rPr kumimoji="0" lang="fa-IR" altLang="en-US" sz="2800" i="0" u="none" strike="noStrike" cap="none" normalizeH="0" baseline="0" dirty="0" smtClean="0">
                <a:ln>
                  <a:noFill/>
                </a:ln>
                <a:solidFill>
                  <a:schemeClr val="accent4">
                    <a:lumMod val="75000"/>
                  </a:schemeClr>
                </a:solidFill>
                <a:effectLst/>
                <a:latin typeface="Tahoma" panose="020B0604030504040204" pitchFamily="34" charset="0"/>
                <a:cs typeface="Tahoma" panose="020B0604030504040204" pitchFamily="34" charset="0"/>
              </a:rPr>
              <a:t>سفارش</a:t>
            </a:r>
            <a:r>
              <a:rPr kumimoji="0" lang="fa-IR" altLang="en-US" sz="2800" i="0" u="none" strike="noStrike" cap="none" normalizeH="0" baseline="0" dirty="0" smtClean="0">
                <a:ln>
                  <a:noFill/>
                </a:ln>
                <a:solidFill>
                  <a:srgbClr val="000000"/>
                </a:solidFill>
                <a:effectLst/>
                <a:latin typeface="Tahoma" panose="020B0604030504040204" pitchFamily="34" charset="0"/>
                <a:cs typeface="Tahoma" panose="020B0604030504040204" pitchFamily="34" charset="0"/>
              </a:rPr>
              <a:t> </a:t>
            </a:r>
            <a:r>
              <a:rPr kumimoji="0" lang="fa-IR" altLang="en-US" sz="2800" i="0" u="none" strike="noStrike" cap="none" normalizeH="0" baseline="0" dirty="0" smtClean="0">
                <a:ln>
                  <a:noFill/>
                </a:ln>
                <a:solidFill>
                  <a:schemeClr val="accent4">
                    <a:lumMod val="75000"/>
                  </a:schemeClr>
                </a:solidFill>
                <a:effectLst/>
                <a:latin typeface="Tahoma" panose="020B0604030504040204" pitchFamily="34" charset="0"/>
                <a:cs typeface="Tahoma" panose="020B0604030504040204" pitchFamily="34" charset="0"/>
              </a:rPr>
              <a:t>كار</a:t>
            </a:r>
            <a:r>
              <a:rPr kumimoji="0" lang="fa-IR" altLang="en-US" sz="2800" i="0" u="none" strike="noStrike" cap="none" normalizeH="0" baseline="0" dirty="0" smtClean="0">
                <a:ln>
                  <a:noFill/>
                </a:ln>
                <a:solidFill>
                  <a:srgbClr val="000000"/>
                </a:solidFill>
                <a:effectLst/>
                <a:latin typeface="Tahoma" panose="020B0604030504040204" pitchFamily="34" charset="0"/>
                <a:cs typeface="Tahoma" panose="020B0604030504040204" pitchFamily="34" charset="0"/>
              </a:rPr>
              <a:t>:مجموعه اي از قواعد و روشها يي براي جمع آوری ،تشخیص ،ثبت و تخصیص هزینه های تولید و همچنین تفكيك سفارش ها  در فرآیند تولید از نقطه شروع تا خاتمه عملیات توليدي مي باشد.</a:t>
            </a:r>
            <a:endParaRPr kumimoji="0" lang="en-US" altLang="en-US" sz="2800" i="0" u="none" strike="noStrike" cap="none" normalizeH="0" baseline="0" dirty="0" smtClean="0">
              <a:ln>
                <a:noFill/>
              </a:ln>
              <a:solidFill>
                <a:schemeClr val="tx1"/>
              </a:solidFill>
              <a:effectLst/>
            </a:endParaRPr>
          </a:p>
          <a:p>
            <a:pPr marL="0" marR="0" lvl="0" indent="0" algn="r" defTabSz="914400" eaLnBrk="0" fontAlgn="base" latinLnBrk="0" hangingPunct="0">
              <a:lnSpc>
                <a:spcPct val="100000"/>
              </a:lnSpc>
              <a:spcBef>
                <a:spcPct val="0"/>
              </a:spcBef>
              <a:spcAft>
                <a:spcPct val="0"/>
              </a:spcAft>
              <a:buClrTx/>
              <a:buSzTx/>
              <a:buFontTx/>
              <a:buNone/>
              <a:tabLst/>
            </a:pPr>
            <a:r>
              <a:rPr kumimoji="0" lang="fa-IR" altLang="en-US" sz="2800" i="0" u="none" strike="noStrike" cap="none" normalizeH="0" baseline="0" dirty="0" smtClean="0">
                <a:ln>
                  <a:noFill/>
                </a:ln>
                <a:solidFill>
                  <a:srgbClr val="000000"/>
                </a:solidFill>
                <a:effectLst/>
                <a:latin typeface="Tahoma" panose="020B0604030504040204" pitchFamily="34" charset="0"/>
                <a:cs typeface="Tahoma" panose="020B0604030504040204" pitchFamily="34" charset="0"/>
              </a:rPr>
              <a:t>در اين روش هزينه هاي توليد هر سفارش به طور مجزا از ساير سفارش ها جمع آوري و ثبت مي شود. اسناد و مدارك مورد نياز در اين روش ،برگ درخواست مواد از انبار، كارت ساعت كار ، برگه ساعات کارکرد کارگران و كارت سفارش كار مي باشد.</a:t>
            </a:r>
            <a:endParaRPr kumimoji="0" lang="fa-IR" altLang="en-US" sz="2800" i="0" u="none" strike="noStrike" cap="none" normalizeH="0" baseline="0" dirty="0" smtClean="0">
              <a:ln>
                <a:noFill/>
              </a:ln>
              <a:solidFill>
                <a:schemeClr val="tx1"/>
              </a:solidFill>
              <a:effectLst/>
              <a:cs typeface="Arial" panose="020B0604020202020204" pitchFamily="34" charset="0"/>
            </a:endParaRPr>
          </a:p>
        </p:txBody>
      </p:sp>
    </p:spTree>
    <p:extLst>
      <p:ext uri="{BB962C8B-B14F-4D97-AF65-F5344CB8AC3E}">
        <p14:creationId xmlns:p14="http://schemas.microsoft.com/office/powerpoint/2010/main" val="4284069525"/>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143000"/>
            <a:ext cx="6934200" cy="4401205"/>
          </a:xfrm>
          <a:prstGeom prst="rect">
            <a:avLst/>
          </a:prstGeom>
        </p:spPr>
        <p:txBody>
          <a:bodyPr wrap="square">
            <a:spAutoFit/>
          </a:bodyPr>
          <a:lstStyle/>
          <a:p>
            <a:pPr algn="r" rtl="1"/>
            <a:r>
              <a:rPr lang="fa-IR" sz="2800" dirty="0">
                <a:solidFill>
                  <a:schemeClr val="accent4">
                    <a:lumMod val="75000"/>
                  </a:schemeClr>
                </a:solidFill>
              </a:rPr>
              <a:t>كارت سفارش كار</a:t>
            </a:r>
            <a:r>
              <a:rPr lang="fa-IR" sz="2800" dirty="0"/>
              <a:t>: از اين كارت جهت جمع آوري هزينه هاي مربوط به يك سفارش استفاده مي شود. در واقع جمع صورتهای هزینه هاي سفارش ، مانده حساب کنترل كالاي در جریان ساخت  را تشكيل مي دهد</a:t>
            </a:r>
            <a:r>
              <a:rPr lang="fa-IR" sz="2800" dirty="0" smtClean="0"/>
              <a:t>.</a:t>
            </a:r>
          </a:p>
          <a:p>
            <a:pPr algn="r" rtl="1"/>
            <a:endParaRPr lang="fa-IR" sz="2800" dirty="0"/>
          </a:p>
          <a:p>
            <a:pPr algn="r" rtl="1"/>
            <a:endParaRPr lang="fa-IR" sz="2800" dirty="0" smtClean="0"/>
          </a:p>
          <a:p>
            <a:pPr algn="r" rtl="1"/>
            <a:endParaRPr lang="fa-IR" sz="2800" dirty="0"/>
          </a:p>
          <a:p>
            <a:pPr algn="r" rtl="1"/>
            <a:r>
              <a:rPr lang="fa-IR" sz="2800" dirty="0" smtClean="0"/>
              <a:t>نمونه از کارت سفارش کار:</a:t>
            </a:r>
            <a:endParaRPr lang="fa-IR" sz="2800" dirty="0"/>
          </a:p>
          <a:p>
            <a:pPr algn="r" rtl="1"/>
            <a:endParaRPr lang="fa-IR" sz="2800" dirty="0"/>
          </a:p>
        </p:txBody>
      </p:sp>
    </p:spTree>
    <p:extLst>
      <p:ext uri="{BB962C8B-B14F-4D97-AF65-F5344CB8AC3E}">
        <p14:creationId xmlns:p14="http://schemas.microsoft.com/office/powerpoint/2010/main" val="1314918496"/>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102186248"/>
              </p:ext>
            </p:extLst>
          </p:nvPr>
        </p:nvGraphicFramePr>
        <p:xfrm>
          <a:off x="152400" y="990600"/>
          <a:ext cx="8534403" cy="5765349"/>
        </p:xfrm>
        <a:graphic>
          <a:graphicData uri="http://schemas.openxmlformats.org/drawingml/2006/table">
            <a:tbl>
              <a:tblPr rtl="1"/>
              <a:tblGrid>
                <a:gridCol w="948267">
                  <a:extLst>
                    <a:ext uri="{9D8B030D-6E8A-4147-A177-3AD203B41FA5}">
                      <a16:colId xmlns="" xmlns:a16="http://schemas.microsoft.com/office/drawing/2014/main" val="3914217078"/>
                    </a:ext>
                  </a:extLst>
                </a:gridCol>
                <a:gridCol w="948267">
                  <a:extLst>
                    <a:ext uri="{9D8B030D-6E8A-4147-A177-3AD203B41FA5}">
                      <a16:colId xmlns="" xmlns:a16="http://schemas.microsoft.com/office/drawing/2014/main" val="4259232196"/>
                    </a:ext>
                  </a:extLst>
                </a:gridCol>
                <a:gridCol w="948267">
                  <a:extLst>
                    <a:ext uri="{9D8B030D-6E8A-4147-A177-3AD203B41FA5}">
                      <a16:colId xmlns="" xmlns:a16="http://schemas.microsoft.com/office/drawing/2014/main" val="3769736203"/>
                    </a:ext>
                  </a:extLst>
                </a:gridCol>
                <a:gridCol w="948267">
                  <a:extLst>
                    <a:ext uri="{9D8B030D-6E8A-4147-A177-3AD203B41FA5}">
                      <a16:colId xmlns="" xmlns:a16="http://schemas.microsoft.com/office/drawing/2014/main" val="1386079301"/>
                    </a:ext>
                  </a:extLst>
                </a:gridCol>
                <a:gridCol w="948267">
                  <a:extLst>
                    <a:ext uri="{9D8B030D-6E8A-4147-A177-3AD203B41FA5}">
                      <a16:colId xmlns="" xmlns:a16="http://schemas.microsoft.com/office/drawing/2014/main" val="2264156271"/>
                    </a:ext>
                  </a:extLst>
                </a:gridCol>
                <a:gridCol w="948267">
                  <a:extLst>
                    <a:ext uri="{9D8B030D-6E8A-4147-A177-3AD203B41FA5}">
                      <a16:colId xmlns="" xmlns:a16="http://schemas.microsoft.com/office/drawing/2014/main" val="759004939"/>
                    </a:ext>
                  </a:extLst>
                </a:gridCol>
                <a:gridCol w="948267">
                  <a:extLst>
                    <a:ext uri="{9D8B030D-6E8A-4147-A177-3AD203B41FA5}">
                      <a16:colId xmlns="" xmlns:a16="http://schemas.microsoft.com/office/drawing/2014/main" val="1129435939"/>
                    </a:ext>
                  </a:extLst>
                </a:gridCol>
                <a:gridCol w="948267">
                  <a:extLst>
                    <a:ext uri="{9D8B030D-6E8A-4147-A177-3AD203B41FA5}">
                      <a16:colId xmlns="" xmlns:a16="http://schemas.microsoft.com/office/drawing/2014/main" val="2585986686"/>
                    </a:ext>
                  </a:extLst>
                </a:gridCol>
                <a:gridCol w="948267">
                  <a:extLst>
                    <a:ext uri="{9D8B030D-6E8A-4147-A177-3AD203B41FA5}">
                      <a16:colId xmlns="" xmlns:a16="http://schemas.microsoft.com/office/drawing/2014/main" val="1868251390"/>
                    </a:ext>
                  </a:extLst>
                </a:gridCol>
              </a:tblGrid>
              <a:tr h="1636391">
                <a:tc gridSpan="9">
                  <a:txBody>
                    <a:bodyPr/>
                    <a:lstStyle/>
                    <a:p>
                      <a:pPr algn="ctr" rtl="0"/>
                      <a:r>
                        <a:rPr lang="fa-IR" sz="1600" b="1" dirty="0">
                          <a:effectLst/>
                        </a:rPr>
                        <a:t>شركت ...</a:t>
                      </a:r>
                      <a:endParaRPr lang="fa-IR" sz="1600" dirty="0">
                        <a:effectLst/>
                      </a:endParaRPr>
                    </a:p>
                    <a:p>
                      <a:pPr algn="r" rtl="0"/>
                      <a:r>
                        <a:rPr lang="fa-IR" sz="1600" b="1" dirty="0">
                          <a:effectLst/>
                        </a:rPr>
                        <a:t>نام مشتري : ...                                                                             شماره سفارش : ....</a:t>
                      </a:r>
                      <a:endParaRPr lang="fa-IR" sz="1600" dirty="0">
                        <a:effectLst/>
                      </a:endParaRPr>
                    </a:p>
                    <a:p>
                      <a:pPr algn="r" rtl="0"/>
                      <a:r>
                        <a:rPr lang="fa-IR" sz="1600" b="1" dirty="0">
                          <a:effectLst/>
                        </a:rPr>
                        <a:t>نوع محصول: ....                                                                          تاريخ شروع : ......    </a:t>
                      </a:r>
                      <a:endParaRPr lang="fa-IR" sz="1600" dirty="0">
                        <a:effectLst/>
                      </a:endParaRPr>
                    </a:p>
                    <a:p>
                      <a:pPr algn="r" rtl="0"/>
                      <a:r>
                        <a:rPr lang="fa-IR" sz="1600" b="1" dirty="0">
                          <a:effectLst/>
                        </a:rPr>
                        <a:t>                                                                                                 تاريخ تكميل : ....                    </a:t>
                      </a:r>
                      <a:endParaRPr lang="fa-IR" sz="1600" dirty="0">
                        <a:effectLst/>
                      </a:endParaRPr>
                    </a:p>
                  </a:txBody>
                  <a:tcPr marL="29405" marR="294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389552819"/>
                  </a:ext>
                </a:extLst>
              </a:tr>
              <a:tr h="233770">
                <a:tc gridSpan="3">
                  <a:txBody>
                    <a:bodyPr/>
                    <a:lstStyle/>
                    <a:p>
                      <a:pPr algn="ctr" rtl="0"/>
                      <a:r>
                        <a:rPr lang="fa-IR" sz="1600" b="1">
                          <a:effectLst/>
                        </a:rPr>
                        <a:t>مواد مستقیم</a:t>
                      </a:r>
                      <a:endParaRPr lang="fa-IR" sz="1600">
                        <a:effectLst/>
                      </a:endParaRPr>
                    </a:p>
                  </a:txBody>
                  <a:tcPr marL="29405" marR="294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gridSpan="3">
                  <a:txBody>
                    <a:bodyPr/>
                    <a:lstStyle/>
                    <a:p>
                      <a:pPr algn="ctr" rtl="0"/>
                      <a:r>
                        <a:rPr lang="fa-IR" sz="1600" b="1" dirty="0">
                          <a:effectLst/>
                        </a:rPr>
                        <a:t>دستمزد مستقیم</a:t>
                      </a:r>
                      <a:endParaRPr lang="fa-IR" sz="1600" dirty="0">
                        <a:effectLst/>
                      </a:endParaRPr>
                    </a:p>
                  </a:txBody>
                  <a:tcPr marL="29405" marR="294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gridSpan="3">
                  <a:txBody>
                    <a:bodyPr/>
                    <a:lstStyle/>
                    <a:p>
                      <a:pPr algn="ctr" rtl="0"/>
                      <a:r>
                        <a:rPr lang="fa-IR" sz="1600" b="1">
                          <a:effectLst/>
                        </a:rPr>
                        <a:t>سربار جذب شده</a:t>
                      </a:r>
                      <a:endParaRPr lang="fa-IR" sz="1600">
                        <a:effectLst/>
                      </a:endParaRPr>
                    </a:p>
                  </a:txBody>
                  <a:tcPr marL="29405" marR="294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3643646380"/>
                  </a:ext>
                </a:extLst>
              </a:tr>
              <a:tr h="338286">
                <a:tc>
                  <a:txBody>
                    <a:bodyPr/>
                    <a:lstStyle/>
                    <a:p>
                      <a:pPr algn="ctr" rtl="0"/>
                      <a:r>
                        <a:rPr lang="fa-IR" sz="1600" b="1">
                          <a:effectLst/>
                        </a:rPr>
                        <a:t>مقدار</a:t>
                      </a:r>
                      <a:endParaRPr lang="fa-IR" sz="1600">
                        <a:effectLst/>
                      </a:endParaRPr>
                    </a:p>
                  </a:txBody>
                  <a:tcPr marL="29405" marR="294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a:r>
                        <a:rPr lang="fa-IR" sz="1600" b="1">
                          <a:effectLst/>
                        </a:rPr>
                        <a:t>نرخ</a:t>
                      </a:r>
                      <a:endParaRPr lang="fa-IR" sz="1600">
                        <a:effectLst/>
                      </a:endParaRPr>
                    </a:p>
                  </a:txBody>
                  <a:tcPr marL="29405" marR="294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a:r>
                        <a:rPr lang="fa-IR" sz="1600" b="1">
                          <a:effectLst/>
                        </a:rPr>
                        <a:t>مبلغ</a:t>
                      </a:r>
                      <a:endParaRPr lang="fa-IR" sz="1600">
                        <a:effectLst/>
                      </a:endParaRPr>
                    </a:p>
                  </a:txBody>
                  <a:tcPr marL="29405" marR="294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a:r>
                        <a:rPr lang="fa-IR" sz="1600" b="1">
                          <a:effectLst/>
                        </a:rPr>
                        <a:t>ساعت</a:t>
                      </a:r>
                      <a:endParaRPr lang="fa-IR" sz="1600">
                        <a:effectLst/>
                      </a:endParaRPr>
                    </a:p>
                  </a:txBody>
                  <a:tcPr marL="29405" marR="294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a:r>
                        <a:rPr lang="fa-IR" sz="1600" b="1">
                          <a:effectLst/>
                        </a:rPr>
                        <a:t>نرخ</a:t>
                      </a:r>
                      <a:endParaRPr lang="fa-IR" sz="1600">
                        <a:effectLst/>
                      </a:endParaRPr>
                    </a:p>
                  </a:txBody>
                  <a:tcPr marL="29405" marR="294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a:r>
                        <a:rPr lang="fa-IR" sz="1600" b="1">
                          <a:effectLst/>
                        </a:rPr>
                        <a:t>مبلغ</a:t>
                      </a:r>
                      <a:endParaRPr lang="fa-IR" sz="1600">
                        <a:effectLst/>
                      </a:endParaRPr>
                    </a:p>
                  </a:txBody>
                  <a:tcPr marL="29405" marR="294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a:r>
                        <a:rPr lang="fa-IR" sz="1600" b="1">
                          <a:effectLst/>
                        </a:rPr>
                        <a:t>مبنا</a:t>
                      </a:r>
                      <a:endParaRPr lang="fa-IR" sz="1600">
                        <a:effectLst/>
                      </a:endParaRPr>
                    </a:p>
                  </a:txBody>
                  <a:tcPr marL="29405" marR="294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a:r>
                        <a:rPr lang="fa-IR" sz="1600" b="1">
                          <a:effectLst/>
                        </a:rPr>
                        <a:t>نرخ</a:t>
                      </a:r>
                      <a:endParaRPr lang="fa-IR" sz="1600">
                        <a:effectLst/>
                      </a:endParaRPr>
                    </a:p>
                  </a:txBody>
                  <a:tcPr marL="29405" marR="294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a:r>
                        <a:rPr lang="fa-IR" sz="1600" b="1">
                          <a:effectLst/>
                        </a:rPr>
                        <a:t>مبلغ</a:t>
                      </a:r>
                      <a:endParaRPr lang="fa-IR" sz="1600">
                        <a:effectLst/>
                      </a:endParaRPr>
                    </a:p>
                  </a:txBody>
                  <a:tcPr marL="29405" marR="294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3512236808"/>
                  </a:ext>
                </a:extLst>
              </a:tr>
              <a:tr h="935081">
                <a:tc>
                  <a:txBody>
                    <a:bodyPr/>
                    <a:lstStyle/>
                    <a:p>
                      <a:pPr algn="r" rtl="0"/>
                      <a:r>
                        <a:rPr lang="fa-IR" sz="1600" b="1">
                          <a:effectLst/>
                        </a:rPr>
                        <a:t> </a:t>
                      </a:r>
                      <a:endParaRPr lang="fa-IR" sz="1600">
                        <a:effectLst/>
                      </a:endParaRPr>
                    </a:p>
                    <a:p>
                      <a:pPr algn="r" rtl="0"/>
                      <a:r>
                        <a:rPr lang="fa-IR" sz="1600" b="1">
                          <a:effectLst/>
                        </a:rPr>
                        <a:t> </a:t>
                      </a:r>
                      <a:endParaRPr lang="fa-IR" sz="1600">
                        <a:effectLst/>
                      </a:endParaRPr>
                    </a:p>
                    <a:p>
                      <a:pPr algn="r" rtl="0"/>
                      <a:r>
                        <a:rPr lang="fa-IR" sz="1600" b="1">
                          <a:effectLst/>
                        </a:rPr>
                        <a:t> </a:t>
                      </a:r>
                      <a:endParaRPr lang="fa-IR" sz="1600">
                        <a:effectLst/>
                      </a:endParaRPr>
                    </a:p>
                    <a:p>
                      <a:pPr algn="r" rtl="0"/>
                      <a:r>
                        <a:rPr lang="fa-IR" sz="1600" b="1">
                          <a:effectLst/>
                        </a:rPr>
                        <a:t> </a:t>
                      </a:r>
                      <a:endParaRPr lang="fa-IR" sz="1600">
                        <a:effectLst/>
                      </a:endParaRPr>
                    </a:p>
                  </a:txBody>
                  <a:tcPr marL="29405" marR="294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a:r>
                        <a:rPr lang="fa-IR" sz="1600" b="1">
                          <a:effectLst/>
                        </a:rPr>
                        <a:t> </a:t>
                      </a:r>
                      <a:endParaRPr lang="fa-IR" sz="1600">
                        <a:effectLst/>
                      </a:endParaRPr>
                    </a:p>
                  </a:txBody>
                  <a:tcPr marL="29405" marR="294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a:r>
                        <a:rPr lang="fa-IR" sz="1600" b="1">
                          <a:effectLst/>
                        </a:rPr>
                        <a:t> </a:t>
                      </a:r>
                      <a:endParaRPr lang="fa-IR" sz="1600">
                        <a:effectLst/>
                      </a:endParaRPr>
                    </a:p>
                  </a:txBody>
                  <a:tcPr marL="29405" marR="294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a:r>
                        <a:rPr lang="fa-IR" sz="1600" b="1">
                          <a:effectLst/>
                        </a:rPr>
                        <a:t> </a:t>
                      </a:r>
                      <a:endParaRPr lang="fa-IR" sz="1600">
                        <a:effectLst/>
                      </a:endParaRPr>
                    </a:p>
                  </a:txBody>
                  <a:tcPr marL="29405" marR="294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a:r>
                        <a:rPr lang="fa-IR" sz="1600" b="1" dirty="0">
                          <a:effectLst/>
                        </a:rPr>
                        <a:t> </a:t>
                      </a:r>
                      <a:endParaRPr lang="fa-IR" sz="1600" dirty="0">
                        <a:effectLst/>
                      </a:endParaRPr>
                    </a:p>
                  </a:txBody>
                  <a:tcPr marL="29405" marR="294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a:r>
                        <a:rPr lang="fa-IR" sz="1600" b="1">
                          <a:effectLst/>
                        </a:rPr>
                        <a:t> </a:t>
                      </a:r>
                      <a:endParaRPr lang="fa-IR" sz="1600">
                        <a:effectLst/>
                      </a:endParaRPr>
                    </a:p>
                  </a:txBody>
                  <a:tcPr marL="29405" marR="294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a:r>
                        <a:rPr lang="fa-IR" sz="1600" b="1">
                          <a:effectLst/>
                        </a:rPr>
                        <a:t> </a:t>
                      </a:r>
                      <a:endParaRPr lang="fa-IR" sz="1600">
                        <a:effectLst/>
                      </a:endParaRPr>
                    </a:p>
                  </a:txBody>
                  <a:tcPr marL="29405" marR="294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a:r>
                        <a:rPr lang="fa-IR" sz="1600" b="1">
                          <a:effectLst/>
                        </a:rPr>
                        <a:t> </a:t>
                      </a:r>
                      <a:endParaRPr lang="fa-IR" sz="1600">
                        <a:effectLst/>
                      </a:endParaRPr>
                    </a:p>
                  </a:txBody>
                  <a:tcPr marL="29405" marR="294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a:r>
                        <a:rPr lang="fa-IR" sz="1600" b="1">
                          <a:effectLst/>
                        </a:rPr>
                        <a:t> </a:t>
                      </a:r>
                      <a:endParaRPr lang="fa-IR" sz="1600">
                        <a:effectLst/>
                      </a:endParaRPr>
                    </a:p>
                  </a:txBody>
                  <a:tcPr marL="29405" marR="294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691462865"/>
                  </a:ext>
                </a:extLst>
              </a:tr>
              <a:tr h="2571472">
                <a:tc gridSpan="9">
                  <a:txBody>
                    <a:bodyPr/>
                    <a:lstStyle/>
                    <a:p>
                      <a:pPr algn="r" rtl="0"/>
                      <a:r>
                        <a:rPr lang="fa-IR" sz="1600" b="1" dirty="0">
                          <a:effectLst/>
                        </a:rPr>
                        <a:t>خلاصه هزینه های انجام شده :                                         فروش                              ........</a:t>
                      </a:r>
                      <a:endParaRPr lang="fa-IR" sz="1600" dirty="0">
                        <a:effectLst/>
                      </a:endParaRPr>
                    </a:p>
                    <a:p>
                      <a:pPr algn="r" rtl="0"/>
                      <a:r>
                        <a:rPr lang="fa-IR" sz="1600" b="1" dirty="0">
                          <a:effectLst/>
                        </a:rPr>
                        <a:t>مواد مستقیم                      ........                                   هزينه توليد                      ( .......)</a:t>
                      </a:r>
                      <a:endParaRPr lang="fa-IR" sz="1600" dirty="0">
                        <a:effectLst/>
                      </a:endParaRPr>
                    </a:p>
                    <a:p>
                      <a:pPr algn="r" rtl="0"/>
                      <a:r>
                        <a:rPr lang="fa-IR" sz="1600" b="1" dirty="0">
                          <a:effectLst/>
                        </a:rPr>
                        <a:t>دستمزد مستقیم                  ........   </a:t>
                      </a:r>
                      <a:endParaRPr lang="fa-IR" sz="1600" dirty="0">
                        <a:effectLst/>
                      </a:endParaRPr>
                    </a:p>
                    <a:p>
                      <a:pPr algn="r" rtl="0"/>
                      <a:r>
                        <a:rPr lang="fa-IR" sz="1600" b="1" dirty="0">
                          <a:effectLst/>
                        </a:rPr>
                        <a:t>بهای اولیه                        .......                                    سود نا ويژه                      ........</a:t>
                      </a:r>
                      <a:endParaRPr lang="fa-IR" sz="1600" dirty="0">
                        <a:effectLst/>
                      </a:endParaRPr>
                    </a:p>
                    <a:p>
                      <a:pPr algn="r" rtl="0"/>
                      <a:r>
                        <a:rPr lang="fa-IR" sz="1600" b="1" dirty="0">
                          <a:effectLst/>
                        </a:rPr>
                        <a:t>سربار جذب شده                ........                                    هزينه هاي عملياتي           (........)   </a:t>
                      </a:r>
                      <a:endParaRPr lang="fa-IR" sz="1600" dirty="0">
                        <a:effectLst/>
                      </a:endParaRPr>
                    </a:p>
                    <a:p>
                      <a:pPr algn="r" rtl="0"/>
                      <a:r>
                        <a:rPr lang="fa-IR" sz="1600" b="1" dirty="0">
                          <a:effectLst/>
                        </a:rPr>
                        <a:t>جمع                                ........                                    سود سفارش                     .......</a:t>
                      </a:r>
                      <a:endParaRPr lang="fa-IR" sz="1600" dirty="0">
                        <a:effectLst/>
                      </a:endParaRPr>
                    </a:p>
                  </a:txBody>
                  <a:tcPr marL="29405" marR="294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853287858"/>
                  </a:ext>
                </a:extLst>
              </a:tr>
            </a:tbl>
          </a:graphicData>
        </a:graphic>
      </p:graphicFrame>
      <p:sp>
        <p:nvSpPr>
          <p:cNvPr id="3" name="Rectangle 1"/>
          <p:cNvSpPr>
            <a:spLocks noChangeArrowheads="1"/>
          </p:cNvSpPr>
          <p:nvPr/>
        </p:nvSpPr>
        <p:spPr bwMode="auto">
          <a:xfrm>
            <a:off x="1143001" y="430435"/>
            <a:ext cx="6553199" cy="52322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fa-IR" altLang="en-US" sz="2800" b="1" i="0" u="none" strike="noStrike" cap="none" normalizeH="0" baseline="0" dirty="0" smtClean="0">
                <a:ln>
                  <a:noFill/>
                </a:ln>
                <a:solidFill>
                  <a:srgbClr val="000000"/>
                </a:solidFill>
                <a:effectLst/>
                <a:cs typeface="Arial" panose="020B0604020202020204" pitchFamily="34" charset="0"/>
              </a:rPr>
              <a:t>كارت سفارش كار</a:t>
            </a:r>
            <a:endParaRPr kumimoji="0" lang="en-US" altLang="en-US" sz="2800" b="0" i="0" u="none" strike="noStrike" cap="none" normalizeH="0" baseline="0" dirty="0" smtClean="0">
              <a:ln>
                <a:noFill/>
              </a:ln>
              <a:solidFill>
                <a:schemeClr val="tx1"/>
              </a:solidFill>
              <a:effectLst/>
              <a:cs typeface="Arial" panose="020B0604020202020204" pitchFamily="34" charset="0"/>
            </a:endParaRPr>
          </a:p>
        </p:txBody>
      </p:sp>
    </p:spTree>
    <p:extLst>
      <p:ext uri="{BB962C8B-B14F-4D97-AF65-F5344CB8AC3E}">
        <p14:creationId xmlns:p14="http://schemas.microsoft.com/office/powerpoint/2010/main" val="2009159858"/>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76200" y="533400"/>
            <a:ext cx="6934200" cy="5632311"/>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eaLnBrk="0" fontAlgn="base" latinLnBrk="0" hangingPunct="0">
              <a:lnSpc>
                <a:spcPct val="100000"/>
              </a:lnSpc>
              <a:spcBef>
                <a:spcPct val="0"/>
              </a:spcBef>
              <a:spcAft>
                <a:spcPct val="0"/>
              </a:spcAft>
              <a:buClrTx/>
              <a:buSzTx/>
              <a:buFontTx/>
              <a:buNone/>
              <a:tabLst/>
            </a:pPr>
            <a:r>
              <a:rPr kumimoji="0" lang="fa-IR" altLang="en-US" sz="2400" i="0" u="none" strike="noStrike" cap="none" normalizeH="0" baseline="0" dirty="0" smtClean="0">
                <a:ln>
                  <a:noFill/>
                </a:ln>
                <a:solidFill>
                  <a:srgbClr val="000000"/>
                </a:solidFill>
                <a:effectLst/>
                <a:latin typeface="Tahoma" panose="020B0604030504040204" pitchFamily="34" charset="0"/>
                <a:cs typeface="Tahoma" panose="020B0604030504040204" pitchFamily="34" charset="0"/>
              </a:rPr>
              <a:t>- مواد مستقیم : از روي نسخه برگ در خواست مواد از انبار به طور روزانه يا هفتگی نوشته مي شود.                                       </a:t>
            </a:r>
            <a:endParaRPr kumimoji="0" lang="en-US" altLang="en-US" sz="2400" i="0" u="none" strike="noStrike" cap="none" normalizeH="0" baseline="0" dirty="0" smtClean="0">
              <a:ln>
                <a:noFill/>
              </a:ln>
              <a:solidFill>
                <a:schemeClr val="tx1"/>
              </a:solidFill>
              <a:effectLst/>
            </a:endParaRPr>
          </a:p>
          <a:p>
            <a:pPr marL="0" marR="0" lvl="0" indent="0" algn="r" defTabSz="914400" eaLnBrk="0" fontAlgn="base" latinLnBrk="0" hangingPunct="0">
              <a:lnSpc>
                <a:spcPct val="100000"/>
              </a:lnSpc>
              <a:spcBef>
                <a:spcPct val="0"/>
              </a:spcBef>
              <a:spcAft>
                <a:spcPct val="0"/>
              </a:spcAft>
              <a:buClrTx/>
              <a:buSzTx/>
              <a:buFontTx/>
              <a:buNone/>
              <a:tabLst/>
            </a:pPr>
            <a:r>
              <a:rPr kumimoji="0" lang="fa-IR" altLang="en-US" sz="2400" i="0" u="none" strike="noStrike" cap="none" normalizeH="0" baseline="0" dirty="0" smtClean="0">
                <a:ln>
                  <a:noFill/>
                </a:ln>
                <a:solidFill>
                  <a:srgbClr val="000000"/>
                </a:solidFill>
                <a:effectLst/>
                <a:latin typeface="Tahoma" panose="020B0604030504040204" pitchFamily="34" charset="0"/>
                <a:cs typeface="Tahoma" panose="020B0604030504040204" pitchFamily="34" charset="0"/>
              </a:rPr>
              <a:t>- دستمزد مستقیم : از روي خلاصه اي كه از برگ ساعات کارکرد کارگران تهیه مي شود به طور روزانه يا هفتگی نوشته</a:t>
            </a:r>
            <a:endParaRPr kumimoji="0" lang="en-US" altLang="en-US" sz="2400" i="0" u="none" strike="noStrike" cap="none" normalizeH="0" baseline="0" dirty="0" smtClean="0">
              <a:ln>
                <a:noFill/>
              </a:ln>
              <a:solidFill>
                <a:schemeClr val="tx1"/>
              </a:solidFill>
              <a:effectLst/>
            </a:endParaRPr>
          </a:p>
          <a:p>
            <a:pPr marL="0" marR="0" lvl="0" indent="0" algn="r" defTabSz="914400" eaLnBrk="0" fontAlgn="base" latinLnBrk="0" hangingPunct="0">
              <a:lnSpc>
                <a:spcPct val="100000"/>
              </a:lnSpc>
              <a:spcBef>
                <a:spcPct val="0"/>
              </a:spcBef>
              <a:spcAft>
                <a:spcPct val="0"/>
              </a:spcAft>
              <a:buClrTx/>
              <a:buSzTx/>
              <a:buFontTx/>
              <a:buNone/>
              <a:tabLst/>
            </a:pPr>
            <a:r>
              <a:rPr kumimoji="0" lang="fa-IR" altLang="en-US" sz="2400" i="0" u="none" strike="noStrike" cap="none" normalizeH="0" baseline="0" dirty="0" smtClean="0">
                <a:ln>
                  <a:noFill/>
                </a:ln>
                <a:solidFill>
                  <a:srgbClr val="000000"/>
                </a:solidFill>
                <a:effectLst/>
                <a:latin typeface="Tahoma" panose="020B0604030504040204" pitchFamily="34" charset="0"/>
                <a:cs typeface="Tahoma" panose="020B0604030504040204" pitchFamily="34" charset="0"/>
              </a:rPr>
              <a:t>مي شود.                                                                        </a:t>
            </a:r>
            <a:endParaRPr kumimoji="0" lang="en-US" altLang="en-US" sz="2400" i="0" u="none" strike="noStrike" cap="none" normalizeH="0" baseline="0" dirty="0" smtClean="0">
              <a:ln>
                <a:noFill/>
              </a:ln>
              <a:solidFill>
                <a:schemeClr val="tx1"/>
              </a:solidFill>
              <a:effectLst/>
            </a:endParaRPr>
          </a:p>
          <a:p>
            <a:pPr marL="0" marR="0" lvl="0" indent="0" algn="r" defTabSz="914400" eaLnBrk="0" fontAlgn="base" latinLnBrk="0" hangingPunct="0">
              <a:lnSpc>
                <a:spcPct val="100000"/>
              </a:lnSpc>
              <a:spcBef>
                <a:spcPct val="0"/>
              </a:spcBef>
              <a:spcAft>
                <a:spcPct val="0"/>
              </a:spcAft>
              <a:buClrTx/>
              <a:buSzTx/>
              <a:buFontTx/>
              <a:buNone/>
              <a:tabLst/>
            </a:pPr>
            <a:r>
              <a:rPr kumimoji="0" lang="fa-IR" altLang="en-US" sz="2400" i="0" u="none" strike="noStrike" cap="none" normalizeH="0" baseline="0" dirty="0" smtClean="0">
                <a:ln>
                  <a:noFill/>
                </a:ln>
                <a:solidFill>
                  <a:srgbClr val="000000"/>
                </a:solidFill>
                <a:effectLst/>
                <a:latin typeface="Tahoma" panose="020B0604030504040204" pitchFamily="34" charset="0"/>
                <a:cs typeface="Tahoma" panose="020B0604030504040204" pitchFamily="34" charset="0"/>
              </a:rPr>
              <a:t>- سربار جذب شده : سربار از پیش تعيين شده است كه براساس ساعات کار مستقیم ، دستمزد مستقیم و مواد مستقیم به كار</a:t>
            </a:r>
            <a:endParaRPr kumimoji="0" lang="en-US" altLang="en-US" sz="2400" i="0" u="none" strike="noStrike" cap="none" normalizeH="0" baseline="0" dirty="0" smtClean="0">
              <a:ln>
                <a:noFill/>
              </a:ln>
              <a:solidFill>
                <a:schemeClr val="tx1"/>
              </a:solidFill>
              <a:effectLst/>
            </a:endParaRPr>
          </a:p>
          <a:p>
            <a:pPr marL="0" marR="0" lvl="0" indent="0" algn="r" defTabSz="914400" eaLnBrk="0" fontAlgn="base" latinLnBrk="0" hangingPunct="0">
              <a:lnSpc>
                <a:spcPct val="100000"/>
              </a:lnSpc>
              <a:spcBef>
                <a:spcPct val="0"/>
              </a:spcBef>
              <a:spcAft>
                <a:spcPct val="0"/>
              </a:spcAft>
              <a:buClrTx/>
              <a:buSzTx/>
              <a:buFontTx/>
              <a:buNone/>
              <a:tabLst/>
            </a:pPr>
            <a:r>
              <a:rPr kumimoji="0" lang="fa-IR" altLang="en-US" sz="2400" i="0" u="none" strike="noStrike" cap="none" normalizeH="0" baseline="0" dirty="0" smtClean="0">
                <a:ln>
                  <a:noFill/>
                </a:ln>
                <a:solidFill>
                  <a:srgbClr val="000000"/>
                </a:solidFill>
                <a:effectLst/>
                <a:latin typeface="Tahoma" panose="020B0604030504040204" pitchFamily="34" charset="0"/>
                <a:cs typeface="Tahoma" panose="020B0604030504040204" pitchFamily="34" charset="0"/>
              </a:rPr>
              <a:t> مي رود  و یا سایر مبنا ها به سفارش تخصیص مي یابد .</a:t>
            </a:r>
            <a:endParaRPr kumimoji="0" lang="en-US" altLang="en-US" sz="2400" i="0" u="none" strike="noStrike" cap="none" normalizeH="0" baseline="0" dirty="0" smtClean="0">
              <a:ln>
                <a:noFill/>
              </a:ln>
              <a:solidFill>
                <a:schemeClr val="tx1"/>
              </a:solidFill>
              <a:effectLst/>
            </a:endParaRPr>
          </a:p>
          <a:p>
            <a:pPr marL="0" marR="0" lvl="0" indent="0" algn="r" defTabSz="914400" eaLnBrk="0" fontAlgn="base" latinLnBrk="0" hangingPunct="0">
              <a:lnSpc>
                <a:spcPct val="100000"/>
              </a:lnSpc>
              <a:spcBef>
                <a:spcPct val="0"/>
              </a:spcBef>
              <a:spcAft>
                <a:spcPct val="0"/>
              </a:spcAft>
              <a:buClrTx/>
              <a:buSzTx/>
              <a:buFontTx/>
              <a:buNone/>
              <a:tabLst/>
            </a:pPr>
            <a:r>
              <a:rPr kumimoji="0" lang="fa-IR" altLang="en-US" sz="2400" i="0" u="none" strike="noStrike" cap="none" normalizeH="0" baseline="0" dirty="0" smtClean="0">
                <a:ln>
                  <a:noFill/>
                </a:ln>
                <a:solidFill>
                  <a:srgbClr val="000000"/>
                </a:solidFill>
                <a:effectLst/>
                <a:latin typeface="Tahoma" panose="020B0604030504040204" pitchFamily="34" charset="0"/>
                <a:cs typeface="Tahoma" panose="020B0604030504040204" pitchFamily="34" charset="0"/>
              </a:rPr>
              <a:t> </a:t>
            </a:r>
            <a:endParaRPr kumimoji="0" lang="en-US" altLang="en-US" sz="240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375681496"/>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143000"/>
            <a:ext cx="6858000" cy="4524315"/>
          </a:xfrm>
          <a:prstGeom prst="rect">
            <a:avLst/>
          </a:prstGeom>
        </p:spPr>
        <p:txBody>
          <a:bodyPr wrap="square">
            <a:spAutoFit/>
          </a:bodyPr>
          <a:lstStyle/>
          <a:p>
            <a:pPr algn="r" rtl="1"/>
            <a:r>
              <a:rPr lang="fa-IR" sz="2400" dirty="0"/>
              <a:t>در بعضی از کارت های سفارش كار ، هزینه هاي اداری وتشكيلاتي و توزیع و فروش نیز آمده است تا سود بر آوردی را به سادگی براي هر سفارش محاسبه كرد . </a:t>
            </a:r>
            <a:endParaRPr lang="fa-IR" sz="2400" dirty="0" smtClean="0"/>
          </a:p>
          <a:p>
            <a:pPr algn="r" rtl="1"/>
            <a:endParaRPr lang="fa-IR" sz="2400" dirty="0"/>
          </a:p>
          <a:p>
            <a:pPr algn="r" rtl="1"/>
            <a:endParaRPr lang="fa-IR" sz="2400" dirty="0" smtClean="0"/>
          </a:p>
          <a:p>
            <a:pPr algn="r" rtl="1"/>
            <a:r>
              <a:rPr lang="fa-IR" sz="2400" dirty="0"/>
              <a:t>هر گاه كه كار سفارش به اتمام برسد ، كارت سفارش جمع زده مي شود ، اين جمع شامل مواد مصرفي واقعی ، دستمزد مستقیم واقعی و سربار جذب شده بر آوردی مي باشد. جمع اين اقلام ، قيمت تمام شده (هزينه توليد ) هر سفارش را نشان مي دهد.</a:t>
            </a:r>
          </a:p>
          <a:p>
            <a:pPr algn="r" rtl="1"/>
            <a:endParaRPr lang="fa-IR" sz="2400" dirty="0"/>
          </a:p>
        </p:txBody>
      </p:sp>
    </p:spTree>
    <p:extLst>
      <p:ext uri="{BB962C8B-B14F-4D97-AF65-F5344CB8AC3E}">
        <p14:creationId xmlns:p14="http://schemas.microsoft.com/office/powerpoint/2010/main" val="3791272528"/>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381000"/>
            <a:ext cx="6324600" cy="5909310"/>
          </a:xfrm>
          <a:prstGeom prst="rect">
            <a:avLst/>
          </a:prstGeom>
        </p:spPr>
        <p:txBody>
          <a:bodyPr wrap="square">
            <a:spAutoFit/>
          </a:bodyPr>
          <a:lstStyle/>
          <a:p>
            <a:pPr algn="r" rtl="1"/>
            <a:r>
              <a:rPr lang="fa-IR" dirty="0"/>
              <a:t>مثال :</a:t>
            </a:r>
          </a:p>
          <a:p>
            <a:pPr algn="r" rtl="1"/>
            <a:endParaRPr lang="fa-IR" dirty="0"/>
          </a:p>
          <a:p>
            <a:pPr algn="r" rtl="1"/>
            <a:r>
              <a:rPr lang="fa-IR" dirty="0"/>
              <a:t>کارگاه تولیدی سپاهان مهر ازروش هزینه یابی سفارش کار استفاده می کند ، اطلاعات زیر مربوط به دریافت سفارش شماره  155    کالای الف از شرکت سامان می باشد که در تاریخ </a:t>
            </a:r>
            <a:r>
              <a:rPr lang="fa-IR" dirty="0" smtClean="0"/>
              <a:t>1/5/94  </a:t>
            </a:r>
            <a:r>
              <a:rPr lang="fa-IR" dirty="0"/>
              <a:t>شروع و در تاریخ </a:t>
            </a:r>
            <a:r>
              <a:rPr lang="fa-IR" dirty="0" smtClean="0"/>
              <a:t>30/5/94پایان </a:t>
            </a:r>
            <a:r>
              <a:rPr lang="fa-IR" dirty="0"/>
              <a:t>یافت.</a:t>
            </a:r>
          </a:p>
          <a:p>
            <a:pPr algn="r" rtl="1"/>
            <a:endParaRPr lang="fa-IR" dirty="0"/>
          </a:p>
          <a:p>
            <a:pPr algn="r" rtl="1"/>
            <a:r>
              <a:rPr lang="fa-IR" dirty="0"/>
              <a:t>مواد مصرف شده 200کیلو به نرخ هر کیلو 10000ريال</a:t>
            </a:r>
          </a:p>
          <a:p>
            <a:pPr algn="r" rtl="1"/>
            <a:endParaRPr lang="fa-IR" dirty="0"/>
          </a:p>
          <a:p>
            <a:pPr algn="r" rtl="1"/>
            <a:r>
              <a:rPr lang="fa-IR" dirty="0"/>
              <a:t>کار مستقیم تولیدی 90 ساعت به نرخ هر ساعت 50000ريال</a:t>
            </a:r>
          </a:p>
          <a:p>
            <a:pPr algn="r" rtl="1"/>
            <a:endParaRPr lang="fa-IR" dirty="0"/>
          </a:p>
          <a:p>
            <a:pPr algn="r" rtl="1"/>
            <a:r>
              <a:rPr lang="fa-IR" dirty="0"/>
              <a:t>سربار ساخت به مقدار 150%دستمزد مستقیم</a:t>
            </a:r>
          </a:p>
          <a:p>
            <a:pPr algn="r" rtl="1"/>
            <a:endParaRPr lang="fa-IR" dirty="0"/>
          </a:p>
          <a:p>
            <a:pPr algn="r" rtl="1"/>
            <a:r>
              <a:rPr lang="fa-IR" dirty="0"/>
              <a:t>هزینه های اداری وتوزیع وفروش به ترتیب 20% و30% بهای اولیه</a:t>
            </a:r>
          </a:p>
          <a:p>
            <a:pPr algn="r" rtl="1"/>
            <a:endParaRPr lang="fa-IR" dirty="0"/>
          </a:p>
          <a:p>
            <a:pPr algn="r" rtl="1"/>
            <a:r>
              <a:rPr lang="fa-IR" dirty="0"/>
              <a:t>بهای فروش20000000ريال</a:t>
            </a:r>
          </a:p>
          <a:p>
            <a:pPr algn="r" rtl="1"/>
            <a:endParaRPr lang="fa-IR" dirty="0"/>
          </a:p>
          <a:p>
            <a:pPr algn="r" rtl="1"/>
            <a:r>
              <a:rPr lang="fa-IR" dirty="0"/>
              <a:t> </a:t>
            </a:r>
          </a:p>
          <a:p>
            <a:pPr algn="r" rtl="1"/>
            <a:endParaRPr lang="fa-IR" dirty="0"/>
          </a:p>
          <a:p>
            <a:pPr algn="r" rtl="1"/>
            <a:r>
              <a:rPr lang="fa-IR" dirty="0"/>
              <a:t>مطلوبست: تهیه برگ هزینه سفارش کار و تعیین سود وزیان حاصل از فروش سفارش</a:t>
            </a:r>
            <a:endParaRPr lang="en-US" dirty="0"/>
          </a:p>
        </p:txBody>
      </p:sp>
    </p:spTree>
    <p:extLst>
      <p:ext uri="{BB962C8B-B14F-4D97-AF65-F5344CB8AC3E}">
        <p14:creationId xmlns:p14="http://schemas.microsoft.com/office/powerpoint/2010/main" val="3930589836"/>
      </p:ext>
    </p:extLst>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34522" y="1295400"/>
            <a:ext cx="2355132" cy="461665"/>
          </a:xfrm>
          <a:prstGeom prst="rect">
            <a:avLst/>
          </a:prstGeom>
        </p:spPr>
        <p:txBody>
          <a:bodyPr wrap="none">
            <a:spAutoFit/>
          </a:bodyPr>
          <a:lstStyle/>
          <a:p>
            <a:r>
              <a:rPr lang="fa-IR" sz="2400" dirty="0"/>
              <a:t>كارت سفارش كار</a:t>
            </a:r>
            <a:endParaRPr lang="en-US" sz="2400" dirty="0"/>
          </a:p>
        </p:txBody>
      </p:sp>
      <p:graphicFrame>
        <p:nvGraphicFramePr>
          <p:cNvPr id="4" name="Table 3"/>
          <p:cNvGraphicFramePr>
            <a:graphicFrameLocks noGrp="1"/>
          </p:cNvGraphicFramePr>
          <p:nvPr>
            <p:extLst>
              <p:ext uri="{D42A27DB-BD31-4B8C-83A1-F6EECF244321}">
                <p14:modId xmlns:p14="http://schemas.microsoft.com/office/powerpoint/2010/main" val="1290591301"/>
              </p:ext>
            </p:extLst>
          </p:nvPr>
        </p:nvGraphicFramePr>
        <p:xfrm>
          <a:off x="-30018" y="1752600"/>
          <a:ext cx="9144001" cy="4122018"/>
        </p:xfrm>
        <a:graphic>
          <a:graphicData uri="http://schemas.openxmlformats.org/drawingml/2006/table">
            <a:tbl>
              <a:tblPr rtl="1"/>
              <a:tblGrid>
                <a:gridCol w="778211">
                  <a:extLst>
                    <a:ext uri="{9D8B030D-6E8A-4147-A177-3AD203B41FA5}">
                      <a16:colId xmlns="" xmlns:a16="http://schemas.microsoft.com/office/drawing/2014/main" val="4286522740"/>
                    </a:ext>
                  </a:extLst>
                </a:gridCol>
                <a:gridCol w="972766">
                  <a:extLst>
                    <a:ext uri="{9D8B030D-6E8A-4147-A177-3AD203B41FA5}">
                      <a16:colId xmlns="" xmlns:a16="http://schemas.microsoft.com/office/drawing/2014/main" val="505850741"/>
                    </a:ext>
                  </a:extLst>
                </a:gridCol>
                <a:gridCol w="1297023">
                  <a:extLst>
                    <a:ext uri="{9D8B030D-6E8A-4147-A177-3AD203B41FA5}">
                      <a16:colId xmlns="" xmlns:a16="http://schemas.microsoft.com/office/drawing/2014/main" val="2060602159"/>
                    </a:ext>
                  </a:extLst>
                </a:gridCol>
                <a:gridCol w="843064">
                  <a:extLst>
                    <a:ext uri="{9D8B030D-6E8A-4147-A177-3AD203B41FA5}">
                      <a16:colId xmlns="" xmlns:a16="http://schemas.microsoft.com/office/drawing/2014/main" val="1363782291"/>
                    </a:ext>
                  </a:extLst>
                </a:gridCol>
                <a:gridCol w="778211">
                  <a:extLst>
                    <a:ext uri="{9D8B030D-6E8A-4147-A177-3AD203B41FA5}">
                      <a16:colId xmlns="" xmlns:a16="http://schemas.microsoft.com/office/drawing/2014/main" val="2348763174"/>
                    </a:ext>
                  </a:extLst>
                </a:gridCol>
                <a:gridCol w="1426726">
                  <a:extLst>
                    <a:ext uri="{9D8B030D-6E8A-4147-A177-3AD203B41FA5}">
                      <a16:colId xmlns="" xmlns:a16="http://schemas.microsoft.com/office/drawing/2014/main" val="2361523809"/>
                    </a:ext>
                  </a:extLst>
                </a:gridCol>
                <a:gridCol w="760917">
                  <a:extLst>
                    <a:ext uri="{9D8B030D-6E8A-4147-A177-3AD203B41FA5}">
                      <a16:colId xmlns="" xmlns:a16="http://schemas.microsoft.com/office/drawing/2014/main" val="1577345037"/>
                    </a:ext>
                  </a:extLst>
                </a:gridCol>
                <a:gridCol w="730656">
                  <a:extLst>
                    <a:ext uri="{9D8B030D-6E8A-4147-A177-3AD203B41FA5}">
                      <a16:colId xmlns="" xmlns:a16="http://schemas.microsoft.com/office/drawing/2014/main" val="566309828"/>
                    </a:ext>
                  </a:extLst>
                </a:gridCol>
                <a:gridCol w="1556427">
                  <a:extLst>
                    <a:ext uri="{9D8B030D-6E8A-4147-A177-3AD203B41FA5}">
                      <a16:colId xmlns="" xmlns:a16="http://schemas.microsoft.com/office/drawing/2014/main" val="1275476996"/>
                    </a:ext>
                  </a:extLst>
                </a:gridCol>
              </a:tblGrid>
              <a:tr h="919288">
                <a:tc gridSpan="9">
                  <a:txBody>
                    <a:bodyPr/>
                    <a:lstStyle/>
                    <a:p>
                      <a:pPr algn="ctr" rtl="0"/>
                      <a:r>
                        <a:rPr lang="fa-IR" sz="1400" b="1" dirty="0">
                          <a:effectLst/>
                        </a:rPr>
                        <a:t>شركت سپاهان مهر</a:t>
                      </a:r>
                      <a:endParaRPr lang="fa-IR" sz="1400" dirty="0">
                        <a:effectLst/>
                      </a:endParaRPr>
                    </a:p>
                    <a:p>
                      <a:pPr algn="r" rtl="0"/>
                      <a:r>
                        <a:rPr lang="fa-IR" sz="1400" b="1" dirty="0">
                          <a:effectLst/>
                        </a:rPr>
                        <a:t>نام مشتري : شرکت سامان                                                              شماره سفارش : 155</a:t>
                      </a:r>
                      <a:endParaRPr lang="fa-IR" sz="1400" dirty="0">
                        <a:effectLst/>
                      </a:endParaRPr>
                    </a:p>
                    <a:p>
                      <a:pPr algn="r" rtl="0"/>
                      <a:r>
                        <a:rPr lang="fa-IR" sz="1400" b="1" dirty="0">
                          <a:effectLst/>
                        </a:rPr>
                        <a:t>نوع محصول: کالای الف                                                                 تاريخ شروع :1/5/86</a:t>
                      </a:r>
                      <a:endParaRPr lang="fa-IR" sz="1400" dirty="0">
                        <a:effectLst/>
                      </a:endParaRPr>
                    </a:p>
                    <a:p>
                      <a:pPr algn="r" rtl="0"/>
                      <a:r>
                        <a:rPr lang="fa-IR" sz="1400" b="1" dirty="0">
                          <a:effectLst/>
                        </a:rPr>
                        <a:t>                                                                                                 تاريخ تكميل :30/5/86               </a:t>
                      </a:r>
                      <a:endParaRPr lang="fa-IR" sz="1400" dirty="0">
                        <a:effectLst/>
                      </a:endParaRPr>
                    </a:p>
                  </a:txBody>
                  <a:tcPr marL="25536" marR="255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95319675"/>
                  </a:ext>
                </a:extLst>
              </a:tr>
              <a:tr h="204286">
                <a:tc gridSpan="3">
                  <a:txBody>
                    <a:bodyPr/>
                    <a:lstStyle/>
                    <a:p>
                      <a:pPr algn="ctr" rtl="0"/>
                      <a:r>
                        <a:rPr lang="fa-IR" sz="1400" b="1">
                          <a:effectLst/>
                        </a:rPr>
                        <a:t>مواد مستقیم</a:t>
                      </a:r>
                      <a:endParaRPr lang="fa-IR" sz="1400">
                        <a:effectLst/>
                      </a:endParaRPr>
                    </a:p>
                  </a:txBody>
                  <a:tcPr marL="25536" marR="255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n-US"/>
                    </a:p>
                  </a:txBody>
                  <a:tcPr/>
                </a:tc>
                <a:tc hMerge="1">
                  <a:txBody>
                    <a:bodyPr/>
                    <a:lstStyle/>
                    <a:p>
                      <a:endParaRPr lang="en-US"/>
                    </a:p>
                  </a:txBody>
                  <a:tcPr/>
                </a:tc>
                <a:tc gridSpan="3">
                  <a:txBody>
                    <a:bodyPr/>
                    <a:lstStyle/>
                    <a:p>
                      <a:pPr algn="ctr" rtl="0"/>
                      <a:r>
                        <a:rPr lang="fa-IR" sz="1400" b="1">
                          <a:effectLst/>
                        </a:rPr>
                        <a:t>دستمزد مستقیم</a:t>
                      </a:r>
                      <a:endParaRPr lang="fa-IR" sz="1400">
                        <a:effectLst/>
                      </a:endParaRPr>
                    </a:p>
                  </a:txBody>
                  <a:tcPr marL="25536" marR="255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n-US"/>
                    </a:p>
                  </a:txBody>
                  <a:tcPr/>
                </a:tc>
                <a:tc hMerge="1">
                  <a:txBody>
                    <a:bodyPr/>
                    <a:lstStyle/>
                    <a:p>
                      <a:endParaRPr lang="en-US"/>
                    </a:p>
                  </a:txBody>
                  <a:tcPr/>
                </a:tc>
                <a:tc gridSpan="3">
                  <a:txBody>
                    <a:bodyPr/>
                    <a:lstStyle/>
                    <a:p>
                      <a:pPr algn="ctr" rtl="0"/>
                      <a:r>
                        <a:rPr lang="fa-IR" sz="1400" b="1">
                          <a:effectLst/>
                        </a:rPr>
                        <a:t>سربار جذب شده</a:t>
                      </a:r>
                      <a:endParaRPr lang="fa-IR" sz="1400">
                        <a:effectLst/>
                      </a:endParaRPr>
                    </a:p>
                  </a:txBody>
                  <a:tcPr marL="25536" marR="255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821792235"/>
                  </a:ext>
                </a:extLst>
              </a:tr>
              <a:tr h="306429">
                <a:tc>
                  <a:txBody>
                    <a:bodyPr/>
                    <a:lstStyle/>
                    <a:p>
                      <a:pPr algn="ctr" rtl="0"/>
                      <a:r>
                        <a:rPr lang="fa-IR" sz="1400" b="1">
                          <a:effectLst/>
                        </a:rPr>
                        <a:t>مقدار</a:t>
                      </a:r>
                      <a:endParaRPr lang="fa-IR" sz="1400">
                        <a:effectLst/>
                      </a:endParaRPr>
                    </a:p>
                  </a:txBody>
                  <a:tcPr marL="25536" marR="255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a:r>
                        <a:rPr lang="fa-IR" sz="1400" b="1">
                          <a:effectLst/>
                        </a:rPr>
                        <a:t>نرخ</a:t>
                      </a:r>
                      <a:endParaRPr lang="fa-IR" sz="1400">
                        <a:effectLst/>
                      </a:endParaRPr>
                    </a:p>
                  </a:txBody>
                  <a:tcPr marL="25536" marR="255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a:r>
                        <a:rPr lang="fa-IR" sz="1400" b="1">
                          <a:effectLst/>
                        </a:rPr>
                        <a:t>مبلغ</a:t>
                      </a:r>
                      <a:endParaRPr lang="fa-IR" sz="1400">
                        <a:effectLst/>
                      </a:endParaRPr>
                    </a:p>
                  </a:txBody>
                  <a:tcPr marL="25536" marR="255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a:r>
                        <a:rPr lang="fa-IR" sz="1400" b="1">
                          <a:effectLst/>
                        </a:rPr>
                        <a:t>ساعت</a:t>
                      </a:r>
                      <a:endParaRPr lang="fa-IR" sz="1400">
                        <a:effectLst/>
                      </a:endParaRPr>
                    </a:p>
                  </a:txBody>
                  <a:tcPr marL="25536" marR="255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a:r>
                        <a:rPr lang="fa-IR" sz="1400" b="1">
                          <a:effectLst/>
                        </a:rPr>
                        <a:t>نرخ</a:t>
                      </a:r>
                      <a:endParaRPr lang="fa-IR" sz="1400">
                        <a:effectLst/>
                      </a:endParaRPr>
                    </a:p>
                  </a:txBody>
                  <a:tcPr marL="25536" marR="255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a:r>
                        <a:rPr lang="fa-IR" sz="1400" b="1">
                          <a:effectLst/>
                        </a:rPr>
                        <a:t>مبلغ</a:t>
                      </a:r>
                      <a:endParaRPr lang="fa-IR" sz="1400">
                        <a:effectLst/>
                      </a:endParaRPr>
                    </a:p>
                  </a:txBody>
                  <a:tcPr marL="25536" marR="255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a:r>
                        <a:rPr lang="fa-IR" sz="1400" b="1">
                          <a:effectLst/>
                        </a:rPr>
                        <a:t>مبنا</a:t>
                      </a:r>
                      <a:endParaRPr lang="fa-IR" sz="1400">
                        <a:effectLst/>
                      </a:endParaRPr>
                    </a:p>
                  </a:txBody>
                  <a:tcPr marL="25536" marR="255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a:r>
                        <a:rPr lang="fa-IR" sz="1400" b="1">
                          <a:effectLst/>
                        </a:rPr>
                        <a:t>نرخ</a:t>
                      </a:r>
                      <a:endParaRPr lang="fa-IR" sz="1400">
                        <a:effectLst/>
                      </a:endParaRPr>
                    </a:p>
                  </a:txBody>
                  <a:tcPr marL="25536" marR="255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a:r>
                        <a:rPr lang="fa-IR" sz="1400" b="1">
                          <a:effectLst/>
                        </a:rPr>
                        <a:t>مبلغ</a:t>
                      </a:r>
                      <a:endParaRPr lang="fa-IR" sz="1400">
                        <a:effectLst/>
                      </a:endParaRPr>
                    </a:p>
                  </a:txBody>
                  <a:tcPr marL="25536" marR="255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3243629843"/>
                  </a:ext>
                </a:extLst>
              </a:tr>
              <a:tr h="408572">
                <a:tc>
                  <a:txBody>
                    <a:bodyPr/>
                    <a:lstStyle/>
                    <a:p>
                      <a:pPr algn="r" rtl="0"/>
                      <a:r>
                        <a:rPr lang="fa-IR" sz="1400" b="1">
                          <a:effectLst/>
                        </a:rPr>
                        <a:t>200</a:t>
                      </a:r>
                      <a:endParaRPr lang="fa-IR" sz="1400">
                        <a:effectLst/>
                      </a:endParaRPr>
                    </a:p>
                    <a:p>
                      <a:pPr algn="r" rtl="0"/>
                      <a:r>
                        <a:rPr lang="fa-IR" sz="1400" b="1">
                          <a:effectLst/>
                        </a:rPr>
                        <a:t> </a:t>
                      </a:r>
                      <a:endParaRPr lang="fa-IR" sz="1400">
                        <a:effectLst/>
                      </a:endParaRPr>
                    </a:p>
                    <a:p>
                      <a:pPr algn="r" rtl="0"/>
                      <a:r>
                        <a:rPr lang="fa-IR" sz="1400" b="1">
                          <a:effectLst/>
                        </a:rPr>
                        <a:t> </a:t>
                      </a:r>
                      <a:endParaRPr lang="fa-IR" sz="1400">
                        <a:effectLst/>
                      </a:endParaRPr>
                    </a:p>
                  </a:txBody>
                  <a:tcPr marL="25536" marR="255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rtl="0"/>
                      <a:r>
                        <a:rPr lang="fa-IR" sz="1400" b="1">
                          <a:effectLst/>
                        </a:rPr>
                        <a:t>10000</a:t>
                      </a:r>
                      <a:endParaRPr lang="fa-IR" sz="1400">
                        <a:effectLst/>
                      </a:endParaRPr>
                    </a:p>
                  </a:txBody>
                  <a:tcPr marL="25536" marR="255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rtl="0"/>
                      <a:r>
                        <a:rPr lang="fa-IR" sz="1400" b="1">
                          <a:effectLst/>
                        </a:rPr>
                        <a:t>2000000</a:t>
                      </a:r>
                      <a:endParaRPr lang="fa-IR" sz="1400">
                        <a:effectLst/>
                      </a:endParaRPr>
                    </a:p>
                  </a:txBody>
                  <a:tcPr marL="25536" marR="255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rtl="0"/>
                      <a:r>
                        <a:rPr lang="fa-IR" sz="1400" b="1">
                          <a:effectLst/>
                        </a:rPr>
                        <a:t>90</a:t>
                      </a:r>
                      <a:endParaRPr lang="fa-IR" sz="1400">
                        <a:effectLst/>
                      </a:endParaRPr>
                    </a:p>
                  </a:txBody>
                  <a:tcPr marL="25536" marR="255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rtl="0"/>
                      <a:r>
                        <a:rPr lang="fa-IR" sz="1400" b="1">
                          <a:effectLst/>
                        </a:rPr>
                        <a:t>50000</a:t>
                      </a:r>
                      <a:endParaRPr lang="fa-IR" sz="1400">
                        <a:effectLst/>
                      </a:endParaRPr>
                    </a:p>
                  </a:txBody>
                  <a:tcPr marL="25536" marR="255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rtl="0"/>
                      <a:r>
                        <a:rPr lang="fa-IR" sz="1400" b="1">
                          <a:effectLst/>
                        </a:rPr>
                        <a:t>4500000</a:t>
                      </a:r>
                      <a:endParaRPr lang="fa-IR" sz="1400">
                        <a:effectLst/>
                      </a:endParaRPr>
                    </a:p>
                  </a:txBody>
                  <a:tcPr marL="25536" marR="255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rtl="0"/>
                      <a:r>
                        <a:rPr lang="fa-IR" sz="1400" b="1">
                          <a:effectLst/>
                        </a:rPr>
                        <a:t>4500000</a:t>
                      </a:r>
                      <a:endParaRPr lang="fa-IR" sz="1400">
                        <a:effectLst/>
                      </a:endParaRPr>
                    </a:p>
                  </a:txBody>
                  <a:tcPr marL="25536" marR="255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rtl="0"/>
                      <a:r>
                        <a:rPr lang="fa-IR" sz="1400" b="1">
                          <a:effectLst/>
                        </a:rPr>
                        <a:t>150%</a:t>
                      </a:r>
                      <a:endParaRPr lang="fa-IR" sz="1400">
                        <a:effectLst/>
                      </a:endParaRPr>
                    </a:p>
                  </a:txBody>
                  <a:tcPr marL="25536" marR="255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rtl="0"/>
                      <a:r>
                        <a:rPr lang="fa-IR" sz="1400" b="1">
                          <a:effectLst/>
                        </a:rPr>
                        <a:t>6750000</a:t>
                      </a:r>
                      <a:endParaRPr lang="fa-IR" sz="1400">
                        <a:effectLst/>
                      </a:endParaRPr>
                    </a:p>
                  </a:txBody>
                  <a:tcPr marL="25536" marR="255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2428122930"/>
                  </a:ext>
                </a:extLst>
              </a:tr>
              <a:tr h="2042861">
                <a:tc gridSpan="9">
                  <a:txBody>
                    <a:bodyPr/>
                    <a:lstStyle/>
                    <a:p>
                      <a:pPr algn="r" rtl="0"/>
                      <a:r>
                        <a:rPr lang="fa-IR" sz="1400" b="1" dirty="0">
                          <a:effectLst/>
                        </a:rPr>
                        <a:t>خلاصه هزینه های انجام </a:t>
                      </a:r>
                      <a:r>
                        <a:rPr lang="fa-IR" sz="1400" b="1" dirty="0" smtClean="0">
                          <a:effectLst/>
                        </a:rPr>
                        <a:t>شده :</a:t>
                      </a:r>
                      <a:r>
                        <a:rPr lang="fa-IR" sz="1400" b="1" dirty="0">
                          <a:effectLst/>
                        </a:rPr>
                        <a:t>                                     فروش                                          20000000</a:t>
                      </a:r>
                      <a:endParaRPr lang="fa-IR" sz="1400" dirty="0">
                        <a:effectLst/>
                      </a:endParaRPr>
                    </a:p>
                    <a:p>
                      <a:pPr algn="r" rtl="0"/>
                      <a:r>
                        <a:rPr lang="fa-IR" sz="1400" b="1" dirty="0">
                          <a:effectLst/>
                        </a:rPr>
                        <a:t>مواد مستقیم                      2000000                       هزينه توليد                                  </a:t>
                      </a:r>
                      <a:r>
                        <a:rPr lang="fa-IR" sz="1400" b="1" u="sng" dirty="0">
                          <a:effectLst/>
                        </a:rPr>
                        <a:t> ( 13250000)</a:t>
                      </a:r>
                      <a:endParaRPr lang="fa-IR" sz="1400" dirty="0">
                        <a:effectLst/>
                      </a:endParaRPr>
                    </a:p>
                    <a:p>
                      <a:pPr algn="r" rtl="0"/>
                      <a:r>
                        <a:rPr lang="fa-IR" sz="1400" b="1" dirty="0">
                          <a:effectLst/>
                        </a:rPr>
                        <a:t>دستمزد مستقیم                  </a:t>
                      </a:r>
                      <a:r>
                        <a:rPr lang="fa-IR" sz="1400" b="1" u="sng" dirty="0">
                          <a:effectLst/>
                        </a:rPr>
                        <a:t>4500000  </a:t>
                      </a:r>
                      <a:r>
                        <a:rPr lang="fa-IR" sz="1400" b="1" dirty="0">
                          <a:effectLst/>
                        </a:rPr>
                        <a:t>                      سود نا ويژه                                    6750000 </a:t>
                      </a:r>
                      <a:endParaRPr lang="fa-IR" sz="1400" dirty="0">
                        <a:effectLst/>
                      </a:endParaRPr>
                    </a:p>
                    <a:p>
                      <a:pPr algn="r" rtl="0"/>
                      <a:r>
                        <a:rPr lang="fa-IR" sz="1400" b="1" dirty="0">
                          <a:effectLst/>
                        </a:rPr>
                        <a:t>بهای اولیه                        6500000                       هزينه های اداری  1300000                          </a:t>
                      </a:r>
                      <a:endParaRPr lang="fa-IR" sz="1400" dirty="0">
                        <a:effectLst/>
                      </a:endParaRPr>
                    </a:p>
                    <a:p>
                      <a:pPr algn="r" rtl="0"/>
                      <a:r>
                        <a:rPr lang="fa-IR" sz="1400" b="1" dirty="0">
                          <a:effectLst/>
                        </a:rPr>
                        <a:t>سربار جذب شده               </a:t>
                      </a:r>
                      <a:r>
                        <a:rPr lang="fa-IR" sz="1400" b="1" u="sng" dirty="0">
                          <a:effectLst/>
                        </a:rPr>
                        <a:t>6750000    </a:t>
                      </a:r>
                      <a:r>
                        <a:rPr lang="fa-IR" sz="1400" b="1" dirty="0">
                          <a:effectLst/>
                        </a:rPr>
                        <a:t>                     هزينه های  توزیع </a:t>
                      </a:r>
                      <a:r>
                        <a:rPr lang="fa-IR" sz="1400" b="1" u="sng" dirty="0">
                          <a:effectLst/>
                        </a:rPr>
                        <a:t>1950000   </a:t>
                      </a:r>
                      <a:endParaRPr lang="fa-IR" sz="1400" dirty="0">
                        <a:effectLst/>
                      </a:endParaRPr>
                    </a:p>
                    <a:p>
                      <a:pPr algn="r" rtl="0"/>
                      <a:r>
                        <a:rPr lang="fa-IR" sz="1400" b="1" dirty="0">
                          <a:effectLst/>
                        </a:rPr>
                        <a:t>                                                                            هزینه های عملیاتی                            </a:t>
                      </a:r>
                      <a:r>
                        <a:rPr lang="fa-IR" sz="1400" b="1" u="sng" dirty="0">
                          <a:effectLst/>
                        </a:rPr>
                        <a:t>3250000</a:t>
                      </a:r>
                      <a:endParaRPr lang="fa-IR" sz="1400" dirty="0">
                        <a:effectLst/>
                      </a:endParaRPr>
                    </a:p>
                    <a:p>
                      <a:pPr algn="r" rtl="0"/>
                      <a:r>
                        <a:rPr lang="fa-IR" sz="1400" b="1" dirty="0">
                          <a:effectLst/>
                        </a:rPr>
                        <a:t>جمع هزینه ساخت            50000 132                        سود سفارش                                  3500000</a:t>
                      </a:r>
                      <a:endParaRPr lang="fa-IR" sz="1400" dirty="0">
                        <a:effectLst/>
                      </a:endParaRPr>
                    </a:p>
                  </a:txBody>
                  <a:tcPr marL="25536" marR="255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2179211164"/>
                  </a:ext>
                </a:extLst>
              </a:tr>
            </a:tbl>
          </a:graphicData>
        </a:graphic>
      </p:graphicFrame>
    </p:spTree>
    <p:extLst>
      <p:ext uri="{BB962C8B-B14F-4D97-AF65-F5344CB8AC3E}">
        <p14:creationId xmlns:p14="http://schemas.microsoft.com/office/powerpoint/2010/main" val="335916776"/>
      </p:ext>
    </p:extLst>
  </p:cSld>
  <p:clrMapOvr>
    <a:masterClrMapping/>
  </p:clrMapOvr>
  <p:transition spd="slow">
    <p:push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228600" y="838200"/>
            <a:ext cx="6934200" cy="483209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eaLnBrk="0" fontAlgn="base" latinLnBrk="0" hangingPunct="0">
              <a:lnSpc>
                <a:spcPct val="100000"/>
              </a:lnSpc>
              <a:spcBef>
                <a:spcPct val="0"/>
              </a:spcBef>
              <a:spcAft>
                <a:spcPct val="0"/>
              </a:spcAft>
              <a:buClrTx/>
              <a:buSzTx/>
              <a:buFontTx/>
              <a:buNone/>
              <a:tabLst/>
            </a:pPr>
            <a:r>
              <a:rPr kumimoji="0" lang="fa-IR" altLang="en-US" sz="2800" i="0" u="none" strike="noStrike" cap="none" normalizeH="0" baseline="0" dirty="0" smtClean="0">
                <a:ln>
                  <a:noFill/>
                </a:ln>
                <a:solidFill>
                  <a:schemeClr val="accent3"/>
                </a:solidFill>
                <a:effectLst/>
                <a:latin typeface="Tahoma" panose="020B0604030504040204" pitchFamily="34" charset="0"/>
                <a:cs typeface="Tahoma" panose="020B0604030504040204" pitchFamily="34" charset="0"/>
              </a:rPr>
              <a:t>2-</a:t>
            </a:r>
            <a:r>
              <a:rPr kumimoji="0" lang="fa-IR" altLang="en-US" sz="2800" i="0" u="none" strike="noStrike" cap="none" normalizeH="0" baseline="0" dirty="0" smtClean="0">
                <a:ln>
                  <a:noFill/>
                </a:ln>
                <a:solidFill>
                  <a:srgbClr val="000000"/>
                </a:solidFill>
                <a:effectLst/>
                <a:latin typeface="Tahoma" panose="020B0604030504040204" pitchFamily="34" charset="0"/>
                <a:cs typeface="Tahoma" panose="020B0604030504040204" pitchFamily="34" charset="0"/>
              </a:rPr>
              <a:t> </a:t>
            </a:r>
            <a:r>
              <a:rPr kumimoji="0" lang="fa-IR" altLang="en-US" sz="2800" i="0" u="none" strike="noStrike" cap="none" normalizeH="0" baseline="0" dirty="0" smtClean="0">
                <a:ln>
                  <a:noFill/>
                </a:ln>
                <a:solidFill>
                  <a:schemeClr val="accent4">
                    <a:lumMod val="75000"/>
                  </a:schemeClr>
                </a:solidFill>
                <a:effectLst/>
                <a:latin typeface="Tahoma" panose="020B0604030504040204" pitchFamily="34" charset="0"/>
                <a:cs typeface="Tahoma" panose="020B0604030504040204" pitchFamily="34" charset="0"/>
              </a:rPr>
              <a:t>هزينه يابي مرحله اي :</a:t>
            </a:r>
            <a:endParaRPr kumimoji="0" lang="en-US" altLang="en-US" sz="2800" i="0" u="none" strike="noStrike" cap="none" normalizeH="0" baseline="0" dirty="0" smtClean="0">
              <a:ln>
                <a:noFill/>
              </a:ln>
              <a:solidFill>
                <a:schemeClr val="accent4">
                  <a:lumMod val="75000"/>
                </a:schemeClr>
              </a:solidFill>
              <a:effectLst/>
            </a:endParaRPr>
          </a:p>
          <a:p>
            <a:pPr marL="0" marR="0" lvl="0" indent="0" algn="r" defTabSz="914400" eaLnBrk="0" fontAlgn="base" latinLnBrk="0" hangingPunct="0">
              <a:lnSpc>
                <a:spcPct val="100000"/>
              </a:lnSpc>
              <a:spcBef>
                <a:spcPct val="0"/>
              </a:spcBef>
              <a:spcAft>
                <a:spcPct val="0"/>
              </a:spcAft>
              <a:buClrTx/>
              <a:buSzTx/>
              <a:buFontTx/>
              <a:buNone/>
              <a:tabLst/>
            </a:pPr>
            <a:r>
              <a:rPr kumimoji="0" lang="fa-IR" altLang="en-US" sz="2800" i="0" u="none" strike="noStrike" cap="none" normalizeH="0" baseline="0" dirty="0" smtClean="0">
                <a:ln>
                  <a:noFill/>
                </a:ln>
                <a:solidFill>
                  <a:srgbClr val="000000"/>
                </a:solidFill>
                <a:effectLst/>
                <a:latin typeface="Tahoma" panose="020B0604030504040204" pitchFamily="34" charset="0"/>
                <a:cs typeface="Tahoma" panose="020B0604030504040204" pitchFamily="34" charset="0"/>
              </a:rPr>
              <a:t>هزینه يابي مرحله اي در شركتهايي مورد استفاده قرار مي گیرد كه تولیدات به صورت انبوه و پیوسته باشد و بین مراحل توليدي و واحد هاي توليدي هيچ گونه تفاوتي وجود نداشته باشد. يعني محصولات از يكديگر قابل تفكيك نباشند و در حجم بالا توليد شوند .اين روش در صنایع شيميايي ،دارو سازي  ، نفت ، ريسندگي و بافندگي ، صنایع کاغذ و پتروشيمي ، پلاستيك سازي و غيره مورد استفاده قرار مي گیرد.</a:t>
            </a:r>
            <a:endParaRPr kumimoji="0" lang="fa-IR" altLang="en-US" sz="2800" i="0" u="none" strike="noStrike" cap="none" normalizeH="0" baseline="0" dirty="0" smtClean="0">
              <a:ln>
                <a:noFill/>
              </a:ln>
              <a:solidFill>
                <a:schemeClr val="tx1"/>
              </a:solidFill>
              <a:effectLst/>
              <a:cs typeface="Arial" panose="020B0604020202020204" pitchFamily="34" charset="0"/>
            </a:endParaRPr>
          </a:p>
        </p:txBody>
      </p:sp>
    </p:spTree>
    <p:extLst>
      <p:ext uri="{BB962C8B-B14F-4D97-AF65-F5344CB8AC3E}">
        <p14:creationId xmlns:p14="http://schemas.microsoft.com/office/powerpoint/2010/main" val="1318849231"/>
      </p:ext>
    </p:extLst>
  </p:cSld>
  <p:clrMapOvr>
    <a:masterClrMapping/>
  </p:clrMapOvr>
  <p:transition spd="slow">
    <p:push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152400" y="948154"/>
            <a:ext cx="6934200" cy="415498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eaLnBrk="0" fontAlgn="base" latinLnBrk="0" hangingPunct="0">
              <a:lnSpc>
                <a:spcPct val="100000"/>
              </a:lnSpc>
              <a:spcBef>
                <a:spcPct val="0"/>
              </a:spcBef>
              <a:spcAft>
                <a:spcPct val="0"/>
              </a:spcAft>
              <a:buClrTx/>
              <a:buSzTx/>
              <a:buFontTx/>
              <a:buNone/>
              <a:tabLst/>
            </a:pPr>
            <a:r>
              <a:rPr kumimoji="0" lang="fa-IR" altLang="en-US" sz="2400" i="0" u="none" strike="noStrike" cap="none" normalizeH="0" baseline="0" dirty="0" smtClean="0">
                <a:ln>
                  <a:noFill/>
                </a:ln>
                <a:solidFill>
                  <a:schemeClr val="tx2">
                    <a:lumMod val="60000"/>
                    <a:lumOff val="40000"/>
                  </a:schemeClr>
                </a:solidFill>
                <a:effectLst/>
                <a:latin typeface="Tahoma" panose="020B0604030504040204" pitchFamily="34" charset="0"/>
                <a:cs typeface="Tahoma" panose="020B0604030504040204" pitchFamily="34" charset="0"/>
              </a:rPr>
              <a:t>هدف از طراحي روش هزينه يابي مرحله اي دست يابي به موارد زير است </a:t>
            </a:r>
            <a:r>
              <a:rPr kumimoji="0" lang="fa-IR" altLang="en-US" sz="2400" i="0" u="none" strike="noStrike" cap="none" normalizeH="0" baseline="0" dirty="0" smtClean="0">
                <a:ln>
                  <a:noFill/>
                </a:ln>
                <a:solidFill>
                  <a:srgbClr val="000000"/>
                </a:solidFill>
                <a:effectLst/>
                <a:latin typeface="Tahoma" panose="020B0604030504040204" pitchFamily="34" charset="0"/>
                <a:cs typeface="Tahoma" panose="020B0604030504040204" pitchFamily="34" charset="0"/>
              </a:rPr>
              <a:t>:</a:t>
            </a:r>
            <a:endParaRPr kumimoji="0" lang="en-US" altLang="en-US" sz="2400" i="0" u="none" strike="noStrike" cap="none" normalizeH="0" baseline="0" dirty="0" smtClean="0">
              <a:ln>
                <a:noFill/>
              </a:ln>
              <a:solidFill>
                <a:schemeClr val="tx1"/>
              </a:solidFill>
              <a:effectLst/>
            </a:endParaRPr>
          </a:p>
          <a:p>
            <a:pPr marL="0" marR="0" lvl="0" indent="0" algn="r" defTabSz="914400" eaLnBrk="0" fontAlgn="base" latinLnBrk="0" hangingPunct="0">
              <a:lnSpc>
                <a:spcPct val="100000"/>
              </a:lnSpc>
              <a:spcBef>
                <a:spcPct val="0"/>
              </a:spcBef>
              <a:spcAft>
                <a:spcPct val="0"/>
              </a:spcAft>
              <a:buClrTx/>
              <a:buSzTx/>
              <a:buFontTx/>
              <a:buNone/>
              <a:tabLst/>
            </a:pPr>
            <a:r>
              <a:rPr kumimoji="0" lang="en-US" altLang="en-US" sz="2400" i="0" u="none" strike="noStrike" cap="none" normalizeH="0" baseline="0" dirty="0" smtClean="0">
                <a:ln>
                  <a:noFill/>
                </a:ln>
                <a:solidFill>
                  <a:srgbClr val="000000"/>
                </a:solidFill>
                <a:effectLst/>
                <a:latin typeface="Tahoma" panose="020B0604030504040204" pitchFamily="34" charset="0"/>
                <a:cs typeface="Tahoma" panose="020B0604030504040204" pitchFamily="34" charset="0"/>
              </a:rPr>
              <a:t>          </a:t>
            </a:r>
            <a:r>
              <a:rPr kumimoji="0" lang="fa-IR" altLang="en-US" sz="2400" i="0" u="none" strike="noStrike" cap="none" normalizeH="0" baseline="0" dirty="0" smtClean="0">
                <a:ln>
                  <a:noFill/>
                </a:ln>
                <a:solidFill>
                  <a:srgbClr val="000000"/>
                </a:solidFill>
                <a:effectLst/>
                <a:latin typeface="Tahoma" panose="020B0604030504040204" pitchFamily="34" charset="0"/>
                <a:cs typeface="Tahoma" panose="020B0604030504040204" pitchFamily="34" charset="0"/>
              </a:rPr>
              <a:t>1-جمع آوری هزینه های مواد ، دستمزد ،سربار هر مرحله از تولید توسط همان مرحله</a:t>
            </a:r>
            <a:endParaRPr kumimoji="0" lang="en-US" altLang="en-US" sz="2400" i="0" u="none" strike="noStrike" cap="none" normalizeH="0" baseline="0" dirty="0" smtClean="0">
              <a:ln>
                <a:noFill/>
              </a:ln>
              <a:solidFill>
                <a:schemeClr val="tx1"/>
              </a:solidFill>
              <a:effectLst/>
            </a:endParaRPr>
          </a:p>
          <a:p>
            <a:pPr marL="0" marR="0" lvl="0" indent="0" algn="r" defTabSz="914400" eaLnBrk="0" fontAlgn="base" latinLnBrk="0" hangingPunct="0">
              <a:lnSpc>
                <a:spcPct val="100000"/>
              </a:lnSpc>
              <a:spcBef>
                <a:spcPct val="0"/>
              </a:spcBef>
              <a:spcAft>
                <a:spcPct val="0"/>
              </a:spcAft>
              <a:buClrTx/>
              <a:buSzTx/>
              <a:buFontTx/>
              <a:buNone/>
              <a:tabLst/>
            </a:pPr>
            <a:r>
              <a:rPr kumimoji="0" lang="en-US" altLang="en-US" sz="2400" i="0" u="none" strike="noStrike" cap="none" normalizeH="0" baseline="0" dirty="0" smtClean="0">
                <a:ln>
                  <a:noFill/>
                </a:ln>
                <a:solidFill>
                  <a:srgbClr val="000000"/>
                </a:solidFill>
                <a:effectLst/>
                <a:latin typeface="Tahoma" panose="020B0604030504040204" pitchFamily="34" charset="0"/>
                <a:cs typeface="Tahoma" panose="020B0604030504040204" pitchFamily="34" charset="0"/>
              </a:rPr>
              <a:t>     </a:t>
            </a:r>
            <a:r>
              <a:rPr kumimoji="0" lang="fa-IR" altLang="en-US" sz="2400" i="0" u="none" strike="noStrike" cap="none" normalizeH="0" baseline="0" dirty="0" smtClean="0">
                <a:ln>
                  <a:noFill/>
                </a:ln>
                <a:solidFill>
                  <a:srgbClr val="000000"/>
                </a:solidFill>
                <a:effectLst/>
                <a:latin typeface="Tahoma" panose="020B0604030504040204" pitchFamily="34" charset="0"/>
                <a:cs typeface="Tahoma" panose="020B0604030504040204" pitchFamily="34" charset="0"/>
              </a:rPr>
              <a:t>2-محاسبه بهای تمام شده یک واحد کالای ساخته شده در هر مرحله</a:t>
            </a:r>
            <a:endParaRPr kumimoji="0" lang="en-US" altLang="en-US" sz="2400" i="0" u="none" strike="noStrike" cap="none" normalizeH="0" baseline="0" dirty="0" smtClean="0">
              <a:ln>
                <a:noFill/>
              </a:ln>
              <a:solidFill>
                <a:schemeClr val="tx1"/>
              </a:solidFill>
              <a:effectLst/>
            </a:endParaRPr>
          </a:p>
          <a:p>
            <a:pPr marL="0" marR="0" lvl="0" indent="0" algn="r" defTabSz="914400" eaLnBrk="0" fontAlgn="base" latinLnBrk="0" hangingPunct="0">
              <a:lnSpc>
                <a:spcPct val="100000"/>
              </a:lnSpc>
              <a:spcBef>
                <a:spcPct val="0"/>
              </a:spcBef>
              <a:spcAft>
                <a:spcPct val="0"/>
              </a:spcAft>
              <a:buClrTx/>
              <a:buSzTx/>
              <a:buFontTx/>
              <a:buNone/>
              <a:tabLst/>
            </a:pPr>
            <a:r>
              <a:rPr kumimoji="0" lang="en-US" altLang="en-US" sz="2400" i="0" u="none" strike="noStrike" cap="none" normalizeH="0" baseline="0" dirty="0" smtClean="0">
                <a:ln>
                  <a:noFill/>
                </a:ln>
                <a:solidFill>
                  <a:srgbClr val="000000"/>
                </a:solidFill>
                <a:effectLst/>
                <a:latin typeface="Tahoma" panose="020B0604030504040204" pitchFamily="34" charset="0"/>
                <a:cs typeface="Tahoma" panose="020B0604030504040204" pitchFamily="34" charset="0"/>
              </a:rPr>
              <a:t>         </a:t>
            </a:r>
            <a:r>
              <a:rPr kumimoji="0" lang="fa-IR" altLang="en-US" sz="2400" i="0" u="none" strike="noStrike" cap="none" normalizeH="0" baseline="0" dirty="0" smtClean="0">
                <a:ln>
                  <a:noFill/>
                </a:ln>
                <a:solidFill>
                  <a:srgbClr val="000000"/>
                </a:solidFill>
                <a:effectLst/>
                <a:latin typeface="Tahoma" panose="020B0604030504040204" pitchFamily="34" charset="0"/>
                <a:cs typeface="Tahoma" panose="020B0604030504040204" pitchFamily="34" charset="0"/>
              </a:rPr>
              <a:t>3-انتقال بهای تمام شده کالای ساخته شده یک مرحله به مرحله بعد ودر نهایت به انبار کالای ساخته شده</a:t>
            </a:r>
            <a:endParaRPr kumimoji="0" lang="en-US" altLang="en-US" sz="2400" i="0" u="none" strike="noStrike" cap="none" normalizeH="0" baseline="0" dirty="0" smtClean="0">
              <a:ln>
                <a:noFill/>
              </a:ln>
              <a:solidFill>
                <a:schemeClr val="tx1"/>
              </a:solidFill>
              <a:effectLst/>
            </a:endParaRPr>
          </a:p>
          <a:p>
            <a:pPr marL="0" marR="0" lvl="0" indent="0" algn="r" defTabSz="914400" eaLnBrk="0" fontAlgn="base" latinLnBrk="0" hangingPunct="0">
              <a:lnSpc>
                <a:spcPct val="100000"/>
              </a:lnSpc>
              <a:spcBef>
                <a:spcPct val="0"/>
              </a:spcBef>
              <a:spcAft>
                <a:spcPct val="0"/>
              </a:spcAft>
              <a:buClrTx/>
              <a:buSzTx/>
              <a:buFontTx/>
              <a:buNone/>
              <a:tabLst/>
            </a:pPr>
            <a:r>
              <a:rPr kumimoji="0" lang="en-US" altLang="en-US" sz="2400" i="0" u="none" strike="noStrike" cap="none" normalizeH="0" baseline="0" dirty="0" smtClean="0">
                <a:ln>
                  <a:noFill/>
                </a:ln>
                <a:solidFill>
                  <a:srgbClr val="000000"/>
                </a:solidFill>
                <a:effectLst/>
                <a:latin typeface="Tahoma" panose="020B0604030504040204" pitchFamily="34" charset="0"/>
                <a:cs typeface="Tahoma" panose="020B0604030504040204" pitchFamily="34" charset="0"/>
              </a:rPr>
              <a:t>         </a:t>
            </a:r>
            <a:r>
              <a:rPr kumimoji="0" lang="fa-IR" altLang="en-US" sz="2400" i="0" u="none" strike="noStrike" cap="none" normalizeH="0" baseline="0" dirty="0" smtClean="0">
                <a:ln>
                  <a:noFill/>
                </a:ln>
                <a:solidFill>
                  <a:srgbClr val="000000"/>
                </a:solidFill>
                <a:effectLst/>
                <a:latin typeface="Tahoma" panose="020B0604030504040204" pitchFamily="34" charset="0"/>
                <a:cs typeface="Tahoma" panose="020B0604030504040204" pitchFamily="34" charset="0"/>
              </a:rPr>
              <a:t>4-تخصیص هزینه های کالای در جریان ساخت پایان دوره</a:t>
            </a:r>
            <a:endParaRPr kumimoji="0" lang="fa-IR" altLang="en-US" sz="2400" i="0" u="none" strike="noStrike" cap="none" normalizeH="0" baseline="0" dirty="0" smtClean="0">
              <a:ln>
                <a:noFill/>
              </a:ln>
              <a:solidFill>
                <a:schemeClr val="tx1"/>
              </a:solidFill>
              <a:effectLst/>
              <a:cs typeface="Arial" panose="020B0604020202020204" pitchFamily="34" charset="0"/>
            </a:endParaRPr>
          </a:p>
        </p:txBody>
      </p:sp>
    </p:spTree>
    <p:extLst>
      <p:ext uri="{BB962C8B-B14F-4D97-AF65-F5344CB8AC3E}">
        <p14:creationId xmlns:p14="http://schemas.microsoft.com/office/powerpoint/2010/main" val="1044942139"/>
      </p:ext>
    </p:extLst>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914400" y="2057400"/>
            <a:ext cx="8305800" cy="5410200"/>
          </a:xfrm>
          <a:prstGeom prst="rect">
            <a:avLst/>
          </a:prstGeom>
        </p:spPr>
        <p:txBody>
          <a:bodyPr>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gn="r" fontAlgn="auto">
              <a:lnSpc>
                <a:spcPct val="250000"/>
              </a:lnSpc>
              <a:buFont typeface="Wingdings 3" charset="2"/>
              <a:buNone/>
            </a:pPr>
            <a:r>
              <a:rPr lang="fa-IR" sz="2000" dirty="0" smtClean="0">
                <a:solidFill>
                  <a:schemeClr val="tx1"/>
                </a:solidFill>
                <a:latin typeface="Tahoma" panose="020B0604030504040204" pitchFamily="34" charset="0"/>
                <a:cs typeface="Tahoma" panose="020B0604030504040204" pitchFamily="34" charset="0"/>
              </a:rPr>
              <a:t>1)تولیدات </a:t>
            </a:r>
            <a:r>
              <a:rPr lang="fa-IR" sz="2000" dirty="0">
                <a:solidFill>
                  <a:schemeClr val="tx1"/>
                </a:solidFill>
                <a:latin typeface="Tahoma" panose="020B0604030504040204" pitchFamily="34" charset="0"/>
                <a:cs typeface="Tahoma" panose="020B0604030504040204" pitchFamily="34" charset="0"/>
              </a:rPr>
              <a:t>آنها طبق نیاز و در خواست مشتری خاصی انجام نمی شود.</a:t>
            </a:r>
            <a:endParaRPr lang="en-US" sz="2000" dirty="0">
              <a:solidFill>
                <a:schemeClr val="tx1"/>
              </a:solidFill>
              <a:latin typeface="Tahoma" panose="020B0604030504040204" pitchFamily="34" charset="0"/>
              <a:cs typeface="Tahoma" panose="020B0604030504040204" pitchFamily="34" charset="0"/>
            </a:endParaRPr>
          </a:p>
          <a:p>
            <a:pPr algn="r" fontAlgn="auto">
              <a:lnSpc>
                <a:spcPct val="250000"/>
              </a:lnSpc>
              <a:buFont typeface="Wingdings 3" charset="2"/>
              <a:buNone/>
            </a:pPr>
            <a:r>
              <a:rPr lang="fa-IR" sz="2000" dirty="0">
                <a:solidFill>
                  <a:schemeClr val="tx1"/>
                </a:solidFill>
                <a:latin typeface="Tahoma" panose="020B0604030504040204" pitchFamily="34" charset="0"/>
                <a:cs typeface="Tahoma" panose="020B0604030504040204" pitchFamily="34" charset="0"/>
              </a:rPr>
              <a:t>2)طراحی و شکل محصولات توسط خود شرکت ارائه میشود.</a:t>
            </a:r>
            <a:endParaRPr lang="en-US" sz="2000" dirty="0">
              <a:solidFill>
                <a:schemeClr val="tx1"/>
              </a:solidFill>
              <a:latin typeface="Tahoma" panose="020B0604030504040204" pitchFamily="34" charset="0"/>
              <a:cs typeface="Tahoma" panose="020B0604030504040204" pitchFamily="34" charset="0"/>
            </a:endParaRPr>
          </a:p>
          <a:p>
            <a:pPr algn="r" fontAlgn="auto">
              <a:lnSpc>
                <a:spcPct val="250000"/>
              </a:lnSpc>
              <a:buFont typeface="Wingdings 3" charset="2"/>
              <a:buNone/>
            </a:pPr>
            <a:r>
              <a:rPr lang="fa-IR" sz="2000" dirty="0">
                <a:solidFill>
                  <a:schemeClr val="tx1"/>
                </a:solidFill>
                <a:latin typeface="Tahoma" panose="020B0604030504040204" pitchFamily="34" charset="0"/>
                <a:cs typeface="Tahoma" panose="020B0604030504040204" pitchFamily="34" charset="0"/>
              </a:rPr>
              <a:t>3)تولیدات اینها معمولا تکراری و به صورت انبوه است .</a:t>
            </a:r>
            <a:endParaRPr lang="en-US" sz="2000" dirty="0">
              <a:solidFill>
                <a:schemeClr val="tx1"/>
              </a:solidFill>
              <a:latin typeface="Tahoma" panose="020B0604030504040204" pitchFamily="34" charset="0"/>
              <a:cs typeface="Tahoma" panose="020B0604030504040204" pitchFamily="34" charset="0"/>
            </a:endParaRPr>
          </a:p>
          <a:p>
            <a:pPr algn="r" fontAlgn="auto">
              <a:lnSpc>
                <a:spcPct val="250000"/>
              </a:lnSpc>
              <a:buFont typeface="Wingdings 3" charset="2"/>
              <a:buNone/>
            </a:pPr>
            <a:r>
              <a:rPr lang="fa-IR" sz="2000" dirty="0">
                <a:solidFill>
                  <a:schemeClr val="tx1"/>
                </a:solidFill>
                <a:latin typeface="Tahoma" panose="020B0604030504040204" pitchFamily="34" charset="0"/>
                <a:cs typeface="Tahoma" panose="020B0604030504040204" pitchFamily="34" charset="0"/>
              </a:rPr>
              <a:t>4)بهای تمام شده تولیدات انها یکسان است.</a:t>
            </a:r>
            <a:endParaRPr lang="en-US" sz="2000" dirty="0">
              <a:solidFill>
                <a:schemeClr val="tx1"/>
              </a:solidFill>
              <a:latin typeface="Tahoma" panose="020B0604030504040204" pitchFamily="34" charset="0"/>
              <a:cs typeface="Tahoma" panose="020B0604030504040204" pitchFamily="34" charset="0"/>
            </a:endParaRPr>
          </a:p>
        </p:txBody>
      </p:sp>
      <p:sp>
        <p:nvSpPr>
          <p:cNvPr id="3" name="Rectangle 2"/>
          <p:cNvSpPr txBox="1">
            <a:spLocks noChangeArrowheads="1"/>
          </p:cNvSpPr>
          <p:nvPr/>
        </p:nvSpPr>
        <p:spPr>
          <a:xfrm>
            <a:off x="381000" y="990600"/>
            <a:ext cx="6347713" cy="1320800"/>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rtl="1" fontAlgn="auto">
              <a:spcAft>
                <a:spcPts val="0"/>
              </a:spcAft>
            </a:pPr>
            <a:r>
              <a:rPr lang="fa-IR" sz="2400" dirty="0" smtClean="0">
                <a:solidFill>
                  <a:schemeClr val="accent3">
                    <a:lumMod val="50000"/>
                  </a:schemeClr>
                </a:solidFill>
              </a:rPr>
              <a:t>ویژگی شرکت هایی که از سیستم هزینه یابی مرحله ای</a:t>
            </a:r>
            <a:endParaRPr lang="en-US" sz="2400" dirty="0">
              <a:solidFill>
                <a:schemeClr val="accent3">
                  <a:lumMod val="50000"/>
                </a:schemeClr>
              </a:solidFill>
            </a:endParaRPr>
          </a:p>
        </p:txBody>
      </p:sp>
    </p:spTree>
    <p:extLst>
      <p:ext uri="{BB962C8B-B14F-4D97-AF65-F5344CB8AC3E}">
        <p14:creationId xmlns:p14="http://schemas.microsoft.com/office/powerpoint/2010/main" val="1779820670"/>
      </p:ext>
    </p:extLst>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533400" y="1371600"/>
            <a:ext cx="6629400" cy="5211763"/>
          </a:xfrm>
          <a:prstGeom prst="rect">
            <a:avLst/>
          </a:prstGeom>
        </p:spPr>
        <p:txBody>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gn="r" fontAlgn="auto">
              <a:buFont typeface="Wingdings 3" charset="2"/>
              <a:buNone/>
            </a:pPr>
            <a:r>
              <a:rPr lang="fa-IR" sz="2200" dirty="0" smtClean="0">
                <a:ln w="1905"/>
                <a:solidFill>
                  <a:schemeClr val="tx1"/>
                </a:solidFill>
                <a:effectLst>
                  <a:innerShdw blurRad="69850" dist="43180" dir="5400000">
                    <a:srgbClr val="000000">
                      <a:alpha val="65000"/>
                    </a:srgbClr>
                  </a:innerShdw>
                </a:effectLst>
              </a:rPr>
              <a:t>5</a:t>
            </a:r>
            <a:r>
              <a:rPr lang="fa-IR" sz="2400" dirty="0" smtClean="0">
                <a:ln w="1905"/>
                <a:solidFill>
                  <a:schemeClr val="tx1"/>
                </a:solidFill>
                <a:effectLst>
                  <a:innerShdw blurRad="69850" dist="43180" dir="5400000">
                    <a:srgbClr val="000000">
                      <a:alpha val="65000"/>
                    </a:srgbClr>
                  </a:innerShdw>
                </a:effectLst>
              </a:rPr>
              <a:t>)ابتدا کالا تولید شده سپس مشتری تعیین میشود ،به عبارت دیگر محصول تولید شده در بازار ارائه میشود.</a:t>
            </a:r>
            <a:endParaRPr lang="en-US" sz="2400" dirty="0" smtClean="0">
              <a:ln w="1905"/>
              <a:solidFill>
                <a:schemeClr val="tx1"/>
              </a:solidFill>
              <a:effectLst>
                <a:innerShdw blurRad="69850" dist="43180" dir="5400000">
                  <a:srgbClr val="000000">
                    <a:alpha val="65000"/>
                  </a:srgbClr>
                </a:innerShdw>
              </a:effectLst>
            </a:endParaRPr>
          </a:p>
          <a:p>
            <a:pPr algn="r" fontAlgn="auto">
              <a:buFont typeface="Wingdings 3" charset="2"/>
              <a:buNone/>
            </a:pPr>
            <a:r>
              <a:rPr lang="fa-IR" sz="2400" dirty="0" smtClean="0">
                <a:ln w="1905"/>
                <a:solidFill>
                  <a:schemeClr val="tx1"/>
                </a:solidFill>
                <a:effectLst>
                  <a:innerShdw blurRad="69850" dist="43180" dir="5400000">
                    <a:srgbClr val="000000">
                      <a:alpha val="65000"/>
                    </a:srgbClr>
                  </a:innerShdw>
                </a:effectLst>
              </a:rPr>
              <a:t>6)رهگیری هزینه های تولید با هر واحد محصول امکان پذیر نیست.</a:t>
            </a:r>
            <a:endParaRPr lang="en-US" sz="2400" dirty="0" smtClean="0">
              <a:ln w="1905"/>
              <a:solidFill>
                <a:schemeClr val="tx1"/>
              </a:solidFill>
              <a:effectLst>
                <a:innerShdw blurRad="69850" dist="43180" dir="5400000">
                  <a:srgbClr val="000000">
                    <a:alpha val="65000"/>
                  </a:srgbClr>
                </a:innerShdw>
              </a:effectLst>
            </a:endParaRPr>
          </a:p>
          <a:p>
            <a:pPr algn="r" fontAlgn="auto">
              <a:buFont typeface="Wingdings 3" charset="2"/>
              <a:buNone/>
            </a:pPr>
            <a:r>
              <a:rPr lang="fa-IR" sz="2400" dirty="0" smtClean="0">
                <a:ln w="1905"/>
                <a:solidFill>
                  <a:schemeClr val="tx1"/>
                </a:solidFill>
                <a:effectLst>
                  <a:innerShdw blurRad="69850" dist="43180" dir="5400000">
                    <a:srgbClr val="000000">
                      <a:alpha val="65000"/>
                    </a:srgbClr>
                  </a:innerShdw>
                </a:effectLst>
              </a:rPr>
              <a:t>7)قیمت فروش کالا در بازار تعیین میشود ،به عبارت دیگر قیمت فروش تابع عرضه و تقاضا ست.</a:t>
            </a:r>
            <a:endParaRPr lang="en-US" sz="2400" dirty="0" smtClean="0">
              <a:ln w="1905"/>
              <a:solidFill>
                <a:schemeClr val="tx1"/>
              </a:solidFill>
              <a:effectLst>
                <a:innerShdw blurRad="69850" dist="43180" dir="5400000">
                  <a:srgbClr val="000000">
                    <a:alpha val="65000"/>
                  </a:srgbClr>
                </a:innerShdw>
              </a:effectLst>
            </a:endParaRPr>
          </a:p>
          <a:p>
            <a:pPr algn="r" fontAlgn="auto">
              <a:buFont typeface="Wingdings 3" charset="2"/>
              <a:buNone/>
            </a:pPr>
            <a:r>
              <a:rPr lang="fa-IR" sz="2400" dirty="0" smtClean="0">
                <a:ln w="1905"/>
                <a:solidFill>
                  <a:schemeClr val="tx1"/>
                </a:solidFill>
                <a:effectLst>
                  <a:innerShdw blurRad="69850" dist="43180" dir="5400000">
                    <a:srgbClr val="000000">
                      <a:alpha val="65000"/>
                    </a:srgbClr>
                  </a:innerShdw>
                </a:effectLst>
              </a:rPr>
              <a:t>8)در اینگونه شرکت ها هزینه انبار داری  و هزینه بازار یابی  در مقایسه با سایر شرکت ها معمولا هنگفت است. توضیح اینکه  در سیستم تولید به هنگام هزینه انبار داری وجود ندارد.</a:t>
            </a:r>
            <a:endParaRPr lang="en-US" sz="2400" dirty="0" smtClean="0">
              <a:ln w="1905"/>
              <a:solidFill>
                <a:schemeClr val="tx1"/>
              </a:solidFill>
              <a:effectLst>
                <a:innerShdw blurRad="69850" dist="43180" dir="5400000">
                  <a:srgbClr val="000000">
                    <a:alpha val="65000"/>
                  </a:srgbClr>
                </a:innerShdw>
              </a:effectLst>
            </a:endParaRPr>
          </a:p>
          <a:p>
            <a:pPr fontAlgn="auto">
              <a:buFont typeface="Wingdings 3" charset="2"/>
              <a:buNone/>
            </a:pPr>
            <a:endParaRPr lang="en-US" sz="2200" dirty="0">
              <a:ln w="1905"/>
              <a:solidFill>
                <a:schemeClr val="tx1"/>
              </a:solidFill>
              <a:effectLst>
                <a:innerShdw blurRad="69850" dist="43180" dir="5400000">
                  <a:srgbClr val="000000">
                    <a:alpha val="65000"/>
                  </a:srgbClr>
                </a:innerShdw>
              </a:effectLst>
            </a:endParaRPr>
          </a:p>
        </p:txBody>
      </p:sp>
    </p:spTree>
    <p:extLst>
      <p:ext uri="{BB962C8B-B14F-4D97-AF65-F5344CB8AC3E}">
        <p14:creationId xmlns:p14="http://schemas.microsoft.com/office/powerpoint/2010/main" val="1756255143"/>
      </p:ext>
    </p:extLst>
  </p:cSld>
  <p:clrMapOvr>
    <a:masterClrMapping/>
  </p:clrMapOvr>
  <p:transition spd="slow">
    <p:push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0" y="228600"/>
            <a:ext cx="6172200" cy="6370975"/>
          </a:xfrm>
          <a:prstGeom prst="rect">
            <a:avLst/>
          </a:prstGeom>
        </p:spPr>
        <p:txBody>
          <a:bodyPr wrap="square">
            <a:spAutoFit/>
          </a:bodyPr>
          <a:lstStyle/>
          <a:p>
            <a:pPr algn="r" rtl="1"/>
            <a:r>
              <a:rPr lang="fa-IR" sz="2400" dirty="0" smtClean="0">
                <a:solidFill>
                  <a:srgbClr val="000000"/>
                </a:solidFill>
                <a:latin typeface="Tahoma" panose="020B0604030504040204" pitchFamily="34" charset="0"/>
              </a:rPr>
              <a:t>جریان </a:t>
            </a:r>
            <a:r>
              <a:rPr lang="fa-IR" sz="2400" dirty="0">
                <a:solidFill>
                  <a:srgbClr val="000000"/>
                </a:solidFill>
                <a:latin typeface="Tahoma" panose="020B0604030504040204" pitchFamily="34" charset="0"/>
              </a:rPr>
              <a:t>گردش محصول:</a:t>
            </a:r>
          </a:p>
          <a:p>
            <a:pPr algn="r" rtl="1"/>
            <a:endParaRPr lang="fa-IR" sz="2400" dirty="0">
              <a:solidFill>
                <a:srgbClr val="000000"/>
              </a:solidFill>
              <a:latin typeface="Tahoma" panose="020B0604030504040204" pitchFamily="34" charset="0"/>
            </a:endParaRPr>
          </a:p>
          <a:p>
            <a:pPr algn="r" rtl="1"/>
            <a:r>
              <a:rPr lang="fa-IR" sz="2400" dirty="0">
                <a:solidFill>
                  <a:srgbClr val="000000"/>
                </a:solidFill>
                <a:latin typeface="Tahoma" panose="020B0604030504040204" pitchFamily="34" charset="0"/>
              </a:rPr>
              <a:t>هزینه یابی مرحله ای از لحاظ جریان گردش محصول به سه نوع تقسیم می شود :</a:t>
            </a:r>
          </a:p>
          <a:p>
            <a:pPr algn="r" rtl="1"/>
            <a:endParaRPr lang="fa-IR" sz="2400" dirty="0">
              <a:solidFill>
                <a:srgbClr val="000000"/>
              </a:solidFill>
              <a:latin typeface="Tahoma" panose="020B0604030504040204" pitchFamily="34" charset="0"/>
            </a:endParaRPr>
          </a:p>
          <a:p>
            <a:pPr algn="r" rtl="1"/>
            <a:r>
              <a:rPr lang="fa-IR" sz="2400" dirty="0">
                <a:solidFill>
                  <a:srgbClr val="000000"/>
                </a:solidFill>
                <a:latin typeface="Tahoma" panose="020B0604030504040204" pitchFamily="34" charset="0"/>
              </a:rPr>
              <a:t>1- گردش محصول به صورت </a:t>
            </a:r>
            <a:r>
              <a:rPr lang="fa-IR" sz="2400" dirty="0" smtClean="0">
                <a:solidFill>
                  <a:srgbClr val="000000"/>
                </a:solidFill>
                <a:latin typeface="Tahoma" panose="020B0604030504040204" pitchFamily="34" charset="0"/>
              </a:rPr>
              <a:t>متوالی</a:t>
            </a:r>
            <a:endParaRPr lang="fa-IR" sz="2400" dirty="0">
              <a:solidFill>
                <a:srgbClr val="000000"/>
              </a:solidFill>
              <a:latin typeface="Tahoma" panose="020B0604030504040204" pitchFamily="34" charset="0"/>
            </a:endParaRPr>
          </a:p>
          <a:p>
            <a:pPr algn="r" rtl="1"/>
            <a:r>
              <a:rPr lang="fa-IR" sz="2400" dirty="0">
                <a:solidFill>
                  <a:srgbClr val="000000"/>
                </a:solidFill>
                <a:latin typeface="Tahoma" panose="020B0604030504040204" pitchFamily="34" charset="0"/>
              </a:rPr>
              <a:t>2 - گردش محصول به صورت </a:t>
            </a:r>
            <a:r>
              <a:rPr lang="fa-IR" sz="2400" dirty="0" smtClean="0">
                <a:solidFill>
                  <a:srgbClr val="000000"/>
                </a:solidFill>
                <a:latin typeface="Tahoma" panose="020B0604030504040204" pitchFamily="34" charset="0"/>
              </a:rPr>
              <a:t>موازی</a:t>
            </a:r>
            <a:endParaRPr lang="fa-IR" sz="2400" dirty="0">
              <a:solidFill>
                <a:srgbClr val="000000"/>
              </a:solidFill>
              <a:latin typeface="Tahoma" panose="020B0604030504040204" pitchFamily="34" charset="0"/>
            </a:endParaRPr>
          </a:p>
          <a:p>
            <a:pPr algn="r" rtl="1"/>
            <a:r>
              <a:rPr lang="fa-IR" sz="2400" dirty="0">
                <a:solidFill>
                  <a:srgbClr val="000000"/>
                </a:solidFill>
                <a:latin typeface="Tahoma" panose="020B0604030504040204" pitchFamily="34" charset="0"/>
              </a:rPr>
              <a:t>3- گردش محصول به صورت </a:t>
            </a:r>
            <a:r>
              <a:rPr lang="fa-IR" sz="2400" dirty="0" smtClean="0">
                <a:solidFill>
                  <a:srgbClr val="000000"/>
                </a:solidFill>
                <a:latin typeface="Tahoma" panose="020B0604030504040204" pitchFamily="34" charset="0"/>
              </a:rPr>
              <a:t>انتخابی</a:t>
            </a:r>
          </a:p>
          <a:p>
            <a:pPr algn="r" rtl="1"/>
            <a:endParaRPr lang="fa-IR" sz="2400" dirty="0" smtClean="0">
              <a:solidFill>
                <a:srgbClr val="000000"/>
              </a:solidFill>
              <a:latin typeface="Tahoma" panose="020B0604030504040204" pitchFamily="34" charset="0"/>
            </a:endParaRPr>
          </a:p>
          <a:p>
            <a:pPr algn="r" rtl="1"/>
            <a:r>
              <a:rPr lang="fa-IR" sz="2400" dirty="0" smtClean="0">
                <a:solidFill>
                  <a:schemeClr val="accent1"/>
                </a:solidFill>
                <a:latin typeface="Tahoma" panose="020B0604030504040204" pitchFamily="34" charset="0"/>
              </a:rPr>
              <a:t>1- </a:t>
            </a:r>
            <a:r>
              <a:rPr lang="fa-IR" sz="2400" dirty="0">
                <a:solidFill>
                  <a:schemeClr val="accent1"/>
                </a:solidFill>
                <a:latin typeface="Tahoma" panose="020B0604030504040204" pitchFamily="34" charset="0"/>
              </a:rPr>
              <a:t>هزینه یابی مرحله ای به صورت متوالی </a:t>
            </a:r>
            <a:r>
              <a:rPr lang="fa-IR" sz="2400" dirty="0">
                <a:solidFill>
                  <a:srgbClr val="000000"/>
                </a:solidFill>
                <a:latin typeface="Tahoma" panose="020B0604030504040204" pitchFamily="34" charset="0"/>
              </a:rPr>
              <a:t>: در گردش متوالی محصول عملیات مشابهی روی هریک از اقلام تولید شده انجام می گیرد. در این روش ابتدا هزینه های مواد ، دستمزد و سربار وارد مرحله اول می شود و پس از تکمیل به مرحله بعد منتقل  می گردد و در انتهای مراحل ، پس از کامل شدن به انبار کالای ساخته شده ارسال می شود.</a:t>
            </a:r>
            <a:endParaRPr lang="en-US" sz="2400" dirty="0"/>
          </a:p>
        </p:txBody>
      </p:sp>
    </p:spTree>
    <p:extLst>
      <p:ext uri="{BB962C8B-B14F-4D97-AF65-F5344CB8AC3E}">
        <p14:creationId xmlns:p14="http://schemas.microsoft.com/office/powerpoint/2010/main" val="1446604350"/>
      </p:ext>
    </p:extLst>
  </p:cSld>
  <p:clrMapOvr>
    <a:masterClrMapping/>
  </p:clrMapOvr>
  <p:transition spd="slow">
    <p:push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914400"/>
            <a:ext cx="6629400" cy="5262979"/>
          </a:xfrm>
          <a:prstGeom prst="rect">
            <a:avLst/>
          </a:prstGeom>
        </p:spPr>
        <p:txBody>
          <a:bodyPr wrap="square">
            <a:spAutoFit/>
          </a:bodyPr>
          <a:lstStyle/>
          <a:p>
            <a:pPr algn="r" rtl="1"/>
            <a:r>
              <a:rPr lang="fa-IR" sz="2400" dirty="0">
                <a:solidFill>
                  <a:schemeClr val="accent1"/>
                </a:solidFill>
              </a:rPr>
              <a:t>2- هزینه یابی مرحله ای به صورت موازی : </a:t>
            </a:r>
            <a:r>
              <a:rPr lang="fa-IR" sz="2400" dirty="0"/>
              <a:t>در گردش موازی محصول برخی از عملیات ساخت به طور همزمان انجام</a:t>
            </a:r>
          </a:p>
          <a:p>
            <a:pPr algn="r" rtl="1"/>
            <a:endParaRPr lang="fa-IR" sz="2400" dirty="0"/>
          </a:p>
          <a:p>
            <a:pPr algn="r" rtl="1"/>
            <a:r>
              <a:rPr lang="fa-IR" sz="2400" dirty="0"/>
              <a:t>می شود ،سپس در مرحله نهایی جهت تکمیل و انتقال به حساب کالای ساخته شده با یکدیگر ادغام می شود.</a:t>
            </a:r>
          </a:p>
          <a:p>
            <a:pPr algn="r" rtl="1"/>
            <a:endParaRPr lang="fa-IR" sz="2400" dirty="0"/>
          </a:p>
          <a:p>
            <a:pPr algn="r" rtl="1"/>
            <a:r>
              <a:rPr lang="fa-IR" sz="2400" dirty="0"/>
              <a:t>در هزینه یابی مرحله ای معمولاً  دوایر تولیدی ،در مرحله اول کل مواد لازم دوره تولیدی مورد نظر را مصرف می کند و در مراحل بعدی ، فقط با کار و سربار ارزش افزوده ایجاد می کنند ولی این موضوع عمومیت ندارد ممکن است ، در دوایر بعد نیز مواد مستقیم ویژه ای مصرف گردد .</a:t>
            </a:r>
            <a:endParaRPr lang="en-US" sz="2400" dirty="0"/>
          </a:p>
        </p:txBody>
      </p:sp>
    </p:spTree>
    <p:extLst>
      <p:ext uri="{BB962C8B-B14F-4D97-AF65-F5344CB8AC3E}">
        <p14:creationId xmlns:p14="http://schemas.microsoft.com/office/powerpoint/2010/main" val="2987700085"/>
      </p:ext>
    </p:extLst>
  </p:cSld>
  <p:clrMapOvr>
    <a:masterClrMapping/>
  </p:clrMapOvr>
  <p:transition spd="slow">
    <p:push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1066800"/>
            <a:ext cx="6477000" cy="4524315"/>
          </a:xfrm>
          <a:prstGeom prst="rect">
            <a:avLst/>
          </a:prstGeom>
        </p:spPr>
        <p:txBody>
          <a:bodyPr wrap="square">
            <a:spAutoFit/>
          </a:bodyPr>
          <a:lstStyle/>
          <a:p>
            <a:pPr algn="r" rtl="1"/>
            <a:r>
              <a:rPr lang="fa-IR" sz="2400" dirty="0">
                <a:solidFill>
                  <a:schemeClr val="accent1"/>
                </a:solidFill>
              </a:rPr>
              <a:t>3- هزینه یابی مرحله ای به صورت انتخابی: </a:t>
            </a:r>
            <a:r>
              <a:rPr lang="fa-IR" sz="2400" dirty="0"/>
              <a:t>در گردش انتخابی  با توجه به محصول نهايي مورد انتظار ، محصول از دوایر مختلفی عبور مي كند.مثلاً در يك کارخانه تهیه مواد پروتئینی ، ممکن است ارائه گوشت ماهي به بازار بدین ترتیب باشد كه قسمتی از ماهي هاي صید شده جهت بسته بندي ، از دایره توزیع  به دایره بسته بندي ارسال شود . درحالی كه قسمت دیگر قبل از ارسال در دایره دیگر دودی شود و بقیه به دایره کنسرو سازي فرستاده و پس از آن بسته بندي شود</a:t>
            </a:r>
            <a:r>
              <a:rPr lang="fa-IR" sz="2400" dirty="0" smtClean="0"/>
              <a:t>.</a:t>
            </a:r>
          </a:p>
          <a:p>
            <a:pPr algn="r" rtl="1"/>
            <a:r>
              <a:rPr lang="fa-IR" sz="2400" dirty="0" smtClean="0"/>
              <a:t>این روش میتواند ترکیبی از روشهای موازی و متوالی باشد. </a:t>
            </a:r>
            <a:endParaRPr lang="en-US" sz="2400" dirty="0"/>
          </a:p>
        </p:txBody>
      </p:sp>
    </p:spTree>
    <p:extLst>
      <p:ext uri="{BB962C8B-B14F-4D97-AF65-F5344CB8AC3E}">
        <p14:creationId xmlns:p14="http://schemas.microsoft.com/office/powerpoint/2010/main" val="1253615837"/>
      </p:ext>
    </p:extLst>
  </p:cSld>
  <p:clrMapOvr>
    <a:masterClrMapping/>
  </p:clrMapOvr>
  <p:transition spd="slow">
    <p:push di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7700" y="609600"/>
            <a:ext cx="6400800" cy="3785652"/>
          </a:xfrm>
          <a:prstGeom prst="rect">
            <a:avLst/>
          </a:prstGeom>
        </p:spPr>
        <p:txBody>
          <a:bodyPr wrap="square">
            <a:spAutoFit/>
          </a:bodyPr>
          <a:lstStyle/>
          <a:p>
            <a:pPr algn="r" rtl="1"/>
            <a:r>
              <a:rPr lang="fa-IR" sz="2400" dirty="0">
                <a:solidFill>
                  <a:schemeClr val="accent1"/>
                </a:solidFill>
              </a:rPr>
              <a:t>گزارش هزینه تولید:</a:t>
            </a:r>
          </a:p>
          <a:p>
            <a:pPr algn="r" rtl="1"/>
            <a:endParaRPr lang="fa-IR" sz="2400" dirty="0"/>
          </a:p>
          <a:p>
            <a:pPr algn="r" rtl="1"/>
            <a:r>
              <a:rPr lang="fa-IR" sz="2400" dirty="0"/>
              <a:t>براي اینکه ،ثبت های دفتر روزنامه به طور مناسب و صحیح انجام گیرد، باید هزینه های هر مرحله را جدا گانه ، به تفكيك عوامل هزينه (مواد – دستمزد – سربار ) طبقه بندي نمود. هم چنین هزینه های انتقالی  و موجودی كالاي در جریان ساخت هر مرحله و قیمت تمام شده هر واحد آن به تفكيك هزینه محاسبه مي گردد. براي این كار باید گزارش هزینه در چند گام تنظیم شود.</a:t>
            </a:r>
            <a:endParaRPr lang="en-US" sz="2400" dirty="0"/>
          </a:p>
        </p:txBody>
      </p:sp>
      <p:sp>
        <p:nvSpPr>
          <p:cNvPr id="3" name="Rectangle 2"/>
          <p:cNvSpPr/>
          <p:nvPr/>
        </p:nvSpPr>
        <p:spPr>
          <a:xfrm>
            <a:off x="0" y="4648200"/>
            <a:ext cx="7086600" cy="830997"/>
          </a:xfrm>
          <a:prstGeom prst="rect">
            <a:avLst/>
          </a:prstGeom>
        </p:spPr>
        <p:txBody>
          <a:bodyPr wrap="square">
            <a:spAutoFit/>
          </a:bodyPr>
          <a:lstStyle/>
          <a:p>
            <a:pPr algn="r" rtl="1"/>
            <a:r>
              <a:rPr lang="fa-IR" sz="2400" dirty="0">
                <a:solidFill>
                  <a:schemeClr val="accent4">
                    <a:lumMod val="75000"/>
                  </a:schemeClr>
                </a:solidFill>
              </a:rPr>
              <a:t>گام 1- </a:t>
            </a:r>
            <a:r>
              <a:rPr lang="fa-IR" sz="2400" dirty="0"/>
              <a:t>خلاصه گزارش فيزيكي آحاد محصول (جدول مقداري توليد )</a:t>
            </a:r>
            <a:endParaRPr lang="en-US" sz="2400" dirty="0"/>
          </a:p>
        </p:txBody>
      </p:sp>
    </p:spTree>
    <p:extLst>
      <p:ext uri="{BB962C8B-B14F-4D97-AF65-F5344CB8AC3E}">
        <p14:creationId xmlns:p14="http://schemas.microsoft.com/office/powerpoint/2010/main" val="2832350872"/>
      </p:ext>
    </p:extLst>
  </p:cSld>
  <p:clrMapOvr>
    <a:masterClrMapping/>
  </p:clrMapOvr>
  <p:transition spd="slow">
    <p:push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1143000"/>
            <a:ext cx="7010400" cy="4154984"/>
          </a:xfrm>
          <a:prstGeom prst="rect">
            <a:avLst/>
          </a:prstGeom>
        </p:spPr>
        <p:txBody>
          <a:bodyPr wrap="square">
            <a:spAutoFit/>
          </a:bodyPr>
          <a:lstStyle/>
          <a:p>
            <a:pPr algn="r" rtl="1"/>
            <a:r>
              <a:rPr lang="fa-IR" sz="2400" dirty="0">
                <a:solidFill>
                  <a:schemeClr val="accent4">
                    <a:lumMod val="75000"/>
                  </a:schemeClr>
                </a:solidFill>
              </a:rPr>
              <a:t>گام 2- </a:t>
            </a:r>
            <a:r>
              <a:rPr lang="fa-IR" sz="2400" dirty="0"/>
              <a:t>محاسبه معادل آحاد تکمیل شده</a:t>
            </a:r>
          </a:p>
          <a:p>
            <a:pPr algn="r" rtl="1"/>
            <a:endParaRPr lang="fa-IR" sz="2400" dirty="0"/>
          </a:p>
          <a:p>
            <a:pPr algn="r" rtl="1"/>
            <a:r>
              <a:rPr lang="fa-IR" sz="2400" dirty="0">
                <a:solidFill>
                  <a:schemeClr val="accent4">
                    <a:lumMod val="75000"/>
                  </a:schemeClr>
                </a:solidFill>
              </a:rPr>
              <a:t>گام 3-</a:t>
            </a:r>
            <a:r>
              <a:rPr lang="fa-IR" sz="2400" dirty="0"/>
              <a:t> خلاصه جمع هزینه های منظور شده به تولید ، که مجموع آن به حساب کالای در جریان ساخت منظور می گردد.</a:t>
            </a:r>
          </a:p>
          <a:p>
            <a:pPr algn="r" rtl="1"/>
            <a:endParaRPr lang="fa-IR" sz="2400" dirty="0"/>
          </a:p>
          <a:p>
            <a:pPr algn="r" rtl="1"/>
            <a:r>
              <a:rPr lang="fa-IR" sz="2400" dirty="0">
                <a:solidFill>
                  <a:schemeClr val="accent4">
                    <a:lumMod val="75000"/>
                  </a:schemeClr>
                </a:solidFill>
              </a:rPr>
              <a:t>گام 4-</a:t>
            </a:r>
            <a:r>
              <a:rPr lang="fa-IR" sz="2400" dirty="0"/>
              <a:t> محاسبه هزینه های هر واحد به تفکیک عوامل هزینه</a:t>
            </a:r>
          </a:p>
          <a:p>
            <a:pPr algn="r" rtl="1"/>
            <a:endParaRPr lang="fa-IR" sz="2400" dirty="0">
              <a:solidFill>
                <a:schemeClr val="accent4">
                  <a:lumMod val="75000"/>
                </a:schemeClr>
              </a:solidFill>
            </a:endParaRPr>
          </a:p>
          <a:p>
            <a:pPr algn="r" rtl="1"/>
            <a:r>
              <a:rPr lang="fa-IR" sz="2400" dirty="0">
                <a:solidFill>
                  <a:schemeClr val="accent4">
                    <a:lumMod val="75000"/>
                  </a:schemeClr>
                </a:solidFill>
              </a:rPr>
              <a:t>گام 5-</a:t>
            </a:r>
            <a:r>
              <a:rPr lang="fa-IR" sz="2400" dirty="0"/>
              <a:t> تخصیص هزینه ها به واحد های تکمیل شده و واحد های در جریان ساخت</a:t>
            </a:r>
            <a:endParaRPr lang="en-US" sz="2400" dirty="0"/>
          </a:p>
        </p:txBody>
      </p:sp>
    </p:spTree>
    <p:extLst>
      <p:ext uri="{BB962C8B-B14F-4D97-AF65-F5344CB8AC3E}">
        <p14:creationId xmlns:p14="http://schemas.microsoft.com/office/powerpoint/2010/main" val="3702207607"/>
      </p:ext>
    </p:extLst>
  </p:cSld>
  <p:clrMapOvr>
    <a:masterClrMapping/>
  </p:clrMapOvr>
  <p:transition spd="slow">
    <p:push di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0"/>
            <a:ext cx="6477000" cy="6740307"/>
          </a:xfrm>
          <a:prstGeom prst="rect">
            <a:avLst/>
          </a:prstGeom>
        </p:spPr>
        <p:txBody>
          <a:bodyPr wrap="square">
            <a:spAutoFit/>
          </a:bodyPr>
          <a:lstStyle/>
          <a:p>
            <a:pPr algn="r" rtl="1"/>
            <a:r>
              <a:rPr lang="fa-IR" dirty="0"/>
              <a:t>مثال :</a:t>
            </a:r>
          </a:p>
          <a:p>
            <a:pPr algn="r" rtl="1"/>
            <a:endParaRPr lang="fa-IR" dirty="0"/>
          </a:p>
          <a:p>
            <a:pPr algn="r" rtl="1"/>
            <a:r>
              <a:rPr lang="fa-IR" dirty="0"/>
              <a:t>شرکت تولیدی خوزستان از هزینه یابی مرحله ای استفاده می کند ،اطلاعات مربوط به دایره الف خرداد سال جاری به شرح زیر است.    </a:t>
            </a:r>
          </a:p>
          <a:p>
            <a:pPr algn="r" rtl="1"/>
            <a:endParaRPr lang="fa-IR" dirty="0"/>
          </a:p>
          <a:p>
            <a:pPr algn="r" rtl="1"/>
            <a:r>
              <a:rPr lang="fa-IR" dirty="0"/>
              <a:t>واحد های اقدام به تولید                           80000</a:t>
            </a:r>
          </a:p>
          <a:p>
            <a:pPr algn="r" rtl="1"/>
            <a:endParaRPr lang="fa-IR" dirty="0"/>
          </a:p>
          <a:p>
            <a:pPr algn="r" rtl="1"/>
            <a:r>
              <a:rPr lang="fa-IR" dirty="0"/>
              <a:t>واحدهای تکمیل شده و انتقال یافته            70000</a:t>
            </a:r>
          </a:p>
          <a:p>
            <a:pPr algn="r" rtl="1"/>
            <a:endParaRPr lang="fa-IR" dirty="0"/>
          </a:p>
          <a:p>
            <a:pPr algn="r" rtl="1"/>
            <a:r>
              <a:rPr lang="fa-IR" dirty="0"/>
              <a:t>کالای در جریان ساخت پایان دوره :</a:t>
            </a:r>
          </a:p>
          <a:p>
            <a:pPr algn="r" rtl="1"/>
            <a:endParaRPr lang="fa-IR" dirty="0"/>
          </a:p>
          <a:p>
            <a:pPr algn="r" rtl="1"/>
            <a:r>
              <a:rPr lang="fa-IR" dirty="0"/>
              <a:t>از لحاظ هزینه تبدیل                                 50%</a:t>
            </a:r>
          </a:p>
          <a:p>
            <a:pPr algn="r" rtl="1"/>
            <a:endParaRPr lang="fa-IR" dirty="0"/>
          </a:p>
          <a:p>
            <a:pPr algn="r" rtl="1"/>
            <a:r>
              <a:rPr lang="fa-IR" dirty="0"/>
              <a:t>مواد مصرفی                                  5600000 </a:t>
            </a:r>
          </a:p>
          <a:p>
            <a:pPr algn="r" rtl="1"/>
            <a:endParaRPr lang="fa-IR" dirty="0"/>
          </a:p>
          <a:p>
            <a:pPr algn="r" rtl="1"/>
            <a:r>
              <a:rPr lang="fa-IR" dirty="0"/>
              <a:t>دستمزد مستقیم                               3000000</a:t>
            </a:r>
          </a:p>
          <a:p>
            <a:pPr algn="r" rtl="1"/>
            <a:endParaRPr lang="fa-IR" dirty="0"/>
          </a:p>
          <a:p>
            <a:pPr algn="r" rtl="1"/>
            <a:r>
              <a:rPr lang="fa-IR" dirty="0"/>
              <a:t>سربار                                          2250000   </a:t>
            </a:r>
          </a:p>
          <a:p>
            <a:pPr algn="r" rtl="1"/>
            <a:endParaRPr lang="fa-IR" dirty="0"/>
          </a:p>
          <a:p>
            <a:pPr algn="r" rtl="1"/>
            <a:r>
              <a:rPr lang="fa-IR" dirty="0"/>
              <a:t>جمع                                           10850000     </a:t>
            </a:r>
          </a:p>
          <a:p>
            <a:pPr algn="r" rtl="1"/>
            <a:endParaRPr lang="fa-IR" dirty="0"/>
          </a:p>
          <a:p>
            <a:pPr algn="r" rtl="1"/>
            <a:r>
              <a:rPr lang="fa-IR" dirty="0"/>
              <a:t> </a:t>
            </a:r>
          </a:p>
          <a:p>
            <a:pPr algn="r" rtl="1"/>
            <a:endParaRPr lang="fa-IR" dirty="0"/>
          </a:p>
          <a:p>
            <a:pPr algn="r" rtl="1"/>
            <a:r>
              <a:rPr lang="fa-IR" dirty="0"/>
              <a:t>مطلوبست: تهیه گزارش هزینه تولید برای دایره الف</a:t>
            </a:r>
            <a:endParaRPr lang="en-US" dirty="0"/>
          </a:p>
        </p:txBody>
      </p:sp>
    </p:spTree>
    <p:extLst>
      <p:ext uri="{BB962C8B-B14F-4D97-AF65-F5344CB8AC3E}">
        <p14:creationId xmlns:p14="http://schemas.microsoft.com/office/powerpoint/2010/main" val="225478819"/>
      </p:ext>
    </p:extLst>
  </p:cSld>
  <p:clrMapOvr>
    <a:masterClrMapping/>
  </p:clrMapOvr>
  <p:transition spd="slow">
    <p:push di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76200"/>
            <a:ext cx="9525000" cy="6463308"/>
          </a:xfrm>
          <a:prstGeom prst="rect">
            <a:avLst/>
          </a:prstGeom>
        </p:spPr>
        <p:txBody>
          <a:bodyPr wrap="square">
            <a:spAutoFit/>
          </a:bodyPr>
          <a:lstStyle/>
          <a:p>
            <a:pPr algn="r" rtl="1"/>
            <a:r>
              <a:rPr lang="fa-IR" dirty="0"/>
              <a:t>گام 1-جدول مقداری تولید:</a:t>
            </a:r>
          </a:p>
          <a:p>
            <a:pPr algn="r" rtl="1"/>
            <a:endParaRPr lang="fa-IR" dirty="0"/>
          </a:p>
          <a:p>
            <a:pPr algn="r" rtl="1"/>
            <a:r>
              <a:rPr lang="fa-IR" dirty="0"/>
              <a:t>                       شرح                                                                   جریان فيزيكي               </a:t>
            </a:r>
          </a:p>
          <a:p>
            <a:pPr algn="r" rtl="1"/>
            <a:endParaRPr lang="fa-IR" dirty="0"/>
          </a:p>
          <a:p>
            <a:pPr algn="r" rtl="1"/>
            <a:r>
              <a:rPr lang="fa-IR" dirty="0"/>
              <a:t>واحدها يي  كه نسبت به تولید آنها اقدام شده                                      </a:t>
            </a:r>
            <a:r>
              <a:rPr lang="fa-IR" dirty="0" smtClean="0"/>
              <a:t>80.000</a:t>
            </a:r>
            <a:endParaRPr lang="fa-IR" dirty="0"/>
          </a:p>
          <a:p>
            <a:pPr algn="r" rtl="1"/>
            <a:r>
              <a:rPr lang="fa-IR" dirty="0"/>
              <a:t>تعداد واحد تكميلي وانتقالي                                                             </a:t>
            </a:r>
            <a:r>
              <a:rPr lang="fa-IR" dirty="0" smtClean="0"/>
              <a:t>70.000   </a:t>
            </a:r>
            <a:endParaRPr lang="fa-IR" dirty="0"/>
          </a:p>
          <a:p>
            <a:pPr algn="r" rtl="1"/>
            <a:r>
              <a:rPr lang="fa-IR" dirty="0"/>
              <a:t>كالاي در جريان پايان دوره                                                             </a:t>
            </a:r>
            <a:r>
              <a:rPr lang="fa-IR" dirty="0" smtClean="0"/>
              <a:t>10.000</a:t>
            </a:r>
            <a:endParaRPr lang="fa-IR" dirty="0"/>
          </a:p>
          <a:p>
            <a:pPr algn="r" rtl="1"/>
            <a:r>
              <a:rPr lang="fa-IR" dirty="0"/>
              <a:t>        جمع                                                                                 </a:t>
            </a:r>
            <a:r>
              <a:rPr lang="fa-IR" dirty="0" smtClean="0"/>
              <a:t>80.000</a:t>
            </a:r>
            <a:endParaRPr lang="fa-IR" dirty="0"/>
          </a:p>
          <a:p>
            <a:pPr algn="r" rtl="1"/>
            <a:endParaRPr lang="fa-IR" dirty="0"/>
          </a:p>
          <a:p>
            <a:pPr algn="r" rtl="1"/>
            <a:r>
              <a:rPr lang="fa-IR" dirty="0"/>
              <a:t>گام 2- محاسبه معادل آحاد تكميل شده:</a:t>
            </a:r>
          </a:p>
          <a:p>
            <a:pPr algn="r" rtl="1"/>
            <a:endParaRPr lang="fa-IR" dirty="0"/>
          </a:p>
          <a:p>
            <a:pPr algn="r" rtl="1"/>
            <a:r>
              <a:rPr lang="fa-IR" dirty="0"/>
              <a:t>شرح                                       </a:t>
            </a:r>
            <a:r>
              <a:rPr lang="fa-IR" dirty="0" smtClean="0"/>
              <a:t>   </a:t>
            </a:r>
            <a:r>
              <a:rPr lang="fa-IR" dirty="0"/>
              <a:t>مواد اوليه  مستقیم                     </a:t>
            </a:r>
            <a:r>
              <a:rPr lang="fa-IR" dirty="0" smtClean="0"/>
              <a:t>     </a:t>
            </a:r>
            <a:r>
              <a:rPr lang="fa-IR" dirty="0"/>
              <a:t>دستمزد و سربار (تبدیل)</a:t>
            </a:r>
          </a:p>
          <a:p>
            <a:pPr algn="r" rtl="1"/>
            <a:endParaRPr lang="fa-IR" dirty="0" smtClean="0"/>
          </a:p>
          <a:p>
            <a:pPr algn="r" rtl="1"/>
            <a:r>
              <a:rPr lang="fa-IR" dirty="0" smtClean="0"/>
              <a:t>  </a:t>
            </a:r>
            <a:r>
              <a:rPr lang="fa-IR" dirty="0"/>
              <a:t>كالاي تكميلي و انتقالی           </a:t>
            </a:r>
            <a:r>
              <a:rPr lang="fa-IR" dirty="0" smtClean="0"/>
              <a:t>          70.000                                         70.000 </a:t>
            </a:r>
            <a:endParaRPr lang="fa-IR" dirty="0"/>
          </a:p>
          <a:p>
            <a:pPr algn="r" rtl="1"/>
            <a:endParaRPr lang="fa-IR" dirty="0"/>
          </a:p>
          <a:p>
            <a:pPr algn="r" rtl="1"/>
            <a:r>
              <a:rPr lang="fa-IR" dirty="0"/>
              <a:t>كالاي در جریان ساخت پایان دوره :</a:t>
            </a:r>
          </a:p>
          <a:p>
            <a:pPr algn="r" rtl="1"/>
            <a:endParaRPr lang="fa-IR" dirty="0"/>
          </a:p>
          <a:p>
            <a:pPr algn="r" rtl="1"/>
            <a:r>
              <a:rPr lang="fa-IR" dirty="0"/>
              <a:t>مواد (100%×10000)                        </a:t>
            </a:r>
            <a:r>
              <a:rPr lang="fa-IR" dirty="0" smtClean="0"/>
              <a:t>  10.000                                             </a:t>
            </a:r>
            <a:r>
              <a:rPr lang="fa-IR" dirty="0"/>
              <a:t>_</a:t>
            </a:r>
          </a:p>
          <a:p>
            <a:pPr algn="r" rtl="1"/>
            <a:endParaRPr lang="fa-IR" dirty="0"/>
          </a:p>
          <a:p>
            <a:pPr algn="r" rtl="1"/>
            <a:r>
              <a:rPr lang="fa-IR" dirty="0"/>
              <a:t>تبديل (50%×10000)                                -                         </a:t>
            </a:r>
            <a:r>
              <a:rPr lang="fa-IR" dirty="0" smtClean="0"/>
              <a:t>                  5.000</a:t>
            </a:r>
            <a:endParaRPr lang="fa-IR" dirty="0"/>
          </a:p>
          <a:p>
            <a:pPr algn="r" rtl="1"/>
            <a:endParaRPr lang="fa-IR" dirty="0"/>
          </a:p>
          <a:p>
            <a:pPr algn="r" rtl="1"/>
            <a:r>
              <a:rPr lang="fa-IR" dirty="0"/>
              <a:t>                                                     </a:t>
            </a:r>
            <a:r>
              <a:rPr lang="fa-IR" dirty="0" smtClean="0"/>
              <a:t> 80.000                                          75.000</a:t>
            </a:r>
            <a:endParaRPr lang="en-US" dirty="0"/>
          </a:p>
        </p:txBody>
      </p:sp>
    </p:spTree>
    <p:extLst>
      <p:ext uri="{BB962C8B-B14F-4D97-AF65-F5344CB8AC3E}">
        <p14:creationId xmlns:p14="http://schemas.microsoft.com/office/powerpoint/2010/main" val="3307750155"/>
      </p:ext>
    </p:extLst>
  </p:cSld>
  <p:clrMapOvr>
    <a:masterClrMapping/>
  </p:clrMapOvr>
  <p:transition spd="slow">
    <p:push dir="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381000"/>
            <a:ext cx="10972800" cy="2954655"/>
          </a:xfrm>
          <a:prstGeom prst="rect">
            <a:avLst/>
          </a:prstGeom>
        </p:spPr>
        <p:txBody>
          <a:bodyPr wrap="square">
            <a:spAutoFit/>
          </a:bodyPr>
          <a:lstStyle/>
          <a:p>
            <a:r>
              <a:rPr lang="fa-IR" b="1" dirty="0"/>
              <a:t>گام3  و 4- هزينه هاي منظور شده به توليد:</a:t>
            </a:r>
          </a:p>
          <a:p>
            <a:endParaRPr lang="fa-IR" sz="1400" b="1" dirty="0" smtClean="0"/>
          </a:p>
          <a:p>
            <a:r>
              <a:rPr lang="fa-IR" sz="1400" b="1" dirty="0" smtClean="0"/>
              <a:t>شرح                      </a:t>
            </a:r>
            <a:r>
              <a:rPr lang="fa-IR" sz="1400" b="1" dirty="0"/>
              <a:t>مواد اوليه        </a:t>
            </a:r>
            <a:r>
              <a:rPr lang="fa-IR" sz="1400" b="1" dirty="0" smtClean="0"/>
              <a:t>      دستمزد </a:t>
            </a:r>
            <a:r>
              <a:rPr lang="fa-IR" sz="1400" b="1" dirty="0"/>
              <a:t>مستقیم    </a:t>
            </a:r>
            <a:r>
              <a:rPr lang="fa-IR" sz="1400" b="1" dirty="0" smtClean="0"/>
              <a:t>       </a:t>
            </a:r>
            <a:r>
              <a:rPr lang="fa-IR" sz="1400" b="1" dirty="0"/>
              <a:t>سربار ساخت                             جمع</a:t>
            </a:r>
          </a:p>
          <a:p>
            <a:endParaRPr lang="fa-IR" sz="1400" b="1" dirty="0"/>
          </a:p>
          <a:p>
            <a:r>
              <a:rPr lang="fa-IR" sz="1400" b="1" dirty="0"/>
              <a:t>هزینه هاي جاری              5600000                       3000000                   2250000                    10850000</a:t>
            </a:r>
          </a:p>
          <a:p>
            <a:endParaRPr lang="fa-IR" sz="1400" b="1" dirty="0"/>
          </a:p>
          <a:p>
            <a:r>
              <a:rPr lang="fa-IR" sz="1400" b="1" dirty="0"/>
              <a:t>                                            ÷                                 ÷                                 ÷                                     ÷</a:t>
            </a:r>
          </a:p>
          <a:p>
            <a:endParaRPr lang="fa-IR" sz="1400" b="1" dirty="0"/>
          </a:p>
          <a:p>
            <a:r>
              <a:rPr lang="fa-IR" sz="1400" b="1" dirty="0"/>
              <a:t>معادل آحاد تكميل شده            80000                         75000                        75000                                -         </a:t>
            </a:r>
          </a:p>
          <a:p>
            <a:endParaRPr lang="fa-IR" sz="1400" b="1" dirty="0"/>
          </a:p>
          <a:p>
            <a:r>
              <a:rPr lang="fa-IR" sz="1400" b="1" dirty="0"/>
              <a:t>  </a:t>
            </a:r>
          </a:p>
          <a:p>
            <a:endParaRPr lang="fa-IR" sz="1400" b="1" dirty="0"/>
          </a:p>
          <a:p>
            <a:r>
              <a:rPr lang="fa-IR" sz="1400" b="1" dirty="0"/>
              <a:t>قيمت تمام شده يك واحد </a:t>
            </a:r>
            <a:r>
              <a:rPr lang="fa-IR" sz="1400" b="1" dirty="0" smtClean="0"/>
              <a:t>              </a:t>
            </a:r>
            <a:r>
              <a:rPr lang="fa-IR" sz="1400" b="1" dirty="0"/>
              <a:t>70                                40                                 30                                  140</a:t>
            </a:r>
            <a:endParaRPr lang="en-US" sz="1400" b="1" dirty="0"/>
          </a:p>
        </p:txBody>
      </p:sp>
      <p:sp>
        <p:nvSpPr>
          <p:cNvPr id="3" name="Rectangle 2"/>
          <p:cNvSpPr/>
          <p:nvPr/>
        </p:nvSpPr>
        <p:spPr>
          <a:xfrm>
            <a:off x="76200" y="3505200"/>
            <a:ext cx="9067800" cy="2677656"/>
          </a:xfrm>
          <a:prstGeom prst="rect">
            <a:avLst/>
          </a:prstGeom>
        </p:spPr>
        <p:txBody>
          <a:bodyPr wrap="square">
            <a:spAutoFit/>
          </a:bodyPr>
          <a:lstStyle/>
          <a:p>
            <a:pPr algn="r" rtl="1"/>
            <a:r>
              <a:rPr lang="fa-IR" sz="1400" dirty="0"/>
              <a:t>گام 5- نحوه تخصيص هزينه:</a:t>
            </a:r>
          </a:p>
          <a:p>
            <a:pPr algn="r" rtl="1"/>
            <a:endParaRPr lang="fa-IR" sz="1400" dirty="0"/>
          </a:p>
          <a:p>
            <a:pPr algn="r" rtl="1"/>
            <a:r>
              <a:rPr lang="fa-IR" sz="1400" dirty="0"/>
              <a:t>شرح                                                                      محاسبه                                                                         </a:t>
            </a:r>
            <a:r>
              <a:rPr lang="fa-IR" sz="1400" dirty="0" smtClean="0"/>
              <a:t>جمع</a:t>
            </a:r>
            <a:endParaRPr lang="fa-IR" sz="1400" dirty="0"/>
          </a:p>
          <a:p>
            <a:pPr algn="r" rtl="1"/>
            <a:endParaRPr lang="fa-IR" sz="1400" dirty="0"/>
          </a:p>
          <a:p>
            <a:pPr algn="r" rtl="1"/>
            <a:r>
              <a:rPr lang="fa-IR" sz="1400" dirty="0"/>
              <a:t>كالاي تكميل شده و انتقال یافته                                (140×70000)                   </a:t>
            </a:r>
            <a:r>
              <a:rPr lang="fa-IR" sz="1400" dirty="0" smtClean="0"/>
              <a:t>                                    9800000</a:t>
            </a:r>
            <a:endParaRPr lang="fa-IR" sz="1400" dirty="0"/>
          </a:p>
          <a:p>
            <a:pPr algn="r" rtl="1"/>
            <a:r>
              <a:rPr lang="fa-IR" sz="1400" dirty="0"/>
              <a:t>كالاي در جریان ساخت پایان دوره </a:t>
            </a:r>
            <a:r>
              <a:rPr lang="fa-IR" sz="1400" dirty="0" smtClean="0"/>
              <a:t>:</a:t>
            </a:r>
            <a:endParaRPr lang="fa-IR" sz="1400" dirty="0"/>
          </a:p>
          <a:p>
            <a:pPr algn="r" rtl="1"/>
            <a:r>
              <a:rPr lang="fa-IR" sz="1400" dirty="0"/>
              <a:t>مواد                                                              (100%×70×10000)                      </a:t>
            </a:r>
            <a:r>
              <a:rPr lang="fa-IR" sz="1400" dirty="0" smtClean="0"/>
              <a:t>700000</a:t>
            </a:r>
            <a:endParaRPr lang="fa-IR" sz="1400" dirty="0"/>
          </a:p>
          <a:p>
            <a:pPr algn="r" rtl="1"/>
            <a:r>
              <a:rPr lang="fa-IR" sz="1400" dirty="0"/>
              <a:t>دستمزد                                                          (50%×40×10000)                        200000 </a:t>
            </a:r>
          </a:p>
          <a:p>
            <a:pPr algn="r" rtl="1"/>
            <a:r>
              <a:rPr lang="fa-IR" sz="1400" dirty="0"/>
              <a:t>سربار ساخت                                                   (50%×30×10000)                       150000       </a:t>
            </a:r>
          </a:p>
          <a:p>
            <a:pPr algn="r" rtl="1"/>
            <a:r>
              <a:rPr lang="fa-IR" sz="1400" dirty="0" smtClean="0"/>
              <a:t>                                                                                                                                                   1050000</a:t>
            </a:r>
            <a:endParaRPr lang="fa-IR" sz="1400" dirty="0"/>
          </a:p>
          <a:p>
            <a:pPr algn="r" rtl="1"/>
            <a:r>
              <a:rPr lang="fa-IR" sz="1400" dirty="0"/>
              <a:t>جمع هزینه هاي تخصیص یافته            </a:t>
            </a:r>
            <a:r>
              <a:rPr lang="fa-IR" sz="1400" dirty="0" smtClean="0"/>
              <a:t>                                                                                              </a:t>
            </a:r>
            <a:r>
              <a:rPr lang="fa-IR" sz="1400" dirty="0"/>
              <a:t>10850000</a:t>
            </a:r>
            <a:endParaRPr lang="en-US" sz="1400" dirty="0"/>
          </a:p>
        </p:txBody>
      </p:sp>
    </p:spTree>
    <p:extLst>
      <p:ext uri="{BB962C8B-B14F-4D97-AF65-F5344CB8AC3E}">
        <p14:creationId xmlns:p14="http://schemas.microsoft.com/office/powerpoint/2010/main" val="3392174703"/>
      </p:ext>
    </p:extLst>
  </p:cSld>
  <p:clrMapOvr>
    <a:masterClrMapping/>
  </p:clrMapOvr>
  <p:transition spd="slow">
    <p:push di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990600"/>
            <a:ext cx="6553202" cy="5181600"/>
          </a:xfrm>
        </p:spPr>
        <p:txBody>
          <a:bodyPr>
            <a:normAutofit fontScale="90000"/>
          </a:bodyPr>
          <a:lstStyle/>
          <a:p>
            <a:pPr algn="r"/>
            <a:r>
              <a:rPr lang="fa-IR" sz="2400" dirty="0" smtClean="0">
                <a:solidFill>
                  <a:schemeClr val="tx1"/>
                </a:solidFill>
              </a:rPr>
              <a:t>و در پایان مهمترین نارسایی های سیستم هزینه یابی سنتی عبارتنداز :</a:t>
            </a:r>
            <a:br>
              <a:rPr lang="fa-IR" sz="2400" dirty="0" smtClean="0">
                <a:solidFill>
                  <a:schemeClr val="tx1"/>
                </a:solidFill>
              </a:rPr>
            </a:br>
            <a:r>
              <a:rPr lang="fa-IR" sz="2400" dirty="0" smtClean="0">
                <a:solidFill>
                  <a:schemeClr val="tx1"/>
                </a:solidFill>
              </a:rPr>
              <a:t>  </a:t>
            </a:r>
            <a:r>
              <a:rPr lang="fa-IR" sz="2400" dirty="0" smtClean="0">
                <a:solidFill>
                  <a:srgbClr val="FFC000"/>
                </a:solidFill>
              </a:rPr>
              <a:t>1.</a:t>
            </a:r>
            <a:r>
              <a:rPr lang="fa-IR" sz="2400" dirty="0" smtClean="0">
                <a:solidFill>
                  <a:schemeClr val="tx1"/>
                </a:solidFill>
              </a:rPr>
              <a:t> عدم توانایی در ارائه اطلاعات بهای تمام شده ,خصوصا در سازمانهایی که خدمات متنوع و گوناگونی را به مشتریان ارائه می کنند.</a:t>
            </a:r>
            <a:br>
              <a:rPr lang="fa-IR" sz="2400" dirty="0" smtClean="0">
                <a:solidFill>
                  <a:schemeClr val="tx1"/>
                </a:solidFill>
              </a:rPr>
            </a:br>
            <a:r>
              <a:rPr lang="fa-IR" sz="2400" dirty="0" smtClean="0">
                <a:solidFill>
                  <a:schemeClr val="tx1"/>
                </a:solidFill>
              </a:rPr>
              <a:t>  </a:t>
            </a:r>
            <a:r>
              <a:rPr lang="fa-IR" sz="2400" dirty="0" smtClean="0">
                <a:solidFill>
                  <a:srgbClr val="FFC000"/>
                </a:solidFill>
              </a:rPr>
              <a:t>2. </a:t>
            </a:r>
            <a:r>
              <a:rPr lang="fa-IR" sz="2400" dirty="0" smtClean="0">
                <a:solidFill>
                  <a:schemeClr val="tx1"/>
                </a:solidFill>
              </a:rPr>
              <a:t>عدم تفکیک حوزه هزینه های غیر مشابه</a:t>
            </a:r>
            <a:br>
              <a:rPr lang="fa-IR" sz="2400" dirty="0" smtClean="0">
                <a:solidFill>
                  <a:schemeClr val="tx1"/>
                </a:solidFill>
              </a:rPr>
            </a:br>
            <a:r>
              <a:rPr lang="fa-IR" sz="2400" dirty="0" smtClean="0">
                <a:solidFill>
                  <a:schemeClr val="tx1"/>
                </a:solidFill>
              </a:rPr>
              <a:t> </a:t>
            </a:r>
            <a:r>
              <a:rPr lang="fa-IR" sz="2400" dirty="0" smtClean="0">
                <a:solidFill>
                  <a:srgbClr val="FFC000"/>
                </a:solidFill>
              </a:rPr>
              <a:t> 3. </a:t>
            </a:r>
            <a:r>
              <a:rPr lang="fa-IR" sz="2400" dirty="0" smtClean="0">
                <a:solidFill>
                  <a:schemeClr val="tx1"/>
                </a:solidFill>
              </a:rPr>
              <a:t>استفاده از مبنای مشترک و واحد برای تخصیص هزینه ها</a:t>
            </a:r>
            <a:br>
              <a:rPr lang="fa-IR" sz="2400" dirty="0" smtClean="0">
                <a:solidFill>
                  <a:schemeClr val="tx1"/>
                </a:solidFill>
              </a:rPr>
            </a:br>
            <a:r>
              <a:rPr lang="fa-IR" sz="2400" dirty="0" smtClean="0">
                <a:solidFill>
                  <a:schemeClr val="tx1"/>
                </a:solidFill>
              </a:rPr>
              <a:t>  </a:t>
            </a:r>
            <a:r>
              <a:rPr lang="fa-IR" sz="2400" dirty="0" smtClean="0">
                <a:solidFill>
                  <a:srgbClr val="FFC000"/>
                </a:solidFill>
              </a:rPr>
              <a:t>4. </a:t>
            </a:r>
            <a:r>
              <a:rPr lang="fa-IR" sz="2400" dirty="0" smtClean="0">
                <a:solidFill>
                  <a:schemeClr val="tx1"/>
                </a:solidFill>
              </a:rPr>
              <a:t>عدم تهیه اطلاعات دقیق در مورد بهای تمام شده و سایر اطلاعات مورنیاز برای تصمیم گیری</a:t>
            </a:r>
            <a:r>
              <a:rPr lang="fa-IR" sz="2400" dirty="0">
                <a:solidFill>
                  <a:schemeClr val="tx1"/>
                </a:solidFill>
              </a:rPr>
              <a:t> </a:t>
            </a:r>
            <a:r>
              <a:rPr lang="fa-IR" sz="2400" dirty="0" smtClean="0">
                <a:solidFill>
                  <a:schemeClr val="tx1"/>
                </a:solidFill>
              </a:rPr>
              <a:t>.</a:t>
            </a:r>
            <a:br>
              <a:rPr lang="fa-IR" sz="2400" dirty="0" smtClean="0">
                <a:solidFill>
                  <a:schemeClr val="tx1"/>
                </a:solidFill>
              </a:rPr>
            </a:br>
            <a:r>
              <a:rPr lang="fa-IR" sz="2400" dirty="0" smtClean="0">
                <a:solidFill>
                  <a:schemeClr val="tx1"/>
                </a:solidFill>
              </a:rPr>
              <a:t> </a:t>
            </a:r>
            <a:r>
              <a:rPr lang="fa-IR" sz="2400" dirty="0" smtClean="0">
                <a:solidFill>
                  <a:srgbClr val="FFC000"/>
                </a:solidFill>
              </a:rPr>
              <a:t> 5. </a:t>
            </a:r>
            <a:r>
              <a:rPr lang="fa-IR" sz="2400" dirty="0" smtClean="0">
                <a:solidFill>
                  <a:schemeClr val="tx1"/>
                </a:solidFill>
              </a:rPr>
              <a:t>سیستم سنتی مزایای بدست آمده از دگرگونی فرآیندها و بهبود در روشها را بعنوان صرفه جویی در نیروی کار بحساب می آورد , بنابراین بهبود عملکردها را در فرآیندهای عملیاتی را نشان نمیدهد.</a:t>
            </a:r>
            <a:br>
              <a:rPr lang="fa-IR" sz="2400" dirty="0" smtClean="0">
                <a:solidFill>
                  <a:schemeClr val="tx1"/>
                </a:solidFill>
              </a:rPr>
            </a:br>
            <a:r>
              <a:rPr lang="fa-IR" sz="2400" dirty="0" smtClean="0">
                <a:solidFill>
                  <a:schemeClr val="tx1"/>
                </a:solidFill>
              </a:rPr>
              <a:t> </a:t>
            </a:r>
            <a:r>
              <a:rPr lang="fa-IR" sz="2400" dirty="0" smtClean="0">
                <a:solidFill>
                  <a:srgbClr val="FFC000"/>
                </a:solidFill>
              </a:rPr>
              <a:t> 6. </a:t>
            </a:r>
            <a:r>
              <a:rPr lang="fa-IR" sz="2400" dirty="0" smtClean="0">
                <a:solidFill>
                  <a:schemeClr val="tx1"/>
                </a:solidFill>
              </a:rPr>
              <a:t>سیستم هزینه یابی سنتی , اطلاعات واقعی را از فرآیند عملیات و هزینه ها را نشان نمی دهد.</a:t>
            </a:r>
            <a:br>
              <a:rPr lang="fa-IR" sz="2400" dirty="0" smtClean="0">
                <a:solidFill>
                  <a:schemeClr val="tx1"/>
                </a:solidFill>
              </a:rPr>
            </a:br>
            <a:r>
              <a:rPr lang="fa-IR" sz="2400" dirty="0" smtClean="0">
                <a:solidFill>
                  <a:schemeClr val="tx1"/>
                </a:solidFill>
              </a:rPr>
              <a:t/>
            </a:r>
            <a:br>
              <a:rPr lang="fa-IR" sz="2400" dirty="0" smtClean="0">
                <a:solidFill>
                  <a:schemeClr val="tx1"/>
                </a:solidFill>
              </a:rPr>
            </a:br>
            <a:r>
              <a:rPr lang="fa-IR" sz="2400" dirty="0" smtClean="0">
                <a:solidFill>
                  <a:schemeClr val="tx1"/>
                </a:solidFill>
              </a:rPr>
              <a:t/>
            </a:r>
            <a:br>
              <a:rPr lang="fa-IR" sz="2400" dirty="0" smtClean="0">
                <a:solidFill>
                  <a:schemeClr val="tx1"/>
                </a:solidFill>
              </a:rPr>
            </a:br>
            <a:endParaRPr lang="en-US" sz="2400" dirty="0">
              <a:solidFill>
                <a:schemeClr val="tx1"/>
              </a:solidFill>
            </a:endParaRPr>
          </a:p>
        </p:txBody>
      </p:sp>
    </p:spTree>
    <p:extLst>
      <p:ext uri="{BB962C8B-B14F-4D97-AF65-F5344CB8AC3E}">
        <p14:creationId xmlns:p14="http://schemas.microsoft.com/office/powerpoint/2010/main" val="2614966967"/>
      </p:ext>
    </p:extLst>
  </p:cSld>
  <p:clrMapOvr>
    <a:masterClrMapping/>
  </p:clrMapOvr>
  <p:transition spd="slow">
    <p:push di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 y="1524000"/>
            <a:ext cx="6934200" cy="3046988"/>
          </a:xfrm>
          <a:prstGeom prst="rect">
            <a:avLst/>
          </a:prstGeom>
        </p:spPr>
        <p:txBody>
          <a:bodyPr wrap="square">
            <a:spAutoFit/>
          </a:bodyPr>
          <a:lstStyle/>
          <a:p>
            <a:pPr algn="r" rtl="1"/>
            <a:r>
              <a:rPr lang="fa-IR" sz="2400" dirty="0"/>
              <a:t>علاوه بر نارسایی های </a:t>
            </a:r>
            <a:r>
              <a:rPr lang="fa-IR" sz="2400" dirty="0" smtClean="0"/>
              <a:t>سیستم های </a:t>
            </a:r>
            <a:r>
              <a:rPr lang="fa-IR" sz="2400" dirty="0"/>
              <a:t>سنتی , رشد رقابت و پیچیده شدن تکنولوژی نیاز به کارگیری و استفاده از روشهای جدید هزینه یابی مثل : هزینه یابی </a:t>
            </a:r>
            <a:r>
              <a:rPr lang="fa-IR" sz="2400" dirty="0">
                <a:solidFill>
                  <a:schemeClr val="accent2">
                    <a:lumMod val="75000"/>
                  </a:schemeClr>
                </a:solidFill>
              </a:rPr>
              <a:t>بر مبنای فعالیت </a:t>
            </a:r>
            <a:r>
              <a:rPr lang="fa-IR" sz="2400" dirty="0"/>
              <a:t>, بر </a:t>
            </a:r>
            <a:r>
              <a:rPr lang="fa-IR" sz="2400" dirty="0">
                <a:solidFill>
                  <a:schemeClr val="accent2">
                    <a:lumMod val="75000"/>
                  </a:schemeClr>
                </a:solidFill>
              </a:rPr>
              <a:t>مبنای هدف </a:t>
            </a:r>
            <a:r>
              <a:rPr lang="fa-IR" sz="2400" dirty="0"/>
              <a:t>, </a:t>
            </a:r>
            <a:r>
              <a:rPr lang="fa-IR" sz="2400" dirty="0">
                <a:solidFill>
                  <a:schemeClr val="accent2">
                    <a:lumMod val="75000"/>
                  </a:schemeClr>
                </a:solidFill>
              </a:rPr>
              <a:t>حجم تولید </a:t>
            </a:r>
            <a:r>
              <a:rPr lang="fa-IR" sz="2400" dirty="0"/>
              <a:t>و </a:t>
            </a:r>
            <a:r>
              <a:rPr lang="fa-IR" sz="2400" dirty="0">
                <a:solidFill>
                  <a:schemeClr val="accent2">
                    <a:lumMod val="75000"/>
                  </a:schemeClr>
                </a:solidFill>
              </a:rPr>
              <a:t>چرخه زندگی </a:t>
            </a:r>
            <a:r>
              <a:rPr lang="fa-IR" sz="2400" dirty="0" smtClean="0">
                <a:solidFill>
                  <a:schemeClr val="accent2">
                    <a:lumMod val="75000"/>
                  </a:schemeClr>
                </a:solidFill>
              </a:rPr>
              <a:t>محصول </a:t>
            </a:r>
            <a:r>
              <a:rPr lang="fa-IR" sz="2400" dirty="0"/>
              <a:t>و ... را تشدید نموده است , چون سازمانها برای قیمت گذاری محصولات و خدمات و اتخاذ تصمیمات استراتژیک و .. نیاز به دسترسی به اطلاعات صحیح در مورد هزینه ها دارند و بدیهی است که سیستم های هزینه یابی سنتی بدلیل ماهیت خود در این زمینه </a:t>
            </a:r>
            <a:r>
              <a:rPr lang="fa-IR" sz="2400" dirty="0" smtClean="0"/>
              <a:t>کارا نمی باشد. </a:t>
            </a:r>
            <a:endParaRPr lang="en-US" sz="2400" dirty="0"/>
          </a:p>
        </p:txBody>
      </p:sp>
    </p:spTree>
    <p:extLst>
      <p:ext uri="{BB962C8B-B14F-4D97-AF65-F5344CB8AC3E}">
        <p14:creationId xmlns:p14="http://schemas.microsoft.com/office/powerpoint/2010/main" val="2609648620"/>
      </p:ext>
    </p:extLst>
  </p:cSld>
  <p:clrMapOvr>
    <a:masterClrMapping/>
  </p:clrMapOvr>
  <p:transition spd="slow">
    <p:push di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828800"/>
            <a:ext cx="5826719" cy="1646302"/>
          </a:xfrm>
        </p:spPr>
        <p:txBody>
          <a:bodyPr/>
          <a:lstStyle/>
          <a:p>
            <a:pPr algn="ctr"/>
            <a:r>
              <a:rPr lang="fa-IR" sz="4000" dirty="0" smtClean="0"/>
              <a:t>ممنون از توجه شما دوستان</a:t>
            </a:r>
            <a:endParaRPr lang="en-US" sz="4000" dirty="0"/>
          </a:p>
        </p:txBody>
      </p:sp>
    </p:spTree>
    <p:extLst>
      <p:ext uri="{BB962C8B-B14F-4D97-AF65-F5344CB8AC3E}">
        <p14:creationId xmlns:p14="http://schemas.microsoft.com/office/powerpoint/2010/main" val="826376520"/>
      </p:ext>
    </p:extLst>
  </p:cSld>
  <p:clrMapOvr>
    <a:masterClrMapping/>
  </p:clrMapOvr>
  <p:transition spd="slow">
    <p:push dir="u"/>
  </p:transition>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nded Edge">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17779" dir="5400000" rotWithShape="0">
              <a:srgbClr val="000000">
                <a:alpha val="4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1048</TotalTime>
  <Words>1522</Words>
  <Application>Microsoft Office PowerPoint</Application>
  <PresentationFormat>On-screen Show (4:3)</PresentationFormat>
  <Paragraphs>240</Paragraphs>
  <Slides>28</Slides>
  <Notes>0</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Facet</vt:lpstr>
      <vt:lpstr>بنام خدا</vt:lpstr>
      <vt:lpstr>هزینه یابی سنتی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و در پایان مهمترین نارسایی های سیستم هزینه یابی سنتی عبارتنداز :   1. عدم توانایی در ارائه اطلاعات بهای تمام شده ,خصوصا در سازمانهایی که خدمات متنوع و گوناگونی را به مشتریان ارائه می کنند.   2. عدم تفکیک حوزه هزینه های غیر مشابه   3. استفاده از مبنای مشترک و واحد برای تخصیص هزینه ها   4. عدم تهیه اطلاعات دقیق در مورد بهای تمام شده و سایر اطلاعات مورنیاز برای تصمیم گیری .   5. سیستم سنتی مزایای بدست آمده از دگرگونی فرآیندها و بهبود در روشها را بعنوان صرفه جویی در نیروی کار بحساب می آورد , بنابراین بهبود عملکردها را در فرآیندهای عملیاتی را نشان نمیدهد.   6. سیستم هزینه یابی سنتی , اطلاعات واقعی را از فرآیند عملیات و هزینه ها را نشان نمی دهد.   </vt:lpstr>
      <vt:lpstr>PowerPoint Presentation</vt:lpstr>
      <vt:lpstr>ممنون از توجه شما دوستان</vt:lpstr>
    </vt:vector>
  </TitlesOfParts>
  <Company>NIMA.FOROTAN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NIMA</dc:creator>
  <cp:lastModifiedBy>Windows User</cp:lastModifiedBy>
  <cp:revision>108</cp:revision>
  <dcterms:created xsi:type="dcterms:W3CDTF">2011-02-02T08:56:44Z</dcterms:created>
  <dcterms:modified xsi:type="dcterms:W3CDTF">2020-05-23T17:39:49Z</dcterms:modified>
</cp:coreProperties>
</file>