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23"/>
  </p:notesMasterIdLst>
  <p:sldIdLst>
    <p:sldId id="541" r:id="rId2"/>
    <p:sldId id="486" r:id="rId3"/>
    <p:sldId id="488" r:id="rId4"/>
    <p:sldId id="528" r:id="rId5"/>
    <p:sldId id="543" r:id="rId6"/>
    <p:sldId id="554" r:id="rId7"/>
    <p:sldId id="544" r:id="rId8"/>
    <p:sldId id="545" r:id="rId9"/>
    <p:sldId id="546" r:id="rId10"/>
    <p:sldId id="547" r:id="rId11"/>
    <p:sldId id="555" r:id="rId12"/>
    <p:sldId id="548" r:id="rId13"/>
    <p:sldId id="556" r:id="rId14"/>
    <p:sldId id="549" r:id="rId15"/>
    <p:sldId id="550" r:id="rId16"/>
    <p:sldId id="551" r:id="rId17"/>
    <p:sldId id="557" r:id="rId18"/>
    <p:sldId id="552" r:id="rId19"/>
    <p:sldId id="553" r:id="rId20"/>
    <p:sldId id="529" r:id="rId21"/>
    <p:sldId id="264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0066"/>
    <a:srgbClr val="000066"/>
    <a:srgbClr val="0066FF"/>
    <a:srgbClr val="DBFF01"/>
    <a:srgbClr val="00FF00"/>
    <a:srgbClr val="00CC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107" autoAdjust="0"/>
  </p:normalViewPr>
  <p:slideViewPr>
    <p:cSldViewPr>
      <p:cViewPr varScale="1">
        <p:scale>
          <a:sx n="74" d="100"/>
          <a:sy n="74" d="100"/>
        </p:scale>
        <p:origin x="12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297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297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297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297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fld id="{FEE12528-18F7-475B-AAD0-70D83939F07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56655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428CCD-1044-41C1-9C4E-C46449CABF3A}" type="slidenum">
              <a:rPr lang="ar-SA" altLang="en-US"/>
              <a:pPr/>
              <a:t>1</a:t>
            </a:fld>
            <a:endParaRPr lang="en-US" altLang="en-US"/>
          </a:p>
        </p:txBody>
      </p:sp>
      <p:sp>
        <p:nvSpPr>
          <p:cNvPr id="330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1704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87DA56-C943-474F-BB67-F66E32648D5B}" type="slidenum">
              <a:rPr lang="ar-SA" altLang="en-US"/>
              <a:pPr/>
              <a:t>2</a:t>
            </a:fld>
            <a:endParaRPr lang="en-US" altLang="en-US"/>
          </a:p>
        </p:txBody>
      </p:sp>
      <p:sp>
        <p:nvSpPr>
          <p:cNvPr id="331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783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CA1423-AA01-41C5-8424-2BC4F46D6E66}" type="slidenum">
              <a:rPr lang="ar-SA" altLang="en-US"/>
              <a:pPr/>
              <a:t>3</a:t>
            </a:fld>
            <a:endParaRPr lang="en-US" altLang="en-US"/>
          </a:p>
        </p:txBody>
      </p:sp>
      <p:sp>
        <p:nvSpPr>
          <p:cNvPr id="332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5825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D8AF85-F661-4393-99B2-0211E76248C8}" type="slidenum">
              <a:rPr lang="ar-SA" altLang="en-US"/>
              <a:pPr/>
              <a:t>4</a:t>
            </a:fld>
            <a:endParaRPr lang="en-US" altLang="en-US"/>
          </a:p>
        </p:txBody>
      </p:sp>
      <p:sp>
        <p:nvSpPr>
          <p:cNvPr id="333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8770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BE5A52-FA5B-407C-A40C-222933CAC936}" type="slidenum">
              <a:rPr lang="ar-SA" altLang="en-US"/>
              <a:pPr/>
              <a:t>5</a:t>
            </a:fld>
            <a:endParaRPr lang="en-US" altLang="en-US"/>
          </a:p>
        </p:txBody>
      </p:sp>
      <p:sp>
        <p:nvSpPr>
          <p:cNvPr id="334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4635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355F82-1C7E-46D3-948C-CC52BB71D313}" type="slidenum">
              <a:rPr lang="ar-SA" altLang="en-US"/>
              <a:pPr/>
              <a:t>6</a:t>
            </a:fld>
            <a:endParaRPr lang="en-US" altLang="en-US"/>
          </a:p>
        </p:txBody>
      </p:sp>
      <p:sp>
        <p:nvSpPr>
          <p:cNvPr id="335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4833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B7004F-1777-4690-B1ED-74E7DDA1227F}" type="slidenum">
              <a:rPr lang="ar-SA" altLang="en-US"/>
              <a:pPr/>
              <a:t>7</a:t>
            </a:fld>
            <a:endParaRPr lang="en-US" altLang="en-US"/>
          </a:p>
        </p:txBody>
      </p:sp>
      <p:sp>
        <p:nvSpPr>
          <p:cNvPr id="336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6051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A0E84C-77C6-401A-90C3-FCB01C6B4D8E}" type="slidenum">
              <a:rPr lang="ar-SA" altLang="en-US"/>
              <a:pPr/>
              <a:t>8</a:t>
            </a:fld>
            <a:endParaRPr lang="en-US" altLang="en-US"/>
          </a:p>
        </p:txBody>
      </p:sp>
      <p:sp>
        <p:nvSpPr>
          <p:cNvPr id="337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2073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7E195B-8757-48E7-A32C-5C86234AF84B}" type="slidenum">
              <a:rPr lang="ar-SA" altLang="en-US"/>
              <a:pPr/>
              <a:t>9</a:t>
            </a:fld>
            <a:endParaRPr lang="en-US" altLang="en-US"/>
          </a:p>
        </p:txBody>
      </p:sp>
      <p:sp>
        <p:nvSpPr>
          <p:cNvPr id="338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82129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4B0DAF-A0E6-4BB6-9B48-C6C8644E476E}" type="slidenum">
              <a:rPr lang="ar-SA" altLang="en-US"/>
              <a:pPr/>
              <a:t>10</a:t>
            </a:fld>
            <a:endParaRPr lang="en-US" altLang="en-US"/>
          </a:p>
        </p:txBody>
      </p:sp>
      <p:sp>
        <p:nvSpPr>
          <p:cNvPr id="339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51775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C18CA5-9AED-471B-AB17-A68DE3C4F18C}" type="slidenum">
              <a:rPr lang="ar-SA" altLang="en-US"/>
              <a:pPr/>
              <a:t>11</a:t>
            </a:fld>
            <a:endParaRPr lang="en-US" altLang="en-US"/>
          </a:p>
        </p:txBody>
      </p:sp>
      <p:sp>
        <p:nvSpPr>
          <p:cNvPr id="340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41910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51E412-6E5F-4150-8C12-18E5794D1953}" type="slidenum">
              <a:rPr lang="ar-SA" altLang="en-US"/>
              <a:pPr/>
              <a:t>12</a:t>
            </a:fld>
            <a:endParaRPr lang="en-US" altLang="en-US"/>
          </a:p>
        </p:txBody>
      </p:sp>
      <p:sp>
        <p:nvSpPr>
          <p:cNvPr id="342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79064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A2CB50-1B6D-4853-B2DE-BB3F292F2F60}" type="slidenum">
              <a:rPr lang="ar-SA" altLang="en-US"/>
              <a:pPr/>
              <a:t>13</a:t>
            </a:fld>
            <a:endParaRPr lang="en-US" altLang="en-US"/>
          </a:p>
        </p:txBody>
      </p:sp>
      <p:sp>
        <p:nvSpPr>
          <p:cNvPr id="343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65849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B5A9C7-864C-43B3-88AC-D144C9FF27C0}" type="slidenum">
              <a:rPr lang="ar-SA" altLang="en-US"/>
              <a:pPr/>
              <a:t>14</a:t>
            </a:fld>
            <a:endParaRPr lang="en-US" altLang="en-US"/>
          </a:p>
        </p:txBody>
      </p:sp>
      <p:sp>
        <p:nvSpPr>
          <p:cNvPr id="344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93270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16D573-7CAE-4697-B3CF-3219AD0617BC}" type="slidenum">
              <a:rPr lang="ar-SA" altLang="en-US"/>
              <a:pPr/>
              <a:t>15</a:t>
            </a:fld>
            <a:endParaRPr lang="en-US" altLang="en-US"/>
          </a:p>
        </p:txBody>
      </p:sp>
      <p:sp>
        <p:nvSpPr>
          <p:cNvPr id="345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547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4190F4-20C9-4A77-A728-6921946AAA24}" type="slidenum">
              <a:rPr lang="ar-SA" altLang="en-US"/>
              <a:pPr/>
              <a:t>16</a:t>
            </a:fld>
            <a:endParaRPr lang="en-US" altLang="en-US"/>
          </a:p>
        </p:txBody>
      </p:sp>
      <p:sp>
        <p:nvSpPr>
          <p:cNvPr id="346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24122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598404-C41C-4639-A741-62BFA61B53E3}" type="slidenum">
              <a:rPr lang="ar-SA" altLang="en-US"/>
              <a:pPr/>
              <a:t>17</a:t>
            </a:fld>
            <a:endParaRPr lang="en-US" altLang="en-US"/>
          </a:p>
        </p:txBody>
      </p:sp>
      <p:sp>
        <p:nvSpPr>
          <p:cNvPr id="347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58326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43617A-93F7-4DDD-999B-7FBBD14CE0CE}" type="slidenum">
              <a:rPr lang="ar-SA" altLang="en-US"/>
              <a:pPr/>
              <a:t>18</a:t>
            </a:fld>
            <a:endParaRPr lang="en-US" altLang="en-US"/>
          </a:p>
        </p:txBody>
      </p:sp>
      <p:sp>
        <p:nvSpPr>
          <p:cNvPr id="348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72159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59AFBF-CE36-4F0C-988B-E5609EE8191F}" type="slidenum">
              <a:rPr lang="ar-SA" altLang="en-US"/>
              <a:pPr/>
              <a:t>19</a:t>
            </a:fld>
            <a:endParaRPr lang="en-US" altLang="en-US"/>
          </a:p>
        </p:txBody>
      </p:sp>
      <p:sp>
        <p:nvSpPr>
          <p:cNvPr id="349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00228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E990D7-8A79-41F4-BCD2-1197DBE1D548}" type="slidenum">
              <a:rPr lang="ar-SA" altLang="en-US"/>
              <a:pPr/>
              <a:t>20</a:t>
            </a:fld>
            <a:endParaRPr lang="en-US" altLang="en-US"/>
          </a:p>
        </p:txBody>
      </p:sp>
      <p:sp>
        <p:nvSpPr>
          <p:cNvPr id="350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81308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4C65D3-F404-407B-A119-24E709072C81}" type="slidenum">
              <a:rPr lang="ar-SA" altLang="en-US"/>
              <a:pPr/>
              <a:t>21</a:t>
            </a:fld>
            <a:endParaRPr lang="en-US" altLang="en-US"/>
          </a:p>
        </p:txBody>
      </p:sp>
      <p:sp>
        <p:nvSpPr>
          <p:cNvPr id="351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2579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9219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0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224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0E1EEF7-B626-4963-93D6-619AB72C1C1E}" type="slidenum">
              <a:rPr lang="ar-SA" altLang="en-US"/>
              <a:pPr/>
              <a:t>‹#›</a:t>
            </a:fld>
            <a:endParaRPr lang="en-US" altLang="en-US"/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E864C-B6FF-451E-82BD-1255588B532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550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4541AD-3A1C-4BBA-BD79-F33C2766708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9951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DB36F-3889-493F-87AC-3C71875532F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8821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CE188-B492-4035-AC97-0E56E186A49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533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E76A1-C06B-4EED-998A-625CD426975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98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C8C05-58A3-4509-A864-65652B1C1744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3633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D2E84B-C73B-4976-A034-63BC67FEF0B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3894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0A2A6-CFDD-45D2-BEBA-15B7BAC9C174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421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366C1-9096-48A1-9BBF-270C8E70DB1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0973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5D490-9D96-4E1D-AFF2-CFA3C144FC35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384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fld id="{A34B7AB5-CF67-4BDB-93CE-B4CB9164DF33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33600" y="914400"/>
            <a:ext cx="5181600" cy="685800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fa-IR" altLang="en-US" sz="4400" dirty="0">
                <a:solidFill>
                  <a:srgbClr val="00FF00"/>
                </a:solidFill>
                <a:effectLst/>
                <a:cs typeface="Titr" pitchFamily="2" charset="-78"/>
              </a:rPr>
              <a:t>	هشت فراز</a:t>
            </a:r>
            <a:r>
              <a:rPr lang="fa-IR" altLang="en-US" sz="4400" dirty="0">
                <a:solidFill>
                  <a:srgbClr val="00FF00"/>
                </a:solidFill>
                <a:effectLst/>
              </a:rPr>
              <a:t>،</a:t>
            </a:r>
            <a:r>
              <a:rPr lang="fa-IR" altLang="en-US" sz="4400" dirty="0">
                <a:solidFill>
                  <a:srgbClr val="00FF00"/>
                </a:solidFill>
                <a:effectLst/>
                <a:cs typeface="Titr" pitchFamily="2" charset="-78"/>
              </a:rPr>
              <a:t> هزارنياز</a:t>
            </a:r>
            <a:endParaRPr lang="en-US" altLang="en-US" sz="4400" dirty="0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  <p:sp>
        <p:nvSpPr>
          <p:cNvPr id="312323" name="Rectangle 3"/>
          <p:cNvSpPr>
            <a:spLocks noChangeArrowheads="1"/>
          </p:cNvSpPr>
          <p:nvPr/>
        </p:nvSpPr>
        <p:spPr bwMode="auto">
          <a:xfrm>
            <a:off x="7010400" y="381000"/>
            <a:ext cx="1828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000">
                <a:solidFill>
                  <a:srgbClr val="00FF00"/>
                </a:solidFill>
                <a:effectLst/>
                <a:cs typeface="Titr" pitchFamily="2" charset="-78"/>
              </a:rPr>
              <a:t>به نام  يگانه مشرِف</a:t>
            </a:r>
            <a:endParaRPr lang="en-US" altLang="en-US" sz="2000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  <p:sp>
        <p:nvSpPr>
          <p:cNvPr id="312324" name="Rectangle 4"/>
          <p:cNvSpPr>
            <a:spLocks noRot="1" noChangeArrowheads="1"/>
          </p:cNvSpPr>
          <p:nvPr/>
        </p:nvSpPr>
        <p:spPr bwMode="auto">
          <a:xfrm>
            <a:off x="5791200" y="1905000"/>
            <a:ext cx="29718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>
                <a:solidFill>
                  <a:srgbClr val="00FF00"/>
                </a:solidFill>
                <a:effectLst/>
                <a:cs typeface="Titr" pitchFamily="2" charset="-78"/>
              </a:rPr>
              <a:t>نشست شصت و سوم :</a:t>
            </a:r>
            <a:endParaRPr lang="fa-IR" altLang="en-US" sz="2800" b="1">
              <a:effectLst/>
              <a:cs typeface="Mitra" pitchFamily="2" charset="-78"/>
            </a:endParaRPr>
          </a:p>
        </p:txBody>
      </p:sp>
      <p:sp>
        <p:nvSpPr>
          <p:cNvPr id="312325" name="Rectangle 5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7" name="Rectangle 7"/>
          <p:cNvSpPr>
            <a:spLocks noRot="1" noChangeArrowheads="1"/>
          </p:cNvSpPr>
          <p:nvPr/>
        </p:nvSpPr>
        <p:spPr bwMode="auto">
          <a:xfrm>
            <a:off x="5867400" y="3352800"/>
            <a:ext cx="3048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rtl="1">
              <a:buFont typeface="Wingdings" panose="05000000000000000000" pitchFamily="2" charset="2"/>
              <a:buNone/>
            </a:pPr>
            <a:r>
              <a:rPr lang="fa-IR" altLang="en-US" sz="3600" b="1">
                <a:solidFill>
                  <a:srgbClr val="33CCFF"/>
                </a:solidFill>
                <a:effectLst/>
                <a:cs typeface="Titr" pitchFamily="2" charset="-78"/>
              </a:rPr>
              <a:t>فراز اصلاحات  2</a:t>
            </a:r>
          </a:p>
          <a:p>
            <a:pPr algn="ct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33CCFF"/>
              </a:solidFill>
              <a:effectLst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590800"/>
            <a:ext cx="8610600" cy="1447800"/>
          </a:xfrm>
        </p:spPr>
        <p:txBody>
          <a:bodyPr/>
          <a:lstStyle/>
          <a:p>
            <a:pPr rtl="1">
              <a:lnSpc>
                <a:spcPct val="130000"/>
              </a:lnSpc>
              <a:buClr>
                <a:srgbClr val="DBFF01"/>
              </a:buClr>
              <a:buFont typeface="Wingdings" panose="05000000000000000000" pitchFamily="2" charset="2"/>
              <a:buNone/>
            </a:pPr>
            <a:r>
              <a:rPr lang="fa-IR" altLang="en-US" sz="4000">
                <a:solidFill>
                  <a:srgbClr val="00CCFF"/>
                </a:solidFill>
                <a:effectLst/>
                <a:cs typeface="Titr" pitchFamily="2" charset="-78"/>
              </a:rPr>
              <a:t>شرايط شناسي؛</a:t>
            </a:r>
            <a:br>
              <a:rPr lang="fa-IR" altLang="en-US" sz="4000">
                <a:solidFill>
                  <a:srgbClr val="00CCFF"/>
                </a:solidFill>
                <a:effectLst/>
                <a:cs typeface="Titr" pitchFamily="2" charset="-78"/>
              </a:rPr>
            </a:br>
            <a:r>
              <a:rPr lang="fa-IR" altLang="en-US" sz="4000">
                <a:solidFill>
                  <a:srgbClr val="FFFF00"/>
                </a:solidFill>
                <a:effectLst/>
                <a:cs typeface="Titr" pitchFamily="2" charset="-78"/>
              </a:rPr>
              <a:t>سه پرده شرايط</a:t>
            </a:r>
            <a:endParaRPr lang="en-US" altLang="en-US" sz="4000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25395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سه پرده شرايط؛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25600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05" name="Rectangle 5"/>
          <p:cNvSpPr>
            <a:spLocks noChangeArrowheads="1"/>
          </p:cNvSpPr>
          <p:nvPr/>
        </p:nvSpPr>
        <p:spPr bwMode="auto">
          <a:xfrm>
            <a:off x="1219200" y="2209800"/>
            <a:ext cx="5638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پرده اول    60 – 57 </a:t>
            </a:r>
          </a:p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پرده دوم   68 – 60</a:t>
            </a:r>
          </a:p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پرده سوم  76 – 68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ChangeArrowheads="1"/>
          </p:cNvSpPr>
          <p:nvPr/>
        </p:nvSpPr>
        <p:spPr bwMode="auto">
          <a:xfrm>
            <a:off x="228600" y="4572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اول شرايط؛  60 – 57	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بين المللي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29901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9012" name="Rectangle 4"/>
          <p:cNvSpPr>
            <a:spLocks noChangeArrowheads="1"/>
          </p:cNvSpPr>
          <p:nvPr/>
        </p:nvSpPr>
        <p:spPr bwMode="auto">
          <a:xfrm>
            <a:off x="609600" y="1371600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واپسين انقلاب هاي پر برد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فضاي ضد امپرياليستي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از هم پاشاني سنتي ها: فليپين، اتيوپي، نيکاراگوئه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حذف پايگاه منطقه اي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وحدت شيوخ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خليج فارس؛ انبار تسليحات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بحران افغانستان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نفتِ پر بها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ChangeArrowheads="1"/>
          </p:cNvSpPr>
          <p:nvPr/>
        </p:nvSpPr>
        <p:spPr bwMode="auto">
          <a:xfrm>
            <a:off x="228600" y="4572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اول شرايط؛  60 – 57	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143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4372" name="Rectangle 4"/>
          <p:cNvSpPr>
            <a:spLocks noChangeArrowheads="1"/>
          </p:cNvSpPr>
          <p:nvPr/>
        </p:nvSpPr>
        <p:spPr bwMode="auto">
          <a:xfrm>
            <a:off x="2667000" y="1600200"/>
            <a:ext cx="5638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انقلاب مرکزي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راديکاليسم طبيعي – غريزي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فروپاشي نظم و ساختار پيشين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فروريزي طبقات هم پيوند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فرار تاريخي – انتقال سرمايه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تشکل هاي ضد انقلاب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None/>
            </a:pP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2"/>
          <p:cNvSpPr>
            <a:spLocks noChangeArrowheads="1"/>
          </p:cNvSpPr>
          <p:nvPr/>
        </p:nvSpPr>
        <p:spPr bwMode="auto">
          <a:xfrm>
            <a:off x="228600" y="4572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اول شرايط؛  60 – 57	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2563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5637" name="Rectangle 5"/>
          <p:cNvSpPr>
            <a:spLocks noChangeArrowheads="1"/>
          </p:cNvSpPr>
          <p:nvPr/>
        </p:nvSpPr>
        <p:spPr bwMode="auto">
          <a:xfrm>
            <a:off x="4343400" y="1295400"/>
            <a:ext cx="4572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حاکميت دو پايه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هژموني روحانيت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نهاد دولت تمام متعهد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دولت بورکرات – تکنوکرات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پارادوکس تاريخي: </a:t>
            </a:r>
          </a:p>
          <a:p>
            <a:pPr rtl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fa-IR" altLang="en-US" sz="2200" b="1">
                <a:solidFill>
                  <a:srgbClr val="00FF00"/>
                </a:solidFill>
                <a:effectLst/>
                <a:cs typeface="Titr" pitchFamily="2" charset="-78"/>
              </a:rPr>
              <a:t>شرايط انقلابي – دولت اصلاحي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بي برنامه گي، کلان گويي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موضع عام ضد نفت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ملي کردن ها – موج مصادره ها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محروم گرايي عاطفي</a:t>
            </a:r>
          </a:p>
        </p:txBody>
      </p:sp>
      <p:sp>
        <p:nvSpPr>
          <p:cNvPr id="325638" name="Rectangle 6"/>
          <p:cNvSpPr>
            <a:spLocks noChangeArrowheads="1"/>
          </p:cNvSpPr>
          <p:nvPr/>
        </p:nvSpPr>
        <p:spPr bwMode="auto">
          <a:xfrm>
            <a:off x="76200" y="1295400"/>
            <a:ext cx="4191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ديدگاه روستا شهري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گرايش فلاحتي – خود بسندگي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صدور انقلاب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روحانيت به سمت مديريت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موازي سازي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حزب حکومتي </a:t>
            </a:r>
          </a:p>
          <a:p>
            <a:pPr algn="r" rtl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تشکيلات رهبري </a:t>
            </a:r>
            <a:endParaRPr lang="en-US" altLang="en-US" sz="26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ChangeArrowheads="1"/>
          </p:cNvSpPr>
          <p:nvPr/>
        </p:nvSpPr>
        <p:spPr bwMode="auto">
          <a:xfrm>
            <a:off x="228600" y="4572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اول شرايط؛  60 – 57	منظر داخلي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1539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5396" name="Rectangle 4"/>
          <p:cNvSpPr>
            <a:spLocks noChangeArrowheads="1"/>
          </p:cNvSpPr>
          <p:nvPr/>
        </p:nvSpPr>
        <p:spPr bwMode="auto">
          <a:xfrm>
            <a:off x="4191000" y="13716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ميل مشارکت فوراني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نو سازمان يافتگي سياسي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باز خيز صنفي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مدار مطبوعاتي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شورا هاي همه جائي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دانشگاه محورين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شبکه دونده سنتي </a:t>
            </a:r>
          </a:p>
        </p:txBody>
      </p:sp>
      <p:sp>
        <p:nvSpPr>
          <p:cNvPr id="315399" name="Rectangle 7"/>
          <p:cNvSpPr>
            <a:spLocks noChangeArrowheads="1"/>
          </p:cNvSpPr>
          <p:nvPr/>
        </p:nvSpPr>
        <p:spPr bwMode="auto">
          <a:xfrm>
            <a:off x="228600" y="13716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تشکيلات کارگري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بسيج و سازمان يافتگي روستا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سادگي ها و مهاجرت ها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همدلي عمومي دولت – ملت </a:t>
            </a:r>
          </a:p>
          <a:p>
            <a:pPr algn="r" rtl="1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fa-IR" altLang="en-US" sz="2600" b="1">
                <a:solidFill>
                  <a:srgbClr val="00FF00"/>
                </a:solidFill>
                <a:effectLst/>
                <a:cs typeface="Titr" pitchFamily="2" charset="-78"/>
              </a:rPr>
              <a:t>سادگي زيست</a:t>
            </a:r>
            <a:endParaRPr lang="en-US" altLang="en-US" sz="26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ChangeArrowheads="1"/>
          </p:cNvSpPr>
          <p:nvPr/>
        </p:nvSpPr>
        <p:spPr bwMode="auto">
          <a:xfrm>
            <a:off x="152400" y="304800"/>
            <a:ext cx="8763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اول شرايط؛  60 – 57	منظر داخلي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1641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6420" name="Rectangle 4"/>
          <p:cNvSpPr>
            <a:spLocks noChangeArrowheads="1"/>
          </p:cNvSpPr>
          <p:nvPr/>
        </p:nvSpPr>
        <p:spPr bwMode="auto">
          <a:xfrm>
            <a:off x="4191000" y="9906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تکانه ها ؛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گنبد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کردستان</a:t>
            </a: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15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ترورها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24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اشغال سفارت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25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انقلاب فرهنگي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15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جنگ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15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خرداد 60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حذف بني صدر</a:t>
            </a: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 </a:t>
            </a:r>
            <a:endParaRPr lang="en-US" altLang="en-US" sz="2400" b="1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  <p:sp>
        <p:nvSpPr>
          <p:cNvPr id="316422" name="Rectangle 6"/>
          <p:cNvSpPr>
            <a:spLocks noChangeArrowheads="1"/>
          </p:cNvSpPr>
          <p:nvPr/>
        </p:nvSpPr>
        <p:spPr bwMode="auto">
          <a:xfrm>
            <a:off x="304800" y="990600"/>
            <a:ext cx="6019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زمينه ها؛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15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	</a:t>
            </a: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چپ روي افراطي ،  پس زدن تاريخي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24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10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	تفکر مکانيستي ، مواجهه با شريعتي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10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	</a:t>
            </a: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فاز انقلاب – دولت اصلاحي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	گرايش ضد امپرياليستي – حس تملک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5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5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	حس تملک کامل ، انسداد فعاليت در دانشگاه 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	رگه افراطي در دانشگاه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10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	قراداد 1974، صدور انقلاب</a:t>
            </a: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24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a-IR" altLang="en-US" sz="10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	شکل گيري  ، ضربه54 ، زندان، هژموني 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4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دوم شرايط؛  68 – 60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بين المللي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1744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444" name="Rectangle 4"/>
          <p:cNvSpPr>
            <a:spLocks noChangeArrowheads="1"/>
          </p:cNvSpPr>
          <p:nvPr/>
        </p:nvSpPr>
        <p:spPr bwMode="auto">
          <a:xfrm>
            <a:off x="3962400" y="18288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واپسين مراحل جنگ سرد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دوران دولت مقتدر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خيز توسعه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دموکراسي هدايت شده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شوک منفي قيمتي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بحران بدهي ها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دوم شرايط؛  68 – 60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184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8468" name="Rectangle 4"/>
          <p:cNvSpPr>
            <a:spLocks noChangeArrowheads="1"/>
          </p:cNvSpPr>
          <p:nvPr/>
        </p:nvSpPr>
        <p:spPr bwMode="auto">
          <a:xfrm>
            <a:off x="3810000" y="1219200"/>
            <a:ext cx="487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حاکميت تک پايه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هژموني اکمل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تشکيلات اجتماعي تئوري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روشنفکري پائين دست و مرعوب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ويژه وضعيت :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rgbClr val="FFFF00"/>
                </a:solidFill>
                <a:effectLst/>
                <a:cs typeface="Titr" pitchFamily="2" charset="-78"/>
              </a:rPr>
              <a:t>			دو قطبي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rgbClr val="FFFF00"/>
                </a:solidFill>
                <a:effectLst/>
                <a:cs typeface="Titr" pitchFamily="2" charset="-78"/>
              </a:rPr>
              <a:t>			پايان يک دوران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rgbClr val="FFFF00"/>
                </a:solidFill>
                <a:effectLst/>
                <a:cs typeface="Titr" pitchFamily="2" charset="-78"/>
              </a:rPr>
              <a:t>			نقش سياسي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rgbClr val="FFFF00"/>
                </a:solidFill>
                <a:effectLst/>
                <a:cs typeface="Titr" pitchFamily="2" charset="-78"/>
              </a:rPr>
              <a:t>			شرايط سه کنجي</a:t>
            </a: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rgbClr val="FFFF00"/>
                </a:solidFill>
                <a:effectLst/>
                <a:cs typeface="Titr" pitchFamily="2" charset="-78"/>
              </a:rPr>
              <a:t>			زندان ها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تعهد – تخصص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نه شرقي نه غربي / سازمان صدور انقلاب</a:t>
            </a:r>
          </a:p>
        </p:txBody>
      </p:sp>
      <p:sp>
        <p:nvSpPr>
          <p:cNvPr id="318470" name="Rectangle 6"/>
          <p:cNvSpPr>
            <a:spLocks noChangeArrowheads="1"/>
          </p:cNvSpPr>
          <p:nvPr/>
        </p:nvSpPr>
        <p:spPr bwMode="auto">
          <a:xfrm>
            <a:off x="-685800" y="1219200"/>
            <a:ext cx="487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جنگ و اقتصاد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گزينه نفت و مصرف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مبادله نفت خام – کالا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شبه سوسياليسم توزيعي دولتي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ديدگاه تجاري، سلطه خدمات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برنامه ناکام / روز مرگي 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endParaRPr lang="en-US" altLang="en-US" sz="24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دوم شرايط؛  68 – 60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2665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6661" name="Rectangle 5"/>
          <p:cNvSpPr>
            <a:spLocks noChangeArrowheads="1"/>
          </p:cNvSpPr>
          <p:nvPr/>
        </p:nvSpPr>
        <p:spPr bwMode="auto">
          <a:xfrm>
            <a:off x="4191000" y="18288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دولت دو تکه؛ تسهيم کرسي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هژموني پارلماني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يک حزب – يک سازمان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بدنه راديکال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توده همراه 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ChangeArrowheads="1"/>
          </p:cNvSpPr>
          <p:nvPr/>
        </p:nvSpPr>
        <p:spPr bwMode="auto">
          <a:xfrm>
            <a:off x="0" y="3048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دوم شرايط؛  68 – 60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1949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2" name="Rectangle 4"/>
          <p:cNvSpPr>
            <a:spLocks noChangeArrowheads="1"/>
          </p:cNvSpPr>
          <p:nvPr/>
        </p:nvSpPr>
        <p:spPr bwMode="auto">
          <a:xfrm>
            <a:off x="4038600" y="9906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تشکيلات روحانيت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شبکه تشکيلاتي راست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انجمن فعال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تسخير آموزش و پرورش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فتح دانشگاهها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دو روزنامه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پوشش روستا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 مديريت کارخانه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سلطه بر صنوف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مهار عرصه عمومي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آغاز حامي پروري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حجاب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دو شهروندي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en-US" altLang="en-US" sz="24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19493" name="Rectangle 5"/>
          <p:cNvSpPr>
            <a:spLocks noChangeArrowheads="1"/>
          </p:cNvSpPr>
          <p:nvPr/>
        </p:nvSpPr>
        <p:spPr bwMode="auto">
          <a:xfrm>
            <a:off x="609600" y="2438400"/>
            <a:ext cx="2819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انحلال هاي تشکيلاتي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بر آمدن مؤتلفه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سه روزنامه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دو روحانيت </a:t>
            </a:r>
            <a:endParaRPr lang="en-US" altLang="en-US" sz="2400" b="1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ChangeArrowheads="1"/>
          </p:cNvSpPr>
          <p:nvPr/>
        </p:nvSpPr>
        <p:spPr bwMode="auto">
          <a:xfrm>
            <a:off x="0" y="3048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دوم شرايط؛  68 – 60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  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2768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686" name="Rectangle 6"/>
          <p:cNvSpPr>
            <a:spLocks noChangeArrowheads="1"/>
          </p:cNvSpPr>
          <p:nvPr/>
        </p:nvSpPr>
        <p:spPr bwMode="auto">
          <a:xfrm>
            <a:off x="4038600" y="19050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برق رساني – گازرساني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سواد آموزي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زنجيره صنعتي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جنگ و جامعه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تجربه جنگ 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ميان پرده ها؛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2051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0516" name="Rectangle 4"/>
          <p:cNvSpPr>
            <a:spLocks noChangeArrowheads="1"/>
          </p:cNvSpPr>
          <p:nvPr/>
        </p:nvSpPr>
        <p:spPr bwMode="auto">
          <a:xfrm>
            <a:off x="3962400" y="15240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FFFF00"/>
                </a:solidFill>
                <a:effectLst/>
                <a:cs typeface="Titr" pitchFamily="2" charset="-78"/>
              </a:rPr>
              <a:t>سه اتفاق نه ساده :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fa-IR" altLang="en-US" sz="28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پذيرش قطعنامه ، پايان جنگ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فوت رهبري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تغيير دولت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سوم شرايط؛  76 – 68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بين المللي </a:t>
            </a: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2153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1540" name="Rectangle 4"/>
          <p:cNvSpPr>
            <a:spLocks noChangeArrowheads="1"/>
          </p:cNvSpPr>
          <p:nvPr/>
        </p:nvSpPr>
        <p:spPr bwMode="auto">
          <a:xfrm>
            <a:off x="2514600" y="1295400"/>
            <a:ext cx="5943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فروپاشي يک نظام، فرو ريزي يک ديوار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سر آمد جنگ سرد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پايان عصر انقلاب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يار کشي غرب – حراج شرق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تنبيه ايدئولوژيک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نظم  نوين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دهکده جهاني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تعديل جهان شمول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تقسيم کار نوين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توسعه انساني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چين و ببر ها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سر ريزهاي پست مدرن 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en-US" altLang="en-US" sz="24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سوم شرايط؛  76 – 68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22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2564" name="Rectangle 4"/>
          <p:cNvSpPr>
            <a:spLocks noChangeArrowheads="1"/>
          </p:cNvSpPr>
          <p:nvPr/>
        </p:nvSpPr>
        <p:spPr bwMode="auto">
          <a:xfrm>
            <a:off x="4572000" y="1295400"/>
            <a:ext cx="3886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پايان يک گفتمان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صلح مسلح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تشکيلات رئيس جمهور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جهات نو: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		اقتصادي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		سياست خارجي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		طبقاتي – اجتماعي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		الگوي  مصرف</a:t>
            </a:r>
            <a:r>
              <a:rPr lang="fa-IR" altLang="en-US" sz="2800" b="1">
                <a:solidFill>
                  <a:srgbClr val="FFFF00"/>
                </a:solidFill>
                <a:effectLst/>
                <a:cs typeface="Titr" pitchFamily="2" charset="-78"/>
              </a:rPr>
              <a:t>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دولت شبه فئودالي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2566" name="Rectangle 6"/>
          <p:cNvSpPr>
            <a:spLocks noChangeArrowheads="1"/>
          </p:cNvSpPr>
          <p:nvPr/>
        </p:nvSpPr>
        <p:spPr bwMode="auto">
          <a:xfrm>
            <a:off x="457200" y="1295400"/>
            <a:ext cx="3886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تمکين تئوريک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برنامه پس از تکمين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آثار دوراني: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استقراض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سقوط پول ملي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واردات انبوه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تورم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امواج اجتماعي 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سوم شرايط؛  76 – 68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2870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709" name="Rectangle 5"/>
          <p:cNvSpPr>
            <a:spLocks noChangeArrowheads="1"/>
          </p:cNvSpPr>
          <p:nvPr/>
        </p:nvSpPr>
        <p:spPr bwMode="auto">
          <a:xfrm>
            <a:off x="3733800" y="1371600"/>
            <a:ext cx="487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دولت کوچک؟ دولت فربه!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ادغام هاي سازماني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توسعه آمرانه – بخشنامه اي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شهرداري وزين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رانت سازمان يافته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فساد اداري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مانور نامحدود اطلاعاتي امنيتي</a:t>
            </a:r>
          </a:p>
        </p:txBody>
      </p:sp>
      <p:sp>
        <p:nvSpPr>
          <p:cNvPr id="328710" name="Rectangle 6"/>
          <p:cNvSpPr>
            <a:spLocks noChangeArrowheads="1"/>
          </p:cNvSpPr>
          <p:nvPr/>
        </p:nvSpPr>
        <p:spPr bwMode="auto">
          <a:xfrm>
            <a:off x="152400" y="1371600"/>
            <a:ext cx="3581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تجربه جنگ ؟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سردار سازي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زير بنا سازي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کنترل جمعيت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گسترش آموزش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تکثير رسانه 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سوم شرايط؛  76 – 68      	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</a:p>
        </p:txBody>
      </p:sp>
      <p:sp>
        <p:nvSpPr>
          <p:cNvPr id="32358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3588" name="Rectangle 4"/>
          <p:cNvSpPr>
            <a:spLocks noChangeArrowheads="1"/>
          </p:cNvSpPr>
          <p:nvPr/>
        </p:nvSpPr>
        <p:spPr bwMode="auto">
          <a:xfrm>
            <a:off x="2743200" y="1295400"/>
            <a:ext cx="5715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يک نظام و سه پاره فکري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تصفيه هاي درون نظامي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موقعيت رانده شده گان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انزوا و لاک دفاعي خط امامي ها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-78"/>
              </a:rPr>
              <a:t>” کارگزاران“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باز بر آمد و نو بر آمد تشکيلاتي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رگه اعتراضي دانشگاه رسمي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يقه چرکها، يقه سفيدها؛ دو طبقه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ChangeArrowheads="1"/>
          </p:cNvSpPr>
          <p:nvPr/>
        </p:nvSpPr>
        <p:spPr bwMode="auto">
          <a:xfrm>
            <a:off x="0" y="457200"/>
            <a:ext cx="8915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پرده سوم شرايط؛  76 – 68       </a:t>
            </a:r>
            <a:r>
              <a:rPr lang="fa-IR" altLang="en-US" sz="3600">
                <a:solidFill>
                  <a:srgbClr val="FFFF00"/>
                </a:solidFill>
                <a:effectLst/>
                <a:cs typeface="Titr" pitchFamily="2" charset="-78"/>
              </a:rPr>
              <a:t>منظر داخلي</a:t>
            </a: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2461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4612" name="Rectangle 4"/>
          <p:cNvSpPr>
            <a:spLocks noChangeArrowheads="1"/>
          </p:cNvSpPr>
          <p:nvPr/>
        </p:nvSpPr>
        <p:spPr bwMode="auto">
          <a:xfrm>
            <a:off x="4114800" y="12954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روزن هاي اجتماعي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ميل مدني نوين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نو اعتراضات صنفي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مهاجرت هاي تازه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شورش هاي محلي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مطالبات اقوام – اقليت ها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راه به جهان </a:t>
            </a:r>
          </a:p>
        </p:txBody>
      </p:sp>
      <p:sp>
        <p:nvSpPr>
          <p:cNvPr id="324614" name="Rectangle 6"/>
          <p:cNvSpPr>
            <a:spLocks noChangeArrowheads="1"/>
          </p:cNvSpPr>
          <p:nvPr/>
        </p:nvSpPr>
        <p:spPr bwMode="auto">
          <a:xfrm>
            <a:off x="533400" y="1295400"/>
            <a:ext cx="3581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نو روشنفکري :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انديشه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نشر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ترجمه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هنر و ادبيات</a:t>
            </a: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  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پيش پرده شرايط نو؛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30003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0040" name="Rectangle 8"/>
          <p:cNvSpPr>
            <a:spLocks noChangeArrowheads="1"/>
          </p:cNvSpPr>
          <p:nvPr/>
        </p:nvSpPr>
        <p:spPr bwMode="auto">
          <a:xfrm>
            <a:off x="381000" y="1600200"/>
            <a:ext cx="8382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عينيت اقتصادي – اجتماعي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ذهنيت تاريخي – اکنوني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تأثير جهاني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ميل رهايي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مطالبات چند وجهي </a:t>
            </a:r>
          </a:p>
          <a:p>
            <a:pPr algn="r" rtl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Rot="1" noChangeArrowheads="1"/>
          </p:cNvSpPr>
          <p:nvPr/>
        </p:nvSpPr>
        <p:spPr bwMode="auto">
          <a:xfrm>
            <a:off x="381000" y="6172200"/>
            <a:ext cx="640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80000"/>
              </a:lnSpc>
            </a:pPr>
            <a:r>
              <a:rPr lang="fa-IR" altLang="en-US" b="1">
                <a:solidFill>
                  <a:schemeClr val="accent1"/>
                </a:solidFill>
                <a:effectLst/>
                <a:cs typeface="Mitra" pitchFamily="2" charset="-78"/>
              </a:rPr>
              <a:t>با سپاس از صرف وقت و بذل توجه شما </a:t>
            </a:r>
            <a:endParaRPr lang="en-US" altLang="en-US" b="1">
              <a:solidFill>
                <a:schemeClr val="accent1"/>
              </a:solidFill>
              <a:effectLst/>
              <a:cs typeface="Mitra" pitchFamily="2" charset="-78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t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 63</Template>
  <TotalTime>0</TotalTime>
  <Words>725</Words>
  <Application>Microsoft Office PowerPoint</Application>
  <PresentationFormat>On-screen Show (4:3)</PresentationFormat>
  <Paragraphs>247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Tahoma</vt:lpstr>
      <vt:lpstr>Times New Roman</vt:lpstr>
      <vt:lpstr>Wingdings</vt:lpstr>
      <vt:lpstr>Titr</vt:lpstr>
      <vt:lpstr>Mitra</vt:lpstr>
      <vt:lpstr>Slit</vt:lpstr>
      <vt:lpstr>PowerPoint Presentation</vt:lpstr>
      <vt:lpstr>شرايط شناسي؛ سه پرده شرايط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looksfile1397@gmail.com</dc:creator>
  <cp:lastModifiedBy>looksfile1397@gmail.com</cp:lastModifiedBy>
  <cp:revision>1</cp:revision>
  <dcterms:created xsi:type="dcterms:W3CDTF">2023-05-23T15:07:13Z</dcterms:created>
  <dcterms:modified xsi:type="dcterms:W3CDTF">2023-05-23T15:08:01Z</dcterms:modified>
</cp:coreProperties>
</file>