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74" r:id="rId7"/>
    <p:sldId id="275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6" r:id="rId22"/>
    <p:sldId id="277" r:id="rId23"/>
    <p:sldId id="278" r:id="rId24"/>
    <p:sldId id="280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1/15/2016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019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1/15/2016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713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1/15/2016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608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1/15/2016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135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1/15/2016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412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1/15/2016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608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1/15/2016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89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1/15/2016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56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1/15/2016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705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1/15/2016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949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1/15/2016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059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E5C61-898B-4CE5-A6B1-57AE9DC4E046}" type="datetimeFigureOut">
              <a:rPr lang="en-US" smtClean="0"/>
              <a:t>1/15/2016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541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http://www.aber.id.ir/explosive.gif" TargetMode="External"/><Relationship Id="rId7" Type="http://schemas.openxmlformats.org/officeDocument/2006/relationships/image" Target="http://www.aber.id.ir/Highly_Flammable.gif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http://www.aber.id.ir/Oxidizing.gif" TargetMode="External"/><Relationship Id="rId5" Type="http://schemas.openxmlformats.org/officeDocument/2006/relationships/image" Target="http://www.aber.id.ir/Extremely_Flammable.gif" TargetMode="External"/><Relationship Id="rId10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http://www.aber.id.ir/Corrosive.gif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http://www.aber.id.ir/Toxic.gif" TargetMode="External"/><Relationship Id="rId7" Type="http://schemas.openxmlformats.org/officeDocument/2006/relationships/image" Target="http://www.aber.id.ir/Harmful.gif" TargetMode="External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http://www.aber.id.ir/Dangerous_For_Environment.gif" TargetMode="External"/><Relationship Id="rId5" Type="http://schemas.openxmlformats.org/officeDocument/2006/relationships/image" Target="http://www.aber.id.ir/Very_Toxic.gif" TargetMode="External"/><Relationship Id="rId10" Type="http://schemas.openxmlformats.org/officeDocument/2006/relationships/image" Target="../media/image10.gif"/><Relationship Id="rId4" Type="http://schemas.openxmlformats.org/officeDocument/2006/relationships/image" Target="../media/image7.gif"/><Relationship Id="rId9" Type="http://schemas.openxmlformats.org/officeDocument/2006/relationships/image" Target="http://www.aber.id.ir/Irritant.gif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A" b="1" dirty="0">
                <a:cs typeface="B Nazanin" pitchFamily="2" charset="-78"/>
              </a:rPr>
              <a:t>هشدارها و علائم ايمني</a:t>
            </a:r>
            <a:r>
              <a:rPr lang="en-US" b="1" dirty="0">
                <a:cs typeface="B Nazanin" pitchFamily="2" charset="-78"/>
              </a:rPr>
              <a:t/>
            </a:r>
            <a:br>
              <a:rPr lang="en-US" b="1" dirty="0">
                <a:cs typeface="B Nazanin" pitchFamily="2" charset="-78"/>
              </a:rPr>
            </a:br>
            <a:endParaRPr lang="en-US" dirty="0">
              <a:cs typeface="B Nazani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457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85800"/>
            <a:ext cx="8229600" cy="3581400"/>
          </a:xfrm>
        </p:spPr>
        <p:txBody>
          <a:bodyPr>
            <a:normAutofit/>
          </a:bodyPr>
          <a:lstStyle/>
          <a:p>
            <a:r>
              <a:rPr lang="ar-SA" sz="3600" dirty="0">
                <a:cs typeface="B Nazanin" pitchFamily="2" charset="-78"/>
              </a:rPr>
              <a:t>براي اينكه بتوانيم در برخورد با مواد خطرناك، بخوبي از برچسب هاي ايمني الصاق شده بر روي آنها استفاده كنيم بايد با مفهوم شكل ها و حروف نشان داده شده در جدولهاي زير آشنا باشيم</a:t>
            </a:r>
            <a:r>
              <a:rPr lang="ar-SA" dirty="0"/>
              <a:t>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374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154375"/>
              </p:ext>
            </p:extLst>
          </p:nvPr>
        </p:nvGraphicFramePr>
        <p:xfrm>
          <a:off x="457200" y="1219200"/>
          <a:ext cx="8229600" cy="41148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411480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 err="1">
                          <a:effectLst/>
                          <a:cs typeface="B Nazanin" pitchFamily="2" charset="-78"/>
                        </a:rPr>
                        <a:t>Explossive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400" dirty="0">
                          <a:effectLst/>
                          <a:cs typeface="B Nazanin" pitchFamily="2" charset="-78"/>
                        </a:rPr>
                        <a:t>قابل انفجار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 err="1">
                          <a:effectLst/>
                          <a:cs typeface="B Nazanin" pitchFamily="2" charset="-78"/>
                        </a:rPr>
                        <a:t>Extermely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 Flammable</a:t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400" dirty="0">
                          <a:effectLst/>
                          <a:cs typeface="B Nazanin" pitchFamily="2" charset="-78"/>
                        </a:rPr>
                        <a:t>بشدت قابل اشتعال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Highly Flammable</a:t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400" dirty="0">
                          <a:effectLst/>
                          <a:cs typeface="B Nazanin" pitchFamily="2" charset="-78"/>
                        </a:rPr>
                        <a:t>قابليت اشتعال زياد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Corrosive</a:t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400" dirty="0">
                          <a:effectLst/>
                          <a:cs typeface="B Nazanin" pitchFamily="2" charset="-78"/>
                        </a:rPr>
                        <a:t>خورنده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Oxidizing</a:t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400" dirty="0">
                          <a:effectLst/>
                          <a:cs typeface="B Nazanin" pitchFamily="2" charset="-78"/>
                        </a:rPr>
                        <a:t>اكسيد كننده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  <p:pic>
        <p:nvPicPr>
          <p:cNvPr id="2053" name="Picture 5" descr="http://www.aber.id.ir/explosive.g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1349086"/>
            <a:ext cx="1378528" cy="137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aber.id.ir/Extremely_Flammable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357745"/>
            <a:ext cx="1480705" cy="148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http://www.aber.id.ir/Highly_Flammable.gif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250372"/>
            <a:ext cx="163830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aber.id.ir/Corrosive.gif"/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209" y="1357745"/>
            <a:ext cx="1423555" cy="1423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http://www.aber.id.ir/Oxidizing.gif"/>
          <p:cNvPicPr>
            <a:picLocks noChangeAspect="1" noChangeArrowheads="1"/>
          </p:cNvPicPr>
          <p:nvPr/>
        </p:nvPicPr>
        <p:blipFill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95400"/>
            <a:ext cx="14859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5308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5179694"/>
              </p:ext>
            </p:extLst>
          </p:nvPr>
        </p:nvGraphicFramePr>
        <p:xfrm>
          <a:off x="457200" y="1066800"/>
          <a:ext cx="8229600" cy="51816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518160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Toxic</a:t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800" dirty="0">
                          <a:effectLst/>
                          <a:cs typeface="B Nazanin" pitchFamily="2" charset="-78"/>
                        </a:rPr>
                        <a:t>سمي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Very Toxic</a:t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800" dirty="0">
                          <a:effectLst/>
                          <a:cs typeface="B Nazanin" pitchFamily="2" charset="-78"/>
                        </a:rPr>
                        <a:t>خيلي سمي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Harmful</a:t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800" dirty="0">
                          <a:effectLst/>
                          <a:cs typeface="B Nazanin" pitchFamily="2" charset="-78"/>
                        </a:rPr>
                        <a:t>مضر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Irritant</a:t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800" dirty="0">
                          <a:effectLst/>
                          <a:cs typeface="B Nazanin" pitchFamily="2" charset="-78"/>
                        </a:rPr>
                        <a:t>تحريك كننده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Dangerous For</a:t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The Environment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  <a:cs typeface="B Nazanin" pitchFamily="2" charset="-78"/>
                        </a:rPr>
                        <a:t>خطرناك براي</a:t>
                      </a: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 </a:t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800" dirty="0">
                          <a:effectLst/>
                          <a:cs typeface="B Nazanin" pitchFamily="2" charset="-78"/>
                        </a:rPr>
                        <a:t>محيط زيست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  <p:pic>
        <p:nvPicPr>
          <p:cNvPr id="3077" name="Picture 5" descr="http://www.aber.id.ir/Toxic.g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965922"/>
            <a:ext cx="1461222" cy="146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aber.id.ir/Very_Toxic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199" y="952500"/>
            <a:ext cx="1523135" cy="152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http://www.aber.id.ir/Harmful.gif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965922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aber.id.ir/Irritant.gif"/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965922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1" descr="http://www.aber.id.ir/Dangerous_For_Environment.gif"/>
          <p:cNvPicPr>
            <a:picLocks noChangeAspect="1" noChangeArrowheads="1"/>
          </p:cNvPicPr>
          <p:nvPr/>
        </p:nvPicPr>
        <p:blipFill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95250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636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85800"/>
            <a:ext cx="8229600" cy="1143000"/>
          </a:xfrm>
        </p:spPr>
        <p:txBody>
          <a:bodyPr>
            <a:normAutofit fontScale="90000"/>
          </a:bodyPr>
          <a:lstStyle/>
          <a:p>
            <a:pPr rtl="1"/>
            <a:r>
              <a:rPr lang="fa-IR" sz="4000" b="1" dirty="0">
                <a:cs typeface="B Nazanin" pitchFamily="2" charset="-78"/>
              </a:rPr>
              <a:t>جدول توصيفي بر چسب گذاري مخاطرات مواد شيميايي</a:t>
            </a:r>
            <a:r>
              <a:rPr lang="en-US" sz="4000" b="1" dirty="0">
                <a:cs typeface="B Nazanin" pitchFamily="2" charset="-78"/>
              </a:rPr>
              <a:t/>
            </a:r>
            <a:br>
              <a:rPr lang="en-US" sz="4000" b="1" dirty="0">
                <a:cs typeface="B Nazanin" pitchFamily="2" charset="-78"/>
              </a:rPr>
            </a:br>
            <a:r>
              <a:rPr lang="en-US" sz="4000" i="1" dirty="0">
                <a:cs typeface="B Nazanin" pitchFamily="2" charset="-78"/>
              </a:rPr>
              <a:t>R</a:t>
            </a:r>
            <a:r>
              <a:rPr lang="en-US" sz="4000" dirty="0">
                <a:cs typeface="B Nazanin" pitchFamily="2" charset="-78"/>
              </a:rPr>
              <a:t>    PHRASES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1187784"/>
              </p:ext>
            </p:extLst>
          </p:nvPr>
        </p:nvGraphicFramePr>
        <p:xfrm>
          <a:off x="609600" y="1828797"/>
          <a:ext cx="8153400" cy="4572002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6894629"/>
                <a:gridCol w="1258771"/>
              </a:tblGrid>
              <a:tr h="105758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در صورت خشك بودن ماده قابل انفجار است  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171474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خطر انفجار ماده بر اثر ضربه ، اصطكاك ، حريق يا ساير منابع اشتعال و احتراق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R2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171474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خطر شديد انفجار بر اثر ضربه ، اصطكاك ، حريق يا ساير منابع اشتعال و احتراق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R3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171474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خطر تشكيل تركيبات بسيار حساس انفجاري فلزي ماده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cs typeface="B Nazanin" pitchFamily="2" charset="-78"/>
                        </a:rPr>
                        <a:t>R4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0365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4788065"/>
              </p:ext>
            </p:extLst>
          </p:nvPr>
        </p:nvGraphicFramePr>
        <p:xfrm>
          <a:off x="762000" y="990599"/>
          <a:ext cx="7924800" cy="4688364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6701323"/>
                <a:gridCol w="1223477"/>
              </a:tblGrid>
              <a:tr h="54752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بر اثر حرارت ديدن ممكن است منفجر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R5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752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خطر انفجار ماده در تماس يا بدون تماس با هوا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R6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752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ممكن است باعث ايجاد حريق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R7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752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تماس با مواد قابل اشتعال ممكن است باعث ايجاد حريق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R8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09505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امكان انفجار در صورت مخلوط شدن با مواد قابل اشتعال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R9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752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قابل اشتعال است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cs typeface="B Nazanin" pitchFamily="2" charset="-78"/>
                        </a:rPr>
                        <a:t>R10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357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5276116"/>
              </p:ext>
            </p:extLst>
          </p:nvPr>
        </p:nvGraphicFramePr>
        <p:xfrm>
          <a:off x="228600" y="457200"/>
          <a:ext cx="8763000" cy="6172199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410115"/>
                <a:gridCol w="1352885"/>
              </a:tblGrid>
              <a:tr h="56110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بسيار قابل اشتعال است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R11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6110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به شدت قابل اشتعال است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R12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6110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به شدت با آب واكنش مي دهد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R14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12221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تماس با آب باعث آزاد شدن گازهاي بسيار قابل اشتعال مي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R15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12221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امكان انفجار ماده در صورت مخلوط شدن با مواد اكسيد كننده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R16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6110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به صورت خود به خود در هوا مشتعل مي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R17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12221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در هنگام استفاده امكان تشكيل مخلوط قابل اشتعال ، انفجار بخار ماده با هوا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R18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6110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ممكن است تشكيل پر اكسيد هاي قابل انفجار دهد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cs typeface="B Nazanin" pitchFamily="2" charset="-78"/>
                        </a:rPr>
                        <a:t>R19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08681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3190249"/>
              </p:ext>
            </p:extLst>
          </p:nvPr>
        </p:nvGraphicFramePr>
        <p:xfrm>
          <a:off x="228600" y="533399"/>
          <a:ext cx="8229599" cy="60960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6959064"/>
                <a:gridCol w="1270535"/>
              </a:tblGrid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استنشاق زيان آور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R20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تماس با پوست زيان آور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R21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خوردن زيان آور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R22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استنشاق سمي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R23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تماس با پوست سمي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R24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خوردن سمي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R25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استنشاق  بسيار سمي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R26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تماس با پوست بسيار سمي است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R27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08781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678035"/>
              </p:ext>
            </p:extLst>
          </p:nvPr>
        </p:nvGraphicFramePr>
        <p:xfrm>
          <a:off x="381000" y="457200"/>
          <a:ext cx="7696200" cy="536448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6508015"/>
                <a:gridCol w="1188185"/>
              </a:tblGrid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در صورت خوردن  بسيار سمي مي باشد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R28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در اثر تماس با آب گازهاي سمي آزاد مي كند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R29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در هنگام استفاده ممكن است بسيار قابل اشتعال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R30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در تماس با اسيدها باعث آزاد شدن گازهاي سمي مي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R31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در تماس با اسيدها باعث آزاد شدن گازهاي  بسيار سمي مي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R32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خطر ايجاد اثرات تجمعي ماده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R33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باعث ايجاد سوختگي مي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R34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باعث ايجاد سوختگي شديد مي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cs typeface="B Nazanin" pitchFamily="2" charset="-78"/>
                        </a:rPr>
                        <a:t>R35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8166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5992251"/>
              </p:ext>
            </p:extLst>
          </p:nvPr>
        </p:nvGraphicFramePr>
        <p:xfrm>
          <a:off x="304800" y="762000"/>
          <a:ext cx="8382000" cy="469392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087936"/>
                <a:gridCol w="1294064"/>
              </a:tblGrid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باعث تحريك چشمها مي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R36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باعث تحريك دستگاه تنفسي مي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R37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باعث تحريك پوست مي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R38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خطر ايجاد عوارض بسيار شديد برگشت ناپذير وجود دارد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R39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دلايل و شواهد محدودي دال بر سرطانزا بودن ماده وجود دارد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R40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خطر آسيب جدي به چشمها وجود دارد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R41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استنشاق ممكن است باعث ايجاد حساسيت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تماس پوستي  ممكن است باعث ايجاد حساسيت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R43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خطر انفجار ماده بر اثر حرارت ديدن در محيط هاي بسته وجود دارد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R44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ممكن است باعث ايجاد سرطان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R45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2384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9764612"/>
              </p:ext>
            </p:extLst>
          </p:nvPr>
        </p:nvGraphicFramePr>
        <p:xfrm>
          <a:off x="533400" y="533400"/>
          <a:ext cx="8305799" cy="554736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023500"/>
                <a:gridCol w="1282299"/>
              </a:tblGrid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ممكن است باعث ايجاد آسيب هاي ژنتيكي و وراثتي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R46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تماس طولاني امكان خطر آسيب هاي شديد بهداشتي وجود دارد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R48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استنشاق ممكن است باعث ايجاد سرطان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R49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براي آبزيان بسيار سمي است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R50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براي آبزيان سمي است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R51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براي آبزيان زيان آور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R52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ممكن است باعث ايجاد عوارض نامطلوب طولاني مدت در محيط هاي آبي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R53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براي گياهان سمي است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R54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براي حيوانات  سمي است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R55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براي موجودات خاكزي   سمي است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R56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براي زنبورها سمي است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R57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7364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7827922"/>
              </p:ext>
            </p:extLst>
          </p:nvPr>
        </p:nvGraphicFramePr>
        <p:xfrm>
          <a:off x="152400" y="304800"/>
          <a:ext cx="8401050" cy="6324601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104046"/>
                <a:gridCol w="1297004"/>
              </a:tblGrid>
              <a:tr h="806443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ممكن است باعث ايجاد عوارض نامطلوب طولاني مدت در محيط زيست شود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R58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322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براي لايه ازن خطر ناك مي باشد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R59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322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ممكن است باعث عدم عملكرد و آسيب دستگاه توليد مثل شود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R60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322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ممكن است براي جنين خطرناك باشد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06443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امكان خطر عدم عملكرد و آسيب دستگاه توليد مثل وجود دارد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R62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322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امكان خطر آسيب براي جنين وجود دارد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R63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322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ممكن است براي كودكان شير خوار زيان آور باشد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R64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06443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زيان آور است : در صورت خوردن ممكن است باعث ايجاد آسيب ريوي شود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R65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06443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تماس بلند مدت با ماده ممكن است باعث خشكي و ترك خوردگي پوست شود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R66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0402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بخارات ماده ممكن است باعث خواب آلودگي و سرگيجه شود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R67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7869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امكان ايجاد عوارض غير قابل بازگشت وجود دارد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R68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97269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fa-IR" sz="3200" b="1" dirty="0">
                <a:cs typeface="B Nazanin" pitchFamily="2" charset="-78"/>
              </a:rPr>
              <a:t>جدول توصيفي بر چسب گذاري  ايمني  مواد شيميايي</a:t>
            </a:r>
            <a:r>
              <a:rPr lang="en-US" sz="3200" b="1" dirty="0">
                <a:cs typeface="B Nazanin" pitchFamily="2" charset="-78"/>
              </a:rPr>
              <a:t/>
            </a:r>
            <a:br>
              <a:rPr lang="en-US" sz="3200" b="1" dirty="0">
                <a:cs typeface="B Nazanin" pitchFamily="2" charset="-78"/>
              </a:rPr>
            </a:br>
            <a:r>
              <a:rPr lang="en-US" sz="3200" i="1" dirty="0">
                <a:cs typeface="B Nazanin" pitchFamily="2" charset="-78"/>
              </a:rPr>
              <a:t>S  </a:t>
            </a:r>
            <a:r>
              <a:rPr lang="en-US" sz="3200" dirty="0">
                <a:cs typeface="B Nazanin" pitchFamily="2" charset="-78"/>
              </a:rPr>
              <a:t>PHRASES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3126787"/>
              </p:ext>
            </p:extLst>
          </p:nvPr>
        </p:nvGraphicFramePr>
        <p:xfrm>
          <a:off x="304800" y="1524000"/>
          <a:ext cx="8382000" cy="4952999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361115"/>
                <a:gridCol w="1020885"/>
              </a:tblGrid>
              <a:tr h="54155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محل بسته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S1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20535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دور از دسترس كودكان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155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جاي خنك نكهداري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S3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155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دور از محل زندگي افراد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S4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083116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محتويات را در زير ( مايع مناسب توسط سازنده مشخص مي گردد )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S5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155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محتويات را در زير آب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S5/1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155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محتويات را در زير نفت خام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S5/2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155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محتويات را در زير روغن پارافين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S5/3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48980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1844654"/>
              </p:ext>
            </p:extLst>
          </p:nvPr>
        </p:nvGraphicFramePr>
        <p:xfrm>
          <a:off x="457200" y="457199"/>
          <a:ext cx="8305800" cy="58674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294197"/>
                <a:gridCol w="1011603"/>
              </a:tblGrid>
              <a:tr h="1066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ماده را زير  ( گاز خنثي كه توسط سازنده مشخص مي شود )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S6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زير نيتروژن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S6/1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زير آرگون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S6/2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ظروف را كاملا در بسته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S7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ظروف را در جاي خشك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S8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ظروف را در محلي داراي تهويه عمومي مناسب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S9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ظروف را بصورت آب بندي شده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S12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دور از مواد غذايي ، نوشيدني ها و غذاي حيوانات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S13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066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دور از ( مواد ناسازگاري كه سازنده مشخص مي كند )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S14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10664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059172"/>
              </p:ext>
            </p:extLst>
          </p:nvPr>
        </p:nvGraphicFramePr>
        <p:xfrm>
          <a:off x="381000" y="228596"/>
          <a:ext cx="8458200" cy="64008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428034"/>
                <a:gridCol w="1030166"/>
              </a:tblGrid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مواد احياكننده ، مواد اسيدي و قلياها تركيبات فلزات سنگين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S14/1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مواد اكسيد كننده ، مواد اسيدي و تركيبات فلزات سنگين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S14/2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304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آهن 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S14/3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آب و قليا ها  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14/4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اسيدها   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14/5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قليا ها  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14/6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فلزات 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14/7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مواد اكسيد كننده و مواد اسيدي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14/8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مواد آلي قابل اشتعال 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14/9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اسيدها ، مواد احياء كننده و مواد قابل اشتعال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14/10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مواد قابل اشتعال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cs typeface="B Nazanin" pitchFamily="2" charset="-78"/>
                        </a:rPr>
                        <a:t>S  14/11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40149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7511000"/>
              </p:ext>
            </p:extLst>
          </p:nvPr>
        </p:nvGraphicFramePr>
        <p:xfrm>
          <a:off x="533400" y="761999"/>
          <a:ext cx="8001000" cy="54864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026519"/>
                <a:gridCol w="974481"/>
              </a:tblGrid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دور از حرارت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  15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دور از منابع اشتعال نگهداري كنيد </a:t>
                      </a: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-</a:t>
                      </a: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 سيگاركشيدن ممنوع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  16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دور از مواد قابل اشتعال ( جامد )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S17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ظروف را با دقت حمل و باز نمائيد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 18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هنگام كار از خوردن و آشاميدن بپرهيزيد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 20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هنگام كار از استعمال دخانيات بپرهيزيد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 21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بخارات ماده را استنشاق نكنيد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 22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گازها ،بخار ، فيوم ، اسپري ماده را استنشاق نكنيد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S 23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77587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350808"/>
              </p:ext>
            </p:extLst>
          </p:nvPr>
        </p:nvGraphicFramePr>
        <p:xfrm>
          <a:off x="457200" y="381000"/>
          <a:ext cx="8382000" cy="60960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361115"/>
                <a:gridCol w="1020885"/>
              </a:tblGrid>
              <a:tr h="812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گاز ماده را استنشاق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23/1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12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بخار ماده را استنشاق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23/2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12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اسپري ماده را استنشاق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23/3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12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فيومهاي ماده را استنشاق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23/4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12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بخار و اسپري ماده را استنشاق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23/5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6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تماس ماده با پوست خودداري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24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6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تماس ماده با چشمها خودداري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25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12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صورت تماس ماده با چشمها ، چشمها را با آب فراوان بشوئيد و سپس به پزشك مراجعه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26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6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فورا همه لباسهاي آلوده را از تن در آوريد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S 27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33662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919204"/>
              </p:ext>
            </p:extLst>
          </p:nvPr>
        </p:nvGraphicFramePr>
        <p:xfrm>
          <a:off x="381000" y="304801"/>
          <a:ext cx="8382000" cy="6324598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361114"/>
                <a:gridCol w="1020886"/>
              </a:tblGrid>
              <a:tr h="70483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</a:t>
                      </a:r>
                      <a:r>
                        <a:rPr lang="en-US" sz="2000" dirty="0">
                          <a:effectLst/>
                          <a:cs typeface="B Nazanin" pitchFamily="2" charset="-78"/>
                        </a:rPr>
                        <a:t>……</a:t>
                      </a: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 فراوان  بشوئيد  ( توسط سازنده مشخص مي شود )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28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0483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آب فراوان  بشوئيد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28/1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0483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آب  فراوان و صابون  بشوئيد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28/2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0483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آب  فراوان و صابون   بشوئيد  و در صورت امكان با پلي اتيلر پوست را بشوئيد .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28/3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0483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پلي اتيلن گليكول </a:t>
                      </a:r>
                      <a:r>
                        <a:rPr lang="en-US" sz="2000" dirty="0">
                          <a:effectLst/>
                          <a:cs typeface="B Nazanin" pitchFamily="2" charset="-78"/>
                        </a:rPr>
                        <a:t>300  </a:t>
                      </a: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  و اتانول ( </a:t>
                      </a:r>
                      <a:r>
                        <a:rPr lang="ar-SA" sz="2000" dirty="0">
                          <a:effectLst/>
                          <a:cs typeface="B Nazanin" pitchFamily="2" charset="-78"/>
                        </a:rPr>
                        <a:t>2:1 ) </a:t>
                      </a: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  همراه آب بشوئيد 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28/4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0483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پلي اتيلن گليكول  </a:t>
                      </a:r>
                      <a:r>
                        <a:rPr lang="en-US" sz="2000" dirty="0">
                          <a:effectLst/>
                          <a:cs typeface="B Nazanin" pitchFamily="2" charset="-78"/>
                        </a:rPr>
                        <a:t>400  </a:t>
                      </a: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   بشوئيد 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28/5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0483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پلي اتيلن گليكول  </a:t>
                      </a:r>
                      <a:r>
                        <a:rPr lang="en-US" sz="2000" dirty="0">
                          <a:effectLst/>
                          <a:cs typeface="B Nazanin" pitchFamily="2" charset="-78"/>
                        </a:rPr>
                        <a:t>400  </a:t>
                      </a: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   بشوئيد و سپس پوست را با آب فراوان بشوئيد 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28/6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68590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آب و صابون اسيدي  بشوئيد 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S28/7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35241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از ريختن مواد به داخل فاضلاب خودداري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cs typeface="B Nazanin" pitchFamily="2" charset="-78"/>
                        </a:rPr>
                        <a:t>S 29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35241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>
                          <a:effectLst/>
                          <a:cs typeface="B Nazanin" pitchFamily="2" charset="-78"/>
                        </a:rPr>
                        <a:t>هرگز آب را به اين ماده اضافه نكنيد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cs typeface="B Nazanin" pitchFamily="2" charset="-78"/>
                        </a:rPr>
                        <a:t>S 30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94322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316318"/>
              </p:ext>
            </p:extLst>
          </p:nvPr>
        </p:nvGraphicFramePr>
        <p:xfrm>
          <a:off x="228600" y="152402"/>
          <a:ext cx="8818418" cy="64008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751129"/>
                <a:gridCol w="1067289"/>
              </a:tblGrid>
              <a:tr h="42672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احتياطهاي لازم را در برابر الكتريسيته ساكن رعايت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33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اين ماده و ظروف آن بايد با يك روش ايمن دفع شوند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35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لباسهاي مناسب حفاظتي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36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دستكش ايمني مناسب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37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نبود تهويه كافي از تجهيرات تنفسي مناسب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38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عينك ايمني يا نقاب حفاظ صورت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39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5344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براي تميز كردن كف محل و تمام اشياء آلوده به اين ماده از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……………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استفاده كنيد ( توسط سازنده مشخص مي شود )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40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5344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براي تميز كردن كف محل و تمام اشياء آلوده اين ماده از آب فراوان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40/1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يا انفجار از استنشاق فيومهاي ماده خودداري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5344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ايجاد فيوم يا اسپري ماده از تجهيزات تنفسي مناسب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42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5344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………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( نوع اطفاء كننده حريق توسط سازنده مشخص مي شود )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S 43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29087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9855076"/>
              </p:ext>
            </p:extLst>
          </p:nvPr>
        </p:nvGraphicFramePr>
        <p:xfrm>
          <a:off x="304800" y="228600"/>
          <a:ext cx="8534400" cy="6324603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494954"/>
                <a:gridCol w="1039446"/>
              </a:tblGrid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 آب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43/1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 آب يا پودر اطفاء حريق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43/2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 پودر اطفاء حريق استفاده كنيد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از آب هرگز استفاده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43/3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 دي اكسيد كربن استفاده كنيد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از آب هرگز استفاده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43/4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 ماسه استفاده كنيد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از آب هرگز استفاده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43/6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ازپودر فلزي استفاده كنيد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هرگز از آب  استفاده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43/7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 ماسه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دي اكسيد كربن يا پودر اطفاء حريق  استفاده كنيد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هرگز از آب استفاده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43/8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372035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صورت حادثه و يا احساس نا خوش فورا به پزشك مراجعه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45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صورت خوردن ماده فورا به پزشك مراجعه كنيد و بر چسب ماده يا ظرف ماده را نشان وي دهيد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S 46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09515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3006815"/>
              </p:ext>
            </p:extLst>
          </p:nvPr>
        </p:nvGraphicFramePr>
        <p:xfrm>
          <a:off x="457200" y="228600"/>
          <a:ext cx="8382000" cy="6324603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361115"/>
                <a:gridCol w="1020885"/>
              </a:tblGrid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دماي كمتر از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…………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نگهداري كنيد ( توسط سازنده مشخص مي شود )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47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دماي كمتر از   25 درجه سانتيگراد نگهداري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47/1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را بوسيله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…………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مرطوب نماييد ( ماده مناسب  توسط سازنده مشخص مي شود )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48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را بوسيله آب مرطوب نمائيد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48/1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372035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را تنها در ظروف اصلي آن نگهداري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49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را با مواد ديگر مخلوط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………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نكنيد ( توسط سازنده مشخص مي شود )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50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را با اسيدها مخلوط 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50/1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را با قلياها مخلوط 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50/2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را با اسيدهاي قوي ، بازها ي قوي فلزات غير آهني يا نمك آنها مخلوط نكنيد .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S 50/3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28222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410418"/>
              </p:ext>
            </p:extLst>
          </p:nvPr>
        </p:nvGraphicFramePr>
        <p:xfrm>
          <a:off x="457200" y="228595"/>
          <a:ext cx="8382000" cy="6324604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361115"/>
                <a:gridCol w="1020885"/>
              </a:tblGrid>
              <a:tr h="48650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فقط در محلي داراي تهويه عمومي مناسب با ماده كار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51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8650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جهت مصرف داخلي بر روي سطوح وسيع توصيه نمي شود .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S52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973016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تماس با ماده بپرهيزيد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دستورالعمل هاي تخصصي را قبل از استفاده تدارك ببينيد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براي استفاده كنندگان حرفه اي محدود مي باشد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53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973016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و ظروف آن را در محلهاي مخصوص جمع آوري مواد و زباله هاي خطرناك يا ويژه دفع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56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973016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ظروف مناسب جهت جلوگيري از آلودگي محيط زيست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57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973016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براي اطلاعات لازم در مورد بازيافت و استفاده دوباره از ماده به شركت سازنده يا پخش كننده ماده مراجعه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S59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8650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اين ماده و ظروف آن بايد بعنوان زباله هاي خطرناك دفع شوند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60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973016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رها سازي ماده در محيط زيست خودداري كنيد . به دستورالعمل هاي ويژه يا برگه اطلاعات ايمني ماده مراجعه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S 61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54731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812955"/>
              </p:ext>
            </p:extLst>
          </p:nvPr>
        </p:nvGraphicFramePr>
        <p:xfrm>
          <a:off x="914399" y="685800"/>
          <a:ext cx="7772401" cy="44196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6583097"/>
                <a:gridCol w="912985"/>
                <a:gridCol w="276319"/>
              </a:tblGrid>
              <a:tr h="14732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صورت خوردن بيمار را وادار به استفراغ نكنيد . فورا به پزشك مراجعه كرده و ظرف يا بر چسب ماده را به وي نشان دهيد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S62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 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4732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صورت استنشاق ماده ، بيمار را به هواي تازه منتقل كرده از او بخواهيد استراحت كند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S63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 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4732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صورت خوردن ماده ، دهان را با آب بشوئيد (تنها در صورت هوشيار بودن بيمار )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S64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 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90663" y="30400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4701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برچسب ظروف مواد و محلولهاي شيميايي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7213923"/>
              </p:ext>
            </p:extLst>
          </p:nvPr>
        </p:nvGraphicFramePr>
        <p:xfrm>
          <a:off x="304800" y="1605756"/>
          <a:ext cx="8610599" cy="3094038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8610599"/>
              </a:tblGrid>
              <a:tr h="0">
                <a:tc>
                  <a:txBody>
                    <a:bodyPr/>
                    <a:lstStyle/>
                    <a:p>
                      <a:pPr marL="342900" lvl="0" indent="-342900" algn="just" rtl="1">
                        <a:lnSpc>
                          <a:spcPct val="15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ar-SA" sz="2000" dirty="0">
                          <a:effectLst/>
                        </a:rPr>
                        <a:t>نام ماده / اجزا</a:t>
                      </a:r>
                      <a:r>
                        <a:rPr lang="en-US" sz="2000" dirty="0">
                          <a:effectLst/>
                        </a:rPr>
                        <a:t> : </a:t>
                      </a:r>
                      <a:r>
                        <a:rPr lang="ar-SA" sz="2000" dirty="0">
                          <a:effectLst/>
                        </a:rPr>
                        <a:t> ......................................................................................</a:t>
                      </a:r>
                      <a:endParaRPr lang="en-US" sz="2000" dirty="0">
                        <a:effectLst/>
                      </a:endParaRPr>
                    </a:p>
                    <a:p>
                      <a:pPr marL="342900" lvl="0" indent="-342900" algn="just" rtl="1">
                        <a:lnSpc>
                          <a:spcPct val="15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ar-SA" sz="2000" dirty="0">
                          <a:effectLst/>
                        </a:rPr>
                        <a:t>درصد خلوص / غلظت: .............................................................................</a:t>
                      </a:r>
                      <a:endParaRPr lang="en-US" sz="2000" dirty="0">
                        <a:effectLst/>
                      </a:endParaRPr>
                    </a:p>
                    <a:p>
                      <a:pPr marL="342900" lvl="0" indent="-342900" algn="just" rtl="1">
                        <a:lnSpc>
                          <a:spcPct val="15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ar-SA" sz="2000" dirty="0">
                          <a:effectLst/>
                        </a:rPr>
                        <a:t>تاريخ تهيه / ورود به آزمايشگاه: </a:t>
                      </a:r>
                      <a:r>
                        <a:rPr lang="en-US" sz="2000" dirty="0">
                          <a:effectLst/>
                        </a:rPr>
                        <a:t>......</a:t>
                      </a:r>
                      <a:r>
                        <a:rPr lang="ar-SA" sz="2000" dirty="0">
                          <a:effectLst/>
                        </a:rPr>
                        <a:t>.......</a:t>
                      </a:r>
                      <a:r>
                        <a:rPr lang="en-US" sz="2000" dirty="0">
                          <a:effectLst/>
                        </a:rPr>
                        <a:t>......................</a:t>
                      </a:r>
                      <a:r>
                        <a:rPr lang="ar-SA" sz="2000" dirty="0">
                          <a:effectLst/>
                        </a:rPr>
                        <a:t>................................</a:t>
                      </a:r>
                      <a:endParaRPr lang="en-US" sz="2000" dirty="0">
                        <a:effectLst/>
                      </a:endParaRPr>
                    </a:p>
                    <a:p>
                      <a:pPr marL="342900" lvl="0" indent="-342900" algn="just" rtl="1">
                        <a:lnSpc>
                          <a:spcPct val="15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ar-SA" sz="2000" dirty="0">
                          <a:effectLst/>
                        </a:rPr>
                        <a:t>فرد / شركت سازنده: </a:t>
                      </a:r>
                      <a:r>
                        <a:rPr lang="en-US" sz="2000" dirty="0">
                          <a:effectLst/>
                        </a:rPr>
                        <a:t>......</a:t>
                      </a:r>
                      <a:r>
                        <a:rPr lang="ar-SA" sz="2000" dirty="0">
                          <a:effectLst/>
                        </a:rPr>
                        <a:t>.......</a:t>
                      </a:r>
                      <a:r>
                        <a:rPr lang="en-US" sz="2000" dirty="0">
                          <a:effectLst/>
                        </a:rPr>
                        <a:t>......................</a:t>
                      </a:r>
                      <a:r>
                        <a:rPr lang="ar-SA" sz="2000" dirty="0">
                          <a:effectLst/>
                        </a:rPr>
                        <a:t>.............................................</a:t>
                      </a:r>
                      <a:endParaRPr lang="en-US" sz="2000" dirty="0">
                        <a:effectLst/>
                      </a:endParaRPr>
                    </a:p>
                    <a:p>
                      <a:pPr marL="342900" lvl="0" indent="-342900" algn="just" rtl="1">
                        <a:lnSpc>
                          <a:spcPct val="15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ar-SA" sz="2000" dirty="0">
                          <a:effectLst/>
                        </a:rPr>
                        <a:t>شماره كاتالوگ: </a:t>
                      </a:r>
                      <a:r>
                        <a:rPr lang="en-US" sz="2000" dirty="0">
                          <a:effectLst/>
                        </a:rPr>
                        <a:t>......</a:t>
                      </a:r>
                      <a:r>
                        <a:rPr lang="ar-SA" sz="2000" dirty="0">
                          <a:effectLst/>
                        </a:rPr>
                        <a:t>.......</a:t>
                      </a:r>
                      <a:r>
                        <a:rPr lang="en-US" sz="2000" dirty="0">
                          <a:effectLst/>
                        </a:rPr>
                        <a:t>......................</a:t>
                      </a:r>
                      <a:r>
                        <a:rPr lang="ar-SA" sz="2000" dirty="0">
                          <a:effectLst/>
                        </a:rPr>
                        <a:t>.....................................................</a:t>
                      </a:r>
                      <a:endParaRPr lang="en-US" sz="2000" dirty="0">
                        <a:effectLst/>
                      </a:endParaRPr>
                    </a:p>
                    <a:p>
                      <a:pPr marL="342900" lvl="0" indent="-342900" algn="just" rtl="1">
                        <a:lnSpc>
                          <a:spcPct val="15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ar-SA" sz="2000" dirty="0">
                          <a:effectLst/>
                        </a:rPr>
                        <a:t>هشدارهاي ايمني: مثلا</a:t>
                      </a:r>
                      <a:r>
                        <a:rPr lang="en-US" sz="2000" dirty="0">
                          <a:effectLst/>
                        </a:rPr>
                        <a:t> R9 </a:t>
                      </a:r>
                      <a:r>
                        <a:rPr lang="ar-SA" sz="2000" dirty="0">
                          <a:effectLst/>
                        </a:rPr>
                        <a:t>و</a:t>
                      </a:r>
                      <a:r>
                        <a:rPr lang="en-US" sz="2000" dirty="0">
                          <a:effectLst/>
                        </a:rPr>
                        <a:t> S13 </a:t>
                      </a:r>
                      <a:r>
                        <a:rPr lang="ar-SA" sz="2000" dirty="0">
                          <a:effectLst/>
                        </a:rPr>
                        <a:t> :  </a:t>
                      </a:r>
                      <a:r>
                        <a:rPr lang="en-US" sz="2000" dirty="0">
                          <a:effectLst/>
                        </a:rPr>
                        <a:t>......</a:t>
                      </a:r>
                      <a:r>
                        <a:rPr lang="ar-SA" sz="2000" dirty="0">
                          <a:effectLst/>
                        </a:rPr>
                        <a:t>.......</a:t>
                      </a:r>
                      <a:r>
                        <a:rPr lang="en-US" sz="2000" dirty="0">
                          <a:effectLst/>
                        </a:rPr>
                        <a:t>......................</a:t>
                      </a:r>
                      <a:r>
                        <a:rPr lang="ar-SA" sz="2000" dirty="0">
                          <a:effectLst/>
                        </a:rPr>
                        <a:t>........................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78257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فرم گزارش خطر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r" rtl="1"/>
            <a:r>
              <a:rPr lang="ar-SA" b="1" dirty="0"/>
              <a:t>نوع خطر:</a:t>
            </a:r>
            <a:endParaRPr lang="en-US" dirty="0"/>
          </a:p>
          <a:p>
            <a:pPr algn="r" rtl="1"/>
            <a:r>
              <a:rPr lang="ar-SA" b="1" dirty="0"/>
              <a:t>محل خطر:</a:t>
            </a:r>
            <a:endParaRPr lang="en-US" dirty="0"/>
          </a:p>
          <a:p>
            <a:pPr algn="r" rtl="1"/>
            <a:r>
              <a:rPr lang="ar-SA" b="1" dirty="0"/>
              <a:t>توضيح كامل خطر: </a:t>
            </a:r>
            <a:endParaRPr lang="en-US" dirty="0"/>
          </a:p>
          <a:p>
            <a:pPr algn="r" rtl="1"/>
            <a:r>
              <a:rPr lang="ar-SA" b="1" dirty="0"/>
              <a:t>زمان مشاهده خطر:</a:t>
            </a:r>
            <a:endParaRPr lang="en-US" dirty="0"/>
          </a:p>
          <a:p>
            <a:pPr algn="r" rtl="1"/>
            <a:r>
              <a:rPr lang="ar-SA" b="1" dirty="0"/>
              <a:t>اقدامات پيشگيرانه انجام شده در ارتباط با خطر:</a:t>
            </a:r>
            <a:endParaRPr lang="en-US" dirty="0"/>
          </a:p>
          <a:p>
            <a:pPr algn="r" rtl="1"/>
            <a:r>
              <a:rPr lang="ar-SA" b="1" dirty="0"/>
              <a:t> نام و نام خانوادگي فرد گزارش كننده خطر:</a:t>
            </a:r>
            <a:endParaRPr lang="en-US" dirty="0"/>
          </a:p>
          <a:p>
            <a:pPr algn="r" rtl="1"/>
            <a:r>
              <a:rPr lang="ar-SA" b="1" dirty="0"/>
              <a:t>شماره تلفن فرد گزارش كننده خطر:</a:t>
            </a:r>
            <a:endParaRPr lang="en-US" dirty="0"/>
          </a:p>
          <a:p>
            <a:pPr algn="r" rtl="1"/>
            <a:r>
              <a:rPr lang="ar-SA" b="1" dirty="0"/>
              <a:t>آدرس تماس فرد گزارش كننده خطر: </a:t>
            </a:r>
            <a:endParaRPr lang="en-US" dirty="0"/>
          </a:p>
          <a:p>
            <a:pPr algn="r" rtl="1"/>
            <a:r>
              <a:rPr lang="ar-SA" b="1" dirty="0"/>
              <a:t>پست الكترونيك فرد گزارش كننده خطر:</a:t>
            </a:r>
            <a:endParaRPr lang="en-US" dirty="0"/>
          </a:p>
          <a:p>
            <a:pPr algn="r" rtl="1"/>
            <a:r>
              <a:rPr lang="ar-SA" b="1" dirty="0"/>
              <a:t>شغل شما چیست؟ </a:t>
            </a:r>
            <a:endParaRPr lang="en-US" dirty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8277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2070</Words>
  <Application>Microsoft Office PowerPoint</Application>
  <PresentationFormat>On-screen Show (4:3)</PresentationFormat>
  <Paragraphs>358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هشدارها و علائم ايمني </vt:lpstr>
      <vt:lpstr>براي اينكه بتوانيم در برخورد با مواد خطرناك، بخوبي از برچسب هاي ايمني الصاق شده بر روي آنها استفاده كنيم بايد با مفهوم شكل ها و حروف نشان داده شده در جدولهاي زير آشنا باشيم: </vt:lpstr>
      <vt:lpstr>PowerPoint Presentation</vt:lpstr>
      <vt:lpstr>PowerPoint Presentation</vt:lpstr>
      <vt:lpstr>جدول توصيفي بر چسب گذاري مخاطرات مواد شيميايي R    PHRASES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جدول توصيفي بر چسب گذاري  ايمني  مواد شيميايي S  PHRASES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برچسب ظروف مواد و محلولهاي شيميايي</vt:lpstr>
      <vt:lpstr>فرم گزارش خطر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هشدارها و علائم ايمني </dc:title>
  <dc:creator>CE</dc:creator>
  <cp:lastModifiedBy>CE</cp:lastModifiedBy>
  <cp:revision>5</cp:revision>
  <dcterms:created xsi:type="dcterms:W3CDTF">2016-01-15T15:47:16Z</dcterms:created>
  <dcterms:modified xsi:type="dcterms:W3CDTF">2016-01-15T16:17:07Z</dcterms:modified>
</cp:coreProperties>
</file>