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21"/>
  </p:notesMasterIdLst>
  <p:sldIdLst>
    <p:sldId id="274"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C86FC4E-8DFB-41F2-B3C1-752F6865A34E}" type="datetimeFigureOut">
              <a:rPr lang="en-US" smtClean="0"/>
              <a:t>5/29/2020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1EEE79-3478-43D1-A224-E1747D969E4D}" type="slidenum">
              <a:rPr lang="en-US" smtClean="0"/>
              <a:t>‹#›</a:t>
            </a:fld>
            <a:endParaRPr lang="en-US"/>
          </a:p>
        </p:txBody>
      </p:sp>
    </p:spTree>
    <p:extLst>
      <p:ext uri="{BB962C8B-B14F-4D97-AF65-F5344CB8AC3E}">
        <p14:creationId xmlns:p14="http://schemas.microsoft.com/office/powerpoint/2010/main" val="5270450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F1EEE79-3478-43D1-A224-E1747D969E4D}" type="slidenum">
              <a:rPr lang="en-US" smtClean="0"/>
              <a:t>2</a:t>
            </a:fld>
            <a:endParaRPr lang="en-US"/>
          </a:p>
        </p:txBody>
      </p:sp>
    </p:spTree>
    <p:extLst>
      <p:ext uri="{BB962C8B-B14F-4D97-AF65-F5344CB8AC3E}">
        <p14:creationId xmlns:p14="http://schemas.microsoft.com/office/powerpoint/2010/main" val="13805994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F1EEE79-3478-43D1-A224-E1747D969E4D}" type="slidenum">
              <a:rPr lang="en-US" smtClean="0"/>
              <a:t>3</a:t>
            </a:fld>
            <a:endParaRPr lang="en-US"/>
          </a:p>
        </p:txBody>
      </p:sp>
    </p:spTree>
    <p:extLst>
      <p:ext uri="{BB962C8B-B14F-4D97-AF65-F5344CB8AC3E}">
        <p14:creationId xmlns:p14="http://schemas.microsoft.com/office/powerpoint/2010/main" val="36826236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F1EEE79-3478-43D1-A224-E1747D969E4D}" type="slidenum">
              <a:rPr lang="en-US" smtClean="0"/>
              <a:t>4</a:t>
            </a:fld>
            <a:endParaRPr lang="en-US"/>
          </a:p>
        </p:txBody>
      </p:sp>
    </p:spTree>
    <p:extLst>
      <p:ext uri="{BB962C8B-B14F-4D97-AF65-F5344CB8AC3E}">
        <p14:creationId xmlns:p14="http://schemas.microsoft.com/office/powerpoint/2010/main" val="4021600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F1EEE79-3478-43D1-A224-E1747D969E4D}" type="slidenum">
              <a:rPr lang="en-US" smtClean="0"/>
              <a:t>5</a:t>
            </a:fld>
            <a:endParaRPr lang="en-US"/>
          </a:p>
        </p:txBody>
      </p:sp>
    </p:spTree>
    <p:extLst>
      <p:ext uri="{BB962C8B-B14F-4D97-AF65-F5344CB8AC3E}">
        <p14:creationId xmlns:p14="http://schemas.microsoft.com/office/powerpoint/2010/main" val="5857105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F1EEE79-3478-43D1-A224-E1747D969E4D}" type="slidenum">
              <a:rPr lang="en-US" smtClean="0"/>
              <a:t>6</a:t>
            </a:fld>
            <a:endParaRPr lang="en-US"/>
          </a:p>
        </p:txBody>
      </p:sp>
    </p:spTree>
    <p:extLst>
      <p:ext uri="{BB962C8B-B14F-4D97-AF65-F5344CB8AC3E}">
        <p14:creationId xmlns:p14="http://schemas.microsoft.com/office/powerpoint/2010/main" val="25428661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F1EEE79-3478-43D1-A224-E1747D969E4D}" type="slidenum">
              <a:rPr lang="en-US" smtClean="0"/>
              <a:t>7</a:t>
            </a:fld>
            <a:endParaRPr lang="en-US"/>
          </a:p>
        </p:txBody>
      </p:sp>
    </p:spTree>
    <p:extLst>
      <p:ext uri="{BB962C8B-B14F-4D97-AF65-F5344CB8AC3E}">
        <p14:creationId xmlns:p14="http://schemas.microsoft.com/office/powerpoint/2010/main" val="10432004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F1EEE79-3478-43D1-A224-E1747D969E4D}" type="slidenum">
              <a:rPr lang="en-US" smtClean="0"/>
              <a:t>8</a:t>
            </a:fld>
            <a:endParaRPr lang="en-US"/>
          </a:p>
        </p:txBody>
      </p:sp>
    </p:spTree>
    <p:extLst>
      <p:ext uri="{BB962C8B-B14F-4D97-AF65-F5344CB8AC3E}">
        <p14:creationId xmlns:p14="http://schemas.microsoft.com/office/powerpoint/2010/main" val="14122308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F1EEE79-3478-43D1-A224-E1747D969E4D}" type="slidenum">
              <a:rPr lang="en-US" smtClean="0"/>
              <a:t>9</a:t>
            </a:fld>
            <a:endParaRPr lang="en-US"/>
          </a:p>
        </p:txBody>
      </p:sp>
    </p:spTree>
    <p:extLst>
      <p:ext uri="{BB962C8B-B14F-4D97-AF65-F5344CB8AC3E}">
        <p14:creationId xmlns:p14="http://schemas.microsoft.com/office/powerpoint/2010/main" val="18249918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F1EEE79-3478-43D1-A224-E1747D969E4D}" type="slidenum">
              <a:rPr lang="en-US" smtClean="0"/>
              <a:t>10</a:t>
            </a:fld>
            <a:endParaRPr lang="en-US"/>
          </a:p>
        </p:txBody>
      </p:sp>
    </p:spTree>
    <p:extLst>
      <p:ext uri="{BB962C8B-B14F-4D97-AF65-F5344CB8AC3E}">
        <p14:creationId xmlns:p14="http://schemas.microsoft.com/office/powerpoint/2010/main" val="25539299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F1EEE79-3478-43D1-A224-E1747D969E4D}" type="slidenum">
              <a:rPr lang="en-US" smtClean="0"/>
              <a:t>11</a:t>
            </a:fld>
            <a:endParaRPr lang="en-US"/>
          </a:p>
        </p:txBody>
      </p:sp>
    </p:spTree>
    <p:extLst>
      <p:ext uri="{BB962C8B-B14F-4D97-AF65-F5344CB8AC3E}">
        <p14:creationId xmlns:p14="http://schemas.microsoft.com/office/powerpoint/2010/main" val="7411733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F1EEE79-3478-43D1-A224-E1747D969E4D}" type="slidenum">
              <a:rPr lang="en-US" smtClean="0"/>
              <a:t>12</a:t>
            </a:fld>
            <a:endParaRPr lang="en-US"/>
          </a:p>
        </p:txBody>
      </p:sp>
    </p:spTree>
    <p:extLst>
      <p:ext uri="{BB962C8B-B14F-4D97-AF65-F5344CB8AC3E}">
        <p14:creationId xmlns:p14="http://schemas.microsoft.com/office/powerpoint/2010/main" val="32945400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F1EEE79-3478-43D1-A224-E1747D969E4D}" type="slidenum">
              <a:rPr lang="en-US" smtClean="0"/>
              <a:t>13</a:t>
            </a:fld>
            <a:endParaRPr lang="en-US"/>
          </a:p>
        </p:txBody>
      </p:sp>
    </p:spTree>
    <p:extLst>
      <p:ext uri="{BB962C8B-B14F-4D97-AF65-F5344CB8AC3E}">
        <p14:creationId xmlns:p14="http://schemas.microsoft.com/office/powerpoint/2010/main" val="24479292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F1EEE79-3478-43D1-A224-E1747D969E4D}" type="slidenum">
              <a:rPr lang="en-US" smtClean="0"/>
              <a:t>14</a:t>
            </a:fld>
            <a:endParaRPr lang="en-US"/>
          </a:p>
        </p:txBody>
      </p:sp>
    </p:spTree>
    <p:extLst>
      <p:ext uri="{BB962C8B-B14F-4D97-AF65-F5344CB8AC3E}">
        <p14:creationId xmlns:p14="http://schemas.microsoft.com/office/powerpoint/2010/main" val="42119595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F1EEE79-3478-43D1-A224-E1747D969E4D}" type="slidenum">
              <a:rPr lang="en-US" smtClean="0"/>
              <a:t>15</a:t>
            </a:fld>
            <a:endParaRPr lang="en-US"/>
          </a:p>
        </p:txBody>
      </p:sp>
    </p:spTree>
    <p:extLst>
      <p:ext uri="{BB962C8B-B14F-4D97-AF65-F5344CB8AC3E}">
        <p14:creationId xmlns:p14="http://schemas.microsoft.com/office/powerpoint/2010/main" val="8460741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F1EEE79-3478-43D1-A224-E1747D969E4D}" type="slidenum">
              <a:rPr lang="en-US" smtClean="0"/>
              <a:t>16</a:t>
            </a:fld>
            <a:endParaRPr lang="en-US"/>
          </a:p>
        </p:txBody>
      </p:sp>
    </p:spTree>
    <p:extLst>
      <p:ext uri="{BB962C8B-B14F-4D97-AF65-F5344CB8AC3E}">
        <p14:creationId xmlns:p14="http://schemas.microsoft.com/office/powerpoint/2010/main" val="38382512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F1EEE79-3478-43D1-A224-E1747D969E4D}" type="slidenum">
              <a:rPr lang="en-US" smtClean="0"/>
              <a:t>17</a:t>
            </a:fld>
            <a:endParaRPr lang="en-US"/>
          </a:p>
        </p:txBody>
      </p:sp>
    </p:spTree>
    <p:extLst>
      <p:ext uri="{BB962C8B-B14F-4D97-AF65-F5344CB8AC3E}">
        <p14:creationId xmlns:p14="http://schemas.microsoft.com/office/powerpoint/2010/main" val="33919344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1D8BD707-D9CF-40AE-B4C6-C98DA3205C09}" type="datetimeFigureOut">
              <a:rPr lang="en-US" smtClean="0"/>
              <a:pPr/>
              <a:t>5/29/2020</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B6F15528-21DE-4FAA-801E-634DDDAF4B2B}" type="slidenum">
              <a:rPr lang="en-US" smtClean="0"/>
              <a:pPr/>
              <a:t>‹#›</a:t>
            </a:fld>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924800" y="6416675"/>
            <a:ext cx="762000" cy="365125"/>
          </a:xfrm>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5/29/2020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5/29/2020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5/29/2020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5/29/2020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1D8BD707-D9CF-40AE-B4C6-C98DA3205C09}" type="datetimeFigureOut">
              <a:rPr lang="en-US" smtClean="0"/>
              <a:pPr/>
              <a:t>5/29/2020</a:t>
            </a:fld>
            <a:endParaRPr lang="en-US"/>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B6F15528-21DE-4FAA-801E-634DDDAF4B2B}"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0120810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066800" y="1357423"/>
            <a:ext cx="6858000" cy="2000548"/>
          </a:xfrm>
          <a:prstGeom prst="rect">
            <a:avLst/>
          </a:prstGeom>
          <a:noFill/>
        </p:spPr>
        <p:txBody>
          <a:bodyPr wrap="square" rtlCol="0">
            <a:spAutoFit/>
          </a:bodyPr>
          <a:lstStyle/>
          <a:p>
            <a:pPr algn="ctr"/>
            <a:r>
              <a:rPr lang="fa-IR" sz="4400" dirty="0" smtClean="0">
                <a:cs typeface="B Titr" panose="00000700000000000000" pitchFamily="2" charset="-78"/>
              </a:rPr>
              <a:t>هم افزایی در شرکت ها</a:t>
            </a:r>
            <a:r>
              <a:rPr lang="fa-IR" sz="4400" dirty="0">
                <a:cs typeface="B Titr" panose="00000700000000000000" pitchFamily="2" charset="-78"/>
              </a:rPr>
              <a:t>ی</a:t>
            </a:r>
            <a:r>
              <a:rPr lang="fa-IR" sz="4400" dirty="0" smtClean="0">
                <a:cs typeface="B Titr" panose="00000700000000000000" pitchFamily="2" charset="-78"/>
              </a:rPr>
              <a:t> هلدینگ</a:t>
            </a:r>
          </a:p>
          <a:p>
            <a:pPr algn="ctr"/>
            <a:endParaRPr lang="fa-IR" dirty="0">
              <a:cs typeface="B Titr" panose="00000700000000000000" pitchFamily="2" charset="-78"/>
            </a:endParaRPr>
          </a:p>
          <a:p>
            <a:pPr algn="ctr"/>
            <a:endParaRPr lang="fa-IR" dirty="0" smtClean="0">
              <a:cs typeface="B Titr" panose="00000700000000000000" pitchFamily="2" charset="-78"/>
            </a:endParaRPr>
          </a:p>
        </p:txBody>
      </p:sp>
    </p:spTree>
    <p:extLst>
      <p:ext uri="{BB962C8B-B14F-4D97-AF65-F5344CB8AC3E}">
        <p14:creationId xmlns:p14="http://schemas.microsoft.com/office/powerpoint/2010/main" val="23878323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1000" y="304800"/>
            <a:ext cx="8534400" cy="5355312"/>
          </a:xfrm>
          <a:prstGeom prst="rect">
            <a:avLst/>
          </a:prstGeom>
          <a:noFill/>
        </p:spPr>
        <p:txBody>
          <a:bodyPr wrap="square" rtlCol="0">
            <a:spAutoFit/>
          </a:bodyPr>
          <a:lstStyle/>
          <a:p>
            <a:pPr algn="r" rtl="1"/>
            <a:r>
              <a:rPr lang="fa-IR" dirty="0" smtClean="0">
                <a:cs typeface="B Zar" panose="00000400000000000000" pitchFamily="2" charset="-78"/>
              </a:rPr>
              <a:t>مقدمه :</a:t>
            </a:r>
          </a:p>
          <a:p>
            <a:pPr algn="just" rtl="1"/>
            <a:r>
              <a:rPr lang="fa-IR" sz="2400" dirty="0">
                <a:cs typeface="B Zar" panose="00000400000000000000" pitchFamily="2" charset="-78"/>
              </a:rPr>
              <a:t>امروزه با توجه به رقابت روز افزون و تغییرات سریع محیط خارجی، نقش شرکت های هلدینگ (ستاد) در اثربخشی، هم افزایی و ارزش آفرینی شرکت های تابعه بیش از پیش نمایان شده است. هم افزایی (سینرژی) به این معنی است که مجموع عملکرد تک تک شرکت </a:t>
            </a:r>
            <a:r>
              <a:rPr lang="fa-IR" sz="2400" dirty="0" smtClean="0">
                <a:cs typeface="B Zar" panose="00000400000000000000" pitchFamily="2" charset="-78"/>
              </a:rPr>
              <a:t>ها(یکپارچگی </a:t>
            </a:r>
            <a:r>
              <a:rPr lang="fa-IR" sz="2400" dirty="0">
                <a:cs typeface="B Zar" panose="00000400000000000000" pitchFamily="2" charset="-78"/>
              </a:rPr>
              <a:t>آن ها) بیش از جمع جبری آن ها باشد. در خصوص هلدینگ ها این عبارت به این مفهوم است که ستاد هلدینگ تلاش می کند در کل عملکردی بیش از مجموع عملکردها و فعالیت های هر کسب و کار یا شرکت های تابعه داشته باشد. بررسی تاریخی هلدینگ های ایجاد شده از دهه ی ۱۹۵۰ تا کنون نشان می دهد که توجه هلدینگ ها غالباً به استراتژی های ارزش آفرین معطوف بوده است. به گونه ای که هلدینگ های موفق از الگوی یکسان و مشتمل بر سه پارادایم ارزش آفرینی، ویژگی های سازمانی متمایز و تجارت کانونی برخوردار بوده و از راهکارهای ارزش آفرین مختلف چون نفوذ انفرادی، اتصالی، خدماتی و توسعه ای بهره برده اند. در این مقاله سعی می </a:t>
            </a:r>
            <a:r>
              <a:rPr lang="fa-IR" sz="2400" dirty="0" smtClean="0">
                <a:cs typeface="B Zar" panose="00000400000000000000" pitchFamily="2" charset="-78"/>
              </a:rPr>
              <a:t>گردد مفاهیم </a:t>
            </a:r>
            <a:r>
              <a:rPr lang="fa-IR" sz="2400" dirty="0">
                <a:cs typeface="B Zar" panose="00000400000000000000" pitchFamily="2" charset="-78"/>
              </a:rPr>
              <a:t>هم افزایی و رویکردهای آن و همچنین راهکارهای افزایش ارزش آفرینی در سطح هلدینگ (ستاد) تبیین و تشریح گردد.</a:t>
            </a:r>
          </a:p>
          <a:p>
            <a:r>
              <a:rPr lang="fa-IR" dirty="0"/>
              <a:t/>
            </a:r>
            <a:br>
              <a:rPr lang="fa-IR" dirty="0"/>
            </a:br>
            <a:endParaRPr lang="en-US" dirty="0">
              <a:cs typeface="B Zar" panose="00000400000000000000" pitchFamily="2" charset="-78"/>
            </a:endParaRPr>
          </a:p>
        </p:txBody>
      </p:sp>
    </p:spTree>
    <p:extLst>
      <p:ext uri="{BB962C8B-B14F-4D97-AF65-F5344CB8AC3E}">
        <p14:creationId xmlns:p14="http://schemas.microsoft.com/office/powerpoint/2010/main" val="35817567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1000" y="228600"/>
            <a:ext cx="8458200" cy="7171194"/>
          </a:xfrm>
          <a:prstGeom prst="rect">
            <a:avLst/>
          </a:prstGeom>
          <a:noFill/>
        </p:spPr>
        <p:txBody>
          <a:bodyPr wrap="square" rtlCol="0">
            <a:spAutoFit/>
          </a:bodyPr>
          <a:lstStyle/>
          <a:p>
            <a:pPr algn="just" rtl="1"/>
            <a:r>
              <a:rPr lang="fa-IR" sz="2000" dirty="0">
                <a:cs typeface="B Zar" panose="00000400000000000000" pitchFamily="2" charset="-78"/>
              </a:rPr>
              <a:t>امروزه تعداد هلدینگ ها به واسطه ی تاثیرات مهمی که بر اثربخشی شرکت های تابعه ی خود می گذارند، رو به افزایش است. اثر بخشی مذکور نیز خود تابع کیفیت تصمیمات در سطح هلدینگ است. به عبارت دیگر نحوه ی تاثیر گذاری بر کسب و کار، مهم تر از نوع کسب و کار است. لذا مفهوم «مزیت ستاد»، رهنمود قدرتمندی برای راهبرد هلدینگ محسوب می شود. مزیت ستاد یعنی آنکه ستاد بتواند اثربخشی شرکت یا شرکت های تابعه را به نحوی بهبود بخشد که آن ها نتوانند بطور مستقل به چنان عملکردی دست یابند. به عبارت دیگر هم افزایی کارا و رشدی باشد. یعنی: (</a:t>
            </a:r>
            <a:r>
              <a:rPr lang="en-US" sz="2000" dirty="0" smtClean="0">
                <a:cs typeface="B Zar" panose="00000400000000000000" pitchFamily="2" charset="-78"/>
              </a:rPr>
              <a:t>C(Y1,Y2</a:t>
            </a:r>
            <a:r>
              <a:rPr lang="en-US" sz="2000" dirty="0">
                <a:cs typeface="B Zar" panose="00000400000000000000" pitchFamily="2" charset="-78"/>
              </a:rPr>
              <a:t>) &lt;</a:t>
            </a:r>
            <a:r>
              <a:rPr lang="en-US" sz="2000" dirty="0" smtClean="0">
                <a:cs typeface="B Zar" panose="00000400000000000000" pitchFamily="2" charset="-78"/>
              </a:rPr>
              <a:t>C(Y1)+</a:t>
            </a:r>
            <a:r>
              <a:rPr lang="en-US" sz="2000" dirty="0">
                <a:cs typeface="B Zar" panose="00000400000000000000" pitchFamily="2" charset="-78"/>
              </a:rPr>
              <a:t>C(Y2 </a:t>
            </a:r>
            <a:r>
              <a:rPr lang="fa-IR" sz="2000" dirty="0">
                <a:cs typeface="B Zar" panose="00000400000000000000" pitchFamily="2" charset="-78"/>
              </a:rPr>
              <a:t>یا هزینه </a:t>
            </a:r>
            <a:r>
              <a:rPr lang="fa-IR" sz="2000" dirty="0" smtClean="0">
                <a:cs typeface="B Zar" panose="00000400000000000000" pitchFamily="2" charset="-78"/>
              </a:rPr>
              <a:t>ی</a:t>
            </a:r>
            <a:r>
              <a:rPr lang="fa-IR" sz="2000" dirty="0">
                <a:cs typeface="B Zar" panose="00000400000000000000" pitchFamily="2" charset="-78"/>
              </a:rPr>
              <a:t> کل دو بنگاه اقتصادی از مجموع هزینه ی آن ها به صورت مستقل، کمتر </a:t>
            </a:r>
            <a:r>
              <a:rPr lang="fa-IR" sz="2000" dirty="0" smtClean="0">
                <a:cs typeface="B Zar" panose="00000400000000000000" pitchFamily="2" charset="-78"/>
              </a:rPr>
              <a:t>باشد و </a:t>
            </a:r>
            <a:r>
              <a:rPr lang="fa-IR" sz="2000" dirty="0">
                <a:cs typeface="B Zar" panose="00000400000000000000" pitchFamily="2" charset="-78"/>
              </a:rPr>
              <a:t>همچنین </a:t>
            </a:r>
            <a:r>
              <a:rPr lang="fa-IR" sz="2000" dirty="0" smtClean="0">
                <a:cs typeface="B Zar" panose="00000400000000000000" pitchFamily="2" charset="-78"/>
              </a:rPr>
              <a:t>(</a:t>
            </a:r>
            <a:r>
              <a:rPr lang="en-US" sz="2000" dirty="0" smtClean="0">
                <a:cs typeface="B Zar" panose="00000400000000000000" pitchFamily="2" charset="-78"/>
              </a:rPr>
              <a:t>R(X1</a:t>
            </a:r>
            <a:r>
              <a:rPr lang="en-US" sz="2000" dirty="0">
                <a:cs typeface="B Zar" panose="00000400000000000000" pitchFamily="2" charset="-78"/>
              </a:rPr>
              <a:t>, X2) &gt; </a:t>
            </a:r>
            <a:r>
              <a:rPr lang="en-US" sz="2000" dirty="0" smtClean="0">
                <a:cs typeface="B Zar" panose="00000400000000000000" pitchFamily="2" charset="-78"/>
              </a:rPr>
              <a:t>R(X1) </a:t>
            </a:r>
            <a:r>
              <a:rPr lang="en-US" sz="2000" dirty="0">
                <a:cs typeface="B Zar" panose="00000400000000000000" pitchFamily="2" charset="-78"/>
              </a:rPr>
              <a:t>+</a:t>
            </a:r>
            <a:r>
              <a:rPr lang="en-US" sz="2000" dirty="0" smtClean="0">
                <a:cs typeface="B Zar" panose="00000400000000000000" pitchFamily="2" charset="-78"/>
              </a:rPr>
              <a:t>R(X2 </a:t>
            </a:r>
            <a:r>
              <a:rPr lang="fa-IR" sz="2000" dirty="0" smtClean="0">
                <a:cs typeface="B Zar" panose="00000400000000000000" pitchFamily="2" charset="-78"/>
              </a:rPr>
              <a:t>  و </a:t>
            </a:r>
            <a:r>
              <a:rPr lang="fa-IR" sz="2000" dirty="0">
                <a:cs typeface="B Zar" panose="00000400000000000000" pitchFamily="2" charset="-78"/>
              </a:rPr>
              <a:t>0 &lt; (</a:t>
            </a:r>
            <a:r>
              <a:rPr lang="en-US" sz="2000" dirty="0" smtClean="0">
                <a:cs typeface="B Zar" panose="00000400000000000000" pitchFamily="2" charset="-78"/>
              </a:rPr>
              <a:t>R’(</a:t>
            </a:r>
            <a:r>
              <a:rPr lang="en-US" sz="2000" dirty="0">
                <a:cs typeface="B Zar" panose="00000400000000000000" pitchFamily="2" charset="-78"/>
              </a:rPr>
              <a:t>X1, </a:t>
            </a:r>
            <a:r>
              <a:rPr lang="en-US" sz="2000" dirty="0" smtClean="0">
                <a:cs typeface="B Zar" panose="00000400000000000000" pitchFamily="2" charset="-78"/>
              </a:rPr>
              <a:t>X2</a:t>
            </a:r>
            <a:r>
              <a:rPr lang="fa-IR" sz="2000" dirty="0" smtClean="0">
                <a:cs typeface="B Zar" panose="00000400000000000000" pitchFamily="2" charset="-78"/>
              </a:rPr>
              <a:t> یعنی </a:t>
            </a:r>
            <a:r>
              <a:rPr lang="fa-IR" sz="2000" dirty="0">
                <a:cs typeface="B Zar" panose="00000400000000000000" pitchFamily="2" charset="-78"/>
              </a:rPr>
              <a:t>کل درآمد حاصل از اشتراک منابع دو ینگاه اقتصادی از مجموع تک تک آن ها بیشتر باشد. </a:t>
            </a:r>
            <a:r>
              <a:rPr lang="fa-IR" sz="2000" dirty="0" smtClean="0">
                <a:cs typeface="B Zar" panose="00000400000000000000" pitchFamily="2" charset="-78"/>
              </a:rPr>
              <a:t>همچنین </a:t>
            </a:r>
            <a:r>
              <a:rPr lang="fa-IR" sz="2000" dirty="0">
                <a:cs typeface="B Zar" panose="00000400000000000000" pitchFamily="2" charset="-78"/>
              </a:rPr>
              <a:t>ستاد آن چنان ارزش آفرین </a:t>
            </a:r>
            <a:r>
              <a:rPr lang="fa-IR" sz="2000" dirty="0" smtClean="0">
                <a:cs typeface="B Zar" panose="00000400000000000000" pitchFamily="2" charset="-78"/>
              </a:rPr>
              <a:t>باشد </a:t>
            </a:r>
            <a:r>
              <a:rPr lang="fa-IR" sz="2000" dirty="0">
                <a:cs typeface="B Zar" panose="00000400000000000000" pitchFamily="2" charset="-78"/>
              </a:rPr>
              <a:t>که هیچ ستاد دیگری قادر به آن </a:t>
            </a:r>
            <a:r>
              <a:rPr lang="fa-IR" sz="2000" dirty="0" smtClean="0">
                <a:cs typeface="B Zar" panose="00000400000000000000" pitchFamily="2" charset="-78"/>
              </a:rPr>
              <a:t>نباشد. در </a:t>
            </a:r>
            <a:r>
              <a:rPr lang="fa-IR" sz="2000" dirty="0">
                <a:cs typeface="B Zar" panose="00000400000000000000" pitchFamily="2" charset="-78"/>
              </a:rPr>
              <a:t>این مقاله با توجه به آنچه گفته </a:t>
            </a:r>
            <a:r>
              <a:rPr lang="fa-IR" sz="2000" dirty="0" smtClean="0">
                <a:cs typeface="B Zar" panose="00000400000000000000" pitchFamily="2" charset="-78"/>
              </a:rPr>
              <a:t>شد، </a:t>
            </a:r>
            <a:r>
              <a:rPr lang="fa-IR" sz="2000" dirty="0">
                <a:cs typeface="B Zar" panose="00000400000000000000" pitchFamily="2" charset="-78"/>
              </a:rPr>
              <a:t>سعی برآنست تا بستر تئوریک ایجاد هم افزایی کار </a:t>
            </a:r>
            <a:r>
              <a:rPr lang="fa-IR" sz="2000" dirty="0" smtClean="0">
                <a:cs typeface="B Zar" panose="00000400000000000000" pitchFamily="2" charset="-78"/>
              </a:rPr>
              <a:t>ا و رشدی </a:t>
            </a:r>
            <a:r>
              <a:rPr lang="fa-IR" sz="2000" dirty="0">
                <a:cs typeface="B Zar" panose="00000400000000000000" pitchFamily="2" charset="-78"/>
              </a:rPr>
              <a:t>و همچنین ارزش آفرین، تبیین و روش های عملی کسب آن </a:t>
            </a:r>
            <a:r>
              <a:rPr lang="fa-IR" sz="2000" dirty="0" smtClean="0">
                <a:cs typeface="B Zar" panose="00000400000000000000" pitchFamily="2" charset="-78"/>
              </a:rPr>
              <a:t>ها </a:t>
            </a:r>
            <a:r>
              <a:rPr lang="fa-IR" sz="2000" dirty="0">
                <a:cs typeface="B Zar" panose="00000400000000000000" pitchFamily="2" charset="-78"/>
              </a:rPr>
              <a:t>پیشنهاد گردد</a:t>
            </a:r>
            <a:r>
              <a:rPr lang="fa-IR" sz="2000" dirty="0" smtClean="0">
                <a:cs typeface="B Zar" panose="00000400000000000000" pitchFamily="2" charset="-78"/>
              </a:rPr>
              <a:t>.</a:t>
            </a:r>
          </a:p>
          <a:p>
            <a:pPr algn="just" rtl="1"/>
            <a:r>
              <a:rPr lang="fa-IR" sz="2000" b="1" dirty="0" smtClean="0">
                <a:cs typeface="B Zar" panose="00000400000000000000" pitchFamily="2" charset="-78"/>
              </a:rPr>
              <a:t>مفهوم </a:t>
            </a:r>
            <a:r>
              <a:rPr lang="fa-IR" sz="2000" b="1" dirty="0">
                <a:cs typeface="B Zar" panose="00000400000000000000" pitchFamily="2" charset="-78"/>
              </a:rPr>
              <a:t>ه</a:t>
            </a:r>
            <a:r>
              <a:rPr lang="fa-IR" sz="2000" b="1" dirty="0" smtClean="0">
                <a:cs typeface="B Zar" panose="00000400000000000000" pitchFamily="2" charset="-78"/>
              </a:rPr>
              <a:t>لدینگ </a:t>
            </a:r>
            <a:r>
              <a:rPr lang="fa-IR" sz="2000" b="1" dirty="0">
                <a:cs typeface="B Zar" panose="00000400000000000000" pitchFamily="2" charset="-78"/>
              </a:rPr>
              <a:t>و </a:t>
            </a:r>
            <a:r>
              <a:rPr lang="fa-IR" sz="2000" b="1" dirty="0" smtClean="0">
                <a:cs typeface="B Zar" panose="00000400000000000000" pitchFamily="2" charset="-78"/>
              </a:rPr>
              <a:t>روش های سازماندهی </a:t>
            </a:r>
          </a:p>
          <a:p>
            <a:pPr algn="just" rtl="1"/>
            <a:r>
              <a:rPr lang="fa-IR" sz="2000" dirty="0" smtClean="0">
                <a:cs typeface="B Zar" panose="00000400000000000000" pitchFamily="2" charset="-78"/>
              </a:rPr>
              <a:t>در </a:t>
            </a:r>
            <a:r>
              <a:rPr lang="fa-IR" sz="2000" dirty="0">
                <a:cs typeface="B Zar" panose="00000400000000000000" pitchFamily="2" charset="-78"/>
              </a:rPr>
              <a:t>زبان انگلیسی «هلدینگ» مترادف با </a:t>
            </a:r>
            <a:r>
              <a:rPr lang="en-US" sz="2000" dirty="0">
                <a:cs typeface="B Zar" panose="00000400000000000000" pitchFamily="2" charset="-78"/>
              </a:rPr>
              <a:t>Parent Company </a:t>
            </a:r>
            <a:r>
              <a:rPr lang="fa-IR" sz="2000" dirty="0">
                <a:cs typeface="B Zar" panose="00000400000000000000" pitchFamily="2" charset="-78"/>
              </a:rPr>
              <a:t>است و در زبان فارسی شاید بتوان آن را مترادف با «شرکت فراگیر» و یا «شرکت مادر» قرار داد. بطور کلی، شرکت های هلدینگ سهامدار عمده ی شرکت های تابعه ی خود هستند، بر آن ها مدیریت استراتژیک کرده و تمامی فعالیت های </a:t>
            </a:r>
            <a:r>
              <a:rPr lang="fa-IR" sz="2000" dirty="0" smtClean="0">
                <a:cs typeface="B Zar" panose="00000400000000000000" pitchFamily="2" charset="-78"/>
              </a:rPr>
              <a:t>عملیاتی </a:t>
            </a:r>
            <a:r>
              <a:rPr lang="fa-IR" sz="2000" dirty="0">
                <a:cs typeface="B Zar" panose="00000400000000000000" pitchFamily="2" charset="-78"/>
              </a:rPr>
              <a:t>و ارتباطات محیطی را به شرکت های </a:t>
            </a:r>
            <a:r>
              <a:rPr lang="fa-IR" sz="2000" dirty="0" smtClean="0">
                <a:cs typeface="B Zar" panose="00000400000000000000" pitchFamily="2" charset="-78"/>
              </a:rPr>
              <a:t>تابعه </a:t>
            </a:r>
            <a:r>
              <a:rPr lang="fa-IR" sz="2000" dirty="0">
                <a:cs typeface="B Zar" panose="00000400000000000000" pitchFamily="2" charset="-78"/>
              </a:rPr>
              <a:t>ی خود واگذار می کنند. مجموعه شرکت های تابعه ی یک </a:t>
            </a:r>
            <a:r>
              <a:rPr lang="fa-IR" sz="2000" dirty="0" smtClean="0">
                <a:cs typeface="B Zar" panose="00000400000000000000" pitchFamily="2" charset="-78"/>
              </a:rPr>
              <a:t>هلدینگ </a:t>
            </a:r>
            <a:r>
              <a:rPr lang="fa-IR" sz="2000" dirty="0">
                <a:cs typeface="B Zar" panose="00000400000000000000" pitchFamily="2" charset="-78"/>
              </a:rPr>
              <a:t>یا یک شرکت سرمایه گذاری می تواند یک گروه را </a:t>
            </a:r>
            <a:r>
              <a:rPr lang="fa-IR" sz="2000" dirty="0" smtClean="0">
                <a:cs typeface="B Zar" panose="00000400000000000000" pitchFamily="2" charset="-78"/>
              </a:rPr>
              <a:t>ایجاد </a:t>
            </a:r>
            <a:r>
              <a:rPr lang="fa-IR" sz="2000" dirty="0">
                <a:cs typeface="B Zar" panose="00000400000000000000" pitchFamily="2" charset="-78"/>
              </a:rPr>
              <a:t>کند، </a:t>
            </a:r>
            <a:r>
              <a:rPr lang="fa-IR" sz="2000" dirty="0" smtClean="0">
                <a:cs typeface="B Zar" panose="00000400000000000000" pitchFamily="2" charset="-78"/>
              </a:rPr>
              <a:t>بطوری </a:t>
            </a:r>
            <a:r>
              <a:rPr lang="fa-IR" sz="2000" dirty="0">
                <a:cs typeface="B Zar" panose="00000400000000000000" pitchFamily="2" charset="-78"/>
              </a:rPr>
              <a:t>که فعالیت هر کدام کل گروه را تقویت کند. هر شرکت بخشی از منابع گروه را به کار گرفته و در مقابل با یکدیگر ارزش افزوده یا هم افزایی ایجاد می کنند. </a:t>
            </a:r>
            <a:r>
              <a:rPr lang="fa-IR" sz="2000" dirty="0"/>
              <a:t/>
            </a:r>
            <a:br>
              <a:rPr lang="fa-IR" sz="2000" dirty="0"/>
            </a:br>
            <a:endParaRPr lang="fa-IR" sz="2000" dirty="0">
              <a:cs typeface="B Zar" panose="00000400000000000000" pitchFamily="2" charset="-78"/>
            </a:endParaRPr>
          </a:p>
          <a:p>
            <a:pPr algn="just" rtl="1"/>
            <a:r>
              <a:rPr lang="fa-IR" sz="2000" dirty="0">
                <a:cs typeface="B Zar" panose="00000400000000000000" pitchFamily="2" charset="-78"/>
              </a:rPr>
              <a:t/>
            </a:r>
            <a:br>
              <a:rPr lang="fa-IR" sz="2000" dirty="0">
                <a:cs typeface="B Zar" panose="00000400000000000000" pitchFamily="2" charset="-78"/>
              </a:rPr>
            </a:br>
            <a:endParaRPr lang="fa-IR" sz="2000" dirty="0">
              <a:cs typeface="B Zar" panose="00000400000000000000" pitchFamily="2" charset="-78"/>
            </a:endParaRPr>
          </a:p>
          <a:p>
            <a:pPr algn="just" rtl="1"/>
            <a:r>
              <a:rPr lang="fa-IR" sz="2000" dirty="0">
                <a:cs typeface="B Zar" panose="00000400000000000000" pitchFamily="2" charset="-78"/>
              </a:rPr>
              <a:t/>
            </a:r>
            <a:br>
              <a:rPr lang="fa-IR" sz="2000" dirty="0">
                <a:cs typeface="B Zar" panose="00000400000000000000" pitchFamily="2" charset="-78"/>
              </a:rPr>
            </a:br>
            <a:endParaRPr lang="en-US" sz="2000" dirty="0">
              <a:cs typeface="B Zar" panose="00000400000000000000" pitchFamily="2" charset="-78"/>
            </a:endParaRPr>
          </a:p>
        </p:txBody>
      </p:sp>
    </p:spTree>
    <p:extLst>
      <p:ext uri="{BB962C8B-B14F-4D97-AF65-F5344CB8AC3E}">
        <p14:creationId xmlns:p14="http://schemas.microsoft.com/office/powerpoint/2010/main" val="13429217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228600"/>
            <a:ext cx="8763000" cy="5601533"/>
          </a:xfrm>
          <a:prstGeom prst="rect">
            <a:avLst/>
          </a:prstGeom>
          <a:noFill/>
        </p:spPr>
        <p:txBody>
          <a:bodyPr wrap="square" rtlCol="0">
            <a:spAutoFit/>
          </a:bodyPr>
          <a:lstStyle/>
          <a:p>
            <a:pPr algn="just" rtl="1"/>
            <a:r>
              <a:rPr lang="fa-IR" sz="2000" dirty="0">
                <a:cs typeface="B Zar" panose="00000400000000000000" pitchFamily="2" charset="-78"/>
              </a:rPr>
              <a:t>مشخصه ی اصلی این شرکت ها همبستگی و وابستگی است. این همبستگی می تواند در زمینه های مختلف صورت گیرد(بطور مثال تأمین مواد، تولید و توزیع و یا در عرصه های تحقیقات، بازاریابی، تامین </a:t>
            </a:r>
            <a:r>
              <a:rPr lang="fa-IR" sz="2000" dirty="0" smtClean="0">
                <a:cs typeface="B Zar" panose="00000400000000000000" pitchFamily="2" charset="-78"/>
              </a:rPr>
              <a:t>مالی </a:t>
            </a:r>
            <a:r>
              <a:rPr lang="fa-IR" sz="2000" dirty="0">
                <a:cs typeface="B Zar" panose="00000400000000000000" pitchFamily="2" charset="-78"/>
              </a:rPr>
              <a:t>و...). با توجه به وابستگی گروه به یکدیگر، وظایف هیات مدیره شرکت های تابعه از این شرکت ها سلب و به صورت یک مدیریت استراتژیک بر عهده ی </a:t>
            </a:r>
            <a:r>
              <a:rPr lang="fa-IR" sz="2000" dirty="0" smtClean="0">
                <a:cs typeface="B Zar" panose="00000400000000000000" pitchFamily="2" charset="-78"/>
              </a:rPr>
              <a:t>هلدینگ </a:t>
            </a:r>
            <a:r>
              <a:rPr lang="fa-IR" sz="2000" dirty="0">
                <a:cs typeface="B Zar" panose="00000400000000000000" pitchFamily="2" charset="-78"/>
              </a:rPr>
              <a:t>قرار می گیرد. در نتیجه اگرچه شرکت هلدینگ دارای شرکت های متعدد و متنوعی است و لیکن وابستگی خاص آن باعث می شود که مدیریت تمامی این شرکت ها در اختیار یک مجموعه واحد قرار </a:t>
            </a:r>
            <a:r>
              <a:rPr lang="fa-IR" sz="2000" dirty="0" smtClean="0">
                <a:cs typeface="B Zar" panose="00000400000000000000" pitchFamily="2" charset="-78"/>
              </a:rPr>
              <a:t>گیرد.</a:t>
            </a:r>
            <a:r>
              <a:rPr lang="en-US" sz="2000" dirty="0" smtClean="0">
                <a:cs typeface="B Zar" panose="00000400000000000000" pitchFamily="2" charset="-78"/>
              </a:rPr>
              <a:t> </a:t>
            </a:r>
            <a:r>
              <a:rPr lang="fa-IR" sz="2000" dirty="0" smtClean="0">
                <a:cs typeface="B Zar" panose="00000400000000000000" pitchFamily="2" charset="-78"/>
              </a:rPr>
              <a:t>مدیریت </a:t>
            </a:r>
            <a:r>
              <a:rPr lang="fa-IR" sz="2000" dirty="0">
                <a:cs typeface="B Zar" panose="00000400000000000000" pitchFamily="2" charset="-78"/>
              </a:rPr>
              <a:t>یک شرکت با مدیریت شرکت های </a:t>
            </a:r>
            <a:r>
              <a:rPr lang="fa-IR" sz="2000" dirty="0" smtClean="0">
                <a:cs typeface="B Zar" panose="00000400000000000000" pitchFamily="2" charset="-78"/>
              </a:rPr>
              <a:t>هلدینگ </a:t>
            </a:r>
            <a:r>
              <a:rPr lang="fa-IR" sz="2000" dirty="0">
                <a:cs typeface="B Zar" panose="00000400000000000000" pitchFamily="2" charset="-78"/>
              </a:rPr>
              <a:t>بسیار </a:t>
            </a:r>
            <a:r>
              <a:rPr lang="fa-IR" sz="2000" dirty="0" smtClean="0">
                <a:cs typeface="B Zar" panose="00000400000000000000" pitchFamily="2" charset="-78"/>
              </a:rPr>
              <a:t>متفاوت </a:t>
            </a:r>
            <a:r>
              <a:rPr lang="fa-IR" sz="2000" dirty="0">
                <a:cs typeface="B Zar" panose="00000400000000000000" pitchFamily="2" charset="-78"/>
              </a:rPr>
              <a:t>است. از آنجا که بازتاب عملکرد مدیریت و نتایج حاصل از تصمیمات اتخاذ شده بر خود شرکت مادر </a:t>
            </a:r>
            <a:r>
              <a:rPr lang="fa-IR" sz="2000" dirty="0" smtClean="0">
                <a:cs typeface="B Zar" panose="00000400000000000000" pitchFamily="2" charset="-78"/>
              </a:rPr>
              <a:t>(ستاد</a:t>
            </a:r>
            <a:r>
              <a:rPr lang="fa-IR" sz="2000" dirty="0">
                <a:cs typeface="B Zar" panose="00000400000000000000" pitchFamily="2" charset="-78"/>
              </a:rPr>
              <a:t>) نیز </a:t>
            </a:r>
            <a:r>
              <a:rPr lang="fa-IR" sz="2000" dirty="0" smtClean="0">
                <a:cs typeface="B Zar" panose="00000400000000000000" pitchFamily="2" charset="-78"/>
              </a:rPr>
              <a:t>تاثیرگذار </a:t>
            </a:r>
            <a:r>
              <a:rPr lang="fa-IR" sz="2000" dirty="0">
                <a:cs typeface="B Zar" panose="00000400000000000000" pitchFamily="2" charset="-78"/>
              </a:rPr>
              <a:t>خواهد بود، لذا ضروری است مدیریت ارشد به منظور تصمیم گیری و اعمال نظر، </a:t>
            </a:r>
            <a:r>
              <a:rPr lang="fa-IR" sz="2000" dirty="0" smtClean="0">
                <a:cs typeface="B Zar" panose="00000400000000000000" pitchFamily="2" charset="-78"/>
              </a:rPr>
              <a:t>علاوه </a:t>
            </a:r>
            <a:r>
              <a:rPr lang="fa-IR" sz="2000" dirty="0">
                <a:cs typeface="B Zar" panose="00000400000000000000" pitchFamily="2" charset="-78"/>
              </a:rPr>
              <a:t>بر بررسی و شناخت ستاد سازمان، با دیدی وسیعتر و شناخت کاملی از شرکت های تابعه، تصمیم گیری کند. بنابراین، مسائل و تصمیمات در سازمان های هلدینگ همواره پیچیده و پرابهام و گاهی نیز همراه با تناقضاتی است که این سازمان ها را نیازمند اجرای مدیریت استراتژیک با الگوهای جدید و مناسب می کند. شرکت های هلدینگ با شرکت های </a:t>
            </a:r>
            <a:r>
              <a:rPr lang="fa-IR" sz="2000" dirty="0" smtClean="0">
                <a:cs typeface="B Zar" panose="00000400000000000000" pitchFamily="2" charset="-78"/>
              </a:rPr>
              <a:t>بزرگ </a:t>
            </a:r>
            <a:r>
              <a:rPr lang="fa-IR" sz="2000" dirty="0">
                <a:cs typeface="B Zar" panose="00000400000000000000" pitchFamily="2" charset="-78"/>
              </a:rPr>
              <a:t>و سرمایه گذاری نیز تقاوت دارند. به گونه ای که شرکت های بزرگ استراتژی های رقابت داشته و </a:t>
            </a:r>
            <a:r>
              <a:rPr lang="fa-IR" sz="2000" dirty="0" smtClean="0">
                <a:cs typeface="B Zar" panose="00000400000000000000" pitchFamily="2" charset="-78"/>
              </a:rPr>
              <a:t>به </a:t>
            </a:r>
            <a:r>
              <a:rPr lang="fa-IR" sz="2000" dirty="0">
                <a:cs typeface="B Zar" panose="00000400000000000000" pitchFamily="2" charset="-78"/>
              </a:rPr>
              <a:t>محصول و قیمت های </a:t>
            </a:r>
            <a:r>
              <a:rPr lang="fa-IR" sz="2000" dirty="0" smtClean="0">
                <a:cs typeface="B Zar" panose="00000400000000000000" pitchFamily="2" charset="-78"/>
              </a:rPr>
              <a:t>رقابتی </a:t>
            </a:r>
            <a:r>
              <a:rPr lang="fa-IR" sz="2000" dirty="0">
                <a:cs typeface="B Zar" panose="00000400000000000000" pitchFamily="2" charset="-78"/>
              </a:rPr>
              <a:t>توجه دارند. از بعد استراتژی، تمرکز این شرکت ها بر مزیت </a:t>
            </a:r>
            <a:r>
              <a:rPr lang="fa-IR" sz="2000" dirty="0" smtClean="0">
                <a:cs typeface="B Zar" panose="00000400000000000000" pitchFamily="2" charset="-78"/>
              </a:rPr>
              <a:t>رقابتی </a:t>
            </a:r>
            <a:r>
              <a:rPr lang="fa-IR" sz="2000" dirty="0">
                <a:cs typeface="B Zar" panose="00000400000000000000" pitchFamily="2" charset="-78"/>
              </a:rPr>
              <a:t>و استراتژی های </a:t>
            </a:r>
            <a:r>
              <a:rPr lang="fa-IR" sz="2000" dirty="0" smtClean="0">
                <a:cs typeface="B Zar" panose="00000400000000000000" pitchFamily="2" charset="-78"/>
              </a:rPr>
              <a:t>بازار رقابت </a:t>
            </a:r>
            <a:r>
              <a:rPr lang="fa-IR" sz="2000" dirty="0">
                <a:cs typeface="B Zar" panose="00000400000000000000" pitchFamily="2" charset="-78"/>
              </a:rPr>
              <a:t>و سود ناشی از عملیات موفق </a:t>
            </a:r>
            <a:r>
              <a:rPr lang="fa-IR" sz="2000" dirty="0" smtClean="0">
                <a:cs typeface="B Zar" panose="00000400000000000000" pitchFamily="2" charset="-78"/>
              </a:rPr>
              <a:t>تجاری </a:t>
            </a:r>
            <a:r>
              <a:rPr lang="fa-IR" sz="2000" dirty="0">
                <a:cs typeface="B Zar" panose="00000400000000000000" pitchFamily="2" charset="-78"/>
              </a:rPr>
              <a:t>قرار دارد. در حالی که تمرکز شرکت های هلدینگ در انتخاب استراتژی ها بر مزیت ستاد بوده و با دو </a:t>
            </a:r>
            <a:r>
              <a:rPr lang="fa-IR" sz="2000" dirty="0" smtClean="0">
                <a:cs typeface="B Zar" panose="00000400000000000000" pitchFamily="2" charset="-78"/>
              </a:rPr>
              <a:t>سوال </a:t>
            </a:r>
            <a:r>
              <a:rPr lang="fa-IR" sz="2000" dirty="0">
                <a:cs typeface="B Zar" panose="00000400000000000000" pitchFamily="2" charset="-78"/>
              </a:rPr>
              <a:t>مهم زیر مواجه هستند:</a:t>
            </a:r>
          </a:p>
          <a:p>
            <a:pPr algn="just" rtl="1"/>
            <a:r>
              <a:rPr lang="fa-IR" sz="2000" dirty="0">
                <a:cs typeface="B Zar" panose="00000400000000000000" pitchFamily="2" charset="-78"/>
              </a:rPr>
              <a:t>الف) چگونگی </a:t>
            </a:r>
            <a:r>
              <a:rPr lang="fa-IR" sz="2000" dirty="0" smtClean="0">
                <a:cs typeface="B Zar" panose="00000400000000000000" pitchFamily="2" charset="-78"/>
              </a:rPr>
              <a:t>اداره / </a:t>
            </a:r>
            <a:r>
              <a:rPr lang="fa-IR" sz="2000" dirty="0">
                <a:cs typeface="B Zar" panose="00000400000000000000" pitchFamily="2" charset="-78"/>
              </a:rPr>
              <a:t>مدیریت شرکت های تابعه. </a:t>
            </a:r>
            <a:endParaRPr lang="fa-IR" sz="2000" dirty="0" smtClean="0">
              <a:cs typeface="B Zar" panose="00000400000000000000" pitchFamily="2" charset="-78"/>
            </a:endParaRPr>
          </a:p>
          <a:p>
            <a:pPr algn="just" rtl="1"/>
            <a:r>
              <a:rPr lang="fa-IR" sz="2000" dirty="0" smtClean="0">
                <a:cs typeface="B Zar" panose="00000400000000000000" pitchFamily="2" charset="-78"/>
              </a:rPr>
              <a:t>ب) </a:t>
            </a:r>
            <a:r>
              <a:rPr lang="fa-IR" sz="2000" dirty="0">
                <a:cs typeface="B Zar" panose="00000400000000000000" pitchFamily="2" charset="-78"/>
              </a:rPr>
              <a:t>نوع شرکت </a:t>
            </a:r>
            <a:r>
              <a:rPr lang="fa-IR" sz="2000" dirty="0" smtClean="0">
                <a:cs typeface="B Zar" panose="00000400000000000000" pitchFamily="2" charset="-78"/>
              </a:rPr>
              <a:t>/کسب </a:t>
            </a:r>
            <a:r>
              <a:rPr lang="fa-IR" sz="2000" dirty="0">
                <a:cs typeface="B Zar" panose="00000400000000000000" pitchFamily="2" charset="-78"/>
              </a:rPr>
              <a:t>و کار شرکت های تابعه </a:t>
            </a:r>
            <a:r>
              <a:rPr lang="fa-IR" sz="2000" dirty="0" smtClean="0">
                <a:cs typeface="B Zar" panose="00000400000000000000" pitchFamily="2" charset="-78"/>
              </a:rPr>
              <a:t>.</a:t>
            </a:r>
            <a:endParaRPr lang="fa-IR" sz="2000" dirty="0">
              <a:cs typeface="B Zar" panose="00000400000000000000" pitchFamily="2" charset="-78"/>
            </a:endParaRPr>
          </a:p>
          <a:p>
            <a:pPr algn="r" rtl="1"/>
            <a:endParaRPr lang="en-US" dirty="0"/>
          </a:p>
        </p:txBody>
      </p:sp>
    </p:spTree>
    <p:extLst>
      <p:ext uri="{BB962C8B-B14F-4D97-AF65-F5344CB8AC3E}">
        <p14:creationId xmlns:p14="http://schemas.microsoft.com/office/powerpoint/2010/main" val="19913162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2400" y="152400"/>
            <a:ext cx="8839200" cy="5724644"/>
          </a:xfrm>
          <a:prstGeom prst="rect">
            <a:avLst/>
          </a:prstGeom>
          <a:noFill/>
        </p:spPr>
        <p:txBody>
          <a:bodyPr wrap="square" rtlCol="0">
            <a:spAutoFit/>
          </a:bodyPr>
          <a:lstStyle/>
          <a:p>
            <a:pPr algn="r" rtl="1"/>
            <a:r>
              <a:rPr lang="fa-IR" sz="2400" b="1" dirty="0" smtClean="0">
                <a:cs typeface="B Zar" panose="00000400000000000000" pitchFamily="2" charset="-78"/>
              </a:rPr>
              <a:t>مفهوم هم افزایی</a:t>
            </a:r>
          </a:p>
          <a:p>
            <a:pPr algn="just" rtl="1"/>
            <a:r>
              <a:rPr lang="fa-IR" sz="2000" dirty="0">
                <a:cs typeface="B Zar" panose="00000400000000000000" pitchFamily="2" charset="-78"/>
              </a:rPr>
              <a:t>هم افزایی مشتق از کلمه ی یونانی </a:t>
            </a:r>
            <a:r>
              <a:rPr lang="en-US" sz="2000" dirty="0" err="1">
                <a:cs typeface="B Zar" panose="00000400000000000000" pitchFamily="2" charset="-78"/>
              </a:rPr>
              <a:t>Synergia</a:t>
            </a:r>
            <a:r>
              <a:rPr lang="en-US" sz="2000" dirty="0">
                <a:cs typeface="B Zar" panose="00000400000000000000" pitchFamily="2" charset="-78"/>
              </a:rPr>
              <a:t>، </a:t>
            </a:r>
            <a:r>
              <a:rPr lang="fa-IR" sz="2000" dirty="0">
                <a:cs typeface="B Zar" panose="00000400000000000000" pitchFamily="2" charset="-78"/>
              </a:rPr>
              <a:t>به معنی کار مشترک و تعاون در اقدام است. </a:t>
            </a:r>
            <a:r>
              <a:rPr lang="fa-IR" sz="2000" dirty="0" smtClean="0">
                <a:cs typeface="B Zar" panose="00000400000000000000" pitchFamily="2" charset="-78"/>
              </a:rPr>
              <a:t>سینرژی </a:t>
            </a:r>
            <a:r>
              <a:rPr lang="fa-IR" sz="2000" dirty="0">
                <a:cs typeface="B Zar" panose="00000400000000000000" pitchFamily="2" charset="-78"/>
              </a:rPr>
              <a:t>همکاری مجزای چند عامل است، بطوری که اثر کلی آن ها از جمع اثرات آن ها که به صورت مستقل به دست می آید بیشتر باشد. بطور مثال هنگامی که افراد در کنسرت با هم کار می کنند نتیجه ی دریافتی در کل، ارزش بیشتری نسبت به مجموع ورودی های فردی ایجاد می کند. یا در مثال دیگر، سیگار کشیدن می تواند باعث سرطان ریه شود. همچنین تنفس آزبست می تواند باعث سرطان ریه شود. در حالیکه سیگار کشیدن و تنفس آزبست تواماً می توانند منجر به سرطان ریه در سطحی بالاتر از مجموع سیگار کشیدن فردی و میزان آزبست شود. در تعریفی ساده تر، زمانی که دو یا چند عنصر، جریان یا عامل با هم همیاری و برهمکنش(تعامل) داشته باشند معمولا اثری بوجود </a:t>
            </a:r>
            <a:r>
              <a:rPr lang="fa-IR" sz="2000" dirty="0" smtClean="0">
                <a:cs typeface="B Zar" panose="00000400000000000000" pitchFamily="2" charset="-78"/>
              </a:rPr>
              <a:t>می آید </a:t>
            </a:r>
            <a:r>
              <a:rPr lang="fa-IR" sz="2000" dirty="0">
                <a:cs typeface="B Zar" panose="00000400000000000000" pitchFamily="2" charset="-78"/>
              </a:rPr>
              <a:t>که اگر این اثر از مجموع اثرهایی که هر کدام از آن عناصر جداگانه </a:t>
            </a:r>
            <a:r>
              <a:rPr lang="fa-IR" sz="2000" dirty="0" smtClean="0">
                <a:cs typeface="B Zar" panose="00000400000000000000" pitchFamily="2" charset="-78"/>
              </a:rPr>
              <a:t>می توانستند </a:t>
            </a:r>
            <a:r>
              <a:rPr lang="fa-IR" sz="2000" dirty="0">
                <a:cs typeface="B Zar" panose="00000400000000000000" pitchFamily="2" charset="-78"/>
              </a:rPr>
              <a:t>بوجود آورند بیشتر شود، در این صورت پدیده ی هم افزایی رخ داده است. </a:t>
            </a:r>
            <a:endParaRPr lang="fa-IR" sz="2000" dirty="0" smtClean="0">
              <a:cs typeface="B Zar" panose="00000400000000000000" pitchFamily="2" charset="-78"/>
            </a:endParaRPr>
          </a:p>
          <a:p>
            <a:pPr algn="ctr" rtl="1"/>
            <a:endParaRPr lang="fa-IR" b="1" dirty="0" smtClean="0">
              <a:cs typeface="B Zar" panose="00000400000000000000" pitchFamily="2" charset="-78"/>
            </a:endParaRPr>
          </a:p>
          <a:p>
            <a:pPr algn="ctr" rtl="1"/>
            <a:r>
              <a:rPr lang="fa-IR" b="1" dirty="0" smtClean="0">
                <a:cs typeface="B Zar" panose="00000400000000000000" pitchFamily="2" charset="-78"/>
              </a:rPr>
              <a:t>مقدار </a:t>
            </a:r>
            <a:r>
              <a:rPr lang="fa-IR" b="1" dirty="0">
                <a:cs typeface="B Zar" panose="00000400000000000000" pitchFamily="2" charset="-78"/>
              </a:rPr>
              <a:t>هم افزایی را می توان با استفاده از فرمول </a:t>
            </a:r>
            <a:r>
              <a:rPr lang="fa-IR" b="1" dirty="0" smtClean="0">
                <a:cs typeface="B Zar" panose="00000400000000000000" pitchFamily="2" charset="-78"/>
              </a:rPr>
              <a:t>باکمینستر فولر </a:t>
            </a:r>
            <a:r>
              <a:rPr lang="fa-IR" b="1" dirty="0">
                <a:cs typeface="B Zar" panose="00000400000000000000" pitchFamily="2" charset="-78"/>
              </a:rPr>
              <a:t>و براساس رابطه ی زیر بدست آورد: ۲/(تعداد افراد - </a:t>
            </a:r>
            <a:r>
              <a:rPr lang="fa-IR" b="1" baseline="30000" dirty="0">
                <a:cs typeface="B Zar" panose="00000400000000000000" pitchFamily="2" charset="-78"/>
              </a:rPr>
              <a:t>2</a:t>
            </a:r>
            <a:r>
              <a:rPr lang="fa-IR" b="1" dirty="0" smtClean="0">
                <a:cs typeface="B Zar" panose="00000400000000000000" pitchFamily="2" charset="-78"/>
              </a:rPr>
              <a:t>تعداد </a:t>
            </a:r>
            <a:r>
              <a:rPr lang="fa-IR" b="1" dirty="0">
                <a:cs typeface="B Zar" panose="00000400000000000000" pitchFamily="2" charset="-78"/>
              </a:rPr>
              <a:t>افراد) = سینرژی</a:t>
            </a:r>
            <a:endParaRPr lang="fa-IR" dirty="0">
              <a:cs typeface="B Zar" panose="00000400000000000000" pitchFamily="2" charset="-78"/>
            </a:endParaRPr>
          </a:p>
          <a:p>
            <a:pPr algn="r" rtl="1"/>
            <a:endParaRPr lang="fa-IR" dirty="0" smtClean="0">
              <a:cs typeface="B Zar" panose="00000400000000000000" pitchFamily="2" charset="-78"/>
            </a:endParaRPr>
          </a:p>
          <a:p>
            <a:pPr algn="r" rtl="1"/>
            <a:r>
              <a:rPr lang="fa-IR" dirty="0" smtClean="0">
                <a:cs typeface="B Zar" panose="00000400000000000000" pitchFamily="2" charset="-78"/>
              </a:rPr>
              <a:t>براساس </a:t>
            </a:r>
            <a:r>
              <a:rPr lang="fa-IR" dirty="0">
                <a:cs typeface="B Zar" panose="00000400000000000000" pitchFamily="2" charset="-78"/>
              </a:rPr>
              <a:t>این فرمول سینرژی ۵ نفر برابر با ۱۰ رابطه، سینرژی ۱۰ نفر برابر با ۴۵ رابطه و سینرژی ۱۰۰ نفر برابر با ۴۹۵۰ رابطه خواهد بود. بدیهی است با افزایش ارتباطات سینرژی نیز افزایش می یابد. سینرژی یا هم افزایی را می توان در طبیعت نیز مشاهده کرد. حرکات دسته جمعی و </a:t>
            </a:r>
            <a:r>
              <a:rPr lang="en-US" dirty="0">
                <a:cs typeface="B Zar" panose="00000400000000000000" pitchFamily="2" charset="-78"/>
              </a:rPr>
              <a:t>V </a:t>
            </a:r>
            <a:r>
              <a:rPr lang="fa-IR" dirty="0">
                <a:cs typeface="B Zar" panose="00000400000000000000" pitchFamily="2" charset="-78"/>
              </a:rPr>
              <a:t>شکل غازهای وحشی نمونه ی بارزی </a:t>
            </a:r>
            <a:r>
              <a:rPr lang="fa-IR" dirty="0" smtClean="0">
                <a:cs typeface="B Zar" panose="00000400000000000000" pitchFamily="2" charset="-78"/>
              </a:rPr>
              <a:t>از سینرژی است.</a:t>
            </a:r>
            <a:endParaRPr lang="fa-IR" dirty="0">
              <a:cs typeface="B Zar" panose="00000400000000000000" pitchFamily="2" charset="-78"/>
            </a:endParaRPr>
          </a:p>
          <a:p>
            <a:pPr algn="r" rtl="1"/>
            <a:r>
              <a:rPr lang="fa-IR" dirty="0">
                <a:cs typeface="B Zar" panose="00000400000000000000" pitchFamily="2" charset="-78"/>
              </a:rPr>
              <a:t/>
            </a:r>
            <a:br>
              <a:rPr lang="fa-IR" dirty="0">
                <a:cs typeface="B Zar" panose="00000400000000000000" pitchFamily="2" charset="-78"/>
              </a:rPr>
            </a:br>
            <a:endParaRPr lang="en-US" dirty="0">
              <a:cs typeface="B Zar" panose="00000400000000000000" pitchFamily="2" charset="-78"/>
            </a:endParaRPr>
          </a:p>
        </p:txBody>
      </p:sp>
    </p:spTree>
    <p:extLst>
      <p:ext uri="{BB962C8B-B14F-4D97-AF65-F5344CB8AC3E}">
        <p14:creationId xmlns:p14="http://schemas.microsoft.com/office/powerpoint/2010/main" val="18025924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8600" y="152400"/>
            <a:ext cx="8763000" cy="6247864"/>
          </a:xfrm>
          <a:prstGeom prst="rect">
            <a:avLst/>
          </a:prstGeom>
          <a:noFill/>
        </p:spPr>
        <p:txBody>
          <a:bodyPr wrap="square" rtlCol="0">
            <a:spAutoFit/>
          </a:bodyPr>
          <a:lstStyle/>
          <a:p>
            <a:pPr algn="just" rtl="1"/>
            <a:r>
              <a:rPr lang="fa-IR" sz="2000" dirty="0">
                <a:cs typeface="B Zar" panose="00000400000000000000" pitchFamily="2" charset="-78"/>
              </a:rPr>
              <a:t>همان گونه که پیش تر نیز ذکر گردید، کنش دو یا چند عنصر بر یکدیگر که نتیجه ی آن از جمع اثرات یکایک آن عناصر بیشتر باشد، را هم افزائی </a:t>
            </a:r>
            <a:r>
              <a:rPr lang="fa-IR" sz="2000" dirty="0" smtClean="0">
                <a:cs typeface="B Zar" panose="00000400000000000000" pitchFamily="2" charset="-78"/>
              </a:rPr>
              <a:t>یا سینرژی </a:t>
            </a:r>
            <a:r>
              <a:rPr lang="fa-IR" sz="2000" dirty="0">
                <a:cs typeface="B Zar" panose="00000400000000000000" pitchFamily="2" charset="-78"/>
              </a:rPr>
              <a:t>می گویند. </a:t>
            </a:r>
            <a:r>
              <a:rPr lang="fa-IR" sz="2000" dirty="0" smtClean="0">
                <a:cs typeface="B Zar" panose="00000400000000000000" pitchFamily="2" charset="-78"/>
              </a:rPr>
              <a:t>واژه </a:t>
            </a:r>
            <a:r>
              <a:rPr lang="fa-IR" sz="2000" dirty="0">
                <a:cs typeface="B Zar" panose="00000400000000000000" pitchFamily="2" charset="-78"/>
              </a:rPr>
              <a:t>هم </a:t>
            </a:r>
            <a:r>
              <a:rPr lang="fa-IR" sz="2000" dirty="0" smtClean="0">
                <a:cs typeface="B Zar" panose="00000400000000000000" pitchFamily="2" charset="-78"/>
              </a:rPr>
              <a:t>افزایی </a:t>
            </a:r>
            <a:r>
              <a:rPr lang="fa-IR" sz="2000" dirty="0">
                <a:cs typeface="B Zar" panose="00000400000000000000" pitchFamily="2" charset="-78"/>
              </a:rPr>
              <a:t>در فرهنگ اصطلاحات مدیریتی نیز دارای معانی بسیاری است. مهمترین این معانی عبارتند از: هم کوشی، هم نیروزائی، همیاری و فعالیت مشترک توأم با همکاری توسط دو یا چند نفر که در نهایت بسیار باارزش تر از فعالیتهای فردی و مستقل </a:t>
            </a:r>
            <a:r>
              <a:rPr lang="fa-IR" sz="2000" dirty="0" smtClean="0">
                <a:cs typeface="B Zar" panose="00000400000000000000" pitchFamily="2" charset="-78"/>
              </a:rPr>
              <a:t>است. اثر مضاعف، همکنشی  </a:t>
            </a:r>
            <a:r>
              <a:rPr lang="fa-IR" sz="2000" dirty="0">
                <a:cs typeface="B Zar" panose="00000400000000000000" pitchFamily="2" charset="-78"/>
              </a:rPr>
              <a:t>و خاصیت فزونی نیز از معانی واژه هم </a:t>
            </a:r>
            <a:r>
              <a:rPr lang="fa-IR" sz="2000" dirty="0" smtClean="0">
                <a:cs typeface="B Zar" panose="00000400000000000000" pitchFamily="2" charset="-78"/>
              </a:rPr>
              <a:t>افزایی </a:t>
            </a:r>
            <a:r>
              <a:rPr lang="fa-IR" sz="2000" dirty="0">
                <a:cs typeface="B Zar" panose="00000400000000000000" pitchFamily="2" charset="-78"/>
              </a:rPr>
              <a:t>است که برخی به آن اشاره </a:t>
            </a:r>
            <a:r>
              <a:rPr lang="fa-IR" sz="2000" dirty="0" smtClean="0">
                <a:cs typeface="B Zar" panose="00000400000000000000" pitchFamily="2" charset="-78"/>
              </a:rPr>
              <a:t>کرده اند.</a:t>
            </a:r>
          </a:p>
          <a:p>
            <a:pPr algn="just" rtl="1"/>
            <a:r>
              <a:rPr lang="fa-IR" sz="2000" dirty="0" smtClean="0">
                <a:cs typeface="B Zar" panose="00000400000000000000" pitchFamily="2" charset="-78"/>
              </a:rPr>
              <a:t> با </a:t>
            </a:r>
            <a:r>
              <a:rPr lang="fa-IR" sz="2000" dirty="0">
                <a:cs typeface="B Zar" panose="00000400000000000000" pitchFamily="2" charset="-78"/>
              </a:rPr>
              <a:t>توجه به </a:t>
            </a:r>
            <a:r>
              <a:rPr lang="fa-IR" sz="2000" dirty="0" smtClean="0">
                <a:cs typeface="B Zar" panose="00000400000000000000" pitchFamily="2" charset="-78"/>
              </a:rPr>
              <a:t>اینکه </a:t>
            </a:r>
            <a:r>
              <a:rPr lang="fa-IR" sz="2000" dirty="0">
                <a:cs typeface="B Zar" panose="00000400000000000000" pitchFamily="2" charset="-78"/>
              </a:rPr>
              <a:t>سینرژی </a:t>
            </a:r>
            <a:r>
              <a:rPr lang="fa-IR" sz="2000" dirty="0" smtClean="0">
                <a:cs typeface="B Zar" panose="00000400000000000000" pitchFamily="2" charset="-78"/>
              </a:rPr>
              <a:t>پدیده ای </a:t>
            </a:r>
            <a:r>
              <a:rPr lang="fa-IR" sz="2000" dirty="0">
                <a:cs typeface="B Zar" panose="00000400000000000000" pitchFamily="2" charset="-78"/>
              </a:rPr>
              <a:t>است که باعث تشدید اثر می شود، در حوزه ی مطالعات مدیریت و سازمان نیز برای بیان اثر فعالیت گروهی و افزایش بازده ی کار گروهی نسبت به فعالیت های فردی و مستقل، از این واژه استفاده </a:t>
            </a:r>
            <a:r>
              <a:rPr lang="fa-IR" sz="2000" dirty="0" smtClean="0">
                <a:cs typeface="B Zar" panose="00000400000000000000" pitchFamily="2" charset="-78"/>
              </a:rPr>
              <a:t>می شود</a:t>
            </a:r>
            <a:r>
              <a:rPr lang="fa-IR" sz="2000" dirty="0">
                <a:cs typeface="B Zar" panose="00000400000000000000" pitchFamily="2" charset="-78"/>
              </a:rPr>
              <a:t>، </a:t>
            </a:r>
            <a:r>
              <a:rPr lang="fa-IR" sz="2000" dirty="0" smtClean="0">
                <a:cs typeface="B Zar" panose="00000400000000000000" pitchFamily="2" charset="-78"/>
              </a:rPr>
              <a:t>به طوری </a:t>
            </a:r>
            <a:r>
              <a:rPr lang="fa-IR" sz="2000" dirty="0">
                <a:cs typeface="B Zar" panose="00000400000000000000" pitchFamily="2" charset="-78"/>
              </a:rPr>
              <a:t>که گروه ها، استعداد هم </a:t>
            </a:r>
            <a:r>
              <a:rPr lang="fa-IR" sz="2000" dirty="0" smtClean="0">
                <a:cs typeface="B Zar" panose="00000400000000000000" pitchFamily="2" charset="-78"/>
              </a:rPr>
              <a:t>نیروزایی </a:t>
            </a:r>
            <a:r>
              <a:rPr lang="fa-IR" sz="2000" dirty="0">
                <a:cs typeface="B Zar" panose="00000400000000000000" pitchFamily="2" charset="-78"/>
              </a:rPr>
              <a:t>را فراهم اورده و بیش از جمع </a:t>
            </a:r>
            <a:r>
              <a:rPr lang="fa-IR" sz="2000" dirty="0" smtClean="0">
                <a:cs typeface="B Zar" panose="00000400000000000000" pitchFamily="2" charset="-78"/>
              </a:rPr>
              <a:t>توانائی های </a:t>
            </a:r>
            <a:r>
              <a:rPr lang="fa-IR" sz="2000" dirty="0">
                <a:cs typeface="B Zar" panose="00000400000000000000" pitchFamily="2" charset="-78"/>
              </a:rPr>
              <a:t>تک تک اعضای </a:t>
            </a:r>
            <a:r>
              <a:rPr lang="fa-IR" sz="2000" dirty="0" smtClean="0">
                <a:cs typeface="B Zar" panose="00000400000000000000" pitchFamily="2" charset="-78"/>
              </a:rPr>
              <a:t>خود کار </a:t>
            </a:r>
            <a:r>
              <a:rPr lang="fa-IR" sz="2000" dirty="0">
                <a:cs typeface="B Zar" panose="00000400000000000000" pitchFamily="2" charset="-78"/>
              </a:rPr>
              <a:t>انجام می </a:t>
            </a:r>
            <a:r>
              <a:rPr lang="fa-IR" sz="2000" dirty="0" smtClean="0">
                <a:cs typeface="B Zar" panose="00000400000000000000" pitchFamily="2" charset="-78"/>
              </a:rPr>
              <a:t>دهند. به </a:t>
            </a:r>
            <a:r>
              <a:rPr lang="fa-IR" sz="2000" dirty="0">
                <a:cs typeface="B Zar" panose="00000400000000000000" pitchFamily="2" charset="-78"/>
              </a:rPr>
              <a:t>عبارت دیگر، جمع کل از جمع اجزای آن بیشتر می شود. برخی آن را اینگونه نمایش </a:t>
            </a:r>
            <a:r>
              <a:rPr lang="fa-IR" sz="2000" dirty="0" smtClean="0">
                <a:cs typeface="B Zar" panose="00000400000000000000" pitchFamily="2" charset="-78"/>
              </a:rPr>
              <a:t>میدهند </a:t>
            </a:r>
            <a:r>
              <a:rPr lang="fa-IR" sz="2000" dirty="0">
                <a:cs typeface="B Zar" panose="00000400000000000000" pitchFamily="2" charset="-78"/>
              </a:rPr>
              <a:t>که ۵=۲+۲، یا بیشتر از ۵. فرآیندی که این گونه افزایش نیرو را در </a:t>
            </a:r>
            <a:r>
              <a:rPr lang="fa-IR" sz="2000" dirty="0" smtClean="0">
                <a:cs typeface="B Zar" panose="00000400000000000000" pitchFamily="2" charset="-78"/>
              </a:rPr>
              <a:t>موقعیت های </a:t>
            </a:r>
            <a:r>
              <a:rPr lang="fa-IR" sz="2000" dirty="0">
                <a:cs typeface="B Zar" panose="00000400000000000000" pitchFamily="2" charset="-78"/>
              </a:rPr>
              <a:t>فوق و شرایط مشابه توجیه می کند، تحت عنوان هم نیروزائی یا هم افزایی نام برده شده است، در بسیاری مواقع رفتاری از یک فرد، هنگام حضور در یک گروه سر میزند که در تنهایی هرگز اتفاق </a:t>
            </a:r>
            <a:r>
              <a:rPr lang="fa-IR" sz="2000" dirty="0" smtClean="0">
                <a:cs typeface="B Zar" panose="00000400000000000000" pitchFamily="2" charset="-78"/>
              </a:rPr>
              <a:t>نمی افتد</a:t>
            </a:r>
            <a:r>
              <a:rPr lang="fa-IR" sz="2000" dirty="0">
                <a:cs typeface="B Zar" panose="00000400000000000000" pitchFamily="2" charset="-78"/>
              </a:rPr>
              <a:t>. این تغییر رفتار هرگاه با انرژی مضاعف همراه باشد </a:t>
            </a:r>
            <a:r>
              <a:rPr lang="fa-IR" sz="2000" dirty="0" smtClean="0">
                <a:cs typeface="B Zar" panose="00000400000000000000" pitchFamily="2" charset="-78"/>
              </a:rPr>
              <a:t>هم افزایی </a:t>
            </a:r>
            <a:r>
              <a:rPr lang="fa-IR" sz="2000" dirty="0">
                <a:cs typeface="B Zar" panose="00000400000000000000" pitchFamily="2" charset="-78"/>
              </a:rPr>
              <a:t>یا سینرژی محقق </a:t>
            </a:r>
            <a:r>
              <a:rPr lang="fa-IR" sz="2000" dirty="0" smtClean="0">
                <a:cs typeface="B Zar" panose="00000400000000000000" pitchFamily="2" charset="-78"/>
              </a:rPr>
              <a:t>می گردد</a:t>
            </a:r>
            <a:r>
              <a:rPr lang="fa-IR" sz="2000" dirty="0">
                <a:cs typeface="B Zar" panose="00000400000000000000" pitchFamily="2" charset="-78"/>
              </a:rPr>
              <a:t>. علت آن را نمی توان صرفاً با تعداد و کثرت جمعیت توجیه </a:t>
            </a:r>
            <a:r>
              <a:rPr lang="fa-IR" sz="2000" dirty="0" smtClean="0">
                <a:cs typeface="B Zar" panose="00000400000000000000" pitchFamily="2" charset="-78"/>
              </a:rPr>
              <a:t>کرد.</a:t>
            </a:r>
          </a:p>
          <a:p>
            <a:pPr algn="just" rtl="1"/>
            <a:r>
              <a:rPr lang="fa-IR" sz="2000" dirty="0" smtClean="0">
                <a:cs typeface="B Zar" panose="00000400000000000000" pitchFamily="2" charset="-78"/>
              </a:rPr>
              <a:t>در خصوص </a:t>
            </a:r>
            <a:r>
              <a:rPr lang="fa-IR" sz="2000" dirty="0">
                <a:cs typeface="B Zar" panose="00000400000000000000" pitchFamily="2" charset="-78"/>
              </a:rPr>
              <a:t>هلدینگ، هم افزایی به این مفهوم است که ستاد هلدینگ تلاش می کند در کل عملکردی </a:t>
            </a:r>
            <a:r>
              <a:rPr lang="fa-IR" sz="2000" dirty="0" smtClean="0">
                <a:cs typeface="B Zar" panose="00000400000000000000" pitchFamily="2" charset="-78"/>
              </a:rPr>
              <a:t>(کل منسجم) </a:t>
            </a:r>
            <a:r>
              <a:rPr lang="fa-IR" sz="2000" dirty="0">
                <a:cs typeface="B Zar" panose="00000400000000000000" pitchFamily="2" charset="-78"/>
              </a:rPr>
              <a:t>بیش از مجموع عملکردها و فعالیت های هر کسب و </a:t>
            </a:r>
            <a:r>
              <a:rPr lang="fa-IR" sz="2000" dirty="0" smtClean="0">
                <a:cs typeface="B Zar" panose="00000400000000000000" pitchFamily="2" charset="-78"/>
              </a:rPr>
              <a:t>کار</a:t>
            </a:r>
            <a:r>
              <a:rPr lang="fa-IR" sz="2000" dirty="0">
                <a:cs typeface="B Zar" panose="00000400000000000000" pitchFamily="2" charset="-78"/>
              </a:rPr>
              <a:t> یا شرکت های تابعه (اجزاء) داشته باشد. از آنجائی که ترکیب نمودن اجزا و ایجاد یک کل منسجم پرهزینه است، تحقق هم افزایی نیازمند مدیریت و روابط میان منابع </a:t>
            </a:r>
            <a:r>
              <a:rPr lang="fa-IR" sz="2000" dirty="0" smtClean="0">
                <a:cs typeface="B Zar" panose="00000400000000000000" pitchFamily="2" charset="-78"/>
              </a:rPr>
              <a:t>است، لذا </a:t>
            </a:r>
            <a:r>
              <a:rPr lang="fa-IR" sz="2000" dirty="0">
                <a:cs typeface="B Zar" panose="00000400000000000000" pitchFamily="2" charset="-78"/>
              </a:rPr>
              <a:t>پتانسیل هم افزایی نباید هم افزایی </a:t>
            </a:r>
            <a:r>
              <a:rPr lang="fa-IR" sz="2000" dirty="0" smtClean="0">
                <a:cs typeface="B Zar" panose="00000400000000000000" pitchFamily="2" charset="-78"/>
              </a:rPr>
              <a:t>واقعی ترجمه </a:t>
            </a:r>
            <a:r>
              <a:rPr lang="fa-IR" sz="2000" dirty="0">
                <a:cs typeface="B Zar" panose="00000400000000000000" pitchFamily="2" charset="-78"/>
              </a:rPr>
              <a:t>یا تعبیر گردد. در واقع هم افزایی اثر خالص میان پتانسیل کل هم افزایی و هزینه ی تحقق است.</a:t>
            </a:r>
          </a:p>
          <a:p>
            <a:pPr algn="just" rtl="1"/>
            <a:r>
              <a:rPr lang="fa-IR" sz="2000" dirty="0">
                <a:cs typeface="B Zar" panose="00000400000000000000" pitchFamily="2" charset="-78"/>
              </a:rPr>
              <a:t/>
            </a:r>
            <a:br>
              <a:rPr lang="fa-IR" sz="2000" dirty="0">
                <a:cs typeface="B Zar" panose="00000400000000000000" pitchFamily="2" charset="-78"/>
              </a:rPr>
            </a:br>
            <a:endParaRPr lang="en-US" sz="2000" dirty="0">
              <a:cs typeface="B Zar" panose="00000400000000000000" pitchFamily="2" charset="-78"/>
            </a:endParaRPr>
          </a:p>
        </p:txBody>
      </p:sp>
    </p:spTree>
    <p:extLst>
      <p:ext uri="{BB962C8B-B14F-4D97-AF65-F5344CB8AC3E}">
        <p14:creationId xmlns:p14="http://schemas.microsoft.com/office/powerpoint/2010/main" val="18613277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1080655"/>
            <a:ext cx="5096122" cy="43295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025077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2400" y="152400"/>
            <a:ext cx="8763000" cy="4401205"/>
          </a:xfrm>
          <a:prstGeom prst="rect">
            <a:avLst/>
          </a:prstGeom>
          <a:noFill/>
        </p:spPr>
        <p:txBody>
          <a:bodyPr wrap="square" rtlCol="0">
            <a:spAutoFit/>
          </a:bodyPr>
          <a:lstStyle/>
          <a:p>
            <a:pPr algn="r" rtl="1"/>
            <a:r>
              <a:rPr lang="fa-IR" sz="2000" b="1" dirty="0">
                <a:cs typeface="B Zar" panose="00000400000000000000" pitchFamily="2" charset="-78"/>
              </a:rPr>
              <a:t>ضرورت وجود هم افزایی</a:t>
            </a:r>
            <a:endParaRPr lang="fa-IR" sz="2000" dirty="0">
              <a:cs typeface="B Zar" panose="00000400000000000000" pitchFamily="2" charset="-78"/>
            </a:endParaRPr>
          </a:p>
          <a:p>
            <a:pPr algn="r" rtl="1"/>
            <a:r>
              <a:rPr lang="fa-IR" sz="2000" dirty="0">
                <a:cs typeface="B Zar" panose="00000400000000000000" pitchFamily="2" charset="-78"/>
              </a:rPr>
              <a:t>ضرورت وجود هم افزایی را می توان در چهار مورد خلاصه کرد: </a:t>
            </a:r>
            <a:endParaRPr lang="en-US" sz="2000" dirty="0" smtClean="0">
              <a:cs typeface="B Zar" panose="00000400000000000000" pitchFamily="2" charset="-78"/>
            </a:endParaRPr>
          </a:p>
          <a:p>
            <a:pPr algn="r" rtl="1"/>
            <a:r>
              <a:rPr lang="fa-IR" sz="2000" dirty="0" smtClean="0">
                <a:cs typeface="B Zar" panose="00000400000000000000" pitchFamily="2" charset="-78"/>
              </a:rPr>
              <a:t>• </a:t>
            </a:r>
            <a:r>
              <a:rPr lang="fa-IR" sz="2000" dirty="0">
                <a:cs typeface="B Zar" panose="00000400000000000000" pitchFamily="2" charset="-78"/>
              </a:rPr>
              <a:t>ایجاد هم افزایی در سازمان ها به توزیع همگون و هماهنگ بار فعالیت ها کمک کرده و سازمان را در دستیابی به</a:t>
            </a:r>
          </a:p>
          <a:p>
            <a:pPr algn="r" rtl="1"/>
            <a:r>
              <a:rPr lang="fa-IR" sz="2000" dirty="0">
                <a:cs typeface="B Zar" panose="00000400000000000000" pitchFamily="2" charset="-78"/>
              </a:rPr>
              <a:t>تعادل کمک می کند.</a:t>
            </a:r>
          </a:p>
          <a:p>
            <a:pPr algn="r" rtl="1"/>
            <a:r>
              <a:rPr lang="fa-IR" sz="2000" dirty="0">
                <a:cs typeface="B Zar" panose="00000400000000000000" pitchFamily="2" charset="-78"/>
              </a:rPr>
              <a:t>• هماهنگی و توزیع همگون بار فعالیت ها از دلزدگی اعضا و شکست فعالیت ها جلوگیری می کند. </a:t>
            </a:r>
            <a:endParaRPr lang="en-US" sz="2000" dirty="0" smtClean="0">
              <a:cs typeface="B Zar" panose="00000400000000000000" pitchFamily="2" charset="-78"/>
            </a:endParaRPr>
          </a:p>
          <a:p>
            <a:pPr algn="r" rtl="1"/>
            <a:r>
              <a:rPr lang="fa-IR" sz="2000" dirty="0" smtClean="0">
                <a:cs typeface="B Zar" panose="00000400000000000000" pitchFamily="2" charset="-78"/>
              </a:rPr>
              <a:t>• </a:t>
            </a:r>
            <a:r>
              <a:rPr lang="fa-IR" sz="2000" dirty="0">
                <a:cs typeface="B Zar" panose="00000400000000000000" pitchFamily="2" charset="-78"/>
              </a:rPr>
              <a:t>هم افزایی از بروز بحران در سازمان جلوگیری می کند. </a:t>
            </a:r>
            <a:endParaRPr lang="en-US" sz="2000" dirty="0" smtClean="0">
              <a:cs typeface="B Zar" panose="00000400000000000000" pitchFamily="2" charset="-78"/>
            </a:endParaRPr>
          </a:p>
          <a:p>
            <a:pPr algn="r" rtl="1"/>
            <a:r>
              <a:rPr lang="fa-IR" sz="2000" dirty="0" smtClean="0">
                <a:cs typeface="B Zar" panose="00000400000000000000" pitchFamily="2" charset="-78"/>
              </a:rPr>
              <a:t>• </a:t>
            </a:r>
            <a:r>
              <a:rPr lang="fa-IR" sz="2000" dirty="0">
                <a:cs typeface="B Zar" panose="00000400000000000000" pitchFamily="2" charset="-78"/>
              </a:rPr>
              <a:t>هم افزایی به افزایش بازده ی کلی، جلوگیری از تشتت در بخش ها و افزایش توان سازمان می انجامد.</a:t>
            </a:r>
          </a:p>
          <a:p>
            <a:pPr algn="r" rtl="1"/>
            <a:endParaRPr lang="en-US" sz="2000" b="1" dirty="0" smtClean="0">
              <a:cs typeface="B Zar" panose="00000400000000000000" pitchFamily="2" charset="-78"/>
            </a:endParaRPr>
          </a:p>
          <a:p>
            <a:pPr algn="r" rtl="1"/>
            <a:r>
              <a:rPr lang="fa-IR" sz="2000" b="1" dirty="0" smtClean="0">
                <a:cs typeface="B Zar" panose="00000400000000000000" pitchFamily="2" charset="-78"/>
              </a:rPr>
              <a:t>شرایط </a:t>
            </a:r>
            <a:r>
              <a:rPr lang="fa-IR" sz="2000" b="1" dirty="0">
                <a:cs typeface="B Zar" panose="00000400000000000000" pitchFamily="2" charset="-78"/>
              </a:rPr>
              <a:t>و عوامل بروز هم </a:t>
            </a:r>
            <a:r>
              <a:rPr lang="fa-IR" sz="2000" b="1" dirty="0" smtClean="0">
                <a:cs typeface="B Zar" panose="00000400000000000000" pitchFamily="2" charset="-78"/>
              </a:rPr>
              <a:t>افزایی</a:t>
            </a:r>
            <a:endParaRPr lang="fa-IR" sz="2000" dirty="0">
              <a:cs typeface="B Zar" panose="00000400000000000000" pitchFamily="2" charset="-78"/>
            </a:endParaRPr>
          </a:p>
          <a:p>
            <a:pPr algn="r" rtl="1"/>
            <a:r>
              <a:rPr lang="fa-IR" sz="2000" dirty="0">
                <a:cs typeface="B Zar" panose="00000400000000000000" pitchFamily="2" charset="-78"/>
              </a:rPr>
              <a:t>• داشتن هدف مشترک.</a:t>
            </a:r>
          </a:p>
          <a:p>
            <a:pPr algn="r" rtl="1"/>
            <a:r>
              <a:rPr lang="fa-IR" sz="2000" dirty="0">
                <a:cs typeface="B Zar" panose="00000400000000000000" pitchFamily="2" charset="-78"/>
              </a:rPr>
              <a:t>• </a:t>
            </a:r>
            <a:r>
              <a:rPr lang="fa-IR" sz="2000" dirty="0" smtClean="0">
                <a:cs typeface="B Zar" panose="00000400000000000000" pitchFamily="2" charset="-78"/>
              </a:rPr>
              <a:t>وجود </a:t>
            </a:r>
            <a:r>
              <a:rPr lang="fa-IR" sz="2000" dirty="0">
                <a:cs typeface="B Zar" panose="00000400000000000000" pitchFamily="2" charset="-78"/>
              </a:rPr>
              <a:t>تعامل و داشتن هویت ارزشی و فرهنگی مشترک. </a:t>
            </a:r>
            <a:endParaRPr lang="fa-IR" sz="2000" dirty="0" smtClean="0">
              <a:cs typeface="B Zar" panose="00000400000000000000" pitchFamily="2" charset="-78"/>
            </a:endParaRPr>
          </a:p>
          <a:p>
            <a:pPr algn="r" rtl="1"/>
            <a:r>
              <a:rPr lang="fa-IR" sz="2000" dirty="0">
                <a:cs typeface="B Zar" panose="00000400000000000000" pitchFamily="2" charset="-78"/>
              </a:rPr>
              <a:t>• </a:t>
            </a:r>
            <a:r>
              <a:rPr lang="fa-IR" sz="2000" dirty="0" smtClean="0">
                <a:cs typeface="B Zar" panose="00000400000000000000" pitchFamily="2" charset="-78"/>
              </a:rPr>
              <a:t>ویژگی </a:t>
            </a:r>
            <a:r>
              <a:rPr lang="fa-IR" sz="2000" dirty="0">
                <a:cs typeface="B Zar" panose="00000400000000000000" pitchFamily="2" charset="-78"/>
              </a:rPr>
              <a:t>های خاصی که قوانین اجتماعی گروه را تعیین می کنند.</a:t>
            </a:r>
          </a:p>
          <a:p>
            <a:pPr algn="r" rtl="1"/>
            <a:r>
              <a:rPr lang="fa-IR" sz="2000" dirty="0">
                <a:cs typeface="B Zar" panose="00000400000000000000" pitchFamily="2" charset="-78"/>
              </a:rPr>
              <a:t>• </a:t>
            </a:r>
            <a:r>
              <a:rPr lang="fa-IR" sz="2000" dirty="0" smtClean="0">
                <a:cs typeface="B Zar" panose="00000400000000000000" pitchFamily="2" charset="-78"/>
              </a:rPr>
              <a:t>ساخت </a:t>
            </a:r>
            <a:r>
              <a:rPr lang="fa-IR" sz="2000" dirty="0">
                <a:cs typeface="B Zar" panose="00000400000000000000" pitchFamily="2" charset="-78"/>
              </a:rPr>
              <a:t>هیجانی گروه. </a:t>
            </a:r>
            <a:endParaRPr lang="fa-IR" sz="2000" dirty="0" smtClean="0">
              <a:cs typeface="B Zar" panose="00000400000000000000" pitchFamily="2" charset="-78"/>
            </a:endParaRPr>
          </a:p>
          <a:p>
            <a:pPr algn="r" rtl="1"/>
            <a:r>
              <a:rPr lang="fa-IR" sz="2000" dirty="0" smtClean="0">
                <a:cs typeface="B Zar" panose="00000400000000000000" pitchFamily="2" charset="-78"/>
              </a:rPr>
              <a:t>• انسجام گروهی</a:t>
            </a:r>
            <a:endParaRPr lang="en-US" sz="2000" dirty="0">
              <a:cs typeface="B Zar" panose="00000400000000000000" pitchFamily="2" charset="-78"/>
            </a:endParaRPr>
          </a:p>
        </p:txBody>
      </p:sp>
    </p:spTree>
    <p:extLst>
      <p:ext uri="{BB962C8B-B14F-4D97-AF65-F5344CB8AC3E}">
        <p14:creationId xmlns:p14="http://schemas.microsoft.com/office/powerpoint/2010/main" val="32504032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8600" y="124691"/>
            <a:ext cx="8686800" cy="5940088"/>
          </a:xfrm>
          <a:prstGeom prst="rect">
            <a:avLst/>
          </a:prstGeom>
          <a:noFill/>
        </p:spPr>
        <p:txBody>
          <a:bodyPr wrap="square" rtlCol="0">
            <a:spAutoFit/>
          </a:bodyPr>
          <a:lstStyle/>
          <a:p>
            <a:pPr algn="r" rtl="1"/>
            <a:r>
              <a:rPr lang="fa-IR" sz="2000" b="1" dirty="0">
                <a:cs typeface="B Zar" panose="00000400000000000000" pitchFamily="2" charset="-78"/>
              </a:rPr>
              <a:t>رویکردهای هم افزایی</a:t>
            </a:r>
            <a:endParaRPr lang="fa-IR" sz="2000" dirty="0">
              <a:cs typeface="B Zar" panose="00000400000000000000" pitchFamily="2" charset="-78"/>
            </a:endParaRPr>
          </a:p>
          <a:p>
            <a:pPr algn="just" rtl="1"/>
            <a:endParaRPr lang="fa-IR" sz="2000" b="1" dirty="0" smtClean="0">
              <a:cs typeface="B Zar" panose="00000400000000000000" pitchFamily="2" charset="-78"/>
            </a:endParaRPr>
          </a:p>
          <a:p>
            <a:pPr algn="just" rtl="1"/>
            <a:r>
              <a:rPr lang="fa-IR" sz="2000" b="1" dirty="0" smtClean="0">
                <a:cs typeface="B Zar" panose="00000400000000000000" pitchFamily="2" charset="-78"/>
              </a:rPr>
              <a:t>الف</a:t>
            </a:r>
            <a:r>
              <a:rPr lang="fa-IR" sz="2000" b="1" dirty="0">
                <a:cs typeface="B Zar" panose="00000400000000000000" pitchFamily="2" charset="-78"/>
              </a:rPr>
              <a:t>) رویکرد </a:t>
            </a:r>
            <a:r>
              <a:rPr lang="fa-IR" sz="2000" b="1" dirty="0" smtClean="0">
                <a:cs typeface="B Zar" panose="00000400000000000000" pitchFamily="2" charset="-78"/>
              </a:rPr>
              <a:t>پرتفوی: </a:t>
            </a:r>
          </a:p>
          <a:p>
            <a:pPr algn="just" rtl="1"/>
            <a:r>
              <a:rPr lang="fa-IR" sz="2000" dirty="0" smtClean="0">
                <a:cs typeface="B Zar" panose="00000400000000000000" pitchFamily="2" charset="-78"/>
              </a:rPr>
              <a:t>رویکرد </a:t>
            </a:r>
            <a:r>
              <a:rPr lang="fa-IR" sz="2000" dirty="0">
                <a:cs typeface="B Zar" panose="00000400000000000000" pitchFamily="2" charset="-78"/>
              </a:rPr>
              <a:t>پرتفوی به این سوال پاسخ می دهد که </a:t>
            </a:r>
            <a:r>
              <a:rPr lang="fa-IR" sz="2000" dirty="0" smtClean="0">
                <a:cs typeface="B Zar" panose="00000400000000000000" pitchFamily="2" charset="-78"/>
              </a:rPr>
              <a:t>منابع </a:t>
            </a:r>
            <a:r>
              <a:rPr lang="fa-IR" sz="2000" dirty="0">
                <a:cs typeface="B Zar" panose="00000400000000000000" pitchFamily="2" charset="-78"/>
              </a:rPr>
              <a:t>نقد هلدینگ کجا سرمایه گذاری شود تا بیشترین سود یا بازده را برای هلدینگ ایجاد کند؟ چرا که تشخیص ستاد برای نوع سرمایه گذاری، منشاء ارزش آفرینی و هم افزایی برای هلدینگ است</a:t>
            </a:r>
            <a:r>
              <a:rPr lang="fa-IR" sz="2000" dirty="0" smtClean="0">
                <a:cs typeface="B Zar" panose="00000400000000000000" pitchFamily="2" charset="-78"/>
              </a:rPr>
              <a:t>.</a:t>
            </a:r>
            <a:endParaRPr lang="fa-IR" sz="2000" b="1" dirty="0" smtClean="0">
              <a:cs typeface="B Zar" panose="00000400000000000000" pitchFamily="2" charset="-78"/>
            </a:endParaRPr>
          </a:p>
          <a:p>
            <a:pPr algn="just" rtl="1"/>
            <a:endParaRPr lang="fa-IR" sz="2000" b="1" dirty="0" smtClean="0">
              <a:cs typeface="B Zar" panose="00000400000000000000" pitchFamily="2" charset="-78"/>
            </a:endParaRPr>
          </a:p>
          <a:p>
            <a:pPr algn="just" rtl="1"/>
            <a:r>
              <a:rPr lang="fa-IR" sz="2000" b="1" dirty="0" smtClean="0">
                <a:cs typeface="B Zar" panose="00000400000000000000" pitchFamily="2" charset="-78"/>
              </a:rPr>
              <a:t>ب</a:t>
            </a:r>
            <a:r>
              <a:rPr lang="fa-IR" sz="2000" b="1" dirty="0">
                <a:cs typeface="B Zar" panose="00000400000000000000" pitchFamily="2" charset="-78"/>
              </a:rPr>
              <a:t>) رویکرد تحلیل </a:t>
            </a:r>
            <a:r>
              <a:rPr lang="fa-IR" sz="2000" b="1" dirty="0" smtClean="0">
                <a:cs typeface="B Zar" panose="00000400000000000000" pitchFamily="2" charset="-78"/>
              </a:rPr>
              <a:t>زنجیره </a:t>
            </a:r>
            <a:r>
              <a:rPr lang="fa-IR" sz="2000" b="1" dirty="0">
                <a:cs typeface="B Zar" panose="00000400000000000000" pitchFamily="2" charset="-78"/>
              </a:rPr>
              <a:t>ی </a:t>
            </a:r>
            <a:r>
              <a:rPr lang="fa-IR" sz="2000" b="1" dirty="0" smtClean="0">
                <a:cs typeface="B Zar" panose="00000400000000000000" pitchFamily="2" charset="-78"/>
              </a:rPr>
              <a:t>ارزش:</a:t>
            </a:r>
          </a:p>
          <a:p>
            <a:pPr algn="just" rtl="1"/>
            <a:r>
              <a:rPr lang="fa-IR" sz="2000" dirty="0" smtClean="0">
                <a:cs typeface="B Zar" panose="00000400000000000000" pitchFamily="2" charset="-78"/>
              </a:rPr>
              <a:t> </a:t>
            </a:r>
            <a:r>
              <a:rPr lang="fa-IR" sz="2000" dirty="0">
                <a:cs typeface="B Zar" panose="00000400000000000000" pitchFamily="2" charset="-78"/>
              </a:rPr>
              <a:t>به عقیده ی پورتر (۱۹۸۷)، </a:t>
            </a:r>
            <a:r>
              <a:rPr lang="fa-IR" sz="2000" dirty="0" smtClean="0">
                <a:cs typeface="B Zar" panose="00000400000000000000" pitchFamily="2" charset="-78"/>
              </a:rPr>
              <a:t>پورتفوی </a:t>
            </a:r>
            <a:r>
              <a:rPr lang="fa-IR" sz="2000" dirty="0">
                <a:cs typeface="B Zar" panose="00000400000000000000" pitchFamily="2" charset="-78"/>
              </a:rPr>
              <a:t>متنوع یا </a:t>
            </a:r>
            <a:r>
              <a:rPr lang="fa-IR" sz="2000" dirty="0" smtClean="0">
                <a:cs typeface="B Zar" panose="00000400000000000000" pitchFamily="2" charset="-78"/>
              </a:rPr>
              <a:t>مختلط، </a:t>
            </a:r>
            <a:r>
              <a:rPr lang="fa-IR" sz="2000" dirty="0">
                <a:cs typeface="B Zar" panose="00000400000000000000" pitchFamily="2" charset="-78"/>
              </a:rPr>
              <a:t>هم افزا نیست، چراکه هم افزایی موثر از طریق توزیع جریان </a:t>
            </a:r>
            <a:r>
              <a:rPr lang="fa-IR" sz="2000" dirty="0" smtClean="0">
                <a:cs typeface="B Zar" panose="00000400000000000000" pitchFamily="2" charset="-78"/>
              </a:rPr>
              <a:t>نقد </a:t>
            </a:r>
            <a:r>
              <a:rPr lang="fa-IR" sz="2000" dirty="0">
                <a:cs typeface="B Zar" panose="00000400000000000000" pitchFamily="2" charset="-78"/>
              </a:rPr>
              <a:t>صورت </a:t>
            </a:r>
            <a:r>
              <a:rPr lang="fa-IR" sz="2000" dirty="0" smtClean="0">
                <a:cs typeface="B Zar" panose="00000400000000000000" pitchFamily="2" charset="-78"/>
              </a:rPr>
              <a:t>نمی </a:t>
            </a:r>
            <a:r>
              <a:rPr lang="fa-IR" sz="2000" dirty="0">
                <a:cs typeface="B Zar" panose="00000400000000000000" pitchFamily="2" charset="-78"/>
              </a:rPr>
              <a:t>گیرد. او معتقد است که برای ایجاد و </a:t>
            </a:r>
            <a:r>
              <a:rPr lang="fa-IR" sz="2000" dirty="0" smtClean="0">
                <a:cs typeface="B Zar" panose="00000400000000000000" pitchFamily="2" charset="-78"/>
              </a:rPr>
              <a:t>حفظ </a:t>
            </a:r>
            <a:r>
              <a:rPr lang="fa-IR" sz="2000" dirty="0">
                <a:cs typeface="B Zar" panose="00000400000000000000" pitchFamily="2" charset="-78"/>
              </a:rPr>
              <a:t>مزیت رقابتی، ستاد باید در زنجیره ی ارزش شرکت های تابعه از طریق انتقال مهارت و یا مشارکت در فعالیت ها تاثیر بگذارد. نقش ستاد در هلدینگ در واقع مدیریت زنجیره ی فرایندهای شرکت هاست که مستلزم دانش و آگاهی از فعالیت های شرکت های زیر مجموعه است. هم افزایی در هلدینگ از طریق مشارکت در فناوری، حمل و نقل، خرید و عملیات بازار صورت می گیرد.</a:t>
            </a:r>
          </a:p>
          <a:p>
            <a:pPr algn="just" rtl="1"/>
            <a:endParaRPr lang="fa-IR" sz="2000" b="1" dirty="0" smtClean="0">
              <a:cs typeface="B Zar" panose="00000400000000000000" pitchFamily="2" charset="-78"/>
            </a:endParaRPr>
          </a:p>
          <a:p>
            <a:pPr algn="just" rtl="1"/>
            <a:r>
              <a:rPr lang="fa-IR" sz="2000" b="1" dirty="0" smtClean="0">
                <a:cs typeface="B Zar" panose="00000400000000000000" pitchFamily="2" charset="-78"/>
              </a:rPr>
              <a:t>ج</a:t>
            </a:r>
            <a:r>
              <a:rPr lang="fa-IR" sz="2000" b="1" dirty="0">
                <a:cs typeface="B Zar" panose="00000400000000000000" pitchFamily="2" charset="-78"/>
              </a:rPr>
              <a:t>) رویکرد مبتنی بر </a:t>
            </a:r>
            <a:r>
              <a:rPr lang="fa-IR" sz="2000" b="1" dirty="0" smtClean="0">
                <a:cs typeface="B Zar" panose="00000400000000000000" pitchFamily="2" charset="-78"/>
              </a:rPr>
              <a:t>منابع:</a:t>
            </a:r>
          </a:p>
          <a:p>
            <a:pPr algn="just" rtl="1"/>
            <a:r>
              <a:rPr lang="fa-IR" sz="2000" dirty="0" smtClean="0">
                <a:cs typeface="B Zar" panose="00000400000000000000" pitchFamily="2" charset="-78"/>
              </a:rPr>
              <a:t>هم</a:t>
            </a:r>
            <a:r>
              <a:rPr lang="fa-IR" sz="2000" b="1" dirty="0" smtClean="0">
                <a:cs typeface="B Zar" panose="00000400000000000000" pitchFamily="2" charset="-78"/>
              </a:rPr>
              <a:t> </a:t>
            </a:r>
            <a:r>
              <a:rPr lang="fa-IR" sz="2000" dirty="0" smtClean="0">
                <a:cs typeface="B Zar" panose="00000400000000000000" pitchFamily="2" charset="-78"/>
              </a:rPr>
              <a:t>افزایی</a:t>
            </a:r>
            <a:r>
              <a:rPr lang="fa-IR" sz="2000" b="1" dirty="0" smtClean="0">
                <a:cs typeface="B Zar" panose="00000400000000000000" pitchFamily="2" charset="-78"/>
              </a:rPr>
              <a:t> </a:t>
            </a:r>
            <a:r>
              <a:rPr lang="fa-IR" sz="2000" dirty="0" smtClean="0">
                <a:cs typeface="B Zar" panose="00000400000000000000" pitchFamily="2" charset="-78"/>
              </a:rPr>
              <a:t>براساس </a:t>
            </a:r>
            <a:r>
              <a:rPr lang="fa-IR" sz="2000" dirty="0">
                <a:cs typeface="B Zar" panose="00000400000000000000" pitchFamily="2" charset="-78"/>
              </a:rPr>
              <a:t>رویکرد مبتنی بر منابع به </a:t>
            </a:r>
            <a:r>
              <a:rPr lang="fa-IR" sz="2000" dirty="0" smtClean="0">
                <a:cs typeface="B Zar" panose="00000400000000000000" pitchFamily="2" charset="-78"/>
              </a:rPr>
              <a:t>پِنرُز </a:t>
            </a:r>
            <a:r>
              <a:rPr lang="fa-IR" sz="2000" dirty="0">
                <a:cs typeface="B Zar" panose="00000400000000000000" pitchFamily="2" charset="-78"/>
              </a:rPr>
              <a:t>(۱۹۵۹) باز می گردد. او به دو نوع هم افزایی معتقد بود: امکان تسهیم منابع مدیریتی و انتقال </a:t>
            </a:r>
            <a:r>
              <a:rPr lang="fa-IR" sz="2000" dirty="0" smtClean="0">
                <a:cs typeface="B Zar" panose="00000400000000000000" pitchFamily="2" charset="-78"/>
              </a:rPr>
              <a:t>منابع مازاد.</a:t>
            </a:r>
          </a:p>
          <a:p>
            <a:pPr algn="r" rtl="1"/>
            <a:r>
              <a:rPr lang="fa-IR" sz="2000" dirty="0">
                <a:cs typeface="B Zar" panose="00000400000000000000" pitchFamily="2" charset="-78"/>
              </a:rPr>
              <a:t/>
            </a:r>
            <a:br>
              <a:rPr lang="fa-IR" sz="2000" dirty="0">
                <a:cs typeface="B Zar" panose="00000400000000000000" pitchFamily="2" charset="-78"/>
              </a:rPr>
            </a:br>
            <a:endParaRPr lang="en-US" sz="2000" dirty="0">
              <a:cs typeface="B Zar" panose="00000400000000000000" pitchFamily="2" charset="-78"/>
            </a:endParaRPr>
          </a:p>
        </p:txBody>
      </p:sp>
    </p:spTree>
    <p:extLst>
      <p:ext uri="{BB962C8B-B14F-4D97-AF65-F5344CB8AC3E}">
        <p14:creationId xmlns:p14="http://schemas.microsoft.com/office/powerpoint/2010/main" val="24551097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8600" y="152400"/>
            <a:ext cx="8763000" cy="5632311"/>
          </a:xfrm>
          <a:prstGeom prst="rect">
            <a:avLst/>
          </a:prstGeom>
          <a:noFill/>
        </p:spPr>
        <p:txBody>
          <a:bodyPr wrap="square" rtlCol="0">
            <a:spAutoFit/>
          </a:bodyPr>
          <a:lstStyle/>
          <a:p>
            <a:pPr algn="r" rtl="1"/>
            <a:r>
              <a:rPr lang="fa-IR" dirty="0" smtClean="0">
                <a:cs typeface="B Zar" panose="00000400000000000000" pitchFamily="2" charset="-78"/>
              </a:rPr>
              <a:t>انسُف </a:t>
            </a:r>
            <a:r>
              <a:rPr lang="fa-IR" dirty="0">
                <a:cs typeface="B Zar" panose="00000400000000000000" pitchFamily="2" charset="-78"/>
              </a:rPr>
              <a:t>(۱۹۶۵) نیز به چهار نوع هم افزایی در این زمینه اشاره کرده است: </a:t>
            </a:r>
            <a:endParaRPr lang="fa-IR" dirty="0" smtClean="0">
              <a:cs typeface="B Zar" panose="00000400000000000000" pitchFamily="2" charset="-78"/>
            </a:endParaRPr>
          </a:p>
          <a:p>
            <a:pPr algn="r" rtl="1"/>
            <a:r>
              <a:rPr lang="fa-IR" dirty="0" smtClean="0">
                <a:cs typeface="B Zar" panose="00000400000000000000" pitchFamily="2" charset="-78"/>
              </a:rPr>
              <a:t>• </a:t>
            </a:r>
            <a:r>
              <a:rPr lang="fa-IR" dirty="0">
                <a:cs typeface="B Zar" panose="00000400000000000000" pitchFamily="2" charset="-78"/>
              </a:rPr>
              <a:t>هم افزایی فروش: یعنی بکارگیری کانال های مشترک در توزیع، اداره ی فروش یا </a:t>
            </a:r>
            <a:r>
              <a:rPr lang="fa-IR" dirty="0" smtClean="0">
                <a:cs typeface="B Zar" panose="00000400000000000000" pitchFamily="2" charset="-78"/>
              </a:rPr>
              <a:t> عمده </a:t>
            </a:r>
            <a:r>
              <a:rPr lang="fa-IR" dirty="0">
                <a:cs typeface="B Zar" panose="00000400000000000000" pitchFamily="2" charset="-78"/>
              </a:rPr>
              <a:t>فروشان </a:t>
            </a:r>
            <a:r>
              <a:rPr lang="fa-IR" dirty="0" smtClean="0">
                <a:cs typeface="B Zar" panose="00000400000000000000" pitchFamily="2" charset="-78"/>
              </a:rPr>
              <a:t> مشترک. </a:t>
            </a:r>
          </a:p>
          <a:p>
            <a:pPr algn="r" rtl="1"/>
            <a:r>
              <a:rPr lang="fa-IR" dirty="0" smtClean="0">
                <a:cs typeface="B Zar" panose="00000400000000000000" pitchFamily="2" charset="-78"/>
              </a:rPr>
              <a:t>• </a:t>
            </a:r>
            <a:r>
              <a:rPr lang="fa-IR" dirty="0">
                <a:cs typeface="B Zar" panose="00000400000000000000" pitchFamily="2" charset="-78"/>
              </a:rPr>
              <a:t>هم افزایی عملیاتی : استفاده ی بیشتر از امکانات و کارکنان، تسهیم </a:t>
            </a:r>
            <a:r>
              <a:rPr lang="fa-IR" dirty="0" smtClean="0">
                <a:cs typeface="B Zar" panose="00000400000000000000" pitchFamily="2" charset="-78"/>
              </a:rPr>
              <a:t>سربار</a:t>
            </a:r>
            <a:r>
              <a:rPr lang="fa-IR" dirty="0">
                <a:cs typeface="B Zar" panose="00000400000000000000" pitchFamily="2" charset="-78"/>
              </a:rPr>
              <a:t>، یادگیری مشترک و خرید مشترک به شکل </a:t>
            </a:r>
            <a:r>
              <a:rPr lang="fa-IR" dirty="0" smtClean="0">
                <a:cs typeface="B Zar" panose="00000400000000000000" pitchFamily="2" charset="-78"/>
              </a:rPr>
              <a:t>انبوه.</a:t>
            </a:r>
          </a:p>
          <a:p>
            <a:pPr algn="r" rtl="1"/>
            <a:r>
              <a:rPr lang="fa-IR" dirty="0" smtClean="0">
                <a:cs typeface="B Zar" panose="00000400000000000000" pitchFamily="2" charset="-78"/>
              </a:rPr>
              <a:t>• </a:t>
            </a:r>
            <a:r>
              <a:rPr lang="fa-IR" dirty="0">
                <a:cs typeface="B Zar" panose="00000400000000000000" pitchFamily="2" charset="-78"/>
              </a:rPr>
              <a:t>هم افزایی سرمایه گذاری : استفاده ی مشترک از ظرفیت </a:t>
            </a:r>
            <a:r>
              <a:rPr lang="fa-IR" dirty="0" smtClean="0">
                <a:cs typeface="B Zar" panose="00000400000000000000" pitchFamily="2" charset="-78"/>
              </a:rPr>
              <a:t>معطّل </a:t>
            </a:r>
            <a:r>
              <a:rPr lang="fa-IR" dirty="0">
                <a:cs typeface="B Zar" panose="00000400000000000000" pitchFamily="2" charset="-78"/>
              </a:rPr>
              <a:t>کارخانه ها، استفاده ی مشترک از انبار مواد خام، انتقال دانش فنی، ابزار و ماشین آلات </a:t>
            </a:r>
            <a:r>
              <a:rPr lang="fa-IR" dirty="0" smtClean="0">
                <a:cs typeface="B Zar" panose="00000400000000000000" pitchFamily="2" charset="-78"/>
              </a:rPr>
              <a:t>مشترک.</a:t>
            </a:r>
          </a:p>
          <a:p>
            <a:pPr algn="r" rtl="1"/>
            <a:r>
              <a:rPr lang="fa-IR" dirty="0" smtClean="0">
                <a:cs typeface="B Zar" panose="00000400000000000000" pitchFamily="2" charset="-78"/>
              </a:rPr>
              <a:t>• هم افزایی مدیریتی: بهره گیری از راهکارها در مقابل مشکلات عملیاتی، سازمانی و یا راهبردی مشترک.</a:t>
            </a:r>
          </a:p>
          <a:p>
            <a:pPr algn="r" rtl="1"/>
            <a:endParaRPr lang="en-US" dirty="0">
              <a:cs typeface="B Zar" panose="00000400000000000000" pitchFamily="2" charset="-78"/>
            </a:endParaRPr>
          </a:p>
          <a:p>
            <a:pPr algn="r" rtl="1"/>
            <a:r>
              <a:rPr lang="fa-IR" b="1" dirty="0">
                <a:cs typeface="B Zar" panose="00000400000000000000" pitchFamily="2" charset="-78"/>
              </a:rPr>
              <a:t>هم افزایی برای شرکت های متنوع </a:t>
            </a:r>
            <a:endParaRPr lang="en-US" b="1" dirty="0" smtClean="0">
              <a:cs typeface="B Zar" panose="00000400000000000000" pitchFamily="2" charset="-78"/>
            </a:endParaRPr>
          </a:p>
          <a:p>
            <a:pPr algn="r" rtl="1"/>
            <a:endParaRPr lang="en-US" dirty="0" smtClean="0">
              <a:cs typeface="B Zar" panose="00000400000000000000" pitchFamily="2" charset="-78"/>
            </a:endParaRPr>
          </a:p>
          <a:p>
            <a:pPr algn="r" rtl="1"/>
            <a:r>
              <a:rPr lang="fa-IR" b="1" dirty="0" smtClean="0">
                <a:cs typeface="B Zar" panose="00000400000000000000" pitchFamily="2" charset="-78"/>
              </a:rPr>
              <a:t>الف</a:t>
            </a:r>
            <a:r>
              <a:rPr lang="fa-IR" b="1" dirty="0">
                <a:cs typeface="B Zar" panose="00000400000000000000" pitchFamily="2" charset="-78"/>
              </a:rPr>
              <a:t>) استهلاک دارایی: </a:t>
            </a:r>
            <a:r>
              <a:rPr lang="fa-IR" dirty="0">
                <a:cs typeface="B Zar" panose="00000400000000000000" pitchFamily="2" charset="-78"/>
              </a:rPr>
              <a:t>پتانسیل کسب صرفه جویی ناشی از مقیاس میان شرکت های تابعه از طریق تسهیم دارائی های</a:t>
            </a:r>
          </a:p>
          <a:p>
            <a:pPr algn="r" rtl="1"/>
            <a:r>
              <a:rPr lang="fa-IR" dirty="0">
                <a:cs typeface="B Zar" panose="00000400000000000000" pitchFamily="2" charset="-78"/>
              </a:rPr>
              <a:t>موجود .</a:t>
            </a:r>
          </a:p>
          <a:p>
            <a:pPr algn="r" rtl="1"/>
            <a:r>
              <a:rPr lang="fa-IR" b="1" dirty="0">
                <a:cs typeface="B Zar" panose="00000400000000000000" pitchFamily="2" charset="-78"/>
              </a:rPr>
              <a:t>ب) بهبود دارایی: </a:t>
            </a:r>
            <a:r>
              <a:rPr lang="fa-IR" dirty="0">
                <a:cs typeface="B Zar" panose="00000400000000000000" pitchFamily="2" charset="-78"/>
              </a:rPr>
              <a:t>پتانسیل بکارگیری انباشت شایسته محوری در راستای ایجاد یا حفظ دارایی راهبردی در یکی از شرکت </a:t>
            </a:r>
            <a:r>
              <a:rPr lang="fa-IR" dirty="0" smtClean="0">
                <a:cs typeface="B Zar" panose="00000400000000000000" pitchFamily="2" charset="-78"/>
              </a:rPr>
              <a:t>های تابعه </a:t>
            </a:r>
            <a:r>
              <a:rPr lang="fa-IR" dirty="0">
                <a:cs typeface="B Zar" panose="00000400000000000000" pitchFamily="2" charset="-78"/>
              </a:rPr>
              <a:t>برای کمک به بهبود دارایی راهبردی در دیگر شرکت </a:t>
            </a:r>
            <a:r>
              <a:rPr lang="fa-IR" dirty="0" smtClean="0">
                <a:cs typeface="B Zar" panose="00000400000000000000" pitchFamily="2" charset="-78"/>
              </a:rPr>
              <a:t>ها.</a:t>
            </a:r>
            <a:endParaRPr lang="fa-IR" dirty="0">
              <a:cs typeface="B Zar" panose="00000400000000000000" pitchFamily="2" charset="-78"/>
            </a:endParaRPr>
          </a:p>
          <a:p>
            <a:pPr algn="r" rtl="1"/>
            <a:r>
              <a:rPr lang="fa-IR" b="1" dirty="0">
                <a:cs typeface="B Zar" panose="00000400000000000000" pitchFamily="2" charset="-78"/>
              </a:rPr>
              <a:t>ج) خلق دارایی: </a:t>
            </a:r>
            <a:r>
              <a:rPr lang="fa-IR" dirty="0">
                <a:cs typeface="B Zar" panose="00000400000000000000" pitchFamily="2" charset="-78"/>
              </a:rPr>
              <a:t>پتانسیل بکارگیری شایسته محوری از طریق تجربه ی ایجاد دارایی های راهبردی در کسب و کار موجود </a:t>
            </a:r>
            <a:r>
              <a:rPr lang="fa-IR" dirty="0" smtClean="0">
                <a:cs typeface="B Zar" panose="00000400000000000000" pitchFamily="2" charset="-78"/>
              </a:rPr>
              <a:t>برای خلق </a:t>
            </a:r>
            <a:r>
              <a:rPr lang="fa-IR" dirty="0">
                <a:cs typeface="B Zar" panose="00000400000000000000" pitchFamily="2" charset="-78"/>
              </a:rPr>
              <a:t>دارایی جدید در تجارتی دیگر.</a:t>
            </a:r>
          </a:p>
          <a:p>
            <a:pPr algn="r" rtl="1"/>
            <a:r>
              <a:rPr lang="fa-IR" b="1" dirty="0">
                <a:cs typeface="B Zar" panose="00000400000000000000" pitchFamily="2" charset="-78"/>
              </a:rPr>
              <a:t>د) تکثیر دارایی: </a:t>
            </a:r>
            <a:r>
              <a:rPr lang="fa-IR" dirty="0">
                <a:cs typeface="B Zar" panose="00000400000000000000" pitchFamily="2" charset="-78"/>
              </a:rPr>
              <a:t>پتانسیلی برای فرآیندهای شرکت های متنوع مرتبط، به منظور توسعه ی انباشت شایسته محوری موجود در یک تجارت. این عمل به ایجاد دارایی های راهبردی در یک کسب و کار جدید انجامیده و مهارت های جدیدی را برای بهبود</a:t>
            </a:r>
          </a:p>
          <a:p>
            <a:pPr algn="r" rtl="1"/>
            <a:r>
              <a:rPr lang="fa-IR" dirty="0">
                <a:cs typeface="B Zar" panose="00000400000000000000" pitchFamily="2" charset="-78"/>
              </a:rPr>
              <a:t>منظم دارایی های موجود در تجارت بوجود می آورد.</a:t>
            </a:r>
          </a:p>
          <a:p>
            <a:r>
              <a:rPr lang="fa-IR" dirty="0"/>
              <a:t/>
            </a:r>
            <a:br>
              <a:rPr lang="fa-IR" dirty="0"/>
            </a:br>
            <a:endParaRPr lang="en-US" dirty="0"/>
          </a:p>
        </p:txBody>
      </p:sp>
    </p:spTree>
    <p:extLst>
      <p:ext uri="{BB962C8B-B14F-4D97-AF65-F5344CB8AC3E}">
        <p14:creationId xmlns:p14="http://schemas.microsoft.com/office/powerpoint/2010/main" val="1186904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152400"/>
            <a:ext cx="8763000" cy="6463308"/>
          </a:xfrm>
          <a:prstGeom prst="rect">
            <a:avLst/>
          </a:prstGeom>
          <a:noFill/>
        </p:spPr>
        <p:txBody>
          <a:bodyPr wrap="square" rtlCol="0">
            <a:spAutoFit/>
          </a:bodyPr>
          <a:lstStyle/>
          <a:p>
            <a:pPr algn="r" rtl="1"/>
            <a:r>
              <a:rPr lang="fa-IR" b="1" dirty="0" smtClean="0">
                <a:cs typeface="B Zar" panose="00000400000000000000" pitchFamily="2" charset="-78"/>
              </a:rPr>
              <a:t>تجارب هلدینگ های موفق</a:t>
            </a:r>
          </a:p>
          <a:p>
            <a:pPr algn="r" rtl="1"/>
            <a:r>
              <a:rPr lang="fa-IR" dirty="0">
                <a:cs typeface="B Zar" panose="00000400000000000000" pitchFamily="2" charset="-78"/>
              </a:rPr>
              <a:t>گولد، </a:t>
            </a:r>
            <a:r>
              <a:rPr lang="fa-IR" dirty="0" smtClean="0">
                <a:cs typeface="B Zar" panose="00000400000000000000" pitchFamily="2" charset="-78"/>
              </a:rPr>
              <a:t>کَمپبِل </a:t>
            </a:r>
            <a:r>
              <a:rPr lang="fa-IR" dirty="0">
                <a:cs typeface="B Zar" panose="00000400000000000000" pitchFamily="2" charset="-78"/>
              </a:rPr>
              <a:t>و الکساندر (۱۹۹۴)، در مطالعه ای با عنوان استراتژی سطح شرکت، از طریق مطالعه ی کیفی روی شرکت های هلدینگ چون ای بی بی ، کانن . امرسون، </a:t>
            </a:r>
            <a:r>
              <a:rPr lang="fa-IR" dirty="0" smtClean="0">
                <a:cs typeface="B Zar" panose="00000400000000000000" pitchFamily="2" charset="-78"/>
              </a:rPr>
              <a:t>دُوِر</a:t>
            </a:r>
            <a:r>
              <a:rPr lang="fa-IR" dirty="0">
                <a:cs typeface="B Zar" panose="00000400000000000000" pitchFamily="2" charset="-78"/>
              </a:rPr>
              <a:t>، جنرال الکتریک ، </a:t>
            </a:r>
            <a:r>
              <a:rPr lang="fa-IR" dirty="0" smtClean="0">
                <a:cs typeface="B Zar" panose="00000400000000000000" pitchFamily="2" charset="-78"/>
              </a:rPr>
              <a:t>هَنسون</a:t>
            </a:r>
            <a:r>
              <a:rPr lang="fa-IR" dirty="0">
                <a:cs typeface="B Zar" panose="00000400000000000000" pitchFamily="2" charset="-78"/>
              </a:rPr>
              <a:t>، </a:t>
            </a:r>
            <a:r>
              <a:rPr lang="fa-IR" dirty="0" smtClean="0">
                <a:cs typeface="B Zar" panose="00000400000000000000" pitchFamily="2" charset="-78"/>
              </a:rPr>
              <a:t>شِل</a:t>
            </a:r>
            <a:r>
              <a:rPr lang="fa-IR" dirty="0">
                <a:cs typeface="B Zar" panose="00000400000000000000" pitchFamily="2" charset="-78"/>
              </a:rPr>
              <a:t>، یونی </a:t>
            </a:r>
            <a:r>
              <a:rPr lang="fa-IR" dirty="0" smtClean="0">
                <a:cs typeface="B Zar" panose="00000400000000000000" pitchFamily="2" charset="-78"/>
              </a:rPr>
              <a:t>لیور </a:t>
            </a:r>
            <a:r>
              <a:rPr lang="fa-IR" dirty="0">
                <a:cs typeface="B Zar" panose="00000400000000000000" pitchFamily="2" charset="-78"/>
              </a:rPr>
              <a:t>و تری </a:t>
            </a:r>
            <a:r>
              <a:rPr lang="fa-IR" dirty="0" smtClean="0">
                <a:cs typeface="B Zar" panose="00000400000000000000" pitchFamily="2" charset="-78"/>
              </a:rPr>
              <a:t>ام، دریافتند که </a:t>
            </a:r>
            <a:r>
              <a:rPr lang="fa-IR" dirty="0">
                <a:cs typeface="B Zar" panose="00000400000000000000" pitchFamily="2" charset="-78"/>
              </a:rPr>
              <a:t>هر یک از ستادها از روش ها و استراتژی های متفاوتی استفاده کرده اند. اما بررسی دقیق تر آن ها نشان داده است که هسته ی اصلی الگو در همه ی آن ها مشترک بوده و بر سه اصل استوار است. </a:t>
            </a:r>
            <a:endParaRPr lang="fa-IR" dirty="0" smtClean="0">
              <a:cs typeface="B Zar" panose="00000400000000000000" pitchFamily="2" charset="-78"/>
            </a:endParaRPr>
          </a:p>
          <a:p>
            <a:pPr algn="r" rtl="1"/>
            <a:r>
              <a:rPr lang="fa-IR" b="1" dirty="0" smtClean="0">
                <a:cs typeface="B Zar" panose="00000400000000000000" pitchFamily="2" charset="-78"/>
              </a:rPr>
              <a:t>الف</a:t>
            </a:r>
            <a:r>
              <a:rPr lang="fa-IR" b="1" dirty="0">
                <a:cs typeface="B Zar" panose="00000400000000000000" pitchFamily="2" charset="-78"/>
              </a:rPr>
              <a:t>) بینش ارزش </a:t>
            </a:r>
            <a:r>
              <a:rPr lang="fa-IR" b="1" dirty="0" smtClean="0">
                <a:cs typeface="B Zar" panose="00000400000000000000" pitchFamily="2" charset="-78"/>
              </a:rPr>
              <a:t>آفرینی: </a:t>
            </a:r>
            <a:r>
              <a:rPr lang="fa-IR" dirty="0">
                <a:cs typeface="B Zar" panose="00000400000000000000" pitchFamily="2" charset="-78"/>
              </a:rPr>
              <a:t>هلدینگ های موفق، از بینش منحصر به فردی در ارزش آفرینی برخوردارند. این شرکت ها به منظور بهره گیری از فرصت های شرکت های تابعه، بینش خاصی را اتخاذ و در پیش می گیرند</a:t>
            </a:r>
            <a:r>
              <a:rPr lang="fa-IR" dirty="0" smtClean="0">
                <a:cs typeface="B Zar" panose="00000400000000000000" pitchFamily="2" charset="-78"/>
              </a:rPr>
              <a:t>.</a:t>
            </a:r>
            <a:endParaRPr lang="en-US" dirty="0" smtClean="0">
              <a:cs typeface="B Zar" panose="00000400000000000000" pitchFamily="2" charset="-78"/>
            </a:endParaRPr>
          </a:p>
          <a:p>
            <a:pPr algn="r" rtl="1"/>
            <a:r>
              <a:rPr lang="fa-IR" b="1" dirty="0">
                <a:cs typeface="B Zar" panose="00000400000000000000" pitchFamily="2" charset="-78"/>
              </a:rPr>
              <a:t>ب) ویژگی های متمایز ستاد: </a:t>
            </a:r>
            <a:r>
              <a:rPr lang="fa-IR" dirty="0">
                <a:cs typeface="B Zar" panose="00000400000000000000" pitchFamily="2" charset="-78"/>
              </a:rPr>
              <a:t>هلدینگ های موفق از ویژگی های ستاد(مدل های ذهنی، ساختار، سیستم ها، عملیات، افراد و حدود عدم تمرکز) متمایزی برخوردارند. در این هلدینگ ها ویژگی های ستاد از یکسو با یکدیگر سازگارند و از سوی دیگر به</a:t>
            </a:r>
          </a:p>
          <a:p>
            <a:pPr algn="r" rtl="1"/>
            <a:r>
              <a:rPr lang="fa-IR" dirty="0">
                <a:cs typeface="B Zar" panose="00000400000000000000" pitchFamily="2" charset="-78"/>
              </a:rPr>
              <a:t>نوعی طراحی می شوند که ارزش آفرینی ستاد را محقق کنند.</a:t>
            </a:r>
          </a:p>
          <a:p>
            <a:pPr algn="r" rtl="1"/>
            <a:r>
              <a:rPr lang="fa-IR" b="1" dirty="0">
                <a:cs typeface="B Zar" panose="00000400000000000000" pitchFamily="2" charset="-78"/>
              </a:rPr>
              <a:t>ج) تجارت کانونی: </a:t>
            </a:r>
            <a:r>
              <a:rPr lang="fa-IR" dirty="0">
                <a:cs typeface="B Zar" panose="00000400000000000000" pitchFamily="2" charset="-78"/>
              </a:rPr>
              <a:t>در هلدینگ های موفق محور تجارت مشخص و تعریف شده است. یعنی شرکت های تابعه حول کانون تجارت فعالیت می کنند. این شرکت ها کانون تجارت خود را براساس تخصصی و دانش تجاری خود انتخاب می کنند</a:t>
            </a:r>
            <a:r>
              <a:rPr lang="fa-IR" dirty="0" smtClean="0">
                <a:cs typeface="B Zar" panose="00000400000000000000" pitchFamily="2" charset="-78"/>
              </a:rPr>
              <a:t>.</a:t>
            </a:r>
            <a:endParaRPr lang="en-US" dirty="0" smtClean="0">
              <a:cs typeface="B Zar" panose="00000400000000000000" pitchFamily="2" charset="-78"/>
            </a:endParaRPr>
          </a:p>
          <a:p>
            <a:pPr algn="r" rtl="1"/>
            <a:endParaRPr lang="fa-IR" dirty="0">
              <a:cs typeface="B Zar" panose="00000400000000000000" pitchFamily="2" charset="-78"/>
            </a:endParaRPr>
          </a:p>
          <a:p>
            <a:pPr algn="r" rtl="1"/>
            <a:r>
              <a:rPr lang="fa-IR" dirty="0" smtClean="0">
                <a:cs typeface="B Zar" panose="00000400000000000000" pitchFamily="2" charset="-78"/>
              </a:rPr>
              <a:t> </a:t>
            </a:r>
            <a:r>
              <a:rPr lang="fa-IR" b="1" dirty="0">
                <a:cs typeface="B Zar" panose="00000400000000000000" pitchFamily="2" charset="-78"/>
              </a:rPr>
              <a:t>رویکردهای ارزش </a:t>
            </a:r>
            <a:r>
              <a:rPr lang="fa-IR" b="1" dirty="0" smtClean="0">
                <a:cs typeface="B Zar" panose="00000400000000000000" pitchFamily="2" charset="-78"/>
              </a:rPr>
              <a:t>آفرینی</a:t>
            </a:r>
            <a:endParaRPr lang="en-US" b="1" dirty="0" smtClean="0">
              <a:cs typeface="B Zar" panose="00000400000000000000" pitchFamily="2" charset="-78"/>
            </a:endParaRPr>
          </a:p>
          <a:p>
            <a:pPr algn="r" rtl="1"/>
            <a:r>
              <a:rPr lang="fa-IR" dirty="0" smtClean="0">
                <a:cs typeface="B Zar" panose="00000400000000000000" pitchFamily="2" charset="-78"/>
              </a:rPr>
              <a:t> </a:t>
            </a:r>
            <a:r>
              <a:rPr lang="fa-IR" dirty="0">
                <a:cs typeface="B Zar" panose="00000400000000000000" pitchFamily="2" charset="-78"/>
              </a:rPr>
              <a:t>فلسفه ی شرکت های هلدینگ از نظر استراتژی، مدیریت شرکت های تحت پوشش است. اگر شرکت های هلدینگ بتوانند شرکت های تحت پوشش خود را بهتر از حالت مستقل آن ها و همچنین بهتر از هر سازمان مدیریت کننده ی دیگری اداره کنند، در واقع ارزش آفرینی صورت گرفته است و این همان مزیت رقابتی در شرکت های بزرگ است. در واقع یکی از راهکارهای موفقیت هلدینگ تمرکز بر بینش ارزش آفرینی است. به عبارت دیگر هلدینگ باید بر فرصت های کسب و کار و خلق بینش های غیرعادی برای چگونگی بهره برداری از آن ها که ممکن است دیگران آن فرصت ها را درک نکرده باشند، تمرکز کند.</a:t>
            </a:r>
          </a:p>
          <a:p>
            <a:pPr algn="r" rtl="1"/>
            <a:r>
              <a:rPr lang="fa-IR" dirty="0">
                <a:cs typeface="B Zar" panose="00000400000000000000" pitchFamily="2" charset="-78"/>
              </a:rPr>
              <a:t/>
            </a:r>
            <a:br>
              <a:rPr lang="fa-IR" dirty="0">
                <a:cs typeface="B Zar" panose="00000400000000000000" pitchFamily="2" charset="-78"/>
              </a:rPr>
            </a:br>
            <a:endParaRPr lang="fa-IR" dirty="0">
              <a:cs typeface="B Zar" panose="00000400000000000000" pitchFamily="2" charset="-78"/>
            </a:endParaRPr>
          </a:p>
          <a:p>
            <a:pPr algn="r" rtl="1"/>
            <a:r>
              <a:rPr lang="fa-IR" dirty="0">
                <a:cs typeface="B Zar" panose="00000400000000000000" pitchFamily="2" charset="-78"/>
              </a:rPr>
              <a:t/>
            </a:r>
            <a:br>
              <a:rPr lang="fa-IR" dirty="0">
                <a:cs typeface="B Zar" panose="00000400000000000000" pitchFamily="2" charset="-78"/>
              </a:rPr>
            </a:br>
            <a:endParaRPr lang="en-US" dirty="0">
              <a:cs typeface="B Zar" panose="00000400000000000000" pitchFamily="2" charset="-78"/>
            </a:endParaRPr>
          </a:p>
        </p:txBody>
      </p:sp>
    </p:spTree>
    <p:extLst>
      <p:ext uri="{BB962C8B-B14F-4D97-AF65-F5344CB8AC3E}">
        <p14:creationId xmlns:p14="http://schemas.microsoft.com/office/powerpoint/2010/main" val="27435537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228600"/>
            <a:ext cx="8763000" cy="6463308"/>
          </a:xfrm>
          <a:prstGeom prst="rect">
            <a:avLst/>
          </a:prstGeom>
          <a:noFill/>
        </p:spPr>
        <p:txBody>
          <a:bodyPr wrap="square" rtlCol="0">
            <a:spAutoFit/>
          </a:bodyPr>
          <a:lstStyle/>
          <a:p>
            <a:pPr algn="just" rtl="1"/>
            <a:r>
              <a:rPr lang="fa-IR" dirty="0">
                <a:cs typeface="B Zar" panose="00000400000000000000" pitchFamily="2" charset="-78"/>
              </a:rPr>
              <a:t>برای ارزش آفرینی از طریق ستاد از چهار رویکرد اصلی می توان بهره گرفت که عبارتند از:</a:t>
            </a:r>
          </a:p>
          <a:p>
            <a:pPr algn="just" rtl="1"/>
            <a:endParaRPr lang="en-US" dirty="0" smtClean="0">
              <a:cs typeface="B Zar" panose="00000400000000000000" pitchFamily="2" charset="-78"/>
            </a:endParaRPr>
          </a:p>
          <a:p>
            <a:pPr algn="just" rtl="1"/>
            <a:r>
              <a:rPr lang="fa-IR" b="1" dirty="0" smtClean="0">
                <a:cs typeface="B Zar" panose="00000400000000000000" pitchFamily="2" charset="-78"/>
              </a:rPr>
              <a:t>• </a:t>
            </a:r>
            <a:r>
              <a:rPr lang="fa-IR" b="1" dirty="0">
                <a:cs typeface="B Zar" panose="00000400000000000000" pitchFamily="2" charset="-78"/>
              </a:rPr>
              <a:t>نفوذ انفرادی: </a:t>
            </a:r>
            <a:r>
              <a:rPr lang="fa-IR" dirty="0">
                <a:cs typeface="B Zar" panose="00000400000000000000" pitchFamily="2" charset="-78"/>
              </a:rPr>
              <a:t>در این روش ستاد تلاش می کند تا از طریق نفوذ در شرکت های تابعه بر عملکرد هر یک تاثیر</a:t>
            </a:r>
          </a:p>
          <a:p>
            <a:pPr algn="just" rtl="1"/>
            <a:r>
              <a:rPr lang="fa-IR" dirty="0">
                <a:cs typeface="B Zar" panose="00000400000000000000" pitchFamily="2" charset="-78"/>
              </a:rPr>
              <a:t>بگذارد. فرآیندهای محوری ستاد در نفوذ انفرادی شامل گزینش و </a:t>
            </a:r>
            <a:r>
              <a:rPr lang="fa-IR" dirty="0" smtClean="0">
                <a:cs typeface="B Zar" panose="00000400000000000000" pitchFamily="2" charset="-78"/>
              </a:rPr>
              <a:t>راهبَری </a:t>
            </a:r>
            <a:r>
              <a:rPr lang="fa-IR" dirty="0">
                <a:cs typeface="B Zar" panose="00000400000000000000" pitchFamily="2" charset="-78"/>
              </a:rPr>
              <a:t>مدیران، تنظیم و تصویب بودجه ی سالیانه،</a:t>
            </a:r>
          </a:p>
          <a:p>
            <a:pPr algn="just" rtl="1"/>
            <a:r>
              <a:rPr lang="fa-IR" dirty="0">
                <a:cs typeface="B Zar" panose="00000400000000000000" pitchFamily="2" charset="-78"/>
              </a:rPr>
              <a:t>تدوین برنامه استراتژیک شرکت ها و تصمیم های سرمایه گذاری است. در این رویکرد هر شرکت تابعه یک مرکز سود برای هلدینگ تلقی می شود.</a:t>
            </a:r>
          </a:p>
          <a:p>
            <a:pPr algn="just" rtl="1"/>
            <a:endParaRPr lang="en-US" dirty="0" smtClean="0">
              <a:cs typeface="B Zar" panose="00000400000000000000" pitchFamily="2" charset="-78"/>
            </a:endParaRPr>
          </a:p>
          <a:p>
            <a:pPr algn="just" rtl="1"/>
            <a:r>
              <a:rPr lang="fa-IR" b="1" dirty="0" smtClean="0">
                <a:cs typeface="B Zar" panose="00000400000000000000" pitchFamily="2" charset="-78"/>
              </a:rPr>
              <a:t>• </a:t>
            </a:r>
            <a:r>
              <a:rPr lang="fa-IR" b="1" dirty="0">
                <a:cs typeface="B Zar" panose="00000400000000000000" pitchFamily="2" charset="-78"/>
              </a:rPr>
              <a:t>نفوذ اتصالی : </a:t>
            </a:r>
            <a:r>
              <a:rPr lang="fa-IR" dirty="0">
                <a:cs typeface="B Zar" panose="00000400000000000000" pitchFamily="2" charset="-78"/>
              </a:rPr>
              <a:t>ارزش آفرینی از طریق بهبود همکاری صورت می گیرد. به عبارت دیگر ستاد از طریق مکانیزم های اتصالی بین شرکت ها هم افزایی کل مجموعه را تقویت می کند.</a:t>
            </a:r>
          </a:p>
          <a:p>
            <a:pPr algn="just" rtl="1"/>
            <a:endParaRPr lang="en-US" dirty="0" smtClean="0">
              <a:cs typeface="B Zar" panose="00000400000000000000" pitchFamily="2" charset="-78"/>
            </a:endParaRPr>
          </a:p>
          <a:p>
            <a:pPr algn="just" rtl="1"/>
            <a:r>
              <a:rPr lang="fa-IR" b="1" dirty="0" smtClean="0">
                <a:cs typeface="B Zar" panose="00000400000000000000" pitchFamily="2" charset="-78"/>
              </a:rPr>
              <a:t>• </a:t>
            </a:r>
            <a:r>
              <a:rPr lang="fa-IR" b="1" dirty="0">
                <a:cs typeface="B Zar" panose="00000400000000000000" pitchFamily="2" charset="-78"/>
              </a:rPr>
              <a:t>نفوذ عملیاتی و خدمات مرکزی </a:t>
            </a:r>
            <a:r>
              <a:rPr lang="fa-IR" b="1" dirty="0" smtClean="0">
                <a:cs typeface="B Zar" panose="00000400000000000000" pitchFamily="2" charset="-78"/>
              </a:rPr>
              <a:t>: </a:t>
            </a:r>
            <a:r>
              <a:rPr lang="fa-IR" dirty="0">
                <a:cs typeface="B Zar" panose="00000400000000000000" pitchFamily="2" charset="-78"/>
              </a:rPr>
              <a:t>ارزش آفرینی از طریق ارائه ی خدمات مدیریتی و اداری به شرکت های تابعه</a:t>
            </a:r>
          </a:p>
          <a:p>
            <a:pPr algn="just" rtl="1"/>
            <a:r>
              <a:rPr lang="fa-IR" dirty="0">
                <a:cs typeface="B Zar" panose="00000400000000000000" pitchFamily="2" charset="-78"/>
              </a:rPr>
              <a:t>به دست می آید.</a:t>
            </a:r>
          </a:p>
          <a:p>
            <a:pPr algn="just" rtl="1"/>
            <a:endParaRPr lang="en-US" dirty="0" smtClean="0">
              <a:cs typeface="B Zar" panose="00000400000000000000" pitchFamily="2" charset="-78"/>
            </a:endParaRPr>
          </a:p>
          <a:p>
            <a:pPr algn="just" rtl="1"/>
            <a:r>
              <a:rPr lang="fa-IR" b="1" dirty="0" smtClean="0">
                <a:cs typeface="B Zar" panose="00000400000000000000" pitchFamily="2" charset="-78"/>
              </a:rPr>
              <a:t> </a:t>
            </a:r>
            <a:r>
              <a:rPr lang="fa-IR" b="1" dirty="0">
                <a:cs typeface="B Zar" panose="00000400000000000000" pitchFamily="2" charset="-78"/>
              </a:rPr>
              <a:t>• نفوذ توسعه ای : </a:t>
            </a:r>
            <a:r>
              <a:rPr lang="fa-IR" dirty="0">
                <a:cs typeface="B Zar" panose="00000400000000000000" pitchFamily="2" charset="-78"/>
              </a:rPr>
              <a:t>ارزش افرینی از طریق مدیریت پرتفوی صورت می گیرد. در این رویکرد، هم افزایی </a:t>
            </a:r>
            <a:r>
              <a:rPr lang="fa-IR" dirty="0" smtClean="0">
                <a:cs typeface="B Zar" panose="00000400000000000000" pitchFamily="2" charset="-78"/>
              </a:rPr>
              <a:t>بر عملیات </a:t>
            </a:r>
            <a:r>
              <a:rPr lang="fa-IR" dirty="0">
                <a:cs typeface="B Zar" panose="00000400000000000000" pitchFamily="2" charset="-78"/>
              </a:rPr>
              <a:t>و خدمات مشترکی دلالت دارد که فعالیت های غیر محوری ستاد شناخته می شوند. ستاد با </a:t>
            </a:r>
            <a:r>
              <a:rPr lang="fa-IR" dirty="0" smtClean="0">
                <a:cs typeface="B Zar" panose="00000400000000000000" pitchFamily="2" charset="-78"/>
              </a:rPr>
              <a:t>سازوکارهای</a:t>
            </a:r>
            <a:r>
              <a:rPr lang="en-US" dirty="0" smtClean="0">
                <a:cs typeface="B Zar" panose="00000400000000000000" pitchFamily="2" charset="-78"/>
              </a:rPr>
              <a:t> </a:t>
            </a:r>
            <a:r>
              <a:rPr lang="fa-IR" dirty="0">
                <a:cs typeface="B Zar" panose="00000400000000000000" pitchFamily="2" charset="-78"/>
              </a:rPr>
              <a:t>اتصالی بین شرکت های تابعه </a:t>
            </a:r>
            <a:r>
              <a:rPr lang="fa-IR" dirty="0" smtClean="0">
                <a:cs typeface="B Zar" panose="00000400000000000000" pitchFamily="2" charset="-78"/>
              </a:rPr>
              <a:t>     می </a:t>
            </a:r>
            <a:r>
              <a:rPr lang="fa-IR" dirty="0">
                <a:cs typeface="B Zar" panose="00000400000000000000" pitchFamily="2" charset="-78"/>
              </a:rPr>
              <a:t>تواند هم افزایی مجموعه را تقویت کند. اما با وجود آنکه نفوذ اتصالی می تواند منجر به کسب مزیت برای ستاد شود در عین حال ممکن است ارزش را به دو طریق از بین ببرد. نخست از طریق هزینه های سربار برای اعمال نفوذ یا مدیریت اتصال که این هزینه ها می توانند قابل ملاحظه باشند و دیگری از طریق اتلاف وقت مدیریت، طولانی شدن فرآیند تصمیم گیری، کنترل اندک یا پاسخگویی و کاهش انگیزه. در عین حال نفوذ اتصالی مزیت هایی را نیز در بر دارد که عبارتند از: بهبود تجارت داخلی و مزایای حاصل از راهبردهای هماهنگ چون اجتناب از رقابت های غیر سودمند و زیان های ناخواسته و کمک در جهت برتری یافتن بر رقبا، تمرکز قدرت چانه زنی با گروه های بیرونی، توسعه و تخصیص مناسب </a:t>
            </a:r>
            <a:r>
              <a:rPr lang="fa-IR" dirty="0" smtClean="0">
                <a:cs typeface="B Zar" panose="00000400000000000000" pitchFamily="2" charset="-78"/>
              </a:rPr>
              <a:t>دارائی </a:t>
            </a:r>
            <a:r>
              <a:rPr lang="fa-IR" dirty="0">
                <a:cs typeface="B Zar" panose="00000400000000000000" pitchFamily="2" charset="-78"/>
              </a:rPr>
              <a:t>های مشهود و </a:t>
            </a:r>
            <a:r>
              <a:rPr lang="fa-IR" dirty="0" smtClean="0">
                <a:cs typeface="B Zar" panose="00000400000000000000" pitchFamily="2" charset="-78"/>
              </a:rPr>
              <a:t>نامشهود.</a:t>
            </a:r>
            <a:endParaRPr lang="fa-IR" dirty="0">
              <a:cs typeface="B Zar" panose="00000400000000000000" pitchFamily="2" charset="-78"/>
            </a:endParaRPr>
          </a:p>
          <a:p>
            <a:pPr algn="just" rtl="1"/>
            <a:r>
              <a:rPr lang="fa-IR" dirty="0">
                <a:cs typeface="B Zar" panose="00000400000000000000" pitchFamily="2" charset="-78"/>
              </a:rPr>
              <a:t/>
            </a:r>
            <a:br>
              <a:rPr lang="fa-IR" dirty="0">
                <a:cs typeface="B Zar" panose="00000400000000000000" pitchFamily="2" charset="-78"/>
              </a:rPr>
            </a:br>
            <a:endParaRPr lang="en-US" dirty="0">
              <a:cs typeface="B Zar" panose="00000400000000000000" pitchFamily="2" charset="-78"/>
            </a:endParaRPr>
          </a:p>
        </p:txBody>
      </p:sp>
    </p:spTree>
    <p:extLst>
      <p:ext uri="{BB962C8B-B14F-4D97-AF65-F5344CB8AC3E}">
        <p14:creationId xmlns:p14="http://schemas.microsoft.com/office/powerpoint/2010/main" val="319255159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685800"/>
            <a:ext cx="6958562" cy="5105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862493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2400" y="152400"/>
            <a:ext cx="8839200" cy="7571303"/>
          </a:xfrm>
          <a:prstGeom prst="rect">
            <a:avLst/>
          </a:prstGeom>
          <a:noFill/>
        </p:spPr>
        <p:txBody>
          <a:bodyPr wrap="square" rtlCol="0">
            <a:spAutoFit/>
          </a:bodyPr>
          <a:lstStyle/>
          <a:p>
            <a:pPr algn="just" rtl="1"/>
            <a:r>
              <a:rPr lang="fa-IR" b="1" dirty="0">
                <a:cs typeface="B Zar" panose="00000400000000000000" pitchFamily="2" charset="-78"/>
              </a:rPr>
              <a:t>اصول ارزش </a:t>
            </a:r>
            <a:r>
              <a:rPr lang="fa-IR" b="1" dirty="0" smtClean="0">
                <a:cs typeface="B Zar" panose="00000400000000000000" pitchFamily="2" charset="-78"/>
              </a:rPr>
              <a:t>آفرین</a:t>
            </a:r>
          </a:p>
          <a:p>
            <a:pPr algn="just" rtl="1"/>
            <a:r>
              <a:rPr lang="fa-IR" dirty="0" smtClean="0">
                <a:cs typeface="B Zar" panose="00000400000000000000" pitchFamily="2" charset="-78"/>
              </a:rPr>
              <a:t> وِیل </a:t>
            </a:r>
            <a:r>
              <a:rPr lang="fa-IR" dirty="0">
                <a:cs typeface="B Zar" panose="00000400000000000000" pitchFamily="2" charset="-78"/>
              </a:rPr>
              <a:t>و </a:t>
            </a:r>
            <a:r>
              <a:rPr lang="fa-IR" dirty="0" smtClean="0">
                <a:cs typeface="B Zar" panose="00000400000000000000" pitchFamily="2" charset="-78"/>
              </a:rPr>
              <a:t>روس </a:t>
            </a:r>
            <a:r>
              <a:rPr lang="fa-IR" dirty="0">
                <a:cs typeface="B Zar" panose="00000400000000000000" pitchFamily="2" charset="-78"/>
              </a:rPr>
              <a:t>از محققان مرکز پژوهش های نظام های اطلاعاتی </a:t>
            </a:r>
            <a:r>
              <a:rPr lang="fa-IR" dirty="0" smtClean="0">
                <a:cs typeface="B Zar" panose="00000400000000000000" pitchFamily="2" charset="-78"/>
              </a:rPr>
              <a:t>امریکا</a:t>
            </a:r>
            <a:r>
              <a:rPr lang="en-US" dirty="0" smtClean="0">
                <a:cs typeface="B Zar" panose="00000400000000000000" pitchFamily="2" charset="-78"/>
              </a:rPr>
              <a:t>(CISR</a:t>
            </a:r>
            <a:r>
              <a:rPr lang="en-US" dirty="0">
                <a:cs typeface="B Zar" panose="00000400000000000000" pitchFamily="2" charset="-78"/>
              </a:rPr>
              <a:t>)</a:t>
            </a:r>
            <a:r>
              <a:rPr lang="en-US" dirty="0" smtClean="0">
                <a:cs typeface="B Zar" panose="00000400000000000000" pitchFamily="2" charset="-78"/>
              </a:rPr>
              <a:t> </a:t>
            </a:r>
            <a:r>
              <a:rPr lang="fa-IR" dirty="0" smtClean="0">
                <a:cs typeface="B Zar" panose="00000400000000000000" pitchFamily="2" charset="-78"/>
              </a:rPr>
              <a:t> پس </a:t>
            </a:r>
            <a:r>
              <a:rPr lang="fa-IR" dirty="0">
                <a:cs typeface="B Zar" panose="00000400000000000000" pitchFamily="2" charset="-78"/>
              </a:rPr>
              <a:t>از مطالعه و بررسی صدها شرکت، </a:t>
            </a:r>
            <a:r>
              <a:rPr lang="fa-IR" dirty="0" smtClean="0">
                <a:cs typeface="B Zar" panose="00000400000000000000" pitchFamily="2" charset="-78"/>
              </a:rPr>
              <a:t>توجه به اصول زیر را در افزایش ارزش آفرینی شرکت مؤثر دانسته اند:</a:t>
            </a:r>
          </a:p>
          <a:p>
            <a:pPr algn="just" rtl="1"/>
            <a:endParaRPr lang="fa-IR" dirty="0" smtClean="0">
              <a:cs typeface="B Zar" panose="00000400000000000000" pitchFamily="2" charset="-78"/>
            </a:endParaRPr>
          </a:p>
          <a:p>
            <a:pPr algn="just" rtl="1"/>
            <a:r>
              <a:rPr lang="fa-IR" b="1" dirty="0" smtClean="0">
                <a:cs typeface="B Zar" panose="00000400000000000000" pitchFamily="2" charset="-78"/>
              </a:rPr>
              <a:t>الف</a:t>
            </a:r>
            <a:r>
              <a:rPr lang="fa-IR" b="1" dirty="0">
                <a:cs typeface="B Zar" panose="00000400000000000000" pitchFamily="2" charset="-78"/>
              </a:rPr>
              <a:t>) طراحی فعالانه سازوکار هدایت و اجرا: </a:t>
            </a:r>
            <a:r>
              <a:rPr lang="fa-IR" dirty="0">
                <a:cs typeface="B Zar" panose="00000400000000000000" pitchFamily="2" charset="-78"/>
              </a:rPr>
              <a:t>کسب و کارهای مختلف از </a:t>
            </a:r>
            <a:r>
              <a:rPr lang="fa-IR" dirty="0" smtClean="0">
                <a:cs typeface="B Zar" panose="00000400000000000000" pitchFamily="2" charset="-78"/>
              </a:rPr>
              <a:t>شیوه های </a:t>
            </a:r>
            <a:r>
              <a:rPr lang="fa-IR" dirty="0">
                <a:cs typeface="B Zar" panose="00000400000000000000" pitchFamily="2" charset="-78"/>
              </a:rPr>
              <a:t>گوناگونی برای این منظور استفاده میکنند. این </a:t>
            </a:r>
            <a:r>
              <a:rPr lang="fa-IR" dirty="0" smtClean="0">
                <a:cs typeface="B Zar" panose="00000400000000000000" pitchFamily="2" charset="-78"/>
              </a:rPr>
              <a:t>شیوه ها </a:t>
            </a:r>
            <a:r>
              <a:rPr lang="fa-IR" dirty="0">
                <a:cs typeface="B Zar" panose="00000400000000000000" pitchFamily="2" charset="-78"/>
              </a:rPr>
              <a:t>معمولا از برآوردن برخی نیازهای اولیه و گاه مقطعی شروع می شود، اما مدیریت باید به دنبال استقرار نظامی</a:t>
            </a:r>
          </a:p>
          <a:p>
            <a:pPr algn="just" rtl="1"/>
            <a:r>
              <a:rPr lang="fa-IR" dirty="0">
                <a:cs typeface="B Zar" panose="00000400000000000000" pitchFamily="2" charset="-78"/>
              </a:rPr>
              <a:t>مبتنی بر اهداف اساسی سازمان باشد. برخورد فعالانه مستلزم هدایت امور توسط مدیران ارشد، تخصیص منابع، توجه و </a:t>
            </a:r>
            <a:r>
              <a:rPr lang="fa-IR" dirty="0" smtClean="0">
                <a:cs typeface="B Zar" panose="00000400000000000000" pitchFamily="2" charset="-78"/>
              </a:rPr>
              <a:t>پشتیبانی</a:t>
            </a:r>
            <a:r>
              <a:rPr lang="fa-IR" dirty="0">
                <a:cs typeface="B Zar" panose="00000400000000000000" pitchFamily="2" charset="-78"/>
              </a:rPr>
              <a:t> از فرایند است. بازنگری و بهبود منظم، </a:t>
            </a:r>
            <a:r>
              <a:rPr lang="fa-IR" dirty="0" smtClean="0">
                <a:cs typeface="B Zar" panose="00000400000000000000" pitchFamily="2" charset="-78"/>
              </a:rPr>
              <a:t>بهره گیری </a:t>
            </a:r>
            <a:r>
              <a:rPr lang="fa-IR" dirty="0">
                <a:cs typeface="B Zar" panose="00000400000000000000" pitchFamily="2" charset="-78"/>
              </a:rPr>
              <a:t>از کمترین سازوکارهای موثر ممکن، انسجام در اثربخشی، درک جامع از کارکرد مجموعه و هدایت آن توسط مجموعه ی کوچکی از افراد که نیازهای کسب و کار را بخوبی می شناسند، از دیگر </a:t>
            </a:r>
            <a:r>
              <a:rPr lang="fa-IR" dirty="0" smtClean="0">
                <a:cs typeface="B Zar" panose="00000400000000000000" pitchFamily="2" charset="-78"/>
              </a:rPr>
              <a:t>جنبه های </a:t>
            </a:r>
            <a:r>
              <a:rPr lang="fa-IR" dirty="0">
                <a:cs typeface="B Zar" panose="00000400000000000000" pitchFamily="2" charset="-78"/>
              </a:rPr>
              <a:t>هدایت </a:t>
            </a:r>
            <a:r>
              <a:rPr lang="fa-IR" dirty="0" smtClean="0">
                <a:cs typeface="B Zar" panose="00000400000000000000" pitchFamily="2" charset="-78"/>
              </a:rPr>
              <a:t>اجرای </a:t>
            </a:r>
            <a:r>
              <a:rPr lang="fa-IR" dirty="0">
                <a:cs typeface="B Zar" panose="00000400000000000000" pitchFamily="2" charset="-78"/>
              </a:rPr>
              <a:t>فعالانه است.</a:t>
            </a:r>
          </a:p>
          <a:p>
            <a:pPr algn="just" rtl="1"/>
            <a:r>
              <a:rPr lang="fa-IR" b="1" dirty="0">
                <a:cs typeface="B Zar" panose="00000400000000000000" pitchFamily="2" charset="-78"/>
              </a:rPr>
              <a:t>ب) دانستن زمان مناسب طراحی دوباره: </a:t>
            </a:r>
            <a:r>
              <a:rPr lang="fa-IR" dirty="0">
                <a:cs typeface="B Zar" panose="00000400000000000000" pitchFamily="2" charset="-78"/>
              </a:rPr>
              <a:t>بازنگری در ساختار کلی، مستلزم فراگیری نقش ها و روابط جدید است. یادگیری زمان بر است، لیکن طراحی دوباره نیز بندرت انجام می شود. در این زمینه باید به رفتارهایی توجه کرد که </a:t>
            </a:r>
            <a:r>
              <a:rPr lang="fa-IR" dirty="0" smtClean="0">
                <a:cs typeface="B Zar" panose="00000400000000000000" pitchFamily="2" charset="-78"/>
              </a:rPr>
              <a:t>لازم است </a:t>
            </a:r>
            <a:r>
              <a:rPr lang="fa-IR" dirty="0">
                <a:cs typeface="B Zar" panose="00000400000000000000" pitchFamily="2" charset="-78"/>
              </a:rPr>
              <a:t>در چارچوب راهبرد سازمان تغییر کنند.</a:t>
            </a:r>
          </a:p>
          <a:p>
            <a:pPr algn="just" rtl="1"/>
            <a:r>
              <a:rPr lang="fa-IR" b="1" dirty="0">
                <a:cs typeface="B Zar" panose="00000400000000000000" pitchFamily="2" charset="-78"/>
              </a:rPr>
              <a:t>ج) درگیر کردن مدیران ارشد در امور: </a:t>
            </a:r>
            <a:r>
              <a:rPr lang="fa-IR" dirty="0">
                <a:cs typeface="B Zar" panose="00000400000000000000" pitchFamily="2" charset="-78"/>
              </a:rPr>
              <a:t>براساس بررسی های انجام شده، بنگاه هایی که مدیران ارشد آن ها درگیری بیشتری در امور </a:t>
            </a:r>
            <a:r>
              <a:rPr lang="fa-IR" dirty="0" smtClean="0">
                <a:cs typeface="B Zar" panose="00000400000000000000" pitchFamily="2" charset="-78"/>
              </a:rPr>
              <a:t>داشته اند </a:t>
            </a:r>
            <a:r>
              <a:rPr lang="fa-IR" dirty="0">
                <a:cs typeface="B Zar" panose="00000400000000000000" pitchFamily="2" charset="-78"/>
              </a:rPr>
              <a:t>از </a:t>
            </a:r>
            <a:r>
              <a:rPr lang="fa-IR" dirty="0" smtClean="0">
                <a:cs typeface="B Zar" panose="00000400000000000000" pitchFamily="2" charset="-78"/>
              </a:rPr>
              <a:t>سازکار </a:t>
            </a:r>
            <a:r>
              <a:rPr lang="fa-IR" dirty="0">
                <a:cs typeface="B Zar" panose="00000400000000000000" pitchFamily="2" charset="-78"/>
              </a:rPr>
              <a:t>هدایتی موثرتری برخوردار </a:t>
            </a:r>
            <a:r>
              <a:rPr lang="fa-IR" dirty="0" smtClean="0">
                <a:cs typeface="B Zar" panose="00000400000000000000" pitchFamily="2" charset="-78"/>
              </a:rPr>
              <a:t>بوده اند</a:t>
            </a:r>
            <a:r>
              <a:rPr lang="fa-IR" dirty="0">
                <a:cs typeface="B Zar" panose="00000400000000000000" pitchFamily="2" charset="-78"/>
              </a:rPr>
              <a:t>. آنان باید به تصمیمات راهبردی بپردازند و به همین ترتیب، مدیران اجرایی نیز در سطوح کمیته ها، فرایندهای تایید و تثبیت و نیز بازنگری عملکرد، ایفای نقش کنند. همواره باید از ارتباط مناسب سطوح سلسله مراتب سازمان با یکدیگر و به ویژه توجه مدیران ارشد به اقدامات، اطمینان حاصل کرد. اغلب مدیران ارشد </a:t>
            </a:r>
            <a:r>
              <a:rPr lang="fa-IR" dirty="0" smtClean="0">
                <a:cs typeface="B Zar" panose="00000400000000000000" pitchFamily="2" charset="-78"/>
              </a:rPr>
              <a:t>علاقه مند </a:t>
            </a:r>
            <a:r>
              <a:rPr lang="fa-IR" dirty="0">
                <a:cs typeface="B Zar" panose="00000400000000000000" pitchFamily="2" charset="-78"/>
              </a:rPr>
              <a:t>به ایفای نقش هستند لیکن نمیدانند چه کنند. بهتر است در چارچوب فعالیت های مربوط به هدایت امور هلدینگ،</a:t>
            </a:r>
          </a:p>
          <a:p>
            <a:pPr algn="just" rtl="1"/>
            <a:r>
              <a:rPr lang="fa-IR" dirty="0">
                <a:cs typeface="B Zar" panose="00000400000000000000" pitchFamily="2" charset="-78"/>
              </a:rPr>
              <a:t>نقش های متناظری برای آنان تعریف و تشریح شود.</a:t>
            </a:r>
          </a:p>
          <a:p>
            <a:pPr algn="just" rtl="1"/>
            <a:r>
              <a:rPr lang="fa-IR" b="1" dirty="0">
                <a:cs typeface="B Zar" panose="00000400000000000000" pitchFamily="2" charset="-78"/>
              </a:rPr>
              <a:t>د) تعیین گزینه های مناسب: </a:t>
            </a:r>
            <a:r>
              <a:rPr lang="fa-IR" dirty="0">
                <a:cs typeface="B Zar" panose="00000400000000000000" pitchFamily="2" charset="-78"/>
              </a:rPr>
              <a:t>هدایت مناسب، همانند راهبرد مناسب مستلزم اتخاذ گزینه هاست. نمی توان به تمامی اهداف دست یافت لیکن می توان و باید اهداف متضاد را برای بحث و تبادل نظر مشخص کرد. با چند </a:t>
            </a:r>
            <a:r>
              <a:rPr lang="fa-IR" dirty="0" smtClean="0">
                <a:cs typeface="B Zar" panose="00000400000000000000" pitchFamily="2" charset="-78"/>
              </a:rPr>
              <a:t>اصل </a:t>
            </a:r>
            <a:r>
              <a:rPr lang="fa-IR" dirty="0">
                <a:cs typeface="B Zar" panose="00000400000000000000" pitchFamily="2" charset="-78"/>
              </a:rPr>
              <a:t>ساده و شفاف کسب و کار </a:t>
            </a:r>
            <a:r>
              <a:rPr lang="fa-IR" dirty="0" smtClean="0">
                <a:cs typeface="B Zar" panose="00000400000000000000" pitchFamily="2" charset="-78"/>
              </a:rPr>
              <a:t> می </a:t>
            </a:r>
            <a:r>
              <a:rPr lang="fa-IR" dirty="0">
                <a:cs typeface="B Zar" panose="00000400000000000000" pitchFamily="2" charset="-78"/>
              </a:rPr>
              <a:t>توان تحلیل مناسبی ارائه کرد و به ویژه اصول منعکس کننده ی آن ها را در نوع کسب و کار تعیین کرد. توجه به نیازها و</a:t>
            </a:r>
          </a:p>
          <a:p>
            <a:pPr algn="just" rtl="1"/>
            <a:r>
              <a:rPr lang="fa-IR" dirty="0">
                <a:cs typeface="B Zar" panose="00000400000000000000" pitchFamily="2" charset="-78"/>
              </a:rPr>
              <a:t>خواسته های </a:t>
            </a:r>
            <a:r>
              <a:rPr lang="fa-IR" dirty="0" smtClean="0">
                <a:cs typeface="B Zar" panose="00000400000000000000" pitchFamily="2" charset="-78"/>
              </a:rPr>
              <a:t>ذی نفعان </a:t>
            </a:r>
            <a:r>
              <a:rPr lang="fa-IR" dirty="0">
                <a:cs typeface="B Zar" panose="00000400000000000000" pitchFamily="2" charset="-78"/>
              </a:rPr>
              <a:t>و گروه های مختلف و دستیابی به یک اجماع اولیه منجر به تسهیل و رفع تنش بین اهداف خواهد شد.</a:t>
            </a:r>
          </a:p>
          <a:p>
            <a:pPr algn="just" rtl="1"/>
            <a:r>
              <a:rPr lang="fa-IR" dirty="0">
                <a:cs typeface="B Zar" panose="00000400000000000000" pitchFamily="2" charset="-78"/>
              </a:rPr>
              <a:t/>
            </a:r>
            <a:br>
              <a:rPr lang="fa-IR" dirty="0">
                <a:cs typeface="B Zar" panose="00000400000000000000" pitchFamily="2" charset="-78"/>
              </a:rPr>
            </a:br>
            <a:endParaRPr lang="fa-IR" dirty="0">
              <a:cs typeface="B Zar" panose="00000400000000000000" pitchFamily="2" charset="-78"/>
            </a:endParaRPr>
          </a:p>
          <a:p>
            <a:pPr algn="just" rtl="1"/>
            <a:r>
              <a:rPr lang="fa-IR" dirty="0">
                <a:cs typeface="B Zar" panose="00000400000000000000" pitchFamily="2" charset="-78"/>
              </a:rPr>
              <a:t/>
            </a:r>
            <a:br>
              <a:rPr lang="fa-IR" dirty="0">
                <a:cs typeface="B Zar" panose="00000400000000000000" pitchFamily="2" charset="-78"/>
              </a:rPr>
            </a:br>
            <a:endParaRPr lang="en-US" dirty="0">
              <a:cs typeface="B Zar" panose="00000400000000000000" pitchFamily="2" charset="-78"/>
            </a:endParaRPr>
          </a:p>
        </p:txBody>
      </p:sp>
    </p:spTree>
    <p:extLst>
      <p:ext uri="{BB962C8B-B14F-4D97-AF65-F5344CB8AC3E}">
        <p14:creationId xmlns:p14="http://schemas.microsoft.com/office/powerpoint/2010/main" val="258849125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184666"/>
            <a:ext cx="8686800" cy="6247864"/>
          </a:xfrm>
          <a:prstGeom prst="rect">
            <a:avLst/>
          </a:prstGeom>
          <a:noFill/>
        </p:spPr>
        <p:txBody>
          <a:bodyPr wrap="square" rtlCol="0">
            <a:spAutoFit/>
          </a:bodyPr>
          <a:lstStyle/>
          <a:p>
            <a:pPr algn="r" rtl="1"/>
            <a:r>
              <a:rPr lang="fa-IR" sz="2000" b="1" dirty="0">
                <a:cs typeface="B Zar" panose="00000400000000000000" pitchFamily="2" charset="-78"/>
              </a:rPr>
              <a:t>ه) شفاف کردن </a:t>
            </a:r>
            <a:r>
              <a:rPr lang="fa-IR" sz="2000" b="1">
                <a:cs typeface="B Zar" panose="00000400000000000000" pitchFamily="2" charset="-78"/>
              </a:rPr>
              <a:t>فرایند </a:t>
            </a:r>
            <a:r>
              <a:rPr lang="fa-IR" sz="2000" b="1" smtClean="0">
                <a:cs typeface="B Zar" panose="00000400000000000000" pitchFamily="2" charset="-78"/>
              </a:rPr>
              <a:t>مست</a:t>
            </a:r>
            <a:r>
              <a:rPr lang="fa-IR" sz="2000" b="1">
                <a:cs typeface="B Zar" panose="00000400000000000000" pitchFamily="2" charset="-78"/>
              </a:rPr>
              <a:t>ث</a:t>
            </a:r>
            <a:r>
              <a:rPr lang="fa-IR" sz="2000" b="1" smtClean="0">
                <a:cs typeface="B Zar" panose="00000400000000000000" pitchFamily="2" charset="-78"/>
              </a:rPr>
              <a:t>نی </a:t>
            </a:r>
            <a:r>
              <a:rPr lang="fa-IR" sz="2000" b="1" dirty="0">
                <a:cs typeface="B Zar" panose="00000400000000000000" pitchFamily="2" charset="-78"/>
              </a:rPr>
              <a:t>سازی: </a:t>
            </a:r>
            <a:r>
              <a:rPr lang="fa-IR" sz="2000" dirty="0">
                <a:cs typeface="B Zar" panose="00000400000000000000" pitchFamily="2" charset="-78"/>
              </a:rPr>
              <a:t>استثنائات، وضعیت کنونی را به چالش میکشد. برخی الزامات مربوط به استثنائات از سبک رفتاری نشات می گیرند ولی بسیاری از آن ها از تحقق نیازهای کسب و کار ناشی می شوند سه عنصر اساسی در رویه ی مستثنی سازی عبارتند از: تعریف شفاف فرایند و درک آن توسط همه ی افراد، دسترسی سریع مدیریت ارشد به اطلاعات مربوط به وضعیت و انطباق استثنائات با معماری کسب و کار و تکمیل فرایند یادگیری سازمانی. استثنائات به عنوان سوپاپ </a:t>
            </a:r>
            <a:r>
              <a:rPr lang="fa-IR" sz="2000" dirty="0" smtClean="0">
                <a:cs typeface="B Zar" panose="00000400000000000000" pitchFamily="2" charset="-78"/>
              </a:rPr>
              <a:t>اطمینان تلقی </a:t>
            </a:r>
            <a:r>
              <a:rPr lang="fa-IR" sz="2000" dirty="0">
                <a:cs typeface="B Zar" panose="00000400000000000000" pitchFamily="2" charset="-78"/>
              </a:rPr>
              <a:t>می شوند و در بسیاری موارد منجر به کاهش فشارها و اعمال سازکارهای موثر در شرایط ویژه </a:t>
            </a:r>
            <a:r>
              <a:rPr lang="fa-IR" sz="2000" dirty="0" smtClean="0">
                <a:cs typeface="B Zar" panose="00000400000000000000" pitchFamily="2" charset="-78"/>
              </a:rPr>
              <a:t>می شوند.</a:t>
            </a:r>
            <a:endParaRPr lang="fa-IR" sz="2000" dirty="0">
              <a:cs typeface="B Zar" panose="00000400000000000000" pitchFamily="2" charset="-78"/>
            </a:endParaRPr>
          </a:p>
          <a:p>
            <a:pPr algn="r" rtl="1"/>
            <a:r>
              <a:rPr lang="fa-IR" sz="2000" b="1" dirty="0">
                <a:cs typeface="B Zar" panose="00000400000000000000" pitchFamily="2" charset="-78"/>
              </a:rPr>
              <a:t>و ) ایجاد انگیزه: </a:t>
            </a:r>
            <a:r>
              <a:rPr lang="fa-IR" sz="2000" dirty="0">
                <a:cs typeface="B Zar" panose="00000400000000000000" pitchFamily="2" charset="-78"/>
              </a:rPr>
              <a:t>باید بین </a:t>
            </a:r>
            <a:r>
              <a:rPr lang="fa-IR" sz="2000" dirty="0" smtClean="0">
                <a:cs typeface="B Zar" panose="00000400000000000000" pitchFamily="2" charset="-78"/>
              </a:rPr>
              <a:t>انگیزه ها </a:t>
            </a:r>
            <a:r>
              <a:rPr lang="fa-IR" sz="2000" dirty="0">
                <a:cs typeface="B Zar" panose="00000400000000000000" pitchFamily="2" charset="-78"/>
              </a:rPr>
              <a:t>و نظام های پاداش همسویی لازم را برقرار کرد. بر این اساس باید رفتارهای مختلف مورد ملاحظه قرار گیرند. تمامی این موارد نیز باید با اهداف سازمان هلدینگ همسو باشند. از مهمترین موضوعات در این زمینه می توان به هم افزایی، خودمختاری یا حتی ترکیب شرکت های تابعه اشاره کرد</a:t>
            </a:r>
            <a:r>
              <a:rPr lang="fa-IR" sz="2000" dirty="0" smtClean="0">
                <a:cs typeface="B Zar" panose="00000400000000000000" pitchFamily="2" charset="-78"/>
              </a:rPr>
              <a:t>.</a:t>
            </a:r>
            <a:endParaRPr lang="en-US" sz="2000" dirty="0" smtClean="0">
              <a:cs typeface="B Zar" panose="00000400000000000000" pitchFamily="2" charset="-78"/>
            </a:endParaRPr>
          </a:p>
          <a:p>
            <a:pPr algn="r" rtl="1"/>
            <a:r>
              <a:rPr lang="fa-IR" sz="2000" b="1" dirty="0">
                <a:cs typeface="B Zar" panose="00000400000000000000" pitchFamily="2" charset="-78"/>
              </a:rPr>
              <a:t>ز) شفاف سازی و آموزش: </a:t>
            </a:r>
            <a:r>
              <a:rPr lang="fa-IR" sz="2000" dirty="0">
                <a:cs typeface="B Zar" panose="00000400000000000000" pitchFamily="2" charset="-78"/>
              </a:rPr>
              <a:t>هر چند انجام کامل این کار با محدودیت هایی روبرو است، لیکن توجه به هر یک از آن ها منجر به تاثیرگذاری بر دیگری می شود. در هر صورت، تحقق آن باعث اعتماد بیشتر به سازوکار هدایتی خواهد شد. هرچه فرایند هدایت مبهم تر باشد تعداد کمتری از افراد از آن پیروی خواهند کرد. مستندسازی مناسب نقش موثری در موفقیت سازوکار هدایتی </a:t>
            </a:r>
            <a:r>
              <a:rPr lang="fa-IR" sz="2000" dirty="0" smtClean="0">
                <a:cs typeface="B Zar" panose="00000400000000000000" pitchFamily="2" charset="-78"/>
              </a:rPr>
              <a:t>ایفا می </a:t>
            </a:r>
            <a:r>
              <a:rPr lang="fa-IR" sz="2000" dirty="0">
                <a:cs typeface="B Zar" panose="00000400000000000000" pitchFamily="2" charset="-78"/>
              </a:rPr>
              <a:t>کند.</a:t>
            </a:r>
          </a:p>
          <a:p>
            <a:pPr algn="r" rtl="1"/>
            <a:r>
              <a:rPr lang="fa-IR" sz="2000" b="1" dirty="0">
                <a:cs typeface="B Zar" panose="00000400000000000000" pitchFamily="2" charset="-78"/>
              </a:rPr>
              <a:t>ح) بکارگیری سازوکار مشترک: </a:t>
            </a:r>
            <a:r>
              <a:rPr lang="fa-IR" sz="2000" dirty="0">
                <a:cs typeface="B Zar" panose="00000400000000000000" pitchFamily="2" charset="-78"/>
              </a:rPr>
              <a:t>در بخش های اساسی سازمان هلدینگ باید سازگاری و هم افزایی لازم را برقرار کرد. به عنوان مثال، چنانچه سازمان در بخش فروش از مشتریان وفادار برخوردار باشد، ولی تولید یا تحقیق و توسعه نتوانند محصول مناسبی ارائه کنند، ارزش سازمان سقوط خواهد کرد. همچنین، چنانچه افراد خلاق از طریق اطلاعات مناسب تغذیه نشوند، باز انحطاط </a:t>
            </a:r>
            <a:r>
              <a:rPr lang="fa-IR" sz="2000" dirty="0" smtClean="0">
                <a:cs typeface="B Zar" panose="00000400000000000000" pitchFamily="2" charset="-78"/>
              </a:rPr>
              <a:t>در انتظار </a:t>
            </a:r>
            <a:r>
              <a:rPr lang="fa-IR" sz="2000" dirty="0">
                <a:cs typeface="B Zar" panose="00000400000000000000" pitchFamily="2" charset="-78"/>
              </a:rPr>
              <a:t>سازمان خواهد بود. هماهنگی و همسویی مزبور نیز باید در راستای نتایج مطلوب قرار گیرد.</a:t>
            </a:r>
          </a:p>
          <a:p>
            <a:pPr algn="r" rtl="1"/>
            <a:r>
              <a:rPr lang="fa-IR" sz="2000" dirty="0">
                <a:cs typeface="B Zar" panose="00000400000000000000" pitchFamily="2" charset="-78"/>
              </a:rPr>
              <a:t/>
            </a:r>
            <a:br>
              <a:rPr lang="fa-IR" sz="2000" dirty="0">
                <a:cs typeface="B Zar" panose="00000400000000000000" pitchFamily="2" charset="-78"/>
              </a:rPr>
            </a:br>
            <a:endParaRPr lang="fa-IR" sz="2000" dirty="0">
              <a:cs typeface="B Zar" panose="00000400000000000000" pitchFamily="2" charset="-78"/>
            </a:endParaRPr>
          </a:p>
        </p:txBody>
      </p:sp>
    </p:spTree>
    <p:extLst>
      <p:ext uri="{BB962C8B-B14F-4D97-AF65-F5344CB8AC3E}">
        <p14:creationId xmlns:p14="http://schemas.microsoft.com/office/powerpoint/2010/main" val="37197111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6200" y="76200"/>
            <a:ext cx="8991600" cy="7171194"/>
          </a:xfrm>
          <a:prstGeom prst="rect">
            <a:avLst/>
          </a:prstGeom>
          <a:noFill/>
        </p:spPr>
        <p:txBody>
          <a:bodyPr wrap="square" rtlCol="0">
            <a:spAutoFit/>
          </a:bodyPr>
          <a:lstStyle/>
          <a:p>
            <a:pPr algn="r" rtl="1"/>
            <a:r>
              <a:rPr lang="fa-IR" sz="2000" b="1" dirty="0">
                <a:cs typeface="B Zar" panose="00000400000000000000" pitchFamily="2" charset="-78"/>
              </a:rPr>
              <a:t>جمع بندی و نتیجه گیری </a:t>
            </a:r>
            <a:endParaRPr lang="en-US" sz="2000" b="1" dirty="0" smtClean="0">
              <a:cs typeface="B Zar" panose="00000400000000000000" pitchFamily="2" charset="-78"/>
            </a:endParaRPr>
          </a:p>
          <a:p>
            <a:pPr algn="r" rtl="1"/>
            <a:r>
              <a:rPr lang="fa-IR" sz="2000" dirty="0" smtClean="0">
                <a:cs typeface="B Zar" panose="00000400000000000000" pitchFamily="2" charset="-78"/>
              </a:rPr>
              <a:t>امروزه </a:t>
            </a:r>
            <a:r>
              <a:rPr lang="fa-IR" sz="2000" dirty="0">
                <a:cs typeface="B Zar" panose="00000400000000000000" pitchFamily="2" charset="-78"/>
              </a:rPr>
              <a:t>سازمان ها برای حفظ بقای خود باید با یک ذهنیت جهانی به سمت فضای رقابتی حرکت کنند. در این راستا باید با شناخت نقاط قوت، ضعف، فرصت ها و تهدیدها، موازنه ی تجاری را به نفع خود برهم زده و از توانمندی های خود با خردورزی اقتصادی و هوشمندی، بطور کامل استفاده کنند. برای این منظور معمولاً شرکت های کوچکتر از طریق هم افزایی توانمندی های خود را به اشتراک گذاشته و ضعف های یکدیگر را پوشش می دهند. سازمان های هلدینگ می توانند از طریق ادغام مراکز تحقیق و توسعه، مدیریت نام تجاری، حذف </a:t>
            </a:r>
            <a:r>
              <a:rPr lang="fa-IR" sz="2000" dirty="0" smtClean="0">
                <a:cs typeface="B Zar" panose="00000400000000000000" pitchFamily="2" charset="-78"/>
              </a:rPr>
              <a:t>دارایی </a:t>
            </a:r>
            <a:r>
              <a:rPr lang="fa-IR" sz="2000" dirty="0">
                <a:cs typeface="B Zar" panose="00000400000000000000" pitchFamily="2" charset="-78"/>
              </a:rPr>
              <a:t>های مضاعف، انتقال خطوط به منظور ارزان سازی، تمرکز بر شایستگی های رقابتی (مزیت رقابتی) و ... از منافع ناشی از هم افزایی بهره مند </a:t>
            </a:r>
            <a:r>
              <a:rPr lang="fa-IR" sz="2000" dirty="0" smtClean="0">
                <a:cs typeface="B Zar" panose="00000400000000000000" pitchFamily="2" charset="-78"/>
              </a:rPr>
              <a:t>گردند.</a:t>
            </a:r>
          </a:p>
          <a:p>
            <a:pPr algn="r" rtl="1"/>
            <a:r>
              <a:rPr lang="fa-IR" sz="2000" dirty="0" smtClean="0">
                <a:cs typeface="B Zar" panose="00000400000000000000" pitchFamily="2" charset="-78"/>
              </a:rPr>
              <a:t>هم </a:t>
            </a:r>
            <a:r>
              <a:rPr lang="fa-IR" sz="2000" dirty="0">
                <a:cs typeface="B Zar" panose="00000400000000000000" pitchFamily="2" charset="-78"/>
              </a:rPr>
              <a:t>افزایی می تواند در بخش های مختلف سازمان از قبیل محصول، بازار، مواد اولیه و ... رخ دهد. در زمینه ی محصول شرکت های تابعه ی هلدینگ می توانند از طریق به اشتراک گذاری امکانات خود از قبیل واحد طراحی، آزمایشگاه و خط تولید که معمولا هزینه های زیادی را برای شرکت ها ایجاد می کنند سود مشترک خود را افزایش دهند. در </a:t>
            </a:r>
            <a:r>
              <a:rPr lang="fa-IR" sz="2000" dirty="0" smtClean="0">
                <a:cs typeface="B Zar" panose="00000400000000000000" pitchFamily="2" charset="-78"/>
              </a:rPr>
              <a:t>خصوص </a:t>
            </a:r>
            <a:r>
              <a:rPr lang="fa-IR" sz="2000" dirty="0">
                <a:cs typeface="B Zar" panose="00000400000000000000" pitchFamily="2" charset="-78"/>
              </a:rPr>
              <a:t>بازار نیز از طریق همکاری در ورود به یک بازار جدید و یا مطالعات بازار در مراحل مختلف (که معمولا پرهزینه اند) و یا حتی مدیریت یک بازار مشترک به نتایج سودمند و قابل توجهی دست یابند. در زمینه ی بازار مواد اولیه نیز به ویژه مواد پرمصرف، هم افزایی و </a:t>
            </a:r>
            <a:r>
              <a:rPr lang="fa-IR" sz="2000" dirty="0" smtClean="0">
                <a:cs typeface="B Zar" panose="00000400000000000000" pitchFamily="2" charset="-78"/>
              </a:rPr>
              <a:t>رویکردهای </a:t>
            </a:r>
            <a:r>
              <a:rPr lang="fa-IR" sz="2000" dirty="0">
                <a:cs typeface="B Zar" panose="00000400000000000000" pitchFamily="2" charset="-78"/>
              </a:rPr>
              <a:t>مشترک بسیار موثر است. بطور مثال یکی از دلایل موفقیت چین در کاهش قیمت ها خرید مشترک برای شرکت های تابعه است. همچنین در کنار موارد ایجاد کننده ی هم افزایی در سازمان های هلدینگ که در فوق به آن ها اشاره شد، سازمان های هلدینگ می توانند از طریق توسعه ی مبادلات بین شرکتی (از طریق انتصاب اعضای هیئت مدیره ی مشترک)، انتقال دانش از طریق نشست های مشترک، مستندسازی و نشر تجارب و خدمات مشاوره ای در زمینه ی مالیات، برنامه ریزی راهبردی، تامین منابع مالی و ... منافع جمعی خود را ارتقاء </a:t>
            </a:r>
            <a:r>
              <a:rPr lang="fa-IR" sz="2000" dirty="0" smtClean="0">
                <a:cs typeface="B Zar" panose="00000400000000000000" pitchFamily="2" charset="-78"/>
              </a:rPr>
              <a:t>بخشند.</a:t>
            </a:r>
          </a:p>
          <a:p>
            <a:pPr algn="r" rtl="1"/>
            <a:r>
              <a:rPr lang="fa-IR" sz="2000" dirty="0" smtClean="0">
                <a:cs typeface="B Zar" panose="00000400000000000000" pitchFamily="2" charset="-78"/>
              </a:rPr>
              <a:t>بررسی </a:t>
            </a:r>
            <a:r>
              <a:rPr lang="fa-IR" sz="2000" dirty="0">
                <a:cs typeface="B Zar" panose="00000400000000000000" pitchFamily="2" charset="-78"/>
              </a:rPr>
              <a:t>ها نیز نشان می دهد که اهم مشکلات سازمان های هلدینگ در ایران در زمینه ی توسعه و گسترش خدمات مشاوره </a:t>
            </a:r>
            <a:r>
              <a:rPr lang="fa-IR" sz="2000" dirty="0" smtClean="0">
                <a:cs typeface="B Zar" panose="00000400000000000000" pitchFamily="2" charset="-78"/>
              </a:rPr>
              <a:t>ای و فقدان </a:t>
            </a:r>
            <a:r>
              <a:rPr lang="fa-IR" sz="2000" dirty="0">
                <a:cs typeface="B Zar" panose="00000400000000000000" pitchFamily="2" charset="-78"/>
              </a:rPr>
              <a:t>نیروی متخصص یا مشاوران مجرب است، که این مهم باید به عنوان یک گلوگاه در این سازمان هاکنکاش و رفع گردد.</a:t>
            </a:r>
          </a:p>
          <a:p>
            <a:pPr algn="r" rtl="1"/>
            <a:r>
              <a:rPr lang="fa-IR" sz="2000" dirty="0">
                <a:cs typeface="B Zar" panose="00000400000000000000" pitchFamily="2" charset="-78"/>
              </a:rPr>
              <a:t/>
            </a:r>
            <a:br>
              <a:rPr lang="fa-IR" sz="2000" dirty="0">
                <a:cs typeface="B Zar" panose="00000400000000000000" pitchFamily="2" charset="-78"/>
              </a:rPr>
            </a:br>
            <a:endParaRPr lang="en-US" sz="2000" dirty="0">
              <a:cs typeface="B Zar" panose="00000400000000000000" pitchFamily="2" charset="-78"/>
            </a:endParaRPr>
          </a:p>
        </p:txBody>
      </p:sp>
    </p:spTree>
    <p:extLst>
      <p:ext uri="{BB962C8B-B14F-4D97-AF65-F5344CB8AC3E}">
        <p14:creationId xmlns:p14="http://schemas.microsoft.com/office/powerpoint/2010/main" val="297185967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152400"/>
            <a:ext cx="8686800" cy="6771084"/>
          </a:xfrm>
          <a:prstGeom prst="rect">
            <a:avLst/>
          </a:prstGeom>
          <a:noFill/>
        </p:spPr>
        <p:txBody>
          <a:bodyPr wrap="square" rtlCol="0">
            <a:spAutoFit/>
          </a:bodyPr>
          <a:lstStyle/>
          <a:p>
            <a:pPr algn="r" rtl="1"/>
            <a:r>
              <a:rPr lang="fa-IR" sz="2000" b="1" dirty="0">
                <a:cs typeface="B Zar" panose="00000400000000000000" pitchFamily="2" charset="-78"/>
              </a:rPr>
              <a:t>منابع</a:t>
            </a:r>
          </a:p>
          <a:p>
            <a:pPr algn="r" rtl="1"/>
            <a:r>
              <a:rPr lang="fa-IR" dirty="0">
                <a:cs typeface="B Zar" panose="00000400000000000000" pitchFamily="2" charset="-78"/>
              </a:rPr>
              <a:t>اتابکی، محسن، (۱۳۸۴). راهبری سارمانی های هولدینگر: ارائه الگویی برای برتری سارمانی انتشارات پیام. </a:t>
            </a:r>
            <a:endParaRPr lang="en-US" dirty="0" smtClean="0">
              <a:cs typeface="B Zar" panose="00000400000000000000" pitchFamily="2" charset="-78"/>
            </a:endParaRPr>
          </a:p>
          <a:p>
            <a:pPr algn="r" rtl="1"/>
            <a:r>
              <a:rPr lang="fa-IR" dirty="0" smtClean="0">
                <a:cs typeface="B Zar" panose="00000400000000000000" pitchFamily="2" charset="-78"/>
              </a:rPr>
              <a:t>احمد </a:t>
            </a:r>
            <a:r>
              <a:rPr lang="fa-IR" dirty="0">
                <a:cs typeface="B Zar" panose="00000400000000000000" pitchFamily="2" charset="-78"/>
              </a:rPr>
              <a:t>پور، محمود. (۱۳۸۱). شرکتهای مادر الزام یا اختیار؟ تدبیر ۱۴۷. </a:t>
            </a:r>
            <a:endParaRPr lang="en-US" dirty="0" smtClean="0">
              <a:cs typeface="B Zar" panose="00000400000000000000" pitchFamily="2" charset="-78"/>
            </a:endParaRPr>
          </a:p>
          <a:p>
            <a:pPr algn="r" rtl="1"/>
            <a:r>
              <a:rPr lang="fa-IR" dirty="0" smtClean="0">
                <a:cs typeface="B Zar" panose="00000400000000000000" pitchFamily="2" charset="-78"/>
              </a:rPr>
              <a:t>بابایی </a:t>
            </a:r>
            <a:r>
              <a:rPr lang="fa-IR" dirty="0">
                <a:cs typeface="B Zar" panose="00000400000000000000" pitchFamily="2" charset="-78"/>
              </a:rPr>
              <a:t>ز کلیکی، محمدعلی، (۱۳۸۱). رویکردهای نوین در مدیریت شرکت های هلدینگت. مدیریت توسعه ۱۶۰. </a:t>
            </a:r>
            <a:endParaRPr lang="en-US" dirty="0" smtClean="0">
              <a:cs typeface="B Zar" panose="00000400000000000000" pitchFamily="2" charset="-78"/>
            </a:endParaRPr>
          </a:p>
          <a:p>
            <a:pPr algn="r" rtl="1"/>
            <a:r>
              <a:rPr lang="fa-IR" dirty="0" smtClean="0">
                <a:cs typeface="B Zar" panose="00000400000000000000" pitchFamily="2" charset="-78"/>
              </a:rPr>
              <a:t>رابینز</a:t>
            </a:r>
            <a:r>
              <a:rPr lang="fa-IR" dirty="0">
                <a:cs typeface="B Zar" panose="00000400000000000000" pitchFamily="2" charset="-78"/>
              </a:rPr>
              <a:t>، استیفن پی (۱۳۸۱)، مبانی مدیریت، ترجمه: علی پارسائیان و سید محمد اعرابی، تهران، دفتر پژوهشهای فرهنگی، چاپ چهارم، جلد ۲.</a:t>
            </a:r>
          </a:p>
          <a:p>
            <a:pPr algn="r" rtl="1"/>
            <a:r>
              <a:rPr lang="fa-IR" b="1" dirty="0">
                <a:cs typeface="B Zar" panose="00000400000000000000" pitchFamily="2" charset="-78"/>
              </a:rPr>
              <a:t>رحمان سرشت، حسین. (۱۳۸۵). راهبردهای مدیریت. تهران، نشر فن و هنر. </a:t>
            </a:r>
            <a:endParaRPr lang="en-US" b="1" dirty="0" smtClean="0">
              <a:cs typeface="B Zar" panose="00000400000000000000" pitchFamily="2" charset="-78"/>
            </a:endParaRPr>
          </a:p>
          <a:p>
            <a:pPr algn="r" rtl="1"/>
            <a:r>
              <a:rPr lang="fa-IR" b="1" dirty="0" smtClean="0">
                <a:cs typeface="B Zar" panose="00000400000000000000" pitchFamily="2" charset="-78"/>
              </a:rPr>
              <a:t>رضائیان</a:t>
            </a:r>
            <a:r>
              <a:rPr lang="fa-IR" b="1" dirty="0">
                <a:cs typeface="B Zar" panose="00000400000000000000" pitchFamily="2" charset="-78"/>
              </a:rPr>
              <a:t>، علی، (۱۳۸۱). مبانی مدیریت رفتار سارمانی تهران، انتشارات سمت. چاپ سوم.</a:t>
            </a:r>
            <a:endParaRPr lang="fa-IR" dirty="0">
              <a:cs typeface="B Zar" panose="00000400000000000000" pitchFamily="2" charset="-78"/>
            </a:endParaRPr>
          </a:p>
          <a:p>
            <a:pPr algn="r" rtl="1"/>
            <a:r>
              <a:rPr lang="fa-IR" dirty="0">
                <a:cs typeface="B Zar" panose="00000400000000000000" pitchFamily="2" charset="-78"/>
              </a:rPr>
              <a:t>ونوس، داور. دانائیفرد، حسن. (۱۳۸۶). فرهنگ جامع مدیریت. ، تهران، نشر اشراقی</a:t>
            </a:r>
            <a:r>
              <a:rPr lang="fa-IR" dirty="0" smtClean="0">
                <a:cs typeface="B Zar" panose="00000400000000000000" pitchFamily="2" charset="-78"/>
              </a:rPr>
              <a:t>.</a:t>
            </a:r>
            <a:endParaRPr lang="en-US" dirty="0" smtClean="0">
              <a:cs typeface="B Zar" panose="00000400000000000000" pitchFamily="2" charset="-78"/>
            </a:endParaRPr>
          </a:p>
          <a:p>
            <a:pPr rtl="1"/>
            <a:r>
              <a:rPr lang="fa-IR" dirty="0" smtClean="0"/>
              <a:t> </a:t>
            </a:r>
            <a:r>
              <a:rPr lang="en-US" dirty="0" err="1"/>
              <a:t>Ansoff</a:t>
            </a:r>
            <a:r>
              <a:rPr lang="en-US" dirty="0"/>
              <a:t>, H.I. (1965</a:t>
            </a:r>
            <a:r>
              <a:rPr lang="en-US" dirty="0" smtClean="0"/>
              <a:t>). </a:t>
            </a:r>
          </a:p>
          <a:p>
            <a:pPr rtl="1"/>
            <a:r>
              <a:rPr lang="en-US" dirty="0" smtClean="0"/>
              <a:t>Corporate </a:t>
            </a:r>
            <a:r>
              <a:rPr lang="en-US" dirty="0"/>
              <a:t>Strategy. McGraw Hill. </a:t>
            </a:r>
            <a:r>
              <a:rPr lang="en-US" dirty="0" err="1"/>
              <a:t>Ashridge</a:t>
            </a:r>
            <a:r>
              <a:rPr lang="en-US" dirty="0"/>
              <a:t> Strategic Management Centre. (2005). Corporate Strategy and Parenting Theory. Buchanan, D. &amp; </a:t>
            </a:r>
            <a:r>
              <a:rPr lang="en-US" dirty="0" err="1"/>
              <a:t>Huczynski.A</a:t>
            </a:r>
            <a:r>
              <a:rPr lang="en-US" dirty="0"/>
              <a:t>.(1997). Organizational behavior, introductory text. Prentice Hall. Third Edition.</a:t>
            </a:r>
          </a:p>
          <a:p>
            <a:r>
              <a:rPr lang="en-US" dirty="0"/>
              <a:t>Collis, D.J. and Montgomery, C. A. (2005): Corporate strategy: A resource-based approach. (2nd. Ed). New York: Irwin McGraw-Hill. Good, M &amp; </a:t>
            </a:r>
            <a:r>
              <a:rPr lang="en-US" dirty="0" err="1"/>
              <a:t>Campbell.A</a:t>
            </a:r>
            <a:r>
              <a:rPr lang="en-US" dirty="0"/>
              <a:t>. &amp; Alexander, M. (1994). Corporate Level Strategy. New York. John</a:t>
            </a:r>
          </a:p>
          <a:p>
            <a:r>
              <a:rPr lang="en-US" dirty="0"/>
              <a:t>Willey &amp; Sons INC. Good, M &amp; </a:t>
            </a:r>
            <a:r>
              <a:rPr lang="en-US" dirty="0" err="1"/>
              <a:t>Campbell.A</a:t>
            </a:r>
            <a:r>
              <a:rPr lang="en-US" dirty="0"/>
              <a:t>. (2000). Taking Stock of Synergy, Long Range Planning. </a:t>
            </a:r>
            <a:r>
              <a:rPr lang="en-US" dirty="0" err="1"/>
              <a:t>Lombardo.F</a:t>
            </a:r>
            <a:r>
              <a:rPr lang="en-US" dirty="0"/>
              <a:t>. (2006), </a:t>
            </a:r>
            <a:r>
              <a:rPr lang="en-US" dirty="0" err="1"/>
              <a:t>Lewinian</a:t>
            </a:r>
            <a:r>
              <a:rPr lang="en-US" dirty="0"/>
              <a:t> contribution to the study of personality as the alternative to the mainstream of personality psychology in the 20th century. Bydgoszcz Kazimierz </a:t>
            </a:r>
            <a:r>
              <a:rPr lang="en-US" dirty="0" err="1"/>
              <a:t>Wielki</a:t>
            </a:r>
            <a:r>
              <a:rPr lang="en-US" dirty="0"/>
              <a:t> University Press. 1. </a:t>
            </a:r>
            <a:r>
              <a:rPr lang="en-US" dirty="0" err="1"/>
              <a:t>Markides</a:t>
            </a:r>
            <a:r>
              <a:rPr lang="en-US" dirty="0"/>
              <a:t>, C. C. &amp; Williamson, P. J.(1994). Related Diversification, Core Competences and Corporate Performance, Strategic Management Journal, 15. </a:t>
            </a:r>
            <a:r>
              <a:rPr lang="en-US" dirty="0" err="1"/>
              <a:t>Penros</a:t>
            </a:r>
            <a:r>
              <a:rPr lang="en-US" dirty="0"/>
              <a:t>, E.T. (1959). The Theory of Growth of the Firm. Oxford University Press. Porter, M.E. (1987). From </a:t>
            </a:r>
            <a:r>
              <a:rPr lang="en-US" dirty="0" smtClean="0"/>
              <a:t>Competitive</a:t>
            </a:r>
            <a:r>
              <a:rPr lang="en-US" dirty="0"/>
              <a:t/>
            </a:r>
            <a:br>
              <a:rPr lang="en-US" dirty="0"/>
            </a:br>
            <a:endParaRPr lang="en-US" dirty="0"/>
          </a:p>
        </p:txBody>
      </p:sp>
    </p:spTree>
    <p:extLst>
      <p:ext uri="{BB962C8B-B14F-4D97-AF65-F5344CB8AC3E}">
        <p14:creationId xmlns:p14="http://schemas.microsoft.com/office/powerpoint/2010/main" val="36511757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2400" y="228600"/>
            <a:ext cx="8763000" cy="2585323"/>
          </a:xfrm>
          <a:prstGeom prst="rect">
            <a:avLst/>
          </a:prstGeom>
          <a:noFill/>
        </p:spPr>
        <p:txBody>
          <a:bodyPr wrap="square" rtlCol="0">
            <a:spAutoFit/>
          </a:bodyPr>
          <a:lstStyle/>
          <a:p>
            <a:r>
              <a:rPr lang="en-US" dirty="0"/>
              <a:t>Advantage to Corporate. Harvard Business Review. </a:t>
            </a:r>
            <a:r>
              <a:rPr lang="en-US" dirty="0" err="1"/>
              <a:t>Prahalad</a:t>
            </a:r>
            <a:r>
              <a:rPr lang="en-US" dirty="0"/>
              <a:t>, C. &amp; </a:t>
            </a:r>
            <a:r>
              <a:rPr lang="en-US" dirty="0" err="1"/>
              <a:t>Doz</a:t>
            </a:r>
            <a:r>
              <a:rPr lang="en-US" dirty="0"/>
              <a:t>, Y. (1987). The multi-national mission: Balancing local demands and global visions. New York, NY: Free Press. René, M. (1989). Ancestors and family: the birth of a myth. Jacob Levy Moreno, 1889-1974: father of psychodrama, </a:t>
            </a:r>
            <a:r>
              <a:rPr lang="en-US" dirty="0" err="1"/>
              <a:t>sociometry</a:t>
            </a:r>
            <a:r>
              <a:rPr lang="en-US" dirty="0"/>
              <a:t>, and group psychotherapy. Routledge.</a:t>
            </a:r>
          </a:p>
          <a:p>
            <a:r>
              <a:rPr lang="en-US" dirty="0" err="1"/>
              <a:t>Tanriverdi</a:t>
            </a:r>
            <a:r>
              <a:rPr lang="en-US" dirty="0"/>
              <a:t>, H.; </a:t>
            </a:r>
            <a:r>
              <a:rPr lang="en-US" dirty="0" err="1"/>
              <a:t>Venkatraman</a:t>
            </a:r>
            <a:r>
              <a:rPr lang="en-US" dirty="0"/>
              <a:t>, N. (2005). Knowledge relatedness and the performance of the </a:t>
            </a:r>
            <a:r>
              <a:rPr lang="en-US" dirty="0" err="1"/>
              <a:t>multibusiness</a:t>
            </a:r>
            <a:r>
              <a:rPr lang="en-US" dirty="0"/>
              <a:t> firm. Strategic Management Journal, 26: 97-119 Wikipedia.org, 2011.</a:t>
            </a:r>
          </a:p>
          <a:p>
            <a:endParaRPr lang="en-US" dirty="0"/>
          </a:p>
        </p:txBody>
      </p:sp>
    </p:spTree>
    <p:extLst>
      <p:ext uri="{BB962C8B-B14F-4D97-AF65-F5344CB8AC3E}">
        <p14:creationId xmlns:p14="http://schemas.microsoft.com/office/powerpoint/2010/main" val="48851463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597</TotalTime>
  <Words>4633</Words>
  <Application>Microsoft Office PowerPoint</Application>
  <PresentationFormat>On-screen Show (4:3)</PresentationFormat>
  <Paragraphs>140</Paragraphs>
  <Slides>19</Slides>
  <Notes>16</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Apex</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kasra.sh.b</dc:creator>
  <cp:lastModifiedBy>Windows User</cp:lastModifiedBy>
  <cp:revision>59</cp:revision>
  <dcterms:created xsi:type="dcterms:W3CDTF">2006-08-16T00:00:00Z</dcterms:created>
  <dcterms:modified xsi:type="dcterms:W3CDTF">2020-05-28T22:40:06Z</dcterms:modified>
</cp:coreProperties>
</file>