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81" r:id="rId2"/>
    <p:sldId id="256" r:id="rId3"/>
    <p:sldId id="257" r:id="rId4"/>
    <p:sldId id="258" r:id="rId5"/>
    <p:sldId id="259" r:id="rId6"/>
    <p:sldId id="260" r:id="rId7"/>
    <p:sldId id="261" r:id="rId8"/>
    <p:sldId id="263" r:id="rId9"/>
    <p:sldId id="266" r:id="rId10"/>
    <p:sldId id="264" r:id="rId11"/>
    <p:sldId id="267" r:id="rId12"/>
    <p:sldId id="268" r:id="rId13"/>
    <p:sldId id="269" r:id="rId14"/>
    <p:sldId id="265"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926" autoAdjust="0"/>
    <p:restoredTop sz="94660"/>
  </p:normalViewPr>
  <p:slideViewPr>
    <p:cSldViewPr snapToGrid="0">
      <p:cViewPr varScale="1">
        <p:scale>
          <a:sx n="74" d="100"/>
          <a:sy n="74" d="100"/>
        </p:scale>
        <p:origin x="-57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1182003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71784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971626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24429480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3295713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4205880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3320257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4165745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2474000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479649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F05DBF5-2D81-423E-9559-492A96C90D0D}"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7700477-5238-4281-B3B2-1142100841BB}" type="slidenum">
              <a:rPr lang="fa-IR" smtClean="0"/>
              <a:pPr/>
              <a:t>‹#›</a:t>
            </a:fld>
            <a:endParaRPr lang="fa-IR"/>
          </a:p>
        </p:txBody>
      </p:sp>
    </p:spTree>
    <p:extLst>
      <p:ext uri="{BB962C8B-B14F-4D97-AF65-F5344CB8AC3E}">
        <p14:creationId xmlns:p14="http://schemas.microsoft.com/office/powerpoint/2010/main" val="3532953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F05DBF5-2D81-423E-9559-492A96C90D0D}" type="datetimeFigureOut">
              <a:rPr lang="fa-IR" smtClean="0"/>
              <a:pPr/>
              <a:t>10/09/1441</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67700477-5238-4281-B3B2-1142100841BB}" type="slidenum">
              <a:rPr lang="fa-IR" smtClean="0"/>
              <a:pPr/>
              <a:t>‹#›</a:t>
            </a:fld>
            <a:endParaRPr lang="fa-IR"/>
          </a:p>
        </p:txBody>
      </p:sp>
    </p:spTree>
    <p:extLst>
      <p:ext uri="{BB962C8B-B14F-4D97-AF65-F5344CB8AC3E}">
        <p14:creationId xmlns:p14="http://schemas.microsoft.com/office/powerpoint/2010/main" val="3635406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1231" y="506792"/>
            <a:ext cx="10515600" cy="1325563"/>
          </a:xfrm>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378615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هموستاز و انعقاد خون </a:t>
            </a:r>
            <a:endParaRPr lang="fa-IR" dirty="0"/>
          </a:p>
        </p:txBody>
      </p:sp>
    </p:spTree>
    <p:extLst>
      <p:ext uri="{BB962C8B-B14F-4D97-AF65-F5344CB8AC3E}">
        <p14:creationId xmlns:p14="http://schemas.microsoft.com/office/powerpoint/2010/main" val="36278231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مکانیسمهای جلوگیری از خونریزی </a:t>
            </a:r>
            <a:endParaRPr lang="fa-IR" dirty="0"/>
          </a:p>
        </p:txBody>
      </p:sp>
      <p:sp>
        <p:nvSpPr>
          <p:cNvPr id="3" name="Content Placeholder 2"/>
          <p:cNvSpPr>
            <a:spLocks noGrp="1"/>
          </p:cNvSpPr>
          <p:nvPr>
            <p:ph idx="1"/>
          </p:nvPr>
        </p:nvSpPr>
        <p:spPr/>
        <p:txBody>
          <a:bodyPr/>
          <a:lstStyle/>
          <a:p>
            <a:r>
              <a:rPr lang="fa-IR" sz="2000" dirty="0" smtClean="0"/>
              <a:t>واژه هموستاز</a:t>
            </a:r>
            <a:r>
              <a:rPr lang="fa-IR" sz="2000" dirty="0"/>
              <a:t>(</a:t>
            </a:r>
            <a:r>
              <a:rPr lang="en-US" sz="2000" dirty="0"/>
              <a:t>Hemostasis</a:t>
            </a:r>
            <a:r>
              <a:rPr lang="fa-IR" sz="2000" dirty="0"/>
              <a:t>)</a:t>
            </a:r>
            <a:r>
              <a:rPr lang="fa-IR" sz="2000" dirty="0" smtClean="0"/>
              <a:t> به معنای جلوگیری از خونریزی است </a:t>
            </a:r>
          </a:p>
          <a:p>
            <a:r>
              <a:rPr lang="fa-IR" sz="2000" dirty="0" smtClean="0"/>
              <a:t>هرگاه رگی پاره شود یکسری مکانیسمها فعال میشوند تا از خونریزی جلوگیری کند </a:t>
            </a:r>
          </a:p>
          <a:p>
            <a:pPr marL="514350" indent="-514350">
              <a:buFont typeface="+mj-lt"/>
              <a:buAutoNum type="arabicPeriod"/>
            </a:pPr>
            <a:r>
              <a:rPr lang="fa-IR" sz="2000" dirty="0" smtClean="0">
                <a:solidFill>
                  <a:srgbClr val="FF0000"/>
                </a:solidFill>
              </a:rPr>
              <a:t>اسپاسم رگی</a:t>
            </a:r>
          </a:p>
          <a:p>
            <a:pPr marL="514350" indent="-514350">
              <a:buFont typeface="+mj-lt"/>
              <a:buAutoNum type="arabicPeriod"/>
            </a:pPr>
            <a:r>
              <a:rPr lang="fa-IR" sz="2000" dirty="0" smtClean="0">
                <a:solidFill>
                  <a:srgbClr val="FF0000"/>
                </a:solidFill>
              </a:rPr>
              <a:t>تشکیل میخ پلاکتی </a:t>
            </a:r>
          </a:p>
          <a:p>
            <a:pPr marL="514350" indent="-514350">
              <a:buFont typeface="+mj-lt"/>
              <a:buAutoNum type="arabicPeriod"/>
            </a:pPr>
            <a:r>
              <a:rPr lang="fa-IR" sz="2000" dirty="0" smtClean="0">
                <a:solidFill>
                  <a:srgbClr val="FF0000"/>
                </a:solidFill>
              </a:rPr>
              <a:t>تشکیل لخته ناشی از انعقاد خون </a:t>
            </a:r>
          </a:p>
          <a:p>
            <a:pPr marL="514350" indent="-514350">
              <a:buFont typeface="+mj-lt"/>
              <a:buAutoNum type="arabicPeriod"/>
            </a:pPr>
            <a:r>
              <a:rPr lang="fa-IR" sz="2000" dirty="0" smtClean="0">
                <a:solidFill>
                  <a:srgbClr val="FF0000"/>
                </a:solidFill>
              </a:rPr>
              <a:t>رشد نهایی بافت فیبری به داخل لخته جهت بستن دائمی سوراخ رگ </a:t>
            </a:r>
            <a:endParaRPr lang="fa-IR" sz="2000" dirty="0">
              <a:solidFill>
                <a:srgbClr val="FF0000"/>
              </a:solidFill>
            </a:endParaRPr>
          </a:p>
        </p:txBody>
      </p:sp>
    </p:spTree>
    <p:extLst>
      <p:ext uri="{BB962C8B-B14F-4D97-AF65-F5344CB8AC3E}">
        <p14:creationId xmlns:p14="http://schemas.microsoft.com/office/powerpoint/2010/main" val="23579647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FF0000"/>
                </a:solidFill>
              </a:rPr>
              <a:t>اسپاسم رگی</a:t>
            </a:r>
            <a:br>
              <a:rPr lang="fa-IR" dirty="0" smtClean="0">
                <a:solidFill>
                  <a:srgbClr val="FF0000"/>
                </a:solidFill>
              </a:rPr>
            </a:br>
            <a:endParaRPr lang="fa-IR" dirty="0"/>
          </a:p>
        </p:txBody>
      </p:sp>
      <p:sp>
        <p:nvSpPr>
          <p:cNvPr id="3" name="Content Placeholder 2"/>
          <p:cNvSpPr>
            <a:spLocks noGrp="1"/>
          </p:cNvSpPr>
          <p:nvPr>
            <p:ph idx="1"/>
          </p:nvPr>
        </p:nvSpPr>
        <p:spPr/>
        <p:txBody>
          <a:bodyPr>
            <a:normAutofit/>
          </a:bodyPr>
          <a:lstStyle/>
          <a:p>
            <a:r>
              <a:rPr lang="fa-IR" sz="2000" dirty="0" smtClean="0"/>
              <a:t>بلافاصله بعد از آسیب دیواره رگ ،انقباض دیواره رگ ایجاد میشود این امر به طور فوری باعث کاهش خونریزی میشود.</a:t>
            </a:r>
          </a:p>
          <a:p>
            <a:r>
              <a:rPr lang="fa-IR" sz="2000" dirty="0" smtClean="0">
                <a:solidFill>
                  <a:srgbClr val="FF0000"/>
                </a:solidFill>
              </a:rPr>
              <a:t>مکانیسم اسپاسم رگی :</a:t>
            </a:r>
          </a:p>
          <a:p>
            <a:pPr marL="457200" indent="-457200">
              <a:buFont typeface="+mj-lt"/>
              <a:buAutoNum type="arabicPeriod"/>
            </a:pPr>
            <a:r>
              <a:rPr lang="fa-IR" sz="2000" dirty="0" smtClean="0"/>
              <a:t>رفلکس میوژنیک موضعی </a:t>
            </a:r>
          </a:p>
          <a:p>
            <a:pPr marL="457200" indent="-457200">
              <a:buFont typeface="+mj-lt"/>
              <a:buAutoNum type="arabicPeriod"/>
            </a:pPr>
            <a:r>
              <a:rPr lang="fa-IR" sz="2000" dirty="0" smtClean="0"/>
              <a:t>رفلکس عصبی ناشی از ایمپالسهای درد </a:t>
            </a:r>
            <a:r>
              <a:rPr lang="fa-IR" sz="2000" dirty="0"/>
              <a:t>و </a:t>
            </a:r>
            <a:r>
              <a:rPr lang="fa-IR" sz="2000" dirty="0" smtClean="0"/>
              <a:t>استرس  که از بافت آسیب دیده شروع میشوند</a:t>
            </a:r>
          </a:p>
          <a:p>
            <a:pPr marL="457200" indent="-457200">
              <a:buFont typeface="+mj-lt"/>
              <a:buAutoNum type="arabicPeriod"/>
            </a:pPr>
            <a:r>
              <a:rPr lang="fa-IR" sz="2000" dirty="0" smtClean="0"/>
              <a:t>عوامل موضعی آزاد شده از بافت آسیب دیده و پلاکتها </a:t>
            </a:r>
          </a:p>
          <a:p>
            <a:r>
              <a:rPr lang="fa-IR" sz="2000" dirty="0" smtClean="0"/>
              <a:t>مهمترین عامل رفلکس میوژنیک است ولی در رگهای کوچکتر بیشترین نقش مربوط به پلاکتهاست که از طریق آزادی ترومبوکسان</a:t>
            </a:r>
            <a:r>
              <a:rPr lang="en-US" sz="2000" dirty="0" smtClean="0"/>
              <a:t>A2</a:t>
            </a:r>
            <a:r>
              <a:rPr lang="fa-IR" sz="2000" dirty="0" smtClean="0"/>
              <a:t> باعث تنگی رگ  میشود </a:t>
            </a:r>
          </a:p>
          <a:p>
            <a:r>
              <a:rPr lang="fa-IR" sz="2000" dirty="0" smtClean="0"/>
              <a:t>مکانیسم اسپاسم رگی فوری شروع شده و میتواند از چند دقیقه تا چند ساعت ادامه یابد و باعث کاهش خونریزی شود تا در این مدت تشکیل میخ پلاکتی و انعقاد باعث بند آمدن خونریزی شود </a:t>
            </a:r>
            <a:endParaRPr lang="fa-IR" sz="2000" dirty="0"/>
          </a:p>
        </p:txBody>
      </p:sp>
    </p:spTree>
    <p:extLst>
      <p:ext uri="{BB962C8B-B14F-4D97-AF65-F5344CB8AC3E}">
        <p14:creationId xmlns:p14="http://schemas.microsoft.com/office/powerpoint/2010/main" val="17174361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تشکیل میخ پلاکتی </a:t>
            </a:r>
            <a:br>
              <a:rPr lang="fa-IR" dirty="0" smtClean="0">
                <a:solidFill>
                  <a:srgbClr val="FF0000"/>
                </a:solidFill>
              </a:rPr>
            </a:br>
            <a:endParaRPr lang="fa-IR" dirty="0"/>
          </a:p>
        </p:txBody>
      </p:sp>
      <p:sp>
        <p:nvSpPr>
          <p:cNvPr id="3" name="Content Placeholder 2"/>
          <p:cNvSpPr>
            <a:spLocks noGrp="1"/>
          </p:cNvSpPr>
          <p:nvPr>
            <p:ph idx="1"/>
          </p:nvPr>
        </p:nvSpPr>
        <p:spPr/>
        <p:txBody>
          <a:bodyPr>
            <a:normAutofit/>
          </a:bodyPr>
          <a:lstStyle/>
          <a:p>
            <a:r>
              <a:rPr lang="fa-IR" sz="2000" dirty="0" smtClean="0"/>
              <a:t>اگر سوراخ ایجاد شده در رگ بسیار کوچک باشد تشکیل میخ پلاکتی باعث بند آمدن کامل خونریزی میشود .</a:t>
            </a:r>
          </a:p>
          <a:p>
            <a:r>
              <a:rPr lang="fa-IR" sz="2000" dirty="0" smtClean="0"/>
              <a:t>پلاکتها </a:t>
            </a:r>
            <a:r>
              <a:rPr lang="fa-IR" sz="2000" dirty="0" smtClean="0">
                <a:solidFill>
                  <a:srgbClr val="00B050"/>
                </a:solidFill>
              </a:rPr>
              <a:t>سلولهای بدون هسته </a:t>
            </a:r>
            <a:r>
              <a:rPr lang="fa-IR" sz="2000" dirty="0" smtClean="0"/>
              <a:t>هستند که از تکه تکه شدن دسته ای از سلولهای خون ساز مغز استخوان بنام مگاکاریوسیتها در مغز استخوان یا هنگام عبور از مویرگ ایجاد میشوند. طول  عمر آنها 8تا 12 روز است و از سایر سلولهای خونی کوچکترند .سیتوپلاسم پلاکتها حاوی</a:t>
            </a:r>
            <a:r>
              <a:rPr lang="fa-IR" dirty="0" smtClean="0"/>
              <a:t>:</a:t>
            </a:r>
          </a:p>
          <a:p>
            <a:pPr marL="514350" indent="-514350">
              <a:buFont typeface="+mj-lt"/>
              <a:buAutoNum type="arabicPeriod"/>
            </a:pPr>
            <a:r>
              <a:rPr lang="fa-IR" sz="2000" dirty="0" smtClean="0">
                <a:solidFill>
                  <a:srgbClr val="FF0000"/>
                </a:solidFill>
              </a:rPr>
              <a:t> </a:t>
            </a:r>
            <a:r>
              <a:rPr lang="fa-IR" sz="2000" dirty="0" smtClean="0">
                <a:solidFill>
                  <a:srgbClr val="0070C0"/>
                </a:solidFill>
              </a:rPr>
              <a:t>اکتین ،میوزین و ترومبوستنین هست که باعث انقباض پلاکتها میشوند</a:t>
            </a:r>
          </a:p>
          <a:p>
            <a:pPr marL="457200" indent="-457200">
              <a:buFont typeface="+mj-lt"/>
              <a:buAutoNum type="arabicPeriod"/>
            </a:pPr>
            <a:r>
              <a:rPr lang="fa-IR" sz="2000" dirty="0" smtClean="0">
                <a:solidFill>
                  <a:srgbClr val="FF0000"/>
                </a:solidFill>
              </a:rPr>
              <a:t>بقایای شبکه اندوپلاسمی و دستگاه گلژِی که  باعث انبار کلسیم میشود </a:t>
            </a:r>
          </a:p>
          <a:p>
            <a:pPr marL="457200" indent="-457200">
              <a:buFont typeface="+mj-lt"/>
              <a:buAutoNum type="arabicPeriod"/>
            </a:pPr>
            <a:r>
              <a:rPr lang="fa-IR" sz="2000" dirty="0" smtClean="0">
                <a:solidFill>
                  <a:srgbClr val="FF0000"/>
                </a:solidFill>
              </a:rPr>
              <a:t>میتوکندری که قادر به تولید </a:t>
            </a:r>
            <a:r>
              <a:rPr lang="en-US" sz="2000" dirty="0" smtClean="0">
                <a:solidFill>
                  <a:srgbClr val="FF0000"/>
                </a:solidFill>
              </a:rPr>
              <a:t>ADP</a:t>
            </a:r>
            <a:r>
              <a:rPr lang="fa-IR" sz="2000" dirty="0" smtClean="0">
                <a:solidFill>
                  <a:srgbClr val="FF0000"/>
                </a:solidFill>
              </a:rPr>
              <a:t> و </a:t>
            </a:r>
            <a:r>
              <a:rPr lang="en-US" sz="2000" dirty="0" smtClean="0">
                <a:solidFill>
                  <a:srgbClr val="FF0000"/>
                </a:solidFill>
              </a:rPr>
              <a:t>ATP</a:t>
            </a:r>
            <a:r>
              <a:rPr lang="fa-IR" sz="2000" dirty="0" smtClean="0">
                <a:solidFill>
                  <a:srgbClr val="FF0000"/>
                </a:solidFill>
              </a:rPr>
              <a:t> هست </a:t>
            </a:r>
          </a:p>
          <a:p>
            <a:pPr marL="457200" indent="-457200">
              <a:buFont typeface="+mj-lt"/>
              <a:buAutoNum type="arabicPeriod"/>
            </a:pPr>
            <a:r>
              <a:rPr lang="fa-IR" sz="2000" dirty="0" smtClean="0">
                <a:solidFill>
                  <a:srgbClr val="0070C0"/>
                </a:solidFill>
              </a:rPr>
              <a:t>فاکتور تثبیت کننده فیبرین (فاکتور13)</a:t>
            </a:r>
          </a:p>
          <a:p>
            <a:pPr marL="457200" indent="-457200">
              <a:buFont typeface="+mj-lt"/>
              <a:buAutoNum type="arabicPeriod"/>
            </a:pPr>
            <a:r>
              <a:rPr lang="fa-IR" sz="2000" dirty="0" smtClean="0">
                <a:solidFill>
                  <a:srgbClr val="FF0000"/>
                </a:solidFill>
              </a:rPr>
              <a:t>سیستم آنزیمی تولید کننده پروستاگلاندین </a:t>
            </a:r>
          </a:p>
          <a:p>
            <a:pPr marL="457200" indent="-457200">
              <a:buFont typeface="+mj-lt"/>
              <a:buAutoNum type="arabicPeriod"/>
            </a:pPr>
            <a:r>
              <a:rPr lang="fa-IR" sz="2000" dirty="0" smtClean="0">
                <a:solidFill>
                  <a:srgbClr val="0070C0"/>
                </a:solidFill>
              </a:rPr>
              <a:t>فاکتور رشد که موجب رشد سلولهای آندوتلیال رگ،سلولهای عضله صاف رگ و فیبروبلاستها شده و در ترمیم رگ آسیب دیده نقش دارد </a:t>
            </a:r>
            <a:endParaRPr lang="fa-IR" sz="2000" dirty="0">
              <a:solidFill>
                <a:srgbClr val="0070C0"/>
              </a:solidFill>
            </a:endParaRPr>
          </a:p>
        </p:txBody>
      </p:sp>
    </p:spTree>
    <p:extLst>
      <p:ext uri="{BB962C8B-B14F-4D97-AF65-F5344CB8AC3E}">
        <p14:creationId xmlns:p14="http://schemas.microsoft.com/office/powerpoint/2010/main" val="11669043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تشکیل میخ پلاکتی</a:t>
            </a:r>
            <a:endParaRPr lang="fa-IR" dirty="0"/>
          </a:p>
        </p:txBody>
      </p:sp>
      <p:sp>
        <p:nvSpPr>
          <p:cNvPr id="3" name="Content Placeholder 2"/>
          <p:cNvSpPr>
            <a:spLocks noGrp="1"/>
          </p:cNvSpPr>
          <p:nvPr>
            <p:ph idx="1"/>
          </p:nvPr>
        </p:nvSpPr>
        <p:spPr/>
        <p:txBody>
          <a:bodyPr>
            <a:normAutofit/>
          </a:bodyPr>
          <a:lstStyle/>
          <a:p>
            <a:r>
              <a:rPr lang="fa-IR" sz="2000" dirty="0" smtClean="0"/>
              <a:t>غشا پلاکتها دارای گلیکوپروتئین است که مانع چسبیدن پلاکتها به دیواره رگ سالم شده ولی باعث چسبیدن آنها به اندوتلیوم و به میزان بیشتری به کلاژن دیواره های عمقی  رگ آسیب دیده میشود . غشا پلاکتها همچنین دارای فسفولیپید است که در انعقاد خون نقش دارد .</a:t>
            </a:r>
          </a:p>
          <a:p>
            <a:r>
              <a:rPr lang="fa-IR" sz="2000" dirty="0" smtClean="0"/>
              <a:t>هنگامی که پلاکتها به کلاژن دیواره رگ آسیب دیده برخورد میکند دچار تورم و تغییر شکل میشوند و پاهای کاذب از آنها خارج شده ،پروتیئنهای  انقباضی موجود در سیتوپلاسم آنها منقبض شده و گرانولهایی از آنها خارج میشود همچنین چسبناک شده و به  فیبرهای کلاژن بافت آسیب دیده و پروتیئنی بنام فون ویلبراند که از پلاسما به داخل بافت آسیب دیده نشت کرده است  متصل میشوند . مقدار زیادی </a:t>
            </a:r>
            <a:r>
              <a:rPr lang="en-US" sz="2000" dirty="0" smtClean="0"/>
              <a:t>ADP</a:t>
            </a:r>
            <a:r>
              <a:rPr lang="fa-IR" sz="2000" dirty="0" smtClean="0"/>
              <a:t> و ترومبوکسان </a:t>
            </a:r>
            <a:r>
              <a:rPr lang="en-US" sz="2000" dirty="0" smtClean="0"/>
              <a:t>A2</a:t>
            </a:r>
            <a:r>
              <a:rPr lang="fa-IR" sz="2000" dirty="0" smtClean="0"/>
              <a:t> تولید میکنند این فاکتورها باعث فعال شدن پلاکتهای مجاور و چسبیدن آنها به هم میشود بنابرین دیواره رگ آسیب دیده باعث فعال شدن تعداد زیادی پلاکت میشود که این پلاکتها نیز پلاکتهای مجاور را فعال میکنند لذا میخ پلاکتی تشکیل میشود .</a:t>
            </a:r>
          </a:p>
          <a:p>
            <a:r>
              <a:rPr lang="fa-IR" sz="2000" dirty="0" smtClean="0"/>
              <a:t>میخ پلاکتی در ابتدا سست است و اگررگهای  آسیب دیده بسیار ریز باشند   باعث جلوگیری از خونریزی میشود ولی در جریان </a:t>
            </a:r>
            <a:r>
              <a:rPr lang="fa-IR" sz="2000" dirty="0" smtClean="0">
                <a:solidFill>
                  <a:srgbClr val="FF0000"/>
                </a:solidFill>
              </a:rPr>
              <a:t>انعقاد خون </a:t>
            </a:r>
            <a:r>
              <a:rPr lang="fa-IR" sz="2000" dirty="0" smtClean="0"/>
              <a:t>رشته های فیبرین تشکیل میشوند که به طور محکم به پلاکتها میچسبند و میخ پلاکتی سفت میشود .</a:t>
            </a:r>
          </a:p>
          <a:p>
            <a:r>
              <a:rPr lang="fa-IR" sz="2000" dirty="0" smtClean="0"/>
              <a:t>میخ پلاکتی باعث بستن خونریزی از هزاران رگ ریز در بدن میشود  پلاکتها در واقع با غشا سلولهای آندوتلیال رگ جوش میخورند و غشا اضافی برای سلوهای اندوتلیال میسازند .افرادی که پلاکت پایین دارند دچار خونریزی زیر پوستی میشوند </a:t>
            </a:r>
            <a:endParaRPr lang="fa-IR" sz="2000" dirty="0"/>
          </a:p>
        </p:txBody>
      </p:sp>
    </p:spTree>
    <p:extLst>
      <p:ext uri="{BB962C8B-B14F-4D97-AF65-F5344CB8AC3E}">
        <p14:creationId xmlns:p14="http://schemas.microsoft.com/office/powerpoint/2010/main" val="20046582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تشکیل لخته ناشی از انعقاد خون </a:t>
            </a:r>
            <a:br>
              <a:rPr lang="fa-IR" dirty="0" smtClean="0">
                <a:solidFill>
                  <a:srgbClr val="FF0000"/>
                </a:solidFill>
              </a:rPr>
            </a:br>
            <a:endParaRPr lang="fa-IR" dirty="0"/>
          </a:p>
        </p:txBody>
      </p:sp>
      <p:sp>
        <p:nvSpPr>
          <p:cNvPr id="3" name="Content Placeholder 2"/>
          <p:cNvSpPr>
            <a:spLocks noGrp="1"/>
          </p:cNvSpPr>
          <p:nvPr>
            <p:ph idx="1"/>
          </p:nvPr>
        </p:nvSpPr>
        <p:spPr>
          <a:xfrm>
            <a:off x="360609" y="1300766"/>
            <a:ext cx="11281892" cy="4876197"/>
          </a:xfrm>
        </p:spPr>
        <p:txBody>
          <a:bodyPr>
            <a:normAutofit/>
          </a:bodyPr>
          <a:lstStyle/>
          <a:p>
            <a:r>
              <a:rPr lang="fa-IR" sz="2000" dirty="0"/>
              <a:t>خون حاوی عوامل انعقادی و ضد انعقادی است که در حالت عادی  عوامل ضد انعقادی غالب هستند بنابراین خون لخته نمیشود ولی در آسیب رگ عوامل انعقادی فعال شده و لخته تشکیل میشود .</a:t>
            </a:r>
          </a:p>
          <a:p>
            <a:r>
              <a:rPr lang="fa-IR" sz="2000" dirty="0" smtClean="0"/>
              <a:t>لخته شدن زمانی که آسیب دیواره رگ شدید باشد ظرف 15تا 20 ثانیه وزمانی که خفیف باشد ظرف  یک تا دو دقیقه آغاز میشود .</a:t>
            </a:r>
          </a:p>
          <a:p>
            <a:r>
              <a:rPr lang="fa-IR" sz="2000" dirty="0" smtClean="0"/>
              <a:t>معمولا ظرف 3تا 6 دقیقه لخته تشکیل میشود و شکاف رگ در صورتی که زیاد نباشد پر میشود سپس لخته ظرف 20 تا 60 دقیقه فشرده میشود پلاکتها نقش مهمی در فشردن لخته دارند .</a:t>
            </a:r>
          </a:p>
          <a:p>
            <a:r>
              <a:rPr lang="fa-IR" sz="2000" dirty="0" smtClean="0"/>
              <a:t>سرنوشت لخته :لخته بعد از تشکیل یا حل میشود و یا مورد هجوم فیبروپلاستها قرار میگیرد فیبروبلاستها با سنتز کلاژن در سراسر لخته ،منجر به ایجاد بافت همبند میشوند .در شرایط عادی بیشتر بافت همبند تشکیل میشود که پلاکتها نیز به این کار کمک میکنند ولی زمانی که حجم لخته زیاد باشد حل میشود .</a:t>
            </a:r>
          </a:p>
          <a:p>
            <a:r>
              <a:rPr lang="fa-IR" sz="2000" dirty="0" smtClean="0">
                <a:solidFill>
                  <a:srgbClr val="FF0000"/>
                </a:solidFill>
              </a:rPr>
              <a:t>لخته شدن خون در سه مرحله انجام میشود </a:t>
            </a:r>
          </a:p>
          <a:p>
            <a:pPr marL="457200" indent="-457200">
              <a:buFont typeface="+mj-lt"/>
              <a:buAutoNum type="arabicPeriod"/>
            </a:pPr>
            <a:r>
              <a:rPr lang="fa-IR" sz="2000" dirty="0" smtClean="0"/>
              <a:t>در پاسخ به آسیب رگ یا خود خون یک سری واکنشهایی پشت سرهم با دخالت فاکتورهای انعقادی فعال میشوند که نتیجه نهایی آنها تشکیل کمپلکس  فعال کننده پروترومبین است  (عامل محدود کننده در فرایند انعقاد خون)</a:t>
            </a:r>
          </a:p>
          <a:p>
            <a:pPr marL="457200" indent="-457200">
              <a:buFont typeface="+mj-lt"/>
              <a:buAutoNum type="arabicPeriod"/>
            </a:pPr>
            <a:r>
              <a:rPr lang="fa-IR" sz="2000" dirty="0" smtClean="0"/>
              <a:t>ماده فعال کننده پروترومبین </a:t>
            </a:r>
            <a:r>
              <a:rPr lang="fa-IR" sz="2000" dirty="0"/>
              <a:t>در حضور کلسیم باعث تبدیل پروترومبین به ترومبین میشود </a:t>
            </a:r>
          </a:p>
          <a:p>
            <a:pPr marL="457200" indent="-457200">
              <a:buFont typeface="+mj-lt"/>
              <a:buAutoNum type="arabicPeriod"/>
            </a:pPr>
            <a:r>
              <a:rPr lang="fa-IR" sz="2000" dirty="0" smtClean="0"/>
              <a:t> ترومبین آنزیمی است که فیبرینوژن را به فیبرین تبدیل میکند .که پلاکت ،گلبول قرمز و پلاسما را به دام میاندازد تا لخته را ایجاد کند. </a:t>
            </a:r>
          </a:p>
          <a:p>
            <a:endParaRPr lang="fa-IR" sz="2000" dirty="0"/>
          </a:p>
        </p:txBody>
      </p:sp>
    </p:spTree>
    <p:extLst>
      <p:ext uri="{BB962C8B-B14F-4D97-AF65-F5344CB8AC3E}">
        <p14:creationId xmlns:p14="http://schemas.microsoft.com/office/powerpoint/2010/main" val="20333772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a:bodyPr>
          <a:lstStyle/>
          <a:p>
            <a:r>
              <a:rPr lang="fa-IR" sz="2000" dirty="0" smtClean="0">
                <a:cs typeface="B Nazanin" panose="00000400000000000000" pitchFamily="2" charset="-78"/>
              </a:rPr>
              <a:t>پروترومبین یک آلفا دو گلبولین است که توسط کبد تولید شده و   بصورت ناپایدار در خون وجود دارد وقادر است به ترکیب پایداری بنام ترومبین بشکند</a:t>
            </a:r>
            <a:r>
              <a:rPr lang="fa-IR" sz="2000" dirty="0">
                <a:cs typeface="B Nazanin" panose="00000400000000000000" pitchFamily="2" charset="-78"/>
              </a:rPr>
              <a:t>. </a:t>
            </a:r>
            <a:r>
              <a:rPr lang="fa-IR" sz="2000" dirty="0" smtClean="0">
                <a:cs typeface="B Nazanin" panose="00000400000000000000" pitchFamily="2" charset="-78"/>
              </a:rPr>
              <a:t>پروترومبین در ناحیه اسیب دیده به پلاکتهایی  که قبلا در انجا بوده اند وصل است </a:t>
            </a:r>
          </a:p>
          <a:p>
            <a:r>
              <a:rPr lang="fa-IR" sz="2000" dirty="0" smtClean="0">
                <a:cs typeface="B Nazanin" panose="00000400000000000000" pitchFamily="2" charset="-78"/>
              </a:rPr>
              <a:t>فیبرینوژن توسط کبد تولید شده ودر خون وجود دارد در حالت عادی به میزان ناچیز به داخل میان بافت نشت میکند لذا در شرایط سلامتی لنف منعقد نمیشود ولی زمانی که نفوذپذیری مویرگی بالا باشد نشت فیبرینوژن زیاد شده و لنف منعقد میشود </a:t>
            </a:r>
          </a:p>
          <a:p>
            <a:r>
              <a:rPr lang="fa-IR" sz="2000" dirty="0" smtClean="0">
                <a:cs typeface="B Nazanin" panose="00000400000000000000" pitchFamily="2" charset="-78"/>
              </a:rPr>
              <a:t>ترومبین به فیبرینوژن اثر کرده با جدا کردن 4 پپتید از آن منومر فیبرین را ایجاد میکند که به هم متصل شده و به رشته های  فیبرین پلیمریزه شده و تشکیل تورینه ی لخته را میدهند ابتدا منومرهای فیبرین به طور سست به هم وصل هستند ولی فاکتوری بنام تثبیت کننده فیبرین  که از پلاکتهای بدام افتاده آزاد میشود(اندکی نیز در پلاسما وجود دارند) توسط ترومبین فعال میشود که باعث محکم شدن رشته های فیبرینی میشود </a:t>
            </a:r>
          </a:p>
        </p:txBody>
      </p:sp>
    </p:spTree>
    <p:extLst>
      <p:ext uri="{BB962C8B-B14F-4D97-AF65-F5344CB8AC3E}">
        <p14:creationId xmlns:p14="http://schemas.microsoft.com/office/powerpoint/2010/main" val="516258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مراحل تشکیل لخته </a:t>
            </a:r>
            <a:endParaRPr lang="fa-IR" dirty="0"/>
          </a:p>
        </p:txBody>
      </p:sp>
      <p:sp>
        <p:nvSpPr>
          <p:cNvPr id="3" name="Content Placeholder 2"/>
          <p:cNvSpPr>
            <a:spLocks noGrp="1"/>
          </p:cNvSpPr>
          <p:nvPr>
            <p:ph idx="1"/>
          </p:nvPr>
        </p:nvSpPr>
        <p:spPr>
          <a:xfrm>
            <a:off x="838200" y="1481070"/>
            <a:ext cx="10515600" cy="5100034"/>
          </a:xfrm>
        </p:spPr>
        <p:txBody>
          <a:bodyPr>
            <a:normAutofit fontScale="77500" lnSpcReduction="20000"/>
          </a:bodyPr>
          <a:lstStyle/>
          <a:p>
            <a:r>
              <a:rPr lang="fa-IR" sz="2200" dirty="0" smtClean="0">
                <a:cs typeface="B Nazanin" panose="00000400000000000000" pitchFamily="2" charset="-78"/>
              </a:rPr>
              <a:t>آسیب رگ یا خود خون</a:t>
            </a:r>
            <a:r>
              <a:rPr lang="fa-IR" sz="2200" dirty="0">
                <a:cs typeface="B Nazanin" panose="00000400000000000000" pitchFamily="2" charset="-78"/>
              </a:rPr>
              <a:t> یا برخورد خون با کلاژن دیواره رگ اسیب </a:t>
            </a:r>
            <a:r>
              <a:rPr lang="fa-IR" sz="2200" dirty="0" smtClean="0">
                <a:cs typeface="B Nazanin" panose="00000400000000000000" pitchFamily="2" charset="-78"/>
              </a:rPr>
              <a:t>دیده</a:t>
            </a:r>
            <a:r>
              <a:rPr lang="en-US" sz="2200" dirty="0" smtClean="0">
                <a:cs typeface="B Nazanin" panose="00000400000000000000" pitchFamily="2" charset="-78"/>
              </a:rPr>
              <a:t> </a:t>
            </a:r>
            <a:r>
              <a:rPr lang="fa-IR" sz="2200" dirty="0" smtClean="0">
                <a:cs typeface="B Nazanin" panose="00000400000000000000" pitchFamily="2" charset="-78"/>
              </a:rPr>
              <a:t>باعث تشکیل </a:t>
            </a:r>
            <a:r>
              <a:rPr lang="fa-IR" sz="2200" dirty="0">
                <a:cs typeface="B Nazanin" panose="00000400000000000000" pitchFamily="2" charset="-78"/>
              </a:rPr>
              <a:t>ماده فعال کننده </a:t>
            </a:r>
            <a:r>
              <a:rPr lang="fa-IR" sz="2200" dirty="0" smtClean="0">
                <a:cs typeface="B Nazanin" panose="00000400000000000000" pitchFamily="2" charset="-78"/>
              </a:rPr>
              <a:t>پروترومبین میشود</a:t>
            </a:r>
          </a:p>
          <a:p>
            <a:r>
              <a:rPr lang="fa-IR" sz="2200" dirty="0" smtClean="0">
                <a:cs typeface="B Nazanin" panose="00000400000000000000" pitchFamily="2" charset="-78"/>
              </a:rPr>
              <a:t>تبدیل </a:t>
            </a:r>
            <a:r>
              <a:rPr lang="fa-IR" sz="2200" dirty="0">
                <a:cs typeface="B Nazanin" panose="00000400000000000000" pitchFamily="2" charset="-78"/>
              </a:rPr>
              <a:t>پروترومبین به </a:t>
            </a:r>
            <a:r>
              <a:rPr lang="fa-IR" sz="2200" dirty="0" smtClean="0">
                <a:cs typeface="B Nazanin" panose="00000400000000000000" pitchFamily="2" charset="-78"/>
              </a:rPr>
              <a:t>ترومبین توسط  </a:t>
            </a:r>
            <a:r>
              <a:rPr lang="fa-IR" sz="2200" dirty="0">
                <a:cs typeface="B Nazanin" panose="00000400000000000000" pitchFamily="2" charset="-78"/>
              </a:rPr>
              <a:t>ماده فعال کننده </a:t>
            </a:r>
            <a:r>
              <a:rPr lang="fa-IR" sz="2200" dirty="0" smtClean="0">
                <a:cs typeface="B Nazanin" panose="00000400000000000000" pitchFamily="2" charset="-78"/>
              </a:rPr>
              <a:t>پروترومبین در حضور کلسیم</a:t>
            </a:r>
            <a:endParaRPr lang="fa-IR" sz="2200" b="1" dirty="0">
              <a:cs typeface="B Nazanin" panose="00000400000000000000" pitchFamily="2" charset="-78"/>
            </a:endParaRPr>
          </a:p>
          <a:p>
            <a:r>
              <a:rPr lang="fa-IR" sz="2200" dirty="0" smtClean="0">
                <a:cs typeface="B Nazanin" panose="00000400000000000000" pitchFamily="2" charset="-78"/>
              </a:rPr>
              <a:t> تبدیل فیبرینوژن به منومر فیبرین توسط ترومبین</a:t>
            </a:r>
          </a:p>
          <a:p>
            <a:r>
              <a:rPr lang="fa-IR" sz="2200" dirty="0" smtClean="0">
                <a:cs typeface="B Nazanin" panose="00000400000000000000" pitchFamily="2" charset="-78"/>
              </a:rPr>
              <a:t> اتصال سست  منومرهای فیبرین به هم دیگر </a:t>
            </a:r>
            <a:r>
              <a:rPr lang="fa-IR" sz="2200" dirty="0">
                <a:cs typeface="B Nazanin" panose="00000400000000000000" pitchFamily="2" charset="-78"/>
              </a:rPr>
              <a:t>توسط </a:t>
            </a:r>
            <a:r>
              <a:rPr lang="fa-IR" sz="2200" dirty="0" smtClean="0">
                <a:cs typeface="B Nazanin" panose="00000400000000000000" pitchFamily="2" charset="-78"/>
              </a:rPr>
              <a:t>ترومبین و ایجاد تورینه فیبرینی </a:t>
            </a:r>
          </a:p>
          <a:p>
            <a:r>
              <a:rPr lang="fa-IR" sz="2200" dirty="0" smtClean="0">
                <a:cs typeface="B Nazanin" panose="00000400000000000000" pitchFamily="2" charset="-78"/>
              </a:rPr>
              <a:t>فعال شدن </a:t>
            </a:r>
            <a:r>
              <a:rPr lang="fa-IR" sz="2200" dirty="0">
                <a:cs typeface="B Nazanin" panose="00000400000000000000" pitchFamily="2" charset="-78"/>
              </a:rPr>
              <a:t>فاکتور تثبیت کننده فیبرین </a:t>
            </a:r>
            <a:r>
              <a:rPr lang="fa-IR" sz="2200" dirty="0" smtClean="0">
                <a:cs typeface="B Nazanin" panose="00000400000000000000" pitchFamily="2" charset="-78"/>
              </a:rPr>
              <a:t>ازادشده از پلاکتهای موجود در ناحیه اسیب دیده  توسط ترومبین و اتصال محکم منومرهای فیبرین</a:t>
            </a:r>
            <a:r>
              <a:rPr lang="fa-IR" sz="2200" dirty="0">
                <a:cs typeface="B Nazanin" panose="00000400000000000000" pitchFamily="2" charset="-78"/>
              </a:rPr>
              <a:t> به هم </a:t>
            </a:r>
            <a:r>
              <a:rPr lang="fa-IR" sz="2200" dirty="0" smtClean="0">
                <a:cs typeface="B Nazanin" panose="00000400000000000000" pitchFamily="2" charset="-78"/>
              </a:rPr>
              <a:t>دیگر</a:t>
            </a:r>
            <a:r>
              <a:rPr lang="fa-IR" sz="2200" dirty="0">
                <a:cs typeface="B Nazanin" panose="00000400000000000000" pitchFamily="2" charset="-78"/>
              </a:rPr>
              <a:t>و ایجاد </a:t>
            </a:r>
            <a:r>
              <a:rPr lang="fa-IR" sz="2200" dirty="0" smtClean="0">
                <a:cs typeface="B Nazanin" panose="00000400000000000000" pitchFamily="2" charset="-78"/>
              </a:rPr>
              <a:t>تورینه محکم  فیبرینی </a:t>
            </a:r>
            <a:endParaRPr lang="fa-IR" sz="2200" dirty="0">
              <a:cs typeface="B Nazanin" panose="00000400000000000000" pitchFamily="2" charset="-78"/>
            </a:endParaRPr>
          </a:p>
          <a:p>
            <a:r>
              <a:rPr lang="fa-IR" sz="2200" dirty="0">
                <a:solidFill>
                  <a:srgbClr val="FF0000"/>
                </a:solidFill>
                <a:cs typeface="B Nazanin" panose="00000400000000000000" pitchFamily="2" charset="-78"/>
              </a:rPr>
              <a:t> لخته </a:t>
            </a:r>
            <a:r>
              <a:rPr lang="fa-IR" sz="2200" dirty="0" smtClean="0">
                <a:cs typeface="B Nazanin" panose="00000400000000000000" pitchFamily="2" charset="-78"/>
              </a:rPr>
              <a:t>:تورینه ای از رشته های فیبرینی است که </a:t>
            </a:r>
            <a:r>
              <a:rPr lang="fa-IR" sz="2200" dirty="0">
                <a:cs typeface="B Nazanin" panose="00000400000000000000" pitchFamily="2" charset="-78"/>
              </a:rPr>
              <a:t>پلاکت ،گلبول قرمز و </a:t>
            </a:r>
            <a:r>
              <a:rPr lang="fa-IR" sz="2200" dirty="0" smtClean="0">
                <a:cs typeface="B Nazanin" panose="00000400000000000000" pitchFamily="2" charset="-78"/>
              </a:rPr>
              <a:t>پلاسما در آن به دام افتاده اند. رشته </a:t>
            </a:r>
            <a:r>
              <a:rPr lang="fa-IR" sz="2200" dirty="0">
                <a:cs typeface="B Nazanin" panose="00000400000000000000" pitchFamily="2" charset="-78"/>
              </a:rPr>
              <a:t>های فیبرین به دیواره رگ آسیب دیده وصل میشود لذا لخته به سوراخ رگ وصل شده و جلوی خونریزی را میگیرد .</a:t>
            </a:r>
          </a:p>
          <a:p>
            <a:r>
              <a:rPr lang="fa-IR" sz="2200" dirty="0">
                <a:cs typeface="B Nazanin" panose="00000400000000000000" pitchFamily="2" charset="-78"/>
              </a:rPr>
              <a:t>لخته چند دقیقه بعد از تشکیل فشرده شده و ظرف 20 تا 60 دقیقه قسمت اعظم سرم از آن خارج میشود پلاکتها در فشردن لخته نقش دارند لذا عدم فشرده شدن لخته نشانگر کمبود پلاکتها است از طریق </a:t>
            </a:r>
          </a:p>
          <a:p>
            <a:r>
              <a:rPr lang="fa-IR" sz="2200" dirty="0">
                <a:cs typeface="B Nazanin" panose="00000400000000000000" pitchFamily="2" charset="-78"/>
              </a:rPr>
              <a:t>1-در فشرده شدن فیبرین نقش دارند(با آزادی فاکتور تثبیت کننده فیبرین ) 2-مستقیما پلاکتها به رشته های فیبرین تشکیل شده میچسبند و اتصالات را محکمتر میکنند 2- توسط عوامل انقباضی موجود در سیتوپلاسمشان منقبض شده و رشته های فیبرین را </a:t>
            </a:r>
            <a:r>
              <a:rPr lang="fa-IR" sz="2200" dirty="0" smtClean="0">
                <a:cs typeface="B Nazanin" panose="00000400000000000000" pitchFamily="2" charset="-78"/>
              </a:rPr>
              <a:t>جمع </a:t>
            </a:r>
            <a:r>
              <a:rPr lang="fa-IR" sz="2200" dirty="0">
                <a:cs typeface="B Nazanin" panose="00000400000000000000" pitchFamily="2" charset="-78"/>
              </a:rPr>
              <a:t>تر میکنند   </a:t>
            </a:r>
          </a:p>
          <a:p>
            <a:r>
              <a:rPr lang="fa-IR" sz="2200" dirty="0">
                <a:cs typeface="B Nazanin" panose="00000400000000000000" pitchFamily="2" charset="-78"/>
              </a:rPr>
              <a:t>با فشرده شدن لخته لبه های زخم به هم نزدیک تر میشوند لذا خونریزی بیشتر وبیشتر بند می اید .</a:t>
            </a:r>
          </a:p>
          <a:p>
            <a:endParaRPr lang="fa-IR" sz="2000" dirty="0"/>
          </a:p>
        </p:txBody>
      </p:sp>
    </p:spTree>
    <p:extLst>
      <p:ext uri="{BB962C8B-B14F-4D97-AF65-F5344CB8AC3E}">
        <p14:creationId xmlns:p14="http://schemas.microsoft.com/office/powerpoint/2010/main" val="23299256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فیدبک مثبت در تشکیل لخته </a:t>
            </a:r>
            <a:endParaRPr lang="fa-IR" dirty="0"/>
          </a:p>
        </p:txBody>
      </p:sp>
      <p:sp>
        <p:nvSpPr>
          <p:cNvPr id="3" name="Content Placeholder 2"/>
          <p:cNvSpPr>
            <a:spLocks noGrp="1"/>
          </p:cNvSpPr>
          <p:nvPr>
            <p:ph idx="1"/>
          </p:nvPr>
        </p:nvSpPr>
        <p:spPr/>
        <p:txBody>
          <a:bodyPr>
            <a:normAutofit/>
          </a:bodyPr>
          <a:lstStyle/>
          <a:p>
            <a:r>
              <a:rPr lang="fa-IR" sz="2000" dirty="0" smtClean="0">
                <a:cs typeface="B Nazanin" panose="00000400000000000000" pitchFamily="2" charset="-78"/>
              </a:rPr>
              <a:t>ترومبین فعال شده خود باعث تبدیل پروترومبین بیشتر به ترومبین میشود لذا لخته بیشتر وبیشتر تشکیل شده و گسترش میابد . </a:t>
            </a:r>
            <a:endParaRPr lang="fa-IR" sz="2000" dirty="0">
              <a:cs typeface="B Nazanin" panose="00000400000000000000" pitchFamily="2" charset="-78"/>
            </a:endParaRPr>
          </a:p>
        </p:txBody>
      </p:sp>
    </p:spTree>
    <p:extLst>
      <p:ext uri="{BB962C8B-B14F-4D97-AF65-F5344CB8AC3E}">
        <p14:creationId xmlns:p14="http://schemas.microsoft.com/office/powerpoint/2010/main" val="30674995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نحوه تشکیل کمپلکس  </a:t>
            </a:r>
            <a:r>
              <a:rPr lang="fa-IR" dirty="0"/>
              <a:t>فعال کننده پروترومبین</a:t>
            </a:r>
          </a:p>
        </p:txBody>
      </p:sp>
      <p:sp>
        <p:nvSpPr>
          <p:cNvPr id="3" name="Content Placeholder 2"/>
          <p:cNvSpPr>
            <a:spLocks noGrp="1"/>
          </p:cNvSpPr>
          <p:nvPr>
            <p:ph idx="1"/>
          </p:nvPr>
        </p:nvSpPr>
        <p:spPr/>
        <p:txBody>
          <a:bodyPr>
            <a:normAutofit/>
          </a:bodyPr>
          <a:lstStyle/>
          <a:p>
            <a:r>
              <a:rPr lang="fa-IR" sz="2000" dirty="0"/>
              <a:t>کمپلکس  فعال کننده </a:t>
            </a:r>
            <a:r>
              <a:rPr lang="fa-IR" sz="2000" dirty="0" smtClean="0"/>
              <a:t>پروترومبین توسط یکی از دو مسیر زیر فعال میشود </a:t>
            </a:r>
            <a:r>
              <a:rPr lang="fa-IR" sz="2000" dirty="0" smtClean="0">
                <a:solidFill>
                  <a:srgbClr val="FF0000"/>
                </a:solidFill>
              </a:rPr>
              <a:t>(تقسیم بندی آزمایشگاهی)</a:t>
            </a:r>
          </a:p>
          <a:p>
            <a:pPr marL="514350" indent="-514350">
              <a:buFont typeface="+mj-lt"/>
              <a:buAutoNum type="arabicPeriod"/>
            </a:pPr>
            <a:r>
              <a:rPr lang="fa-IR" sz="2000" dirty="0" smtClean="0"/>
              <a:t>مسیر خارجی :در اثر آسیب به دیواره رگ ایجاد میشود </a:t>
            </a:r>
          </a:p>
          <a:p>
            <a:pPr marL="514350" indent="-514350">
              <a:buFont typeface="+mj-lt"/>
              <a:buAutoNum type="arabicPeriod"/>
            </a:pPr>
            <a:r>
              <a:rPr lang="fa-IR" sz="2000" dirty="0" smtClean="0"/>
              <a:t>مسیر داخلی</a:t>
            </a:r>
            <a:r>
              <a:rPr lang="fa-IR" sz="2000" dirty="0"/>
              <a:t>:در اثر آسیب به </a:t>
            </a:r>
            <a:r>
              <a:rPr lang="fa-IR" sz="2000" dirty="0" smtClean="0"/>
              <a:t>خود خون یا برخورد خون با کلا</a:t>
            </a:r>
            <a:r>
              <a:rPr lang="fa-IR" sz="2000" dirty="0"/>
              <a:t>ژ</a:t>
            </a:r>
            <a:r>
              <a:rPr lang="fa-IR" sz="2000" dirty="0" smtClean="0"/>
              <a:t>ن دیواره رگ اسیب دیده ایجاد </a:t>
            </a:r>
            <a:r>
              <a:rPr lang="fa-IR" sz="2000" dirty="0"/>
              <a:t>میشود </a:t>
            </a:r>
          </a:p>
          <a:p>
            <a:r>
              <a:rPr lang="fa-IR" sz="2000" dirty="0" smtClean="0"/>
              <a:t> مسیر خارجی سریع تر است(لخته در 15 ثانیه تشکیل میشود ) و دارای 3 مرحله است در حالی که مسیر داخلی دارای 5 مرحله است </a:t>
            </a:r>
            <a:r>
              <a:rPr lang="fa-IR" sz="2000" dirty="0"/>
              <a:t>(لخته در </a:t>
            </a:r>
            <a:r>
              <a:rPr lang="fa-IR" sz="2000" dirty="0" smtClean="0"/>
              <a:t>1تا 6دقیقه تشکیل </a:t>
            </a:r>
            <a:r>
              <a:rPr lang="fa-IR" sz="2000" dirty="0"/>
              <a:t>میشود ) </a:t>
            </a:r>
            <a:r>
              <a:rPr lang="fa-IR" sz="2000" dirty="0" smtClean="0"/>
              <a:t> </a:t>
            </a:r>
          </a:p>
          <a:p>
            <a:r>
              <a:rPr lang="fa-IR" sz="2000" dirty="0" smtClean="0"/>
              <a:t>فاکتورهای مسیر خارجی:فاکتور بافتی –کلسیم –فاکتور 7 –فاکتور 5 –فاکتور 10</a:t>
            </a:r>
          </a:p>
          <a:p>
            <a:r>
              <a:rPr lang="fa-IR" sz="2000" dirty="0"/>
              <a:t>فاکتورهای مسیر </a:t>
            </a:r>
            <a:r>
              <a:rPr lang="fa-IR" sz="2000" dirty="0" smtClean="0"/>
              <a:t>داخلی:فاکتور پلاکتی  </a:t>
            </a:r>
            <a:r>
              <a:rPr lang="fa-IR" sz="2000" dirty="0"/>
              <a:t>–کلسیم –</a:t>
            </a:r>
            <a:r>
              <a:rPr lang="fa-IR" sz="2000" dirty="0" smtClean="0"/>
              <a:t>فاکتور12 - فاکتور11 –فاکتور8  -فاکتور </a:t>
            </a:r>
            <a:r>
              <a:rPr lang="fa-IR" sz="2000" dirty="0"/>
              <a:t>5 –فاکتور 10</a:t>
            </a:r>
          </a:p>
          <a:p>
            <a:r>
              <a:rPr lang="fa-IR" sz="2000" dirty="0"/>
              <a:t>مرحله اخر مسیر داخلی و خارجی شبیه هم میباشند </a:t>
            </a:r>
          </a:p>
          <a:p>
            <a:r>
              <a:rPr lang="fa-IR" sz="2000" dirty="0"/>
              <a:t>به جز دو مرحله اول مسیر داخلی در تمام مراحل یون کلسیم مورد نیاز است  </a:t>
            </a:r>
            <a:endParaRPr lang="fa-IR" sz="2000" dirty="0" smtClean="0"/>
          </a:p>
          <a:p>
            <a:r>
              <a:rPr lang="fa-IR" sz="2000" dirty="0" smtClean="0"/>
              <a:t>در حالت عادی غلظت یون کلسیم  خون به ندرت به حدی کم میشود  که خون لخته نشود اما در لوله آزمایش باریختن سیترات یا اگزالات یون کلسیم خون دیونیزه شده و خون منعقد نمیشود </a:t>
            </a:r>
            <a:endParaRPr lang="fa-IR" sz="2000" dirty="0"/>
          </a:p>
          <a:p>
            <a:endParaRPr lang="fa-IR" dirty="0"/>
          </a:p>
        </p:txBody>
      </p:sp>
    </p:spTree>
    <p:extLst>
      <p:ext uri="{BB962C8B-B14F-4D97-AF65-F5344CB8AC3E}">
        <p14:creationId xmlns:p14="http://schemas.microsoft.com/office/powerpoint/2010/main" val="36761567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7875"/>
          </a:xfrm>
        </p:spPr>
        <p:txBody>
          <a:bodyPr/>
          <a:lstStyle/>
          <a:p>
            <a:r>
              <a:rPr lang="fa-IR" dirty="0"/>
              <a:t>مسیر </a:t>
            </a:r>
            <a:r>
              <a:rPr lang="fa-IR" dirty="0" smtClean="0"/>
              <a:t>خارجی انعقاد خون </a:t>
            </a:r>
            <a:endParaRPr lang="fa-IR" dirty="0"/>
          </a:p>
        </p:txBody>
      </p:sp>
      <p:sp>
        <p:nvSpPr>
          <p:cNvPr id="3" name="Content Placeholder 2"/>
          <p:cNvSpPr>
            <a:spLocks noGrp="1"/>
          </p:cNvSpPr>
          <p:nvPr>
            <p:ph idx="1"/>
          </p:nvPr>
        </p:nvSpPr>
        <p:spPr>
          <a:xfrm>
            <a:off x="838200" y="1385047"/>
            <a:ext cx="10515600" cy="4791916"/>
          </a:xfrm>
        </p:spPr>
        <p:txBody>
          <a:bodyPr>
            <a:normAutofit/>
          </a:bodyPr>
          <a:lstStyle/>
          <a:p>
            <a:pPr marL="514350" indent="-514350">
              <a:buFont typeface="+mj-lt"/>
              <a:buAutoNum type="arabicPeriod"/>
            </a:pPr>
            <a:r>
              <a:rPr lang="fa-IR" sz="2000" dirty="0" smtClean="0"/>
              <a:t>رهایش فاکتور بافتی یا ترومبوبلاستین بافتی از دیواره رگ اسیب دیده  </a:t>
            </a:r>
          </a:p>
          <a:p>
            <a:pPr marL="514350" indent="-514350">
              <a:buFont typeface="+mj-lt"/>
              <a:buAutoNum type="arabicPeriod"/>
            </a:pPr>
            <a:r>
              <a:rPr lang="fa-IR" sz="2000" dirty="0" smtClean="0"/>
              <a:t>فاکتور بافتی همراه با کلسیم باعث فعال شدن  فاکتور 7 میشود .فاکتور </a:t>
            </a:r>
            <a:r>
              <a:rPr lang="fa-IR" sz="2000" dirty="0"/>
              <a:t>بافتی همراه با کلسیم </a:t>
            </a:r>
            <a:r>
              <a:rPr lang="fa-IR" sz="2000" dirty="0" smtClean="0"/>
              <a:t>وفاکتور </a:t>
            </a:r>
            <a:r>
              <a:rPr lang="fa-IR" sz="2000" dirty="0"/>
              <a:t>7 باعث فعال شدن  فاکتور </a:t>
            </a:r>
            <a:r>
              <a:rPr lang="fa-IR" sz="2000" dirty="0" smtClean="0"/>
              <a:t>10 </a:t>
            </a:r>
            <a:r>
              <a:rPr lang="fa-IR" sz="2000" dirty="0"/>
              <a:t>میشود </a:t>
            </a:r>
          </a:p>
          <a:p>
            <a:pPr marL="514350" indent="-514350">
              <a:buFont typeface="+mj-lt"/>
              <a:buAutoNum type="arabicPeriod"/>
            </a:pPr>
            <a:r>
              <a:rPr lang="fa-IR" sz="2000" dirty="0" smtClean="0"/>
              <a:t>این مرحله با مسیر داخلی مشترک است فاکتور10همراه با </a:t>
            </a:r>
            <a:r>
              <a:rPr lang="fa-IR" sz="2000" dirty="0"/>
              <a:t>فاکتور </a:t>
            </a:r>
            <a:r>
              <a:rPr lang="fa-IR" sz="2000" dirty="0" smtClean="0"/>
              <a:t>5و یون کلسیم  و فاکتور بافتی(مسیر خارجی) یا پلاکتی(مسیر داخلی )  باعث تشکیل کمپلکس  </a:t>
            </a:r>
            <a:r>
              <a:rPr lang="fa-IR" sz="2000" dirty="0"/>
              <a:t>فعال کننده پروترومبین </a:t>
            </a:r>
            <a:r>
              <a:rPr lang="fa-IR" sz="2000" dirty="0" smtClean="0"/>
              <a:t>میشود که در عرض چند ثانیه باعث </a:t>
            </a:r>
            <a:r>
              <a:rPr lang="fa-IR" sz="2000" dirty="0"/>
              <a:t>تبدیل پروترومبین به ترومبین </a:t>
            </a:r>
            <a:r>
              <a:rPr lang="fa-IR" sz="2000" dirty="0" smtClean="0"/>
              <a:t>میشود </a:t>
            </a:r>
          </a:p>
          <a:p>
            <a:pPr>
              <a:buFont typeface="Wingdings" panose="05000000000000000000" pitchFamily="2" charset="2"/>
              <a:buChar char="§"/>
            </a:pPr>
            <a:r>
              <a:rPr lang="fa-IR" sz="2000" dirty="0" smtClean="0"/>
              <a:t>فاکتور 5 در </a:t>
            </a:r>
            <a:r>
              <a:rPr lang="fa-IR" sz="2000" dirty="0"/>
              <a:t>کمپلکس  فعال کننده پروترومبین </a:t>
            </a:r>
            <a:r>
              <a:rPr lang="fa-IR" sz="2000" dirty="0" smtClean="0"/>
              <a:t>ابتدا غیر فعال است اما همین که ترومبین فعال شد توسط آن فعال شده  باعث تبدیل بیشتر</a:t>
            </a:r>
            <a:r>
              <a:rPr lang="fa-IR" sz="2000" dirty="0"/>
              <a:t> پروترومبین به </a:t>
            </a:r>
            <a:r>
              <a:rPr lang="fa-IR" sz="2000" dirty="0" smtClean="0"/>
              <a:t>ترومبین میشود  ویک شتاب دهنده به مسیر خارجی است  و فاکتور بافتی بعنوان ناقل (کوفاکتور)برای فاکتور 7عمل میکند تا بتواند فاکتور 10 رافعال کند </a:t>
            </a:r>
          </a:p>
        </p:txBody>
      </p:sp>
      <p:pic>
        <p:nvPicPr>
          <p:cNvPr id="5" name="Picture 4"/>
          <p:cNvPicPr>
            <a:picLocks noChangeAspect="1"/>
          </p:cNvPicPr>
          <p:nvPr/>
        </p:nvPicPr>
        <p:blipFill>
          <a:blip r:embed="rId2"/>
          <a:stretch>
            <a:fillRect/>
          </a:stretch>
        </p:blipFill>
        <p:spPr>
          <a:xfrm>
            <a:off x="1444718" y="4342560"/>
            <a:ext cx="3305175" cy="2076450"/>
          </a:xfrm>
          <a:prstGeom prst="rect">
            <a:avLst/>
          </a:prstGeom>
        </p:spPr>
      </p:pic>
    </p:spTree>
    <p:extLst>
      <p:ext uri="{BB962C8B-B14F-4D97-AF65-F5344CB8AC3E}">
        <p14:creationId xmlns:p14="http://schemas.microsoft.com/office/powerpoint/2010/main" val="4529852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0981"/>
          </a:xfrm>
        </p:spPr>
        <p:txBody>
          <a:bodyPr/>
          <a:lstStyle/>
          <a:p>
            <a:r>
              <a:rPr lang="fa-IR" dirty="0"/>
              <a:t>مسیر </a:t>
            </a:r>
            <a:r>
              <a:rPr lang="fa-IR" dirty="0" smtClean="0"/>
              <a:t>داخلی </a:t>
            </a:r>
            <a:r>
              <a:rPr lang="fa-IR" dirty="0"/>
              <a:t>انعقاد خون </a:t>
            </a:r>
          </a:p>
        </p:txBody>
      </p:sp>
      <p:sp>
        <p:nvSpPr>
          <p:cNvPr id="3" name="Content Placeholder 2"/>
          <p:cNvSpPr>
            <a:spLocks noGrp="1"/>
          </p:cNvSpPr>
          <p:nvPr>
            <p:ph idx="1"/>
          </p:nvPr>
        </p:nvSpPr>
        <p:spPr>
          <a:xfrm>
            <a:off x="838200" y="1358153"/>
            <a:ext cx="10515600" cy="4818810"/>
          </a:xfrm>
        </p:spPr>
        <p:txBody>
          <a:bodyPr/>
          <a:lstStyle/>
          <a:p>
            <a:pPr marL="514350" indent="-514350">
              <a:buFont typeface="+mj-lt"/>
              <a:buAutoNum type="arabicPeriod"/>
            </a:pPr>
            <a:r>
              <a:rPr lang="fa-IR" sz="2000" dirty="0" smtClean="0"/>
              <a:t>آسیب به  خون(برخورد خون به شیشه) یا برخورد خون به کلاژن رگ آسیب دیده) باعث  فعال شدن  فاکتور 12 و ازادی فاکتور پلاکتی(فسفولیپید پلاکتی ) میشود.</a:t>
            </a:r>
          </a:p>
          <a:p>
            <a:pPr marL="514350" indent="-514350">
              <a:buFont typeface="+mj-lt"/>
              <a:buAutoNum type="arabicPeriod"/>
            </a:pPr>
            <a:r>
              <a:rPr lang="fa-IR" sz="2000" dirty="0" smtClean="0"/>
              <a:t>فعال شدن فاکتور 11 به وسیله </a:t>
            </a:r>
            <a:r>
              <a:rPr lang="fa-IR" sz="2000" dirty="0"/>
              <a:t>فاکتور 12</a:t>
            </a:r>
            <a:r>
              <a:rPr lang="fa-IR" sz="2000" dirty="0" smtClean="0"/>
              <a:t>  این واکنش توسط پره کالرین شتاب میگیرد ونیاز به کینینوژن با وزن ملکولی بالا دارد </a:t>
            </a:r>
          </a:p>
          <a:p>
            <a:pPr marL="514350" indent="-514350">
              <a:buFont typeface="+mj-lt"/>
              <a:buAutoNum type="arabicPeriod"/>
            </a:pPr>
            <a:r>
              <a:rPr lang="fa-IR" sz="2000" dirty="0"/>
              <a:t>فعال شدن فاکتور </a:t>
            </a:r>
            <a:r>
              <a:rPr lang="fa-IR" sz="2000" dirty="0" smtClean="0"/>
              <a:t>9 </a:t>
            </a:r>
            <a:r>
              <a:rPr lang="fa-IR" sz="2000" dirty="0"/>
              <a:t>به وسیله فاکتور </a:t>
            </a:r>
            <a:r>
              <a:rPr lang="fa-IR" sz="2000" dirty="0" smtClean="0"/>
              <a:t>11 در حضور یون کلسیم </a:t>
            </a:r>
          </a:p>
          <a:p>
            <a:pPr marL="514350" indent="-514350">
              <a:buFont typeface="+mj-lt"/>
              <a:buAutoNum type="arabicPeriod"/>
            </a:pPr>
            <a:r>
              <a:rPr lang="fa-IR" sz="2000" dirty="0"/>
              <a:t>فعال شدن فاکتور </a:t>
            </a:r>
            <a:r>
              <a:rPr lang="fa-IR" sz="2000" dirty="0" smtClean="0"/>
              <a:t>10 </a:t>
            </a:r>
            <a:r>
              <a:rPr lang="fa-IR" sz="2000" dirty="0"/>
              <a:t>به وسیله فاکتور </a:t>
            </a:r>
            <a:r>
              <a:rPr lang="fa-IR" sz="2000" dirty="0" smtClean="0"/>
              <a:t>9و8وفاکتور پلاکتی در حضور یون کلسیم </a:t>
            </a:r>
          </a:p>
          <a:p>
            <a:pPr marL="514350" indent="-514350">
              <a:buFont typeface="+mj-lt"/>
              <a:buAutoNum type="arabicPeriod"/>
            </a:pPr>
            <a:r>
              <a:rPr lang="fa-IR" sz="2000" dirty="0"/>
              <a:t>فعال شدن کمپلکس  فعال کننده پروترومبین </a:t>
            </a:r>
            <a:r>
              <a:rPr lang="fa-IR" sz="2000" dirty="0" smtClean="0"/>
              <a:t>به </a:t>
            </a:r>
            <a:r>
              <a:rPr lang="fa-IR" sz="2000" dirty="0"/>
              <a:t>وسیله فاکتور </a:t>
            </a:r>
            <a:r>
              <a:rPr lang="fa-IR" sz="2000" dirty="0" smtClean="0"/>
              <a:t>10و 5 و فاکتور پلاکتی یا بافتی در حضور یون کلسیم</a:t>
            </a:r>
          </a:p>
          <a:p>
            <a:endParaRPr lang="fa-IR" dirty="0"/>
          </a:p>
        </p:txBody>
      </p:sp>
      <p:pic>
        <p:nvPicPr>
          <p:cNvPr id="5" name="Picture 4"/>
          <p:cNvPicPr>
            <a:picLocks noChangeAspect="1"/>
          </p:cNvPicPr>
          <p:nvPr/>
        </p:nvPicPr>
        <p:blipFill>
          <a:blip r:embed="rId2"/>
          <a:stretch>
            <a:fillRect/>
          </a:stretch>
        </p:blipFill>
        <p:spPr>
          <a:xfrm>
            <a:off x="1466844" y="4043794"/>
            <a:ext cx="4390476" cy="2323809"/>
          </a:xfrm>
          <a:prstGeom prst="rect">
            <a:avLst/>
          </a:prstGeom>
        </p:spPr>
      </p:pic>
    </p:spTree>
    <p:extLst>
      <p:ext uri="{BB962C8B-B14F-4D97-AF65-F5344CB8AC3E}">
        <p14:creationId xmlns:p14="http://schemas.microsoft.com/office/powerpoint/2010/main" val="20706490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نقش پلاکتها در جلوگیری از خونریزی</a:t>
            </a:r>
            <a:endParaRPr lang="fa-IR" dirty="0"/>
          </a:p>
        </p:txBody>
      </p:sp>
      <p:sp>
        <p:nvSpPr>
          <p:cNvPr id="3" name="Content Placeholder 2"/>
          <p:cNvSpPr>
            <a:spLocks noGrp="1"/>
          </p:cNvSpPr>
          <p:nvPr>
            <p:ph idx="1"/>
          </p:nvPr>
        </p:nvSpPr>
        <p:spPr/>
        <p:txBody>
          <a:bodyPr>
            <a:normAutofit/>
          </a:bodyPr>
          <a:lstStyle/>
          <a:p>
            <a:r>
              <a:rPr lang="fa-IR" sz="2000" dirty="0" smtClean="0"/>
              <a:t>در رگهای </a:t>
            </a:r>
            <a:r>
              <a:rPr lang="fa-IR" sz="2000" dirty="0"/>
              <a:t>کوچکتر بیشترین نقش </a:t>
            </a:r>
            <a:r>
              <a:rPr lang="fa-IR" sz="2000" dirty="0" smtClean="0"/>
              <a:t>در ایجاد اسپاسم  رگی مربوط </a:t>
            </a:r>
            <a:r>
              <a:rPr lang="fa-IR" sz="2000" dirty="0"/>
              <a:t>به پلاکتهاست که از طریق آزادی ترومبوکسان</a:t>
            </a:r>
            <a:r>
              <a:rPr lang="en-US" sz="2000" dirty="0"/>
              <a:t>A2</a:t>
            </a:r>
            <a:r>
              <a:rPr lang="fa-IR" sz="2000" dirty="0"/>
              <a:t> باعث تنگی رگ  </a:t>
            </a:r>
            <a:r>
              <a:rPr lang="fa-IR" sz="2000" dirty="0" smtClean="0"/>
              <a:t>میشود.</a:t>
            </a:r>
          </a:p>
          <a:p>
            <a:r>
              <a:rPr lang="fa-IR" sz="2000" dirty="0"/>
              <a:t>اگر سوراخ ایجاد شده در رگ بسیار کوچک باشد تشکیل میخ پلاکتی باعث بند آمدن کامل خونریزی میشود </a:t>
            </a:r>
            <a:r>
              <a:rPr lang="fa-IR" sz="2000" dirty="0" smtClean="0"/>
              <a:t>.</a:t>
            </a:r>
          </a:p>
          <a:p>
            <a:r>
              <a:rPr lang="fa-IR" sz="2000" dirty="0" smtClean="0"/>
              <a:t>تبدیل پروترومبین به ترومبین :چون ابتدا</a:t>
            </a:r>
            <a:r>
              <a:rPr lang="fa-IR" sz="2000" dirty="0"/>
              <a:t> </a:t>
            </a:r>
            <a:r>
              <a:rPr lang="fa-IR" sz="2000" dirty="0" smtClean="0"/>
              <a:t>پروترومبین به گیرنده پروترومبین روی  پلاکتها وصل میشود که قبلا به بافت اسیب دیده متصل شده ا ند +رهایی فاکتور پلاکتی در مسیر داخلی که در تشکیل کمپلکس فعال </a:t>
            </a:r>
            <a:r>
              <a:rPr lang="fa-IR" sz="2000" dirty="0"/>
              <a:t>کننده </a:t>
            </a:r>
            <a:r>
              <a:rPr lang="fa-IR" sz="2000" dirty="0" smtClean="0"/>
              <a:t>پروترومبین نقش دارد </a:t>
            </a:r>
          </a:p>
          <a:p>
            <a:r>
              <a:rPr lang="fa-IR" sz="2000" dirty="0" smtClean="0"/>
              <a:t>فشرده شدن رشته های تورینی  تشکیل شده از طریق رهایی فاکتور تثبیت کننده فیبرین</a:t>
            </a:r>
          </a:p>
          <a:p>
            <a:r>
              <a:rPr lang="fa-IR" sz="2000" dirty="0" smtClean="0"/>
              <a:t>جمع شدن لخته و تشکیل سرم (از طریق سه مکانیسم)</a:t>
            </a:r>
          </a:p>
          <a:p>
            <a:r>
              <a:rPr lang="fa-IR" sz="2000" dirty="0" smtClean="0"/>
              <a:t>تبدیل لخته تشکیل شده به بافت فیبری با ازادی فاکتور رشد به کمک فیبروبلاستها</a:t>
            </a:r>
            <a:endParaRPr lang="fa-IR" sz="2000" dirty="0"/>
          </a:p>
        </p:txBody>
      </p:sp>
    </p:spTree>
    <p:extLst>
      <p:ext uri="{BB962C8B-B14F-4D97-AF65-F5344CB8AC3E}">
        <p14:creationId xmlns:p14="http://schemas.microsoft.com/office/powerpoint/2010/main" val="13694958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dirty="0" smtClean="0">
                <a:solidFill>
                  <a:srgbClr val="FF0000"/>
                </a:solidFill>
              </a:rPr>
              <a:t>با آسیب دیواره رگ (پارگی رگ)هر دو مسیر داخلی وخارجی فعال میشوند .</a:t>
            </a:r>
            <a:endParaRPr lang="en-US" dirty="0" smtClean="0">
              <a:solidFill>
                <a:srgbClr val="FF0000"/>
              </a:solidFill>
            </a:endParaRPr>
          </a:p>
          <a:p>
            <a:r>
              <a:rPr lang="fa-IR" dirty="0" smtClean="0">
                <a:solidFill>
                  <a:srgbClr val="FF0000"/>
                </a:solidFill>
              </a:rPr>
              <a:t>ترومبین فعال شده از طریق فعال کردن فاکتورهای 5 و 8 شتاب بیشتری به مسیر داخلی و خارجی انعقاد خون میدهد </a:t>
            </a:r>
            <a:endParaRPr lang="fa-IR" dirty="0">
              <a:solidFill>
                <a:srgbClr val="FF0000"/>
              </a:solidFill>
            </a:endParaRPr>
          </a:p>
        </p:txBody>
      </p:sp>
    </p:spTree>
    <p:extLst>
      <p:ext uri="{BB962C8B-B14F-4D97-AF65-F5344CB8AC3E}">
        <p14:creationId xmlns:p14="http://schemas.microsoft.com/office/powerpoint/2010/main" val="1568153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علل عدم انعقاد خون در داخل رگ طبیعی </a:t>
            </a:r>
            <a:endParaRPr lang="fa-IR" dirty="0"/>
          </a:p>
        </p:txBody>
      </p:sp>
      <p:sp>
        <p:nvSpPr>
          <p:cNvPr id="3" name="Content Placeholder 2"/>
          <p:cNvSpPr>
            <a:spLocks noGrp="1"/>
          </p:cNvSpPr>
          <p:nvPr>
            <p:ph idx="1"/>
          </p:nvPr>
        </p:nvSpPr>
        <p:spPr/>
        <p:txBody>
          <a:bodyPr/>
          <a:lstStyle/>
          <a:p>
            <a:r>
              <a:rPr lang="fa-IR" sz="2000" dirty="0" smtClean="0"/>
              <a:t>صاف بودن آندوتلیوم رگی و آزادی اکسید نیتریک و پروستاسیکلین که مانع چسبیدن پلاکتها به دیواره رگ میشود </a:t>
            </a:r>
            <a:r>
              <a:rPr lang="en-US" sz="2000" dirty="0" smtClean="0"/>
              <a:t>.</a:t>
            </a:r>
            <a:endParaRPr lang="fa-IR" sz="2000" dirty="0" smtClean="0"/>
          </a:p>
          <a:p>
            <a:r>
              <a:rPr lang="fa-IR" sz="2000" dirty="0" smtClean="0"/>
              <a:t>وجود یک لایه گلیکوکالیس در</a:t>
            </a:r>
            <a:r>
              <a:rPr lang="fa-IR" sz="2000" dirty="0"/>
              <a:t>آندوتلیوم رگی</a:t>
            </a:r>
          </a:p>
          <a:p>
            <a:r>
              <a:rPr lang="fa-IR" sz="2000" dirty="0" smtClean="0"/>
              <a:t>وجود پروتیئن ترومبومدولین در </a:t>
            </a:r>
            <a:r>
              <a:rPr lang="fa-IR" sz="2000" dirty="0"/>
              <a:t>آندوتلیوم </a:t>
            </a:r>
            <a:r>
              <a:rPr lang="fa-IR" sz="2000" dirty="0" smtClean="0"/>
              <a:t> سالم رگی که بااتصال به ترومبین نه تنها ترومبین را مستقیما حذف میکند بلکه باعث تولید پروتیئن </a:t>
            </a:r>
            <a:r>
              <a:rPr lang="en-US" sz="2000" dirty="0" smtClean="0"/>
              <a:t> c</a:t>
            </a:r>
            <a:r>
              <a:rPr lang="fa-IR" sz="2000" dirty="0" smtClean="0"/>
              <a:t>میشود که با عث غیر فعال  شدن فاکتورهای 5 و 8 </a:t>
            </a:r>
            <a:r>
              <a:rPr lang="en-US" sz="2000" dirty="0" smtClean="0"/>
              <a:t>  </a:t>
            </a:r>
            <a:r>
              <a:rPr lang="fa-IR" sz="2000" dirty="0" smtClean="0"/>
              <a:t>و در نتیجه مهار انعقاد میشود</a:t>
            </a:r>
            <a:r>
              <a:rPr lang="en-US" sz="2000" dirty="0" smtClean="0"/>
              <a:t>.</a:t>
            </a:r>
            <a:r>
              <a:rPr lang="fa-IR" sz="2000" dirty="0" smtClean="0"/>
              <a:t> </a:t>
            </a:r>
            <a:endParaRPr lang="fa-IR" sz="2000" dirty="0"/>
          </a:p>
          <a:p>
            <a:endParaRPr lang="fa-IR" dirty="0"/>
          </a:p>
        </p:txBody>
      </p:sp>
    </p:spTree>
    <p:extLst>
      <p:ext uri="{BB962C8B-B14F-4D97-AF65-F5344CB8AC3E}">
        <p14:creationId xmlns:p14="http://schemas.microsoft.com/office/powerpoint/2010/main" val="23360311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چگونگی محدود شدن لخته به ناحیه آسیب دیده </a:t>
            </a:r>
            <a:endParaRPr lang="fa-IR" dirty="0"/>
          </a:p>
        </p:txBody>
      </p:sp>
      <p:sp>
        <p:nvSpPr>
          <p:cNvPr id="3" name="Content Placeholder 2"/>
          <p:cNvSpPr>
            <a:spLocks noGrp="1"/>
          </p:cNvSpPr>
          <p:nvPr>
            <p:ph idx="1"/>
          </p:nvPr>
        </p:nvSpPr>
        <p:spPr/>
        <p:txBody>
          <a:bodyPr>
            <a:normAutofit/>
          </a:bodyPr>
          <a:lstStyle/>
          <a:p>
            <a:r>
              <a:rPr lang="fa-IR" sz="2000" dirty="0" smtClean="0"/>
              <a:t>به دام افتادن 85تا 90%ترومبین تشکیل شده توسط رشته های  فیبرین (</a:t>
            </a:r>
            <a:r>
              <a:rPr lang="fa-IR" sz="2000" dirty="0" smtClean="0">
                <a:solidFill>
                  <a:srgbClr val="FF0000"/>
                </a:solidFill>
              </a:rPr>
              <a:t>عمل ضد انعقادی فیبرین</a:t>
            </a:r>
            <a:r>
              <a:rPr lang="fa-IR" sz="2000" dirty="0" smtClean="0"/>
              <a:t>)</a:t>
            </a:r>
          </a:p>
          <a:p>
            <a:r>
              <a:rPr lang="fa-IR" sz="2000" dirty="0" smtClean="0"/>
              <a:t>اتصال بقیه ترومبین به آنتی ترومبین و حذف آن در 10 تا 12 دقیقه </a:t>
            </a:r>
          </a:p>
          <a:p>
            <a:r>
              <a:rPr lang="fa-IR" sz="2000" dirty="0" smtClean="0"/>
              <a:t>هپارین یک پلی ساکارید با بارمنفی ویک ضد انعقاد ضعیف است(غلظت خونی آن در حالت عادی در خون کم است ) هپارین میتواند به </a:t>
            </a:r>
            <a:r>
              <a:rPr lang="fa-IR" sz="2000" dirty="0"/>
              <a:t>آنتی ترمبین </a:t>
            </a:r>
            <a:r>
              <a:rPr lang="fa-IR" sz="2000" dirty="0" smtClean="0"/>
              <a:t>وصل شودو اثر آن را تقویت کند لذا در حضور مقادیر بالای هپارین در خون(مداخله دارویی)  اثر</a:t>
            </a:r>
            <a:r>
              <a:rPr lang="fa-IR" sz="2000" dirty="0"/>
              <a:t> آنتی </a:t>
            </a:r>
            <a:r>
              <a:rPr lang="fa-IR" sz="2000" dirty="0" smtClean="0"/>
              <a:t>ترمبین در حذف ترمبین صد تا هزار برابر افزایش میابد .</a:t>
            </a:r>
          </a:p>
          <a:p>
            <a:r>
              <a:rPr lang="fa-IR" sz="2000" dirty="0" smtClean="0"/>
              <a:t>کمپلکس هپارین و</a:t>
            </a:r>
            <a:r>
              <a:rPr lang="fa-IR" sz="2000" dirty="0"/>
              <a:t> آنتی </a:t>
            </a:r>
            <a:r>
              <a:rPr lang="fa-IR" sz="2000" dirty="0" smtClean="0"/>
              <a:t>ترمبین علاوه  برترومبین فکتورهای 10،9،11و12راهم حدف میکند . </a:t>
            </a:r>
            <a:endParaRPr lang="fa-IR" sz="2000" dirty="0"/>
          </a:p>
        </p:txBody>
      </p:sp>
    </p:spTree>
    <p:extLst>
      <p:ext uri="{BB962C8B-B14F-4D97-AF65-F5344CB8AC3E}">
        <p14:creationId xmlns:p14="http://schemas.microsoft.com/office/powerpoint/2010/main" val="6664024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حل شدن لخته </a:t>
            </a:r>
            <a:endParaRPr lang="fa-IR" dirty="0"/>
          </a:p>
        </p:txBody>
      </p:sp>
      <p:sp>
        <p:nvSpPr>
          <p:cNvPr id="3" name="Content Placeholder 2"/>
          <p:cNvSpPr>
            <a:spLocks noGrp="1"/>
          </p:cNvSpPr>
          <p:nvPr>
            <p:ph idx="1"/>
          </p:nvPr>
        </p:nvSpPr>
        <p:spPr/>
        <p:txBody>
          <a:bodyPr/>
          <a:lstStyle/>
          <a:p>
            <a:r>
              <a:rPr lang="fa-IR" sz="2000" dirty="0" smtClean="0"/>
              <a:t>پلاسما حاوی پروتیئنی بنام پلاسمینوژن یا  پرو فیبرینولیزین است که  در جریان تشکیل لخته در دام فیبرین افتاده است تا زمانی که فعال نشود قادر به حل لخته نخواهد بود ظرف چند روز بعد از تشکیل لخته فعال کننده پلاسمینوژن بافتی از بافتها و عروق آسیب دیده آزاد شده و موجب تبدیل آن به پلاسمین یا فیبرینولیزین میشود و فیبرین تشکیل دهنده لخته را حل میکند.</a:t>
            </a:r>
            <a:r>
              <a:rPr lang="fa-IR" dirty="0" smtClean="0"/>
              <a:t>  </a:t>
            </a:r>
            <a:endParaRPr lang="fa-IR" dirty="0"/>
          </a:p>
        </p:txBody>
      </p:sp>
    </p:spTree>
    <p:extLst>
      <p:ext uri="{BB962C8B-B14F-4D97-AF65-F5344CB8AC3E}">
        <p14:creationId xmlns:p14="http://schemas.microsoft.com/office/powerpoint/2010/main" val="10472669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t>عواملی که باعث خونریزی بیش از حد میشوند </a:t>
            </a:r>
            <a:endParaRPr lang="fa-IR" sz="3200" dirty="0"/>
          </a:p>
        </p:txBody>
      </p:sp>
      <p:sp>
        <p:nvSpPr>
          <p:cNvPr id="3" name="Content Placeholder 2"/>
          <p:cNvSpPr>
            <a:spLocks noGrp="1"/>
          </p:cNvSpPr>
          <p:nvPr>
            <p:ph idx="1"/>
          </p:nvPr>
        </p:nvSpPr>
        <p:spPr/>
        <p:txBody>
          <a:bodyPr>
            <a:normAutofit/>
          </a:bodyPr>
          <a:lstStyle/>
          <a:p>
            <a:r>
              <a:rPr lang="fa-IR" sz="2000" dirty="0" smtClean="0"/>
              <a:t>بیماری های کبدی :اکثر فاکتورهای انعقادی در کبد ساخته میشوند </a:t>
            </a:r>
          </a:p>
          <a:p>
            <a:r>
              <a:rPr lang="fa-IR" sz="2000" dirty="0" smtClean="0"/>
              <a:t>کمبود ویتامین </a:t>
            </a:r>
            <a:r>
              <a:rPr lang="en-US" sz="2000" dirty="0" smtClean="0"/>
              <a:t>:k</a:t>
            </a:r>
            <a:r>
              <a:rPr lang="fa-IR" sz="2000" dirty="0" smtClean="0"/>
              <a:t>برای فعال شدن فاکتورهای انعقادی نارس ساخته شده در کبد(2،7،9،10</a:t>
            </a:r>
            <a:r>
              <a:rPr lang="fa-IR" sz="2000" dirty="0"/>
              <a:t>) ویتامین </a:t>
            </a:r>
            <a:r>
              <a:rPr lang="en-US" sz="2000" dirty="0" smtClean="0"/>
              <a:t>k</a:t>
            </a:r>
            <a:r>
              <a:rPr lang="fa-IR" sz="2000" dirty="0" smtClean="0"/>
              <a:t> لازم است.در غیاب این ویتامین کاهش خونی فاکتورهای </a:t>
            </a:r>
            <a:r>
              <a:rPr lang="fa-IR" sz="2000" dirty="0"/>
              <a:t>انعقادی 2،7،9،10 </a:t>
            </a:r>
            <a:r>
              <a:rPr lang="fa-IR" sz="2000" dirty="0" smtClean="0"/>
              <a:t>وجود دارد (فاکتور ها ساخته میشوند ولی نارس هستند وفعالیت انعقادی ندارند )</a:t>
            </a:r>
          </a:p>
          <a:p>
            <a:r>
              <a:rPr lang="fa-IR" sz="2000" dirty="0" smtClean="0"/>
              <a:t>ویتامین </a:t>
            </a:r>
            <a:r>
              <a:rPr lang="en-US" sz="2000" dirty="0" smtClean="0"/>
              <a:t>k</a:t>
            </a:r>
            <a:r>
              <a:rPr lang="fa-IR" sz="2000" dirty="0" smtClean="0"/>
              <a:t>توسط باکتری های روده ساخته میشود لذا کمبود آن نادر است ولی چون جذب آن وابسته به جذب چربی هاست در نارسایی کبد که جذب چربی به دلیل اختلال در ترشح صفرا کم میشود جذب آن کاهش میابد لذا اختلال در عمل کبد از هر دو طریق باعث افزایش احتمال خونریزی میشود </a:t>
            </a:r>
          </a:p>
          <a:p>
            <a:r>
              <a:rPr lang="fa-IR" sz="2000" dirty="0" smtClean="0"/>
              <a:t>وجود این ویتامین برای فعالیت عامل ضد انعقادی پروتیئن </a:t>
            </a:r>
            <a:r>
              <a:rPr lang="en-US" sz="2000" dirty="0" smtClean="0"/>
              <a:t>C</a:t>
            </a:r>
            <a:r>
              <a:rPr lang="fa-IR" sz="2000" dirty="0" smtClean="0"/>
              <a:t> نیز ضروری ست </a:t>
            </a:r>
            <a:endParaRPr lang="fa-IR" sz="2000" dirty="0"/>
          </a:p>
        </p:txBody>
      </p:sp>
    </p:spTree>
    <p:extLst>
      <p:ext uri="{BB962C8B-B14F-4D97-AF65-F5344CB8AC3E}">
        <p14:creationId xmlns:p14="http://schemas.microsoft.com/office/powerpoint/2010/main" val="19532747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هموفیلی</a:t>
            </a:r>
            <a:endParaRPr lang="fa-IR" dirty="0"/>
          </a:p>
        </p:txBody>
      </p:sp>
      <p:sp>
        <p:nvSpPr>
          <p:cNvPr id="3" name="Content Placeholder 2"/>
          <p:cNvSpPr>
            <a:spLocks noGrp="1"/>
          </p:cNvSpPr>
          <p:nvPr>
            <p:ph idx="1"/>
          </p:nvPr>
        </p:nvSpPr>
        <p:spPr/>
        <p:txBody>
          <a:bodyPr>
            <a:normAutofit/>
          </a:bodyPr>
          <a:lstStyle/>
          <a:p>
            <a:r>
              <a:rPr lang="fa-IR" sz="2000" dirty="0" smtClean="0"/>
              <a:t>اختلال انعقادی که در 85%موارد ناشی از کمبودجز کوچک  فاکتور 8است و هموفیلی نوع کلاسیک یا </a:t>
            </a:r>
            <a:r>
              <a:rPr lang="en-US" sz="2000" dirty="0" smtClean="0"/>
              <a:t>A</a:t>
            </a:r>
            <a:r>
              <a:rPr lang="fa-IR" sz="2000" dirty="0" smtClean="0"/>
              <a:t> نامیده میشود .  و در 15%موارد ناشی از کمبود فاکتور 9 است .این بیماری منحصرا در مردان دیده میشود </a:t>
            </a:r>
          </a:p>
          <a:p>
            <a:r>
              <a:rPr lang="fa-IR" sz="2000" dirty="0"/>
              <a:t>کمبودجز </a:t>
            </a:r>
            <a:r>
              <a:rPr lang="fa-IR" sz="2000" dirty="0" smtClean="0"/>
              <a:t>بزرگ   </a:t>
            </a:r>
            <a:r>
              <a:rPr lang="fa-IR" sz="2000" dirty="0"/>
              <a:t>فاکتور </a:t>
            </a:r>
            <a:r>
              <a:rPr lang="fa-IR" sz="2000" dirty="0" smtClean="0"/>
              <a:t>8باعث بیماری فون ویل براند میشود </a:t>
            </a:r>
            <a:endParaRPr lang="fa-IR" sz="2000" dirty="0"/>
          </a:p>
        </p:txBody>
      </p:sp>
    </p:spTree>
    <p:extLst>
      <p:ext uri="{BB962C8B-B14F-4D97-AF65-F5344CB8AC3E}">
        <p14:creationId xmlns:p14="http://schemas.microsoft.com/office/powerpoint/2010/main" val="16441480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مکانیسم اثر وارفارین </a:t>
            </a:r>
            <a:endParaRPr lang="fa-IR" dirty="0"/>
          </a:p>
        </p:txBody>
      </p:sp>
      <p:sp>
        <p:nvSpPr>
          <p:cNvPr id="3" name="Content Placeholder 2"/>
          <p:cNvSpPr>
            <a:spLocks noGrp="1"/>
          </p:cNvSpPr>
          <p:nvPr>
            <p:ph idx="1"/>
          </p:nvPr>
        </p:nvSpPr>
        <p:spPr/>
        <p:txBody>
          <a:bodyPr>
            <a:normAutofit/>
          </a:bodyPr>
          <a:lstStyle/>
          <a:p>
            <a:r>
              <a:rPr lang="fa-IR" sz="2000" dirty="0"/>
              <a:t>وارفارین با مهار ویتامین </a:t>
            </a:r>
            <a:r>
              <a:rPr lang="en-US" sz="2000" dirty="0"/>
              <a:t>K</a:t>
            </a:r>
            <a:r>
              <a:rPr lang="fa-IR" sz="2000" dirty="0"/>
              <a:t> در بدن مانع فعال شدن فاکتورهای 2-7-9-10 نارس  </a:t>
            </a:r>
            <a:r>
              <a:rPr lang="fa-IR" sz="2000" dirty="0" smtClean="0"/>
              <a:t>ساخته شده در کبد میشود .لذا میزان این فاکتورها در خون کم میشود و زمان انعقاد را طولانی میکند با تزریق وارفارین فعالیت انعقادی خون بعداز 12 ساعت به 50% وبعداز 24 ساعت به 20%میرسد .در واقع شروع فعالیت این دارو سریع نیست چون فاکتورهایی که از قبل ساخته شده اند و در خون وجود دارند باید مصرف شوند .سه روز بعد از قطع دارو فعالیت انعقادی خون به حالت عادی برمیگردد.</a:t>
            </a:r>
          </a:p>
        </p:txBody>
      </p:sp>
    </p:spTree>
    <p:extLst>
      <p:ext uri="{BB962C8B-B14F-4D97-AF65-F5344CB8AC3E}">
        <p14:creationId xmlns:p14="http://schemas.microsoft.com/office/powerpoint/2010/main" val="7320571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جلوگیری از انعقاد خون</a:t>
            </a:r>
            <a:endParaRPr lang="fa-IR" dirty="0"/>
          </a:p>
        </p:txBody>
      </p:sp>
      <p:sp>
        <p:nvSpPr>
          <p:cNvPr id="3" name="Content Placeholder 2"/>
          <p:cNvSpPr>
            <a:spLocks noGrp="1"/>
          </p:cNvSpPr>
          <p:nvPr>
            <p:ph idx="1"/>
          </p:nvPr>
        </p:nvSpPr>
        <p:spPr/>
        <p:txBody>
          <a:bodyPr>
            <a:normAutofit/>
          </a:bodyPr>
          <a:lstStyle/>
          <a:p>
            <a:r>
              <a:rPr lang="fa-IR" sz="2000" dirty="0" smtClean="0"/>
              <a:t>پوشاندن لوله آزمایش با سیلیکون مانع برخورد خون با شیشه و رهایی فاکتور بافتی و 12 شده و مسیر داخلی را مهار میکند </a:t>
            </a:r>
          </a:p>
          <a:p>
            <a:r>
              <a:rPr lang="fa-IR" sz="2000" dirty="0" smtClean="0"/>
              <a:t>اضافه کردن هپارین به خون </a:t>
            </a:r>
            <a:r>
              <a:rPr lang="fa-IR" sz="2000" dirty="0"/>
              <a:t>هم در داخل وهم در </a:t>
            </a:r>
            <a:r>
              <a:rPr lang="fa-IR" sz="2000" dirty="0" smtClean="0"/>
              <a:t>خارج بدن  </a:t>
            </a:r>
          </a:p>
          <a:p>
            <a:r>
              <a:rPr lang="fa-IR" sz="2000" dirty="0" smtClean="0"/>
              <a:t>کاهش غلظت کلسیم خون با سیترات و یا اگزالات :اگزالات فقط در محیط خارج بدن استفاده میشود چون سمی است ولی سیترات هم در داخل(به جز نارسایی کبد ) وهم در خارج استفاده میشود.  در واقع حدود 500سی سی از خونی که با سیترات مخلوط شده را میتوان با سرعت متوسط به فرد سالم تزریق کرد اگر سرعت تزریق زیاد باشد ،حجم خون تزریقی (وبه تبع آن سیترات خون ) زیاد باشد یا فرد نارسایی کبد داشته باشد از خون برداشته نشده و با کاهش غلظت  یون کلسیم خون باعث تتانی میشود .</a:t>
            </a:r>
            <a:endParaRPr lang="fa-IR" sz="2000" dirty="0"/>
          </a:p>
        </p:txBody>
      </p:sp>
    </p:spTree>
    <p:extLst>
      <p:ext uri="{BB962C8B-B14F-4D97-AF65-F5344CB8AC3E}">
        <p14:creationId xmlns:p14="http://schemas.microsoft.com/office/powerpoint/2010/main" val="20376394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PT</a:t>
            </a:r>
            <a:endParaRPr lang="fa-IR" dirty="0"/>
          </a:p>
        </p:txBody>
      </p:sp>
      <p:sp>
        <p:nvSpPr>
          <p:cNvPr id="3" name="Content Placeholder 2"/>
          <p:cNvSpPr>
            <a:spLocks noGrp="1"/>
          </p:cNvSpPr>
          <p:nvPr>
            <p:ph idx="1"/>
          </p:nvPr>
        </p:nvSpPr>
        <p:spPr/>
        <p:txBody>
          <a:bodyPr>
            <a:normAutofit/>
          </a:bodyPr>
          <a:lstStyle/>
          <a:p>
            <a:r>
              <a:rPr lang="fa-IR" sz="2000" dirty="0" smtClean="0"/>
              <a:t>خون گرفته از بیمار را اگزالاته میکنند تا پروترومبین نتواند تبدیل به ترومبین شود در مرحله بعد کلسیم و فاکتور بافتی را اضافه میکند تا اثر اگزالات توسط کلسیم مهار شده و فاکتور بافتی نیزبافعال کردن فاکتور 7 مسیر خارجی انعقاد را شروع میکند زمان لازم برای شروع انعقاد را زمان پروترومبین یا پروترومبین تایم گویند که 12 ثانیه است .این زمان در  </a:t>
            </a:r>
            <a:r>
              <a:rPr lang="fa-IR" sz="2000" dirty="0"/>
              <a:t>مصرف داروهاي ضد انعقاد خون مثل </a:t>
            </a:r>
            <a:r>
              <a:rPr lang="fa-IR" sz="2000" dirty="0" smtClean="0"/>
              <a:t>وارفارين ویا کمبود ویتامین </a:t>
            </a:r>
            <a:r>
              <a:rPr lang="en-US" sz="2000" dirty="0" smtClean="0"/>
              <a:t>K</a:t>
            </a:r>
            <a:r>
              <a:rPr lang="fa-IR" sz="2000" dirty="0" smtClean="0"/>
              <a:t> طولانی میشود. </a:t>
            </a:r>
          </a:p>
          <a:p>
            <a:r>
              <a:rPr lang="fa-IR" sz="2000" dirty="0"/>
              <a:t>آزمايش </a:t>
            </a:r>
            <a:r>
              <a:rPr lang="en-US" sz="2000" dirty="0"/>
              <a:t>INR </a:t>
            </a:r>
            <a:r>
              <a:rPr lang="fa-IR" sz="2000" dirty="0" smtClean="0"/>
              <a:t>:روش </a:t>
            </a:r>
            <a:r>
              <a:rPr lang="fa-IR" sz="2000" dirty="0"/>
              <a:t>استاندارد شده آزمون زمان پروترومبين </a:t>
            </a:r>
            <a:r>
              <a:rPr lang="fa-IR" sz="2000" dirty="0" smtClean="0"/>
              <a:t>است ،</a:t>
            </a:r>
            <a:r>
              <a:rPr lang="en-US" sz="2000" dirty="0"/>
              <a:t> INR </a:t>
            </a:r>
            <a:r>
              <a:rPr lang="fa-IR" sz="2000" dirty="0"/>
              <a:t>نرمال بین </a:t>
            </a:r>
            <a:r>
              <a:rPr lang="fa-IR" sz="2000" dirty="0" smtClean="0"/>
              <a:t>نه </a:t>
            </a:r>
            <a:r>
              <a:rPr lang="fa-IR" sz="2000" dirty="0"/>
              <a:t>دهم تا یک و </a:t>
            </a:r>
            <a:r>
              <a:rPr lang="fa-IR" sz="2000" dirty="0" smtClean="0"/>
              <a:t>سه </a:t>
            </a:r>
            <a:r>
              <a:rPr lang="fa-IR" sz="2000" dirty="0"/>
              <a:t>دهم </a:t>
            </a:r>
            <a:r>
              <a:rPr lang="fa-IR" sz="2000" dirty="0" smtClean="0"/>
              <a:t>است</a:t>
            </a:r>
          </a:p>
          <a:p>
            <a:r>
              <a:rPr lang="fa-IR" sz="2000" dirty="0" smtClean="0"/>
              <a:t>این آزمایش فعالیت 6 فاکتور 13،1،2،5،7و 10 را بررسی میکند .</a:t>
            </a:r>
          </a:p>
          <a:p>
            <a:r>
              <a:rPr lang="fa-IR" sz="2000" dirty="0" smtClean="0"/>
              <a:t>سه فاکتور از 4 فاکتوروابسته به ویتامین </a:t>
            </a:r>
            <a:r>
              <a:rPr lang="en-US" sz="2000" dirty="0" smtClean="0"/>
              <a:t>K</a:t>
            </a:r>
            <a:r>
              <a:rPr lang="fa-IR" sz="2000" dirty="0" smtClean="0"/>
              <a:t> در مسیر خارجی  قرار دارند و توسط </a:t>
            </a:r>
            <a:r>
              <a:rPr lang="en-US" sz="2000" dirty="0" smtClean="0"/>
              <a:t>PT</a:t>
            </a:r>
            <a:r>
              <a:rPr lang="fa-IR" sz="2000" dirty="0" smtClean="0"/>
              <a:t> ارزیابی میشوند.</a:t>
            </a:r>
          </a:p>
        </p:txBody>
      </p:sp>
    </p:spTree>
    <p:extLst>
      <p:ext uri="{BB962C8B-B14F-4D97-AF65-F5344CB8AC3E}">
        <p14:creationId xmlns:p14="http://schemas.microsoft.com/office/powerpoint/2010/main" val="37703036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Partial </a:t>
            </a:r>
            <a:r>
              <a:rPr lang="en-US" dirty="0"/>
              <a:t>Thromboplastin </a:t>
            </a:r>
            <a:r>
              <a:rPr lang="en-US" dirty="0" smtClean="0"/>
              <a:t>Time)PTT </a:t>
            </a:r>
            <a:endParaRPr lang="fa-IR" dirty="0"/>
          </a:p>
        </p:txBody>
      </p:sp>
      <p:sp>
        <p:nvSpPr>
          <p:cNvPr id="3" name="Content Placeholder 2"/>
          <p:cNvSpPr>
            <a:spLocks noGrp="1"/>
          </p:cNvSpPr>
          <p:nvPr>
            <p:ph idx="1"/>
          </p:nvPr>
        </p:nvSpPr>
        <p:spPr/>
        <p:txBody>
          <a:bodyPr>
            <a:normAutofit/>
          </a:bodyPr>
          <a:lstStyle/>
          <a:p>
            <a:r>
              <a:rPr lang="fa-IR" sz="2000" dirty="0"/>
              <a:t> </a:t>
            </a:r>
            <a:r>
              <a:rPr lang="fa-IR" sz="2000" dirty="0" smtClean="0"/>
              <a:t>میزان نرمال آن 26تا38 ثانیه است و فعالیت مسیر داخلی انعقاد خون را بررسی میکند. کمبود هر فاکتور ی بجز 7 و 13باعث طولانی شدن این مسیر میشود  .</a:t>
            </a:r>
            <a:r>
              <a:rPr lang="fa-IR" sz="2000" dirty="0"/>
              <a:t> </a:t>
            </a:r>
            <a:endParaRPr lang="fa-IR" sz="2000" dirty="0" smtClean="0"/>
          </a:p>
          <a:p>
            <a:r>
              <a:rPr lang="fa-IR" sz="2000" dirty="0" smtClean="0"/>
              <a:t>فعالیت فاکتورهای </a:t>
            </a:r>
            <a:r>
              <a:rPr lang="en-US" sz="2000" dirty="0"/>
              <a:t>I, II, V, </a:t>
            </a:r>
            <a:r>
              <a:rPr lang="en-US" sz="2000" dirty="0">
                <a:solidFill>
                  <a:srgbClr val="FF0000"/>
                </a:solidFill>
              </a:rPr>
              <a:t>VIII, IX, X, XI </a:t>
            </a:r>
            <a:r>
              <a:rPr lang="fa-IR" sz="2000" dirty="0"/>
              <a:t>و </a:t>
            </a:r>
            <a:r>
              <a:rPr lang="en-US" sz="2000" dirty="0">
                <a:solidFill>
                  <a:srgbClr val="FF0000"/>
                </a:solidFill>
              </a:rPr>
              <a:t>XII</a:t>
            </a:r>
            <a:r>
              <a:rPr lang="en-US" sz="2000" dirty="0"/>
              <a:t> </a:t>
            </a:r>
            <a:r>
              <a:rPr lang="fa-IR" sz="2000" dirty="0" smtClean="0"/>
              <a:t> در این مسیر بررسی میشود . </a:t>
            </a:r>
          </a:p>
          <a:p>
            <a:r>
              <a:rPr lang="fa-IR" sz="2000" dirty="0" smtClean="0"/>
              <a:t>در هموفیلی این زمان بالاست </a:t>
            </a:r>
          </a:p>
          <a:p>
            <a:r>
              <a:rPr lang="fa-IR" sz="2000" dirty="0" smtClean="0"/>
              <a:t>کاهش زمان  آن باعث خطر ترمبوآمبولی میشود </a:t>
            </a:r>
            <a:endParaRPr lang="fa-IR" sz="2000" dirty="0"/>
          </a:p>
        </p:txBody>
      </p:sp>
    </p:spTree>
    <p:extLst>
      <p:ext uri="{BB962C8B-B14F-4D97-AF65-F5344CB8AC3E}">
        <p14:creationId xmlns:p14="http://schemas.microsoft.com/office/powerpoint/2010/main" val="42634332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sz="2000" dirty="0" smtClean="0"/>
              <a:t>فاکتور یک:فیبرینوژن</a:t>
            </a:r>
          </a:p>
          <a:p>
            <a:r>
              <a:rPr lang="fa-IR" sz="2000" dirty="0"/>
              <a:t>فاکتور </a:t>
            </a:r>
            <a:r>
              <a:rPr lang="fa-IR" sz="2000" dirty="0" smtClean="0"/>
              <a:t>دو:ترومبین</a:t>
            </a:r>
          </a:p>
          <a:p>
            <a:r>
              <a:rPr lang="fa-IR" sz="2000" dirty="0"/>
              <a:t>فاکتور </a:t>
            </a:r>
            <a:r>
              <a:rPr lang="fa-IR" sz="2000" dirty="0" smtClean="0"/>
              <a:t>سه :فاکتوربافتی</a:t>
            </a:r>
            <a:endParaRPr lang="fa-IR" sz="2000" dirty="0"/>
          </a:p>
          <a:p>
            <a:r>
              <a:rPr lang="fa-IR" sz="2000" dirty="0"/>
              <a:t>فاکتور </a:t>
            </a:r>
            <a:r>
              <a:rPr lang="fa-IR" sz="2000" dirty="0" smtClean="0"/>
              <a:t>4:کلسیم</a:t>
            </a:r>
            <a:endParaRPr lang="fa-IR" sz="2000" dirty="0"/>
          </a:p>
          <a:p>
            <a:endParaRPr lang="fa-IR" dirty="0"/>
          </a:p>
          <a:p>
            <a:endParaRPr lang="fa-IR" dirty="0"/>
          </a:p>
        </p:txBody>
      </p:sp>
    </p:spTree>
    <p:extLst>
      <p:ext uri="{BB962C8B-B14F-4D97-AF65-F5344CB8AC3E}">
        <p14:creationId xmlns:p14="http://schemas.microsoft.com/office/powerpoint/2010/main" val="36883942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805</TotalTime>
  <Words>2595</Words>
  <Application>Microsoft Office PowerPoint</Application>
  <PresentationFormat>Custom</PresentationFormat>
  <Paragraphs>124</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بنام خدا</vt:lpstr>
      <vt:lpstr>هموستاز و انعقاد خون </vt:lpstr>
      <vt:lpstr>مکانیسمهای جلوگیری از خونریزی </vt:lpstr>
      <vt:lpstr>اسپاسم رگی </vt:lpstr>
      <vt:lpstr>تشکیل میخ پلاکتی  </vt:lpstr>
      <vt:lpstr>تشکیل میخ پلاکتی</vt:lpstr>
      <vt:lpstr>تشکیل لخته ناشی از انعقاد خون  </vt:lpstr>
      <vt:lpstr>PowerPoint Presentation</vt:lpstr>
      <vt:lpstr>مراحل تشکیل لخته </vt:lpstr>
      <vt:lpstr>فیدبک مثبت در تشکیل لخته </vt:lpstr>
      <vt:lpstr>نحوه تشکیل کمپلکس  فعال کننده پروترومبین</vt:lpstr>
      <vt:lpstr>مسیر خارجی انعقاد خون </vt:lpstr>
      <vt:lpstr>مسیر داخلی انعقاد خون </vt:lpstr>
      <vt:lpstr>نقش پلاکتها در جلوگیری از خونریزی</vt:lpstr>
      <vt:lpstr>PowerPoint Presentation</vt:lpstr>
      <vt:lpstr>علل عدم انعقاد خون در داخل رگ طبیعی </vt:lpstr>
      <vt:lpstr>چگونگی محدود شدن لخته به ناحیه آسیب دیده </vt:lpstr>
      <vt:lpstr>حل شدن لخته </vt:lpstr>
      <vt:lpstr>عواملی که باعث خونریزی بیش از حد میشوند </vt:lpstr>
      <vt:lpstr>هموفیلی</vt:lpstr>
      <vt:lpstr>مکانیسم اثر وارفارین </vt:lpstr>
      <vt:lpstr>جلوگیری از انعقاد خون</vt:lpstr>
      <vt:lpstr>PT</vt:lpstr>
      <vt:lpstr>( Partial Thromboplastin Time)PTT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هموستاز و انعقاد خون</dc:title>
  <dc:creator>mohammad javad ahmadi</dc:creator>
  <cp:lastModifiedBy>Windows User</cp:lastModifiedBy>
  <cp:revision>78</cp:revision>
  <dcterms:created xsi:type="dcterms:W3CDTF">2016-10-23T12:30:30Z</dcterms:created>
  <dcterms:modified xsi:type="dcterms:W3CDTF">2020-05-02T01:05:24Z</dcterms:modified>
</cp:coreProperties>
</file>