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3" r:id="rId6"/>
    <p:sldId id="262" r:id="rId7"/>
    <p:sldId id="265" r:id="rId8"/>
    <p:sldId id="266" r:id="rId9"/>
    <p:sldId id="267" r:id="rId10"/>
    <p:sldId id="268"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D15605A-1120-43F8-A7A4-6D59D3F025E9}"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15605A-1120-43F8-A7A4-6D59D3F025E9}"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15605A-1120-43F8-A7A4-6D59D3F025E9}"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D15605A-1120-43F8-A7A4-6D59D3F025E9}" type="datetimeFigureOut">
              <a:rPr lang="en-US" smtClean="0"/>
              <a:pPr/>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D15605A-1120-43F8-A7A4-6D59D3F025E9}" type="datetimeFigureOut">
              <a:rPr lang="en-US" smtClean="0"/>
              <a:pPr/>
              <a:t>5/9/2020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D15605A-1120-43F8-A7A4-6D59D3F025E9}" type="datetimeFigureOut">
              <a:rPr lang="en-US" smtClean="0"/>
              <a:pPr/>
              <a:t>5/9/2020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15605A-1120-43F8-A7A4-6D59D3F025E9}" type="datetimeFigureOut">
              <a:rPr lang="en-US" smtClean="0"/>
              <a:pPr/>
              <a:t>5/9/2020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15605A-1120-43F8-A7A4-6D59D3F025E9}" type="datetimeFigureOut">
              <a:rPr lang="en-US" smtClean="0"/>
              <a:pPr/>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15605A-1120-43F8-A7A4-6D59D3F025E9}" type="datetimeFigureOut">
              <a:rPr lang="en-US" smtClean="0"/>
              <a:pPr/>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15605A-1120-43F8-A7A4-6D59D3F025E9}"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15605A-1120-43F8-A7A4-6D59D3F025E9}"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98660-3130-4C19-99ED-EC81AC53025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15605A-1120-43F8-A7A4-6D59D3F025E9}" type="datetimeFigureOut">
              <a:rPr lang="en-US" smtClean="0"/>
              <a:pPr/>
              <a:t>5/9/2020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198660-3130-4C19-99ED-EC81AC53025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Public\Pictures\Sample Pictures\المان 1\thCAT4J2J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ssolv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Grp="1" noChangeArrowheads="1"/>
          </p:cNvSpPr>
          <p:nvPr>
            <p:ph type="title"/>
          </p:nvPr>
        </p:nvSpPr>
        <p:spPr bwMode="auto">
          <a:xfrm>
            <a:off x="5143504" y="274638"/>
            <a:ext cx="3543296" cy="1143000"/>
          </a:xfrm>
          <a:prstGeom prst="cloudCallout">
            <a:avLst>
              <a:gd name="adj1" fmla="val -43750"/>
              <a:gd name="adj2" fmla="val 70000"/>
            </a:avLst>
          </a:prstGeom>
          <a:gradFill rotWithShape="1">
            <a:gsLst>
              <a:gs pos="0">
                <a:srgbClr val="0066FF"/>
              </a:gs>
              <a:gs pos="100000">
                <a:srgbClr val="FFFF00"/>
              </a:gs>
            </a:gsLst>
            <a:lin ang="5400000" scaled="1"/>
          </a:gradFill>
          <a:ln w="9525">
            <a:solidFill>
              <a:schemeClr val="tx1"/>
            </a:solidFill>
            <a:round/>
            <a:headEnd/>
            <a:tailEnd/>
          </a:ln>
        </p:spPr>
        <p:txBody>
          <a:bodyPr>
            <a:normAutofit fontScale="90000"/>
          </a:bodyPr>
          <a:lstStyle/>
          <a:p>
            <a:r>
              <a:rPr lang="fa-IR" sz="4800" b="1" dirty="0">
                <a:solidFill>
                  <a:srgbClr val="FF0000"/>
                </a:solidFill>
                <a:cs typeface="2  Jadid" pitchFamily="2" charset="-78"/>
              </a:rPr>
              <a:t>مقدمه</a:t>
            </a:r>
            <a:endParaRPr lang="en-US" sz="4800" dirty="0">
              <a:solidFill>
                <a:srgbClr val="FF0000"/>
              </a:solidFill>
              <a:cs typeface="2  Jadid" pitchFamily="2" charset="-78"/>
            </a:endParaRPr>
          </a:p>
        </p:txBody>
      </p:sp>
      <p:sp>
        <p:nvSpPr>
          <p:cNvPr id="4" name="Rectangle 3"/>
          <p:cNvSpPr/>
          <p:nvPr/>
        </p:nvSpPr>
        <p:spPr>
          <a:xfrm>
            <a:off x="357158" y="1857364"/>
            <a:ext cx="8501122" cy="4893647"/>
          </a:xfrm>
          <a:prstGeom prst="rect">
            <a:avLst/>
          </a:prstGeom>
        </p:spPr>
        <p:txBody>
          <a:bodyPr wrap="square">
            <a:spAutoFit/>
          </a:bodyPr>
          <a:lstStyle/>
          <a:p>
            <a:pPr algn="just" rtl="1"/>
            <a:r>
              <a:rPr lang="fa-IR" sz="2400" b="1" dirty="0" smtClean="0">
                <a:cs typeface="B Nazanin" pitchFamily="2" charset="-78"/>
              </a:rPr>
              <a:t>مهمترين هدف در آموزش و پرورش ارتقاي يادگيري است. به‌گونه‌اي كه بر چهار ستون يادگيري براي دانستن، انجام دادن، زيستن و با هم زيستن استوار است. در تحقق اين هدف، يعني ارتقاي يادگيري، هريك از عناصر نظام آموزش و پرورش نقش ويژه‌اي برعهده دارند. از اين ميان نقش معلم و دانش‌آموز در كنار يكديگر از اهميت خاصي برخوردار است.</a:t>
            </a:r>
          </a:p>
          <a:p>
            <a:pPr algn="just" rtl="1"/>
            <a:r>
              <a:rPr lang="fa-IR" sz="2400" b="1" dirty="0" smtClean="0">
                <a:cs typeface="B Nazanin" pitchFamily="2" charset="-78"/>
              </a:rPr>
              <a:t>بنابراين تدوين بايد به‌گونه‌اي سازماندهي شود كه دانش‌آموزان را براي زندگي در جامعه‌اي كه به سرعت در حال پيشرفت و تغيير است آماده كند.</a:t>
            </a:r>
          </a:p>
          <a:p>
            <a:pPr algn="just" rtl="1"/>
            <a:r>
              <a:rPr lang="fa-IR" sz="2400" b="1" dirty="0" smtClean="0">
                <a:cs typeface="B Nazanin" pitchFamily="2" charset="-78"/>
              </a:rPr>
              <a:t>استفاده از روش‌هاي متنوع تدريس و ارزشيابي جهت ارتقاء سطح علمي دانش‌آموزان و ايجاد نشاط و انگيزه و اعتماد به‌نفس در دانش‌آموزان و آموزش شيوه‌هاي مشاركتي در تدريس ضرورت استفاده از طرح هميار معلم را ايجاد مي‌كند كه با استفاده از اين طرح بتوان از زمان‌هاي به‌هدر رفته در كلاس و از دانش‌آموزان فعال و كوشا و محبوب براي پيشرفت تحصيلي دانش‌آموزان تلاشگر استفاده كرد</a:t>
            </a:r>
            <a:r>
              <a:rPr lang="fa-IR" b="1" dirty="0" smtClean="0">
                <a:cs typeface="B Zar" pitchFamily="2" charset="-78"/>
              </a:rPr>
              <a:t>.</a:t>
            </a:r>
            <a:endParaRPr lang="en-US" b="1" dirty="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fmla="#ppt_w*sin(2.5*pi*$)">
                                          <p:val>
                                            <p:fltVal val="0"/>
                                          </p:val>
                                        </p:tav>
                                        <p:tav tm="100000">
                                          <p:val>
                                            <p:fltVal val="1"/>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kern="10" dirty="0" smtClean="0">
                <a:ln w="9525">
                  <a:solidFill>
                    <a:srgbClr val="0000FF"/>
                  </a:solidFill>
                  <a:round/>
                  <a:headEnd/>
                  <a:tailEnd/>
                </a:ln>
                <a:solidFill>
                  <a:srgbClr val="FF0000"/>
                </a:solidFill>
                <a:latin typeface="B Siavash"/>
              </a:rPr>
              <a:t>اهداف طرح (هميار معلم)</a:t>
            </a:r>
            <a:r>
              <a:rPr lang="en-US" kern="10" dirty="0" smtClean="0">
                <a:ln w="9525">
                  <a:solidFill>
                    <a:srgbClr val="0000FF"/>
                  </a:solidFill>
                  <a:round/>
                  <a:headEnd/>
                  <a:tailEnd/>
                </a:ln>
                <a:solidFill>
                  <a:srgbClr val="FF0000"/>
                </a:solidFill>
                <a:latin typeface="B Siavash"/>
              </a:rPr>
              <a:t/>
            </a:r>
            <a:br>
              <a:rPr lang="en-US" kern="10" dirty="0" smtClean="0">
                <a:ln w="9525">
                  <a:solidFill>
                    <a:srgbClr val="0000FF"/>
                  </a:solidFill>
                  <a:round/>
                  <a:headEnd/>
                  <a:tailEnd/>
                </a:ln>
                <a:solidFill>
                  <a:srgbClr val="FF0000"/>
                </a:solidFill>
                <a:latin typeface="B Siavash"/>
              </a:rPr>
            </a:br>
            <a:endParaRPr lang="en-US" dirty="0"/>
          </a:p>
        </p:txBody>
      </p:sp>
      <p:pic>
        <p:nvPicPr>
          <p:cNvPr id="3" name="Picture 6" descr="1167354yin8tsiepj"/>
          <p:cNvPicPr>
            <a:picLocks noChangeAspect="1" noChangeArrowheads="1"/>
          </p:cNvPicPr>
          <p:nvPr/>
        </p:nvPicPr>
        <p:blipFill>
          <a:blip r:embed="rId2">
            <a:lum bright="-18000" contrast="6000"/>
          </a:blip>
          <a:srcRect/>
          <a:stretch>
            <a:fillRect/>
          </a:stretch>
        </p:blipFill>
        <p:spPr bwMode="auto">
          <a:xfrm>
            <a:off x="357158" y="785794"/>
            <a:ext cx="4762500" cy="785818"/>
          </a:xfrm>
          <a:prstGeom prst="rect">
            <a:avLst/>
          </a:prstGeom>
          <a:noFill/>
          <a:ln w="9525">
            <a:noFill/>
            <a:miter lim="800000"/>
            <a:headEnd/>
            <a:tailEnd/>
          </a:ln>
        </p:spPr>
      </p:pic>
      <p:sp>
        <p:nvSpPr>
          <p:cNvPr id="4" name="Rectangle 3"/>
          <p:cNvSpPr/>
          <p:nvPr/>
        </p:nvSpPr>
        <p:spPr>
          <a:xfrm>
            <a:off x="428596" y="1428736"/>
            <a:ext cx="8501122" cy="5405855"/>
          </a:xfrm>
          <a:prstGeom prst="rect">
            <a:avLst/>
          </a:prstGeom>
        </p:spPr>
        <p:txBody>
          <a:bodyPr wrap="square">
            <a:spAutoFit/>
          </a:bodyPr>
          <a:lstStyle/>
          <a:p>
            <a:pPr algn="just" rtl="1"/>
            <a:r>
              <a:rPr lang="fa-IR" sz="2400" b="1" dirty="0" smtClean="0">
                <a:cs typeface="B Nazanin" pitchFamily="2" charset="-78"/>
              </a:rPr>
              <a:t>1) استفاده از توانمندي دانش‌آموزان براي رشد خويش و همسالان </a:t>
            </a:r>
          </a:p>
          <a:p>
            <a:pPr algn="just" rtl="1"/>
            <a:r>
              <a:rPr lang="fa-IR" sz="2400" b="1" dirty="0" smtClean="0">
                <a:cs typeface="B Nazanin" pitchFamily="2" charset="-78"/>
              </a:rPr>
              <a:t>2) تقويت نگرش انساني و احساس مسئوليت نسبت به سرنوشت ديگر دانش‌آموزان</a:t>
            </a:r>
          </a:p>
          <a:p>
            <a:pPr algn="just" rtl="1"/>
            <a:r>
              <a:rPr lang="fa-IR" sz="2400" b="1" dirty="0" smtClean="0">
                <a:cs typeface="B Nazanin" pitchFamily="2" charset="-78"/>
              </a:rPr>
              <a:t>3) تقويت و پرورش روحيه خودباوري، مسئوليت‌پذيري تصميم‌گيري و مهارت فردي</a:t>
            </a:r>
          </a:p>
          <a:p>
            <a:pPr algn="just" rtl="1"/>
            <a:r>
              <a:rPr lang="fa-IR" sz="2400" b="1" dirty="0" smtClean="0">
                <a:cs typeface="B Nazanin" pitchFamily="2" charset="-78"/>
              </a:rPr>
              <a:t>4) استفاده از طرح هميار معلم در شناسايي مشكلات علمي و تحصيلي و كمك به رفع آنها در آموزشگاه</a:t>
            </a:r>
          </a:p>
          <a:p>
            <a:pPr algn="just" rtl="1"/>
            <a:r>
              <a:rPr lang="fa-IR" sz="2400" b="1" dirty="0" smtClean="0">
                <a:cs typeface="B Nazanin" pitchFamily="2" charset="-78"/>
              </a:rPr>
              <a:t>5) آموزش و انتقال برخي مفاهيم و موضوعات درسي به دانش‌آموزان</a:t>
            </a:r>
          </a:p>
          <a:p>
            <a:pPr algn="just" rtl="1"/>
            <a:r>
              <a:rPr lang="fa-IR" sz="2400" b="1" dirty="0" smtClean="0">
                <a:cs typeface="B Nazanin" pitchFamily="2" charset="-78"/>
              </a:rPr>
              <a:t>6) بهره‌گيري از توانمندي تحصيلي دانش‌آموزان ممتاز هر درس به منظور رفع اشكالات درسي از ساير دانش‌آموزان.</a:t>
            </a:r>
          </a:p>
          <a:p>
            <a:pPr algn="just" rtl="1"/>
            <a:r>
              <a:rPr lang="fa-IR" sz="2400" b="1" dirty="0" smtClean="0">
                <a:cs typeface="B Nazanin" pitchFamily="2" charset="-78"/>
              </a:rPr>
              <a:t>7) نهادينه كردن فعاليت‌هاي گروهي و ارتقاء كيفي تعامل اجتماعي دانش‌آموزان</a:t>
            </a:r>
          </a:p>
          <a:p>
            <a:pPr algn="just" rtl="1"/>
            <a:r>
              <a:rPr lang="fa-IR" sz="2400" b="1" dirty="0" smtClean="0">
                <a:cs typeface="B Nazanin" pitchFamily="2" charset="-78"/>
              </a:rPr>
              <a:t>8) تقويت اعتماد به نفس</a:t>
            </a:r>
          </a:p>
          <a:p>
            <a:pPr algn="just" rtl="1"/>
            <a:r>
              <a:rPr lang="fa-IR" sz="2400" b="1" dirty="0" smtClean="0">
                <a:cs typeface="B Nazanin" pitchFamily="2" charset="-78"/>
              </a:rPr>
              <a:t>9-افزایش میزان موفقیت تحصیلی دانش آموزان از طریق فعال نمودن آنان درفرایندیاددهی-یادگیری </a:t>
            </a:r>
            <a:endParaRPr lang="en-US" sz="2400"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orizontal Scroll 2"/>
          <p:cNvSpPr/>
          <p:nvPr/>
        </p:nvSpPr>
        <p:spPr>
          <a:xfrm>
            <a:off x="857224" y="428604"/>
            <a:ext cx="7500990" cy="214314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a-IR" sz="4000" dirty="0">
                <a:solidFill>
                  <a:schemeClr val="tx1"/>
                </a:solidFill>
                <a:cs typeface="2  Jadid" pitchFamily="2" charset="-78"/>
              </a:rPr>
              <a:t>هميار معلم</a:t>
            </a:r>
          </a:p>
          <a:p>
            <a:pPr algn="ctr">
              <a:defRPr/>
            </a:pPr>
            <a:r>
              <a:rPr lang="fa-IR" sz="4000" dirty="0">
                <a:solidFill>
                  <a:schemeClr val="tx1"/>
                </a:solidFill>
                <a:cs typeface="2  Jadid" pitchFamily="2" charset="-78"/>
              </a:rPr>
              <a:t>(تحولي نو در مديريت زمان)</a:t>
            </a:r>
            <a:endParaRPr lang="en-US" sz="2400" dirty="0">
              <a:solidFill>
                <a:schemeClr val="tx1"/>
              </a:solidFill>
              <a:cs typeface="2  Jadid" pitchFamily="2" charset="-78"/>
            </a:endParaRPr>
          </a:p>
        </p:txBody>
      </p:sp>
      <p:pic>
        <p:nvPicPr>
          <p:cNvPr id="4" name="Picture 5" descr="141k1tl"/>
          <p:cNvPicPr>
            <a:picLocks noChangeAspect="1" noChangeArrowheads="1"/>
          </p:cNvPicPr>
          <p:nvPr/>
        </p:nvPicPr>
        <p:blipFill>
          <a:blip r:embed="rId2"/>
          <a:srcRect/>
          <a:stretch>
            <a:fillRect/>
          </a:stretch>
        </p:blipFill>
        <p:spPr bwMode="auto">
          <a:xfrm>
            <a:off x="2214546" y="2714620"/>
            <a:ext cx="5214974" cy="3571900"/>
          </a:xfrm>
          <a:prstGeom prst="rect">
            <a:avLst/>
          </a:prstGeom>
          <a:noFill/>
          <a:ln w="57150">
            <a:solidFill>
              <a:schemeClr val="accent1">
                <a:lumMod val="60000"/>
                <a:lumOff val="40000"/>
              </a:schemeClr>
            </a:solid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a:xfrm>
            <a:off x="714348" y="928670"/>
            <a:ext cx="7643866" cy="292895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smtClean="0">
                <a:solidFill>
                  <a:schemeClr val="tx1"/>
                </a:solidFill>
                <a:cs typeface="B Nazanin" pitchFamily="2" charset="-78"/>
              </a:rPr>
              <a:t>هميار معلم</a:t>
            </a:r>
          </a:p>
          <a:p>
            <a:pPr algn="ctr"/>
            <a:r>
              <a:rPr lang="fa-IR" sz="3200" b="1" dirty="0" smtClean="0">
                <a:solidFill>
                  <a:schemeClr val="tx1"/>
                </a:solidFill>
                <a:cs typeface="B Nazanin" pitchFamily="2" charset="-78"/>
              </a:rPr>
              <a:t>توسعه‌ي مهارت هاي دانش آموزان</a:t>
            </a:r>
          </a:p>
          <a:p>
            <a:pPr algn="ctr"/>
            <a:r>
              <a:rPr lang="fa-IR" sz="3200" b="1" dirty="0" smtClean="0">
                <a:solidFill>
                  <a:schemeClr val="tx1"/>
                </a:solidFill>
                <a:cs typeface="B Nazanin" pitchFamily="2" charset="-78"/>
              </a:rPr>
              <a:t> در ارتباط شفاهي و مهارتهاي</a:t>
            </a:r>
          </a:p>
          <a:p>
            <a:pPr algn="ctr"/>
            <a:r>
              <a:rPr lang="fa-IR" sz="3200" b="1" dirty="0" smtClean="0">
                <a:solidFill>
                  <a:schemeClr val="tx1"/>
                </a:solidFill>
                <a:cs typeface="B Nazanin" pitchFamily="2" charset="-78"/>
              </a:rPr>
              <a:t> اجتماعي مي شود</a:t>
            </a:r>
            <a:endParaRPr lang="en-US" b="1" dirty="0">
              <a:solidFill>
                <a:schemeClr val="tx1"/>
              </a:solidFill>
              <a:cs typeface="B Nazanin" pitchFamily="2" charset="-78"/>
            </a:endParaRPr>
          </a:p>
        </p:txBody>
      </p:sp>
      <p:pic>
        <p:nvPicPr>
          <p:cNvPr id="3" name="Picture 6" descr="egwpjc"/>
          <p:cNvPicPr>
            <a:picLocks noChangeAspect="1" noChangeArrowheads="1" noCrop="1"/>
          </p:cNvPicPr>
          <p:nvPr/>
        </p:nvPicPr>
        <p:blipFill>
          <a:blip r:embed="rId2"/>
          <a:srcRect/>
          <a:stretch>
            <a:fillRect/>
          </a:stretch>
        </p:blipFill>
        <p:spPr bwMode="auto">
          <a:xfrm>
            <a:off x="865188" y="4714884"/>
            <a:ext cx="7561262" cy="128588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a:xfrm>
            <a:off x="857224" y="857232"/>
            <a:ext cx="7429552" cy="364333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4800" b="1" dirty="0" smtClean="0">
                <a:solidFill>
                  <a:schemeClr val="tx1"/>
                </a:solidFill>
                <a:cs typeface="B Nazanin" pitchFamily="2" charset="-78"/>
              </a:rPr>
              <a:t>هميار معلم</a:t>
            </a:r>
          </a:p>
          <a:p>
            <a:pPr algn="ctr"/>
            <a:r>
              <a:rPr lang="fa-IR" sz="4800" b="1" dirty="0" smtClean="0">
                <a:solidFill>
                  <a:schemeClr val="tx1"/>
                </a:solidFill>
                <a:cs typeface="B Nazanin" pitchFamily="2" charset="-78"/>
              </a:rPr>
              <a:t>موجب ارتقاء حافظه‌ي </a:t>
            </a:r>
          </a:p>
          <a:p>
            <a:pPr algn="ctr"/>
            <a:r>
              <a:rPr lang="fa-IR" sz="4800" b="1" dirty="0">
                <a:solidFill>
                  <a:schemeClr val="tx1"/>
                </a:solidFill>
                <a:cs typeface="B Nazanin" pitchFamily="2" charset="-78"/>
              </a:rPr>
              <a:t>دانش‌آموز مي‌شود</a:t>
            </a:r>
            <a:endParaRPr lang="en-US" sz="4800" b="1" dirty="0">
              <a:solidFill>
                <a:schemeClr val="tx1"/>
              </a:solidFill>
              <a:cs typeface="B Nazanin" pitchFamily="2" charset="-78"/>
            </a:endParaRPr>
          </a:p>
        </p:txBody>
      </p:sp>
      <p:pic>
        <p:nvPicPr>
          <p:cNvPr id="2050" name="Picture 2" descr="C:\Users\Public\Pictures\Sample Pictures\المان 1\th.jpg"/>
          <p:cNvPicPr>
            <a:picLocks noChangeAspect="1" noChangeArrowheads="1"/>
          </p:cNvPicPr>
          <p:nvPr/>
        </p:nvPicPr>
        <p:blipFill>
          <a:blip r:embed="rId2"/>
          <a:srcRect/>
          <a:stretch>
            <a:fillRect/>
          </a:stretch>
        </p:blipFill>
        <p:spPr bwMode="auto">
          <a:xfrm>
            <a:off x="1000100" y="4643446"/>
            <a:ext cx="7286676" cy="185738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riped Right Arrow 1"/>
          <p:cNvSpPr/>
          <p:nvPr/>
        </p:nvSpPr>
        <p:spPr>
          <a:xfrm rot="2698646">
            <a:off x="2820958" y="12031"/>
            <a:ext cx="2358108" cy="2356843"/>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lvl="1" algn="l">
              <a:lnSpc>
                <a:spcPct val="150000"/>
              </a:lnSpc>
            </a:pPr>
            <a:r>
              <a:rPr lang="fa-IR" sz="2000" b="1" dirty="0" smtClean="0">
                <a:solidFill>
                  <a:schemeClr val="tx1"/>
                </a:solidFill>
              </a:rPr>
              <a:t>عملكرد طرح </a:t>
            </a:r>
            <a:r>
              <a:rPr lang="fa-IR" sz="2000" b="1" dirty="0" smtClean="0">
                <a:solidFill>
                  <a:schemeClr val="tx1"/>
                </a:solidFill>
                <a:cs typeface="2  Jadid" pitchFamily="2" charset="-78"/>
              </a:rPr>
              <a:t>(</a:t>
            </a:r>
            <a:r>
              <a:rPr lang="fa-IR" sz="2400" b="1" dirty="0" smtClean="0">
                <a:solidFill>
                  <a:schemeClr val="tx1"/>
                </a:solidFill>
              </a:rPr>
              <a:t>هميار معلم)</a:t>
            </a:r>
            <a:endParaRPr lang="en-US" sz="2000" dirty="0">
              <a:solidFill>
                <a:schemeClr val="tx1"/>
              </a:solidFill>
            </a:endParaRPr>
          </a:p>
        </p:txBody>
      </p:sp>
      <p:sp>
        <p:nvSpPr>
          <p:cNvPr id="3075" name="Rectangle 3"/>
          <p:cNvSpPr>
            <a:spLocks noChangeArrowheads="1"/>
          </p:cNvSpPr>
          <p:nvPr/>
        </p:nvSpPr>
        <p:spPr bwMode="auto">
          <a:xfrm>
            <a:off x="0" y="2000240"/>
            <a:ext cx="885828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1- حضوروغیاب دانش آموزان </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2- بازدیدازتکالیف دانش آموزان </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3- گرفتن آزمون  شفاهی وکتبی ازدانش آموزان( درصورت غیاب معلم  )</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4- برنامه ریزی کنفرانس هفته بعد با همفکری دانش آموزان </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5- مشارکت درهنگام تدریس دبیر</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5- انجام پرسشهای نمونه درپایان هر درس با همفکری معلم ودانش آموزان </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6- انجام فعالیت کلاس به صورت گروهی </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7- کاربا دانش آموزان ضعیف درزنگهای تفریح ویا وقتهای پایانی ساعت کلاسی  </a:t>
            </a: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cs typeface="B Nazanin" pitchFamily="2" charset="-78"/>
              </a:rPr>
              <a:t>8- توضیح مطالب درس به دانش آموزان غایب </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بعد از سه هفته همیارجدیدی انتخاب می شود تا همه دراین زمینه ها فعالیت داشته باشند . </a:t>
            </a:r>
            <a:endParaRPr kumimoji="0" lang="fa-IR" sz="20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3075"/>
                                        </p:tgtEl>
                                        <p:attrNameLst>
                                          <p:attrName>style.visibility</p:attrName>
                                        </p:attrNameLst>
                                      </p:cBhvr>
                                      <p:to>
                                        <p:strVal val="visible"/>
                                      </p:to>
                                    </p:set>
                                    <p:anim calcmode="lin" valueType="num">
                                      <p:cBhvr>
                                        <p:cTn id="18" dur="500" fill="hold"/>
                                        <p:tgtEl>
                                          <p:spTgt spid="3075"/>
                                        </p:tgtEl>
                                        <p:attrNameLst>
                                          <p:attrName>ppt_w</p:attrName>
                                        </p:attrNameLst>
                                      </p:cBhvr>
                                      <p:tavLst>
                                        <p:tav tm="0">
                                          <p:val>
                                            <p:fltVal val="0"/>
                                          </p:val>
                                        </p:tav>
                                        <p:tav tm="100000">
                                          <p:val>
                                            <p:strVal val="#ppt_w"/>
                                          </p:val>
                                        </p:tav>
                                      </p:tavLst>
                                    </p:anim>
                                    <p:anim calcmode="lin" valueType="num">
                                      <p:cBhvr>
                                        <p:cTn id="19" dur="500" fill="hold"/>
                                        <p:tgtEl>
                                          <p:spTgt spid="307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07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46"/>
          </a:xfrm>
        </p:spPr>
        <p:txBody>
          <a:bodyPr/>
          <a:lstStyle/>
          <a:p>
            <a:r>
              <a:rPr lang="fa-IR" b="1" dirty="0">
                <a:solidFill>
                  <a:srgbClr val="FF0000"/>
                </a:solidFill>
              </a:rPr>
              <a:t>روش تدریس</a:t>
            </a:r>
            <a:r>
              <a:rPr lang="fa-IR" b="1" dirty="0"/>
              <a:t> </a:t>
            </a:r>
            <a:endParaRPr lang="en-US" dirty="0"/>
          </a:p>
        </p:txBody>
      </p:sp>
      <p:sp>
        <p:nvSpPr>
          <p:cNvPr id="20481" name="Rectangle 1"/>
          <p:cNvSpPr>
            <a:spLocks noChangeArrowheads="1"/>
          </p:cNvSpPr>
          <p:nvPr/>
        </p:nvSpPr>
        <p:spPr bwMode="auto">
          <a:xfrm>
            <a:off x="285720" y="1142984"/>
            <a:ext cx="8572560" cy="54591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معلم باید باتوجه به هدفهای آموزشی ، محتوای درسی ،نیازهاوعلایق دانش آموزان ،امکانات موجود درکلاس درس وتعداد دانش آموزان کلاس ،بهترین روش برای تدریس خوب انتخاب نماید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من باتوجه به تعداد دانش آموزان ومحتوای درس ازروش سخنرانی ،روش گروهی و بارش مغزی استفاده می کنم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درروش سخنرانی، معلم محوراست ودانش آموزان کمترفعالیت دارند وشاید درعین تدریس سوالی برایشان پیش آید که به سوالشان جواب خواهم داد .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وروش گروهی من به این صورت است که درسی که برای هفته بعد درنظردارم  تدریس کنم به دانش آموزان گفته می شود تا از قبل مطالعه کنند وجلسه بعد درکلاس گروهها درکنار هم می نشینند وبرای هم توضیح می دهند وبعد از 10 الی 15 دقیقه یک نفر که آمادگی بیشتری داشته باشد کنفرانس می دهد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 ودرمواقعی که دانش آموزان پیش مطالعه نداشته باشند ویا وقتی برای کار گروهی نیست از روش سخنرانی استفاده می شود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وبعد از تدریس درهردو روش چند سوال ازدرس جدید از دانش آموزان پرسیده می شود . یا ازآنها می خواهم چند سوال طرح ومطرح کنند تا با همیاری دانش آموزان به آنها پاسخ داده شود . </a:t>
            </a:r>
            <a:endParaRPr kumimoji="0" lang="fa-IR"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11222"/>
          </a:xfrm>
        </p:spPr>
        <p:txBody>
          <a:bodyPr>
            <a:normAutofit/>
          </a:bodyPr>
          <a:lstStyle/>
          <a:p>
            <a:r>
              <a:rPr lang="fa-IR" b="1" dirty="0">
                <a:solidFill>
                  <a:srgbClr val="FF0000"/>
                </a:solidFill>
              </a:rPr>
              <a:t>روش ارزشیابی</a:t>
            </a:r>
            <a:endParaRPr lang="en-US" b="1" dirty="0">
              <a:solidFill>
                <a:srgbClr val="FF0000"/>
              </a:solidFill>
            </a:endParaRPr>
          </a:p>
        </p:txBody>
      </p:sp>
      <p:sp>
        <p:nvSpPr>
          <p:cNvPr id="21505" name="Rectangle 1"/>
          <p:cNvSpPr>
            <a:spLocks noChangeArrowheads="1"/>
          </p:cNvSpPr>
          <p:nvPr/>
        </p:nvSpPr>
        <p:spPr bwMode="auto">
          <a:xfrm>
            <a:off x="214282" y="1285860"/>
            <a:ext cx="8715436" cy="54938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ارزشیابی برای آگاهی یافتن از وضعیت درسی دانش آموزان است تا دانش آموزان ضعیف از متوسط وقوی تشخیص داده شود تا برای دانش آموزان ضعیف برنامه ریزی شود .(مانند صحبت کردن با آنها و والدین شان ، کلاس تقویتی و........)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انواع ارزشیابی های صورت گرفته در کلاس درس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1- پرسش وپاسخ به صورت شفاهی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2- ارزشیابی به صورت کتبی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3- دادن موضوع به دانش آموزان وتهیه گزارشی از آن وارائه به کلاس (مانند وصیت نامه کوروش ، وصیت نامه شهداو.....)</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4- تهیه فلش کارت از درس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5- تهیه عکس تاریخی و سکه های قدیمی و..............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6- کنفرانس های که درکلاس ارائه می دهند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7- انجام فعالیت درسی ( مانند درس مطالعات ،جامعه 1 و جامعه2 ) </a:t>
            </a:r>
            <a:endParaRPr kumimoji="0" lang="en-US"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که همه این فعالیتها ی دانش آموزان در نظرگرفته ودرارزشیابی مستمر نمره داه خواهد شد . </a:t>
            </a:r>
            <a:endParaRPr kumimoji="0" lang="fa-IR"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480"/>
            <a:ext cx="8229600" cy="846158"/>
          </a:xfrm>
        </p:spPr>
        <p:txBody>
          <a:bodyPr>
            <a:normAutofit fontScale="90000"/>
          </a:bodyPr>
          <a:lstStyle/>
          <a:p>
            <a:r>
              <a:rPr lang="fa-IR" sz="4900" b="1" dirty="0">
                <a:solidFill>
                  <a:srgbClr val="FF0000"/>
                </a:solidFill>
              </a:rPr>
              <a:t>گزارش کار دانش آموزان </a:t>
            </a:r>
            <a:r>
              <a:rPr lang="en-US" dirty="0"/>
              <a:t/>
            </a:r>
            <a:br>
              <a:rPr lang="en-US" dirty="0"/>
            </a:br>
            <a:endParaRPr lang="en-US" dirty="0"/>
          </a:p>
        </p:txBody>
      </p:sp>
      <p:sp>
        <p:nvSpPr>
          <p:cNvPr id="22529" name="Rectangle 1"/>
          <p:cNvSpPr>
            <a:spLocks noChangeArrowheads="1"/>
          </p:cNvSpPr>
          <p:nvPr/>
        </p:nvSpPr>
        <p:spPr bwMode="auto">
          <a:xfrm>
            <a:off x="142844" y="1071546"/>
            <a:ext cx="8786874" cy="53630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با شروع سال تحصیلی وکلاس در س وآشنایی با روش تدریس معلم باید وظایف وتکالیفی که به دانش آموزان داده می شودباید آنها را  انجام دهند تا به عنوان فعالیت کلاسی ویاتکالیف فردی یا گروهی برای درنظر گرفته شود ازجمله:</a:t>
            </a:r>
            <a:endParaRPr kumimoji="0" lang="en-US" sz="2000" b="1" i="0" u="none" strike="noStrike" cap="none" normalizeH="0" baseline="0" dirty="0" smtClean="0">
              <a:ln>
                <a:noFill/>
              </a:ln>
              <a:solidFill>
                <a:schemeClr val="tx1"/>
              </a:solidFill>
              <a:effectLst/>
              <a:latin typeface="Arial" pitchFamily="34" charset="0"/>
              <a:cs typeface="B Nazanin" pitchFamily="2" charset="-78"/>
            </a:endParaRPr>
          </a:p>
          <a:p>
            <a:pPr marL="0" marR="0" lvl="0" indent="0" algn="justLow" defTabSz="914400" rtl="1" eaLnBrk="0" fontAlgn="base" latinLnBrk="0" hangingPunct="0">
              <a:lnSpc>
                <a:spcPct val="2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  پیش مطالعه قبل از تدریس - آمادگی برای کنفرانس درس جدید - انجام تکالیف درسی - تهیه گزارش ازموضوعات کتاب - تهیه مقاله با انتخاب یک موضوع از کتاب درسی - گزارشی درمورد یکی از اماکن تاریخی - آمادگی برای آزمونهای شفاهی وکتبی - مشارکت درهنگام تدریس دبیر - اجرای نمایش به صورت گروهی درکلاس و.......... </a:t>
            </a:r>
            <a:endParaRPr kumimoji="0" lang="fa-IR" sz="20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848</Words>
  <Application>Microsoft Office PowerPoint</Application>
  <PresentationFormat>On-screen Show (4:3)</PresentationFormat>
  <Paragraphs>55</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مقدمه</vt:lpstr>
      <vt:lpstr>اهداف طرح (هميار معلم) </vt:lpstr>
      <vt:lpstr>PowerPoint Presentation</vt:lpstr>
      <vt:lpstr>PowerPoint Presentation</vt:lpstr>
      <vt:lpstr>PowerPoint Presentation</vt:lpstr>
      <vt:lpstr>PowerPoint Presentation</vt:lpstr>
      <vt:lpstr>روش تدریس </vt:lpstr>
      <vt:lpstr>روش ارزشیابی</vt:lpstr>
      <vt:lpstr>گزارش کار دانش آموزان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SONY</dc:creator>
  <cp:lastModifiedBy>Windows User</cp:lastModifiedBy>
  <cp:revision>18</cp:revision>
  <dcterms:created xsi:type="dcterms:W3CDTF">2014-04-25T08:20:27Z</dcterms:created>
  <dcterms:modified xsi:type="dcterms:W3CDTF">2020-05-09T13:48:57Z</dcterms:modified>
</cp:coreProperties>
</file>