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4180" r:id="rId1"/>
  </p:sldMasterIdLst>
  <p:notesMasterIdLst>
    <p:notesMasterId r:id="rId35"/>
  </p:notesMasterIdLst>
  <p:sldIdLst>
    <p:sldId id="257" r:id="rId2"/>
    <p:sldId id="488" r:id="rId3"/>
    <p:sldId id="433" r:id="rId4"/>
    <p:sldId id="457" r:id="rId5"/>
    <p:sldId id="458" r:id="rId6"/>
    <p:sldId id="435" r:id="rId7"/>
    <p:sldId id="440" r:id="rId8"/>
    <p:sldId id="441" r:id="rId9"/>
    <p:sldId id="460" r:id="rId10"/>
    <p:sldId id="462" r:id="rId11"/>
    <p:sldId id="463" r:id="rId12"/>
    <p:sldId id="464" r:id="rId13"/>
    <p:sldId id="465" r:id="rId14"/>
    <p:sldId id="466" r:id="rId15"/>
    <p:sldId id="467" r:id="rId16"/>
    <p:sldId id="468" r:id="rId17"/>
    <p:sldId id="469" r:id="rId18"/>
    <p:sldId id="473" r:id="rId19"/>
    <p:sldId id="474" r:id="rId20"/>
    <p:sldId id="470" r:id="rId21"/>
    <p:sldId id="476" r:id="rId22"/>
    <p:sldId id="475" r:id="rId23"/>
    <p:sldId id="477" r:id="rId24"/>
    <p:sldId id="471" r:id="rId25"/>
    <p:sldId id="478" r:id="rId26"/>
    <p:sldId id="479" r:id="rId27"/>
    <p:sldId id="480" r:id="rId28"/>
    <p:sldId id="481" r:id="rId29"/>
    <p:sldId id="482" r:id="rId30"/>
    <p:sldId id="483" r:id="rId31"/>
    <p:sldId id="486" r:id="rId32"/>
    <p:sldId id="485" r:id="rId33"/>
    <p:sldId id="484" r:id="rId3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0143" autoAdjust="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82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7F6EC37-B304-482C-B4EA-4B80E5233314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B5E7D06-15B8-4F6F-B242-CEFB14B1C3C4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4249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5E7D06-15B8-4F6F-B242-CEFB14B1C3C4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95254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F708F-7B84-4A10-84BE-EF79BAB84B64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604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92E21-0711-4208-BF8B-0F6BC0B04F08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6176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548FD-890D-4438-9BCA-D2D10824DB68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873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084AA-790D-492A-8AF1-E59A787C2EA9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50810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ACA74-787E-43DF-9489-847168CC4EB4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76498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D958-E1DD-429A-9DF0-C48E488CCFD7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11342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0660E-784C-4369-8CAA-7B81538B4837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6410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78E11431-1A1B-434C-9830-62D0F8B2555A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60201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68055-0B80-4BE7-8808-C983B05C2E0B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47239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5A4EC-1B96-4254-8F38-F2D313F376C9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82231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50BE1-D753-46FE-B87F-07AE0BD17235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13674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C7037E9-D4AA-4033-A2E5-31DDC70BE7C4}" type="datetime8">
              <a:rPr lang="fa-IR" smtClean="0"/>
              <a:pPr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F7AE7640-733D-4096-AFCB-A5D101C2D70E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2013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1" r:id="rId1"/>
    <p:sldLayoutId id="2147484182" r:id="rId2"/>
    <p:sldLayoutId id="2147484183" r:id="rId3"/>
    <p:sldLayoutId id="2147484184" r:id="rId4"/>
    <p:sldLayoutId id="2147484185" r:id="rId5"/>
    <p:sldLayoutId id="2147484186" r:id="rId6"/>
    <p:sldLayoutId id="2147484187" r:id="rId7"/>
    <p:sldLayoutId id="2147484188" r:id="rId8"/>
    <p:sldLayoutId id="2147484189" r:id="rId9"/>
    <p:sldLayoutId id="2147484190" r:id="rId10"/>
    <p:sldLayoutId id="2147484191" r:id="rId11"/>
  </p:sldLayoutIdLst>
  <p:hf hdr="0" ftr="0" dt="0"/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993" y="1340768"/>
            <a:ext cx="8503920" cy="4572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fa-IR" sz="2400" b="1" dirty="0">
              <a:cs typeface="B Nazanin" pitchFamily="2" charset="-78"/>
            </a:endParaRPr>
          </a:p>
          <a:p>
            <a:pPr algn="just">
              <a:lnSpc>
                <a:spcPct val="150000"/>
              </a:lnSpc>
            </a:pPr>
            <a:endParaRPr lang="fa-IR" sz="2400" b="1" dirty="0">
              <a:cs typeface="B Nazanin" pitchFamily="2" charset="-78"/>
            </a:endParaRPr>
          </a:p>
          <a:p>
            <a:pPr lvl="0" algn="ctr">
              <a:buClr>
                <a:srgbClr val="E48312"/>
              </a:buClr>
            </a:pPr>
            <a:r>
              <a:rPr lang="fa-IR" sz="44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بسم الله الرحمن الرحیم</a:t>
            </a:r>
            <a:endParaRPr lang="fa-IR" sz="4400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fa-IR" sz="5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ctr"/>
            <a:r>
              <a:rPr lang="fa-IR" sz="5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شناسی</a:t>
            </a:r>
            <a:endParaRPr lang="en-US" sz="5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563" y="323450"/>
            <a:ext cx="7543800" cy="900649"/>
          </a:xfrm>
        </p:spPr>
        <p:txBody>
          <a:bodyPr/>
          <a:lstStyle/>
          <a:p>
            <a:pPr algn="ctr"/>
            <a:r>
              <a:rPr lang="fa-IR" sz="40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تعریف هورمون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E48312"/>
              </a:buClr>
            </a:pPr>
            <a:r>
              <a:rPr lang="fa-IR" dirty="0">
                <a:solidFill>
                  <a:srgbClr val="FF0000"/>
                </a:solidFill>
                <a:cs typeface="B Nazanin" panose="00000400000000000000" pitchFamily="2" charset="-78"/>
              </a:rPr>
              <a:t>موجودات زنده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برای رشد،تمایز و متابولیسم نیازمند ارتباط بین سلول ها هستند. هورمون ها یکی از مهمترین عوامل ارتباط دهنده  بین سلو ل ها هستند.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هورمون:</a:t>
            </a:r>
            <a:endParaRPr lang="en-US" sz="1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تعریف اولیه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ماده شیمیایی است که توسط یک غده اختصاصی ترشح و از طریق گردش خون به بافت هدف انتقال داده می شود.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 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تعریف جدید: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هر ماده ای که در یک ارگانیسم پیامی را برای تولید تغییرات داخل سلولی تولید کند، بکار می رود.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660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8587" y="260648"/>
            <a:ext cx="7543800" cy="756633"/>
          </a:xfrm>
        </p:spPr>
        <p:txBody>
          <a:bodyPr/>
          <a:lstStyle/>
          <a:p>
            <a:pPr algn="ctr"/>
            <a:r>
              <a:rPr lang="fa-IR" sz="2800" b="1" spc="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تقسیم بندی هورمون ها براساس محل سنتز و محل اثر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463586"/>
          </a:xfrm>
        </p:spPr>
        <p:txBody>
          <a:bodyPr/>
          <a:lstStyle/>
          <a:p>
            <a:pPr lvl="0" algn="justLow">
              <a:lnSpc>
                <a:spcPct val="15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اندوکرین: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گروهی از هورمون ها هستند که در یک بافت یا غده سنتز شده، از طریق گردش خون به سلول های هدف که گیرنده هم جنس را بیان می کنند،می رسند.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5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پارا کرین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این هورمون ها بوسیله یک سلول ترشح شده و مسافت نسبتا کوتاهی را طی کرده وبا گیرندهای همانندش بر روی سلولهای مجاور واکنش می دهد. مانند:آدرنالین و نور آدرنالین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5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اتوکرین: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بوسیله همان سلول هدف هورمون ترشح می شود.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T3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هورمون رشد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74263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219" y="138369"/>
            <a:ext cx="7543800" cy="1116673"/>
          </a:xfrm>
        </p:spPr>
        <p:txBody>
          <a:bodyPr/>
          <a:lstStyle/>
          <a:p>
            <a:pPr algn="ctr"/>
            <a:r>
              <a:rPr lang="fa-IR" sz="4400" dirty="0">
                <a:solidFill>
                  <a:srgbClr val="FF0000"/>
                </a:solidFill>
                <a:cs typeface="B Nazanin" panose="00000400000000000000" pitchFamily="2" charset="-78"/>
              </a:rPr>
              <a:t>اساس تقیسم بندی هورمون 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/>
              </a:rPr>
              <a:t>ساختار شیمیایی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/>
              </a:rPr>
              <a:t> میزان حلالیت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/>
              </a:rPr>
              <a:t> موقعیت گیرنده و مکانیسم عمل 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0632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59" y="116632"/>
            <a:ext cx="7543800" cy="972657"/>
          </a:xfrm>
        </p:spPr>
        <p:txBody>
          <a:bodyPr/>
          <a:lstStyle/>
          <a:p>
            <a:pPr algn="ctr"/>
            <a:r>
              <a:rPr lang="fa-IR" sz="3200" b="1" spc="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تقسیم بندی هورمون ها براساس ماهیت شیمیایی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Low">
              <a:lnSpc>
                <a:spcPct val="12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مشتق از اسید های آمینه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 دوپامین،نوراپی نفرین،اپی نفرین و هورمون های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T4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T3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که از تیروزین سنتز می شوند.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2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الیگو پپتیدی 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وازوپرسین و اکسی توسین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( نانو پپتید)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2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پروتئینی 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انسولین ،گلوکاگن، پرولاکتین،هورمون رشد و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ACTH</a:t>
            </a:r>
          </a:p>
          <a:p>
            <a:pPr lvl="0" algn="justLow">
              <a:lnSpc>
                <a:spcPct val="12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گلیکو پروتئینی: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اریترو پویتین ،ایمنوگلوبین ها،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TSH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FSH,LH,HCG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20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استروئیدی: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کلسترول سنتز می شوند. مانند آلدوسترون ، کورتیزول ، استروژن ، پروژسترون ، تستوسترون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3268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0"/>
            <a:ext cx="7543800" cy="756633"/>
          </a:xfrm>
        </p:spPr>
        <p:txBody>
          <a:bodyPr/>
          <a:lstStyle/>
          <a:p>
            <a:r>
              <a:rPr lang="fa-IR" sz="2400" b="1" spc="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تقسیم بندی هورمون ها براساس موقعیت گیرنده و مکانیسم عمل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هایی که گیرنده غشایی دارند:</a:t>
            </a:r>
            <a:r>
              <a:rPr lang="en-US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مشتق از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اسید های آمینه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الیگو پپتیدی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پروتئینی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،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گلیکو پروتئینی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گیرنده غشایی دارند وخودشان  وارد سلول نمی شوند و از طریق پیامبر های ثانویه مختلف مانند </a:t>
            </a:r>
            <a:r>
              <a:rPr lang="en-US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cAMP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,</a:t>
            </a:r>
            <a:r>
              <a:rPr lang="en-US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cGMP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,DAG   ,</a:t>
            </a:r>
            <a:r>
              <a:rPr lang="en-US" dirty="0" err="1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Ca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و فسفاتیدیل اینوزیتول ها پیام خود را منتقل می کنند.</a:t>
            </a: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endParaRPr lang="fa-IR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هایی که گیرنده داخل سلولی دارند:</a:t>
            </a: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استروئیدی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تیروئیدی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رتینوئید ها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(مشتق از ویتامین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A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ویتامین </a:t>
            </a:r>
            <a:r>
              <a:rPr lang="en-US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D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به راحتی از غشاء عبور کرده واز طریق گیرنده های سیتوپلاسمی و هسته ای خاصی از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DNA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متصل شده باعث تغییر بیان ژن های هدف می شوند.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3381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323450"/>
            <a:ext cx="7543800" cy="900649"/>
          </a:xfrm>
        </p:spPr>
        <p:txBody>
          <a:bodyPr/>
          <a:lstStyle/>
          <a:p>
            <a:pPr algn="ctr"/>
            <a:r>
              <a:rPr lang="fa-IR" sz="3600" dirty="0">
                <a:solidFill>
                  <a:srgbClr val="FF0000"/>
                </a:solidFill>
                <a:cs typeface="B Nazanin" panose="00000400000000000000" pitchFamily="2" charset="-78"/>
              </a:rPr>
              <a:t>خصوصیات پروتئین های دارای گیرنده غشایی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</a:rPr>
              <a:t> محلول در آب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</a:rPr>
              <a:t> فاقد پروتئین ناقل در خون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</a:rPr>
              <a:t> دارای نیمه عمر کوتاه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</a:rPr>
              <a:t> برای انتقال پیام وارد سلول نمی شوند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454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501" y="188640"/>
            <a:ext cx="7543800" cy="900649"/>
          </a:xfrm>
        </p:spPr>
        <p:txBody>
          <a:bodyPr/>
          <a:lstStyle/>
          <a:p>
            <a:pPr algn="ctr"/>
            <a:r>
              <a:rPr lang="fa-IR" sz="3200" dirty="0">
                <a:solidFill>
                  <a:srgbClr val="FF0000"/>
                </a:solidFill>
                <a:cs typeface="B Nazanin" panose="00000400000000000000" pitchFamily="2" charset="-78"/>
              </a:rPr>
              <a:t>خصوصیات پروتئین های دارای گیرنده غشایی داخل سلولی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</a:rPr>
              <a:t>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نامحلول در آب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 دارای پروتئیین ناقل در خون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 به راحتی وارد سلول می شوند </a:t>
            </a:r>
          </a:p>
          <a:p>
            <a:pPr lvl="0">
              <a:lnSpc>
                <a:spcPct val="200000"/>
              </a:lnSpc>
              <a:buClr>
                <a:srgbClr val="E48312"/>
              </a:buClr>
              <a:buFont typeface="Wingdings" panose="05000000000000000000" pitchFamily="2" charset="2"/>
              <a:buChar char="§"/>
            </a:pP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 دارای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cs typeface="B Nazanin" panose="00000400000000000000" pitchFamily="2" charset="-78"/>
              </a:rPr>
              <a:t>نیمه عمر بالا(بدلیل اتصال به ناقل)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11127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59" y="354393"/>
            <a:ext cx="7543800" cy="900649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انتقال در گردش خون 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857364"/>
            <a:ext cx="8321041" cy="446358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a-IR" dirty="0" smtClean="0"/>
              <a:t>هورمون های آمینی، پپتیدی، پروتئینی و گلیکوپروتئینی آزاد هستند.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هورمون های استروئیدی و تیروئیدی به پروتئین اتصال دارند.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شکل آزاد (</a:t>
            </a:r>
            <a:r>
              <a:rPr lang="fa-IR" dirty="0" smtClean="0">
                <a:solidFill>
                  <a:srgbClr val="FF0000"/>
                </a:solidFill>
              </a:rPr>
              <a:t>فعال</a:t>
            </a:r>
            <a:r>
              <a:rPr lang="fa-IR" dirty="0" smtClean="0"/>
              <a:t>) و شکل اتصال یافته (</a:t>
            </a:r>
            <a:r>
              <a:rPr lang="fa-IR" dirty="0" smtClean="0">
                <a:solidFill>
                  <a:srgbClr val="FF0000"/>
                </a:solidFill>
              </a:rPr>
              <a:t>غیر فعال</a:t>
            </a:r>
            <a:r>
              <a:rPr lang="fa-IR" dirty="0" smtClean="0"/>
              <a:t>)</a:t>
            </a:r>
          </a:p>
          <a:p>
            <a:endParaRPr lang="fa-IR" dirty="0" smtClean="0"/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10</a:t>
            </a:fld>
            <a:endParaRPr lang="fa-IR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450041"/>
              </p:ext>
            </p:extLst>
          </p:nvPr>
        </p:nvGraphicFramePr>
        <p:xfrm>
          <a:off x="2" y="3212976"/>
          <a:ext cx="9036495" cy="362291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525055"/>
                <a:gridCol w="2499275"/>
                <a:gridCol w="3012165"/>
              </a:tblGrid>
              <a:tr h="516057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پروتئین اتصالی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حرکت الکتروفورتیک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هورمون متصل شونده</a:t>
                      </a:r>
                      <a:endParaRPr lang="fa-IR" dirty="0"/>
                    </a:p>
                  </a:txBody>
                  <a:tcPr/>
                </a:tc>
              </a:tr>
              <a:tr h="516057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گلبولین اتصالی تیروکسین (</a:t>
                      </a:r>
                      <a:r>
                        <a:rPr lang="en-US" dirty="0" smtClean="0"/>
                        <a:t>TBG</a:t>
                      </a:r>
                      <a:r>
                        <a:rPr lang="fa-IR" dirty="0" smtClean="0"/>
                        <a:t>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 </a:t>
                      </a:r>
                      <a:r>
                        <a:rPr lang="el-GR" dirty="0" smtClean="0"/>
                        <a:t>α</a:t>
                      </a:r>
                      <a:r>
                        <a:rPr lang="en-US" dirty="0" smtClean="0"/>
                        <a:t> </a:t>
                      </a:r>
                      <a:r>
                        <a:rPr lang="en-US" baseline="0" dirty="0" smtClean="0"/>
                        <a:t> </a:t>
                      </a:r>
                      <a:r>
                        <a:rPr lang="fa-IR" baseline="0" dirty="0" smtClean="0"/>
                        <a:t> - گلبولین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fa-IR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>
                              <a:lumMod val="75000"/>
                              <a:lumOff val="25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هورمون های  تیروئیدی </a:t>
                      </a:r>
                      <a:endParaRPr lang="fa-IR" dirty="0"/>
                    </a:p>
                  </a:txBody>
                  <a:tcPr/>
                </a:tc>
              </a:tr>
              <a:tr h="51605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گلبولین اتصالی کورتیکواستروئید (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CBG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el-G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α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 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 - گلبولین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کورتیزول، آلدوسترون، پروژسترون</a:t>
                      </a:r>
                      <a:endParaRPr lang="fa-IR" dirty="0"/>
                    </a:p>
                  </a:txBody>
                  <a:tcPr/>
                </a:tc>
              </a:tr>
              <a:tr h="51605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پروتئین اتصالی ویتامین 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D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(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DBP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el-G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α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  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 - گلبولین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mtClean="0"/>
                        <a:t>کلسی تریول و پیش سازهای </a:t>
                      </a:r>
                      <a:endParaRPr lang="fa-IR" dirty="0"/>
                    </a:p>
                  </a:txBody>
                  <a:tcPr/>
                </a:tc>
              </a:tr>
              <a:tr h="516057">
                <a:tc>
                  <a:txBody>
                    <a:bodyPr/>
                    <a:lstStyle/>
                    <a:p>
                      <a:pPr rtl="1"/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گلبولین اتصالی هورمون های جنسی(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SHBG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</a:rPr>
                        <a:t>ß  </a:t>
                      </a: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 - گلبولین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آنتستوسترون، استروژن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516057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ترانس تیرتین(پره آلبومین)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جلوتر از آلبومین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>
                              <a:lumMod val="75000"/>
                              <a:lumOff val="25000"/>
                            </a:srgbClr>
                          </a:solidFill>
                          <a:effectLst/>
                          <a:uLnTx/>
                          <a:uFillTx/>
                          <a:latin typeface="+mn-lt"/>
                          <a:cs typeface="+mn-cs"/>
                        </a:rPr>
                        <a:t>هورمون های  تیروئیدی 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  <a:p>
                      <a:pPr rtl="1"/>
                      <a:endParaRPr lang="fa-I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929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543800" cy="1044665"/>
          </a:xfrm>
        </p:spPr>
        <p:txBody>
          <a:bodyPr/>
          <a:lstStyle/>
          <a:p>
            <a:pPr algn="ctr"/>
            <a:r>
              <a:rPr lang="fa-IR" sz="43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هیپوتالاموس – هیپوفیز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845734"/>
            <a:ext cx="9144000" cy="4319570"/>
          </a:xfrm>
        </p:spPr>
        <p:txBody>
          <a:bodyPr>
            <a:normAutofit/>
          </a:bodyPr>
          <a:lstStyle/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سیستم باب :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در یک سیستم بسته از یک بافت به بافت دیگر منتقل می شود. مانند: رابطه هیپوتالاموس – هیپوفیز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هیپوتالاموس</a:t>
            </a:r>
            <a:endParaRPr lang="en-US" sz="1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بخشی از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سیستم عصبی مرکزی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است که پیام ها را از طریق مراکز عصبی بالاتر و محیط دریافت و از طریق تنظیم ترشح هیپوفیز به آنها پاسخ می دهد.</a:t>
            </a:r>
            <a:r>
              <a:rPr lang="fa-IR" sz="18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هیپوتالاموس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از طریق ترشح فاکتورهای آزاد کننده یا مهارکننده به داخل ورید باب هیپوفیزی ترشح هورمون ها را از هیپوفیز قدامی   تنظیم می کند.</a:t>
            </a: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هیپوفیزی</a:t>
            </a:r>
            <a:endParaRPr lang="en-US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tabLst>
                <a:tab pos="1159510" algn="r"/>
              </a:tabLst>
            </a:pP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هیپوفیز غده ای بیضی شکل است که در محل زین ترکی و در قسمت تحتانی مغز قرار گرفته است و شامل سه بخش می باشد. قدامی، میانی، خلفی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582485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12</a:t>
            </a:fld>
            <a:endParaRPr lang="fa-IR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309320"/>
          </a:xfrm>
        </p:spPr>
      </p:pic>
    </p:spTree>
    <p:extLst>
      <p:ext uri="{BB962C8B-B14F-4D97-AF65-F5344CB8AC3E}">
        <p14:creationId xmlns:p14="http://schemas.microsoft.com/office/powerpoint/2010/main" val="2421734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13</a:t>
            </a:fld>
            <a:endParaRPr lang="fa-IR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868988"/>
          </a:xfrm>
        </p:spPr>
      </p:pic>
    </p:spTree>
    <p:extLst>
      <p:ext uri="{BB962C8B-B14F-4D97-AF65-F5344CB8AC3E}">
        <p14:creationId xmlns:p14="http://schemas.microsoft.com/office/powerpoint/2010/main" val="375178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005860"/>
              </p:ext>
            </p:extLst>
          </p:nvPr>
        </p:nvGraphicFramePr>
        <p:xfrm>
          <a:off x="-1" y="-2"/>
          <a:ext cx="9144000" cy="727947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62915"/>
                <a:gridCol w="1763908"/>
                <a:gridCol w="1832894"/>
                <a:gridCol w="1573904"/>
                <a:gridCol w="2410379"/>
              </a:tblGrid>
              <a:tr h="774325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نام هورمون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سلول ترشح کننده هیپوفیزی</a:t>
                      </a:r>
                      <a:endParaRPr lang="fa-I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سلول هدف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ساختار شیمیایی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نقش و عملکرد</a:t>
                      </a:r>
                      <a:endParaRPr lang="fa-IR" dirty="0"/>
                    </a:p>
                  </a:txBody>
                  <a:tcPr/>
                </a:tc>
              </a:tr>
              <a:tr h="774325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TSH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تیروتروپ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تیروئید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گلیکو پروتئین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تشکیل و ترشح تیروکسین</a:t>
                      </a:r>
                      <a:endParaRPr lang="fa-IR" dirty="0"/>
                    </a:p>
                  </a:txBody>
                  <a:tcPr/>
                </a:tc>
              </a:tr>
              <a:tr h="1110523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FSH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گنادوتروپ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159510" algn="r"/>
                        </a:tabLst>
                      </a:pPr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تخمدان،بیضه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(سلولهای سرتولی)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گلیکو پروتئین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رشد فولیکول،ترشح استروژن(زنان)-رشد سلولهای منی ساز و منی (مردان)</a:t>
                      </a:r>
                      <a:endParaRPr lang="fa-IR" sz="1600" dirty="0"/>
                    </a:p>
                  </a:txBody>
                  <a:tcPr/>
                </a:tc>
              </a:tr>
              <a:tr h="1523004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LH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گنادوتروپ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1159510" algn="r"/>
                        </a:tabLst>
                      </a:pPr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تخمدان،  بیضه</a:t>
                      </a:r>
                      <a:endParaRPr lang="en-US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(سلولهای لیدیک)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گلیکو پروتئین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لقاح و ترشح پروژسترون(زنان)-رشد سلولهای بنیادی و ترشح تستوسترون(مردان)</a:t>
                      </a:r>
                      <a:endParaRPr lang="fa-IR" dirty="0"/>
                    </a:p>
                  </a:txBody>
                  <a:tcPr/>
                </a:tc>
              </a:tr>
              <a:tr h="774325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PRL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لاکتوتروپ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پستان و رحم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پلی پپتید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تولید و ترشح شیر و تسهیل زایمان</a:t>
                      </a:r>
                      <a:endParaRPr lang="fa-IR" dirty="0"/>
                    </a:p>
                  </a:txBody>
                  <a:tcPr/>
                </a:tc>
              </a:tr>
              <a:tr h="774325"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- MSH </a:t>
                      </a:r>
                      <a:r>
                        <a:rPr lang="fa-IR" sz="1800" dirty="0" smtClean="0">
                          <a:effectLst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α</a:t>
                      </a:r>
                      <a:r>
                        <a:rPr lang="en-US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 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کورتیکوتروپ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ملانو سیت ها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پلی پپتید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ترشح ملانین ازملانو سیت(رنگ دانه پوستی)</a:t>
                      </a:r>
                      <a:endParaRPr lang="fa-IR" dirty="0"/>
                    </a:p>
                  </a:txBody>
                  <a:tcPr/>
                </a:tc>
              </a:tr>
              <a:tr h="77432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ACTH</a:t>
                      </a:r>
                      <a:endParaRPr kumimoji="0" lang="fa-IR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کورتیکوتروپ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قشر فوق کلیه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پلی پپتید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a-IR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تشکیل و ترشح کورتیزول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</a:tr>
              <a:tr h="774325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GH</a:t>
                      </a:r>
                      <a:endParaRPr kumimoji="0" lang="fa-IR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سوماتوتروپ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تمام سلولها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پلی پپتید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B Nazanin" panose="00000400000000000000" pitchFamily="2" charset="-78"/>
                        </a:rPr>
                        <a:t>رشد سلول</a:t>
                      </a:r>
                      <a:endParaRPr lang="fa-I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412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200" b="1" spc="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هورمون رشد (</a:t>
            </a:r>
            <a:r>
              <a:rPr lang="en-US" sz="3200" b="1" spc="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GH</a:t>
            </a:r>
            <a:r>
              <a:rPr lang="fa-IR" sz="3200" b="1" spc="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r>
              <a:rPr lang="en-US" sz="1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1200" spc="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845734"/>
            <a:ext cx="8496944" cy="4023360"/>
          </a:xfrm>
        </p:spPr>
        <p:txBody>
          <a:bodyPr>
            <a:normAutofit lnSpcReduction="10000"/>
          </a:bodyPr>
          <a:lstStyle/>
          <a:p>
            <a:pPr lvl="0" algn="justLow">
              <a:lnSpc>
                <a:spcPct val="17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sz="19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هورمون رشد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یک زنجیره پلی پپتیدی با </a:t>
            </a:r>
            <a:r>
              <a:rPr lang="fa-IR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191 اسید آمینه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و دو پیوند دی سولفیدی می باشد.توسط سلو لهای سوماتوتروپ (</a:t>
            </a:r>
            <a:r>
              <a:rPr lang="fa-IR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فراوانترین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سلول های  هیپوفیز قدامی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 ترشح می شوند. دارای </a:t>
            </a:r>
            <a:r>
              <a:rPr lang="fa-IR" sz="19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ریتم شبانه روزی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بوده و بیشترین ترشح آن در هنگام خوا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عمیق مشاهده می گردد.</a:t>
            </a:r>
            <a:endParaRPr lang="en-US" sz="17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7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sz="19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هورمون رشد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طریق تغییر متابولیسم کربوهیدرات ها، چربی ها، پروتئین ها و مواد معدنی سبب رشد غضروف ها،استخوان ها و بافت های نرم بدن می شود.</a:t>
            </a:r>
            <a:endParaRPr lang="en-US" sz="17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7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sz="19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اعمال هورمون رشد </a:t>
            </a:r>
            <a:r>
              <a:rPr lang="fa-IR" sz="1900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بطور غیر مستقیم و از طریق تحریک تولید فاکتور های رشد شبه انسولین(سوماتومدین )در کبد صورت می گیرد.</a:t>
            </a:r>
            <a:endParaRPr lang="en-US" sz="17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28654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87" y="332656"/>
            <a:ext cx="7543800" cy="828641"/>
          </a:xfrm>
        </p:spPr>
        <p:txBody>
          <a:bodyPr/>
          <a:lstStyle/>
          <a:p>
            <a:pPr algn="ctr"/>
            <a:r>
              <a:rPr lang="fa-IR" sz="3600" b="1" spc="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اختلالات هورمون رشد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Low">
              <a:lnSpc>
                <a:spcPct val="20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ژیگانتیسم: 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افزایش ترشح هورمون رشد قبل از بلوغ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20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آکرومگالی: 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افزایش ترشح هورمون رشد بعد از بلوغ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200000"/>
              </a:lnSpc>
              <a:spcAft>
                <a:spcPts val="800"/>
              </a:spcAft>
              <a:buClr>
                <a:srgbClr val="E48312"/>
              </a:buClr>
              <a:buFont typeface="Wingdings" panose="05000000000000000000" pitchFamily="2" charset="2"/>
              <a:buChar char="§"/>
              <a:tabLst>
                <a:tab pos="1159510" algn="r"/>
              </a:tabLst>
            </a:pPr>
            <a:r>
              <a:rPr lang="fa-IR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کوتولگی: 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کاهش ترشح هورمون رشد</a:t>
            </a: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 smtClean="0"/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30941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82385"/>
            <a:ext cx="7543800" cy="972657"/>
          </a:xfrm>
        </p:spPr>
        <p:txBody>
          <a:bodyPr/>
          <a:lstStyle/>
          <a:p>
            <a:pPr algn="ctr"/>
            <a:r>
              <a:rPr lang="fa-IR" sz="3600" b="1" spc="0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Arial" panose="020B0604020202020204" pitchFamily="34" charset="0"/>
              </a:rPr>
              <a:t>پرولاکتین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5" y="1845734"/>
            <a:ext cx="8928992" cy="4023360"/>
          </a:xfrm>
        </p:spPr>
        <p:txBody>
          <a:bodyPr>
            <a:normAutofit fontScale="85000" lnSpcReduction="20000"/>
          </a:bodyPr>
          <a:lstStyle/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هورمون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پرولاکتین یک زنجیره پلی پپتیدی با </a:t>
            </a:r>
            <a:r>
              <a:rPr lang="fa-IR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199 اسید آمینه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و سه پیوند دی سولفیدی می باشد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.(از لحاظ ساختاری مشابه هورمون رشد)</a:t>
            </a: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پرولاکتین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هورمونی است که از مغ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ز و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از سلول های لاکتوتروف هیپوفیز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ترشح می‌شود.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این هورمون در بدن همه افراد وجود دارد، اما در زمان بارداری به طور طبیعی میزان آن بالا می‌رود و چند صد برابر می‌شود و در کل سیستم بدن اثر می‌گذارد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پرولاکتین در زمان بارداری باعث رشد غدد شیری پستان شده و پستان را آماده شیردهی می‌کنند، اما تا زمان تولد نوزاد هیچ شیری ترشح نمی‌شود یا در صورت ترشح بسیار کم است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dirty="0" smtClean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en-US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 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همانند سایر هورمون های هیپوفیز قدامی، ترشح پرولاکتین بصورت ضربانی و دوره ای است که کمترین غلظت ان در اواسط روز و بیشترین آن بعد از خواب عمیق  دیده می شود. 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بیشترین مقدار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معمولا بین ساعات 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7-4 صبح </a:t>
            </a:r>
            <a:r>
              <a:rPr lang="fa-IR" sz="18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وجو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 دارد.</a:t>
            </a: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پ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رولاکتین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در زمان استرس، فعالیت ، خواب عمیق و مکیدن نوک پستان (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عامل فیزیولوژیک اصلی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)افزایش می یابد.</a:t>
            </a: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پ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رولاکتین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بر خلاف سایر هورمون های هیپوفیزی (که تحریکی هستند) 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تحت کنترل مهاری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است. </a:t>
            </a:r>
            <a:r>
              <a:rPr lang="fa-IR" sz="18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دوپامین </a:t>
            </a:r>
            <a:r>
              <a:rPr lang="fa-IR" sz="18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با اتصال به سلول های لاکتوتروف مانع ترشح پرولاکتین می شود.</a:t>
            </a:r>
            <a:endParaRPr lang="en-US" sz="1800" dirty="0" smtClean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0693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fa-IR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اختلالات پرولاکتین</a:t>
            </a:r>
            <a:br>
              <a:rPr lang="fa-IR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Low">
              <a:lnSpc>
                <a:spcPct val="107000"/>
              </a:lnSpc>
              <a:spcAft>
                <a:spcPts val="8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هیپو پرولاکتینمی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به تنهایی اهمیت چندانی ندارد.</a:t>
            </a:r>
            <a:endParaRPr lang="en-US" dirty="0" smtClean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هیپرپرولاکتینمی(ترشح بیش از حد پرولاکتین): </a:t>
            </a:r>
            <a:r>
              <a:rPr lang="fa-IR" sz="21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شایع ترین ناهنجاری محور هیپوتالاموسی – هیپوفیزی است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علل افزایش پرولاکتین(هیپرپرولاکتینمی)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فیزیولوژیک</a:t>
            </a:r>
            <a:r>
              <a:rPr lang="fa-IR" sz="21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: بارداری، استرس، مکیدن نوک پستان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هیپوفیزی – هیپوتالاموسی: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آدنوم هیپوفیز 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مصرف دارو : </a:t>
            </a:r>
            <a:r>
              <a:rPr lang="fa-IR" sz="21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داروهای ضد بارداری، مرفین و متادون ، رانیتیدین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endParaRPr lang="en-US" sz="1800" dirty="0">
              <a:solidFill>
                <a:srgbClr val="000000">
                  <a:lumMod val="75000"/>
                  <a:lumOff val="25000"/>
                </a:srgb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18</a:t>
            </a:fld>
            <a:endParaRPr lang="fa-IR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علائم و عوارض هیپرپرولاکتینمی</a:t>
            </a:r>
            <a:b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79797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fa-IR" dirty="0" smtClean="0">
                <a:cs typeface="B Nazanin"/>
              </a:rPr>
              <a:t>زنان : 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Nazanin"/>
              </a:rPr>
              <a:t>آمنوره: </a:t>
            </a:r>
            <a:r>
              <a:rPr lang="fa-IR" dirty="0" smtClean="0">
                <a:cs typeface="B Nazanin"/>
              </a:rPr>
              <a:t>عدم رخداد قاعد گی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Nazanin"/>
              </a:rPr>
              <a:t>اولیگومنوره: </a:t>
            </a:r>
            <a:r>
              <a:rPr lang="fa-IR" dirty="0" smtClean="0">
                <a:cs typeface="B Nazanin"/>
              </a:rPr>
              <a:t>رخداد قاعدگی بطور نامنظم و کمتر از 9 بار در سال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Nazanin"/>
              </a:rPr>
              <a:t>گالاکتوره : </a:t>
            </a:r>
            <a:r>
              <a:rPr lang="fa-IR" dirty="0" smtClean="0">
                <a:cs typeface="B Nazanin"/>
              </a:rPr>
              <a:t>ترشح خودبخودی وبیش از حد شیرکه ارتباطی به شیر دهی ندارد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Nazanin"/>
              </a:rPr>
              <a:t>ژینکوماستی: </a:t>
            </a:r>
            <a:r>
              <a:rPr lang="fa-IR" dirty="0" smtClean="0">
                <a:cs typeface="B Nazanin"/>
              </a:rPr>
              <a:t>رشد بیش از حد غدد پستانی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Nazanin"/>
              </a:rPr>
              <a:t>عدم تخمک گذاری</a:t>
            </a:r>
          </a:p>
          <a:p>
            <a:pPr>
              <a:lnSpc>
                <a:spcPct val="150000"/>
              </a:lnSpc>
            </a:pPr>
            <a:r>
              <a:rPr lang="fa-IR" dirty="0" smtClean="0">
                <a:cs typeface="B Nazanin"/>
              </a:rPr>
              <a:t>مردان :کاهش تستوسترون و اسپرماتوژنز، ناباروری و ژینکوماستی</a:t>
            </a:r>
          </a:p>
          <a:p>
            <a:pPr>
              <a:lnSpc>
                <a:spcPct val="150000"/>
              </a:lnSpc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9343" y="188640"/>
            <a:ext cx="7543800" cy="900649"/>
          </a:xfrm>
        </p:spPr>
        <p:txBody>
          <a:bodyPr/>
          <a:lstStyle/>
          <a:p>
            <a:pPr algn="ctr"/>
            <a:r>
              <a:rPr lang="fa-IR" sz="2900" b="1" spc="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هورمون های تیروئیدی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9" y="1845734"/>
            <a:ext cx="8424936" cy="4023360"/>
          </a:xfrm>
        </p:spPr>
        <p:txBody>
          <a:bodyPr>
            <a:normAutofit/>
          </a:bodyPr>
          <a:lstStyle/>
          <a:p>
            <a:pPr lvl="0" algn="justLow">
              <a:lnSpc>
                <a:spcPct val="150000"/>
              </a:lnSpc>
              <a:spcAft>
                <a:spcPts val="10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غده </a:t>
            </a:r>
            <a:r>
              <a:rPr lang="fa-IR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تیروئید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بزرگترین غده درون ریز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بدن</a:t>
            </a:r>
            <a:r>
              <a:rPr lang="en-US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با وزن 25-15 گرم 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است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که در ناحیه گردن قرار دارد. تیروئید دو هورمون مهم ید دار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تیروکسین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(T4) </a:t>
            </a:r>
            <a:r>
              <a:rPr lang="fa-IR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تری یدوتیرونین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T3) </a:t>
            </a:r>
            <a:r>
              <a:rPr lang="fa-IR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 را تو سط سلول های فولیکولی و  همچنین هورمون </a:t>
            </a: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کلسی </a:t>
            </a:r>
            <a:r>
              <a:rPr lang="fa-IR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تونین </a:t>
            </a:r>
            <a:r>
              <a:rPr lang="en-US" dirty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dirty="0" err="1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Calcitonine</a:t>
            </a:r>
            <a:r>
              <a:rPr lang="en-US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را توسط سلو ل های پارافولیکولی  سنتز و ترشح می کند.</a:t>
            </a:r>
          </a:p>
          <a:p>
            <a:pPr lvl="0" algn="justLow">
              <a:lnSpc>
                <a:spcPct val="150000"/>
              </a:lnSpc>
              <a:spcAft>
                <a:spcPts val="10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سنتز هورومون های تیروئیدی </a:t>
            </a:r>
            <a:r>
              <a:rPr lang="en-US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T3 , T4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با همکاری گلیکوپروتئین تیروگلوبین و آنزیم تیروپراکسیداز صورت می گیرد. </a:t>
            </a:r>
          </a:p>
          <a:p>
            <a:pPr lvl="0" algn="justLow">
              <a:lnSpc>
                <a:spcPct val="150000"/>
              </a:lnSpc>
              <a:spcAft>
                <a:spcPts val="1000"/>
              </a:spcAft>
              <a:buClr>
                <a:srgbClr val="E48312"/>
              </a:buClr>
              <a:buFont typeface="Wingdings" pitchFamily="2" charset="2"/>
              <a:buChar char="§"/>
            </a:pP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تیروگلوبین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گلیکوپروتئینی با 5496 اسیدامینه هست که </a:t>
            </a:r>
            <a:r>
              <a:rPr lang="fa-IR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115 اسیدآمینه آن  تیروزین </a:t>
            </a:r>
            <a:r>
              <a:rPr lang="fa-IR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می باشد که بااضافه شدن ید به آنها هورمون های تیروئیدی سنتز می شوند. </a:t>
            </a: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  <a:buFont typeface="Wingdings" pitchFamily="2" charset="2"/>
              <a:buChar char="§"/>
            </a:pPr>
            <a:endParaRPr lang="fa-IR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lvl="0" algn="justLow">
              <a:lnSpc>
                <a:spcPct val="115000"/>
              </a:lnSpc>
              <a:spcAft>
                <a:spcPts val="1000"/>
              </a:spcAft>
              <a:buClr>
                <a:srgbClr val="E48312"/>
              </a:buClr>
            </a:pPr>
            <a:endParaRPr lang="en-US" dirty="0">
              <a:solidFill>
                <a:srgbClr val="000000">
                  <a:lumMod val="75000"/>
                  <a:lumOff val="25000"/>
                </a:srgbClr>
              </a:solidFill>
              <a:latin typeface="Times New Roman" panose="02020603050405020304" pitchFamily="18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6545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21</a:t>
            </a:fld>
            <a:endParaRPr lang="fa-I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86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22</a:t>
            </a:fld>
            <a:endParaRPr lang="fa-I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500042"/>
            <a:ext cx="7543800" cy="880129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/>
              </a:rPr>
              <a:t>فعالیت هورمون های تیروئیدی</a:t>
            </a:r>
            <a:endParaRPr lang="en-US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متابولیسم بدن</a:t>
            </a:r>
            <a:r>
              <a:rPr lang="en-US" dirty="0" smtClean="0">
                <a:cs typeface="B Nazanin"/>
              </a:rPr>
              <a:t> </a:t>
            </a:r>
            <a:r>
              <a:rPr lang="fa-IR" dirty="0" smtClean="0">
                <a:cs typeface="B Nazanin"/>
              </a:rPr>
              <a:t>، افزایش مصرف اکسیژن ،افزایش تولید حرارت بدن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قند خون(افزایش گلیکوژنولیز و گلوکونئوژنز)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تجزیه پروتئین های عضلانی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تجزیه چربی در بافت چربی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عملکرد سیستم قلبی – عروقی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تحریک نمو و بلوغ استخوان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افزایش نوسازی استخوان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23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563" y="210377"/>
            <a:ext cx="7543800" cy="1044665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افزایش هورمون های تیروئیدی</a:t>
            </a:r>
            <a:endParaRPr lang="fa-IR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4414" y="1714488"/>
            <a:ext cx="7543801" cy="4023360"/>
          </a:xfrm>
        </p:spPr>
        <p:txBody>
          <a:bodyPr/>
          <a:lstStyle/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افزایش تولید هورمون های تیروئیدی (هیپرتیروئیدیسم)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نشت هورمون های ذخیره شده در تیروئید(تخریب غده تیروئید)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مصرف بیش از حد هورمون های تیروئیدی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endParaRPr lang="fa-IR" dirty="0" smtClean="0"/>
          </a:p>
          <a:p>
            <a:pPr>
              <a:lnSpc>
                <a:spcPct val="200000"/>
              </a:lnSpc>
              <a:buFont typeface="Wingdings" pitchFamily="2" charset="2"/>
              <a:buChar char="ü"/>
            </a:pPr>
            <a:r>
              <a:rPr lang="fa-IR" dirty="0" smtClean="0"/>
              <a:t>شیوع هیپرتیروئیدیسم در زنان بیشتر از مردان هست.</a:t>
            </a:r>
          </a:p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3308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8662" y="357166"/>
            <a:ext cx="7543800" cy="880129"/>
          </a:xfrm>
        </p:spPr>
        <p:txBody>
          <a:bodyPr>
            <a:normAutofit/>
          </a:bodyPr>
          <a:lstStyle/>
          <a:p>
            <a:pPr algn="ctr"/>
            <a:r>
              <a:rPr lang="fa-IR" sz="3200" b="1" dirty="0" smtClean="0">
                <a:solidFill>
                  <a:srgbClr val="FF0000"/>
                </a:solidFill>
                <a:cs typeface="B Nazanin"/>
              </a:rPr>
              <a:t>تولید بیش از حد هورمون های تیروئیدی</a:t>
            </a:r>
            <a:endParaRPr lang="en-US" sz="3200" b="1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بیماری هیپوتالاموسی (ترشح بیش از حد </a:t>
            </a:r>
            <a:r>
              <a:rPr lang="en-US" dirty="0" smtClean="0"/>
              <a:t>TRH</a:t>
            </a:r>
            <a:r>
              <a:rPr lang="fa-IR" dirty="0" smtClean="0"/>
              <a:t>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بیماری گریوز</a:t>
            </a:r>
            <a:r>
              <a:rPr lang="fa-IR" dirty="0" smtClean="0"/>
              <a:t>(آنتی بادی ضد گیرنده </a:t>
            </a:r>
            <a:r>
              <a:rPr lang="en-US" dirty="0" smtClean="0"/>
              <a:t>TSH </a:t>
            </a:r>
            <a:r>
              <a:rPr lang="fa-IR" dirty="0" smtClean="0"/>
              <a:t>)- </a:t>
            </a:r>
            <a:r>
              <a:rPr lang="fa-IR" dirty="0" smtClean="0">
                <a:solidFill>
                  <a:srgbClr val="FF0000"/>
                </a:solidFill>
              </a:rPr>
              <a:t>شایع ترین عامل افزایش </a:t>
            </a:r>
            <a:r>
              <a:rPr lang="en-US" dirty="0" smtClean="0">
                <a:solidFill>
                  <a:srgbClr val="FF0000"/>
                </a:solidFill>
              </a:rPr>
              <a:t>T4    </a:t>
            </a:r>
            <a:r>
              <a:rPr lang="fa-IR" dirty="0" smtClean="0">
                <a:solidFill>
                  <a:srgbClr val="FF0000"/>
                </a:solidFill>
              </a:rPr>
              <a:t>و</a:t>
            </a:r>
            <a:r>
              <a:rPr lang="en-US" dirty="0" smtClean="0">
                <a:solidFill>
                  <a:srgbClr val="FF0000"/>
                </a:solidFill>
              </a:rPr>
              <a:t>T3 </a:t>
            </a:r>
            <a:endParaRPr lang="fa-IR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آدنوم هیپوفیزی (ترشح بیش از حد </a:t>
            </a:r>
            <a:r>
              <a:rPr lang="en-US" dirty="0" smtClean="0"/>
              <a:t>TSH</a:t>
            </a:r>
            <a:r>
              <a:rPr lang="fa-IR" dirty="0" smtClean="0"/>
              <a:t>)</a:t>
            </a:r>
            <a:endParaRPr lang="en-US" dirty="0" smtClean="0"/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en-US" dirty="0" smtClean="0"/>
              <a:t> </a:t>
            </a:r>
            <a:r>
              <a:rPr lang="fa-IR" dirty="0" smtClean="0"/>
              <a:t>آدنوم  فولیکولی (فعالیت خودمختار فولیکول های تیروئید)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25</a:t>
            </a:fld>
            <a:endParaRPr lang="fa-I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543800" cy="1023005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/>
              </a:rPr>
              <a:t>علائم بالینی هیپرتیروئیدیسم</a:t>
            </a:r>
            <a:endParaRPr lang="en-US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a-IR" dirty="0" smtClean="0"/>
              <a:t> افزایش مختصر حرارت بدن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تاکیکاردی، تپش قلب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کاهش وزن ،افزایش اشتها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کاهش باروری در هر دو جنس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کاهش  تمرکز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اگزوفتالمی(بیرون زدگی چشم ها)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افزایش دفع مدفوع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26</a:t>
            </a:fld>
            <a:endParaRPr lang="fa-I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27</a:t>
            </a:fld>
            <a:endParaRPr lang="fa-I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57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357166"/>
            <a:ext cx="7543800" cy="951567"/>
          </a:xfrm>
        </p:spPr>
        <p:txBody>
          <a:bodyPr>
            <a:normAutofit/>
          </a:bodyPr>
          <a:lstStyle/>
          <a:p>
            <a:pPr algn="ctr"/>
            <a:r>
              <a:rPr lang="fa-IR" sz="4000" b="1" dirty="0" smtClean="0">
                <a:solidFill>
                  <a:srgbClr val="FF0000"/>
                </a:solidFill>
                <a:cs typeface="B Nazanin"/>
              </a:rPr>
              <a:t>تشخیص  آزمایشگاهی</a:t>
            </a:r>
            <a:endParaRPr lang="en-US" sz="4000" b="1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تغییرات هورمون های تیروئیدی( </a:t>
            </a:r>
            <a:r>
              <a:rPr lang="en-US" dirty="0" smtClean="0"/>
              <a:t>TSH</a:t>
            </a:r>
            <a:r>
              <a:rPr lang="fa-IR" dirty="0" smtClean="0"/>
              <a:t> پایین و </a:t>
            </a:r>
            <a:r>
              <a:rPr lang="en-US" dirty="0" smtClean="0"/>
              <a:t>FT3 , FT4</a:t>
            </a:r>
            <a:r>
              <a:rPr lang="fa-IR" smtClean="0"/>
              <a:t> بالا)</a:t>
            </a:r>
            <a:endParaRPr lang="fa-IR" dirty="0" smtClean="0"/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افزایش مقادیر گلوکز و کلسیم خون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کاهش کلسترول و </a:t>
            </a:r>
            <a:r>
              <a:rPr lang="en-US" dirty="0" smtClean="0"/>
              <a:t>LDL </a:t>
            </a:r>
            <a:r>
              <a:rPr lang="fa-IR" dirty="0" smtClean="0"/>
              <a:t>خون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افزایش استروژن و تستوسترون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28</a:t>
            </a:fld>
            <a:endParaRPr lang="fa-I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543800" cy="1023005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cs typeface="B Nazanin"/>
              </a:rPr>
              <a:t>هیپوتیروئیدیسم(کاهش هورمون های تیروئیدی)</a:t>
            </a:r>
            <a:endParaRPr lang="en-US" b="1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845734"/>
            <a:ext cx="8501121" cy="4023360"/>
          </a:xfrm>
        </p:spPr>
        <p:txBody>
          <a:bodyPr/>
          <a:lstStyle/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نقص مادرزادی غده تیروئید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بیماری خود ایمنی هاشیموتو (تخریب غده تیروئید توسط آنتی بادی) – فراونترین عامل در کشورهای توسعه یافته(ید کافی وجود دارد)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بیماری هیپوتالاموسی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کم کاری تیروئید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کمبود شدید ید – معمول ترین عامل در سرتاسر جهان</a:t>
            </a:r>
            <a:endParaRPr lang="en-US" dirty="0">
              <a:cs typeface="B Nazani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29</a:t>
            </a:fld>
            <a:endParaRPr lang="fa-I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357166"/>
            <a:ext cx="7543800" cy="951567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0000"/>
                </a:solidFill>
                <a:cs typeface="B Nazanin"/>
              </a:rPr>
              <a:t>کرتینیسم و میکزدما و گواتر</a:t>
            </a:r>
            <a:endParaRPr lang="en-US" sz="4000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rgbClr val="FF0000"/>
                </a:solidFill>
                <a:cs typeface="B Nazanin"/>
              </a:rPr>
              <a:t>Cretinism  </a:t>
            </a:r>
            <a:r>
              <a:rPr lang="fa-IR" dirty="0" smtClean="0">
                <a:solidFill>
                  <a:srgbClr val="FF0000"/>
                </a:solidFill>
                <a:cs typeface="B Nazanin"/>
              </a:rPr>
              <a:t>: </a:t>
            </a:r>
            <a:r>
              <a:rPr lang="fa-IR" dirty="0" smtClean="0">
                <a:cs typeface="B Nazanin"/>
              </a:rPr>
              <a:t>هیپو تیروئیدیسم مادرزادی است که در زمان طفولیت رخ می دهد و با عقب ماندگی ذهنی وجسمی همراه هست.</a:t>
            </a:r>
          </a:p>
          <a:p>
            <a:pPr>
              <a:buFont typeface="Wingdings" pitchFamily="2" charset="2"/>
              <a:buChar char="§"/>
            </a:pPr>
            <a:endParaRPr lang="fa-IR" dirty="0" smtClean="0">
              <a:cs typeface="B Nazanin"/>
            </a:endParaRPr>
          </a:p>
          <a:p>
            <a:pPr>
              <a:buFont typeface="Wingdings" pitchFamily="2" charset="2"/>
              <a:buChar char="§"/>
            </a:pPr>
            <a:r>
              <a:rPr lang="fa-IR" dirty="0" smtClean="0">
                <a:cs typeface="B Nazanin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cs typeface="B Nazanin"/>
              </a:rPr>
              <a:t>Myxedema</a:t>
            </a:r>
            <a:r>
              <a:rPr lang="fa-IR" dirty="0" smtClean="0">
                <a:solidFill>
                  <a:srgbClr val="FF0000"/>
                </a:solidFill>
                <a:cs typeface="B Nazanin"/>
              </a:rPr>
              <a:t> : </a:t>
            </a:r>
            <a:r>
              <a:rPr lang="fa-IR" dirty="0" smtClean="0">
                <a:cs typeface="B Nazanin"/>
              </a:rPr>
              <a:t>هیپوتیروئیدسیم شدید که همراه با صورت پف آلود با اجزا درشت می باشد.</a:t>
            </a:r>
          </a:p>
          <a:p>
            <a:pPr>
              <a:buFont typeface="Wingdings" pitchFamily="2" charset="2"/>
              <a:buChar char="§"/>
            </a:pPr>
            <a:endParaRPr lang="fa-IR" dirty="0" smtClean="0">
              <a:cs typeface="B Nazanin"/>
            </a:endParaRPr>
          </a:p>
          <a:p>
            <a:pPr>
              <a:buFont typeface="Wingdings" pitchFamily="2" charset="2"/>
              <a:buChar char="§"/>
            </a:pPr>
            <a:r>
              <a:rPr lang="fa-IR" b="1" dirty="0" smtClean="0">
                <a:solidFill>
                  <a:srgbClr val="FF0000"/>
                </a:solidFill>
                <a:cs typeface="B Nazanin"/>
              </a:rPr>
              <a:t>گواتر: </a:t>
            </a:r>
            <a:r>
              <a:rPr lang="fa-IR" dirty="0" smtClean="0">
                <a:cs typeface="B Nazanin"/>
              </a:rPr>
              <a:t>بزرگی غده تیروئید بدلیل مقادیر بالای </a:t>
            </a:r>
            <a:r>
              <a:rPr lang="en-US" dirty="0" smtClean="0">
                <a:cs typeface="B Nazanin"/>
              </a:rPr>
              <a:t>TSH </a:t>
            </a:r>
            <a:r>
              <a:rPr lang="fa-IR" dirty="0" smtClean="0">
                <a:cs typeface="B Nazanin"/>
              </a:rPr>
              <a:t> می باشد  در این بیماری غده تیروئید بطور طولانی مدت توسط </a:t>
            </a:r>
            <a:r>
              <a:rPr lang="en-US" dirty="0" smtClean="0">
                <a:cs typeface="B Nazanin"/>
              </a:rPr>
              <a:t>TSH</a:t>
            </a:r>
            <a:r>
              <a:rPr lang="fa-IR" dirty="0" smtClean="0">
                <a:cs typeface="B Nazanin"/>
              </a:rPr>
              <a:t> تحریک می شود. گواتر  ممکن است توسط عوامل هیپرتیروئیدیسم(مانند بیماری گریوز) و یا عوامل هیپو تیروئیدیسم (بیماری هاشیموتو یا کمبود ید)  ایجاد شود.</a:t>
            </a:r>
          </a:p>
          <a:p>
            <a:pPr>
              <a:buFont typeface="Wingdings" pitchFamily="2" charset="2"/>
              <a:buChar char="§"/>
            </a:pPr>
            <a:r>
              <a:rPr lang="fa-IR" b="1" dirty="0" smtClean="0">
                <a:solidFill>
                  <a:srgbClr val="FF0000"/>
                </a:solidFill>
                <a:cs typeface="B Nazanin"/>
              </a:rPr>
              <a:t>کمبود ید </a:t>
            </a:r>
            <a:r>
              <a:rPr lang="fa-IR" dirty="0" smtClean="0">
                <a:cs typeface="B Nazanin"/>
              </a:rPr>
              <a:t>شایعترین عامل گواتر در کشورهای در حال توسعه می باشد.</a:t>
            </a:r>
          </a:p>
          <a:p>
            <a:pPr>
              <a:buFont typeface="Wingdings" pitchFamily="2" charset="2"/>
              <a:buChar char="§"/>
            </a:pPr>
            <a:endParaRPr lang="en-US" dirty="0">
              <a:cs typeface="B Nazani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30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31</a:t>
            </a:fld>
            <a:endParaRPr lang="fa-IR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86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0"/>
            <a:ext cx="7543800" cy="1165881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  <a:cs typeface="B Nazanin"/>
              </a:rPr>
              <a:t>علائم بالینی هیپو تیروئیدیسم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a-IR" dirty="0" smtClean="0"/>
              <a:t> کاهش مختصر حرارت بدن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برادیکاردی 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افزایش وزن ، کاهش اشتها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کاهش باروری در هر دو جنس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کاهش  رشد استخوان،تاخیر در بلوغ اسکلتی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کند ذهنی ،کاهش شنوایی و زوال عقلی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 پوست خشک و ضخیم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کرتینیسم و میگزدما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32</a:t>
            </a:fld>
            <a:endParaRPr lang="fa-IR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543800" cy="1094443"/>
          </a:xfrm>
        </p:spPr>
        <p:txBody>
          <a:bodyPr/>
          <a:lstStyle/>
          <a:p>
            <a:pPr algn="ctr"/>
            <a:r>
              <a:rPr lang="fa-IR" b="1" dirty="0" smtClean="0">
                <a:solidFill>
                  <a:srgbClr val="FF0000"/>
                </a:solidFill>
                <a:cs typeface="B Nazanin"/>
              </a:rPr>
              <a:t>تشخیص آزمایشگاهی</a:t>
            </a:r>
            <a:endParaRPr lang="en-US" b="1" dirty="0">
              <a:solidFill>
                <a:srgbClr val="FF0000"/>
              </a:solidFill>
              <a:cs typeface="B Nazani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تغییرات هورمون های تیروئیدی (</a:t>
            </a:r>
            <a:r>
              <a:rPr lang="en-US" dirty="0" smtClean="0"/>
              <a:t>TSH </a:t>
            </a:r>
            <a:r>
              <a:rPr lang="fa-IR" dirty="0" smtClean="0"/>
              <a:t>بالا و </a:t>
            </a:r>
            <a:r>
              <a:rPr lang="en-US" dirty="0" smtClean="0"/>
              <a:t>FT4 </a:t>
            </a:r>
            <a:r>
              <a:rPr lang="fa-IR" dirty="0" smtClean="0"/>
              <a:t>پائین)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 افزایش تری گلیسرید ، کلسترول و </a:t>
            </a:r>
            <a:r>
              <a:rPr lang="en-US" dirty="0" smtClean="0"/>
              <a:t>LDL </a:t>
            </a:r>
            <a:r>
              <a:rPr lang="fa-IR" dirty="0" smtClean="0"/>
              <a:t>خون</a:t>
            </a:r>
          </a:p>
          <a:p>
            <a:pPr>
              <a:lnSpc>
                <a:spcPct val="200000"/>
              </a:lnSpc>
              <a:buFont typeface="Wingdings" pitchFamily="2" charset="2"/>
              <a:buChar char="§"/>
            </a:pPr>
            <a:r>
              <a:rPr lang="fa-IR" dirty="0" smtClean="0"/>
              <a:t>کم خونی (بدلیل کاهش رشد و متابولیسم استخوان 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E7640-733D-4096-AFCB-A5D101C2D70E}" type="slidenum">
              <a:rPr lang="fa-IR" smtClean="0"/>
              <a:pPr/>
              <a:t>33</a:t>
            </a:fld>
            <a:endParaRPr lang="fa-I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3058</TotalTime>
  <Words>1847</Words>
  <Application>Microsoft Office PowerPoint</Application>
  <PresentationFormat>On-screen Show (4:3)</PresentationFormat>
  <Paragraphs>238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Retrospect</vt:lpstr>
      <vt:lpstr>PowerPoint Presentation</vt:lpstr>
      <vt:lpstr>PowerPoint Presentation</vt:lpstr>
      <vt:lpstr>تعریف هورمون</vt:lpstr>
      <vt:lpstr>تقسیم بندی هورمون ها براساس محل سنتز و محل اثر</vt:lpstr>
      <vt:lpstr>اساس تقیسم بندی هورمون ها</vt:lpstr>
      <vt:lpstr>تقسیم بندی هورمون ها براساس ماهیت شیمیایی</vt:lpstr>
      <vt:lpstr>تقسیم بندی هورمون ها براساس موقعیت گیرنده و مکانیسم عمل</vt:lpstr>
      <vt:lpstr>خصوصیات پروتئین های دارای گیرنده غشایی</vt:lpstr>
      <vt:lpstr>خصوصیات پروتئین های دارای گیرنده غشایی داخل سلولی</vt:lpstr>
      <vt:lpstr>انتقال در گردش خون </vt:lpstr>
      <vt:lpstr>هیپوتالاموس – هیپوفیز</vt:lpstr>
      <vt:lpstr>PowerPoint Presentation</vt:lpstr>
      <vt:lpstr>PowerPoint Presentation</vt:lpstr>
      <vt:lpstr>PowerPoint Presentation</vt:lpstr>
      <vt:lpstr>هورمون رشد (GH) </vt:lpstr>
      <vt:lpstr>اختلالات هورمون رشد</vt:lpstr>
      <vt:lpstr>پرولاکتین</vt:lpstr>
      <vt:lpstr>اختلالات پرولاکتین </vt:lpstr>
      <vt:lpstr>علائم و عوارض هیپرپرولاکتینمی </vt:lpstr>
      <vt:lpstr>هورمون های تیروئیدی</vt:lpstr>
      <vt:lpstr>PowerPoint Presentation</vt:lpstr>
      <vt:lpstr>PowerPoint Presentation</vt:lpstr>
      <vt:lpstr>فعالیت هورمون های تیروئیدی</vt:lpstr>
      <vt:lpstr>افزایش هورمون های تیروئیدی</vt:lpstr>
      <vt:lpstr>تولید بیش از حد هورمون های تیروئیدی</vt:lpstr>
      <vt:lpstr>علائم بالینی هیپرتیروئیدیسم</vt:lpstr>
      <vt:lpstr>PowerPoint Presentation</vt:lpstr>
      <vt:lpstr>تشخیص  آزمایشگاهی</vt:lpstr>
      <vt:lpstr>هیپوتیروئیدیسم(کاهش هورمون های تیروئیدی)</vt:lpstr>
      <vt:lpstr>کرتینیسم و میکزدما و گواتر</vt:lpstr>
      <vt:lpstr>PowerPoint Presentation</vt:lpstr>
      <vt:lpstr>علائم بالینی هیپو تیروئیدیسم</vt:lpstr>
      <vt:lpstr>تشخیص آزمایشگاهی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ساختارپروتئین ها</dc:title>
  <dc:creator>PC</dc:creator>
  <cp:lastModifiedBy>Windows User</cp:lastModifiedBy>
  <cp:revision>482</cp:revision>
  <dcterms:created xsi:type="dcterms:W3CDTF">2015-07-13T05:24:27Z</dcterms:created>
  <dcterms:modified xsi:type="dcterms:W3CDTF">2020-05-02T01:10:21Z</dcterms:modified>
</cp:coreProperties>
</file>