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68" r:id="rId1"/>
  </p:sldMasterIdLst>
  <p:sldIdLst>
    <p:sldId id="282" r:id="rId2"/>
    <p:sldId id="259" r:id="rId3"/>
    <p:sldId id="260" r:id="rId4"/>
    <p:sldId id="261" r:id="rId5"/>
    <p:sldId id="262" r:id="rId6"/>
    <p:sldId id="263" r:id="rId7"/>
    <p:sldId id="265" r:id="rId8"/>
    <p:sldId id="270" r:id="rId9"/>
    <p:sldId id="267" r:id="rId10"/>
    <p:sldId id="268" r:id="rId11"/>
    <p:sldId id="269" r:id="rId12"/>
    <p:sldId id="271" r:id="rId13"/>
    <p:sldId id="272" r:id="rId14"/>
    <p:sldId id="273" r:id="rId15"/>
    <p:sldId id="266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4" r:id="rId25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9F1A1-6A0F-4875-AA4D-A736BD5C7692}" type="datetimeFigureOut">
              <a:rPr lang="fa-IR" smtClean="0"/>
              <a:t>04/09/1441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A6EE-5D79-4283-BF81-3ECB820A47D5}" type="slidenum">
              <a:rPr lang="fa-IR" smtClean="0"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378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9F1A1-6A0F-4875-AA4D-A736BD5C7692}" type="datetimeFigureOut">
              <a:rPr lang="fa-IR" smtClean="0"/>
              <a:t>04/09/1441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A6EE-5D79-4283-BF81-3ECB820A47D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27270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9F1A1-6A0F-4875-AA4D-A736BD5C7692}" type="datetimeFigureOut">
              <a:rPr lang="fa-IR" smtClean="0"/>
              <a:t>04/09/1441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A6EE-5D79-4283-BF81-3ECB820A47D5}" type="slidenum">
              <a:rPr lang="fa-IR" smtClean="0"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5633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9F1A1-6A0F-4875-AA4D-A736BD5C7692}" type="datetimeFigureOut">
              <a:rPr lang="fa-IR" smtClean="0"/>
              <a:t>04/09/1441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A6EE-5D79-4283-BF81-3ECB820A47D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87610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9F1A1-6A0F-4875-AA4D-A736BD5C7692}" type="datetimeFigureOut">
              <a:rPr lang="fa-IR" smtClean="0"/>
              <a:t>04/09/1441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A6EE-5D79-4283-BF81-3ECB820A47D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99758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9F1A1-6A0F-4875-AA4D-A736BD5C7692}" type="datetimeFigureOut">
              <a:rPr lang="fa-IR" smtClean="0"/>
              <a:t>04/09/1441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A6EE-5D79-4283-BF81-3ECB820A47D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73536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9F1A1-6A0F-4875-AA4D-A736BD5C7692}" type="datetimeFigureOut">
              <a:rPr lang="fa-IR" smtClean="0"/>
              <a:t>04/09/1441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A6EE-5D79-4283-BF81-3ECB820A47D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70721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079F1A1-6A0F-4875-AA4D-A736BD5C7692}" type="datetimeFigureOut">
              <a:rPr lang="fa-IR" smtClean="0"/>
              <a:t>04/09/1441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F3EA6EE-5D79-4283-BF81-3ECB820A47D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4957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9F1A1-6A0F-4875-AA4D-A736BD5C7692}" type="datetimeFigureOut">
              <a:rPr lang="fa-IR" smtClean="0"/>
              <a:t>04/09/1441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A6EE-5D79-4283-BF81-3ECB820A47D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423252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9F1A1-6A0F-4875-AA4D-A736BD5C7692}" type="datetimeFigureOut">
              <a:rPr lang="fa-IR" smtClean="0"/>
              <a:t>04/09/1441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A6EE-5D79-4283-BF81-3ECB820A47D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02837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9F1A1-6A0F-4875-AA4D-A736BD5C7692}" type="datetimeFigureOut">
              <a:rPr lang="fa-IR" smtClean="0"/>
              <a:t>04/09/1441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EA6EE-5D79-4283-BF81-3ECB820A47D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30856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079F1A1-6A0F-4875-AA4D-A736BD5C7692}" type="datetimeFigureOut">
              <a:rPr lang="fa-IR" smtClean="0"/>
              <a:t>04/09/1441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F3EA6EE-5D79-4283-BF81-3ECB820A47D5}" type="slidenum">
              <a:rPr lang="fa-IR" smtClean="0"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0200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3728" y="273351"/>
            <a:ext cx="8245503" cy="1450757"/>
          </a:xfrm>
        </p:spPr>
        <p:txBody>
          <a:bodyPr>
            <a:normAutofit/>
          </a:bodyPr>
          <a:lstStyle/>
          <a:p>
            <a:r>
              <a:rPr lang="fa-IR" sz="8800" dirty="0"/>
              <a:t>بسم الله الرحمن الر حیم</a:t>
            </a:r>
          </a:p>
        </p:txBody>
      </p:sp>
    </p:spTree>
    <p:extLst>
      <p:ext uri="{BB962C8B-B14F-4D97-AF65-F5344CB8AC3E}">
        <p14:creationId xmlns:p14="http://schemas.microsoft.com/office/powerpoint/2010/main" val="7551421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23582" y="1828800"/>
            <a:ext cx="10522424" cy="4449170"/>
          </a:xfrm>
        </p:spPr>
        <p:txBody>
          <a:bodyPr>
            <a:normAutofit fontScale="92500" lnSpcReduction="20000"/>
          </a:bodyPr>
          <a:lstStyle/>
          <a:p>
            <a:r>
              <a:rPr lang="fa-IR" sz="2800" dirty="0" smtClean="0">
                <a:cs typeface="B Nazanin" panose="00000400000000000000" pitchFamily="2" charset="-78"/>
              </a:rPr>
              <a:t>امروزه از اصطلاح هیپرتانسیون حاملگی برای توصیف هر گونه هیپرتانسیون مرتبط با حاملگی با شروع جدید (</a:t>
            </a:r>
            <a:r>
              <a:rPr lang="en-US" sz="2800" dirty="0" smtClean="0">
                <a:cs typeface="B Nazanin" panose="00000400000000000000" pitchFamily="2" charset="-78"/>
              </a:rPr>
              <a:t>new-onset</a:t>
            </a:r>
            <a:r>
              <a:rPr lang="fa-IR" sz="2800" dirty="0" smtClean="0">
                <a:cs typeface="B Nazanin" panose="00000400000000000000" pitchFamily="2" charset="-78"/>
              </a:rPr>
              <a:t>) استفاده میشود.</a:t>
            </a:r>
          </a:p>
          <a:p>
            <a:r>
              <a:rPr lang="fa-IR" sz="2800" dirty="0" smtClean="0">
                <a:cs typeface="B Nazanin" panose="00000400000000000000" pitchFamily="2" charset="-78"/>
              </a:rPr>
              <a:t>انواع هیپرتانسیون حاملگی:</a:t>
            </a:r>
          </a:p>
          <a:p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1. هیپرتانسیون حاملگی(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PIH</a:t>
            </a: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)</a:t>
            </a:r>
          </a:p>
          <a:p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2. پره اکلامپسی</a:t>
            </a:r>
          </a:p>
          <a:p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3. اکلامپسی</a:t>
            </a:r>
          </a:p>
          <a:p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4. هیپرتانسیون مزمن</a:t>
            </a:r>
          </a:p>
          <a:p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5. </a:t>
            </a:r>
            <a:r>
              <a:rPr lang="fa-IR" sz="2800" dirty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پره اکلامپسی افزوده شده بر هیپرتانسیون </a:t>
            </a: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مزمن</a:t>
            </a:r>
          </a:p>
          <a:p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6. هیپرتانسیون گذرا</a:t>
            </a:r>
            <a:endParaRPr lang="fa-IR" sz="2800" dirty="0">
              <a:solidFill>
                <a:schemeClr val="accent6">
                  <a:lumMod val="75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360761" y="887105"/>
            <a:ext cx="5848066" cy="754721"/>
          </a:xfrm>
        </p:spPr>
        <p:txBody>
          <a:bodyPr>
            <a:noAutofit/>
          </a:bodyPr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هیپرتانسیون حاملگی و انواع آن</a:t>
            </a:r>
            <a:endParaRPr lang="fa-IR" dirty="0">
              <a:solidFill>
                <a:schemeClr val="accent1">
                  <a:lumMod val="50000"/>
                </a:schemeClr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785639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5066" y="697223"/>
            <a:ext cx="5562827" cy="822960"/>
          </a:xfrm>
        </p:spPr>
        <p:txBody>
          <a:bodyPr/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هیپرتانسیون حاملگی(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PIH</a:t>
            </a:r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fa-I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2494254"/>
          </a:xfrm>
        </p:spPr>
        <p:txBody>
          <a:bodyPr>
            <a:normAutofit fontScale="92500" lnSpcReduction="10000"/>
          </a:bodyPr>
          <a:lstStyle/>
          <a:p>
            <a:r>
              <a:rPr lang="fa-IR" sz="2800" dirty="0" smtClean="0">
                <a:cs typeface="B Nazanin" panose="00000400000000000000" pitchFamily="2" charset="-78"/>
              </a:rPr>
              <a:t>فشار خونی که در اثر حاملگی ایجاد شده و معمولا از هفته ی 20 حاملگی به بعد ایجاد شده و تا 48 ساعت پس از زایمان از بین می رود.</a:t>
            </a:r>
          </a:p>
          <a:p>
            <a:endParaRPr lang="fa-IR" sz="2800" dirty="0" smtClean="0">
              <a:cs typeface="B Nazanin" panose="00000400000000000000" pitchFamily="2" charset="-78"/>
            </a:endParaRPr>
          </a:p>
          <a:p>
            <a:pPr marL="0" indent="0">
              <a:buNone/>
            </a:pPr>
            <a:r>
              <a:rPr lang="fa-IR" sz="2800" dirty="0">
                <a:cs typeface="B Nazanin" panose="00000400000000000000" pitchFamily="2" charset="-78"/>
              </a:rPr>
              <a:t> </a:t>
            </a:r>
            <a:r>
              <a:rPr lang="fa-IR" sz="2800" dirty="0" smtClean="0">
                <a:cs typeface="B Nazanin" panose="00000400000000000000" pitchFamily="2" charset="-78"/>
              </a:rPr>
              <a:t>   </a:t>
            </a: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در بیماران مبتلا به مول، ناسازگاری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RH</a:t>
            </a:r>
            <a:r>
              <a:rPr lang="en-US" sz="2800" dirty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 </a:t>
            </a: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و حاملگی چند قلویی 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PIH</a:t>
            </a: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 ممکن است زودتر ایجاد شود.</a:t>
            </a:r>
          </a:p>
        </p:txBody>
      </p:sp>
    </p:spTree>
    <p:extLst>
      <p:ext uri="{BB962C8B-B14F-4D97-AF65-F5344CB8AC3E}">
        <p14:creationId xmlns:p14="http://schemas.microsoft.com/office/powerpoint/2010/main" val="33385058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6541" y="750627"/>
            <a:ext cx="3119878" cy="877551"/>
          </a:xfrm>
        </p:spPr>
        <p:txBody>
          <a:bodyPr/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تشخیص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PIH</a:t>
            </a:r>
            <a:endParaRPr lang="fa-I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sz="2800" dirty="0" smtClean="0">
                <a:cs typeface="B Nazanin" panose="00000400000000000000" pitchFamily="2" charset="-78"/>
              </a:rPr>
              <a:t>هیپرتانسیون حامگی زمانی تشخیص داده میشود که فشار خون در حال استراحت در حد 140/90 میلیمتر جیوه یا بیشتر باشد.</a:t>
            </a:r>
          </a:p>
          <a:p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باید توجه داشت که:</a:t>
            </a:r>
          </a:p>
          <a:p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1. زنانی که فشار خون سیستول آنان به میزان 30 میلی متر جیوه و یا فشار خون دیاستول آنان به میزان 15میلی متر جیوه افزایش می یابد،  نیازمند نظارت و بررسی  دقیق هستند.</a:t>
            </a:r>
          </a:p>
          <a:p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2. ادم به عنوان معیار تشخیصی بکار نمیرود. </a:t>
            </a:r>
          </a:p>
        </p:txBody>
      </p:sp>
    </p:spTree>
    <p:extLst>
      <p:ext uri="{BB962C8B-B14F-4D97-AF65-F5344CB8AC3E}">
        <p14:creationId xmlns:p14="http://schemas.microsoft.com/office/powerpoint/2010/main" val="1995586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9370" y="682388"/>
            <a:ext cx="2874219" cy="863903"/>
          </a:xfrm>
        </p:spPr>
        <p:txBody>
          <a:bodyPr>
            <a:normAutofit fontScale="90000"/>
          </a:bodyPr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پره اکلامپسی</a:t>
            </a:r>
            <a:endParaRPr lang="fa-IR" dirty="0">
              <a:solidFill>
                <a:schemeClr val="accent1">
                  <a:lumMod val="50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230362" cy="4213872"/>
          </a:xfrm>
        </p:spPr>
        <p:txBody>
          <a:bodyPr>
            <a:noAutofit/>
          </a:bodyPr>
          <a:lstStyle/>
          <a:p>
            <a:r>
              <a:rPr lang="fa-IR" sz="2800" dirty="0" smtClean="0">
                <a:cs typeface="B Nazanin" panose="00000400000000000000" pitchFamily="2" charset="-78"/>
              </a:rPr>
              <a:t>پره اکلامپسی را نوعی سندرم اختصاصی حاملگی قلمداد میکنند. </a:t>
            </a:r>
          </a:p>
          <a:p>
            <a:r>
              <a:rPr lang="fa-IR" sz="2800" dirty="0" smtClean="0">
                <a:cs typeface="B Nazanin" panose="00000400000000000000" pitchFamily="2" charset="-78"/>
              </a:rPr>
              <a:t>بیشتر در سه ماهه ی سوم حاملگی رخ می دهد.</a:t>
            </a:r>
          </a:p>
          <a:p>
            <a:r>
              <a:rPr lang="fa-IR" sz="2800" dirty="0" smtClean="0">
                <a:cs typeface="B Nazanin" panose="00000400000000000000" pitchFamily="2" charset="-78"/>
              </a:rPr>
              <a:t>علایم بالینی پره اکلامپسی:</a:t>
            </a:r>
          </a:p>
          <a:p>
            <a:r>
              <a:rPr lang="fa-IR" sz="2800" dirty="0" smtClean="0">
                <a:cs typeface="B Nazanin" panose="00000400000000000000" pitchFamily="2" charset="-78"/>
              </a:rPr>
              <a:t>1. افزایش فشار خون</a:t>
            </a:r>
          </a:p>
          <a:p>
            <a:r>
              <a:rPr lang="fa-IR" sz="2800" dirty="0" smtClean="0">
                <a:cs typeface="B Nazanin" panose="00000400000000000000" pitchFamily="2" charset="-78"/>
              </a:rPr>
              <a:t>2.ادم گوده گذار</a:t>
            </a:r>
          </a:p>
          <a:p>
            <a:r>
              <a:rPr lang="fa-IR" sz="2800" dirty="0" smtClean="0">
                <a:cs typeface="B Nazanin" panose="00000400000000000000" pitchFamily="2" charset="-78"/>
              </a:rPr>
              <a:t>3. وجود پروتئینوری ( از نشانه های مهم پره اکلامپسی است.)</a:t>
            </a:r>
          </a:p>
          <a:p>
            <a:r>
              <a:rPr lang="fa-IR" sz="2800" dirty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 </a:t>
            </a: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   نکته: زودرس ترین علامت پره اکلامپسی افزایش وزن و مهمترین معیار برای تشخیص آن هایپرتانسیون و پروتئینوری می باشد.</a:t>
            </a:r>
            <a:endParaRPr lang="fa-IR" sz="2800" dirty="0">
              <a:solidFill>
                <a:schemeClr val="accent6">
                  <a:lumMod val="75000"/>
                </a:schemeClr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534071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4344" y="872665"/>
            <a:ext cx="6204272" cy="850256"/>
          </a:xfrm>
        </p:spPr>
        <p:txBody>
          <a:bodyPr/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عوامل خطر ساز پره اکلامپسی</a:t>
            </a:r>
            <a:endParaRPr lang="fa-I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سابقه خانوادگی پره اکلامپسی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عفونت مادر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سطح اجتماعی اقتصادی پایین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هیدروپس فتالیس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نژاد سیاه پوست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نولی پاریته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دیابت قبل از حاملگی</a:t>
            </a:r>
          </a:p>
          <a:p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26480125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3228" y="834888"/>
            <a:ext cx="7146503" cy="795664"/>
          </a:xfrm>
        </p:spPr>
        <p:txBody>
          <a:bodyPr/>
          <a:lstStyle/>
          <a:p>
            <a:r>
              <a:rPr lang="fa-IR" dirty="0" smtClean="0"/>
              <a:t>ادامه عوامل </a:t>
            </a:r>
            <a:r>
              <a:rPr lang="fa-IR" dirty="0"/>
              <a:t>خطر </a:t>
            </a:r>
            <a:r>
              <a:rPr lang="fa-IR" dirty="0" smtClean="0"/>
              <a:t>ساز </a:t>
            </a:r>
            <a:r>
              <a:rPr lang="fa-IR" dirty="0"/>
              <a:t>پره اکلامپسی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هیپر تانسیون حاملگی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حاملگی چند قلویی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سن بالا35 سال مادر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چاقی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نفروپاتی</a:t>
            </a:r>
            <a:endParaRPr lang="fa-IR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/>
              <a:t>حاملگی مولار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 حاملگی قبلی همراه با پره اکلامپسی</a:t>
            </a: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35777582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273717" y="1077365"/>
            <a:ext cx="7705526" cy="768369"/>
          </a:xfrm>
        </p:spPr>
        <p:txBody>
          <a:bodyPr>
            <a:normAutofit fontScale="90000"/>
          </a:bodyPr>
          <a:lstStyle/>
          <a:p>
            <a:r>
              <a:rPr lang="fa-IR" dirty="0">
                <a:solidFill>
                  <a:schemeClr val="accent1">
                    <a:lumMod val="50000"/>
                  </a:schemeClr>
                </a:solidFill>
              </a:rPr>
              <a:t>معیار های تشخیص پره </a:t>
            </a:r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اکلامپسی خفیف</a:t>
            </a:r>
            <a:endParaRPr lang="fa-I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</a:rPr>
              <a:t>فشار خون </a:t>
            </a:r>
            <a:r>
              <a:rPr lang="fa-IR" sz="2800" dirty="0" smtClean="0"/>
              <a:t>مساوی یا بیشتر از 140/90 میلی متر جیوه بعد از هفته ی 20 حاملگی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پروتئینوری</a:t>
            </a:r>
            <a:r>
              <a:rPr lang="fa-IR" sz="2800" dirty="0" smtClean="0">
                <a:cs typeface="B Nazanin" panose="00000400000000000000" pitchFamily="2" charset="-78"/>
              </a:rPr>
              <a:t> مساوی یا بیشتر از 300 میلی گرم در ادرار 24 ساعته و یا مساوی یا بیش از1+ در تست نوار ادراری</a:t>
            </a:r>
            <a:endParaRPr lang="fa-IR" sz="2800" dirty="0" smtClean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467734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8308" y="832513"/>
            <a:ext cx="7596344" cy="822960"/>
          </a:xfrm>
        </p:spPr>
        <p:txBody>
          <a:bodyPr/>
          <a:lstStyle/>
          <a:p>
            <a:r>
              <a:rPr lang="fa-IR" dirty="0">
                <a:solidFill>
                  <a:schemeClr val="accent1">
                    <a:lumMod val="50000"/>
                  </a:schemeClr>
                </a:solidFill>
              </a:rPr>
              <a:t>معیار های تشخیص پره اکلامپسی شدید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</a:rPr>
              <a:t>فشار خون </a:t>
            </a:r>
            <a:r>
              <a:rPr lang="fa-IR" sz="2800" dirty="0" smtClean="0"/>
              <a:t>مساوی یا بیشتر از 160/110 میلی متر جیوه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پروتئینوری</a:t>
            </a:r>
            <a:r>
              <a:rPr lang="fa-IR" sz="2800" dirty="0" smtClean="0">
                <a:cs typeface="B Nazanin" panose="00000400000000000000" pitchFamily="2" charset="-78"/>
              </a:rPr>
              <a:t> در حد بیشتر از 2گرم (5گرم) در 24 ساعت و یا مساوی یا بیش از 2+  در تست نواری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>
                <a:cs typeface="B Nazanin" panose="00000400000000000000" pitchFamily="2" charset="-78"/>
              </a:rPr>
              <a:t>میزان </a:t>
            </a: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کراتینین  سرم </a:t>
            </a:r>
            <a:r>
              <a:rPr lang="fa-IR" sz="2800" dirty="0" smtClean="0">
                <a:cs typeface="B Nazanin" panose="00000400000000000000" pitchFamily="2" charset="-78"/>
              </a:rPr>
              <a:t>بیش </a:t>
            </a:r>
            <a:r>
              <a:rPr lang="fa-IR" sz="2800" smtClean="0">
                <a:cs typeface="B Nazanin" panose="00000400000000000000" pitchFamily="2" charset="-78"/>
              </a:rPr>
              <a:t>از 1/2 </a:t>
            </a:r>
            <a:r>
              <a:rPr lang="fa-IR" sz="2800" dirty="0" smtClean="0">
                <a:cs typeface="B Nazanin" panose="00000400000000000000" pitchFamily="2" charset="-78"/>
              </a:rPr>
              <a:t>میلی گرم در دسی لیتر دررغیاب افزایش قبلی آن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پلاکت</a:t>
            </a:r>
            <a:r>
              <a:rPr lang="fa-IR" sz="2800" dirty="0" smtClean="0">
                <a:cs typeface="B Nazanin" panose="00000400000000000000" pitchFamily="2" charset="-78"/>
              </a:rPr>
              <a:t> کمتر از 100000 در میلی متر مکعب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خونریزی</a:t>
            </a:r>
          </a:p>
          <a:p>
            <a:pPr marL="0" indent="0">
              <a:buNone/>
            </a:pP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نکته:سندرم هلپ در پره اکلامپسی اتفاق می افتد</a:t>
            </a:r>
            <a:r>
              <a:rPr lang="fa-IR" sz="2800" dirty="0" smtClean="0">
                <a:solidFill>
                  <a:schemeClr val="accent1">
                    <a:lumMod val="75000"/>
                  </a:schemeClr>
                </a:solidFill>
                <a:cs typeface="B Nazanin" panose="00000400000000000000" pitchFamily="2" charset="-78"/>
              </a:rPr>
              <a:t>.</a:t>
            </a:r>
          </a:p>
          <a:p>
            <a:pPr marL="0" indent="0">
              <a:buNone/>
            </a:pP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24920608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5478" y="1118308"/>
            <a:ext cx="7842004" cy="727426"/>
          </a:xfrm>
        </p:spPr>
        <p:txBody>
          <a:bodyPr/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معیار های تشخیص پره اکلامپسی شدید</a:t>
            </a:r>
            <a:endParaRPr lang="fa-I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 افزایش</a:t>
            </a:r>
            <a:r>
              <a:rPr lang="en-US" sz="2800" dirty="0" smtClean="0"/>
              <a:t>ALT </a:t>
            </a:r>
            <a:r>
              <a:rPr lang="fa-IR" sz="2800" dirty="0" smtClean="0"/>
              <a:t>و</a:t>
            </a:r>
            <a:r>
              <a:rPr lang="en-US" sz="2800" dirty="0" smtClean="0"/>
              <a:t>AST</a:t>
            </a:r>
            <a:endParaRPr lang="fa-IR" sz="2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سر درد پایدار یا سایر اختلالات مغزی یا بینایی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درد  پایدار اپی گاستر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ادم ریوی</a:t>
            </a: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2927458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72863" y="887104"/>
            <a:ext cx="4307233" cy="70013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HELLP </a:t>
            </a:r>
            <a:r>
              <a:rPr lang="en-US" dirty="0" err="1" smtClean="0">
                <a:solidFill>
                  <a:schemeClr val="accent6">
                    <a:lumMod val="50000"/>
                  </a:schemeClr>
                </a:solidFill>
              </a:rPr>
              <a:t>sendrome</a:t>
            </a:r>
            <a:endParaRPr lang="fa-IR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/>
              <a:t>سندرم هلپ جزو مجموعه مشکلات مرگبار در پزشکی زایمان است که از عوارض پره اکلامپسی محسوب می شود که در پایان بارداری و یا کمی پیش از زایمان پیش می آید.</a:t>
            </a:r>
          </a:p>
          <a:p>
            <a:endParaRPr lang="fa-IR" sz="28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 smtClean="0"/>
              <a:t>:H</a:t>
            </a:r>
            <a:r>
              <a:rPr lang="fa-IR" sz="2800" dirty="0" smtClean="0"/>
              <a:t> برای </a:t>
            </a: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</a:rPr>
              <a:t>همولیز</a:t>
            </a:r>
            <a:endParaRPr lang="en-US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 smtClean="0"/>
              <a:t>E</a:t>
            </a:r>
            <a:r>
              <a:rPr lang="fa-IR" sz="2800" dirty="0" smtClean="0"/>
              <a:t>و</a:t>
            </a:r>
            <a:r>
              <a:rPr lang="en-US" sz="2800" dirty="0" smtClean="0"/>
              <a:t>:L</a:t>
            </a:r>
            <a:r>
              <a:rPr lang="fa-IR" sz="2800" dirty="0" smtClean="0"/>
              <a:t> برای بالا بودن </a:t>
            </a: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</a:rPr>
              <a:t>ترانس آمیناز</a:t>
            </a:r>
            <a:endParaRPr lang="en-US" sz="2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800" dirty="0" smtClean="0"/>
              <a:t>L </a:t>
            </a:r>
            <a:r>
              <a:rPr lang="fa-IR" sz="2800" dirty="0"/>
              <a:t>و</a:t>
            </a:r>
            <a:r>
              <a:rPr lang="en-US" sz="2800" dirty="0" smtClean="0"/>
              <a:t>P</a:t>
            </a:r>
            <a:r>
              <a:rPr lang="fa-IR" sz="2800" dirty="0" smtClean="0"/>
              <a:t>: برای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Low Platelet</a:t>
            </a: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a-I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یا </a:t>
            </a: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</a:rPr>
              <a:t>کمبود پلاکت </a:t>
            </a:r>
            <a:endParaRPr lang="fa-IR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4621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6165" y="791570"/>
            <a:ext cx="4020630" cy="850256"/>
          </a:xfrm>
        </p:spPr>
        <p:txBody>
          <a:bodyPr/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درمان پره اکلامپسی</a:t>
            </a:r>
            <a:endParaRPr lang="fa-I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بستری در بیمارستان: در زنان جوان نولی پار، احتمال تشنج را کم کرده و شانس زنده ماندن جنین را افزایش می دهد.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درمان سرپایی پره اکلامپسی خفیف شامل: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/>
              <a:t>استراحت در بستر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/>
              <a:t> </a:t>
            </a:r>
            <a:r>
              <a:rPr lang="fa-IR" sz="2800" dirty="0" smtClean="0"/>
              <a:t>کنترل و اندازه گیری دقیق و روزانه</a:t>
            </a:r>
            <a:r>
              <a:rPr lang="en-US" sz="2800" dirty="0" smtClean="0"/>
              <a:t>BP</a:t>
            </a:r>
            <a:endParaRPr lang="fa-IR" sz="2800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/>
              <a:t>مراجعه به پزشک هفته ای دوبار جهت کنترل</a:t>
            </a:r>
            <a:r>
              <a:rPr lang="en-US" sz="2800" dirty="0" smtClean="0"/>
              <a:t>FHR</a:t>
            </a:r>
            <a:endParaRPr lang="fa-IR" sz="2800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>
                <a:cs typeface="B Nazanin" panose="00000400000000000000" pitchFamily="2" charset="-78"/>
              </a:rPr>
              <a:t>پروتئین ادرار 24 ساعته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>
                <a:cs typeface="B Nazanin" panose="00000400000000000000" pitchFamily="2" charset="-78"/>
              </a:rPr>
              <a:t>آموزش به بیمار در مورد علایم خطر ساز: سر درد، تاری دید، درد اپی گاستر</a:t>
            </a:r>
            <a:endParaRPr lang="fa-IR" sz="2800" dirty="0" smtClean="0"/>
          </a:p>
          <a:p>
            <a:endParaRPr lang="fa-IR" dirty="0" smtClean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405812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5187" y="1023582"/>
            <a:ext cx="8210493" cy="618244"/>
          </a:xfrm>
        </p:spPr>
        <p:txBody>
          <a:bodyPr>
            <a:normAutofit/>
          </a:bodyPr>
          <a:lstStyle/>
          <a:p>
            <a:r>
              <a:rPr lang="fa-IR" sz="3200" dirty="0" smtClean="0"/>
              <a:t>اندیکاسیون های بستری فردی که بطور سرپایی کنترل شده است:</a:t>
            </a:r>
            <a:endParaRPr lang="fa-IR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ایجاد علائم خطر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فشار خون در حال افزایش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>
                <a:cs typeface="B Nazanin" panose="00000400000000000000" pitchFamily="2" charset="-78"/>
              </a:rPr>
              <a:t>پروتئینوری</a:t>
            </a:r>
          </a:p>
          <a:p>
            <a:pPr>
              <a:buFont typeface="Arial" panose="020B0604020202020204" pitchFamily="34" charset="0"/>
              <a:buChar char="•"/>
            </a:pPr>
            <a:endParaRPr lang="fa-IR" sz="2800" dirty="0" smtClean="0"/>
          </a:p>
          <a:p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</a:rPr>
              <a:t>اگر فشار خون خانمی بش از 140/90 و </a:t>
            </a: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پروتئینوری داشت بستری و اگر سن بارداری بیش از 28 هفته؟ ختم حاملگی و زیر 28 هفته درمان محافظه کارانه بعمل می اید.</a:t>
            </a:r>
            <a:endParaRPr lang="fa-IR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9888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5251" y="914399"/>
            <a:ext cx="2942457" cy="782017"/>
          </a:xfrm>
        </p:spPr>
        <p:txBody>
          <a:bodyPr/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درمان دارویی</a:t>
            </a:r>
            <a:endParaRPr lang="fa-I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</a:rPr>
              <a:t>سولفات منیزیم</a:t>
            </a:r>
            <a:r>
              <a:rPr lang="fa-IR" sz="2800" dirty="0" smtClean="0"/>
              <a:t>: قبل ، حین و بعد از زایمان برای جلوگیری از تشنج و کنترل فشار خون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400" dirty="0" smtClean="0"/>
              <a:t>در بیماران که سولفات منیزیم دریافت می کنندجهت اجتناب از مسمومیت با سولفات باید مطمئن شویم: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</a:rPr>
              <a:t>1. حجم ادرار حداقل 100 سی سی در طی 4 ساعت گذشته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</a:rPr>
              <a:t>2.وجود رفلکس پاتلا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</a:rPr>
              <a:t>3. دپرسیون تنفسی نداشته باشد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</a:rPr>
              <a:t>4. فشار خون و ضربان قلب نرمال باشد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</a:rPr>
              <a:t>هیدرالازین</a:t>
            </a:r>
            <a:r>
              <a:rPr lang="fa-IR" sz="2800" dirty="0" smtClean="0"/>
              <a:t>:  داروی انتخابی ضد فشار خون در پره اکلامپسی، در فشار خون دیاستولیک بیشتر از 110 تجویز میشود.</a:t>
            </a: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10223798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7365" y="791570"/>
            <a:ext cx="7678230" cy="754721"/>
          </a:xfrm>
        </p:spPr>
        <p:txBody>
          <a:bodyPr/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مراقبت های پرستاری در پره اکلامپسی</a:t>
            </a:r>
            <a:endParaRPr lang="fa-I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45884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1. کنترل فشار خون هر 4 ساعت یکبار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2.خوابیدن به پهلوی چپ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3. انجام ازمایش های اوره، کراتینین،</a:t>
            </a:r>
            <a:r>
              <a:rPr lang="en-US" sz="2800" dirty="0" smtClean="0"/>
              <a:t>HB</a:t>
            </a:r>
            <a:r>
              <a:rPr lang="fa-IR" sz="2800" dirty="0" smtClean="0"/>
              <a:t>،</a:t>
            </a:r>
            <a:r>
              <a:rPr lang="en-US" sz="2800" dirty="0" smtClean="0"/>
              <a:t>HCT</a:t>
            </a:r>
            <a:endParaRPr lang="fa-IR" sz="2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4. کنترل درجه حرارت هر شیفت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5. کنترل وزن روزانه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6. کنترل</a:t>
            </a:r>
            <a:r>
              <a:rPr lang="en-US" sz="2800" dirty="0" smtClean="0"/>
              <a:t>FHR</a:t>
            </a:r>
            <a:endParaRPr lang="fa-IR" sz="28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7. کنترل رفلکس پاتلا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8. انجام</a:t>
            </a:r>
            <a:r>
              <a:rPr lang="en-US" sz="2800" dirty="0" smtClean="0"/>
              <a:t>NST</a:t>
            </a:r>
            <a:r>
              <a:rPr lang="fa-IR" sz="2800" dirty="0" smtClean="0"/>
              <a:t> ، </a:t>
            </a:r>
            <a:r>
              <a:rPr lang="en-US" sz="2800" dirty="0" smtClean="0"/>
              <a:t>OCT</a:t>
            </a:r>
            <a:r>
              <a:rPr lang="fa-IR" sz="2800" dirty="0" smtClean="0"/>
              <a:t>هر هفته</a:t>
            </a: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15962827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359" y="709683"/>
            <a:ext cx="7910242" cy="727426"/>
          </a:xfrm>
        </p:spPr>
        <p:txBody>
          <a:bodyPr/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اندیکاسیون های زایمان در پره اکلامپسی</a:t>
            </a:r>
            <a:endParaRPr lang="fa-I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500475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1. فشار خون بالای دیاستولی که بطور پایدار بالای 100 باشد( در 24 ساعت) یا یکبار بالای 110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2. افزایش سطح کراتینین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3. درد اپی گاستر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4. سردرد پایدار و شدید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5. ترومبوسیتوپنی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6. اکلامپسی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7. ادم ریه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8. غیر طبیعی بودن ضربان قلب جنین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9. </a:t>
            </a:r>
            <a:r>
              <a:rPr lang="en-US" sz="2400" dirty="0" smtClean="0"/>
              <a:t>IUGR</a:t>
            </a:r>
            <a:endParaRPr lang="fa-IR" sz="2400" dirty="0"/>
          </a:p>
        </p:txBody>
      </p:sp>
    </p:spTree>
    <p:extLst>
      <p:ext uri="{BB962C8B-B14F-4D97-AF65-F5344CB8AC3E}">
        <p14:creationId xmlns:p14="http://schemas.microsoft.com/office/powerpoint/2010/main" val="30028991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78332" y="900752"/>
            <a:ext cx="2096296" cy="686482"/>
          </a:xfrm>
        </p:spPr>
        <p:txBody>
          <a:bodyPr>
            <a:normAutofit fontScale="90000"/>
          </a:bodyPr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اکلامپسی</a:t>
            </a:r>
            <a:endParaRPr lang="fa-I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شروع تشنج در زنان مبتلا به پره اکلامپسی، که در انان نمی توان تشنج را به سایر علل نسبت داد.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تشنج ها از نوع ژنرالیزه هستند.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تشنج ها ممکن است قبل، حین  یا بعد از لیبر پدیدار شوند. </a:t>
            </a: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4633908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07233" y="736979"/>
            <a:ext cx="3638493" cy="850256"/>
          </a:xfrm>
        </p:spPr>
        <p:txBody>
          <a:bodyPr/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درمان اکلامپسی</a:t>
            </a:r>
            <a:endParaRPr lang="fa-I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/>
              <a:t>درمان شامل: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1. کنترل تشنج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2. اصلاح هیپوکسی و اسیدوز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3. کنترل فشار خون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4. انجام زایمان</a:t>
            </a:r>
          </a:p>
          <a:p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</a:rPr>
              <a:t>نکته: سولفات منیزیم به منظور جلوگیری و متوقف کردن تشنج در اکلامپسی بکار می رود. </a:t>
            </a:r>
            <a:endParaRPr lang="fa-IR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3291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3024" y="846160"/>
            <a:ext cx="7186911" cy="850256"/>
          </a:xfrm>
        </p:spPr>
        <p:txBody>
          <a:bodyPr/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مراقبت های پرستاری در اکلامپسی</a:t>
            </a:r>
            <a:endParaRPr lang="fa-I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45884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a-IR" dirty="0" smtClean="0"/>
              <a:t>1</a:t>
            </a:r>
            <a:r>
              <a:rPr lang="fa-IR" sz="2400" dirty="0" smtClean="0"/>
              <a:t>. باز نگه داشتن راه هوایی و 12-8 لیتر در دقیقه اکسیژن با ماسک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2. اماده نمودن وسایل احیا کنار تخت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3. گذاشتن لوله تراشه به محض ایست تنفسی و دادن اکسیژن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4. پوزیشن لترال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5. بالا بردن نرده های کنار تخت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6. کنترل </a:t>
            </a:r>
            <a:r>
              <a:rPr lang="en-US" sz="2400" dirty="0" smtClean="0"/>
              <a:t>FHR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7. کنترل فشار خون، کنترل تشنج، کنترل میزان مایعات دریافتی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400" dirty="0" smtClean="0"/>
              <a:t>8. تزریق منیزیم سولفات طبق دستور </a:t>
            </a:r>
          </a:p>
          <a:p>
            <a:pPr marL="0" indent="0">
              <a:buNone/>
            </a:pP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</a:rPr>
              <a:t>نکته: نحوه زایمان    زایمان واژینال مگر اندیکاسیون مامایی برای سزارین وجود داشته باشد.</a:t>
            </a:r>
            <a:endParaRPr lang="fa-IR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Left Arrow 3"/>
          <p:cNvSpPr/>
          <p:nvPr/>
        </p:nvSpPr>
        <p:spPr>
          <a:xfrm>
            <a:off x="9103055" y="5773002"/>
            <a:ext cx="272956" cy="6823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257497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16768" y="668740"/>
            <a:ext cx="8019424" cy="809312"/>
          </a:xfrm>
        </p:spPr>
        <p:txBody>
          <a:bodyPr/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عوارض اکلامپسی و پره اکلامپسی  شدید</a:t>
            </a:r>
            <a:endParaRPr lang="fa-I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845733"/>
            <a:ext cx="10058400" cy="4404941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1.عوارض مادری: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/>
              <a:t>خونریزی های داخل مغزی و تغییرات مغزی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/>
              <a:t>تغییرات کبدی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/>
              <a:t>عوارض کلیوی( سندرم نفروتیک)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/>
              <a:t>تاثیر روی سیستم هماتولوژیک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/>
              <a:t>گردش خون رحمی-جفتی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/>
              <a:t>تاثیر روی ریه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/>
              <a:t>تاثیر بر روی سیستم قلب و عروق</a:t>
            </a:r>
          </a:p>
        </p:txBody>
      </p:sp>
    </p:spTree>
    <p:extLst>
      <p:ext uri="{BB962C8B-B14F-4D97-AF65-F5344CB8AC3E}">
        <p14:creationId xmlns:p14="http://schemas.microsoft.com/office/powerpoint/2010/main" val="37447439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4063" y="805218"/>
            <a:ext cx="7964833" cy="822960"/>
          </a:xfrm>
        </p:spPr>
        <p:txBody>
          <a:bodyPr>
            <a:normAutofit fontScale="90000"/>
          </a:bodyPr>
          <a:lstStyle/>
          <a:p>
            <a:r>
              <a:rPr lang="fa-IR" dirty="0">
                <a:solidFill>
                  <a:schemeClr val="accent1">
                    <a:lumMod val="50000"/>
                  </a:schemeClr>
                </a:solidFill>
              </a:rPr>
              <a:t>عوارض اکلامپسی و پره اکلامپسی  شدید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2. عوارض جنینی: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/>
              <a:t>تاخیر در رشد داخل رحمی از عوارض شایع پره اکلامپسی شدید است.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/>
              <a:t>لزوم زایمان زود رس باعث نارس بودن جنین تا 40 درصد موارد میشود.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/>
              <a:t>مرگ و میر پری ناتال به دلیل نارسی و کنده شدن جفت افزایش می یابد.</a:t>
            </a:r>
            <a:endParaRPr lang="fa-IR" sz="2800" dirty="0"/>
          </a:p>
        </p:txBody>
      </p:sp>
    </p:spTree>
    <p:extLst>
      <p:ext uri="{BB962C8B-B14F-4D97-AF65-F5344CB8AC3E}">
        <p14:creationId xmlns:p14="http://schemas.microsoft.com/office/powerpoint/2010/main" val="6763272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7476" y="136479"/>
            <a:ext cx="7648204" cy="1600882"/>
          </a:xfrm>
        </p:spPr>
        <p:txBody>
          <a:bodyPr>
            <a:normAutofit fontScale="90000"/>
          </a:bodyPr>
          <a:lstStyle/>
          <a:p>
            <a:pPr algn="r"/>
            <a:r>
              <a:rPr lang="fa-IR" sz="4400" dirty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هیپرتانسیون </a:t>
            </a:r>
            <a:r>
              <a:rPr lang="fa-IR" sz="4400" dirty="0" smtClean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مزمن </a:t>
            </a:r>
            <a:br>
              <a:rPr lang="fa-IR" sz="4400" dirty="0" smtClean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</a:br>
            <a:r>
              <a:rPr lang="fa-IR" sz="4400" dirty="0" smtClean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 پره </a:t>
            </a:r>
            <a:r>
              <a:rPr lang="fa-IR" sz="4400" dirty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اکلامپسی افزوده شده بر هیپرتانسیون </a:t>
            </a:r>
            <a:r>
              <a:rPr lang="fa-IR" sz="4400" dirty="0" smtClean="0">
                <a:solidFill>
                  <a:schemeClr val="accent1">
                    <a:lumMod val="50000"/>
                  </a:schemeClr>
                </a:solidFill>
                <a:cs typeface="B Nazanin" panose="00000400000000000000" pitchFamily="2" charset="-78"/>
              </a:rPr>
              <a:t>مزمن </a:t>
            </a:r>
            <a:endParaRPr lang="fa-IR" sz="4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هیپر تانسیون حاملگی سه حالت دارد: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</a:rPr>
              <a:t>1. فرد قبل از حاملگی هیپر تانسیون داشته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</a:rPr>
              <a:t>2. قبل از هفته  ی 20 حاملگی هیپر تانسیون بوجود امده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</a:rPr>
              <a:t>3. تا 6 هفته بعد از زایمان تداوم داشته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a-IR" sz="2800" dirty="0">
                <a:cs typeface="B Nazanin" panose="00000400000000000000" pitchFamily="2" charset="-78"/>
              </a:rPr>
              <a:t>پره اکلامپسی افزوده شده بر هیپرتانسیون </a:t>
            </a:r>
            <a:r>
              <a:rPr lang="fa-IR" sz="2800" dirty="0" smtClean="0">
                <a:cs typeface="B Nazanin" panose="00000400000000000000" pitchFamily="2" charset="-78"/>
              </a:rPr>
              <a:t>مزمن: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8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 </a:t>
            </a: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هیپر تانسیون مزمن+</a:t>
            </a:r>
            <a:r>
              <a:rPr lang="fa-IR" sz="2400" dirty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پروتئینوری</a:t>
            </a:r>
          </a:p>
          <a:p>
            <a:endParaRPr lang="fa-IR" dirty="0" smtClean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7868558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6761" y="790763"/>
            <a:ext cx="3679438" cy="809312"/>
          </a:xfrm>
        </p:spPr>
        <p:txBody>
          <a:bodyPr/>
          <a:lstStyle/>
          <a:p>
            <a:r>
              <a:rPr lang="fa-IR" dirty="0" smtClean="0">
                <a:solidFill>
                  <a:schemeClr val="accent1">
                    <a:lumMod val="50000"/>
                  </a:schemeClr>
                </a:solidFill>
              </a:rPr>
              <a:t>هیپرتانسیون گذرا </a:t>
            </a:r>
            <a:endParaRPr lang="fa-I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a-IR" sz="2800" dirty="0" smtClean="0"/>
              <a:t>عبارت است از ایجاد هایپر تانسیون بعد از نیمه حاملگی، در طول زایمان یا در عرض 48 ساعت پس از زایمان بدون علایم دیگر پره اکلامپسی.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</a:rPr>
              <a:t>فشار خون مساوی یا بیشتر از 140/90 میلی متر جیوه اولین بار در حاملگی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</a:rPr>
              <a:t>فقدان </a:t>
            </a: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پروتئینوری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برگشت فشار خون به حد طبیعی، حداکثر تا 12 هفته بعد از زایمان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تشخیص نهایی، فقط بعد از زایمان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a-IR" sz="2400" dirty="0" smtClean="0">
                <a:solidFill>
                  <a:schemeClr val="accent6">
                    <a:lumMod val="75000"/>
                  </a:schemeClr>
                </a:solidFill>
                <a:cs typeface="B Nazanin" panose="00000400000000000000" pitchFamily="2" charset="-78"/>
              </a:rPr>
              <a:t>ممکن است سایر نشانه ها یا علایم پره اکلامپسی مانند درد اپی گاستر یا ترومبوسیتوپنی وجود داشته باشد.</a:t>
            </a:r>
            <a:endParaRPr lang="fa-IR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367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2056737" cy="516437"/>
          </a:xfrm>
        </p:spPr>
        <p:txBody>
          <a:bodyPr>
            <a:normAutofit/>
          </a:bodyPr>
          <a:lstStyle/>
          <a:p>
            <a:r>
              <a:rPr lang="fa-IR" sz="2800" b="1" i="1" dirty="0" smtClean="0">
                <a:solidFill>
                  <a:schemeClr val="accent6">
                    <a:lumMod val="75000"/>
                  </a:schemeClr>
                </a:solidFill>
              </a:rPr>
              <a:t>خسته نباشید.</a:t>
            </a:r>
            <a:endParaRPr lang="fa-IR" sz="28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9433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BAB94BD4-5D6D-4148-AB57-A4CCF1FD4E0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223</TotalTime>
  <Words>1273</Words>
  <Application>Microsoft Office PowerPoint</Application>
  <PresentationFormat>Custom</PresentationFormat>
  <Paragraphs>155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Retrospect</vt:lpstr>
      <vt:lpstr>بسم الله الرحمن الر حیم</vt:lpstr>
      <vt:lpstr>هیپرتانسیون حاملگی و انواع آن</vt:lpstr>
      <vt:lpstr>هیپرتانسیون حاملگی(PIH)</vt:lpstr>
      <vt:lpstr>تشخیصPIH</vt:lpstr>
      <vt:lpstr>پره اکلامپسی</vt:lpstr>
      <vt:lpstr>عوامل خطر ساز پره اکلامپسی</vt:lpstr>
      <vt:lpstr>ادامه عوامل خطر ساز پره اکلامپسی</vt:lpstr>
      <vt:lpstr>معیار های تشخیص پره اکلامپسی خفیف</vt:lpstr>
      <vt:lpstr>معیار های تشخیص پره اکلامپسی شدید</vt:lpstr>
      <vt:lpstr>معیار های تشخیص پره اکلامپسی شدید</vt:lpstr>
      <vt:lpstr>HELLP sendrome</vt:lpstr>
      <vt:lpstr>درمان پره اکلامپسی</vt:lpstr>
      <vt:lpstr>اندیکاسیون های بستری فردی که بطور سرپایی کنترل شده است:</vt:lpstr>
      <vt:lpstr>درمان دارویی</vt:lpstr>
      <vt:lpstr>مراقبت های پرستاری در پره اکلامپسی</vt:lpstr>
      <vt:lpstr>اندیکاسیون های زایمان در پره اکلامپسی</vt:lpstr>
      <vt:lpstr>اکلامپسی</vt:lpstr>
      <vt:lpstr>درمان اکلامپسی</vt:lpstr>
      <vt:lpstr>مراقبت های پرستاری در اکلامپسی</vt:lpstr>
      <vt:lpstr>عوارض اکلامپسی و پره اکلامپسی  شدید</vt:lpstr>
      <vt:lpstr>عوارض اکلامپسی و پره اکلامپسی  شدید</vt:lpstr>
      <vt:lpstr>هیپرتانسیون مزمن   پره اکلامپسی افزوده شده بر هیپرتانسیون مزمن </vt:lpstr>
      <vt:lpstr>هیپرتانسیون گذرا 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Document</dc:creator>
  <cp:lastModifiedBy>Windows User</cp:lastModifiedBy>
  <cp:revision>36</cp:revision>
  <dcterms:created xsi:type="dcterms:W3CDTF">2019-05-10T11:53:27Z</dcterms:created>
  <dcterms:modified xsi:type="dcterms:W3CDTF">2020-04-25T22:38:29Z</dcterms:modified>
</cp:coreProperties>
</file>