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72DABE87-1C6D-425C-9777-7233AFEBBEE4}">
          <p14:sldIdLst>
            <p14:sldId id="267"/>
            <p14:sldId id="256"/>
            <p14:sldId id="257"/>
            <p14:sldId id="258"/>
            <p14:sldId id="259"/>
            <p14:sldId id="260"/>
            <p14:sldId id="261"/>
            <p14:sldId id="262"/>
            <p14:sldId id="263"/>
            <p14:sldId id="264"/>
            <p14:sldId id="265"/>
            <p14:sldId id="26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6/17/2020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6/17/2020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803021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4294967295"/>
          </p:nvPr>
        </p:nvSpPr>
        <p:spPr>
          <a:xfrm>
            <a:off x="1532586" y="3013075"/>
            <a:ext cx="7767638" cy="2190750"/>
          </a:xfrm>
        </p:spPr>
        <p:txBody>
          <a:bodyPr>
            <a:normAutofit/>
          </a:bodyPr>
          <a:lstStyle/>
          <a:p>
            <a:pPr algn="r" rtl="1">
              <a:lnSpc>
                <a:spcPct val="200000"/>
              </a:lnSpc>
            </a:pPr>
            <a:r>
              <a:rPr lang="fa-IR" sz="2900" b="1" dirty="0" smtClean="0">
                <a:solidFill>
                  <a:schemeClr val="tx1">
                    <a:lumMod val="85000"/>
                    <a:lumOff val="15000"/>
                  </a:schemeClr>
                </a:solidFill>
                <a:latin typeface="Arial" panose="020B0604020202020204" pitchFamily="34" charset="0"/>
                <a:cs typeface="Arial" panose="020B0604020202020204" pitchFamily="34" charset="0"/>
              </a:rPr>
              <a:t>موضوع : هیجان و هوش هیجانی در ورزش </a:t>
            </a:r>
          </a:p>
          <a:p>
            <a:pPr algn="r" rtl="1">
              <a:lnSpc>
                <a:spcPct val="200000"/>
              </a:lnSpc>
            </a:pP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9868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5367" y="609599"/>
            <a:ext cx="8596668" cy="6061657"/>
          </a:xfrm>
        </p:spPr>
        <p:txBody>
          <a:bodyPr>
            <a:normAutofit/>
          </a:bodyPr>
          <a:lstStyle/>
          <a:p>
            <a:pPr marL="914400" lvl="2" indent="0" algn="r" rtl="1"/>
            <a:r>
              <a:rPr lang="fa-IR" sz="5400" dirty="0">
                <a:solidFill>
                  <a:schemeClr val="accent1">
                    <a:lumMod val="75000"/>
                  </a:schemeClr>
                </a:solidFill>
                <a:latin typeface="Arial" panose="020B0604020202020204" pitchFamily="34" charset="0"/>
                <a:cs typeface="Arial" panose="020B0604020202020204" pitchFamily="34" charset="0"/>
              </a:rPr>
              <a:t>هیجان چیست ؟ </a:t>
            </a:r>
            <a:r>
              <a:rPr lang="fa-IR" sz="5400" dirty="0">
                <a:solidFill>
                  <a:schemeClr val="accent1">
                    <a:lumMod val="75000"/>
                  </a:schemeClr>
                </a:solidFill>
              </a:rPr>
              <a:t/>
            </a:r>
            <a:br>
              <a:rPr lang="fa-IR" sz="5400" dirty="0">
                <a:solidFill>
                  <a:schemeClr val="accent1">
                    <a:lumMod val="75000"/>
                  </a:schemeClr>
                </a:solidFill>
              </a:rPr>
            </a:br>
            <a:r>
              <a:rPr lang="fa-IR" sz="2400" dirty="0">
                <a:latin typeface="Arial" panose="020B0604020202020204" pitchFamily="34" charset="0"/>
                <a:cs typeface="Arial" panose="020B0604020202020204" pitchFamily="34" charset="0"/>
              </a:rPr>
              <a:t>هیجان به معنی تحریک . تهییج وادار کردن و سوق دادن است وئ معمولا به احساسات واکنش های عاطفی فرد گفته می شود . هیجان گاهی موجب انجام حرکات غیر ارادی می شود مانند { پرخاشگری و اشتیاق بعد از گل </a:t>
            </a:r>
            <a:r>
              <a:rPr lang="fa-IR" sz="2400" dirty="0" smtClean="0">
                <a:latin typeface="Arial" panose="020B0604020202020204" pitchFamily="34" charset="0"/>
                <a:cs typeface="Arial" panose="020B0604020202020204" pitchFamily="34" charset="0"/>
              </a:rPr>
              <a:t>اعتراض تماشاچی }  </a:t>
            </a:r>
            <a:r>
              <a:rPr lang="fa-IR" sz="2400" dirty="0">
                <a:latin typeface="Arial" panose="020B0604020202020204" pitchFamily="34" charset="0"/>
                <a:cs typeface="Arial" panose="020B0604020202020204" pitchFamily="34" charset="0"/>
              </a:rPr>
              <a:t>که اکثر موجب پشیمانی میشود . </a:t>
            </a:r>
            <a:br>
              <a:rPr lang="fa-IR" sz="2400" dirty="0">
                <a:latin typeface="Arial" panose="020B0604020202020204" pitchFamily="34" charset="0"/>
                <a:cs typeface="Arial" panose="020B0604020202020204" pitchFamily="34" charset="0"/>
              </a:rPr>
            </a:br>
            <a:r>
              <a:rPr lang="fa-IR" sz="2400" dirty="0">
                <a:latin typeface="Arial" panose="020B0604020202020204" pitchFamily="34" charset="0"/>
                <a:cs typeface="Arial" panose="020B0604020202020204" pitchFamily="34" charset="0"/>
              </a:rPr>
              <a:t>روانشناسانی هیجان به 3 مولفه تعریف کرده است : مولفه اول عاطفی . مولفه ی دوم و سوم رفتار و شناخت است </a:t>
            </a:r>
            <a:br>
              <a:rPr lang="fa-IR" sz="2400" dirty="0">
                <a:latin typeface="Arial" panose="020B0604020202020204" pitchFamily="34" charset="0"/>
                <a:cs typeface="Arial" panose="020B0604020202020204" pitchFamily="34" charset="0"/>
              </a:rPr>
            </a:br>
            <a:r>
              <a:rPr lang="fa-IR" sz="2400" dirty="0">
                <a:latin typeface="Arial" panose="020B0604020202020204" pitchFamily="34" charset="0"/>
                <a:cs typeface="Arial" panose="020B0604020202020204" pitchFamily="34" charset="0"/>
              </a:rPr>
              <a:t>ارزشمندترین دارایی هر فرد به ویژه ورزشکار هیجان است که باید بطور صحیح مدیریت  شود اگر ورزشکاری هیجان نداشته باشد فردی بی انگیزه و بی روح و سرد است  </a:t>
            </a:r>
            <a:endParaRPr lang="en-US" sz="24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1628" y="4560731"/>
            <a:ext cx="3202546" cy="18014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64840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5160135"/>
          </a:xfrm>
        </p:spPr>
        <p:txBody>
          <a:bodyPr>
            <a:normAutofit/>
          </a:bodyPr>
          <a:lstStyle/>
          <a:p>
            <a:pPr algn="r"/>
            <a:r>
              <a:rPr lang="fa-IR" sz="2400" dirty="0">
                <a:solidFill>
                  <a:schemeClr val="tx1">
                    <a:lumMod val="85000"/>
                    <a:lumOff val="15000"/>
                  </a:schemeClr>
                </a:solidFill>
                <a:latin typeface="Arial" panose="020B0604020202020204" pitchFamily="34" charset="0"/>
                <a:cs typeface="Arial" panose="020B0604020202020204" pitchFamily="34" charset="0"/>
              </a:rPr>
              <a:t>که در این صورت نمیتواند لذتی از فعالیت خود ببرد مخصوصا در وقت پیروزی تیم واکنش درستی ندارد </a:t>
            </a:r>
            <a:r>
              <a:rPr lang="fa-IR" sz="2400" dirty="0" smtClean="0">
                <a:solidFill>
                  <a:schemeClr val="tx1">
                    <a:lumMod val="85000"/>
                    <a:lumOff val="15000"/>
                  </a:schemeClr>
                </a:solidFill>
                <a:latin typeface="Arial" panose="020B0604020202020204" pitchFamily="34" charset="0"/>
                <a:cs typeface="Arial" panose="020B0604020202020204" pitchFamily="34" charset="0"/>
              </a:rPr>
              <a:t>.</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3200" dirty="0">
                <a:solidFill>
                  <a:schemeClr val="accent1">
                    <a:lumMod val="75000"/>
                  </a:schemeClr>
                </a:solidFill>
                <a:latin typeface="Arial" panose="020B0604020202020204" pitchFamily="34" charset="0"/>
                <a:cs typeface="Arial" panose="020B0604020202020204" pitchFamily="34" charset="0"/>
              </a:rPr>
              <a:t>هیجان دارای چهار ویژگی است </a:t>
            </a:r>
            <a:r>
              <a:rPr lang="fa-IR" sz="3200" dirty="0" smtClean="0">
                <a:solidFill>
                  <a:schemeClr val="accent1">
                    <a:lumMod val="75000"/>
                  </a:schemeClr>
                </a:solidFill>
                <a:latin typeface="Arial" panose="020B0604020202020204" pitchFamily="34" charset="0"/>
                <a:cs typeface="Arial" panose="020B0604020202020204" pitchFamily="34" charset="0"/>
              </a:rPr>
              <a:t>:</a:t>
            </a: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1. با تغییرات همراه است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2. در اثر یک نوع محرک بوجود می آید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3. واکنش سریع همره دارد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a:solidFill>
                  <a:schemeClr val="tx1">
                    <a:lumMod val="85000"/>
                    <a:lumOff val="15000"/>
                  </a:schemeClr>
                </a:solidFill>
                <a:latin typeface="Arial" panose="020B0604020202020204" pitchFamily="34" charset="0"/>
                <a:cs typeface="Arial" panose="020B0604020202020204" pitchFamily="34" charset="0"/>
              </a:rPr>
              <a:t>4. مسری است </a:t>
            </a:r>
            <a:r>
              <a:rPr lang="en-US" sz="2400" dirty="0">
                <a:solidFill>
                  <a:schemeClr val="tx1">
                    <a:lumMod val="85000"/>
                    <a:lumOff val="15000"/>
                  </a:schemeClr>
                </a:solidFill>
                <a:latin typeface="Arial" panose="020B0604020202020204" pitchFamily="34" charset="0"/>
                <a:cs typeface="Arial" panose="020B0604020202020204" pitchFamily="34" charset="0"/>
              </a:rPr>
              <a:t/>
            </a:r>
            <a:br>
              <a:rPr lang="en-US" sz="2400" dirty="0">
                <a:solidFill>
                  <a:schemeClr val="tx1">
                    <a:lumMod val="85000"/>
                    <a:lumOff val="15000"/>
                  </a:schemeClr>
                </a:solidFill>
                <a:latin typeface="Arial" panose="020B0604020202020204" pitchFamily="34" charset="0"/>
                <a:cs typeface="Arial" panose="020B0604020202020204" pitchFamily="34" charset="0"/>
              </a:rPr>
            </a:br>
            <a:endParaRPr lang="en-US" sz="2400"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4275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635" y="339142"/>
            <a:ext cx="8596668" cy="5430593"/>
          </a:xfrm>
        </p:spPr>
        <p:txBody>
          <a:bodyPr>
            <a:noAutofit/>
          </a:bodyPr>
          <a:lstStyle/>
          <a:p>
            <a:pPr algn="r"/>
            <a:r>
              <a:rPr lang="fa-IR" dirty="0">
                <a:solidFill>
                  <a:schemeClr val="accent1">
                    <a:lumMod val="75000"/>
                  </a:schemeClr>
                </a:solidFill>
                <a:latin typeface="Arial" panose="020B0604020202020204" pitchFamily="34" charset="0"/>
                <a:cs typeface="Arial" panose="020B0604020202020204" pitchFamily="34" charset="0"/>
              </a:rPr>
              <a:t>مدیریت هیجان چیست ؟  </a:t>
            </a:r>
            <a:r>
              <a:rPr lang="fa-IR" sz="2400" dirty="0" smtClean="0">
                <a:solidFill>
                  <a:schemeClr val="tx1">
                    <a:lumMod val="75000"/>
                    <a:lumOff val="25000"/>
                  </a:schemeClr>
                </a:solidFill>
                <a:latin typeface="Arial" panose="020B0604020202020204" pitchFamily="34" charset="0"/>
                <a:cs typeface="Arial" panose="020B0604020202020204" pitchFamily="34" charset="0"/>
              </a:rPr>
              <a:t/>
            </a:r>
            <a:br>
              <a:rPr lang="fa-IR" sz="2400" dirty="0" smtClean="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
            </a:r>
            <a:br>
              <a:rPr lang="fa-IR" sz="2400" dirty="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ورزش برای اکثر ورزشکاران تجربه هیجانی به شمار می اید یک پیروزی می  تواند باعث شادی باشد همانطور که یک شکست میتواند باعث ناامیدی باشد در این حال و وضعیت احساسی ورزشکار تاثیر به سزایی در عملکرد بازیکن طی روند مسابقه دارد </a:t>
            </a:r>
            <a:r>
              <a:rPr lang="fa-IR" sz="2400" dirty="0" smtClean="0">
                <a:solidFill>
                  <a:schemeClr val="tx1">
                    <a:lumMod val="75000"/>
                    <a:lumOff val="25000"/>
                  </a:schemeClr>
                </a:solidFill>
                <a:latin typeface="Arial" panose="020B0604020202020204" pitchFamily="34" charset="0"/>
                <a:cs typeface="Arial" panose="020B0604020202020204" pitchFamily="34" charset="0"/>
              </a:rPr>
              <a:t/>
            </a:r>
            <a:br>
              <a:rPr lang="fa-IR" sz="2400" dirty="0" smtClean="0">
                <a:solidFill>
                  <a:schemeClr val="tx1">
                    <a:lumMod val="75000"/>
                    <a:lumOff val="25000"/>
                  </a:schemeClr>
                </a:solidFill>
                <a:latin typeface="Arial" panose="020B0604020202020204" pitchFamily="34" charset="0"/>
                <a:cs typeface="Arial" panose="020B0604020202020204" pitchFamily="34" charset="0"/>
              </a:rPr>
            </a:br>
            <a:r>
              <a:rPr lang="fa-IR" sz="2400" dirty="0" smtClean="0">
                <a:solidFill>
                  <a:schemeClr val="tx1">
                    <a:lumMod val="75000"/>
                    <a:lumOff val="25000"/>
                  </a:schemeClr>
                </a:solidFill>
                <a:latin typeface="Arial" panose="020B0604020202020204" pitchFamily="34" charset="0"/>
                <a:cs typeface="Arial" panose="020B0604020202020204" pitchFamily="34" charset="0"/>
              </a:rPr>
              <a:t> { </a:t>
            </a:r>
            <a:r>
              <a:rPr lang="fa-IR" sz="2400" dirty="0">
                <a:solidFill>
                  <a:schemeClr val="tx1">
                    <a:lumMod val="75000"/>
                    <a:lumOff val="25000"/>
                  </a:schemeClr>
                </a:solidFill>
                <a:latin typeface="Arial" panose="020B0604020202020204" pitchFamily="34" charset="0"/>
                <a:cs typeface="Arial" panose="020B0604020202020204" pitchFamily="34" charset="0"/>
              </a:rPr>
              <a:t>برای اینکه بتوانیم مدیریت کنیم باید بدانیم که چه رفتاری در چه جایگاهی قرار میگیرد </a:t>
            </a:r>
            <a:r>
              <a:rPr lang="fa-IR" sz="2400" dirty="0" smtClean="0">
                <a:solidFill>
                  <a:schemeClr val="tx1">
                    <a:lumMod val="75000"/>
                    <a:lumOff val="25000"/>
                  </a:schemeClr>
                </a:solidFill>
                <a:latin typeface="Arial" panose="020B0604020202020204" pitchFamily="34" charset="0"/>
                <a:cs typeface="Arial" panose="020B0604020202020204" pitchFamily="34" charset="0"/>
              </a:rPr>
              <a:t>}</a:t>
            </a:r>
            <a:br>
              <a:rPr lang="fa-IR" sz="2400" dirty="0" smtClean="0">
                <a:solidFill>
                  <a:schemeClr val="tx1">
                    <a:lumMod val="75000"/>
                    <a:lumOff val="25000"/>
                  </a:schemeClr>
                </a:solidFill>
                <a:latin typeface="Arial" panose="020B0604020202020204" pitchFamily="34" charset="0"/>
                <a:cs typeface="Arial" panose="020B0604020202020204" pitchFamily="34" charset="0"/>
              </a:rPr>
            </a:br>
            <a:r>
              <a:rPr lang="fa-IR" sz="2400" dirty="0" smtClean="0">
                <a:solidFill>
                  <a:schemeClr val="tx1">
                    <a:lumMod val="75000"/>
                    <a:lumOff val="25000"/>
                  </a:schemeClr>
                </a:solidFill>
                <a:latin typeface="Arial" panose="020B0604020202020204" pitchFamily="34" charset="0"/>
                <a:cs typeface="Arial" panose="020B0604020202020204" pitchFamily="34" charset="0"/>
              </a:rPr>
              <a:t> </a:t>
            </a:r>
            <a:r>
              <a:rPr lang="fa-IR" sz="2400" dirty="0">
                <a:solidFill>
                  <a:schemeClr val="tx1">
                    <a:lumMod val="75000"/>
                    <a:lumOff val="25000"/>
                  </a:schemeClr>
                </a:solidFill>
                <a:latin typeface="Arial" panose="020B0604020202020204" pitchFamily="34" charset="0"/>
                <a:cs typeface="Arial" panose="020B0604020202020204" pitchFamily="34" charset="0"/>
              </a:rPr>
              <a:t/>
            </a:r>
            <a:br>
              <a:rPr lang="fa-IR" sz="2400" dirty="0">
                <a:solidFill>
                  <a:schemeClr val="tx1">
                    <a:lumMod val="75000"/>
                    <a:lumOff val="25000"/>
                  </a:schemeClr>
                </a:solidFill>
                <a:latin typeface="Arial" panose="020B0604020202020204" pitchFamily="34" charset="0"/>
                <a:cs typeface="Arial" panose="020B0604020202020204" pitchFamily="34" charset="0"/>
              </a:rPr>
            </a:br>
            <a:r>
              <a:rPr lang="fa-IR" sz="3200" dirty="0">
                <a:solidFill>
                  <a:schemeClr val="accent1">
                    <a:lumMod val="75000"/>
                  </a:schemeClr>
                </a:solidFill>
                <a:latin typeface="Arial" panose="020B0604020202020204" pitchFamily="34" charset="0"/>
                <a:cs typeface="Arial" panose="020B0604020202020204" pitchFamily="34" charset="0"/>
              </a:rPr>
              <a:t>هیجان 3 مشخصه دارد : </a:t>
            </a:r>
            <a:r>
              <a:rPr lang="fa-IR" sz="2400" dirty="0" smtClean="0">
                <a:solidFill>
                  <a:schemeClr val="tx1">
                    <a:lumMod val="75000"/>
                    <a:lumOff val="25000"/>
                  </a:schemeClr>
                </a:solidFill>
                <a:latin typeface="Arial" panose="020B0604020202020204" pitchFamily="34" charset="0"/>
                <a:cs typeface="Arial" panose="020B0604020202020204" pitchFamily="34" charset="0"/>
              </a:rPr>
              <a:t/>
            </a:r>
            <a:br>
              <a:rPr lang="fa-IR" sz="2400" dirty="0" smtClean="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
            </a:r>
            <a:br>
              <a:rPr lang="fa-IR" sz="2400" dirty="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1. تغییرات فیزیولوژیکی </a:t>
            </a:r>
            <a:br>
              <a:rPr lang="fa-IR" sz="2400" dirty="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2. تجارب عینی </a:t>
            </a:r>
            <a:br>
              <a:rPr lang="fa-IR" sz="2400" dirty="0">
                <a:solidFill>
                  <a:schemeClr val="tx1">
                    <a:lumMod val="75000"/>
                    <a:lumOff val="25000"/>
                  </a:schemeClr>
                </a:solidFill>
                <a:latin typeface="Arial" panose="020B0604020202020204" pitchFamily="34" charset="0"/>
                <a:cs typeface="Arial" panose="020B0604020202020204" pitchFamily="34" charset="0"/>
              </a:rPr>
            </a:br>
            <a:r>
              <a:rPr lang="fa-IR" sz="2400" dirty="0">
                <a:solidFill>
                  <a:schemeClr val="tx1">
                    <a:lumMod val="75000"/>
                    <a:lumOff val="25000"/>
                  </a:schemeClr>
                </a:solidFill>
                <a:latin typeface="Arial" panose="020B0604020202020204" pitchFamily="34" charset="0"/>
                <a:cs typeface="Arial" panose="020B0604020202020204" pitchFamily="34" charset="0"/>
              </a:rPr>
              <a:t>3. گرایشات عملی </a:t>
            </a:r>
            <a:r>
              <a:rPr lang="en-US" sz="2400" dirty="0">
                <a:solidFill>
                  <a:schemeClr val="tx1">
                    <a:lumMod val="75000"/>
                    <a:lumOff val="25000"/>
                  </a:schemeClr>
                </a:solidFill>
                <a:latin typeface="Arial" panose="020B0604020202020204" pitchFamily="34" charset="0"/>
                <a:cs typeface="Arial" panose="020B0604020202020204" pitchFamily="34" charset="0"/>
              </a:rPr>
              <a:t/>
            </a:r>
            <a:br>
              <a:rPr lang="en-US" sz="2400" dirty="0">
                <a:solidFill>
                  <a:schemeClr val="tx1">
                    <a:lumMod val="75000"/>
                    <a:lumOff val="25000"/>
                  </a:schemeClr>
                </a:solidFill>
                <a:latin typeface="Arial" panose="020B0604020202020204" pitchFamily="34" charset="0"/>
                <a:cs typeface="Arial" panose="020B0604020202020204" pitchFamily="34" charset="0"/>
              </a:rPr>
            </a:br>
            <a:endParaRPr lang="en-US" sz="24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6135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701048"/>
          </a:xfrm>
        </p:spPr>
        <p:txBody>
          <a:bodyPr>
            <a:norm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تغییرات فیزیولوژیکی چیست ؟</a:t>
            </a:r>
            <a:r>
              <a:rPr lang="fa-IR" sz="2400" dirty="0">
                <a:solidFill>
                  <a:schemeClr val="tx1">
                    <a:lumMod val="85000"/>
                    <a:lumOff val="15000"/>
                  </a:schemeClr>
                </a:solidFill>
                <a:latin typeface="Arial" panose="020B0604020202020204" pitchFamily="34" charset="0"/>
                <a:cs typeface="Arial" panose="020B0604020202020204" pitchFamily="34" charset="0"/>
              </a:rPr>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تغییرات </a:t>
            </a:r>
            <a:r>
              <a:rPr lang="fa-IR" sz="2400" dirty="0">
                <a:solidFill>
                  <a:schemeClr val="tx1">
                    <a:lumMod val="85000"/>
                    <a:lumOff val="15000"/>
                  </a:schemeClr>
                </a:solidFill>
                <a:latin typeface="Arial" panose="020B0604020202020204" pitchFamily="34" charset="0"/>
                <a:cs typeface="Arial" panose="020B0604020202020204" pitchFamily="34" charset="0"/>
              </a:rPr>
              <a:t>فیزیولوژیکی </a:t>
            </a:r>
            <a:r>
              <a:rPr lang="fa-IR" sz="2400" dirty="0" smtClean="0">
                <a:solidFill>
                  <a:schemeClr val="tx1">
                    <a:lumMod val="85000"/>
                    <a:lumOff val="15000"/>
                  </a:schemeClr>
                </a:solidFill>
                <a:latin typeface="Arial" panose="020B0604020202020204" pitchFamily="34" charset="0"/>
                <a:cs typeface="Arial" panose="020B0604020202020204" pitchFamily="34" charset="0"/>
              </a:rPr>
              <a:t>نقش </a:t>
            </a:r>
            <a:r>
              <a:rPr lang="fa-IR" sz="2400" dirty="0">
                <a:solidFill>
                  <a:schemeClr val="tx1">
                    <a:lumMod val="85000"/>
                    <a:lumOff val="15000"/>
                  </a:schemeClr>
                </a:solidFill>
                <a:latin typeface="Arial" panose="020B0604020202020204" pitchFamily="34" charset="0"/>
                <a:cs typeface="Arial" panose="020B0604020202020204" pitchFamily="34" charset="0"/>
              </a:rPr>
              <a:t>به سزایی دارد چرا که سازنده حالت فرد است و رابطه ی مستقیم با انگیختگی دارد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تجارب </a:t>
            </a:r>
            <a:r>
              <a:rPr lang="fa-IR" sz="2800" dirty="0">
                <a:solidFill>
                  <a:schemeClr val="accent1">
                    <a:lumMod val="75000"/>
                  </a:schemeClr>
                </a:solidFill>
                <a:latin typeface="Arial" panose="020B0604020202020204" pitchFamily="34" charset="0"/>
                <a:cs typeface="Arial" panose="020B0604020202020204" pitchFamily="34" charset="0"/>
              </a:rPr>
              <a:t>عینی </a:t>
            </a:r>
            <a:r>
              <a:rPr lang="fa-IR" sz="2800" dirty="0" smtClean="0">
                <a:solidFill>
                  <a:schemeClr val="accent1">
                    <a:lumMod val="75000"/>
                  </a:schemeClr>
                </a:solidFill>
                <a:latin typeface="Arial" panose="020B0604020202020204" pitchFamily="34" charset="0"/>
                <a:cs typeface="Arial" panose="020B0604020202020204" pitchFamily="34" charset="0"/>
              </a:rPr>
              <a:t>چیست </a:t>
            </a:r>
            <a:r>
              <a:rPr lang="fa-IR" sz="2800" dirty="0">
                <a:solidFill>
                  <a:schemeClr val="accent1">
                    <a:lumMod val="75000"/>
                  </a:schemeClr>
                </a:solidFill>
                <a:latin typeface="Arial" panose="020B0604020202020204" pitchFamily="34" charset="0"/>
                <a:cs typeface="Arial" panose="020B0604020202020204" pitchFamily="34" charset="0"/>
              </a:rPr>
              <a:t>؟ </a:t>
            </a:r>
            <a:br>
              <a:rPr lang="fa-IR" sz="2800" dirty="0">
                <a:solidFill>
                  <a:schemeClr val="accent1">
                    <a:lumMod val="7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به </a:t>
            </a:r>
            <a:r>
              <a:rPr lang="fa-IR" sz="2400" dirty="0">
                <a:solidFill>
                  <a:schemeClr val="tx1">
                    <a:lumMod val="85000"/>
                    <a:lumOff val="15000"/>
                  </a:schemeClr>
                </a:solidFill>
                <a:latin typeface="Arial" panose="020B0604020202020204" pitchFamily="34" charset="0"/>
                <a:cs typeface="Arial" panose="020B0604020202020204" pitchFamily="34" charset="0"/>
              </a:rPr>
              <a:t>انچه فرد اگاهانه طی دوره های هیجانی تجربه میکنند اشاره دارد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گرایشات </a:t>
            </a:r>
            <a:r>
              <a:rPr lang="fa-IR" sz="2800" dirty="0">
                <a:solidFill>
                  <a:schemeClr val="accent1">
                    <a:lumMod val="75000"/>
                  </a:schemeClr>
                </a:solidFill>
                <a:latin typeface="Arial" panose="020B0604020202020204" pitchFamily="34" charset="0"/>
                <a:cs typeface="Arial" panose="020B0604020202020204" pitchFamily="34" charset="0"/>
              </a:rPr>
              <a:t>عملی چیست ؟ </a:t>
            </a:r>
            <a:r>
              <a:rPr lang="fa-IR" sz="2400" dirty="0">
                <a:solidFill>
                  <a:schemeClr val="tx1">
                    <a:lumMod val="85000"/>
                    <a:lumOff val="15000"/>
                  </a:schemeClr>
                </a:solidFill>
                <a:latin typeface="Arial" panose="020B0604020202020204" pitchFamily="34" charset="0"/>
                <a:cs typeface="Arial" panose="020B0604020202020204" pitchFamily="34" charset="0"/>
              </a:rPr>
              <a:t/>
            </a:r>
            <a:br>
              <a:rPr lang="fa-IR" sz="2400" dirty="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
            </a:r>
            <a:br>
              <a:rPr lang="fa-IR" sz="2400" dirty="0" smtClean="0">
                <a:solidFill>
                  <a:schemeClr val="tx1">
                    <a:lumMod val="85000"/>
                    <a:lumOff val="15000"/>
                  </a:schemeClr>
                </a:solidFill>
                <a:latin typeface="Arial" panose="020B0604020202020204" pitchFamily="34" charset="0"/>
                <a:cs typeface="Arial" panose="020B0604020202020204" pitchFamily="34" charset="0"/>
              </a:rPr>
            </a:br>
            <a:r>
              <a:rPr lang="fa-IR" sz="2400" dirty="0" smtClean="0">
                <a:solidFill>
                  <a:schemeClr val="tx1">
                    <a:lumMod val="85000"/>
                    <a:lumOff val="15000"/>
                  </a:schemeClr>
                </a:solidFill>
                <a:latin typeface="Arial" panose="020B0604020202020204" pitchFamily="34" charset="0"/>
                <a:cs typeface="Arial" panose="020B0604020202020204" pitchFamily="34" charset="0"/>
              </a:rPr>
              <a:t>گرایشات </a:t>
            </a:r>
            <a:r>
              <a:rPr lang="fa-IR" sz="2400" dirty="0">
                <a:solidFill>
                  <a:schemeClr val="tx1">
                    <a:lumMod val="85000"/>
                    <a:lumOff val="15000"/>
                  </a:schemeClr>
                </a:solidFill>
                <a:latin typeface="Arial" panose="020B0604020202020204" pitchFamily="34" charset="0"/>
                <a:cs typeface="Arial" panose="020B0604020202020204" pitchFamily="34" charset="0"/>
              </a:rPr>
              <a:t>رفتاری خاصی است که ممکن است سبب بروز یا تقویت رفتاری متغاتب ان هیجان میشود </a:t>
            </a:r>
            <a:r>
              <a:rPr lang="en-US" sz="2400" dirty="0">
                <a:solidFill>
                  <a:schemeClr val="tx1">
                    <a:lumMod val="85000"/>
                    <a:lumOff val="15000"/>
                  </a:schemeClr>
                </a:solidFill>
                <a:latin typeface="Arial" panose="020B0604020202020204" pitchFamily="34" charset="0"/>
                <a:cs typeface="Arial" panose="020B0604020202020204" pitchFamily="34" charset="0"/>
              </a:rPr>
              <a:t/>
            </a:r>
            <a:br>
              <a:rPr lang="en-US" sz="2400" dirty="0">
                <a:solidFill>
                  <a:schemeClr val="tx1">
                    <a:lumMod val="85000"/>
                    <a:lumOff val="15000"/>
                  </a:schemeClr>
                </a:solidFill>
                <a:latin typeface="Arial" panose="020B0604020202020204" pitchFamily="34" charset="0"/>
                <a:cs typeface="Arial" panose="020B0604020202020204" pitchFamily="34" charset="0"/>
              </a:rPr>
            </a:br>
            <a:endParaRPr lang="en-US" sz="2400"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7381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082862"/>
          </a:xfrm>
        </p:spPr>
        <p:txBody>
          <a:bodyPr>
            <a:no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هیجان چه تاثیری دارد و انگیزه های انگیزشی ان چیست ؟ </a:t>
            </a:r>
            <a:r>
              <a:rPr lang="fa-IR" sz="2400" dirty="0">
                <a:solidFill>
                  <a:schemeClr val="bg2">
                    <a:lumMod val="25000"/>
                  </a:schemeClr>
                </a:solidFill>
                <a:latin typeface="Arial" panose="020B0604020202020204" pitchFamily="34" charset="0"/>
                <a:cs typeface="Arial" panose="020B0604020202020204" pitchFamily="34" charset="0"/>
              </a:rPr>
              <a:t/>
            </a:r>
            <a:br>
              <a:rPr lang="fa-IR" sz="2400" dirty="0">
                <a:solidFill>
                  <a:schemeClr val="bg2">
                    <a:lumMod val="25000"/>
                  </a:schemeClr>
                </a:solidFill>
                <a:latin typeface="Arial" panose="020B0604020202020204" pitchFamily="34" charset="0"/>
                <a:cs typeface="Arial" panose="020B0604020202020204" pitchFamily="34" charset="0"/>
              </a:rPr>
            </a:br>
            <a:r>
              <a:rPr lang="fa-IR" sz="2400" dirty="0" smtClean="0">
                <a:solidFill>
                  <a:schemeClr val="bg2">
                    <a:lumMod val="25000"/>
                  </a:schemeClr>
                </a:solidFill>
                <a:latin typeface="Arial" panose="020B0604020202020204" pitchFamily="34" charset="0"/>
                <a:cs typeface="Arial" panose="020B0604020202020204" pitchFamily="34" charset="0"/>
              </a:rPr>
              <a:t/>
            </a:r>
            <a:br>
              <a:rPr lang="fa-IR" sz="2400" dirty="0" smtClean="0">
                <a:solidFill>
                  <a:schemeClr val="bg2">
                    <a:lumMod val="25000"/>
                  </a:schemeClr>
                </a:solidFill>
                <a:latin typeface="Arial" panose="020B0604020202020204" pitchFamily="34" charset="0"/>
                <a:cs typeface="Arial" panose="020B0604020202020204" pitchFamily="34" charset="0"/>
              </a:rPr>
            </a:br>
            <a:r>
              <a:rPr lang="fa-IR" sz="2400" dirty="0" smtClean="0">
                <a:solidFill>
                  <a:schemeClr val="bg2">
                    <a:lumMod val="25000"/>
                  </a:schemeClr>
                </a:solidFill>
                <a:latin typeface="Arial" panose="020B0604020202020204" pitchFamily="34" charset="0"/>
                <a:cs typeface="Arial" panose="020B0604020202020204" pitchFamily="34" charset="0"/>
              </a:rPr>
              <a:t>پژوهشگران </a:t>
            </a:r>
            <a:r>
              <a:rPr lang="fa-IR" sz="2400" dirty="0">
                <a:solidFill>
                  <a:schemeClr val="bg2">
                    <a:lumMod val="25000"/>
                  </a:schemeClr>
                </a:solidFill>
                <a:latin typeface="Arial" panose="020B0604020202020204" pitchFamily="34" charset="0"/>
                <a:cs typeface="Arial" panose="020B0604020202020204" pitchFamily="34" charset="0"/>
              </a:rPr>
              <a:t>توانستند با تحقیقات اثبات کنند که گسترده ی وسیعی از هیجان با تغییر سطح عملکرد همراه که حالات هیجانی فرد میتواند بر روی انگیزه و در عین حال عملکرد </a:t>
            </a:r>
            <a:r>
              <a:rPr lang="fa-IR" sz="2400" dirty="0" smtClean="0">
                <a:solidFill>
                  <a:schemeClr val="bg2">
                    <a:lumMod val="25000"/>
                  </a:schemeClr>
                </a:solidFill>
                <a:latin typeface="Arial" panose="020B0604020202020204" pitchFamily="34" charset="0"/>
                <a:cs typeface="Arial" panose="020B0604020202020204" pitchFamily="34" charset="0"/>
              </a:rPr>
              <a:t>فیزیکی </a:t>
            </a:r>
            <a:r>
              <a:rPr lang="fa-IR" sz="2400" dirty="0">
                <a:solidFill>
                  <a:schemeClr val="bg2">
                    <a:lumMod val="25000"/>
                  </a:schemeClr>
                </a:solidFill>
                <a:latin typeface="Arial" panose="020B0604020202020204" pitchFamily="34" charset="0"/>
                <a:cs typeface="Arial" panose="020B0604020202020204" pitchFamily="34" charset="0"/>
              </a:rPr>
              <a:t>شناختی اثر بگذارد . بنا به یک عقیده کلی هیجان هم می تواند انسان ها را به سمت هدف { کنترل خشم } سوق دهد و هم می توانداز ان دور کنند { ترس } برخی هیجان ها به تناسب افراد و موقعیت ها ی خاصشان ممکن است هردو اثر داشته باشند </a:t>
            </a:r>
            <a:br>
              <a:rPr lang="fa-IR" sz="2400" dirty="0">
                <a:solidFill>
                  <a:schemeClr val="bg2">
                    <a:lumMod val="25000"/>
                  </a:schemeClr>
                </a:solidFill>
                <a:latin typeface="Arial" panose="020B0604020202020204" pitchFamily="34" charset="0"/>
                <a:cs typeface="Arial" panose="020B0604020202020204" pitchFamily="34" charset="0"/>
              </a:rPr>
            </a:br>
            <a:r>
              <a:rPr lang="fa-IR" sz="2400" dirty="0" smtClean="0">
                <a:solidFill>
                  <a:schemeClr val="bg2">
                    <a:lumMod val="25000"/>
                  </a:schemeClr>
                </a:solidFill>
                <a:latin typeface="Arial" panose="020B0604020202020204" pitchFamily="34" charset="0"/>
                <a:cs typeface="Arial" panose="020B0604020202020204" pitchFamily="34" charset="0"/>
              </a:rPr>
              <a:t/>
            </a:r>
            <a:br>
              <a:rPr lang="fa-IR" sz="2400" dirty="0" smtClean="0">
                <a:solidFill>
                  <a:schemeClr val="bg2">
                    <a:lumMod val="25000"/>
                  </a:schemeClr>
                </a:solidFill>
                <a:latin typeface="Arial" panose="020B0604020202020204" pitchFamily="34" charset="0"/>
                <a:cs typeface="Arial" panose="020B0604020202020204" pitchFamily="34" charset="0"/>
              </a:rPr>
            </a:br>
            <a:r>
              <a:rPr lang="fa-IR" sz="2400" dirty="0" smtClean="0">
                <a:solidFill>
                  <a:srgbClr val="C00000"/>
                </a:solidFill>
                <a:latin typeface="Arial" panose="020B0604020202020204" pitchFamily="34" charset="0"/>
                <a:cs typeface="Arial" panose="020B0604020202020204" pitchFamily="34" charset="0"/>
              </a:rPr>
              <a:t>نکته </a:t>
            </a:r>
            <a:r>
              <a:rPr lang="fa-IR" sz="2400" dirty="0">
                <a:solidFill>
                  <a:srgbClr val="C00000"/>
                </a:solidFill>
                <a:latin typeface="Arial" panose="020B0604020202020204" pitchFamily="34" charset="0"/>
                <a:cs typeface="Arial" panose="020B0604020202020204" pitchFamily="34" charset="0"/>
              </a:rPr>
              <a:t>: </a:t>
            </a:r>
            <a:r>
              <a:rPr lang="fa-IR" sz="2400" dirty="0" smtClean="0">
                <a:solidFill>
                  <a:srgbClr val="C00000"/>
                </a:solidFill>
                <a:latin typeface="Arial" panose="020B0604020202020204" pitchFamily="34" charset="0"/>
                <a:cs typeface="Arial" panose="020B0604020202020204" pitchFamily="34" charset="0"/>
              </a:rPr>
              <a:t/>
            </a:r>
            <a:br>
              <a:rPr lang="fa-IR" sz="2400" dirty="0" smtClean="0">
                <a:solidFill>
                  <a:srgbClr val="C00000"/>
                </a:solidFill>
                <a:latin typeface="Arial" panose="020B0604020202020204" pitchFamily="34" charset="0"/>
                <a:cs typeface="Arial" panose="020B0604020202020204" pitchFamily="34" charset="0"/>
              </a:rPr>
            </a:br>
            <a:r>
              <a:rPr lang="fa-IR" sz="2400" dirty="0" smtClean="0">
                <a:solidFill>
                  <a:schemeClr val="bg2">
                    <a:lumMod val="25000"/>
                  </a:schemeClr>
                </a:solidFill>
                <a:latin typeface="Arial" panose="020B0604020202020204" pitchFamily="34" charset="0"/>
                <a:cs typeface="Arial" panose="020B0604020202020204" pitchFamily="34" charset="0"/>
              </a:rPr>
              <a:t>هیجان </a:t>
            </a:r>
            <a:r>
              <a:rPr lang="fa-IR" sz="2400" dirty="0">
                <a:solidFill>
                  <a:schemeClr val="bg2">
                    <a:lumMod val="25000"/>
                  </a:schemeClr>
                </a:solidFill>
                <a:latin typeface="Arial" panose="020B0604020202020204" pitchFamily="34" charset="0"/>
                <a:cs typeface="Arial" panose="020B0604020202020204" pitchFamily="34" charset="0"/>
              </a:rPr>
              <a:t>های خوب برای عملکرد ابراز کافیرا برای انها اغاز دوباره ایجاد کنند سبب تلاش بیشتر برای رسیدن به هدف می شوند در حالی که هیجان های ناسازگار و نا مناسب سبلب ایجاد حجم زیسادی از انرژس می شود که هدر می رود  </a:t>
            </a:r>
            <a:r>
              <a:rPr lang="en-US" sz="2400" dirty="0">
                <a:solidFill>
                  <a:schemeClr val="bg2">
                    <a:lumMod val="25000"/>
                  </a:schemeClr>
                </a:solidFill>
                <a:latin typeface="Arial" panose="020B0604020202020204" pitchFamily="34" charset="0"/>
                <a:cs typeface="Arial" panose="020B0604020202020204" pitchFamily="34" charset="0"/>
              </a:rPr>
              <a:t/>
            </a:r>
            <a:br>
              <a:rPr lang="en-US" sz="2400" dirty="0">
                <a:solidFill>
                  <a:schemeClr val="bg2">
                    <a:lumMod val="25000"/>
                  </a:schemeClr>
                </a:solidFill>
                <a:latin typeface="Arial" panose="020B0604020202020204" pitchFamily="34" charset="0"/>
                <a:cs typeface="Arial" panose="020B0604020202020204" pitchFamily="34" charset="0"/>
              </a:rPr>
            </a:br>
            <a:endParaRPr lang="en-US" sz="2400" dirty="0">
              <a:solidFill>
                <a:schemeClr val="bg2">
                  <a:lumMod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7591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213" y="789903"/>
            <a:ext cx="8596668" cy="5443470"/>
          </a:xfrm>
        </p:spPr>
        <p:txBody>
          <a:bodyPr>
            <a:no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هوش چیست </a:t>
            </a:r>
            <a:r>
              <a:rPr lang="fa-IR" sz="2800" dirty="0" smtClean="0">
                <a:solidFill>
                  <a:schemeClr val="accent1">
                    <a:lumMod val="75000"/>
                  </a:schemeClr>
                </a:solidFill>
                <a:latin typeface="Arial" panose="020B0604020202020204" pitchFamily="34" charset="0"/>
                <a:cs typeface="Arial" panose="020B0604020202020204" pitchFamily="34" charset="0"/>
              </a:rPr>
              <a:t>؟</a:t>
            </a:r>
            <a:br>
              <a:rPr lang="fa-IR" sz="2800" dirty="0" smtClean="0">
                <a:solidFill>
                  <a:schemeClr val="accent1">
                    <a:lumMod val="75000"/>
                  </a:schemeClr>
                </a:solidFill>
                <a:latin typeface="Arial" panose="020B0604020202020204" pitchFamily="34" charset="0"/>
                <a:cs typeface="Arial" panose="020B0604020202020204" pitchFamily="34" charset="0"/>
              </a:rPr>
            </a:br>
            <a:r>
              <a:rPr lang="fa-IR" sz="2000" dirty="0" smtClean="0">
                <a:solidFill>
                  <a:schemeClr val="bg2">
                    <a:lumMod val="10000"/>
                  </a:schemeClr>
                </a:solidFill>
                <a:latin typeface="Arial" panose="020B0604020202020204" pitchFamily="34" charset="0"/>
                <a:cs typeface="Arial" panose="020B0604020202020204" pitchFamily="34" charset="0"/>
              </a:rPr>
              <a:t/>
            </a:r>
            <a:br>
              <a:rPr lang="fa-IR" sz="2000" dirty="0" smtClean="0">
                <a:solidFill>
                  <a:schemeClr val="bg2">
                    <a:lumMod val="10000"/>
                  </a:schemeClr>
                </a:solidFill>
                <a:latin typeface="Arial" panose="020B0604020202020204" pitchFamily="34" charset="0"/>
                <a:cs typeface="Arial" panose="020B0604020202020204" pitchFamily="34" charset="0"/>
              </a:rPr>
            </a:br>
            <a:r>
              <a:rPr lang="fa-IR" sz="2000" dirty="0" smtClean="0">
                <a:solidFill>
                  <a:schemeClr val="bg2">
                    <a:lumMod val="10000"/>
                  </a:schemeClr>
                </a:solidFill>
                <a:latin typeface="Arial" panose="020B0604020202020204" pitchFamily="34" charset="0"/>
                <a:cs typeface="Arial" panose="020B0604020202020204" pitchFamily="34" charset="0"/>
              </a:rPr>
              <a:t> </a:t>
            </a:r>
            <a:r>
              <a:rPr lang="fa-IR" sz="2000" dirty="0">
                <a:solidFill>
                  <a:schemeClr val="bg2">
                    <a:lumMod val="10000"/>
                  </a:schemeClr>
                </a:solidFill>
                <a:latin typeface="Arial" panose="020B0604020202020204" pitchFamily="34" charset="0"/>
                <a:cs typeface="Arial" panose="020B0604020202020204" pitchFamily="34" charset="0"/>
              </a:rPr>
              <a:t>بیش از صد سال پیش بهره هوشی یا هوشبهر به عنوان معیار برای سنجش هوش فرد بود در واقع ازمون بهره ی هوشی تنها شاخص نمشان دهنده ی هر فرد در یادگیری بود که در زمان ها بعد 2 روانشناس امریکایی با کارکرد بر روی ذهن توانستند هوش هیجانی را کشف کنند </a:t>
            </a:r>
            <a:r>
              <a:rPr lang="fa-IR" sz="2000" dirty="0" smtClean="0">
                <a:solidFill>
                  <a:schemeClr val="bg2">
                    <a:lumMod val="10000"/>
                  </a:schemeClr>
                </a:solidFill>
                <a:latin typeface="Arial" panose="020B0604020202020204" pitchFamily="34" charset="0"/>
                <a:cs typeface="Arial" panose="020B0604020202020204" pitchFamily="34" charset="0"/>
              </a:rPr>
              <a:t/>
            </a:r>
            <a:br>
              <a:rPr lang="fa-IR" sz="2000" dirty="0" smtClean="0">
                <a:solidFill>
                  <a:schemeClr val="bg2">
                    <a:lumMod val="10000"/>
                  </a:schemeClr>
                </a:solidFill>
                <a:latin typeface="Arial" panose="020B0604020202020204" pitchFamily="34" charset="0"/>
                <a:cs typeface="Arial" panose="020B0604020202020204" pitchFamily="34" charset="0"/>
              </a:rPr>
            </a:br>
            <a:r>
              <a:rPr lang="fa-IR" sz="2000" dirty="0">
                <a:solidFill>
                  <a:schemeClr val="bg2">
                    <a:lumMod val="10000"/>
                  </a:schemeClr>
                </a:solidFill>
                <a:latin typeface="Arial" panose="020B0604020202020204" pitchFamily="34" charset="0"/>
                <a:cs typeface="Arial" panose="020B0604020202020204" pitchFamily="34" charset="0"/>
              </a:rPr>
              <a:t/>
            </a:r>
            <a:br>
              <a:rPr lang="fa-IR" sz="2000" dirty="0">
                <a:solidFill>
                  <a:schemeClr val="bg2">
                    <a:lumMod val="10000"/>
                  </a:schemeClr>
                </a:solidFill>
                <a:latin typeface="Arial" panose="020B0604020202020204" pitchFamily="34" charset="0"/>
                <a:cs typeface="Arial" panose="020B0604020202020204" pitchFamily="34" charset="0"/>
              </a:rPr>
            </a:br>
            <a:r>
              <a:rPr lang="fa-IR" sz="2800" dirty="0">
                <a:solidFill>
                  <a:schemeClr val="accent1">
                    <a:lumMod val="75000"/>
                  </a:schemeClr>
                </a:solidFill>
                <a:latin typeface="Arial" panose="020B0604020202020204" pitchFamily="34" charset="0"/>
                <a:cs typeface="Arial" panose="020B0604020202020204" pitchFamily="34" charset="0"/>
              </a:rPr>
              <a:t>هوش هیجانی چیست؟ </a:t>
            </a:r>
            <a:r>
              <a:rPr lang="fa-IR" sz="2000" dirty="0" smtClean="0">
                <a:solidFill>
                  <a:schemeClr val="bg2">
                    <a:lumMod val="10000"/>
                  </a:schemeClr>
                </a:solidFill>
                <a:latin typeface="Arial" panose="020B0604020202020204" pitchFamily="34" charset="0"/>
                <a:cs typeface="Arial" panose="020B0604020202020204" pitchFamily="34" charset="0"/>
              </a:rPr>
              <a:t/>
            </a:r>
            <a:br>
              <a:rPr lang="fa-IR" sz="2000" dirty="0" smtClean="0">
                <a:solidFill>
                  <a:schemeClr val="bg2">
                    <a:lumMod val="10000"/>
                  </a:schemeClr>
                </a:solidFill>
                <a:latin typeface="Arial" panose="020B0604020202020204" pitchFamily="34" charset="0"/>
                <a:cs typeface="Arial" panose="020B0604020202020204" pitchFamily="34" charset="0"/>
              </a:rPr>
            </a:br>
            <a:r>
              <a:rPr lang="fa-IR" sz="2000" dirty="0">
                <a:solidFill>
                  <a:schemeClr val="bg2">
                    <a:lumMod val="10000"/>
                  </a:schemeClr>
                </a:solidFill>
                <a:latin typeface="Arial" panose="020B0604020202020204" pitchFamily="34" charset="0"/>
                <a:cs typeface="Arial" panose="020B0604020202020204" pitchFamily="34" charset="0"/>
              </a:rPr>
              <a:t/>
            </a:r>
            <a:br>
              <a:rPr lang="fa-IR" sz="2000" dirty="0">
                <a:solidFill>
                  <a:schemeClr val="bg2">
                    <a:lumMod val="10000"/>
                  </a:schemeClr>
                </a:solidFill>
                <a:latin typeface="Arial" panose="020B0604020202020204" pitchFamily="34" charset="0"/>
                <a:cs typeface="Arial" panose="020B0604020202020204" pitchFamily="34" charset="0"/>
              </a:rPr>
            </a:br>
            <a:r>
              <a:rPr lang="fa-IR" sz="2000" dirty="0">
                <a:solidFill>
                  <a:schemeClr val="bg2">
                    <a:lumMod val="10000"/>
                  </a:schemeClr>
                </a:solidFill>
                <a:latin typeface="Arial" panose="020B0604020202020204" pitchFamily="34" charset="0"/>
                <a:cs typeface="Arial" panose="020B0604020202020204" pitchFamily="34" charset="0"/>
              </a:rPr>
              <a:t>هوش هیجانی به معنای دارا بودن مهارت هایی است که فرد با استفاده از ان در می یابد کیست و چه افکار . احساسات . عواظف و انسجام رفتاری دارد </a:t>
            </a:r>
            <a:r>
              <a:rPr lang="fa-IR" sz="2000" dirty="0" smtClean="0">
                <a:solidFill>
                  <a:schemeClr val="bg2">
                    <a:lumMod val="10000"/>
                  </a:schemeClr>
                </a:solidFill>
                <a:latin typeface="Arial" panose="020B0604020202020204" pitchFamily="34" charset="0"/>
                <a:cs typeface="Arial" panose="020B0604020202020204" pitchFamily="34" charset="0"/>
              </a:rPr>
              <a:t/>
            </a:r>
            <a:br>
              <a:rPr lang="fa-IR" sz="2000" dirty="0" smtClean="0">
                <a:solidFill>
                  <a:schemeClr val="bg2">
                    <a:lumMod val="10000"/>
                  </a:schemeClr>
                </a:solidFill>
                <a:latin typeface="Arial" panose="020B0604020202020204" pitchFamily="34" charset="0"/>
                <a:cs typeface="Arial" panose="020B0604020202020204" pitchFamily="34" charset="0"/>
              </a:rPr>
            </a:br>
            <a:r>
              <a:rPr lang="fa-IR" sz="2000" dirty="0">
                <a:solidFill>
                  <a:schemeClr val="accent1">
                    <a:lumMod val="75000"/>
                  </a:schemeClr>
                </a:solidFill>
                <a:latin typeface="Arial" panose="020B0604020202020204" pitchFamily="34" charset="0"/>
                <a:cs typeface="Arial" panose="020B0604020202020204" pitchFamily="34" charset="0"/>
              </a:rPr>
              <a:t/>
            </a:r>
            <a:br>
              <a:rPr lang="fa-IR" sz="2000" dirty="0">
                <a:solidFill>
                  <a:schemeClr val="accent1">
                    <a:lumMod val="75000"/>
                  </a:schemeClr>
                </a:solidFill>
                <a:latin typeface="Arial" panose="020B0604020202020204" pitchFamily="34" charset="0"/>
                <a:cs typeface="Arial" panose="020B0604020202020204" pitchFamily="34" charset="0"/>
              </a:rPr>
            </a:br>
            <a:endParaRPr lang="en-US" sz="2000" dirty="0">
              <a:solidFill>
                <a:schemeClr val="bg2">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7457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02782"/>
            <a:ext cx="8596668" cy="4657859"/>
          </a:xfrm>
        </p:spPr>
        <p:txBody>
          <a:bodyPr>
            <a:norm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مولفه های هوش هیجانی از نظر گلمن :</a:t>
            </a:r>
            <a:r>
              <a:rPr lang="fa-IR" dirty="0">
                <a:solidFill>
                  <a:schemeClr val="accent1">
                    <a:lumMod val="75000"/>
                  </a:schemeClr>
                </a:solidFill>
                <a:latin typeface="Arial" panose="020B0604020202020204" pitchFamily="34" charset="0"/>
                <a:cs typeface="Arial" panose="020B0604020202020204" pitchFamily="34" charset="0"/>
              </a:rPr>
              <a:t/>
            </a:r>
            <a:br>
              <a:rPr lang="fa-IR" dirty="0">
                <a:solidFill>
                  <a:schemeClr val="accent1">
                    <a:lumMod val="75000"/>
                  </a:schemeClr>
                </a:solidFill>
                <a:latin typeface="Arial" panose="020B0604020202020204" pitchFamily="34" charset="0"/>
                <a:cs typeface="Arial" panose="020B0604020202020204" pitchFamily="34" charset="0"/>
              </a:rPr>
            </a:br>
            <a:r>
              <a:rPr lang="fa-IR" dirty="0">
                <a:solidFill>
                  <a:schemeClr val="accent1">
                    <a:lumMod val="75000"/>
                  </a:schemeClr>
                </a:solidFill>
                <a:latin typeface="Arial" panose="020B0604020202020204" pitchFamily="34" charset="0"/>
                <a:cs typeface="Arial" panose="020B0604020202020204" pitchFamily="34" charset="0"/>
              </a:rPr>
              <a:t> </a:t>
            </a:r>
            <a:r>
              <a:rPr lang="fa-IR" dirty="0">
                <a:solidFill>
                  <a:schemeClr val="bg2">
                    <a:lumMod val="10000"/>
                  </a:schemeClr>
                </a:solidFill>
                <a:latin typeface="Arial" panose="020B0604020202020204" pitchFamily="34" charset="0"/>
                <a:cs typeface="Arial" panose="020B0604020202020204" pitchFamily="34" charset="0"/>
              </a:rPr>
              <a:t/>
            </a:r>
            <a:br>
              <a:rPr lang="fa-IR" dirty="0">
                <a:solidFill>
                  <a:schemeClr val="bg2">
                    <a:lumMod val="10000"/>
                  </a:schemeClr>
                </a:solidFill>
                <a:latin typeface="Arial" panose="020B0604020202020204" pitchFamily="34" charset="0"/>
                <a:cs typeface="Arial" panose="020B0604020202020204" pitchFamily="34" charset="0"/>
              </a:rPr>
            </a:br>
            <a:r>
              <a:rPr lang="fa-IR" sz="2400" dirty="0" smtClean="0">
                <a:solidFill>
                  <a:schemeClr val="bg2">
                    <a:lumMod val="10000"/>
                  </a:schemeClr>
                </a:solidFill>
                <a:latin typeface="Arial" panose="020B0604020202020204" pitchFamily="34" charset="0"/>
                <a:cs typeface="Arial" panose="020B0604020202020204" pitchFamily="34" charset="0"/>
              </a:rPr>
              <a:t>1. خود اگاهی </a:t>
            </a:r>
            <a:br>
              <a:rPr lang="fa-IR" sz="2400" dirty="0" smtClean="0">
                <a:solidFill>
                  <a:schemeClr val="bg2">
                    <a:lumMod val="10000"/>
                  </a:schemeClr>
                </a:solidFill>
                <a:latin typeface="Arial" panose="020B0604020202020204" pitchFamily="34" charset="0"/>
                <a:cs typeface="Arial" panose="020B0604020202020204" pitchFamily="34" charset="0"/>
              </a:rPr>
            </a:br>
            <a:r>
              <a:rPr lang="fa-IR" sz="2400" dirty="0" smtClean="0">
                <a:solidFill>
                  <a:schemeClr val="bg2">
                    <a:lumMod val="10000"/>
                  </a:schemeClr>
                </a:solidFill>
                <a:latin typeface="Arial" panose="020B0604020202020204" pitchFamily="34" charset="0"/>
                <a:cs typeface="Arial" panose="020B0604020202020204" pitchFamily="34" charset="0"/>
              </a:rPr>
              <a:t>2. خودگردانی </a:t>
            </a:r>
            <a:br>
              <a:rPr lang="fa-IR" sz="2400" dirty="0" smtClean="0">
                <a:solidFill>
                  <a:schemeClr val="bg2">
                    <a:lumMod val="10000"/>
                  </a:schemeClr>
                </a:solidFill>
                <a:latin typeface="Arial" panose="020B0604020202020204" pitchFamily="34" charset="0"/>
                <a:cs typeface="Arial" panose="020B0604020202020204" pitchFamily="34" charset="0"/>
              </a:rPr>
            </a:br>
            <a:r>
              <a:rPr lang="fa-IR" sz="2400" dirty="0" smtClean="0">
                <a:solidFill>
                  <a:schemeClr val="bg2">
                    <a:lumMod val="10000"/>
                  </a:schemeClr>
                </a:solidFill>
                <a:latin typeface="Arial" panose="020B0604020202020204" pitchFamily="34" charset="0"/>
                <a:cs typeface="Arial" panose="020B0604020202020204" pitchFamily="34" charset="0"/>
              </a:rPr>
              <a:t>3. انگیزش </a:t>
            </a:r>
            <a:br>
              <a:rPr lang="fa-IR" sz="2400" dirty="0" smtClean="0">
                <a:solidFill>
                  <a:schemeClr val="bg2">
                    <a:lumMod val="10000"/>
                  </a:schemeClr>
                </a:solidFill>
                <a:latin typeface="Arial" panose="020B0604020202020204" pitchFamily="34" charset="0"/>
                <a:cs typeface="Arial" panose="020B0604020202020204" pitchFamily="34" charset="0"/>
              </a:rPr>
            </a:br>
            <a:r>
              <a:rPr lang="fa-IR" sz="2400" dirty="0" smtClean="0">
                <a:solidFill>
                  <a:schemeClr val="bg2">
                    <a:lumMod val="10000"/>
                  </a:schemeClr>
                </a:solidFill>
                <a:latin typeface="Arial" panose="020B0604020202020204" pitchFamily="34" charset="0"/>
                <a:cs typeface="Arial" panose="020B0604020202020204" pitchFamily="34" charset="0"/>
              </a:rPr>
              <a:t>4. همدلی </a:t>
            </a:r>
            <a:br>
              <a:rPr lang="fa-IR" sz="2400" dirty="0" smtClean="0">
                <a:solidFill>
                  <a:schemeClr val="bg2">
                    <a:lumMod val="10000"/>
                  </a:schemeClr>
                </a:solidFill>
                <a:latin typeface="Arial" panose="020B0604020202020204" pitchFamily="34" charset="0"/>
                <a:cs typeface="Arial" panose="020B0604020202020204" pitchFamily="34" charset="0"/>
              </a:rPr>
            </a:br>
            <a:r>
              <a:rPr lang="fa-IR" sz="2400" dirty="0" smtClean="0">
                <a:solidFill>
                  <a:schemeClr val="bg2">
                    <a:lumMod val="10000"/>
                  </a:schemeClr>
                </a:solidFill>
                <a:latin typeface="Arial" panose="020B0604020202020204" pitchFamily="34" charset="0"/>
                <a:cs typeface="Arial" panose="020B0604020202020204" pitchFamily="34" charset="0"/>
              </a:rPr>
              <a:t>5. مهارت های ارتباطی و اجتماعی</a:t>
            </a:r>
            <a:endParaRPr lang="en-US" sz="2400" dirty="0"/>
          </a:p>
        </p:txBody>
      </p:sp>
    </p:spTree>
    <p:extLst>
      <p:ext uri="{BB962C8B-B14F-4D97-AF65-F5344CB8AC3E}">
        <p14:creationId xmlns:p14="http://schemas.microsoft.com/office/powerpoint/2010/main" val="4124417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546" y="244699"/>
            <a:ext cx="8531060" cy="6201176"/>
          </a:xfrm>
        </p:spPr>
        <p:txBody>
          <a:bodyPr>
            <a:no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خود اگاهی چیست : </a:t>
            </a:r>
            <a:br>
              <a:rPr lang="fa-IR" sz="2800" dirty="0">
                <a:solidFill>
                  <a:schemeClr val="accent1">
                    <a:lumMod val="75000"/>
                  </a:schemeClr>
                </a:solidFill>
                <a:latin typeface="Arial" panose="020B0604020202020204" pitchFamily="34" charset="0"/>
                <a:cs typeface="Arial" panose="020B0604020202020204" pitchFamily="34" charset="0"/>
              </a:rPr>
            </a:br>
            <a:r>
              <a:rPr lang="fa-IR" sz="2800" dirty="0">
                <a:solidFill>
                  <a:schemeClr val="accent1">
                    <a:lumMod val="75000"/>
                  </a:schemeClr>
                </a:solidFill>
                <a:latin typeface="Arial" panose="020B0604020202020204" pitchFamily="34" charset="0"/>
                <a:cs typeface="Arial" panose="020B0604020202020204" pitchFamily="34" charset="0"/>
              </a:rPr>
              <a:t/>
            </a:r>
            <a:br>
              <a:rPr lang="fa-IR" sz="2800" dirty="0">
                <a:solidFill>
                  <a:schemeClr val="accent1">
                    <a:lumMod val="7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به معنای شناخت هیجان هایی است که حس میکنیم و علت انرا میدانیم </a:t>
            </a: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800" dirty="0">
                <a:solidFill>
                  <a:schemeClr val="accent1">
                    <a:lumMod val="75000"/>
                  </a:schemeClr>
                </a:solidFill>
                <a:latin typeface="Arial" panose="020B0604020202020204" pitchFamily="34" charset="0"/>
                <a:cs typeface="Arial" panose="020B0604020202020204" pitchFamily="34" charset="0"/>
              </a:rPr>
              <a:t>خودگردانی چیست </a:t>
            </a:r>
            <a:r>
              <a:rPr lang="fa-IR" sz="2800" dirty="0" smtClean="0">
                <a:solidFill>
                  <a:schemeClr val="accent1">
                    <a:lumMod val="75000"/>
                  </a:schemeClr>
                </a:solidFill>
                <a:latin typeface="Arial" panose="020B0604020202020204" pitchFamily="34" charset="0"/>
                <a:cs typeface="Arial" panose="020B0604020202020204" pitchFamily="34" charset="0"/>
              </a:rPr>
              <a:t>:</a:t>
            </a:r>
            <a:br>
              <a:rPr lang="fa-IR" sz="2800" dirty="0" smtClean="0">
                <a:solidFill>
                  <a:schemeClr val="accent1">
                    <a:lumMod val="7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 </a:t>
            </a: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تعادل هیجانی است که در کنترل رفتارهای هیجانی نقش دارنند مانند احساسات </a:t>
            </a: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انگیزش </a:t>
            </a:r>
            <a:r>
              <a:rPr lang="fa-IR" sz="2800" dirty="0">
                <a:solidFill>
                  <a:schemeClr val="accent1">
                    <a:lumMod val="75000"/>
                  </a:schemeClr>
                </a:solidFill>
                <a:latin typeface="Arial" panose="020B0604020202020204" pitchFamily="34" charset="0"/>
                <a:cs typeface="Arial" panose="020B0604020202020204" pitchFamily="34" charset="0"/>
              </a:rPr>
              <a:t>چیست </a:t>
            </a:r>
            <a:r>
              <a:rPr lang="fa-IR" sz="2800" dirty="0" smtClean="0">
                <a:solidFill>
                  <a:schemeClr val="accent1">
                    <a:lumMod val="75000"/>
                  </a:schemeClr>
                </a:solidFill>
                <a:latin typeface="Arial" panose="020B0604020202020204" pitchFamily="34" charset="0"/>
                <a:cs typeface="Arial" panose="020B0604020202020204" pitchFamily="34" charset="0"/>
              </a:rPr>
              <a:t>:</a:t>
            </a:r>
            <a:br>
              <a:rPr lang="fa-IR" sz="2800" dirty="0" smtClean="0">
                <a:solidFill>
                  <a:schemeClr val="accent1">
                    <a:lumMod val="7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 </a:t>
            </a: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توانایی انرژی دادن به دیگران و هدایت رفتار انان با وجود رفتار ضعیف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همدلی </a:t>
            </a:r>
            <a:r>
              <a:rPr lang="fa-IR" sz="2800" dirty="0">
                <a:solidFill>
                  <a:schemeClr val="accent1">
                    <a:lumMod val="75000"/>
                  </a:schemeClr>
                </a:solidFill>
                <a:latin typeface="Arial" panose="020B0604020202020204" pitchFamily="34" charset="0"/>
                <a:cs typeface="Arial" panose="020B0604020202020204" pitchFamily="34" charset="0"/>
              </a:rPr>
              <a:t>چیست : </a:t>
            </a: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000" dirty="0" smtClean="0">
                <a:solidFill>
                  <a:schemeClr val="tx1">
                    <a:lumMod val="85000"/>
                    <a:lumOff val="15000"/>
                  </a:schemeClr>
                </a:solidFill>
                <a:latin typeface="Arial" panose="020B0604020202020204" pitchFamily="34" charset="0"/>
                <a:cs typeface="Arial" panose="020B0604020202020204" pitchFamily="34" charset="0"/>
              </a:rPr>
              <a:t>یعنی </a:t>
            </a:r>
            <a:r>
              <a:rPr lang="fa-IR" sz="2000" dirty="0">
                <a:solidFill>
                  <a:schemeClr val="tx1">
                    <a:lumMod val="85000"/>
                    <a:lumOff val="15000"/>
                  </a:schemeClr>
                </a:solidFill>
                <a:latin typeface="Arial" panose="020B0604020202020204" pitchFamily="34" charset="0"/>
                <a:cs typeface="Arial" panose="020B0604020202020204" pitchFamily="34" charset="0"/>
              </a:rPr>
              <a:t>وارد شدن به حریم احساسی دیگران و زیر پوست دیگران بودن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smtClean="0">
                <a:solidFill>
                  <a:schemeClr val="tx1">
                    <a:lumMod val="85000"/>
                    <a:lumOff val="15000"/>
                  </a:schemeClr>
                </a:solidFill>
                <a:latin typeface="Arial" panose="020B0604020202020204" pitchFamily="34" charset="0"/>
                <a:cs typeface="Arial" panose="020B0604020202020204" pitchFamily="34" charset="0"/>
              </a:rPr>
              <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endParaRPr lang="en-US" sz="2000"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1086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303" y="364900"/>
            <a:ext cx="8596668" cy="5598017"/>
          </a:xfrm>
        </p:spPr>
        <p:txBody>
          <a:bodyPr>
            <a:norm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مهارت های ارتباطی و اجتماعی چیست : </a:t>
            </a: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اگاهی شناخت نسبت به هیجانات و احساسات </a:t>
            </a:r>
            <a:r>
              <a:rPr lang="fa-IR" sz="2000" dirty="0" smtClean="0">
                <a:solidFill>
                  <a:schemeClr val="tx1">
                    <a:lumMod val="85000"/>
                    <a:lumOff val="15000"/>
                  </a:schemeClr>
                </a:solidFill>
                <a:latin typeface="Arial" panose="020B0604020202020204" pitchFamily="34" charset="0"/>
                <a:cs typeface="Arial" panose="020B0604020202020204" pitchFamily="34" charset="0"/>
              </a:rPr>
              <a:t>دیگران</a:t>
            </a:r>
            <a:br>
              <a:rPr lang="fa-IR" sz="2000" dirty="0" smtClean="0">
                <a:solidFill>
                  <a:schemeClr val="tx1">
                    <a:lumMod val="85000"/>
                    <a:lumOff val="15000"/>
                  </a:schemeClr>
                </a:solidFill>
                <a:latin typeface="Arial" panose="020B0604020202020204" pitchFamily="34" charset="0"/>
                <a:cs typeface="Arial" panose="020B0604020202020204" pitchFamily="34" charset="0"/>
              </a:rPr>
            </a:br>
            <a:r>
              <a:rPr lang="fa-IR" sz="2000" dirty="0">
                <a:solidFill>
                  <a:schemeClr val="tx1">
                    <a:lumMod val="85000"/>
                    <a:lumOff val="15000"/>
                  </a:schemeClr>
                </a:solidFill>
                <a:latin typeface="Arial" panose="020B0604020202020204" pitchFamily="34" charset="0"/>
                <a:cs typeface="Arial" panose="020B0604020202020204" pitchFamily="34" charset="0"/>
              </a:rPr>
              <a:t/>
            </a:r>
            <a:br>
              <a:rPr lang="fa-IR" sz="2000" dirty="0">
                <a:solidFill>
                  <a:schemeClr val="tx1">
                    <a:lumMod val="85000"/>
                    <a:lumOff val="15000"/>
                  </a:schemeClr>
                </a:solidFill>
                <a:latin typeface="Arial" panose="020B0604020202020204" pitchFamily="34" charset="0"/>
                <a:cs typeface="Arial" panose="020B0604020202020204" pitchFamily="34" charset="0"/>
              </a:rPr>
            </a:br>
            <a:r>
              <a:rPr lang="fa-IR" sz="2800" dirty="0">
                <a:solidFill>
                  <a:schemeClr val="accent1">
                    <a:lumMod val="75000"/>
                  </a:schemeClr>
                </a:solidFill>
                <a:latin typeface="Arial" panose="020B0604020202020204" pitchFamily="34" charset="0"/>
                <a:cs typeface="Arial" panose="020B0604020202020204" pitchFamily="34" charset="0"/>
              </a:rPr>
              <a:t>اهمیت هوش هیجانی در ورزش :</a:t>
            </a:r>
            <a:r>
              <a:rPr lang="fa-IR" sz="2800" dirty="0" smtClean="0">
                <a:solidFill>
                  <a:schemeClr val="accent1">
                    <a:lumMod val="75000"/>
                  </a:schemeClr>
                </a:solidFill>
                <a:latin typeface="Arial" panose="020B0604020202020204" pitchFamily="34" charset="0"/>
                <a:cs typeface="Arial" panose="020B0604020202020204" pitchFamily="34" charset="0"/>
              </a:rPr>
              <a:t/>
            </a:r>
            <a:br>
              <a:rPr lang="fa-IR" sz="2800" dirty="0" smtClean="0">
                <a:solidFill>
                  <a:schemeClr val="accent1">
                    <a:lumMod val="7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  </a:t>
            </a:r>
            <a:r>
              <a:rPr lang="fa-IR" sz="2000" dirty="0"/>
              <a:t/>
            </a:r>
            <a:br>
              <a:rPr lang="fa-IR" sz="2000" dirty="0"/>
            </a:br>
            <a:r>
              <a:rPr lang="fa-IR" sz="2000" dirty="0" smtClean="0">
                <a:solidFill>
                  <a:schemeClr val="tx1">
                    <a:lumMod val="95000"/>
                    <a:lumOff val="5000"/>
                  </a:schemeClr>
                </a:solidFill>
                <a:latin typeface="Arial" panose="020B0604020202020204" pitchFamily="34" charset="0"/>
                <a:cs typeface="Arial" panose="020B0604020202020204" pitchFamily="34" charset="0"/>
              </a:rPr>
              <a:t>یکی </a:t>
            </a:r>
            <a:r>
              <a:rPr lang="fa-IR" sz="2000" dirty="0">
                <a:solidFill>
                  <a:schemeClr val="tx1">
                    <a:lumMod val="95000"/>
                    <a:lumOff val="5000"/>
                  </a:schemeClr>
                </a:solidFill>
                <a:latin typeface="Arial" panose="020B0604020202020204" pitchFamily="34" charset="0"/>
                <a:cs typeface="Arial" panose="020B0604020202020204" pitchFamily="34" charset="0"/>
              </a:rPr>
              <a:t>از عمده ترین دلایل باخت بازیکن می تواند شناختن هوش هیجانی است </a:t>
            </a:r>
            <a:br>
              <a:rPr lang="fa-IR" sz="2000" dirty="0">
                <a:solidFill>
                  <a:schemeClr val="tx1">
                    <a:lumMod val="95000"/>
                    <a:lumOff val="5000"/>
                  </a:schemeClr>
                </a:solidFill>
                <a:latin typeface="Arial" panose="020B0604020202020204" pitchFamily="34" charset="0"/>
                <a:cs typeface="Arial" panose="020B0604020202020204" pitchFamily="34" charset="0"/>
              </a:rPr>
            </a:br>
            <a:endParaRPr lang="en-US" sz="20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0055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970" y="686874"/>
            <a:ext cx="8596668" cy="4529070"/>
          </a:xfrm>
        </p:spPr>
        <p:txBody>
          <a:bodyPr>
            <a:noAutofit/>
          </a:bodyPr>
          <a:lstStyle/>
          <a:p>
            <a:pPr algn="r"/>
            <a:r>
              <a:rPr lang="fa-IR" sz="2800" dirty="0">
                <a:solidFill>
                  <a:schemeClr val="accent1">
                    <a:lumMod val="75000"/>
                  </a:schemeClr>
                </a:solidFill>
                <a:latin typeface="Arial" panose="020B0604020202020204" pitchFamily="34" charset="0"/>
                <a:cs typeface="Arial" panose="020B0604020202020204" pitchFamily="34" charset="0"/>
              </a:rPr>
              <a:t>هوش هیجانی امر مهمی است زیرا به ورزشکار کمک </a:t>
            </a:r>
            <a:r>
              <a:rPr lang="fa-IR" sz="2800" dirty="0" smtClean="0">
                <a:solidFill>
                  <a:schemeClr val="accent1">
                    <a:lumMod val="75000"/>
                  </a:schemeClr>
                </a:solidFill>
                <a:latin typeface="Arial" panose="020B0604020202020204" pitchFamily="34" charset="0"/>
                <a:cs typeface="Arial" panose="020B0604020202020204" pitchFamily="34" charset="0"/>
              </a:rPr>
              <a:t>میکند :</a:t>
            </a:r>
            <a:br>
              <a:rPr lang="fa-IR" sz="2800" dirty="0" smtClean="0">
                <a:solidFill>
                  <a:schemeClr val="accent1">
                    <a:lumMod val="75000"/>
                  </a:schemeClr>
                </a:solidFill>
                <a:latin typeface="Arial" panose="020B0604020202020204" pitchFamily="34" charset="0"/>
                <a:cs typeface="Arial" panose="020B0604020202020204" pitchFamily="34" charset="0"/>
              </a:rPr>
            </a:br>
            <a:r>
              <a:rPr lang="fa-IR" sz="2800" dirty="0" smtClean="0">
                <a:solidFill>
                  <a:schemeClr val="accent1">
                    <a:lumMod val="75000"/>
                  </a:schemeClr>
                </a:solidFill>
                <a:latin typeface="Arial" panose="020B0604020202020204" pitchFamily="34" charset="0"/>
                <a:cs typeface="Arial" panose="020B0604020202020204" pitchFamily="34" charset="0"/>
              </a:rPr>
              <a:t> </a:t>
            </a: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1. با استفاده از احساسات و منطق مشکل ها را حل </a:t>
            </a:r>
            <a:r>
              <a:rPr lang="fa-IR" sz="2000" dirty="0" smtClean="0">
                <a:solidFill>
                  <a:schemeClr val="tx1">
                    <a:lumMod val="95000"/>
                    <a:lumOff val="5000"/>
                  </a:schemeClr>
                </a:solidFill>
                <a:latin typeface="Arial" panose="020B0604020202020204" pitchFamily="34" charset="0"/>
                <a:cs typeface="Arial" panose="020B0604020202020204" pitchFamily="34" charset="0"/>
              </a:rPr>
              <a:t>کند</a:t>
            </a:r>
            <a:br>
              <a:rPr lang="fa-IR" sz="2000" dirty="0" smtClean="0">
                <a:solidFill>
                  <a:schemeClr val="tx1">
                    <a:lumMod val="95000"/>
                    <a:lumOff val="5000"/>
                  </a:schemeClr>
                </a:solidFill>
                <a:latin typeface="Arial" panose="020B0604020202020204" pitchFamily="34" charset="0"/>
                <a:cs typeface="Arial" panose="020B0604020202020204" pitchFamily="34" charset="0"/>
              </a:rPr>
            </a:br>
            <a:r>
              <a:rPr lang="fa-IR" sz="2000" dirty="0" smtClean="0">
                <a:solidFill>
                  <a:schemeClr val="tx1">
                    <a:lumMod val="95000"/>
                    <a:lumOff val="5000"/>
                  </a:schemeClr>
                </a:solidFill>
                <a:latin typeface="Arial" panose="020B0604020202020204" pitchFamily="34" charset="0"/>
                <a:cs typeface="Arial" panose="020B0604020202020204" pitchFamily="34" charset="0"/>
              </a:rPr>
              <a:t> </a:t>
            </a: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2. در برخورد با موقعیت های متغیر انعطاف پذیر باشد </a:t>
            </a:r>
            <a:r>
              <a:rPr lang="fa-IR" sz="2000" dirty="0" smtClean="0">
                <a:solidFill>
                  <a:schemeClr val="tx1">
                    <a:lumMod val="95000"/>
                    <a:lumOff val="5000"/>
                  </a:schemeClr>
                </a:solidFill>
                <a:latin typeface="Arial" panose="020B0604020202020204" pitchFamily="34" charset="0"/>
                <a:cs typeface="Arial" panose="020B0604020202020204" pitchFamily="34" charset="0"/>
              </a:rPr>
              <a:t/>
            </a:r>
            <a:br>
              <a:rPr lang="fa-IR" sz="2000" dirty="0" smtClean="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3. به دیگران کمک کنید تا با شما بهتر و محترمانه تر حرف </a:t>
            </a:r>
            <a:r>
              <a:rPr lang="fa-IR" sz="2000" dirty="0" smtClean="0">
                <a:solidFill>
                  <a:schemeClr val="tx1">
                    <a:lumMod val="95000"/>
                    <a:lumOff val="5000"/>
                  </a:schemeClr>
                </a:solidFill>
                <a:latin typeface="Arial" panose="020B0604020202020204" pitchFamily="34" charset="0"/>
                <a:cs typeface="Arial" panose="020B0604020202020204" pitchFamily="34" charset="0"/>
              </a:rPr>
              <a:t>بزنند</a:t>
            </a:r>
            <a:br>
              <a:rPr lang="fa-IR" sz="2000" dirty="0" smtClean="0">
                <a:solidFill>
                  <a:schemeClr val="tx1">
                    <a:lumMod val="95000"/>
                    <a:lumOff val="5000"/>
                  </a:schemeClr>
                </a:solidFill>
                <a:latin typeface="Arial" panose="020B0604020202020204" pitchFamily="34" charset="0"/>
                <a:cs typeface="Arial" panose="020B0604020202020204" pitchFamily="34" charset="0"/>
              </a:rPr>
            </a:br>
            <a:r>
              <a:rPr lang="fa-IR" sz="2000" dirty="0" smtClean="0">
                <a:solidFill>
                  <a:schemeClr val="tx1">
                    <a:lumMod val="95000"/>
                    <a:lumOff val="5000"/>
                  </a:schemeClr>
                </a:solidFill>
                <a:latin typeface="Arial" panose="020B0604020202020204" pitchFamily="34" charset="0"/>
                <a:cs typeface="Arial" panose="020B0604020202020204" pitchFamily="34" charset="0"/>
              </a:rPr>
              <a:t> </a:t>
            </a: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4. با ارامش و متفکرانه پاسخگوی اقراد مختلف </a:t>
            </a:r>
            <a:r>
              <a:rPr lang="fa-IR" sz="2000" dirty="0" smtClean="0">
                <a:solidFill>
                  <a:schemeClr val="tx1">
                    <a:lumMod val="95000"/>
                    <a:lumOff val="5000"/>
                  </a:schemeClr>
                </a:solidFill>
                <a:latin typeface="Arial" panose="020B0604020202020204" pitchFamily="34" charset="0"/>
                <a:cs typeface="Arial" panose="020B0604020202020204" pitchFamily="34" charset="0"/>
              </a:rPr>
              <a:t>باشد</a:t>
            </a:r>
            <a:br>
              <a:rPr lang="fa-IR" sz="2000" dirty="0" smtClean="0">
                <a:solidFill>
                  <a:schemeClr val="tx1">
                    <a:lumMod val="95000"/>
                    <a:lumOff val="5000"/>
                  </a:schemeClr>
                </a:solidFill>
                <a:latin typeface="Arial" panose="020B0604020202020204" pitchFamily="34" charset="0"/>
                <a:cs typeface="Arial" panose="020B0604020202020204" pitchFamily="34" charset="0"/>
              </a:rPr>
            </a:br>
            <a:r>
              <a:rPr lang="fa-IR" sz="2000" dirty="0" smtClean="0">
                <a:solidFill>
                  <a:schemeClr val="tx1">
                    <a:lumMod val="95000"/>
                    <a:lumOff val="5000"/>
                  </a:schemeClr>
                </a:solidFill>
                <a:latin typeface="Arial" panose="020B0604020202020204" pitchFamily="34" charset="0"/>
                <a:cs typeface="Arial" panose="020B0604020202020204" pitchFamily="34" charset="0"/>
              </a:rPr>
              <a:t> </a:t>
            </a: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5. نگرش مثبت و خوش بینانه داشته </a:t>
            </a:r>
            <a:r>
              <a:rPr lang="fa-IR" sz="2000" dirty="0" smtClean="0">
                <a:solidFill>
                  <a:schemeClr val="tx1">
                    <a:lumMod val="95000"/>
                    <a:lumOff val="5000"/>
                  </a:schemeClr>
                </a:solidFill>
                <a:latin typeface="Arial" panose="020B0604020202020204" pitchFamily="34" charset="0"/>
                <a:cs typeface="Arial" panose="020B0604020202020204" pitchFamily="34" charset="0"/>
              </a:rPr>
              <a:t>باشد</a:t>
            </a:r>
            <a:br>
              <a:rPr lang="fa-IR" sz="2000" dirty="0" smtClean="0">
                <a:solidFill>
                  <a:schemeClr val="tx1">
                    <a:lumMod val="95000"/>
                    <a:lumOff val="5000"/>
                  </a:schemeClr>
                </a:solidFill>
                <a:latin typeface="Arial" panose="020B0604020202020204" pitchFamily="34" charset="0"/>
                <a:cs typeface="Arial" panose="020B0604020202020204" pitchFamily="34" charset="0"/>
              </a:rPr>
            </a:br>
            <a:r>
              <a:rPr lang="fa-IR" sz="2000" dirty="0" smtClean="0">
                <a:solidFill>
                  <a:schemeClr val="tx1">
                    <a:lumMod val="95000"/>
                    <a:lumOff val="5000"/>
                  </a:schemeClr>
                </a:solidFill>
                <a:latin typeface="Arial" panose="020B0604020202020204" pitchFamily="34" charset="0"/>
                <a:cs typeface="Arial" panose="020B0604020202020204" pitchFamily="34" charset="0"/>
              </a:rPr>
              <a:t> </a:t>
            </a:r>
            <a:r>
              <a:rPr lang="fa-IR" sz="2000" dirty="0">
                <a:solidFill>
                  <a:schemeClr val="tx1">
                    <a:lumMod val="95000"/>
                    <a:lumOff val="5000"/>
                  </a:schemeClr>
                </a:solidFill>
                <a:latin typeface="Arial" panose="020B0604020202020204" pitchFamily="34" charset="0"/>
                <a:cs typeface="Arial" panose="020B0604020202020204" pitchFamily="34" charset="0"/>
              </a:rPr>
              <a:t/>
            </a:r>
            <a:br>
              <a:rPr lang="fa-IR" sz="2000" dirty="0">
                <a:solidFill>
                  <a:schemeClr val="tx1">
                    <a:lumMod val="95000"/>
                    <a:lumOff val="5000"/>
                  </a:schemeClr>
                </a:solidFill>
                <a:latin typeface="Arial" panose="020B0604020202020204" pitchFamily="34" charset="0"/>
                <a:cs typeface="Arial" panose="020B0604020202020204" pitchFamily="34" charset="0"/>
              </a:rPr>
            </a:br>
            <a:r>
              <a:rPr lang="fa-IR" sz="2000" dirty="0">
                <a:solidFill>
                  <a:schemeClr val="tx1">
                    <a:lumMod val="95000"/>
                    <a:lumOff val="5000"/>
                  </a:schemeClr>
                </a:solidFill>
                <a:latin typeface="Arial" panose="020B0604020202020204" pitchFamily="34" charset="0"/>
                <a:cs typeface="Arial" panose="020B0604020202020204" pitchFamily="34" charset="0"/>
              </a:rPr>
              <a:t>6. همواره بیاموزید که چگونه وضعیت خود و ممحیطی که در ان ورزش میکنید بهبود بخشد </a:t>
            </a:r>
            <a:r>
              <a:rPr lang="en-US" sz="2000" dirty="0">
                <a:solidFill>
                  <a:schemeClr val="tx1">
                    <a:lumMod val="95000"/>
                    <a:lumOff val="5000"/>
                  </a:schemeClr>
                </a:solidFill>
                <a:latin typeface="Arial" panose="020B0604020202020204" pitchFamily="34" charset="0"/>
                <a:cs typeface="Arial" panose="020B0604020202020204" pitchFamily="34" charset="0"/>
              </a:rPr>
              <a:t/>
            </a:r>
            <a:br>
              <a:rPr lang="en-US" sz="2000" dirty="0">
                <a:solidFill>
                  <a:schemeClr val="tx1">
                    <a:lumMod val="95000"/>
                    <a:lumOff val="5000"/>
                  </a:schemeClr>
                </a:solidFill>
                <a:latin typeface="Arial" panose="020B0604020202020204" pitchFamily="34" charset="0"/>
                <a:cs typeface="Arial" panose="020B0604020202020204" pitchFamily="34" charset="0"/>
              </a:rPr>
            </a:br>
            <a:endParaRPr lang="en-US" sz="2000" dirty="0"/>
          </a:p>
        </p:txBody>
      </p:sp>
    </p:spTree>
    <p:extLst>
      <p:ext uri="{BB962C8B-B14F-4D97-AF65-F5344CB8AC3E}">
        <p14:creationId xmlns:p14="http://schemas.microsoft.com/office/powerpoint/2010/main" val="30388139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42</TotalTime>
  <Words>84</Words>
  <Application>Microsoft Office PowerPoint</Application>
  <PresentationFormat>Custom</PresentationFormat>
  <Paragraphs>12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بنام خدا</vt:lpstr>
      <vt:lpstr>PowerPoint Presentation</vt:lpstr>
      <vt:lpstr>هیجان چیست ؟  هیجان به معنی تحریک . تهییج وادار کردن و سوق دادن است وئ معمولا به احساسات واکنش های عاطفی فرد گفته می شود . هیجان گاهی موجب انجام حرکات غیر ارادی می شود مانند { پرخاشگری و اشتیاق بعد از گل اعتراض تماشاچی }  که اکثر موجب پشیمانی میشود .  روانشناسانی هیجان به 3 مولفه تعریف کرده است : مولفه اول عاطفی . مولفه ی دوم و سوم رفتار و شناخت است  ارزشمندترین دارایی هر فرد به ویژه ورزشکار هیجان است که باید بطور صحیح مدیریت  شود اگر ورزشکاری هیجان نداشته باشد فردی بی انگیزه و بی روح و سرد است  </vt:lpstr>
      <vt:lpstr>که در این صورت نمیتواند لذتی از فعالیت خود ببرد مخصوصا در وقت پیروزی تیم واکنش درستی ندارد .  هیجان دارای چهار ویژگی است :  1. با تغییرات همراه است  2. در اثر یک نوع محرک بوجود می آید  3. واکنش سریع همره دارد  4. مسری است  </vt:lpstr>
      <vt:lpstr>مدیریت هیجان چیست ؟    ورزش برای اکثر ورزشکاران تجربه هیجانی به شمار می اید یک پیروزی می  تواند باعث شادی باشد همانطور که یک شکست میتواند باعث ناامیدی باشد در این حال و وضعیت احساسی ورزشکار تاثیر به سزایی در عملکرد بازیکن طی روند مسابقه دارد   { برای اینکه بتوانیم مدیریت کنیم باید بدانیم که چه رفتاری در چه جایگاهی قرار میگیرد }   هیجان 3 مشخصه دارد :   1. تغییرات فیزیولوژیکی  2. تجارب عینی  3. گرایشات عملی  </vt:lpstr>
      <vt:lpstr>تغییرات فیزیولوژیکی چیست ؟  تغییرات فیزیولوژیکی نقش به سزایی دارد چرا که سازنده حالت فرد است و رابطه ی مستقیم با انگیختگی دارد   تجارب عینی چیست ؟   به انچه فرد اگاهانه طی دوره های هیجانی تجربه میکنند اشاره دارد   گرایشات عملی چیست ؟   گرایشات رفتاری خاصی است که ممکن است سبب بروز یا تقویت رفتاری متغاتب ان هیجان میشود  </vt:lpstr>
      <vt:lpstr>هیجان چه تاثیری دارد و انگیزه های انگیزشی ان چیست ؟   پژوهشگران توانستند با تحقیقات اثبات کنند که گسترده ی وسیعی از هیجان با تغییر سطح عملکرد همراه که حالات هیجانی فرد میتواند بر روی انگیزه و در عین حال عملکرد فیزیکی شناختی اثر بگذارد . بنا به یک عقیده کلی هیجان هم می تواند انسان ها را به سمت هدف { کنترل خشم } سوق دهد و هم می توانداز ان دور کنند { ترس } برخی هیجان ها به تناسب افراد و موقعیت ها ی خاصشان ممکن است هردو اثر داشته باشند   نکته :  هیجان های خوب برای عملکرد ابراز کافیرا برای انها اغاز دوباره ایجاد کنند سبب تلاش بیشتر برای رسیدن به هدف می شوند در حالی که هیجان های ناسازگار و نا مناسب سبلب ایجاد حجم زیسادی از انرژس می شود که هدر می رود   </vt:lpstr>
      <vt:lpstr>هوش چیست ؟   بیش از صد سال پیش بهره هوشی یا هوشبهر به عنوان معیار برای سنجش هوش فرد بود در واقع ازمون بهره ی هوشی تنها شاخص نمشان دهنده ی هر فرد در یادگیری بود که در زمان ها بعد 2 روانشناس امریکایی با کارکرد بر روی ذهن توانستند هوش هیجانی را کشف کنند   هوش هیجانی چیست؟   هوش هیجانی به معنای دارا بودن مهارت هایی است که فرد با استفاده از ان در می یابد کیست و چه افکار . احساسات . عواظف و انسجام رفتاری دارد   </vt:lpstr>
      <vt:lpstr>مولفه های هوش هیجانی از نظر گلمن :   1. خود اگاهی  2. خودگردانی  3. انگیزش  4. همدلی  5. مهارت های ارتباطی و اجتماعی</vt:lpstr>
      <vt:lpstr>خود اگاهی چیست :   به معنای شناخت هیجان هایی است که حس میکنیم و علت انرا میدانیم   خودگردانی چیست :   تعادل هیجانی است که در کنترل رفتارهای هیجانی نقش دارنند مانند احساسات   انگیزش چیست :   توانایی انرژی دادن به دیگران و هدایت رفتار انان با وجود رفتار ضعیف   همدلی چیست :   یعنی وارد شدن به حریم احساسی دیگران و زیر پوست دیگران بودن   </vt:lpstr>
      <vt:lpstr>مهارت های ارتباطی و اجتماعی چیست :   اگاهی شناخت نسبت به هیجانات و احساسات دیگران  اهمیت هوش هیجانی در ورزش :    یکی از عمده ترین دلایل باخت بازیکن می تواند شناختن هوش هیجانی است  </vt:lpstr>
      <vt:lpstr>هوش هیجانی امر مهمی است زیرا به ورزشکار کمک میکند :   1. با استفاده از احساسات و منطق مشکل ها را حل کند   2. در برخورد با موقعیت های متغیر انعطاف پذیر باشد   3. به دیگران کمک کنید تا با شما بهتر و محترمانه تر حرف بزنند   4. با ارامش و متفکرانه پاسخگوی اقراد مختلف باشد   5. نگرش مثبت و خوش بینانه داشته باشد   6. همواره بیاموزید که چگونه وضعیت خود و ممحیطی که در ان ورزش میکنید بهبود بخشد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پاییز 95</dc:title>
  <dc:creator>Morvarid</dc:creator>
  <cp:lastModifiedBy>Windows User</cp:lastModifiedBy>
  <cp:revision>7</cp:revision>
  <dcterms:created xsi:type="dcterms:W3CDTF">2016-10-07T05:24:00Z</dcterms:created>
  <dcterms:modified xsi:type="dcterms:W3CDTF">2020-06-17T11:35:51Z</dcterms:modified>
</cp:coreProperties>
</file>