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8"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6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DF2863C-668C-406F-BBC5-0B0E75076203}" type="datetimeFigureOut">
              <a:rPr lang="en-US" smtClean="0"/>
              <a:t>1/13/2017</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A469683-F995-45EA-B5C3-980DB65F5A9E}" type="slidenum">
              <a:rPr lang="en-US" smtClean="0"/>
              <a:t>‹#›</a:t>
            </a:fld>
            <a:endParaRPr lang="en-US"/>
          </a:p>
        </p:txBody>
      </p:sp>
    </p:spTree>
  </p:cSld>
  <p:clrMapOvr>
    <a:masterClrMapping/>
  </p:clrMapOvr>
  <p:transition>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A469683-F995-45EA-B5C3-980DB65F5A9E}"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transition>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A469683-F995-45EA-B5C3-980DB65F5A9E}"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A469683-F995-45EA-B5C3-980DB65F5A9E}"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A469683-F995-45EA-B5C3-980DB65F5A9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transition>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A469683-F995-45EA-B5C3-980DB65F5A9E}"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A469683-F995-45EA-B5C3-980DB65F5A9E}" type="slidenum">
              <a:rPr lang="en-US" smtClean="0"/>
              <a:t>‹#›</a:t>
            </a:fld>
            <a:endParaRPr lang="en-US"/>
          </a:p>
        </p:txBody>
      </p:sp>
    </p:spTree>
  </p:cSld>
  <p:clrMapOvr>
    <a:masterClrMapping/>
  </p:clrMapOvr>
  <p:transition>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DF2863C-668C-406F-BBC5-0B0E75076203}" type="datetimeFigureOut">
              <a:rPr lang="en-US" smtClean="0"/>
              <a:t>1/13/2017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A469683-F995-45EA-B5C3-980DB65F5A9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transition>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DF2863C-668C-406F-BBC5-0B0E75076203}" type="datetimeFigureOut">
              <a:rPr lang="en-US" smtClean="0"/>
              <a:t>1/13/2017</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A469683-F995-45EA-B5C3-980DB65F5A9E}"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A469683-F995-45EA-B5C3-980DB65F5A9E}" type="slidenum">
              <a:rPr lang="en-US" smtClean="0"/>
              <a:t>‹#›</a:t>
            </a:fld>
            <a:endParaRPr lang="en-US"/>
          </a:p>
        </p:txBody>
      </p:sp>
    </p:spTree>
  </p:cSld>
  <p:clrMapOvr>
    <a:masterClrMapping/>
  </p:clrMapOvr>
  <p:transition>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DF2863C-668C-406F-BBC5-0B0E75076203}" type="datetimeFigureOut">
              <a:rPr lang="en-US" smtClean="0"/>
              <a:t>1/13/2017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A469683-F995-45EA-B5C3-980DB65F5A9E}" type="slidenum">
              <a:rPr lang="en-US" smtClean="0"/>
              <a:t>‹#›</a:t>
            </a:fld>
            <a:endParaRPr lang="en-US"/>
          </a:p>
        </p:txBody>
      </p:sp>
    </p:spTree>
  </p:cSld>
  <p:clrMapOvr>
    <a:masterClrMapping/>
  </p:clrMapOvr>
  <p:transition>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DF2863C-668C-406F-BBC5-0B0E75076203}" type="datetimeFigureOut">
              <a:rPr lang="en-US" smtClean="0"/>
              <a:t>1/13/2017</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A469683-F995-45EA-B5C3-980DB65F5A9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randomBar dir="vert"/>
  </p:transition>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ISM2.WMF"/>
          <p:cNvPicPr>
            <a:picLocks noChangeAspect="1"/>
          </p:cNvPicPr>
          <p:nvPr/>
        </p:nvPicPr>
        <p:blipFill>
          <a:blip r:embed="rId2"/>
          <a:stretch>
            <a:fillRect/>
          </a:stretch>
        </p:blipFill>
        <p:spPr>
          <a:xfrm>
            <a:off x="1000100" y="428604"/>
            <a:ext cx="7370092" cy="492922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450">
                                          <p:stCondLst>
                                            <p:cond delay="0"/>
                                          </p:stCondLst>
                                        </p:cTn>
                                        <p:tgtEl>
                                          <p:spTgt spid="4"/>
                                        </p:tgtEl>
                                      </p:cBhvr>
                                    </p:animEffect>
                                    <p:anim calcmode="lin" valueType="num">
                                      <p:cBhvr>
                                        <p:cTn id="8" dur="4555"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1660"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1660" tmFilter="0, 0; 0.125,0.2665; 0.25,0.4; 0.375,0.465; 0.5,0.5;  0.625,0.535; 0.75,0.6; 0.875,0.7335; 1,1">
                                          <p:stCondLst>
                                            <p:cond delay="1660"/>
                                          </p:stCondLst>
                                        </p:cTn>
                                        <p:tgtEl>
                                          <p:spTgt spid="4"/>
                                        </p:tgtEl>
                                        <p:attrNameLst>
                                          <p:attrName>ppt_y</p:attrName>
                                        </p:attrNameLst>
                                      </p:cBhvr>
                                      <p:tavLst>
                                        <p:tav tm="0" fmla="#ppt_y-sin(pi*$)/9">
                                          <p:val>
                                            <p:fltVal val="0"/>
                                          </p:val>
                                        </p:tav>
                                        <p:tav tm="100000">
                                          <p:val>
                                            <p:fltVal val="1"/>
                                          </p:val>
                                        </p:tav>
                                      </p:tavLst>
                                    </p:anim>
                                    <p:anim calcmode="lin" valueType="num">
                                      <p:cBhvr>
                                        <p:cTn id="11" dur="830" tmFilter="0, 0; 0.125,0.2665; 0.25,0.4; 0.375,0.465; 0.5,0.5;  0.625,0.535; 0.75,0.6; 0.875,0.7335; 1,1">
                                          <p:stCondLst>
                                            <p:cond delay="3310"/>
                                          </p:stCondLst>
                                        </p:cTn>
                                        <p:tgtEl>
                                          <p:spTgt spid="4"/>
                                        </p:tgtEl>
                                        <p:attrNameLst>
                                          <p:attrName>ppt_y</p:attrName>
                                        </p:attrNameLst>
                                      </p:cBhvr>
                                      <p:tavLst>
                                        <p:tav tm="0" fmla="#ppt_y-sin(pi*$)/27">
                                          <p:val>
                                            <p:fltVal val="0"/>
                                          </p:val>
                                        </p:tav>
                                        <p:tav tm="100000">
                                          <p:val>
                                            <p:fltVal val="1"/>
                                          </p:val>
                                        </p:tav>
                                      </p:tavLst>
                                    </p:anim>
                                    <p:anim calcmode="lin" valueType="num">
                                      <p:cBhvr>
                                        <p:cTn id="12" dur="410" tmFilter="0, 0; 0.125,0.2665; 0.25,0.4; 0.375,0.465; 0.5,0.5;  0.625,0.535; 0.75,0.6; 0.875,0.7335; 1,1">
                                          <p:stCondLst>
                                            <p:cond delay="4140"/>
                                          </p:stCondLst>
                                        </p:cTn>
                                        <p:tgtEl>
                                          <p:spTgt spid="4"/>
                                        </p:tgtEl>
                                        <p:attrNameLst>
                                          <p:attrName>ppt_y</p:attrName>
                                        </p:attrNameLst>
                                      </p:cBhvr>
                                      <p:tavLst>
                                        <p:tav tm="0" fmla="#ppt_y-sin(pi*$)/81">
                                          <p:val>
                                            <p:fltVal val="0"/>
                                          </p:val>
                                        </p:tav>
                                        <p:tav tm="100000">
                                          <p:val>
                                            <p:fltVal val="1"/>
                                          </p:val>
                                        </p:tav>
                                      </p:tavLst>
                                    </p:anim>
                                    <p:animScale>
                                      <p:cBhvr>
                                        <p:cTn id="13" dur="65">
                                          <p:stCondLst>
                                            <p:cond delay="1625"/>
                                          </p:stCondLst>
                                        </p:cTn>
                                        <p:tgtEl>
                                          <p:spTgt spid="4"/>
                                        </p:tgtEl>
                                      </p:cBhvr>
                                      <p:to x="100000" y="60000"/>
                                    </p:animScale>
                                    <p:animScale>
                                      <p:cBhvr>
                                        <p:cTn id="14" dur="415" decel="50000">
                                          <p:stCondLst>
                                            <p:cond delay="1690"/>
                                          </p:stCondLst>
                                        </p:cTn>
                                        <p:tgtEl>
                                          <p:spTgt spid="4"/>
                                        </p:tgtEl>
                                      </p:cBhvr>
                                      <p:to x="100000" y="100000"/>
                                    </p:animScale>
                                    <p:animScale>
                                      <p:cBhvr>
                                        <p:cTn id="15" dur="65">
                                          <p:stCondLst>
                                            <p:cond delay="3280"/>
                                          </p:stCondLst>
                                        </p:cTn>
                                        <p:tgtEl>
                                          <p:spTgt spid="4"/>
                                        </p:tgtEl>
                                      </p:cBhvr>
                                      <p:to x="100000" y="80000"/>
                                    </p:animScale>
                                    <p:animScale>
                                      <p:cBhvr>
                                        <p:cTn id="16" dur="415" decel="50000">
                                          <p:stCondLst>
                                            <p:cond delay="3345"/>
                                          </p:stCondLst>
                                        </p:cTn>
                                        <p:tgtEl>
                                          <p:spTgt spid="4"/>
                                        </p:tgtEl>
                                      </p:cBhvr>
                                      <p:to x="100000" y="100000"/>
                                    </p:animScale>
                                    <p:animScale>
                                      <p:cBhvr>
                                        <p:cTn id="17" dur="65">
                                          <p:stCondLst>
                                            <p:cond delay="4105"/>
                                          </p:stCondLst>
                                        </p:cTn>
                                        <p:tgtEl>
                                          <p:spTgt spid="4"/>
                                        </p:tgtEl>
                                      </p:cBhvr>
                                      <p:to x="100000" y="90000"/>
                                    </p:animScale>
                                    <p:animScale>
                                      <p:cBhvr>
                                        <p:cTn id="18" dur="415" decel="50000">
                                          <p:stCondLst>
                                            <p:cond delay="4170"/>
                                          </p:stCondLst>
                                        </p:cTn>
                                        <p:tgtEl>
                                          <p:spTgt spid="4"/>
                                        </p:tgtEl>
                                      </p:cBhvr>
                                      <p:to x="100000" y="100000"/>
                                    </p:animScale>
                                    <p:animScale>
                                      <p:cBhvr>
                                        <p:cTn id="19" dur="65">
                                          <p:stCondLst>
                                            <p:cond delay="4520"/>
                                          </p:stCondLst>
                                        </p:cTn>
                                        <p:tgtEl>
                                          <p:spTgt spid="4"/>
                                        </p:tgtEl>
                                      </p:cBhvr>
                                      <p:to x="100000" y="95000"/>
                                    </p:animScale>
                                    <p:animScale>
                                      <p:cBhvr>
                                        <p:cTn id="20" dur="415" decel="50000">
                                          <p:stCondLst>
                                            <p:cond delay="4585"/>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E\20abeb810c49eeec93ff92a0b47deb87.jpg"/>
          <p:cNvPicPr>
            <a:picLocks noChangeAspect="1" noChangeArrowheads="1"/>
          </p:cNvPicPr>
          <p:nvPr/>
        </p:nvPicPr>
        <p:blipFill>
          <a:blip r:embed="rId2"/>
          <a:srcRect/>
          <a:stretch>
            <a:fillRect/>
          </a:stretch>
        </p:blipFill>
        <p:spPr bwMode="auto">
          <a:xfrm>
            <a:off x="6705600" y="2286000"/>
            <a:ext cx="2438400" cy="2015067"/>
          </a:xfrm>
          <a:prstGeom prst="rect">
            <a:avLst/>
          </a:prstGeom>
          <a:noFill/>
        </p:spPr>
      </p:pic>
      <p:sp>
        <p:nvSpPr>
          <p:cNvPr id="4" name="Subtitle 2"/>
          <p:cNvSpPr>
            <a:spLocks noGrp="1"/>
          </p:cNvSpPr>
          <p:nvPr>
            <p:ph type="subTitle" idx="1"/>
          </p:nvPr>
        </p:nvSpPr>
        <p:spPr>
          <a:xfrm>
            <a:off x="381000" y="914400"/>
            <a:ext cx="8015288" cy="1295400"/>
          </a:xfrm>
        </p:spPr>
        <p:txBody>
          <a:bodyPr>
            <a:normAutofit fontScale="77500" lnSpcReduction="20000"/>
          </a:bodyPr>
          <a:lstStyle/>
          <a:p>
            <a:pPr algn="ctr" eaLnBrk="1" hangingPunct="1"/>
            <a:r>
              <a:rPr lang="fa-IR" sz="6600" dirty="0" smtClean="0">
                <a:solidFill>
                  <a:schemeClr val="accent5">
                    <a:lumMod val="75000"/>
                  </a:schemeClr>
                </a:solidFill>
                <a:cs typeface="B Jadid" pitchFamily="2" charset="-78"/>
              </a:rPr>
              <a:t>طرح توجیهی تولید خیار شور </a:t>
            </a:r>
            <a:endParaRPr lang="en-US" sz="6600" dirty="0" smtClean="0">
              <a:solidFill>
                <a:schemeClr val="accent5">
                  <a:lumMod val="75000"/>
                </a:schemeClr>
              </a:solidFill>
              <a:cs typeface="B Jadid" pitchFamily="2" charset="-78"/>
            </a:endParaRPr>
          </a:p>
          <a:p>
            <a:pPr algn="ctr" eaLnBrk="1" hangingPunct="1"/>
            <a:r>
              <a:rPr lang="fa-IR" sz="3100" dirty="0" smtClean="0">
                <a:solidFill>
                  <a:schemeClr val="bg2">
                    <a:lumMod val="50000"/>
                  </a:schemeClr>
                </a:solidFill>
                <a:cs typeface="B Nazanin" pitchFamily="2" charset="-78"/>
              </a:rPr>
              <a:t>به ظرفیت هزار تن در سال</a:t>
            </a:r>
            <a:endParaRPr lang="en-US" sz="3100" dirty="0" smtClean="0">
              <a:solidFill>
                <a:schemeClr val="bg2">
                  <a:lumMod val="50000"/>
                </a:schemeClr>
              </a:solidFill>
              <a:cs typeface="B Nazanin" pitchFamily="2" charset="-78"/>
            </a:endParaRPr>
          </a:p>
          <a:p>
            <a:pPr algn="ctr" eaLnBrk="1" hangingPunct="1"/>
            <a:endParaRPr lang="en-US" dirty="0" smtClean="0"/>
          </a:p>
        </p:txBody>
      </p:sp>
      <p:sp>
        <p:nvSpPr>
          <p:cNvPr id="6" name="Subtitle 2"/>
          <p:cNvSpPr txBox="1">
            <a:spLocks/>
          </p:cNvSpPr>
          <p:nvPr/>
        </p:nvSpPr>
        <p:spPr>
          <a:xfrm>
            <a:off x="381000" y="3048000"/>
            <a:ext cx="7615239" cy="1219200"/>
          </a:xfrm>
          <a:prstGeom prst="rect">
            <a:avLst/>
          </a:prstGeom>
        </p:spPr>
        <p:txBody>
          <a:bodyPr tIns="0" rIns="45720" bIns="0" anchor="b">
            <a:normAutofit/>
          </a:bodyPr>
          <a:lstStyle/>
          <a:p>
            <a:pPr algn="ctr" fontAlgn="auto">
              <a:spcBef>
                <a:spcPct val="20000"/>
              </a:spcBef>
              <a:spcAft>
                <a:spcPts val="0"/>
              </a:spcAft>
              <a:buClr>
                <a:schemeClr val="accent1"/>
              </a:buClr>
              <a:buSzPct val="80000"/>
              <a:buFont typeface="Wingdings 2"/>
              <a:buNone/>
              <a:defRPr/>
            </a:pPr>
            <a:endParaRPr lang="fa-IR" sz="1700" b="1" dirty="0">
              <a:solidFill>
                <a:schemeClr val="accent5">
                  <a:lumMod val="75000"/>
                </a:schemeClr>
              </a:solidFill>
              <a:latin typeface="+mn-lt"/>
              <a:cs typeface="B Nazanin" pitchFamily="2" charset="-78"/>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anim calcmode="lin" valueType="num">
                                      <p:cBhvr>
                                        <p:cTn id="13"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2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29" presetClass="entr" presetSubtype="0" fill="hold" nodeType="afterEffect" nodePh="1">
                                  <p:stCondLst>
                                    <p:cond delay="1200"/>
                                  </p:stCondLst>
                                  <p:endCondLst>
                                    <p:cond evt="begin" delay="0">
                                      <p:tn val="16"/>
                                    </p:cond>
                                  </p:end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19"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Documents and Settings\Mina\Desktop\20abeb810c49eeec93ff92a0b47deb87.JPG"/>
          <p:cNvPicPr>
            <a:picLocks noChangeAspect="1" noChangeArrowheads="1"/>
          </p:cNvPicPr>
          <p:nvPr/>
        </p:nvPicPr>
        <p:blipFill>
          <a:blip r:embed="rId2"/>
          <a:srcRect/>
          <a:stretch>
            <a:fillRect/>
          </a:stretch>
        </p:blipFill>
        <p:spPr bwMode="auto">
          <a:xfrm>
            <a:off x="6248400" y="4465108"/>
            <a:ext cx="2895600" cy="2392892"/>
          </a:xfrm>
          <a:prstGeom prst="rect">
            <a:avLst/>
          </a:prstGeom>
          <a:noFill/>
        </p:spPr>
      </p:pic>
      <p:sp>
        <p:nvSpPr>
          <p:cNvPr id="3" name="Content Placeholder 2"/>
          <p:cNvSpPr>
            <a:spLocks noGrp="1"/>
          </p:cNvSpPr>
          <p:nvPr>
            <p:ph idx="1"/>
          </p:nvPr>
        </p:nvSpPr>
        <p:spPr>
          <a:xfrm>
            <a:off x="457200" y="533400"/>
            <a:ext cx="8229600" cy="5473891"/>
          </a:xfrm>
        </p:spPr>
        <p:txBody>
          <a:bodyPr>
            <a:normAutofit/>
          </a:bodyPr>
          <a:lstStyle/>
          <a:p>
            <a:pPr algn="r" rtl="1">
              <a:lnSpc>
                <a:spcPct val="150000"/>
              </a:lnSpc>
              <a:buNone/>
            </a:pPr>
            <a:r>
              <a:rPr lang="fa-IR" sz="2400" dirty="0" smtClean="0">
                <a:solidFill>
                  <a:schemeClr val="bg2">
                    <a:lumMod val="50000"/>
                  </a:schemeClr>
                </a:solidFill>
                <a:cs typeface="B Jadid" pitchFamily="2" charset="-78"/>
              </a:rPr>
              <a:t>مقدمه :</a:t>
            </a:r>
          </a:p>
          <a:p>
            <a:pPr algn="r" rtl="1">
              <a:lnSpc>
                <a:spcPct val="150000"/>
              </a:lnSpc>
              <a:buNone/>
            </a:pPr>
            <a:r>
              <a:rPr lang="fa-IR" sz="2400" dirty="0" smtClean="0">
                <a:cs typeface="B Nazanin" pitchFamily="2" charset="-78"/>
              </a:rPr>
              <a:t>برای تهیه خیارشور مناسب در ابتدا به خیار مناسب و قلمی احتیاج داریم تا هم قابل پسند برای مشتری باشد و هم فضایی کمتری را در بسته بندی بگیرد. بهترین و مناسب ترین خیار برای خیارشور خیار درختی می باشد  </a:t>
            </a:r>
          </a:p>
          <a:p>
            <a:pPr algn="r" rtl="1">
              <a:lnSpc>
                <a:spcPct val="150000"/>
              </a:lnSpc>
              <a:buNone/>
            </a:pPr>
            <a:r>
              <a:rPr lang="fa-IR" sz="2400" dirty="0" smtClean="0">
                <a:solidFill>
                  <a:schemeClr val="bg2">
                    <a:lumMod val="50000"/>
                  </a:schemeClr>
                </a:solidFill>
                <a:cs typeface="B Jadid" pitchFamily="2" charset="-78"/>
              </a:rPr>
              <a:t>مراحل مختلف کشت خیار درختی :</a:t>
            </a:r>
            <a:endParaRPr lang="en-US" sz="2400" dirty="0" smtClean="0">
              <a:solidFill>
                <a:schemeClr val="bg2">
                  <a:lumMod val="50000"/>
                </a:schemeClr>
              </a:solidFill>
              <a:cs typeface="B Jadid" pitchFamily="2" charset="-78"/>
            </a:endParaRPr>
          </a:p>
          <a:p>
            <a:pPr marL="566928" indent="-457200" algn="r" rtl="1">
              <a:lnSpc>
                <a:spcPct val="150000"/>
              </a:lnSpc>
              <a:buFont typeface="+mj-lt"/>
              <a:buAutoNum type="arabicPeriod"/>
            </a:pPr>
            <a:r>
              <a:rPr lang="fa-IR" sz="2400" dirty="0" smtClean="0">
                <a:cs typeface="B Nazanin" pitchFamily="2" charset="-78"/>
              </a:rPr>
              <a:t>تهیه زمین</a:t>
            </a:r>
          </a:p>
          <a:p>
            <a:pPr marL="566928" indent="-457200" algn="r" rtl="1">
              <a:lnSpc>
                <a:spcPct val="150000"/>
              </a:lnSpc>
              <a:buFont typeface="+mj-lt"/>
              <a:buAutoNum type="arabicPeriod"/>
            </a:pPr>
            <a:r>
              <a:rPr lang="fa-IR" sz="2400" dirty="0" smtClean="0">
                <a:cs typeface="B Nazanin" pitchFamily="2" charset="-78"/>
              </a:rPr>
              <a:t>فواصل کاشت</a:t>
            </a:r>
          </a:p>
          <a:p>
            <a:pPr marL="566928" indent="-457200" algn="r" rtl="1">
              <a:lnSpc>
                <a:spcPct val="150000"/>
              </a:lnSpc>
              <a:buFont typeface="+mj-lt"/>
              <a:buAutoNum type="arabicPeriod"/>
            </a:pPr>
            <a:r>
              <a:rPr lang="fa-IR" sz="2400" dirty="0" smtClean="0">
                <a:cs typeface="B Nazanin" pitchFamily="2" charset="-78"/>
              </a:rPr>
              <a:t>پوشش خاک</a:t>
            </a:r>
            <a:endParaRPr lang="en-US" sz="2400" dirty="0">
              <a:cs typeface="B Nazanin" pitchFamily="2" charset="-78"/>
            </a:endParaRPr>
          </a:p>
        </p:txBody>
      </p:sp>
    </p:spTree>
  </p:cSld>
  <p:clrMapOvr>
    <a:masterClrMapping/>
  </p:clrMapOvr>
  <p:transition>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6324600"/>
          </a:xfrm>
        </p:spPr>
        <p:txBody>
          <a:bodyPr>
            <a:normAutofit fontScale="92500" lnSpcReduction="10000"/>
          </a:bodyPr>
          <a:lstStyle/>
          <a:p>
            <a:pPr algn="r">
              <a:lnSpc>
                <a:spcPct val="150000"/>
              </a:lnSpc>
              <a:buNone/>
            </a:pPr>
            <a:r>
              <a:rPr lang="fa-IR" sz="2600" dirty="0" smtClean="0">
                <a:solidFill>
                  <a:schemeClr val="bg2">
                    <a:lumMod val="50000"/>
                  </a:schemeClr>
                </a:solidFill>
                <a:cs typeface="B Jadid" pitchFamily="2" charset="-78"/>
              </a:rPr>
              <a:t>تهیه زمین :</a:t>
            </a:r>
            <a:endParaRPr lang="en-US" sz="2600" dirty="0" smtClean="0">
              <a:solidFill>
                <a:schemeClr val="bg2">
                  <a:lumMod val="50000"/>
                </a:schemeClr>
              </a:solidFill>
              <a:cs typeface="B Jadid" pitchFamily="2" charset="-78"/>
            </a:endParaRPr>
          </a:p>
          <a:p>
            <a:pPr algn="r">
              <a:lnSpc>
                <a:spcPct val="150000"/>
              </a:lnSpc>
              <a:buNone/>
            </a:pPr>
            <a:r>
              <a:rPr lang="fa-IR" sz="2400" dirty="0" smtClean="0">
                <a:cs typeface="B Nazanin" pitchFamily="2" charset="-78"/>
              </a:rPr>
              <a:t>زمین خیار باید با شخم عمیق برگردانده شود و با کودهای لازم تقویت شود.بوته های خیار را می توان یک ردیفه و یا دو ردیفه کاشت ولی کشت دو ردیفه متداول تر است. </a:t>
            </a:r>
          </a:p>
          <a:p>
            <a:pPr algn="just" rtl="1">
              <a:lnSpc>
                <a:spcPct val="150000"/>
              </a:lnSpc>
              <a:buNone/>
            </a:pPr>
            <a:r>
              <a:rPr lang="fa-IR" sz="2600" dirty="0" smtClean="0">
                <a:solidFill>
                  <a:schemeClr val="bg2">
                    <a:lumMod val="50000"/>
                  </a:schemeClr>
                </a:solidFill>
                <a:cs typeface="B Jadid" pitchFamily="2" charset="-78"/>
              </a:rPr>
              <a:t>فواصل کاشت :   </a:t>
            </a:r>
            <a:r>
              <a:rPr lang="fa-IR" sz="2400" dirty="0" smtClean="0">
                <a:cs typeface="B Nazanin" pitchFamily="2" charset="-78"/>
              </a:rPr>
              <a:t>                                      </a:t>
            </a:r>
            <a:endParaRPr lang="en-US" sz="2400" dirty="0" smtClean="0">
              <a:cs typeface="B Nazanin" pitchFamily="2" charset="-78"/>
            </a:endParaRPr>
          </a:p>
          <a:p>
            <a:pPr algn="just" rtl="1">
              <a:lnSpc>
                <a:spcPct val="150000"/>
              </a:lnSpc>
              <a:buNone/>
            </a:pPr>
            <a:r>
              <a:rPr lang="fa-IR" sz="2400" dirty="0" smtClean="0">
                <a:cs typeface="B Nazanin" pitchFamily="2" charset="-78"/>
              </a:rPr>
              <a:t>فواصل کاشت در سیستم آبیاری جوی و پشته: عرض جوی </a:t>
            </a:r>
            <a:r>
              <a:rPr lang="en-GB" sz="1800" dirty="0" smtClean="0">
                <a:cs typeface="B Nazanin" pitchFamily="2" charset="-78"/>
              </a:rPr>
              <a:t>40-50cm</a:t>
            </a:r>
            <a:r>
              <a:rPr lang="fa-IR" sz="2400" dirty="0" smtClean="0">
                <a:cs typeface="B Nazanin" pitchFamily="2" charset="-78"/>
              </a:rPr>
              <a:t> و عرض پشته حدود </a:t>
            </a:r>
            <a:r>
              <a:rPr lang="en-GB" sz="1800" dirty="0" smtClean="0">
                <a:cs typeface="B Nazanin" pitchFamily="2" charset="-78"/>
              </a:rPr>
              <a:t>100cm</a:t>
            </a:r>
            <a:r>
              <a:rPr lang="fa-IR" sz="1800" dirty="0" smtClean="0">
                <a:cs typeface="B Nazanin" pitchFamily="2" charset="-78"/>
              </a:rPr>
              <a:t> </a:t>
            </a:r>
            <a:r>
              <a:rPr lang="fa-IR" sz="2400" dirty="0" smtClean="0">
                <a:cs typeface="B Nazanin" pitchFamily="2" charset="-78"/>
              </a:rPr>
              <a:t>است. </a:t>
            </a:r>
          </a:p>
          <a:p>
            <a:pPr algn="just" rtl="1">
              <a:lnSpc>
                <a:spcPct val="150000"/>
              </a:lnSpc>
              <a:buNone/>
            </a:pPr>
            <a:r>
              <a:rPr lang="fa-IR" sz="2600" dirty="0" smtClean="0">
                <a:solidFill>
                  <a:schemeClr val="bg2">
                    <a:lumMod val="50000"/>
                  </a:schemeClr>
                </a:solidFill>
                <a:cs typeface="B Jadid" pitchFamily="2" charset="-78"/>
              </a:rPr>
              <a:t>پوشش خاک :</a:t>
            </a:r>
            <a:endParaRPr lang="en-US" sz="2600" dirty="0" smtClean="0">
              <a:solidFill>
                <a:schemeClr val="bg2">
                  <a:lumMod val="50000"/>
                </a:schemeClr>
              </a:solidFill>
              <a:cs typeface="B Jadid" pitchFamily="2" charset="-78"/>
            </a:endParaRPr>
          </a:p>
          <a:p>
            <a:pPr algn="just" rtl="1">
              <a:lnSpc>
                <a:spcPct val="150000"/>
              </a:lnSpc>
              <a:buNone/>
            </a:pPr>
            <a:r>
              <a:rPr lang="fa-IR" sz="2400" dirty="0" smtClean="0">
                <a:cs typeface="B Nazanin" pitchFamily="2" charset="-78"/>
              </a:rPr>
              <a:t>در آبیاری قطره ای روی خاک را با یک لایه پلاستیک (پلی اتیلن) می پوشانند و دو طرف نوار پلاستیک را حدود </a:t>
            </a:r>
            <a:r>
              <a:rPr lang="en-GB" sz="2400" dirty="0" smtClean="0">
                <a:cs typeface="B Nazanin" pitchFamily="2" charset="-78"/>
              </a:rPr>
              <a:t>10 cm</a:t>
            </a:r>
            <a:r>
              <a:rPr lang="fa-IR" sz="2400" dirty="0" smtClean="0">
                <a:cs typeface="B Nazanin" pitchFamily="2" charset="-78"/>
              </a:rPr>
              <a:t> زیر خاک می کنند. سپس در محل کاشت بذر روی پلاستیک یک بریدگی مثلثی شکل ایجاد کرده بذر را زیر بریدگی می کارند. بوته خیار بعد از سبز شدن از محل بریدگی پلاستیک خارج می شود و بقیه قسمتهای خاک زیر پوشش پلاستیک محفوظ می ماند</a:t>
            </a:r>
            <a:endParaRPr lang="en-US" sz="2400" dirty="0" smtClean="0">
              <a:cs typeface="B Nazanin" pitchFamily="2" charset="-78"/>
            </a:endParaRPr>
          </a:p>
        </p:txBody>
      </p:sp>
    </p:spTree>
  </p:cSld>
  <p:clrMapOvr>
    <a:masterClrMapping/>
  </p:clrMapOvr>
  <p:transition>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550091"/>
          </a:xfrm>
        </p:spPr>
        <p:txBody>
          <a:bodyPr>
            <a:normAutofit/>
          </a:bodyPr>
          <a:lstStyle/>
          <a:p>
            <a:pPr algn="r">
              <a:lnSpc>
                <a:spcPct val="150000"/>
              </a:lnSpc>
              <a:buNone/>
            </a:pPr>
            <a:r>
              <a:rPr lang="fa-IR" sz="2400" dirty="0" smtClean="0">
                <a:solidFill>
                  <a:schemeClr val="bg2">
                    <a:lumMod val="50000"/>
                  </a:schemeClr>
                </a:solidFill>
                <a:cs typeface="B Jadid" pitchFamily="2" charset="-78"/>
              </a:rPr>
              <a:t>طرز تهیه خيارشور فوري</a:t>
            </a:r>
            <a:endParaRPr lang="en-US" sz="2400" dirty="0" smtClean="0">
              <a:solidFill>
                <a:schemeClr val="bg2">
                  <a:lumMod val="50000"/>
                </a:schemeClr>
              </a:solidFill>
              <a:cs typeface="B Jadid" pitchFamily="2" charset="-78"/>
            </a:endParaRPr>
          </a:p>
          <a:p>
            <a:pPr algn="r" rtl="1">
              <a:lnSpc>
                <a:spcPct val="150000"/>
              </a:lnSpc>
              <a:buNone/>
            </a:pPr>
            <a:r>
              <a:rPr lang="fa-IR" sz="2400" dirty="0" smtClean="0">
                <a:cs typeface="B Nazanin" pitchFamily="2" charset="-78"/>
              </a:rPr>
              <a:t>مواد لازم</a:t>
            </a:r>
            <a:r>
              <a:rPr lang="en-US" sz="2400" dirty="0" smtClean="0">
                <a:cs typeface="B Nazanin" pitchFamily="2" charset="-78"/>
              </a:rPr>
              <a:t>:</a:t>
            </a:r>
          </a:p>
          <a:p>
            <a:pPr algn="r" rtl="1">
              <a:lnSpc>
                <a:spcPct val="150000"/>
              </a:lnSpc>
              <a:buNone/>
            </a:pPr>
            <a:r>
              <a:rPr lang="fa-IR" sz="2400" dirty="0" smtClean="0">
                <a:cs typeface="B Nazanin" pitchFamily="2" charset="-78"/>
              </a:rPr>
              <a:t>خيار ريز و قلمي=20 عدد                     </a:t>
            </a:r>
            <a:endParaRPr lang="en-US" sz="2400" dirty="0" smtClean="0">
              <a:cs typeface="B Nazanin" pitchFamily="2" charset="-78"/>
            </a:endParaRPr>
          </a:p>
          <a:p>
            <a:pPr algn="r" rtl="1">
              <a:lnSpc>
                <a:spcPct val="150000"/>
              </a:lnSpc>
              <a:buNone/>
            </a:pPr>
            <a:r>
              <a:rPr lang="fa-IR" sz="2400" dirty="0" smtClean="0">
                <a:cs typeface="B Nazanin" pitchFamily="2" charset="-78"/>
              </a:rPr>
              <a:t>آب=2 ليتر</a:t>
            </a:r>
            <a:endParaRPr lang="en-US" sz="2400" dirty="0" smtClean="0">
              <a:cs typeface="B Nazanin" pitchFamily="2" charset="-78"/>
            </a:endParaRPr>
          </a:p>
          <a:p>
            <a:pPr algn="r" rtl="1">
              <a:lnSpc>
                <a:spcPct val="150000"/>
              </a:lnSpc>
              <a:buNone/>
            </a:pPr>
            <a:r>
              <a:rPr lang="fa-IR" sz="2400" dirty="0" smtClean="0">
                <a:cs typeface="B Nazanin" pitchFamily="2" charset="-78"/>
              </a:rPr>
              <a:t>نمك=4/3 ليوان                                         </a:t>
            </a:r>
            <a:endParaRPr lang="en-US" sz="2400" dirty="0" smtClean="0">
              <a:cs typeface="B Nazanin" pitchFamily="2" charset="-78"/>
            </a:endParaRPr>
          </a:p>
          <a:p>
            <a:pPr algn="r" rtl="1">
              <a:lnSpc>
                <a:spcPct val="150000"/>
              </a:lnSpc>
              <a:buNone/>
            </a:pPr>
            <a:r>
              <a:rPr lang="fa-IR" sz="2400" dirty="0" smtClean="0">
                <a:cs typeface="B Nazanin" pitchFamily="2" charset="-78"/>
              </a:rPr>
              <a:t>جعفري،ريحان،ترخون=200 گرم</a:t>
            </a:r>
            <a:endParaRPr lang="en-US" sz="2400" dirty="0" smtClean="0">
              <a:cs typeface="B Nazanin" pitchFamily="2" charset="-78"/>
            </a:endParaRPr>
          </a:p>
          <a:p>
            <a:pPr algn="r" rtl="1">
              <a:lnSpc>
                <a:spcPct val="150000"/>
              </a:lnSpc>
              <a:buNone/>
            </a:pPr>
            <a:r>
              <a:rPr lang="fa-IR" sz="2400" dirty="0" smtClean="0">
                <a:cs typeface="B Nazanin" pitchFamily="2" charset="-78"/>
              </a:rPr>
              <a:t>سير=15 تا 20 حبه                                      </a:t>
            </a:r>
            <a:endParaRPr lang="en-US" sz="2400" dirty="0" smtClean="0">
              <a:cs typeface="B Nazanin" pitchFamily="2" charset="-78"/>
            </a:endParaRPr>
          </a:p>
          <a:p>
            <a:pPr algn="r" rtl="1">
              <a:lnSpc>
                <a:spcPct val="150000"/>
              </a:lnSpc>
              <a:buNone/>
            </a:pPr>
            <a:r>
              <a:rPr lang="fa-IR" sz="2400" dirty="0" smtClean="0">
                <a:cs typeface="B Nazanin" pitchFamily="2" charset="-78"/>
              </a:rPr>
              <a:t>فلفل قرمز تند=تعدادي</a:t>
            </a:r>
            <a:endParaRPr lang="en-US" sz="2400" dirty="0" smtClean="0">
              <a:cs typeface="B Nazanin" pitchFamily="2" charset="-78"/>
            </a:endParaRPr>
          </a:p>
          <a:p>
            <a:pPr algn="r">
              <a:lnSpc>
                <a:spcPct val="150000"/>
              </a:lnSpc>
              <a:buNone/>
            </a:pPr>
            <a:r>
              <a:rPr lang="fa-IR" sz="2400" dirty="0" smtClean="0">
                <a:cs typeface="B Nazanin" pitchFamily="2" charset="-78"/>
              </a:rPr>
              <a:t>تخم گشنيز نكوبيده1 قاشق مرباخوري</a:t>
            </a:r>
            <a:endParaRPr lang="en-US" sz="2400" dirty="0" smtClean="0">
              <a:cs typeface="B Nazanin" pitchFamily="2" charset="-78"/>
            </a:endParaRPr>
          </a:p>
        </p:txBody>
      </p:sp>
      <p:pic>
        <p:nvPicPr>
          <p:cNvPr id="3074" name="Picture 2" descr="J:\E\126602119ff4ee22c9e38e9e310971ee.jpg"/>
          <p:cNvPicPr>
            <a:picLocks noChangeAspect="1" noChangeArrowheads="1"/>
          </p:cNvPicPr>
          <p:nvPr/>
        </p:nvPicPr>
        <p:blipFill>
          <a:blip r:embed="rId2"/>
          <a:srcRect/>
          <a:stretch>
            <a:fillRect/>
          </a:stretch>
        </p:blipFill>
        <p:spPr bwMode="auto">
          <a:xfrm>
            <a:off x="609600" y="1447800"/>
            <a:ext cx="4076700" cy="3057525"/>
          </a:xfrm>
          <a:prstGeom prst="rect">
            <a:avLst/>
          </a:prstGeom>
          <a:noFill/>
        </p:spPr>
      </p:pic>
    </p:spTree>
  </p:cSld>
  <p:clrMapOvr>
    <a:masterClrMapping/>
  </p:clrMapOvr>
  <p:transition>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81000"/>
            <a:ext cx="8229600" cy="6019800"/>
          </a:xfrm>
        </p:spPr>
        <p:txBody>
          <a:bodyPr>
            <a:normAutofit fontScale="92500"/>
          </a:bodyPr>
          <a:lstStyle/>
          <a:p>
            <a:pPr algn="r" rtl="1">
              <a:lnSpc>
                <a:spcPct val="150000"/>
              </a:lnSpc>
              <a:buNone/>
            </a:pPr>
            <a:r>
              <a:rPr lang="fa-IR" sz="2600" dirty="0" smtClean="0">
                <a:solidFill>
                  <a:schemeClr val="bg2">
                    <a:lumMod val="50000"/>
                  </a:schemeClr>
                </a:solidFill>
                <a:cs typeface="B Jadid" pitchFamily="2" charset="-78"/>
              </a:rPr>
              <a:t>طرز تهيه</a:t>
            </a:r>
            <a:r>
              <a:rPr lang="en-US" sz="2600" dirty="0" smtClean="0">
                <a:solidFill>
                  <a:schemeClr val="bg2">
                    <a:lumMod val="50000"/>
                  </a:schemeClr>
                </a:solidFill>
                <a:cs typeface="B Jadid" pitchFamily="2" charset="-78"/>
              </a:rPr>
              <a:t> :</a:t>
            </a:r>
          </a:p>
          <a:p>
            <a:pPr algn="r" rtl="1">
              <a:lnSpc>
                <a:spcPct val="150000"/>
              </a:lnSpc>
              <a:buNone/>
            </a:pPr>
            <a:r>
              <a:rPr lang="fa-IR" sz="2600" dirty="0" smtClean="0">
                <a:cs typeface="B Nazanin" pitchFamily="2" charset="-78"/>
              </a:rPr>
              <a:t>ابتدا خيارها را با آب سرد شسته و خشك كنيد. در يك قابلمه آب و نمك را جوش بياوريد.وقتي جوش آمد از روي حرارت برداريد و بگذاريد خنك شود و به دماي محيط برسد. در يك شيشه تميز خيارها،جعفري،ريحان،ترخون، فلفل و حبه هاي سير(با پوست و قدري له شده)به همراه تخم گشنيز نكوبيده را بريزيد و از محلول آب و نمك روي خيارها را پر كنيد تا كاملا سطح خيارها را بپوشاند. سپس كاملا شيشه را محكم ببنديد و در دماي محيط خانه قرار دهيد. بعد از 4 تا 7 روز خيارشورها آماده است. بعد از آماده شدن شيشه را درون يخچال نگه داري كنيد. خيارشور اگر در هنگام عمل آوري در سايه نگهداري شود رنگ آن سبز مي ماند ولي اگر ظرف خيارشور را در مجاورت نور خورشيد قرار بدهيم رنگ آن روشن مي شود</a:t>
            </a:r>
            <a:endParaRPr lang="en-US" sz="2600" dirty="0" smtClean="0">
              <a:cs typeface="B Nazanin" pitchFamily="2" charset="-78"/>
            </a:endParaRPr>
          </a:p>
          <a:p>
            <a:pPr algn="r" rtl="1">
              <a:buNone/>
            </a:pPr>
            <a:endParaRPr lang="en-US" dirty="0"/>
          </a:p>
        </p:txBody>
      </p:sp>
    </p:spTree>
  </p:cSld>
  <p:clrMapOvr>
    <a:masterClrMapping/>
  </p:clrMapOvr>
  <p:transition>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28600"/>
            <a:ext cx="8382000" cy="6248400"/>
          </a:xfrm>
        </p:spPr>
        <p:txBody>
          <a:bodyPr>
            <a:normAutofit/>
          </a:bodyPr>
          <a:lstStyle/>
          <a:p>
            <a:pPr marL="1051560" indent="-1051560" algn="r" rtl="1">
              <a:buNone/>
            </a:pPr>
            <a:r>
              <a:rPr lang="fa-IR" sz="3200" dirty="0" smtClean="0">
                <a:solidFill>
                  <a:schemeClr val="bg2">
                    <a:lumMod val="50000"/>
                  </a:schemeClr>
                </a:solidFill>
                <a:cs typeface="B Jadid" pitchFamily="2" charset="-78"/>
              </a:rPr>
              <a:t>خلاصه طرح</a:t>
            </a:r>
            <a:r>
              <a:rPr lang="en-US" sz="3200" dirty="0" smtClean="0">
                <a:solidFill>
                  <a:schemeClr val="bg2">
                    <a:lumMod val="50000"/>
                  </a:schemeClr>
                </a:solidFill>
                <a:cs typeface="B Jadid" pitchFamily="2" charset="-78"/>
              </a:rPr>
              <a:t>:</a:t>
            </a:r>
          </a:p>
          <a:p>
            <a:pPr marL="1051560" indent="-1051560" algn="r" rtl="1">
              <a:buNone/>
            </a:pPr>
            <a:r>
              <a:rPr lang="fa-IR" sz="2400" dirty="0" smtClean="0">
                <a:solidFill>
                  <a:schemeClr val="accent2">
                    <a:lumMod val="50000"/>
                  </a:schemeClr>
                </a:solidFill>
                <a:cs typeface="B Nazanin" pitchFamily="2" charset="-78"/>
              </a:rPr>
              <a:t>موضوع طرح</a:t>
            </a:r>
            <a:r>
              <a:rPr lang="en-US" sz="2400" dirty="0" smtClean="0">
                <a:solidFill>
                  <a:schemeClr val="accent2">
                    <a:lumMod val="50000"/>
                  </a:schemeClr>
                </a:solidFill>
                <a:cs typeface="B Nazanin" pitchFamily="2" charset="-78"/>
              </a:rPr>
              <a:t>: </a:t>
            </a:r>
            <a:r>
              <a:rPr lang="fa-IR" sz="2400" dirty="0" smtClean="0">
                <a:solidFill>
                  <a:schemeClr val="accent2">
                    <a:lumMod val="50000"/>
                  </a:schemeClr>
                </a:solidFill>
                <a:cs typeface="B Nazanin" pitchFamily="2" charset="-78"/>
              </a:rPr>
              <a:t> </a:t>
            </a:r>
            <a:r>
              <a:rPr lang="fa-IR" sz="2400" dirty="0" smtClean="0">
                <a:cs typeface="B Nazanin" pitchFamily="2" charset="-78"/>
              </a:rPr>
              <a:t>  توليد خيارشور</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دستگاه صادره كننده مجوز</a:t>
            </a:r>
            <a:r>
              <a:rPr lang="en-US" sz="2400" dirty="0" smtClean="0">
                <a:solidFill>
                  <a:schemeClr val="accent2">
                    <a:lumMod val="50000"/>
                  </a:schemeClr>
                </a:solidFill>
                <a:cs typeface="B Nazanin" pitchFamily="2" charset="-78"/>
              </a:rPr>
              <a:t> : </a:t>
            </a:r>
            <a:r>
              <a:rPr lang="fa-IR" sz="2400" dirty="0" smtClean="0">
                <a:cs typeface="B Nazanin" pitchFamily="2" charset="-78"/>
              </a:rPr>
              <a:t>وزارت صنايع و معادن</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ظرفيت اسمي توليدات </a:t>
            </a:r>
            <a:r>
              <a:rPr lang="fa-IR" sz="2400" dirty="0" smtClean="0">
                <a:cs typeface="B Nazanin" pitchFamily="2" charset="-78"/>
              </a:rPr>
              <a:t>: 1000تن</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نوع توليدات</a:t>
            </a:r>
            <a:r>
              <a:rPr lang="en-US" sz="2400" dirty="0" smtClean="0">
                <a:solidFill>
                  <a:schemeClr val="accent2">
                    <a:lumMod val="50000"/>
                  </a:schemeClr>
                </a:solidFill>
                <a:cs typeface="B Nazanin" pitchFamily="2" charset="-78"/>
              </a:rPr>
              <a:t>:  </a:t>
            </a:r>
            <a:r>
              <a:rPr lang="fa-IR" sz="2400" dirty="0" smtClean="0">
                <a:cs typeface="B Nazanin" pitchFamily="2" charset="-78"/>
              </a:rPr>
              <a:t>خيارشور</a:t>
            </a:r>
            <a:r>
              <a:rPr lang="en-US" sz="2400" dirty="0" smtClean="0">
                <a:cs typeface="B Nazanin" pitchFamily="2" charset="-78"/>
              </a:rPr>
              <a:t> </a:t>
            </a:r>
          </a:p>
          <a:p>
            <a:pPr marL="1051560" indent="-1051560" algn="r" rtl="1">
              <a:buNone/>
            </a:pPr>
            <a:r>
              <a:rPr lang="fa-IR" sz="2400" dirty="0" smtClean="0">
                <a:solidFill>
                  <a:schemeClr val="accent2">
                    <a:lumMod val="50000"/>
                  </a:schemeClr>
                </a:solidFill>
                <a:cs typeface="B Nazanin" pitchFamily="2" charset="-78"/>
              </a:rPr>
              <a:t>تعداد شاغلين</a:t>
            </a:r>
            <a:r>
              <a:rPr lang="en-US" sz="2400" dirty="0" smtClean="0">
                <a:solidFill>
                  <a:schemeClr val="accent2">
                    <a:lumMod val="50000"/>
                  </a:schemeClr>
                </a:solidFill>
                <a:cs typeface="B Nazanin" pitchFamily="2" charset="-78"/>
              </a:rPr>
              <a:t>: </a:t>
            </a:r>
            <a:r>
              <a:rPr lang="fa-IR" sz="2400" dirty="0" smtClean="0">
                <a:solidFill>
                  <a:schemeClr val="accent2">
                    <a:lumMod val="50000"/>
                  </a:schemeClr>
                </a:solidFill>
                <a:cs typeface="B Nazanin" pitchFamily="2" charset="-78"/>
              </a:rPr>
              <a:t> </a:t>
            </a:r>
            <a:r>
              <a:rPr lang="fa-IR" sz="2400" dirty="0" smtClean="0">
                <a:cs typeface="B Nazanin" pitchFamily="2" charset="-78"/>
              </a:rPr>
              <a:t>12 نفر	</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سرمايه گذاري كل طرح</a:t>
            </a:r>
            <a:r>
              <a:rPr lang="en-US" sz="2400" dirty="0" smtClean="0">
                <a:solidFill>
                  <a:schemeClr val="accent2">
                    <a:lumMod val="50000"/>
                  </a:schemeClr>
                </a:solidFill>
                <a:cs typeface="B Nazanin" pitchFamily="2" charset="-78"/>
              </a:rPr>
              <a:t>: </a:t>
            </a:r>
            <a:r>
              <a:rPr lang="fa-IR" sz="2400" dirty="0" smtClean="0">
                <a:cs typeface="B Nazanin" pitchFamily="2" charset="-78"/>
              </a:rPr>
              <a:t> 353192 ميليون ريال</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سرمايه گذاري ثابت</a:t>
            </a:r>
            <a:r>
              <a:rPr lang="en-US" sz="2400" dirty="0" smtClean="0">
                <a:solidFill>
                  <a:schemeClr val="accent2">
                    <a:lumMod val="50000"/>
                  </a:schemeClr>
                </a:solidFill>
                <a:cs typeface="B Nazanin" pitchFamily="2" charset="-78"/>
              </a:rPr>
              <a:t>: </a:t>
            </a:r>
            <a:r>
              <a:rPr lang="fa-IR" sz="2400" dirty="0" smtClean="0">
                <a:solidFill>
                  <a:schemeClr val="accent2">
                    <a:lumMod val="50000"/>
                  </a:schemeClr>
                </a:solidFill>
                <a:cs typeface="B Nazanin" pitchFamily="2" charset="-78"/>
              </a:rPr>
              <a:t> </a:t>
            </a:r>
            <a:r>
              <a:rPr lang="fa-IR" sz="2400" dirty="0" smtClean="0">
                <a:cs typeface="B Nazanin" pitchFamily="2" charset="-78"/>
              </a:rPr>
              <a:t>214190 ميليون ريال</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سرمايه در گردش :   </a:t>
            </a:r>
            <a:r>
              <a:rPr lang="fa-IR" sz="2400" dirty="0" smtClean="0">
                <a:cs typeface="B Nazanin" pitchFamily="2" charset="-78"/>
              </a:rPr>
              <a:t>139002ميليون ريال</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درآمد ساليانه :  </a:t>
            </a:r>
            <a:r>
              <a:rPr lang="fa-IR" sz="2400" dirty="0" smtClean="0">
                <a:cs typeface="B Nazanin" pitchFamily="2" charset="-78"/>
              </a:rPr>
              <a:t>10425ميليون ريال</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سود ويژه :  </a:t>
            </a:r>
            <a:r>
              <a:rPr lang="fa-IR" sz="2400" dirty="0" smtClean="0">
                <a:cs typeface="B Nazanin" pitchFamily="2" charset="-78"/>
              </a:rPr>
              <a:t>58802 ميليون ريال</a:t>
            </a:r>
            <a:endParaRPr lang="en-US" sz="2400" dirty="0" smtClean="0">
              <a:cs typeface="B Nazanin" pitchFamily="2" charset="-78"/>
            </a:endParaRPr>
          </a:p>
          <a:p>
            <a:pPr marL="1051560" indent="-1051560" algn="r" rtl="1">
              <a:buNone/>
            </a:pPr>
            <a:r>
              <a:rPr lang="fa-IR" sz="2400" dirty="0" smtClean="0">
                <a:solidFill>
                  <a:schemeClr val="accent2">
                    <a:lumMod val="50000"/>
                  </a:schemeClr>
                </a:solidFill>
                <a:cs typeface="B Nazanin" pitchFamily="2" charset="-78"/>
              </a:rPr>
              <a:t>دوره بازگشت سرمايه : </a:t>
            </a:r>
            <a:r>
              <a:rPr lang="fa-IR" sz="2400" dirty="0" smtClean="0">
                <a:cs typeface="B Nazanin" pitchFamily="2" charset="-78"/>
              </a:rPr>
              <a:t>3.5 سال</a:t>
            </a:r>
            <a:endParaRPr lang="en-US" sz="2400" dirty="0" smtClean="0">
              <a:cs typeface="B Nazanin" pitchFamily="2" charset="-78"/>
            </a:endParaRPr>
          </a:p>
          <a:p>
            <a:pPr marL="1051560" indent="-1051560" algn="r">
              <a:buNone/>
            </a:pPr>
            <a:r>
              <a:rPr lang="fa-IR" sz="2400" dirty="0" smtClean="0">
                <a:solidFill>
                  <a:schemeClr val="accent2">
                    <a:lumMod val="50000"/>
                  </a:schemeClr>
                </a:solidFill>
                <a:cs typeface="B Nazanin" pitchFamily="2" charset="-78"/>
              </a:rPr>
              <a:t>نرخ بازدهي سرمايه :  </a:t>
            </a:r>
            <a:r>
              <a:rPr lang="fa-IR" sz="2400" dirty="0" smtClean="0">
                <a:cs typeface="B Nazanin" pitchFamily="2" charset="-78"/>
              </a:rPr>
              <a:t>28.3 %درصد</a:t>
            </a:r>
            <a:endParaRPr lang="en-US" sz="2400" dirty="0" smtClean="0">
              <a:cs typeface="B Nazanin" pitchFamily="2" charset="-78"/>
            </a:endParaRPr>
          </a:p>
        </p:txBody>
      </p:sp>
      <p:pic>
        <p:nvPicPr>
          <p:cNvPr id="4" name="Picture 2" descr="J:\E\20abeb810c49eeec93ff92a0b47deb87.jpg"/>
          <p:cNvPicPr>
            <a:picLocks noChangeAspect="1" noChangeArrowheads="1"/>
          </p:cNvPicPr>
          <p:nvPr/>
        </p:nvPicPr>
        <p:blipFill>
          <a:blip r:embed="rId2"/>
          <a:srcRect/>
          <a:stretch>
            <a:fillRect/>
          </a:stretch>
        </p:blipFill>
        <p:spPr bwMode="auto">
          <a:xfrm flipH="1">
            <a:off x="0" y="2362200"/>
            <a:ext cx="4038600" cy="3462867"/>
          </a:xfrm>
          <a:prstGeom prst="rect">
            <a:avLst/>
          </a:prstGeom>
          <a:noFill/>
        </p:spPr>
      </p:pic>
    </p:spTree>
  </p:cSld>
  <p:clrMapOvr>
    <a:masterClrMapping/>
  </p:clrMapOvr>
  <p:transition>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1"/>
            <a:ext cx="8229600" cy="1066800"/>
          </a:xfrm>
        </p:spPr>
        <p:txBody>
          <a:bodyPr/>
          <a:lstStyle/>
          <a:p>
            <a:pPr algn="r" rtl="1">
              <a:buNone/>
            </a:pPr>
            <a:r>
              <a:rPr lang="fa-IR" sz="3200" dirty="0" smtClean="0">
                <a:solidFill>
                  <a:schemeClr val="bg2">
                    <a:lumMod val="50000"/>
                  </a:schemeClr>
                </a:solidFill>
                <a:cs typeface="B Jadid" pitchFamily="2" charset="-78"/>
              </a:rPr>
              <a:t>سرمايه گذاري ثابت طرح</a:t>
            </a:r>
            <a:endParaRPr lang="en-US" sz="3200" dirty="0" smtClean="0">
              <a:solidFill>
                <a:schemeClr val="bg2">
                  <a:lumMod val="50000"/>
                </a:schemeClr>
              </a:solidFill>
              <a:cs typeface="B Jadid" pitchFamily="2" charset="-78"/>
            </a:endParaRPr>
          </a:p>
          <a:p>
            <a:pPr lvl="0" algn="r" rtl="1">
              <a:buNone/>
            </a:pPr>
            <a:r>
              <a:rPr lang="en-US" sz="2400" dirty="0" smtClean="0">
                <a:cs typeface="B Nazanin" pitchFamily="2" charset="-78"/>
              </a:rPr>
              <a:t> </a:t>
            </a:r>
            <a:r>
              <a:rPr lang="fa-IR" sz="2400" dirty="0" smtClean="0">
                <a:cs typeface="B Nazanin" pitchFamily="2" charset="-78"/>
              </a:rPr>
              <a:t>زمين محل اجراي طرح</a:t>
            </a:r>
            <a:r>
              <a:rPr lang="en-US" sz="2400" dirty="0" smtClean="0">
                <a:cs typeface="B Nazanin" pitchFamily="2" charset="-78"/>
              </a:rPr>
              <a:t>:</a:t>
            </a:r>
          </a:p>
          <a:p>
            <a:pPr algn="r">
              <a:buNone/>
            </a:pPr>
            <a:endParaRPr lang="en-US" dirty="0"/>
          </a:p>
        </p:txBody>
      </p:sp>
      <p:graphicFrame>
        <p:nvGraphicFramePr>
          <p:cNvPr id="4" name="Table 3"/>
          <p:cNvGraphicFramePr>
            <a:graphicFrameLocks noGrp="1"/>
          </p:cNvGraphicFramePr>
          <p:nvPr/>
        </p:nvGraphicFramePr>
        <p:xfrm>
          <a:off x="609600" y="1440815"/>
          <a:ext cx="7696200" cy="1378585"/>
        </p:xfrm>
        <a:graphic>
          <a:graphicData uri="http://schemas.openxmlformats.org/drawingml/2006/table">
            <a:tbl>
              <a:tblPr rtl="1"/>
              <a:tblGrid>
                <a:gridCol w="2772971"/>
                <a:gridCol w="2281579"/>
                <a:gridCol w="2641650"/>
              </a:tblGrid>
              <a:tr h="728721">
                <a:tc>
                  <a:txBody>
                    <a:bodyPr/>
                    <a:lstStyle/>
                    <a:p>
                      <a:pPr marL="0" marR="0" algn="ctr" rtl="1">
                        <a:lnSpc>
                          <a:spcPct val="150000"/>
                        </a:lnSpc>
                        <a:spcBef>
                          <a:spcPts val="0"/>
                        </a:spcBef>
                        <a:spcAft>
                          <a:spcPts val="0"/>
                        </a:spcAft>
                      </a:pPr>
                      <a:r>
                        <a:rPr lang="fa-IR" sz="1400" dirty="0">
                          <a:solidFill>
                            <a:srgbClr val="0070C0"/>
                          </a:solidFill>
                          <a:latin typeface="BNazanin"/>
                          <a:ea typeface="Times New Roman"/>
                          <a:cs typeface="B Jadid"/>
                        </a:rPr>
                        <a:t>متراژ</a:t>
                      </a:r>
                      <a:r>
                        <a:rPr lang="fa-IR" sz="1400" dirty="0">
                          <a:solidFill>
                            <a:srgbClr val="0070C0"/>
                          </a:solidFill>
                          <a:latin typeface="BNazanin"/>
                          <a:ea typeface="Times New Roman"/>
                          <a:cs typeface="BNazanin"/>
                        </a:rPr>
                        <a:t> </a:t>
                      </a:r>
                      <a:r>
                        <a:rPr lang="fa-IR" sz="1400" dirty="0">
                          <a:solidFill>
                            <a:srgbClr val="0070C0"/>
                          </a:solidFill>
                          <a:latin typeface="BNazanin"/>
                          <a:ea typeface="Times New Roman"/>
                          <a:cs typeface="B Jadid"/>
                        </a:rPr>
                        <a:t>زمين</a:t>
                      </a:r>
                      <a:endParaRPr lang="en-US" sz="1000" dirty="0">
                        <a:latin typeface="Calibri"/>
                        <a:ea typeface="Times New Roman"/>
                      </a:endParaRPr>
                    </a:p>
                  </a:txBody>
                  <a:tcPr marL="68580" marR="6858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400">
                          <a:solidFill>
                            <a:srgbClr val="0070C0"/>
                          </a:solidFill>
                          <a:latin typeface="BNazanin"/>
                          <a:ea typeface="Times New Roman"/>
                          <a:cs typeface="B Jadid"/>
                        </a:rPr>
                        <a:t>قيمت</a:t>
                      </a:r>
                      <a:r>
                        <a:rPr lang="fa-IR" sz="1400">
                          <a:solidFill>
                            <a:srgbClr val="0070C0"/>
                          </a:solidFill>
                          <a:latin typeface="BNazanin"/>
                          <a:ea typeface="Times New Roman"/>
                          <a:cs typeface="BNazanin"/>
                        </a:rPr>
                        <a:t> </a:t>
                      </a:r>
                      <a:r>
                        <a:rPr lang="fa-IR" sz="1400">
                          <a:solidFill>
                            <a:srgbClr val="0070C0"/>
                          </a:solidFill>
                          <a:latin typeface="BNazanin"/>
                          <a:ea typeface="Times New Roman"/>
                          <a:cs typeface="B Jadid"/>
                        </a:rPr>
                        <a:t>واحد</a:t>
                      </a:r>
                      <a:r>
                        <a:rPr lang="fa-IR" sz="1900">
                          <a:solidFill>
                            <a:srgbClr val="0070C0"/>
                          </a:solidFill>
                          <a:latin typeface="B Koodak"/>
                          <a:ea typeface="Times New Roman"/>
                          <a:cs typeface="B Jadid"/>
                        </a:rPr>
                        <a:t> </a:t>
                      </a:r>
                      <a:r>
                        <a:rPr lang="fa-IR" sz="1400">
                          <a:solidFill>
                            <a:srgbClr val="0070C0"/>
                          </a:solidFill>
                          <a:latin typeface="BNazanin"/>
                          <a:ea typeface="Times New Roman"/>
                          <a:cs typeface="B Jadid"/>
                        </a:rPr>
                        <a:t>(ريال)</a:t>
                      </a:r>
                      <a:endParaRPr lang="en-US" sz="1000">
                        <a:latin typeface="Calibri"/>
                        <a:ea typeface="Times New Roman"/>
                      </a:endParaRPr>
                    </a:p>
                  </a:txBody>
                  <a:tcPr marL="68580" marR="6858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0">
                        <a:lnSpc>
                          <a:spcPct val="115000"/>
                        </a:lnSpc>
                        <a:spcBef>
                          <a:spcPts val="0"/>
                        </a:spcBef>
                        <a:spcAft>
                          <a:spcPts val="0"/>
                        </a:spcAft>
                      </a:pPr>
                      <a:r>
                        <a:rPr lang="fa-IR" sz="1400">
                          <a:solidFill>
                            <a:srgbClr val="0070C0"/>
                          </a:solidFill>
                          <a:latin typeface="BNazanin"/>
                          <a:ea typeface="Times New Roman"/>
                          <a:cs typeface="B Jadid"/>
                        </a:rPr>
                        <a:t>قیمت کل (میلیون ریال</a:t>
                      </a:r>
                      <a:r>
                        <a:rPr lang="fa-IR" sz="1400">
                          <a:solidFill>
                            <a:srgbClr val="0070C0"/>
                          </a:solidFill>
                          <a:latin typeface="Cambria"/>
                          <a:ea typeface="Times New Roman"/>
                          <a:cs typeface="B Jadid"/>
                        </a:rPr>
                        <a:t>)</a:t>
                      </a:r>
                      <a:endParaRPr lang="en-US" sz="1100">
                        <a:latin typeface="Calibri"/>
                        <a:ea typeface="Calibri"/>
                        <a:cs typeface="Arial"/>
                      </a:endParaRPr>
                    </a:p>
                  </a:txBody>
                  <a:tcPr marL="68580" marR="6858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r>
              <a:tr h="649864">
                <a:tc>
                  <a:txBody>
                    <a:bodyPr/>
                    <a:lstStyle/>
                    <a:p>
                      <a:pPr marL="0" marR="0" algn="ctr" rtl="1">
                        <a:lnSpc>
                          <a:spcPct val="150000"/>
                        </a:lnSpc>
                        <a:spcBef>
                          <a:spcPts val="0"/>
                        </a:spcBef>
                        <a:spcAft>
                          <a:spcPts val="0"/>
                        </a:spcAft>
                      </a:pPr>
                      <a:r>
                        <a:rPr lang="fa-IR" sz="1900" dirty="0">
                          <a:solidFill>
                            <a:srgbClr val="333333"/>
                          </a:solidFill>
                          <a:latin typeface="B Koodak"/>
                          <a:ea typeface="Times New Roman"/>
                          <a:cs typeface="B Jadid"/>
                        </a:rPr>
                        <a:t>1500</a:t>
                      </a:r>
                      <a:endParaRPr lang="en-US" sz="1000" dirty="0">
                        <a:latin typeface="Calibri"/>
                        <a:ea typeface="Times New Roman"/>
                      </a:endParaRPr>
                    </a:p>
                  </a:txBody>
                  <a:tcPr marL="68580" marR="68580"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FFFFFF"/>
                    </a:solidFill>
                  </a:tcPr>
                </a:tc>
                <a:tc>
                  <a:txBody>
                    <a:bodyPr/>
                    <a:lstStyle/>
                    <a:p>
                      <a:pPr marL="0" marR="0" algn="ctr" rtl="1">
                        <a:lnSpc>
                          <a:spcPct val="150000"/>
                        </a:lnSpc>
                        <a:spcBef>
                          <a:spcPts val="0"/>
                        </a:spcBef>
                        <a:spcAft>
                          <a:spcPts val="0"/>
                        </a:spcAft>
                      </a:pPr>
                      <a:r>
                        <a:rPr lang="fa-IR" sz="1900">
                          <a:solidFill>
                            <a:srgbClr val="333333"/>
                          </a:solidFill>
                          <a:latin typeface="Calibri"/>
                          <a:ea typeface="Times New Roman"/>
                          <a:cs typeface="B Jadid"/>
                        </a:rPr>
                        <a:t>100000</a:t>
                      </a:r>
                      <a:endParaRPr lang="en-US" sz="1000">
                        <a:latin typeface="Calibri"/>
                        <a:ea typeface="Times New Roman"/>
                      </a:endParaRPr>
                    </a:p>
                  </a:txBody>
                  <a:tcPr marL="68580" marR="68580" marT="0" marB="0">
                    <a:lnL w="12700" cap="flat" cmpd="sng" algn="ctr">
                      <a:solidFill>
                        <a:srgbClr val="4F81BD"/>
                      </a:solidFill>
                      <a:prstDash val="solid"/>
                      <a:round/>
                      <a:headEnd type="none" w="med" len="med"/>
                      <a:tailEnd type="none" w="med" len="med"/>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900" dirty="0">
                          <a:solidFill>
                            <a:srgbClr val="333333"/>
                          </a:solidFill>
                          <a:latin typeface="B Koodak"/>
                          <a:ea typeface="Times New Roman"/>
                          <a:cs typeface="B Jadid"/>
                        </a:rPr>
                        <a:t>150</a:t>
                      </a:r>
                      <a:endParaRPr lang="en-US" sz="1000" dirty="0">
                        <a:latin typeface="Calibri"/>
                        <a:ea typeface="Times New Roman"/>
                      </a:endParaRPr>
                    </a:p>
                  </a:txBody>
                  <a:tcPr marL="68580" marR="68580"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D3DFEE"/>
                    </a:solidFill>
                  </a:tcPr>
                </a:tc>
              </a:tr>
            </a:tbl>
          </a:graphicData>
        </a:graphic>
      </p:graphicFrame>
      <p:sp>
        <p:nvSpPr>
          <p:cNvPr id="6" name="Content Placeholder 1"/>
          <p:cNvSpPr txBox="1">
            <a:spLocks/>
          </p:cNvSpPr>
          <p:nvPr/>
        </p:nvSpPr>
        <p:spPr>
          <a:xfrm>
            <a:off x="533400" y="2971800"/>
            <a:ext cx="8229600" cy="762000"/>
          </a:xfrm>
          <a:prstGeom prst="rect">
            <a:avLst/>
          </a:prstGeom>
        </p:spPr>
        <p:txBody>
          <a:bodyPr vert="horz">
            <a:normAutofit/>
          </a:bodyPr>
          <a:lstStyle/>
          <a:p>
            <a:pPr marL="365760" lvl="0" indent="-256032" algn="r" rtl="1">
              <a:spcBef>
                <a:spcPts val="400"/>
              </a:spcBef>
              <a:buClr>
                <a:schemeClr val="accent1"/>
              </a:buClr>
              <a:buSzPct val="68000"/>
            </a:pPr>
            <a:r>
              <a:rPr lang="fa-IR" sz="2400" dirty="0" smtClean="0">
                <a:cs typeface="B Nazanin" pitchFamily="2" charset="-78"/>
              </a:rPr>
              <a:t>  محوطه </a:t>
            </a:r>
            <a:r>
              <a:rPr lang="fa-IR" sz="2400" dirty="0">
                <a:cs typeface="B Nazanin" pitchFamily="2" charset="-78"/>
              </a:rPr>
              <a:t>سازی</a:t>
            </a:r>
            <a:endParaRPr lang="en-US" sz="2400" dirty="0">
              <a:cs typeface="B Nazanin" pitchFamily="2" charset="-78"/>
            </a:endParaRPr>
          </a:p>
          <a:p>
            <a:pPr marL="365760" marR="0" lvl="0" indent="-256032" algn="r"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7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7" name="Table 6"/>
          <p:cNvGraphicFramePr>
            <a:graphicFrameLocks noGrp="1"/>
          </p:cNvGraphicFramePr>
          <p:nvPr/>
        </p:nvGraphicFramePr>
        <p:xfrm>
          <a:off x="609599" y="3581400"/>
          <a:ext cx="8001001" cy="2667001"/>
        </p:xfrm>
        <a:graphic>
          <a:graphicData uri="http://schemas.openxmlformats.org/drawingml/2006/table">
            <a:tbl>
              <a:tblPr rtl="1"/>
              <a:tblGrid>
                <a:gridCol w="590962"/>
                <a:gridCol w="2233576"/>
                <a:gridCol w="1736342"/>
                <a:gridCol w="1521088"/>
                <a:gridCol w="1919033"/>
              </a:tblGrid>
              <a:tr h="876353">
                <a:tc>
                  <a:txBody>
                    <a:bodyPr/>
                    <a:lstStyle/>
                    <a:p>
                      <a:pPr marL="0" marR="0" algn="ctr" rtl="1">
                        <a:lnSpc>
                          <a:spcPct val="150000"/>
                        </a:lnSpc>
                        <a:spcBef>
                          <a:spcPts val="0"/>
                        </a:spcBef>
                        <a:spcAft>
                          <a:spcPts val="0"/>
                        </a:spcAft>
                      </a:pPr>
                      <a:r>
                        <a:rPr lang="fa-IR" sz="1500" dirty="0">
                          <a:solidFill>
                            <a:srgbClr val="0070C0"/>
                          </a:solidFill>
                          <a:latin typeface="B Koodak"/>
                          <a:ea typeface="Times New Roman"/>
                          <a:cs typeface="B Nazanin"/>
                        </a:rPr>
                        <a:t>ردیف</a:t>
                      </a:r>
                      <a:endParaRPr lang="en-US" sz="1000" dirty="0">
                        <a:latin typeface="Calibri"/>
                        <a:ea typeface="Times New Roman"/>
                      </a:endParaRPr>
                    </a:p>
                  </a:txBody>
                  <a:tcPr marL="65360" marR="6536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Jadid"/>
                        </a:rPr>
                        <a:t>شرح</a:t>
                      </a:r>
                      <a:endParaRPr lang="en-US" sz="1000">
                        <a:latin typeface="Calibri"/>
                        <a:ea typeface="Times New Roman"/>
                      </a:endParaRPr>
                    </a:p>
                  </a:txBody>
                  <a:tcPr marL="65360" marR="6536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Jadid"/>
                        </a:rPr>
                        <a:t>مساحت </a:t>
                      </a:r>
                      <a:r>
                        <a:rPr lang="fa-IR" sz="1500">
                          <a:solidFill>
                            <a:srgbClr val="0070C0"/>
                          </a:solidFill>
                          <a:latin typeface="B Koodak"/>
                          <a:ea typeface="Times New Roman"/>
                          <a:cs typeface="B Nazanin"/>
                        </a:rPr>
                        <a:t>(مترمربع)</a:t>
                      </a:r>
                      <a:endParaRPr lang="en-US" sz="1000">
                        <a:latin typeface="Calibri"/>
                        <a:ea typeface="Times New Roman"/>
                      </a:endParaRPr>
                    </a:p>
                  </a:txBody>
                  <a:tcPr marL="65360" marR="6536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واحد</a:t>
                      </a:r>
                      <a:r>
                        <a:rPr lang="fa-IR" sz="1500">
                          <a:solidFill>
                            <a:srgbClr val="0070C0"/>
                          </a:solidFill>
                          <a:latin typeface="B Koodak"/>
                          <a:ea typeface="Times New Roman"/>
                          <a:cs typeface="B Nazanin"/>
                        </a:rPr>
                        <a:t>(ریال)</a:t>
                      </a:r>
                      <a:endParaRPr lang="en-US" sz="1000">
                        <a:latin typeface="Calibri"/>
                        <a:ea typeface="Times New Roman"/>
                      </a:endParaRPr>
                    </a:p>
                  </a:txBody>
                  <a:tcPr marL="65360" marR="6536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5360" marR="65360"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r>
              <a:tr h="44766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FFFFFF"/>
                    </a:solidFill>
                  </a:tcPr>
                </a:tc>
                <a:tc>
                  <a:txBody>
                    <a:bodyPr/>
                    <a:lstStyle/>
                    <a:p>
                      <a:pPr marL="0" marR="0" algn="ctr" rtl="1">
                        <a:lnSpc>
                          <a:spcPct val="150000"/>
                        </a:lnSpc>
                        <a:spcBef>
                          <a:spcPts val="0"/>
                        </a:spcBef>
                        <a:spcAft>
                          <a:spcPts val="0"/>
                        </a:spcAft>
                      </a:pPr>
                      <a:r>
                        <a:rPr lang="fa-IR" sz="1300" b="1">
                          <a:solidFill>
                            <a:srgbClr val="000000"/>
                          </a:solidFill>
                          <a:latin typeface="BNazanin"/>
                          <a:ea typeface="Times New Roman"/>
                          <a:cs typeface="B Nazanin"/>
                        </a:rPr>
                        <a:t>خاكبرداري</a:t>
                      </a:r>
                      <a:endParaRPr lang="en-US" sz="1000">
                        <a:latin typeface="Calibri"/>
                        <a:ea typeface="Times New Roman"/>
                      </a:endParaRPr>
                    </a:p>
                  </a:txBody>
                  <a:tcPr marL="65360" marR="65360" marT="0" marB="0">
                    <a:lnL w="12700" cap="flat" cmpd="sng" algn="ctr">
                      <a:solidFill>
                        <a:srgbClr val="4F81BD"/>
                      </a:solidFill>
                      <a:prstDash val="solid"/>
                      <a:round/>
                      <a:headEnd type="none" w="med" len="med"/>
                      <a:tailEnd type="none" w="med" len="med"/>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850</a:t>
                      </a:r>
                      <a:endParaRPr lang="en-US" sz="1000" dirty="0">
                        <a:latin typeface="Calibri"/>
                        <a:ea typeface="Times New Roman"/>
                      </a:endParaRPr>
                    </a:p>
                  </a:txBody>
                  <a:tcPr marL="65360" marR="65360" marT="0" marB="0">
                    <a:lnL>
                      <a:noFill/>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50000</a:t>
                      </a:r>
                      <a:endParaRPr lang="en-US" sz="1000">
                        <a:latin typeface="Calibri"/>
                        <a:ea typeface="Times New Roman"/>
                      </a:endParaRPr>
                    </a:p>
                  </a:txBody>
                  <a:tcPr marL="65360" marR="65360" marT="0" marB="0">
                    <a:lnL>
                      <a:noFill/>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43</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D3DFEE"/>
                    </a:solidFill>
                  </a:tcPr>
                </a:tc>
              </a:tr>
              <a:tr h="44766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spcBef>
                          <a:spcPts val="0"/>
                        </a:spcBef>
                        <a:spcAft>
                          <a:spcPts val="0"/>
                        </a:spcAft>
                      </a:pPr>
                      <a:r>
                        <a:rPr lang="fa-IR" sz="1300" b="1">
                          <a:solidFill>
                            <a:srgbClr val="000000"/>
                          </a:solidFill>
                          <a:latin typeface="BNazanin"/>
                          <a:ea typeface="Times New Roman"/>
                          <a:cs typeface="B Nazanin"/>
                        </a:rPr>
                        <a:t>ديوار</a:t>
                      </a:r>
                      <a:r>
                        <a:rPr lang="fa-IR" sz="1300" b="1">
                          <a:solidFill>
                            <a:srgbClr val="000000"/>
                          </a:solidFill>
                          <a:latin typeface="BNazanin"/>
                          <a:ea typeface="Times New Roman"/>
                          <a:cs typeface="BNazanin"/>
                        </a:rPr>
                        <a:t> </a:t>
                      </a:r>
                      <a:r>
                        <a:rPr lang="fa-IR" sz="1300" b="1">
                          <a:solidFill>
                            <a:srgbClr val="000000"/>
                          </a:solidFill>
                          <a:latin typeface="BNazanin"/>
                          <a:ea typeface="Times New Roman"/>
                          <a:cs typeface="B Nazanin"/>
                        </a:rPr>
                        <a:t>كشي</a:t>
                      </a:r>
                      <a:endParaRPr lang="en-US" sz="1000">
                        <a:latin typeface="Calibri"/>
                        <a:ea typeface="Times New Roman"/>
                      </a:endParaRPr>
                    </a:p>
                  </a:txBody>
                  <a:tcPr marL="65360" marR="65360" marT="0" marB="0">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150</a:t>
                      </a:r>
                      <a:endParaRPr lang="en-US" sz="1000">
                        <a:latin typeface="Calibri"/>
                        <a:ea typeface="Times New Roman"/>
                      </a:endParaRPr>
                    </a:p>
                  </a:txBody>
                  <a:tcPr marL="65360" marR="65360"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500000</a:t>
                      </a:r>
                      <a:endParaRPr lang="en-US" sz="1000">
                        <a:latin typeface="Calibri"/>
                        <a:ea typeface="Times New Roman"/>
                      </a:endParaRPr>
                    </a:p>
                  </a:txBody>
                  <a:tcPr marL="65360" marR="65360"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75</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a:noFill/>
                    </a:lnB>
                  </a:tcPr>
                </a:tc>
              </a:tr>
              <a:tr h="44766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spcBef>
                          <a:spcPts val="0"/>
                        </a:spcBef>
                        <a:spcAft>
                          <a:spcPts val="0"/>
                        </a:spcAft>
                      </a:pPr>
                      <a:r>
                        <a:rPr lang="fa-IR" sz="1300" b="1" dirty="0">
                          <a:solidFill>
                            <a:srgbClr val="000000"/>
                          </a:solidFill>
                          <a:latin typeface="BNazanin"/>
                          <a:ea typeface="Times New Roman"/>
                          <a:cs typeface="B Nazanin"/>
                        </a:rPr>
                        <a:t>فضاي</a:t>
                      </a:r>
                      <a:r>
                        <a:rPr lang="fa-IR" sz="1300" b="1" dirty="0">
                          <a:solidFill>
                            <a:srgbClr val="000000"/>
                          </a:solidFill>
                          <a:latin typeface="BNazanin"/>
                          <a:ea typeface="Times New Roman"/>
                          <a:cs typeface="BNazanin"/>
                        </a:rPr>
                        <a:t> </a:t>
                      </a:r>
                      <a:r>
                        <a:rPr lang="fa-IR" sz="1300" b="1" dirty="0">
                          <a:solidFill>
                            <a:srgbClr val="000000"/>
                          </a:solidFill>
                          <a:latin typeface="BNazanin"/>
                          <a:ea typeface="Times New Roman"/>
                          <a:cs typeface="B Nazanin"/>
                        </a:rPr>
                        <a:t>سبز</a:t>
                      </a:r>
                      <a:r>
                        <a:rPr lang="fa-IR" sz="1300" b="1" dirty="0">
                          <a:solidFill>
                            <a:srgbClr val="000000"/>
                          </a:solidFill>
                          <a:latin typeface="BNazanin"/>
                          <a:ea typeface="Times New Roman"/>
                          <a:cs typeface="BNazanin"/>
                        </a:rPr>
                        <a:t> </a:t>
                      </a:r>
                      <a:r>
                        <a:rPr lang="fa-IR" sz="1300" b="1" dirty="0">
                          <a:solidFill>
                            <a:srgbClr val="000000"/>
                          </a:solidFill>
                          <a:latin typeface="BNazanin"/>
                          <a:ea typeface="Times New Roman"/>
                          <a:cs typeface="B Nazanin"/>
                        </a:rPr>
                        <a:t>،</a:t>
                      </a:r>
                      <a:r>
                        <a:rPr lang="fa-IR" sz="1300" b="1" dirty="0">
                          <a:solidFill>
                            <a:srgbClr val="000000"/>
                          </a:solidFill>
                          <a:latin typeface="BNazanin"/>
                          <a:ea typeface="Times New Roman"/>
                          <a:cs typeface="BNazanin"/>
                        </a:rPr>
                        <a:t> </a:t>
                      </a:r>
                      <a:r>
                        <a:rPr lang="fa-IR" sz="1300" b="1" dirty="0">
                          <a:solidFill>
                            <a:srgbClr val="000000"/>
                          </a:solidFill>
                          <a:latin typeface="BNazanin"/>
                          <a:ea typeface="Times New Roman"/>
                          <a:cs typeface="B Nazanin"/>
                        </a:rPr>
                        <a:t>خيابان</a:t>
                      </a:r>
                      <a:r>
                        <a:rPr lang="fa-IR" sz="1300" b="1" dirty="0">
                          <a:solidFill>
                            <a:srgbClr val="000000"/>
                          </a:solidFill>
                          <a:latin typeface="BNazanin"/>
                          <a:ea typeface="Times New Roman"/>
                          <a:cs typeface="BNazanin"/>
                        </a:rPr>
                        <a:t> </a:t>
                      </a:r>
                      <a:r>
                        <a:rPr lang="fa-IR" sz="1300" b="1" dirty="0">
                          <a:solidFill>
                            <a:srgbClr val="000000"/>
                          </a:solidFill>
                          <a:latin typeface="BNazanin"/>
                          <a:ea typeface="Times New Roman"/>
                          <a:cs typeface="B Nazanin"/>
                        </a:rPr>
                        <a:t>كشي</a:t>
                      </a:r>
                      <a:endParaRPr lang="en-US" sz="1000" dirty="0">
                        <a:latin typeface="Calibri"/>
                        <a:ea typeface="Times New Roman"/>
                      </a:endParaRPr>
                    </a:p>
                  </a:txBody>
                  <a:tcPr marL="65360" marR="65360" marT="0" marB="0">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200</a:t>
                      </a:r>
                      <a:endParaRPr lang="en-US" sz="1000">
                        <a:latin typeface="Calibri"/>
                        <a:ea typeface="Times New Roman"/>
                      </a:endParaRPr>
                    </a:p>
                  </a:txBody>
                  <a:tcPr marL="65360" marR="65360"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200000</a:t>
                      </a:r>
                      <a:endParaRPr lang="en-US" sz="1000">
                        <a:latin typeface="Calibri"/>
                        <a:ea typeface="Times New Roman"/>
                      </a:endParaRPr>
                    </a:p>
                  </a:txBody>
                  <a:tcPr marL="65360" marR="65360"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40</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447662">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جمع</a:t>
                      </a:r>
                      <a:endParaRPr lang="en-US" sz="100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5360" marR="65360" marT="0" marB="0">
                    <a:lnL w="12700" cap="flat" cmpd="sng" algn="ctr">
                      <a:solidFill>
                        <a:srgbClr val="4F81BD"/>
                      </a:solidFill>
                      <a:prstDash val="solid"/>
                      <a:round/>
                      <a:headEnd type="none" w="med" len="med"/>
                      <a:tailEnd type="none" w="med" len="med"/>
                    </a:lnL>
                    <a:lnR>
                      <a:noFill/>
                    </a:lnR>
                    <a:lnT>
                      <a:noFill/>
                    </a:lnT>
                    <a:lnB w="12700" cap="flat" cmpd="sng" algn="ctr">
                      <a:solidFill>
                        <a:srgbClr val="4F81B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5360" marR="6536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158</a:t>
                      </a:r>
                      <a:endParaRPr lang="en-US" sz="1000" dirty="0">
                        <a:latin typeface="Calibri"/>
                        <a:ea typeface="Times New Roman"/>
                      </a:endParaRPr>
                    </a:p>
                  </a:txBody>
                  <a:tcPr marL="65360" marR="65360" marT="0" marB="0">
                    <a:lnL>
                      <a:noFill/>
                    </a:lnL>
                    <a:lnR w="12700" cap="flat" cmpd="sng" algn="ctr">
                      <a:solidFill>
                        <a:srgbClr val="4F81BD"/>
                      </a:solidFill>
                      <a:prstDash val="solid"/>
                      <a:round/>
                      <a:headEnd type="none" w="med" len="med"/>
                      <a:tailEnd type="none" w="med" len="med"/>
                    </a:lnR>
                    <a:lnT>
                      <a:noFill/>
                    </a:lnT>
                    <a:lnB w="12700" cap="flat" cmpd="sng" algn="ctr">
                      <a:solidFill>
                        <a:srgbClr val="4F81BD"/>
                      </a:solidFill>
                      <a:prstDash val="solid"/>
                      <a:round/>
                      <a:headEnd type="none" w="med" len="med"/>
                      <a:tailEnd type="none" w="med" len="med"/>
                    </a:lnB>
                  </a:tcPr>
                </a:tc>
              </a:tr>
            </a:tbl>
          </a:graphicData>
        </a:graphic>
      </p:graphicFrame>
    </p:spTree>
  </p:cSld>
  <p:clrMapOvr>
    <a:masterClrMapping/>
  </p:clrMapOvr>
  <p:transition>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576072"/>
          </a:xfrm>
        </p:spPr>
        <p:txBody>
          <a:bodyPr/>
          <a:lstStyle/>
          <a:p>
            <a:pPr lvl="0" algn="r">
              <a:buNone/>
            </a:pPr>
            <a:r>
              <a:rPr lang="fa-IR" sz="2400" dirty="0" smtClean="0">
                <a:cs typeface="B Nazanin" pitchFamily="2" charset="-78"/>
              </a:rPr>
              <a:t>ساختمان ها</a:t>
            </a:r>
            <a:endParaRPr lang="en-US" sz="2400" dirty="0" smtClean="0">
              <a:cs typeface="B Nazanin" pitchFamily="2" charset="-78"/>
            </a:endParaRPr>
          </a:p>
          <a:p>
            <a:pPr algn="r">
              <a:buNone/>
            </a:pPr>
            <a:endParaRPr lang="en-US" dirty="0"/>
          </a:p>
        </p:txBody>
      </p:sp>
      <p:graphicFrame>
        <p:nvGraphicFramePr>
          <p:cNvPr id="5" name="Table 4"/>
          <p:cNvGraphicFramePr>
            <a:graphicFrameLocks noGrp="1"/>
          </p:cNvGraphicFramePr>
          <p:nvPr/>
        </p:nvGraphicFramePr>
        <p:xfrm>
          <a:off x="381000" y="838200"/>
          <a:ext cx="8229599" cy="5333999"/>
        </p:xfrm>
        <a:graphic>
          <a:graphicData uri="http://schemas.openxmlformats.org/drawingml/2006/table">
            <a:tbl>
              <a:tblPr rtl="1"/>
              <a:tblGrid>
                <a:gridCol w="543862"/>
                <a:gridCol w="122423"/>
                <a:gridCol w="2272136"/>
                <a:gridCol w="1798372"/>
                <a:gridCol w="1542959"/>
                <a:gridCol w="1949847"/>
              </a:tblGrid>
              <a:tr h="1235927">
                <a:tc>
                  <a:txBody>
                    <a:bodyPr/>
                    <a:lstStyle/>
                    <a:p>
                      <a:pPr marL="0" marR="0" algn="ctr" rtl="1">
                        <a:lnSpc>
                          <a:spcPct val="150000"/>
                        </a:lnSpc>
                        <a:spcBef>
                          <a:spcPts val="0"/>
                        </a:spcBef>
                        <a:spcAft>
                          <a:spcPts val="0"/>
                        </a:spcAft>
                      </a:pPr>
                      <a:r>
                        <a:rPr lang="fa-IR" sz="1200">
                          <a:solidFill>
                            <a:srgbClr val="0070C0"/>
                          </a:solidFill>
                          <a:latin typeface="B Koodak"/>
                          <a:ea typeface="Times New Roman"/>
                          <a:cs typeface="B Nazanin"/>
                        </a:rPr>
                        <a:t>ردیف</a:t>
                      </a:r>
                      <a:endParaRPr lang="en-US" sz="1000">
                        <a:latin typeface="Calibri"/>
                        <a:ea typeface="Times New Roman"/>
                      </a:endParaRPr>
                    </a:p>
                  </a:txBody>
                  <a:tcPr marL="65302" marR="65302"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gridSpan="2">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Jadid"/>
                        </a:rPr>
                        <a:t>شرح</a:t>
                      </a:r>
                      <a:endParaRPr lang="en-US" sz="1000">
                        <a:latin typeface="Calibri"/>
                        <a:ea typeface="Times New Roman"/>
                      </a:endParaRPr>
                    </a:p>
                  </a:txBody>
                  <a:tcPr marL="65302" marR="65302"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hMerge="1">
                  <a:txBody>
                    <a:bodyPr/>
                    <a:lstStyle/>
                    <a:p>
                      <a:endParaRPr lang="en-US"/>
                    </a:p>
                  </a:txBody>
                  <a:tcPr/>
                </a:tc>
                <a:tc>
                  <a:txBody>
                    <a:bodyPr/>
                    <a:lstStyle/>
                    <a:p>
                      <a:pPr marL="0" marR="0" algn="ctr" rtl="1">
                        <a:spcBef>
                          <a:spcPts val="0"/>
                        </a:spcBef>
                        <a:spcAft>
                          <a:spcPts val="0"/>
                        </a:spcAft>
                      </a:pPr>
                      <a:r>
                        <a:rPr lang="fa-IR" sz="1400">
                          <a:solidFill>
                            <a:srgbClr val="0070C0"/>
                          </a:solidFill>
                          <a:latin typeface="B Koodak"/>
                          <a:ea typeface="Times New Roman"/>
                          <a:cs typeface="B Jadid"/>
                        </a:rPr>
                        <a:t>مساحت زیر بین </a:t>
                      </a:r>
                      <a:r>
                        <a:rPr lang="fa-IR" sz="1400">
                          <a:solidFill>
                            <a:srgbClr val="0070C0"/>
                          </a:solidFill>
                          <a:latin typeface="B Koodak"/>
                          <a:ea typeface="Times New Roman"/>
                          <a:cs typeface="B Nazanin"/>
                        </a:rPr>
                        <a:t>(مترمربع)</a:t>
                      </a:r>
                      <a:endParaRPr lang="en-US" sz="1000">
                        <a:latin typeface="Calibri"/>
                        <a:ea typeface="Times New Roman"/>
                      </a:endParaRPr>
                    </a:p>
                  </a:txBody>
                  <a:tcPr marL="65302" marR="65302"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واحد</a:t>
                      </a:r>
                      <a:r>
                        <a:rPr lang="fa-IR" sz="1500">
                          <a:solidFill>
                            <a:srgbClr val="0070C0"/>
                          </a:solidFill>
                          <a:latin typeface="B Koodak"/>
                          <a:ea typeface="Times New Roman"/>
                          <a:cs typeface="B Nazanin"/>
                        </a:rPr>
                        <a:t>(ریال)</a:t>
                      </a:r>
                      <a:endParaRPr lang="en-US" sz="1000">
                        <a:latin typeface="Calibri"/>
                        <a:ea typeface="Times New Roman"/>
                      </a:endParaRPr>
                    </a:p>
                  </a:txBody>
                  <a:tcPr marL="65302" marR="65302"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5302" marR="65302" marT="0" marB="0">
                    <a:lnL>
                      <a:noFill/>
                    </a:lnL>
                    <a:lnR>
                      <a:noFill/>
                    </a:lnR>
                    <a:lnT>
                      <a:noFill/>
                    </a:lnT>
                    <a:lnB w="38100" cap="flat" cmpd="sng" algn="ctr">
                      <a:solidFill>
                        <a:srgbClr val="4F81BD"/>
                      </a:solidFill>
                      <a:prstDash val="solid"/>
                      <a:round/>
                      <a:headEnd type="none" w="med" len="med"/>
                      <a:tailEnd type="none" w="med" len="med"/>
                    </a:lnB>
                    <a:solidFill>
                      <a:srgbClr val="FFFFFF"/>
                    </a:solidFill>
                  </a:tcPr>
                </a:tc>
              </a:tr>
              <a:tr h="844430">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FFFFFF"/>
                    </a:solidFill>
                  </a:tcPr>
                </a:tc>
                <a:tc gridSpan="2">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انبارها</a:t>
                      </a:r>
                      <a:r>
                        <a:rPr lang="fa-IR" sz="1200">
                          <a:solidFill>
                            <a:srgbClr val="000000"/>
                          </a:solidFill>
                          <a:latin typeface="BNazanin"/>
                          <a:ea typeface="Times New Roman"/>
                          <a:cs typeface="B Nazanin"/>
                        </a:rPr>
                        <a:t> (مواد</a:t>
                      </a:r>
                      <a:r>
                        <a:rPr lang="fa-IR" sz="1200">
                          <a:solidFill>
                            <a:srgbClr val="000000"/>
                          </a:solidFill>
                          <a:latin typeface="BNazanin"/>
                          <a:ea typeface="Times New Roman"/>
                          <a:cs typeface="BNazanin"/>
                        </a:rPr>
                        <a:t> </a:t>
                      </a:r>
                      <a:r>
                        <a:rPr lang="fa-IR" sz="1200">
                          <a:solidFill>
                            <a:srgbClr val="000000"/>
                          </a:solidFill>
                          <a:latin typeface="BNazanin"/>
                          <a:ea typeface="Times New Roman"/>
                          <a:cs typeface="B Nazanin"/>
                        </a:rPr>
                        <a:t>اوليه</a:t>
                      </a:r>
                      <a:r>
                        <a:rPr lang="fa-IR" sz="1200">
                          <a:solidFill>
                            <a:srgbClr val="000000"/>
                          </a:solidFill>
                          <a:latin typeface="BNazanin"/>
                          <a:ea typeface="Times New Roman"/>
                          <a:cs typeface="BNazanin"/>
                        </a:rPr>
                        <a:t> </a:t>
                      </a:r>
                      <a:r>
                        <a:rPr lang="en-US" sz="1200">
                          <a:solidFill>
                            <a:srgbClr val="000000"/>
                          </a:solidFill>
                          <a:latin typeface="BNazanin"/>
                          <a:ea typeface="Times New Roman"/>
                          <a:cs typeface="B Nazanin"/>
                        </a:rPr>
                        <a:t>– </a:t>
                      </a:r>
                      <a:r>
                        <a:rPr lang="fa-IR" sz="1200">
                          <a:solidFill>
                            <a:srgbClr val="000000"/>
                          </a:solidFill>
                          <a:latin typeface="BNazanin"/>
                          <a:ea typeface="Times New Roman"/>
                          <a:cs typeface="B Nazanin"/>
                        </a:rPr>
                        <a:t>محصول)</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w="38100" cap="flat" cmpd="sng" algn="ctr">
                      <a:solidFill>
                        <a:srgbClr val="4F81BD"/>
                      </a:solidFill>
                      <a:prstDash val="solid"/>
                      <a:round/>
                      <a:headEnd type="none" w="med" len="med"/>
                      <a:tailEnd type="none" w="med" len="med"/>
                    </a:lnT>
                    <a:lnB>
                      <a:noFill/>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300</a:t>
                      </a:r>
                      <a:endParaRPr lang="en-US" sz="1000">
                        <a:latin typeface="Calibri"/>
                        <a:ea typeface="Times New Roman"/>
                      </a:endParaRPr>
                    </a:p>
                  </a:txBody>
                  <a:tcPr marL="65302" marR="65302" marT="0" marB="0">
                    <a:lnL>
                      <a:noFill/>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800000</a:t>
                      </a:r>
                      <a:endParaRPr lang="en-US" sz="1000">
                        <a:latin typeface="Calibri"/>
                        <a:ea typeface="Times New Roman"/>
                      </a:endParaRPr>
                    </a:p>
                  </a:txBody>
                  <a:tcPr marL="65302" marR="65302" marT="0" marB="0">
                    <a:lnL>
                      <a:noFill/>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240</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D3DFEE"/>
                    </a:solidFill>
                  </a:tcPr>
                </a:tc>
              </a:tr>
              <a:tr h="825154">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gridSpan="2">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ساختمان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اداري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سرويس</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ها</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a:noFill/>
                    </a:lnT>
                    <a:lnB>
                      <a:noFill/>
                    </a:lnB>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80</a:t>
                      </a:r>
                      <a:endParaRPr lang="en-US" sz="1000">
                        <a:latin typeface="Calibri"/>
                        <a:ea typeface="Times New Roman"/>
                      </a:endParaRPr>
                    </a:p>
                  </a:txBody>
                  <a:tcPr marL="65302" marR="65302"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1200000</a:t>
                      </a:r>
                      <a:endParaRPr lang="en-US" sz="1000">
                        <a:latin typeface="Calibri"/>
                        <a:ea typeface="Times New Roman"/>
                      </a:endParaRPr>
                    </a:p>
                  </a:txBody>
                  <a:tcPr marL="65302" marR="65302"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96</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tcPr>
                </a:tc>
              </a:tr>
              <a:tr h="60712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gridSpan="2">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سالن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توليد</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a:noFill/>
                    </a:lnT>
                    <a:lnB>
                      <a:noFill/>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350</a:t>
                      </a:r>
                      <a:endParaRPr lang="en-US" sz="1000">
                        <a:latin typeface="Calibri"/>
                        <a:ea typeface="Times New Roman"/>
                      </a:endParaRPr>
                    </a:p>
                  </a:txBody>
                  <a:tcPr marL="65302" marR="65302"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1000000</a:t>
                      </a:r>
                      <a:endParaRPr lang="en-US" sz="1000">
                        <a:latin typeface="Calibri"/>
                        <a:ea typeface="Times New Roman"/>
                      </a:endParaRPr>
                    </a:p>
                  </a:txBody>
                  <a:tcPr marL="65302" marR="65302"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350</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607122">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pPr>
                      <a:r>
                        <a:rPr lang="fa-IR" sz="1300">
                          <a:solidFill>
                            <a:srgbClr val="000000"/>
                          </a:solidFill>
                          <a:latin typeface="BNazanin"/>
                          <a:ea typeface="Times New Roman"/>
                          <a:cs typeface="B Nazanin"/>
                        </a:rPr>
                        <a:t>ساختمان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نگهبان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سرايدار</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30</a:t>
                      </a:r>
                      <a:endParaRPr lang="en-US" sz="1000">
                        <a:latin typeface="Calibri"/>
                        <a:ea typeface="Times New Roman"/>
                      </a:endParaRPr>
                    </a:p>
                  </a:txBody>
                  <a:tcPr marL="65302" marR="65302"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1000000</a:t>
                      </a:r>
                      <a:endParaRPr lang="en-US" sz="1000">
                        <a:latin typeface="Calibri"/>
                        <a:ea typeface="Times New Roman"/>
                      </a:endParaRPr>
                    </a:p>
                  </a:txBody>
                  <a:tcPr marL="65302" marR="65302"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30</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tcPr>
                </a:tc>
              </a:tr>
              <a:tr h="607122">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pPr>
                      <a:r>
                        <a:rPr lang="fa-IR" sz="1300">
                          <a:solidFill>
                            <a:srgbClr val="000000"/>
                          </a:solidFill>
                          <a:latin typeface="BNazanin"/>
                          <a:ea typeface="Times New Roman"/>
                          <a:cs typeface="B Nazanin"/>
                        </a:rPr>
                        <a:t>موتورخانه</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a:t>
                      </a:r>
                      <a:endParaRPr lang="en-US" sz="1000">
                        <a:latin typeface="Calibri"/>
                        <a:ea typeface="Times New Roman"/>
                      </a:endParaRPr>
                    </a:p>
                  </a:txBody>
                  <a:tcPr marL="65302" marR="65302"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1100000</a:t>
                      </a:r>
                      <a:endParaRPr lang="en-US" sz="1000">
                        <a:latin typeface="Calibri"/>
                        <a:ea typeface="Times New Roman"/>
                      </a:endParaRPr>
                    </a:p>
                  </a:txBody>
                  <a:tcPr marL="65302" marR="65302" marT="0" marB="0">
                    <a:lnL>
                      <a:noFill/>
                    </a:lnL>
                    <a:lnR>
                      <a:noFill/>
                    </a:lnR>
                    <a:lnT>
                      <a:noFill/>
                    </a:lnT>
                    <a:lnB>
                      <a:noFill/>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22</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607122">
                <a:tc gridSpan="3">
                  <a:txBody>
                    <a:bodyPr/>
                    <a:lstStyle/>
                    <a:p>
                      <a:pPr marL="0" marR="0" algn="ctr" rtl="1">
                        <a:lnSpc>
                          <a:spcPct val="150000"/>
                        </a:lnSpc>
                      </a:pPr>
                      <a:r>
                        <a:rPr lang="fa-IR" sz="1300" b="1">
                          <a:solidFill>
                            <a:srgbClr val="333333"/>
                          </a:solidFill>
                          <a:latin typeface="B Koodak"/>
                          <a:ea typeface="Times New Roman"/>
                          <a:cs typeface="B Nazanin"/>
                        </a:rPr>
                        <a:t>جمع</a:t>
                      </a:r>
                      <a:endParaRPr lang="en-US" sz="100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780</a:t>
                      </a:r>
                      <a:endParaRPr lang="en-US" sz="1000">
                        <a:latin typeface="Calibri"/>
                        <a:ea typeface="Times New Roman"/>
                      </a:endParaRPr>
                    </a:p>
                  </a:txBody>
                  <a:tcPr marL="65302" marR="65302" marT="0" marB="0">
                    <a:lnL w="12700" cap="flat" cmpd="sng" algn="ctr">
                      <a:solidFill>
                        <a:srgbClr val="4F81BD"/>
                      </a:solidFill>
                      <a:prstDash val="solid"/>
                      <a:round/>
                      <a:headEnd type="none" w="med" len="med"/>
                      <a:tailEnd type="none" w="med" len="med"/>
                    </a:lnL>
                    <a:lnR>
                      <a:noFill/>
                    </a:lnR>
                    <a:lnT>
                      <a:noFill/>
                    </a:lnT>
                    <a:lnB w="12700" cap="flat" cmpd="sng" algn="ctr">
                      <a:solidFill>
                        <a:srgbClr val="4F81B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5302" marR="65302"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738</a:t>
                      </a:r>
                      <a:endParaRPr lang="en-US" sz="1000" dirty="0">
                        <a:latin typeface="Calibri"/>
                        <a:ea typeface="Times New Roman"/>
                      </a:endParaRPr>
                    </a:p>
                  </a:txBody>
                  <a:tcPr marL="65302" marR="65302" marT="0" marB="0">
                    <a:lnL>
                      <a:noFill/>
                    </a:lnL>
                    <a:lnR w="12700" cap="flat" cmpd="sng" algn="ctr">
                      <a:solidFill>
                        <a:srgbClr val="4F81BD"/>
                      </a:solidFill>
                      <a:prstDash val="solid"/>
                      <a:round/>
                      <a:headEnd type="none" w="med" len="med"/>
                      <a:tailEnd type="none" w="med" len="med"/>
                    </a:lnR>
                    <a:lnT>
                      <a:noFill/>
                    </a:lnT>
                    <a:lnB w="12700" cap="flat" cmpd="sng" algn="ctr">
                      <a:solidFill>
                        <a:srgbClr val="4F81BD"/>
                      </a:solidFill>
                      <a:prstDash val="solid"/>
                      <a:round/>
                      <a:headEnd type="none" w="med" len="med"/>
                      <a:tailEnd type="none" w="med" len="med"/>
                    </a:lnB>
                  </a:tcPr>
                </a:tc>
              </a:tr>
            </a:tbl>
          </a:graphicData>
        </a:graphic>
      </p:graphicFrame>
    </p:spTree>
  </p:cSld>
  <p:clrMapOvr>
    <a:masterClrMapping/>
  </p:clrMapOvr>
  <p:transition>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62128"/>
            <a:ext cx="8229600" cy="576072"/>
          </a:xfrm>
        </p:spPr>
        <p:txBody>
          <a:bodyPr/>
          <a:lstStyle/>
          <a:p>
            <a:pPr lvl="0" algn="r">
              <a:buNone/>
            </a:pPr>
            <a:r>
              <a:rPr lang="fa-IR" sz="2400" dirty="0" smtClean="0">
                <a:cs typeface="B Nazanin" pitchFamily="2" charset="-78"/>
              </a:rPr>
              <a:t>تاسیسات و تجهیزات</a:t>
            </a:r>
            <a:endParaRPr lang="en-US" sz="2400" dirty="0" smtClean="0">
              <a:cs typeface="B Nazanin" pitchFamily="2" charset="-78"/>
            </a:endParaRPr>
          </a:p>
          <a:p>
            <a:pPr algn="r">
              <a:buNone/>
            </a:pPr>
            <a:endParaRPr lang="en-US" dirty="0"/>
          </a:p>
        </p:txBody>
      </p:sp>
      <p:graphicFrame>
        <p:nvGraphicFramePr>
          <p:cNvPr id="4" name="Table 3"/>
          <p:cNvGraphicFramePr>
            <a:graphicFrameLocks noGrp="1"/>
          </p:cNvGraphicFramePr>
          <p:nvPr/>
        </p:nvGraphicFramePr>
        <p:xfrm>
          <a:off x="533401" y="838195"/>
          <a:ext cx="7924800" cy="5562604"/>
        </p:xfrm>
        <a:graphic>
          <a:graphicData uri="http://schemas.openxmlformats.org/drawingml/2006/table">
            <a:tbl>
              <a:tblPr rtl="1"/>
              <a:tblGrid>
                <a:gridCol w="533677"/>
                <a:gridCol w="120716"/>
                <a:gridCol w="120716"/>
                <a:gridCol w="3562590"/>
                <a:gridCol w="1680886"/>
                <a:gridCol w="1906215"/>
              </a:tblGrid>
              <a:tr h="729556">
                <a:tc>
                  <a:txBody>
                    <a:bodyPr/>
                    <a:lstStyle/>
                    <a:p>
                      <a:pPr marL="0" marR="0" algn="ctr" rtl="1">
                        <a:lnSpc>
                          <a:spcPct val="150000"/>
                        </a:lnSpc>
                        <a:spcBef>
                          <a:spcPts val="0"/>
                        </a:spcBef>
                        <a:spcAft>
                          <a:spcPts val="0"/>
                        </a:spcAft>
                      </a:pPr>
                      <a:r>
                        <a:rPr lang="fa-IR" sz="1300">
                          <a:solidFill>
                            <a:srgbClr val="0070C0"/>
                          </a:solidFill>
                          <a:latin typeface="B Koodak"/>
                          <a:ea typeface="Times New Roman"/>
                          <a:cs typeface="B Nazanin"/>
                        </a:rPr>
                        <a:t>ردیف</a:t>
                      </a:r>
                      <a:endParaRPr lang="en-US" sz="1000">
                        <a:latin typeface="Calibri"/>
                        <a:ea typeface="Times New Roman"/>
                      </a:endParaRPr>
                    </a:p>
                  </a:txBody>
                  <a:tcPr marL="67471" marR="67471"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gridSpan="3">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Jadid"/>
                        </a:rPr>
                        <a:t>شرح</a:t>
                      </a:r>
                      <a:endParaRPr lang="en-US" sz="1000">
                        <a:latin typeface="Calibri"/>
                        <a:ea typeface="Times New Roman"/>
                      </a:endParaRPr>
                    </a:p>
                  </a:txBody>
                  <a:tcPr marL="67471" marR="67471"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1500">
                          <a:solidFill>
                            <a:srgbClr val="0070C0"/>
                          </a:solidFill>
                          <a:latin typeface="B Koodak"/>
                          <a:ea typeface="Times New Roman"/>
                          <a:cs typeface="B Jadid"/>
                        </a:rPr>
                        <a:t>مشخصات فنی</a:t>
                      </a:r>
                      <a:endParaRPr lang="en-US" sz="1000">
                        <a:latin typeface="Calibri"/>
                        <a:ea typeface="Times New Roman"/>
                      </a:endParaRPr>
                    </a:p>
                  </a:txBody>
                  <a:tcPr marL="67471" marR="67471"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7471" marR="67471"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604131">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w="38100" cap="flat" cmpd="sng" algn="ctr">
                      <a:solidFill>
                        <a:srgbClr val="F79646"/>
                      </a:solidFill>
                      <a:prstDash val="solid"/>
                      <a:round/>
                      <a:headEnd type="none" w="med" len="med"/>
                      <a:tailEnd type="none" w="med" len="med"/>
                    </a:lnT>
                    <a:lnB>
                      <a:noFill/>
                    </a:lnB>
                    <a:solidFill>
                      <a:srgbClr val="FFFFFF"/>
                    </a:solidFill>
                  </a:tcPr>
                </a:tc>
                <a:tc gridSpan="3">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برق رسانی (حق انشعاب,نصب تابلو,ترانس,کابل....)</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w="38100" cap="flat" cmpd="sng" algn="ctr">
                      <a:solidFill>
                        <a:srgbClr val="F79646"/>
                      </a:solidFill>
                      <a:prstDash val="solid"/>
                      <a:round/>
                      <a:headEnd type="none" w="med" len="med"/>
                      <a:tailEnd type="none" w="med" len="med"/>
                    </a:lnT>
                    <a:lnB>
                      <a:noFill/>
                    </a:lnB>
                    <a:solidFill>
                      <a:srgbClr val="FDE4D0"/>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برق 3فاز 50 آمپر</a:t>
                      </a:r>
                      <a:endParaRPr lang="en-US" sz="1000">
                        <a:latin typeface="Calibri"/>
                        <a:ea typeface="Times New Roman"/>
                      </a:endParaRPr>
                    </a:p>
                  </a:txBody>
                  <a:tcPr marL="67471" marR="67471" marT="0" marB="0">
                    <a:lnL>
                      <a:noFill/>
                    </a:lnL>
                    <a:lnR>
                      <a:noFill/>
                    </a:lnR>
                    <a:lnT w="38100" cap="flat" cmpd="sng" algn="ctr">
                      <a:solidFill>
                        <a:srgbClr val="F79646"/>
                      </a:solidFill>
                      <a:prstDash val="solid"/>
                      <a:round/>
                      <a:headEnd type="none" w="med" len="med"/>
                      <a:tailEnd type="none" w="med" len="med"/>
                    </a:lnT>
                    <a:lnB>
                      <a:noFill/>
                    </a:lnB>
                    <a:solidFill>
                      <a:srgbClr val="FDE4D0"/>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45</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w="38100" cap="flat" cmpd="sng" algn="ctr">
                      <a:solidFill>
                        <a:srgbClr val="F79646"/>
                      </a:solidFill>
                      <a:prstDash val="solid"/>
                      <a:round/>
                      <a:headEnd type="none" w="med" len="med"/>
                      <a:tailEnd type="none" w="med" len="med"/>
                    </a:lnT>
                    <a:lnB>
                      <a:noFill/>
                    </a:lnB>
                    <a:solidFill>
                      <a:srgbClr val="FDE4D0"/>
                    </a:solidFill>
                  </a:tcPr>
                </a:tc>
              </a:tr>
              <a:tr h="604131">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gridSpan="3">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سيستم</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اطفاي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حريق</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7471" marR="67471"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tcPr>
                </a:tc>
              </a:tr>
              <a:tr h="604131">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gridSpan="3">
                  <a:txBody>
                    <a:bodyPr/>
                    <a:lstStyle/>
                    <a:p>
                      <a:pPr marL="0" marR="0" algn="ctr" rtl="1">
                        <a:lnSpc>
                          <a:spcPct val="150000"/>
                        </a:lnSpc>
                        <a:spcBef>
                          <a:spcPts val="0"/>
                        </a:spcBef>
                        <a:spcAft>
                          <a:spcPts val="0"/>
                        </a:spcAft>
                      </a:pPr>
                      <a:r>
                        <a:rPr lang="fa-IR" sz="1300">
                          <a:solidFill>
                            <a:srgbClr val="000000"/>
                          </a:solidFill>
                          <a:latin typeface="BNazanin"/>
                          <a:ea typeface="Times New Roman"/>
                          <a:cs typeface="B Nazanin"/>
                        </a:rPr>
                        <a:t>آبرساني(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حق</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انشعاب</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لوله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كشي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en-US" sz="1300">
                          <a:solidFill>
                            <a:srgbClr val="000000"/>
                          </a:solidFill>
                          <a:latin typeface="BNazanin"/>
                          <a:ea typeface="Times New Roman"/>
                          <a:cs typeface="B Nazanin"/>
                        </a:rPr>
                        <a:t> ... </a:t>
                      </a:r>
                      <a:r>
                        <a:rPr lang="fa-IR" sz="1300">
                          <a:solidFill>
                            <a:srgbClr val="000000"/>
                          </a:solidFill>
                          <a:latin typeface="BNazanin"/>
                          <a:ea typeface="Times New Roman"/>
                          <a:cs typeface="B Nazanin"/>
                        </a:rPr>
                        <a:t>)</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7471" marR="67471"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25</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604131">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gridSpan="2">
                  <a:txBody>
                    <a:bodyPr/>
                    <a:lstStyle/>
                    <a:p>
                      <a:pPr marL="0" marR="0" algn="ctr" rtl="1">
                        <a:lnSpc>
                          <a:spcPct val="150000"/>
                        </a:lnSpc>
                      </a:pPr>
                      <a:r>
                        <a:rPr lang="fa-IR" sz="1300">
                          <a:solidFill>
                            <a:srgbClr val="000000"/>
                          </a:solidFill>
                          <a:latin typeface="BNazanin"/>
                          <a:ea typeface="Times New Roman"/>
                          <a:cs typeface="B Nazanin"/>
                        </a:rPr>
                        <a:t>منبع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آب</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منبع 5000 لیتری</a:t>
                      </a:r>
                      <a:endParaRPr lang="en-US" sz="1000">
                        <a:latin typeface="Calibri"/>
                        <a:ea typeface="Times New Roman"/>
                      </a:endParaRPr>
                    </a:p>
                  </a:txBody>
                  <a:tcPr marL="67471" marR="67471"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14</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tcPr>
                </a:tc>
              </a:tr>
              <a:tr h="604131">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gridSpan="2">
                  <a:txBody>
                    <a:bodyPr/>
                    <a:lstStyle/>
                    <a:p>
                      <a:pPr marL="0" marR="0" algn="ctr" rtl="1">
                        <a:lnSpc>
                          <a:spcPct val="150000"/>
                        </a:lnSpc>
                      </a:pPr>
                      <a:r>
                        <a:rPr lang="fa-IR" sz="1300">
                          <a:solidFill>
                            <a:srgbClr val="000000"/>
                          </a:solidFill>
                          <a:latin typeface="BNazanin"/>
                          <a:ea typeface="Times New Roman"/>
                          <a:cs typeface="B Nazanin"/>
                        </a:rPr>
                        <a:t>منبع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سوخت</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منبع 6000 لیتری </a:t>
                      </a:r>
                      <a:endParaRPr lang="en-US" sz="1000">
                        <a:latin typeface="Calibri"/>
                        <a:ea typeface="Times New Roman"/>
                      </a:endParaRPr>
                    </a:p>
                  </a:txBody>
                  <a:tcPr marL="67471" marR="67471"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16</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604131">
                <a:tc gridSpan="3">
                  <a:txBody>
                    <a:bodyPr/>
                    <a:lstStyle/>
                    <a:p>
                      <a:pPr marL="0" marR="0" algn="ctr" rtl="1">
                        <a:lnSpc>
                          <a:spcPct val="150000"/>
                        </a:lnSpc>
                      </a:pPr>
                      <a:r>
                        <a:rPr lang="fa-IR" sz="1300" b="1">
                          <a:solidFill>
                            <a:srgbClr val="333333"/>
                          </a:solidFill>
                          <a:latin typeface="B Koodak"/>
                          <a:ea typeface="Times New Roman"/>
                          <a:cs typeface="B Nazanin"/>
                        </a:rPr>
                        <a:t>6</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300">
                          <a:solidFill>
                            <a:srgbClr val="000000"/>
                          </a:solidFill>
                          <a:latin typeface="BNazanin"/>
                          <a:ea typeface="Times New Roman"/>
                          <a:cs typeface="B Nazanin"/>
                        </a:rPr>
                        <a:t>تاسيسات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گرمايش</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سرمايش</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7471" marR="67471"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tcPr>
                </a:tc>
              </a:tr>
              <a:tr h="604131">
                <a:tc gridSpan="3">
                  <a:txBody>
                    <a:bodyPr/>
                    <a:lstStyle/>
                    <a:p>
                      <a:pPr marL="0" marR="0" algn="ctr" rtl="1">
                        <a:lnSpc>
                          <a:spcPct val="150000"/>
                        </a:lnSpc>
                      </a:pPr>
                      <a:r>
                        <a:rPr lang="fa-IR" sz="1300" b="1">
                          <a:solidFill>
                            <a:srgbClr val="333333"/>
                          </a:solidFill>
                          <a:latin typeface="B Koodak"/>
                          <a:ea typeface="Times New Roman"/>
                          <a:cs typeface="B Nazanin"/>
                        </a:rPr>
                        <a:t>7</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300">
                          <a:solidFill>
                            <a:srgbClr val="000000"/>
                          </a:solidFill>
                          <a:latin typeface="BNazanin"/>
                          <a:ea typeface="Times New Roman"/>
                          <a:cs typeface="B Nazanin"/>
                        </a:rPr>
                        <a:t>حفر</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تجهيز</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چاه</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یک حلقه</a:t>
                      </a:r>
                      <a:endParaRPr lang="en-US" sz="1000">
                        <a:latin typeface="Calibri"/>
                        <a:ea typeface="Times New Roman"/>
                      </a:endParaRPr>
                    </a:p>
                  </a:txBody>
                  <a:tcPr marL="67471" marR="67471"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604131">
                <a:tc gridSpan="4">
                  <a:txBody>
                    <a:bodyPr/>
                    <a:lstStyle/>
                    <a:p>
                      <a:pPr marL="0" marR="0" algn="ctr" rtl="1">
                        <a:lnSpc>
                          <a:spcPct val="150000"/>
                        </a:lnSpc>
                      </a:pPr>
                      <a:r>
                        <a:rPr lang="fa-IR" sz="1300" b="1">
                          <a:solidFill>
                            <a:srgbClr val="333333"/>
                          </a:solidFill>
                          <a:latin typeface="B Koodak"/>
                          <a:ea typeface="Times New Roman"/>
                          <a:cs typeface="B Nazanin"/>
                        </a:rPr>
                        <a:t>جمع</a:t>
                      </a:r>
                      <a:endParaRPr lang="en-US" sz="100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7471" marR="67471" marT="0" marB="0">
                    <a:lnL w="12700" cap="flat" cmpd="sng" algn="ctr">
                      <a:solidFill>
                        <a:srgbClr val="F79646"/>
                      </a:solidFill>
                      <a:prstDash val="solid"/>
                      <a:round/>
                      <a:headEnd type="none" w="med" len="med"/>
                      <a:tailEnd type="none" w="med" len="med"/>
                    </a:lnL>
                    <a:lnR>
                      <a:noFill/>
                    </a:lnR>
                    <a:lnT>
                      <a:noFill/>
                    </a:lnT>
                    <a:lnB w="12700" cap="flat" cmpd="sng" algn="ctr">
                      <a:solidFill>
                        <a:srgbClr val="F79646"/>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220</a:t>
                      </a:r>
                      <a:endParaRPr lang="en-US" sz="1000" dirty="0">
                        <a:latin typeface="Calibri"/>
                        <a:ea typeface="Times New Roman"/>
                      </a:endParaRPr>
                    </a:p>
                  </a:txBody>
                  <a:tcPr marL="67471" marR="67471" marT="0" marB="0">
                    <a:lnL>
                      <a:noFill/>
                    </a:lnL>
                    <a:lnR w="12700" cap="flat" cmpd="sng" algn="ctr">
                      <a:solidFill>
                        <a:srgbClr val="F79646"/>
                      </a:solidFill>
                      <a:prstDash val="solid"/>
                      <a:round/>
                      <a:headEnd type="none" w="med" len="med"/>
                      <a:tailEnd type="none" w="med" len="med"/>
                    </a:lnR>
                    <a:lnT>
                      <a:noFill/>
                    </a:lnT>
                    <a:lnB w="12700" cap="flat" cmpd="sng" algn="ctr">
                      <a:solidFill>
                        <a:srgbClr val="F79646"/>
                      </a:solidFill>
                      <a:prstDash val="solid"/>
                      <a:round/>
                      <a:headEnd type="none" w="med" len="med"/>
                      <a:tailEnd type="none" w="med" len="med"/>
                    </a:lnB>
                  </a:tcPr>
                </a:tc>
              </a:tr>
            </a:tbl>
          </a:graphicData>
        </a:graphic>
      </p:graphicFrame>
    </p:spTree>
  </p:cSld>
  <p:clrMapOvr>
    <a:masterClrMapping/>
  </p:clrMapOvr>
  <p:transition>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228600"/>
            <a:ext cx="8229600" cy="576072"/>
          </a:xfrm>
        </p:spPr>
        <p:txBody>
          <a:bodyPr/>
          <a:lstStyle/>
          <a:p>
            <a:pPr lvl="0" algn="r">
              <a:buNone/>
            </a:pPr>
            <a:r>
              <a:rPr lang="fa-IR" sz="2400" dirty="0" smtClean="0">
                <a:cs typeface="B Nazanin" pitchFamily="2" charset="-78"/>
              </a:rPr>
              <a:t>ماشين آلات و تجهيزات و وسايل آزمايشگاهي</a:t>
            </a:r>
            <a:endParaRPr lang="en-US" sz="2400" dirty="0" smtClean="0">
              <a:cs typeface="B Nazanin" pitchFamily="2" charset="-78"/>
            </a:endParaRPr>
          </a:p>
          <a:p>
            <a:endParaRPr lang="en-US" dirty="0"/>
          </a:p>
        </p:txBody>
      </p:sp>
      <p:graphicFrame>
        <p:nvGraphicFramePr>
          <p:cNvPr id="4" name="Table 3"/>
          <p:cNvGraphicFramePr>
            <a:graphicFrameLocks noGrp="1"/>
          </p:cNvGraphicFramePr>
          <p:nvPr/>
        </p:nvGraphicFramePr>
        <p:xfrm>
          <a:off x="457200" y="914404"/>
          <a:ext cx="8305801" cy="5562596"/>
        </p:xfrm>
        <a:graphic>
          <a:graphicData uri="http://schemas.openxmlformats.org/drawingml/2006/table">
            <a:tbl>
              <a:tblPr rtl="1"/>
              <a:tblGrid>
                <a:gridCol w="493475"/>
                <a:gridCol w="120898"/>
                <a:gridCol w="120898"/>
                <a:gridCol w="120898"/>
                <a:gridCol w="3407531"/>
                <a:gridCol w="622142"/>
                <a:gridCol w="1658073"/>
                <a:gridCol w="1761886"/>
              </a:tblGrid>
              <a:tr h="499356">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Nazanin"/>
                        </a:rPr>
                        <a:t>ردیف</a:t>
                      </a:r>
                      <a:endParaRPr lang="en-US" sz="800">
                        <a:latin typeface="Calibri"/>
                        <a:ea typeface="Times New Roman"/>
                      </a:endParaRPr>
                    </a:p>
                  </a:txBody>
                  <a:tcPr marL="53305" marR="53305"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gridSpan="4">
                  <a:txBody>
                    <a:bodyPr/>
                    <a:lstStyle/>
                    <a:p>
                      <a:pPr marL="0" marR="0" algn="ctr" rtl="1">
                        <a:spcBef>
                          <a:spcPts val="0"/>
                        </a:spcBef>
                        <a:spcAft>
                          <a:spcPts val="0"/>
                        </a:spcAft>
                      </a:pPr>
                      <a:r>
                        <a:rPr lang="fa-IR" sz="800" b="1">
                          <a:solidFill>
                            <a:srgbClr val="0070C0"/>
                          </a:solidFill>
                          <a:latin typeface="B Koodak"/>
                          <a:ea typeface="Times New Roman"/>
                          <a:cs typeface="B Jadid"/>
                        </a:rPr>
                        <a:t>نام</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ماشين</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آلات</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و</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تجهيزات</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و</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وسايل</a:t>
                      </a:r>
                      <a:r>
                        <a:rPr lang="fa-IR" sz="800" b="1">
                          <a:solidFill>
                            <a:srgbClr val="0070C0"/>
                          </a:solidFill>
                          <a:latin typeface="Calibri"/>
                          <a:ea typeface="Times New Roman"/>
                          <a:cs typeface="B Koodak"/>
                        </a:rPr>
                        <a:t> </a:t>
                      </a:r>
                      <a:r>
                        <a:rPr lang="fa-IR" sz="800" b="1">
                          <a:solidFill>
                            <a:srgbClr val="0070C0"/>
                          </a:solidFill>
                          <a:latin typeface="B Koodak"/>
                          <a:ea typeface="Times New Roman"/>
                          <a:cs typeface="B Jadid"/>
                        </a:rPr>
                        <a:t>آزمايشگاهي</a:t>
                      </a:r>
                      <a:endParaRPr lang="en-US" sz="800">
                        <a:latin typeface="Calibri"/>
                        <a:ea typeface="Times New Roman"/>
                      </a:endParaRPr>
                    </a:p>
                  </a:txBody>
                  <a:tcPr marL="53305" marR="53305"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1200">
                          <a:solidFill>
                            <a:srgbClr val="0070C0"/>
                          </a:solidFill>
                          <a:latin typeface="B Koodak"/>
                          <a:ea typeface="Times New Roman"/>
                          <a:cs typeface="B Jadid"/>
                        </a:rPr>
                        <a:t>تعداد</a:t>
                      </a:r>
                      <a:endParaRPr lang="en-US" sz="800">
                        <a:latin typeface="Calibri"/>
                        <a:ea typeface="Times New Roman"/>
                      </a:endParaRPr>
                    </a:p>
                  </a:txBody>
                  <a:tcPr marL="53305" marR="53305"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marL="0" marR="0" algn="ctr" rtl="1">
                        <a:spcBef>
                          <a:spcPts val="0"/>
                        </a:spcBef>
                        <a:spcAft>
                          <a:spcPts val="0"/>
                        </a:spcAft>
                      </a:pPr>
                      <a:r>
                        <a:rPr lang="fa-IR" sz="800" b="1">
                          <a:solidFill>
                            <a:srgbClr val="0070C0"/>
                          </a:solidFill>
                          <a:latin typeface="B Koodak"/>
                          <a:ea typeface="Times New Roman"/>
                          <a:cs typeface="B Jadid"/>
                        </a:rPr>
                        <a:t>هزینه واحد</a:t>
                      </a:r>
                      <a:r>
                        <a:rPr lang="fa-IR" sz="1200" b="1">
                          <a:solidFill>
                            <a:srgbClr val="0070C0"/>
                          </a:solidFill>
                          <a:latin typeface="B Koodak"/>
                          <a:ea typeface="Times New Roman"/>
                          <a:cs typeface="B Nazanin"/>
                        </a:rPr>
                        <a:t>(ریال)</a:t>
                      </a:r>
                      <a:endParaRPr lang="en-US" sz="800">
                        <a:latin typeface="Calibri"/>
                        <a:ea typeface="Times New Roman"/>
                      </a:endParaRPr>
                    </a:p>
                  </a:txBody>
                  <a:tcPr marL="53305" marR="53305"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800">
                          <a:solidFill>
                            <a:srgbClr val="0070C0"/>
                          </a:solidFill>
                          <a:latin typeface="B Koodak"/>
                          <a:ea typeface="Times New Roman"/>
                          <a:cs typeface="B Jadid"/>
                        </a:rPr>
                        <a:t>هزینه کل</a:t>
                      </a:r>
                      <a:r>
                        <a:rPr lang="fa-IR" sz="800">
                          <a:solidFill>
                            <a:srgbClr val="0070C0"/>
                          </a:solidFill>
                          <a:latin typeface="B Koodak"/>
                          <a:ea typeface="Times New Roman"/>
                          <a:cs typeface="B Nazanin"/>
                        </a:rPr>
                        <a:t>(میلیون ریال)</a:t>
                      </a:r>
                      <a:endParaRPr lang="en-US" sz="800">
                        <a:latin typeface="Calibri"/>
                        <a:ea typeface="Times New Roman"/>
                      </a:endParaRPr>
                    </a:p>
                  </a:txBody>
                  <a:tcPr marL="53305" marR="53305"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389480">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w="38100" cap="flat" cmpd="sng" algn="ctr">
                      <a:solidFill>
                        <a:srgbClr val="F79646"/>
                      </a:solidFill>
                      <a:prstDash val="solid"/>
                      <a:round/>
                      <a:headEnd type="none" w="med" len="med"/>
                      <a:tailEnd type="none" w="med" len="med"/>
                    </a:lnT>
                    <a:lnB>
                      <a:noFill/>
                    </a:lnB>
                    <a:solidFill>
                      <a:srgbClr val="FFFFFF"/>
                    </a:solidFill>
                  </a:tcPr>
                </a:tc>
                <a:tc gridSpan="4">
                  <a:txBody>
                    <a:bodyPr/>
                    <a:lstStyle/>
                    <a:p>
                      <a:pPr marL="0" marR="0" algn="ctr" rtl="1">
                        <a:lnSpc>
                          <a:spcPct val="150000"/>
                        </a:lnSpc>
                        <a:spcBef>
                          <a:spcPts val="0"/>
                        </a:spcBef>
                        <a:spcAft>
                          <a:spcPts val="0"/>
                        </a:spcAft>
                      </a:pPr>
                      <a:r>
                        <a:rPr lang="fa-IR" sz="1000">
                          <a:solidFill>
                            <a:srgbClr val="000000"/>
                          </a:solidFill>
                          <a:latin typeface="BNazanin"/>
                          <a:ea typeface="Times New Roman"/>
                          <a:cs typeface="B Nazanin"/>
                        </a:rPr>
                        <a:t>ميكسر</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w="38100" cap="flat" cmpd="sng" algn="ctr">
                      <a:solidFill>
                        <a:srgbClr val="F79646"/>
                      </a:solidFill>
                      <a:prstDash val="solid"/>
                      <a:round/>
                      <a:headEnd type="none" w="med" len="med"/>
                      <a:tailEnd type="none" w="med" len="med"/>
                    </a:lnT>
                    <a:lnB>
                      <a:noFill/>
                    </a:lnB>
                    <a:solidFill>
                      <a:srgbClr val="FDE4D0"/>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000000"/>
                          </a:solidFill>
                          <a:latin typeface="BNazanin"/>
                          <a:ea typeface="Times New Roman"/>
                          <a:cs typeface="B Nazanin"/>
                        </a:rPr>
                        <a:t>1</a:t>
                      </a:r>
                      <a:endParaRPr lang="en-US" sz="800">
                        <a:latin typeface="Calibri"/>
                        <a:ea typeface="Times New Roman"/>
                      </a:endParaRPr>
                    </a:p>
                  </a:txBody>
                  <a:tcPr marL="53305" marR="53305" marT="0" marB="0">
                    <a:lnL>
                      <a:noFill/>
                    </a:lnL>
                    <a:lnR>
                      <a:noFill/>
                    </a:lnR>
                    <a:lnT w="38100" cap="flat" cmpd="sng" algn="ctr">
                      <a:solidFill>
                        <a:srgbClr val="F79646"/>
                      </a:solidFill>
                      <a:prstDash val="solid"/>
                      <a:round/>
                      <a:headEnd type="none" w="med" len="med"/>
                      <a:tailEnd type="none" w="med" len="med"/>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000000"/>
                          </a:solidFill>
                          <a:latin typeface="BNazanin"/>
                          <a:ea typeface="Times New Roman"/>
                          <a:cs typeface="B Nazanin"/>
                        </a:rPr>
                        <a:t>45000000</a:t>
                      </a:r>
                      <a:endParaRPr lang="en-US" sz="800">
                        <a:latin typeface="Calibri"/>
                        <a:ea typeface="Times New Roman"/>
                      </a:endParaRPr>
                    </a:p>
                  </a:txBody>
                  <a:tcPr marL="53305" marR="53305" marT="0" marB="0">
                    <a:lnL>
                      <a:noFill/>
                    </a:lnL>
                    <a:lnR>
                      <a:noFill/>
                    </a:lnR>
                    <a:lnT w="38100" cap="flat" cmpd="sng" algn="ctr">
                      <a:solidFill>
                        <a:srgbClr val="F79646"/>
                      </a:solidFill>
                      <a:prstDash val="solid"/>
                      <a:round/>
                      <a:headEnd type="none" w="med" len="med"/>
                      <a:tailEnd type="none" w="med" len="med"/>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45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w="38100" cap="flat" cmpd="sng" algn="ctr">
                      <a:solidFill>
                        <a:srgbClr val="F79646"/>
                      </a:solidFill>
                      <a:prstDash val="solid"/>
                      <a:round/>
                      <a:headEnd type="none" w="med" len="med"/>
                      <a:tailEnd type="none" w="med" len="med"/>
                    </a:lnT>
                    <a:lnB>
                      <a:noFill/>
                    </a:lnB>
                    <a:solidFill>
                      <a:srgbClr val="FDE4D0"/>
                    </a:solidFill>
                  </a:tcPr>
                </a:tc>
              </a:tr>
              <a:tr h="389480">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gridSpan="4">
                  <a:txBody>
                    <a:bodyPr/>
                    <a:lstStyle/>
                    <a:p>
                      <a:pPr marL="0" marR="0" algn="ctr" rtl="1">
                        <a:lnSpc>
                          <a:spcPct val="150000"/>
                        </a:lnSpc>
                        <a:spcBef>
                          <a:spcPts val="0"/>
                        </a:spcBef>
                        <a:spcAft>
                          <a:spcPts val="0"/>
                        </a:spcAft>
                      </a:pPr>
                      <a:r>
                        <a:rPr lang="fa-IR" sz="1000">
                          <a:solidFill>
                            <a:srgbClr val="000000"/>
                          </a:solidFill>
                          <a:latin typeface="BNazanin"/>
                          <a:ea typeface="Times New Roman"/>
                          <a:cs typeface="B Nazanin"/>
                        </a:rPr>
                        <a:t>فيلتر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صافي</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10000000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3</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gridSpan="4">
                  <a:txBody>
                    <a:bodyPr/>
                    <a:lstStyle/>
                    <a:p>
                      <a:pPr marL="0" marR="0" algn="ctr" rtl="1">
                        <a:lnSpc>
                          <a:spcPct val="150000"/>
                        </a:lnSpc>
                        <a:spcBef>
                          <a:spcPts val="0"/>
                        </a:spcBef>
                        <a:spcAft>
                          <a:spcPts val="0"/>
                        </a:spcAft>
                      </a:pPr>
                      <a:r>
                        <a:rPr lang="fa-IR" sz="1000">
                          <a:solidFill>
                            <a:srgbClr val="000000"/>
                          </a:solidFill>
                          <a:latin typeface="BNazanin"/>
                          <a:ea typeface="Times New Roman"/>
                          <a:cs typeface="B Nazanin"/>
                        </a:rPr>
                        <a:t>پركن</a:t>
                      </a:r>
                      <a:r>
                        <a:rPr lang="en-US" sz="1000">
                          <a:solidFill>
                            <a:srgbClr val="000000"/>
                          </a:solidFill>
                          <a:latin typeface="BNazanin"/>
                          <a:ea typeface="Times New Roman"/>
                          <a:cs typeface="B Nazanin"/>
                        </a:rPr>
                        <a:t> ) </a:t>
                      </a:r>
                      <a:r>
                        <a:rPr lang="fa-IR" sz="1000">
                          <a:solidFill>
                            <a:srgbClr val="000000"/>
                          </a:solidFill>
                          <a:latin typeface="BNazanin"/>
                          <a:ea typeface="Times New Roman"/>
                          <a:cs typeface="B Nazanin"/>
                        </a:rPr>
                        <a:t>در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بند</a:t>
                      </a:r>
                      <a:r>
                        <a:rPr lang="en-US" sz="1000">
                          <a:solidFill>
                            <a:srgbClr val="000000"/>
                          </a:solidFill>
                          <a:latin typeface="BNazanin"/>
                          <a:ea typeface="Times New Roman"/>
                          <a:cs typeface="B Nazanin"/>
                        </a:rPr>
                        <a:t>(</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55000000</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55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389480">
                <a:tc gridSpan="2">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4</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gridSpan="3">
                  <a:txBody>
                    <a:bodyPr/>
                    <a:lstStyle/>
                    <a:p>
                      <a:pPr marL="0" marR="0" algn="ctr" rtl="1">
                        <a:lnSpc>
                          <a:spcPct val="150000"/>
                        </a:lnSpc>
                      </a:pPr>
                      <a:r>
                        <a:rPr lang="fa-IR" sz="1000">
                          <a:solidFill>
                            <a:srgbClr val="000000"/>
                          </a:solidFill>
                          <a:latin typeface="BNazanin"/>
                          <a:ea typeface="Times New Roman"/>
                          <a:cs typeface="B Nazanin"/>
                        </a:rPr>
                        <a:t>شيشه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شور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اتوماتيك</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25000000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gridSpan="2">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gridSpan="3">
                  <a:txBody>
                    <a:bodyPr/>
                    <a:lstStyle/>
                    <a:p>
                      <a:pPr marL="0" marR="0" algn="ctr" rtl="1">
                        <a:lnSpc>
                          <a:spcPct val="150000"/>
                        </a:lnSpc>
                      </a:pPr>
                      <a:r>
                        <a:rPr lang="fa-IR" sz="1000">
                          <a:solidFill>
                            <a:srgbClr val="000000"/>
                          </a:solidFill>
                          <a:latin typeface="BNazanin"/>
                          <a:ea typeface="Times New Roman"/>
                          <a:cs typeface="B Nazanin"/>
                        </a:rPr>
                        <a:t>ليبل</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زن</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55000000</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55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389480">
                <a:tc gridSpan="3">
                  <a:txBody>
                    <a:bodyPr/>
                    <a:lstStyle/>
                    <a:p>
                      <a:pPr marL="0" marR="0" algn="ctr" rtl="1">
                        <a:lnSpc>
                          <a:spcPct val="150000"/>
                        </a:lnSpc>
                      </a:pPr>
                      <a:r>
                        <a:rPr lang="fa-IR" sz="1000" b="1">
                          <a:solidFill>
                            <a:srgbClr val="333333"/>
                          </a:solidFill>
                          <a:latin typeface="B Koodak"/>
                          <a:ea typeface="Times New Roman"/>
                          <a:cs typeface="B Nazanin"/>
                        </a:rPr>
                        <a:t>6</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gridSpan="2">
                  <a:txBody>
                    <a:bodyPr/>
                    <a:lstStyle/>
                    <a:p>
                      <a:pPr marL="0" marR="0" algn="ctr" rtl="1">
                        <a:lnSpc>
                          <a:spcPct val="150000"/>
                        </a:lnSpc>
                      </a:pPr>
                      <a:r>
                        <a:rPr lang="fa-IR" sz="1000">
                          <a:solidFill>
                            <a:srgbClr val="000000"/>
                          </a:solidFill>
                          <a:latin typeface="BNazanin"/>
                          <a:ea typeface="Times New Roman"/>
                          <a:cs typeface="B Nazanin"/>
                        </a:rPr>
                        <a:t>سيني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استيل</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30000000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30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gridSpan="3">
                  <a:txBody>
                    <a:bodyPr/>
                    <a:lstStyle/>
                    <a:p>
                      <a:pPr marL="0" marR="0" algn="ctr" rtl="1">
                        <a:lnSpc>
                          <a:spcPct val="150000"/>
                        </a:lnSpc>
                      </a:pPr>
                      <a:r>
                        <a:rPr lang="fa-IR" sz="1000" b="1">
                          <a:solidFill>
                            <a:srgbClr val="333333"/>
                          </a:solidFill>
                          <a:latin typeface="B Koodak"/>
                          <a:ea typeface="Times New Roman"/>
                          <a:cs typeface="B Nazanin"/>
                        </a:rPr>
                        <a:t>7</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gridSpan="2">
                  <a:txBody>
                    <a:bodyPr/>
                    <a:lstStyle/>
                    <a:p>
                      <a:pPr marL="0" marR="0" algn="ctr" rtl="1">
                        <a:lnSpc>
                          <a:spcPct val="150000"/>
                        </a:lnSpc>
                      </a:pPr>
                      <a:r>
                        <a:rPr lang="fa-IR" sz="1000">
                          <a:solidFill>
                            <a:srgbClr val="000000"/>
                          </a:solidFill>
                          <a:latin typeface="BNazanin"/>
                          <a:ea typeface="Times New Roman"/>
                          <a:cs typeface="B Nazanin"/>
                        </a:rPr>
                        <a:t>دستگاه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پخت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مربا</a:t>
                      </a:r>
                      <a:r>
                        <a:rPr lang="en-US" sz="1000">
                          <a:solidFill>
                            <a:srgbClr val="000000"/>
                          </a:solidFill>
                          <a:latin typeface="BNazanin"/>
                          <a:ea typeface="Times New Roman"/>
                          <a:cs typeface="B Nazanin"/>
                        </a:rPr>
                        <a:t> ) </a:t>
                      </a:r>
                      <a:r>
                        <a:rPr lang="fa-IR" sz="1000">
                          <a:solidFill>
                            <a:srgbClr val="000000"/>
                          </a:solidFill>
                          <a:latin typeface="BNazanin"/>
                          <a:ea typeface="Times New Roman"/>
                          <a:cs typeface="B Nazanin"/>
                        </a:rPr>
                        <a:t>دو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جداره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اگزالمت</a:t>
                      </a:r>
                      <a:r>
                        <a:rPr lang="en-US" sz="1000">
                          <a:solidFill>
                            <a:srgbClr val="000000"/>
                          </a:solidFill>
                          <a:latin typeface="BNazanin"/>
                          <a:ea typeface="Times New Roman"/>
                          <a:cs typeface="B Nazanin"/>
                        </a:rPr>
                        <a:t>(</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3</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35000000</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70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389480">
                <a:tc gridSpan="4">
                  <a:txBody>
                    <a:bodyPr/>
                    <a:lstStyle/>
                    <a:p>
                      <a:pPr marL="0" marR="0" algn="ctr" rtl="1">
                        <a:lnSpc>
                          <a:spcPct val="150000"/>
                        </a:lnSpc>
                      </a:pPr>
                      <a:r>
                        <a:rPr lang="fa-IR" sz="1000" b="1">
                          <a:solidFill>
                            <a:srgbClr val="333333"/>
                          </a:solidFill>
                          <a:latin typeface="B Koodak"/>
                          <a:ea typeface="Times New Roman"/>
                          <a:cs typeface="B Nazanin"/>
                        </a:rPr>
                        <a:t>8</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0">
                        <a:lnSpc>
                          <a:spcPct val="150000"/>
                        </a:lnSpc>
                      </a:pPr>
                      <a:r>
                        <a:rPr lang="fa-IR" sz="1000">
                          <a:solidFill>
                            <a:srgbClr val="000000"/>
                          </a:solidFill>
                          <a:latin typeface="Calibri"/>
                          <a:ea typeface="Times New Roman"/>
                          <a:cs typeface="Arial"/>
                        </a:rPr>
                        <a:t> </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نقاله</a:t>
                      </a:r>
                      <a:r>
                        <a:rPr lang="en-US" sz="1000">
                          <a:solidFill>
                            <a:srgbClr val="000000"/>
                          </a:solidFill>
                          <a:latin typeface="Arial"/>
                          <a:ea typeface="Times New Roman"/>
                          <a:cs typeface="B Nazanin"/>
                        </a:rPr>
                        <a:t> ABS </a:t>
                      </a:r>
                      <a:r>
                        <a:rPr lang="fa-IR" sz="1000">
                          <a:solidFill>
                            <a:srgbClr val="000000"/>
                          </a:solidFill>
                          <a:latin typeface="BNazanin"/>
                          <a:ea typeface="Times New Roman"/>
                          <a:cs typeface="B Nazanin"/>
                        </a:rPr>
                        <a:t>شش</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متري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با</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پايه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متحرك</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20000000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60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gridSpan="4">
                  <a:txBody>
                    <a:bodyPr/>
                    <a:lstStyle/>
                    <a:p>
                      <a:pPr marL="0" marR="0" algn="ctr" rtl="1">
                        <a:lnSpc>
                          <a:spcPct val="150000"/>
                        </a:lnSpc>
                      </a:pPr>
                      <a:r>
                        <a:rPr lang="fa-IR" sz="1000" b="1">
                          <a:solidFill>
                            <a:srgbClr val="333333"/>
                          </a:solidFill>
                          <a:latin typeface="B Koodak"/>
                          <a:ea typeface="Times New Roman"/>
                          <a:cs typeface="B Nazanin"/>
                        </a:rPr>
                        <a:t>9</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000">
                          <a:solidFill>
                            <a:srgbClr val="000000"/>
                          </a:solidFill>
                          <a:latin typeface="BNazanin"/>
                          <a:ea typeface="Times New Roman"/>
                          <a:cs typeface="B Nazanin"/>
                        </a:rPr>
                        <a:t>ديگ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بخار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6170</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پوندي</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155000000</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155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389480">
                <a:tc gridSpan="4">
                  <a:txBody>
                    <a:bodyPr/>
                    <a:lstStyle/>
                    <a:p>
                      <a:pPr marL="0" marR="0" algn="ctr" rtl="1">
                        <a:lnSpc>
                          <a:spcPct val="150000"/>
                        </a:lnSpc>
                      </a:pPr>
                      <a:r>
                        <a:rPr lang="fa-IR" sz="1000" b="1">
                          <a:solidFill>
                            <a:srgbClr val="333333"/>
                          </a:solidFill>
                          <a:latin typeface="B Koodak"/>
                          <a:ea typeface="Times New Roman"/>
                          <a:cs typeface="B Nazanin"/>
                        </a:rPr>
                        <a:t>10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000">
                          <a:solidFill>
                            <a:srgbClr val="000000"/>
                          </a:solidFill>
                          <a:latin typeface="BNazanin"/>
                          <a:ea typeface="Times New Roman"/>
                          <a:cs typeface="B Nazanin"/>
                        </a:rPr>
                        <a:t>رسوب</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گير</a:t>
                      </a:r>
                      <a:r>
                        <a:rPr lang="fa-IR" sz="1000" b="1">
                          <a:solidFill>
                            <a:srgbClr val="333333"/>
                          </a:solidFill>
                          <a:latin typeface="B Koodak"/>
                          <a:ea typeface="Times New Roman"/>
                          <a:cs typeface="B Nazanin"/>
                        </a:rPr>
                        <a:t> </a:t>
                      </a:r>
                      <a:r>
                        <a:rPr lang="en-US" sz="1000" b="1">
                          <a:solidFill>
                            <a:srgbClr val="333333"/>
                          </a:solidFill>
                          <a:latin typeface="B Koodak"/>
                          <a:ea typeface="Times New Roman"/>
                          <a:cs typeface="B Nazanin"/>
                        </a:rPr>
                        <a:t>TSA-150</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20000000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40</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gridSpan="4">
                  <a:txBody>
                    <a:bodyPr/>
                    <a:lstStyle/>
                    <a:p>
                      <a:pPr marL="0" marR="0" algn="ctr" rtl="1">
                        <a:lnSpc>
                          <a:spcPct val="150000"/>
                        </a:lnSpc>
                      </a:pPr>
                      <a:r>
                        <a:rPr lang="fa-IR" sz="1000" b="1">
                          <a:solidFill>
                            <a:srgbClr val="333333"/>
                          </a:solidFill>
                          <a:latin typeface="B Koodak"/>
                          <a:ea typeface="Times New Roman"/>
                          <a:cs typeface="B Nazanin"/>
                        </a:rPr>
                        <a:t>11</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000">
                          <a:solidFill>
                            <a:srgbClr val="000000"/>
                          </a:solidFill>
                          <a:latin typeface="BNazanin"/>
                          <a:ea typeface="Times New Roman"/>
                          <a:cs typeface="B Nazanin"/>
                        </a:rPr>
                        <a:t>كلويناتور</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8000000</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8</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r h="389480">
                <a:tc gridSpan="4">
                  <a:txBody>
                    <a:bodyPr/>
                    <a:lstStyle/>
                    <a:p>
                      <a:pPr marL="0" marR="0" algn="ctr" rtl="1">
                        <a:lnSpc>
                          <a:spcPct val="150000"/>
                        </a:lnSpc>
                      </a:pPr>
                      <a:r>
                        <a:rPr lang="fa-IR" sz="1000" b="1">
                          <a:solidFill>
                            <a:srgbClr val="333333"/>
                          </a:solidFill>
                          <a:latin typeface="B Koodak"/>
                          <a:ea typeface="Times New Roman"/>
                          <a:cs typeface="B Nazanin"/>
                        </a:rPr>
                        <a:t>12</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pPr>
                      <a:r>
                        <a:rPr lang="fa-IR" sz="1000">
                          <a:solidFill>
                            <a:srgbClr val="000000"/>
                          </a:solidFill>
                          <a:latin typeface="BNazanin"/>
                          <a:ea typeface="Times New Roman"/>
                          <a:cs typeface="B Nazanin"/>
                        </a:rPr>
                        <a:t>هيدروسيلكون</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1</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2500000</a:t>
                      </a:r>
                      <a:endParaRPr lang="en-US" sz="800">
                        <a:latin typeface="Calibri"/>
                        <a:ea typeface="Times New Roman"/>
                      </a:endParaRPr>
                    </a:p>
                  </a:txBody>
                  <a:tcPr marL="53305" marR="53305" marT="0" marB="0">
                    <a:lnL>
                      <a:noFill/>
                    </a:lnL>
                    <a:lnR>
                      <a:noFill/>
                    </a:lnR>
                    <a:lnT>
                      <a:noFill/>
                    </a:lnT>
                    <a:lnB>
                      <a:noFill/>
                    </a:lnB>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2.5</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tcPr>
                </a:tc>
              </a:tr>
              <a:tr h="389480">
                <a:tc gridSpan="5">
                  <a:txBody>
                    <a:bodyPr/>
                    <a:lstStyle/>
                    <a:p>
                      <a:pPr marL="0" marR="0" algn="ctr" rtl="1">
                        <a:lnSpc>
                          <a:spcPct val="150000"/>
                        </a:lnSpc>
                      </a:pPr>
                      <a:r>
                        <a:rPr lang="fa-IR" sz="1000" b="1">
                          <a:solidFill>
                            <a:srgbClr val="333333"/>
                          </a:solidFill>
                          <a:latin typeface="B Koodak"/>
                          <a:ea typeface="Times New Roman"/>
                          <a:cs typeface="B Nazanin"/>
                        </a:rPr>
                        <a:t>جمع</a:t>
                      </a:r>
                      <a:endParaRPr lang="en-US" sz="80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a:t>
                      </a:r>
                      <a:endParaRPr lang="en-US" sz="800">
                        <a:latin typeface="Calibri"/>
                        <a:ea typeface="Times New Roman"/>
                      </a:endParaRPr>
                    </a:p>
                  </a:txBody>
                  <a:tcPr marL="53305" marR="53305" marT="0" marB="0">
                    <a:lnL w="12700" cap="flat" cmpd="sng" algn="ctr">
                      <a:solidFill>
                        <a:srgbClr val="F79646"/>
                      </a:solidFill>
                      <a:prstDash val="solid"/>
                      <a:round/>
                      <a:headEnd type="none" w="med" len="med"/>
                      <a:tailEnd type="none" w="med" len="med"/>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a:t>
                      </a:r>
                      <a:endParaRPr lang="en-US" sz="800">
                        <a:latin typeface="Calibri"/>
                        <a:ea typeface="Times New Roman"/>
                      </a:endParaRPr>
                    </a:p>
                  </a:txBody>
                  <a:tcPr marL="53305" marR="53305" marT="0" marB="0">
                    <a:lnL>
                      <a:noFill/>
                    </a:lnL>
                    <a:lnR>
                      <a:noFill/>
                    </a:lnR>
                    <a:lnT>
                      <a:noFill/>
                    </a:lnT>
                    <a:lnB>
                      <a:noFill/>
                    </a:lnB>
                    <a:solidFill>
                      <a:srgbClr val="FDE4D0"/>
                    </a:solidFill>
                  </a:tcPr>
                </a:tc>
                <a:tc>
                  <a:txBody>
                    <a:bodyPr/>
                    <a:lstStyle/>
                    <a:p>
                      <a:pPr marL="0" marR="0" algn="ctr" rtl="1">
                        <a:lnSpc>
                          <a:spcPct val="150000"/>
                        </a:lnSpc>
                        <a:spcBef>
                          <a:spcPts val="0"/>
                        </a:spcBef>
                        <a:spcAft>
                          <a:spcPts val="0"/>
                        </a:spcAft>
                      </a:pPr>
                      <a:r>
                        <a:rPr lang="fa-IR" sz="1000" dirty="0">
                          <a:solidFill>
                            <a:srgbClr val="333333"/>
                          </a:solidFill>
                          <a:latin typeface="B Koodak"/>
                          <a:ea typeface="Times New Roman"/>
                          <a:cs typeface="B Nazanin"/>
                        </a:rPr>
                        <a:t>555.5</a:t>
                      </a:r>
                      <a:endParaRPr lang="en-US" sz="800" dirty="0">
                        <a:latin typeface="Calibri"/>
                        <a:ea typeface="Times New Roman"/>
                      </a:endParaRPr>
                    </a:p>
                  </a:txBody>
                  <a:tcPr marL="53305" marR="53305" marT="0" marB="0">
                    <a:lnL>
                      <a:noFill/>
                    </a:lnL>
                    <a:lnR w="12700" cap="flat" cmpd="sng" algn="ctr">
                      <a:solidFill>
                        <a:srgbClr val="F79646"/>
                      </a:solidFill>
                      <a:prstDash val="solid"/>
                      <a:round/>
                      <a:headEnd type="none" w="med" len="med"/>
                      <a:tailEnd type="none" w="med" len="med"/>
                    </a:lnR>
                    <a:lnT>
                      <a:noFill/>
                    </a:lnT>
                    <a:lnB>
                      <a:noFill/>
                    </a:lnB>
                    <a:solidFill>
                      <a:srgbClr val="FDE4D0"/>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a:spLocks noGrp="1"/>
          </p:cNvSpPr>
          <p:nvPr>
            <p:ph idx="1"/>
          </p:nvPr>
        </p:nvSpPr>
        <p:spPr>
          <a:xfrm>
            <a:off x="533400" y="228600"/>
            <a:ext cx="8229600" cy="576072"/>
          </a:xfrm>
        </p:spPr>
        <p:txBody>
          <a:bodyPr/>
          <a:lstStyle/>
          <a:p>
            <a:pPr lvl="0" algn="r">
              <a:buNone/>
            </a:pPr>
            <a:r>
              <a:rPr lang="fa-IR" sz="2400" dirty="0" smtClean="0">
                <a:cs typeface="B Nazanin" pitchFamily="2" charset="-78"/>
              </a:rPr>
              <a:t>وسايل نقليه و وسايل حمل و نقل داخل كارخانه</a:t>
            </a:r>
            <a:endParaRPr lang="en-US" dirty="0"/>
          </a:p>
        </p:txBody>
      </p:sp>
      <p:graphicFrame>
        <p:nvGraphicFramePr>
          <p:cNvPr id="5" name="Table 4"/>
          <p:cNvGraphicFramePr>
            <a:graphicFrameLocks noGrp="1"/>
          </p:cNvGraphicFramePr>
          <p:nvPr/>
        </p:nvGraphicFramePr>
        <p:xfrm>
          <a:off x="457199" y="761999"/>
          <a:ext cx="8153401" cy="2057402"/>
        </p:xfrm>
        <a:graphic>
          <a:graphicData uri="http://schemas.openxmlformats.org/drawingml/2006/table">
            <a:tbl>
              <a:tblPr rtl="1"/>
              <a:tblGrid>
                <a:gridCol w="602217"/>
                <a:gridCol w="2582894"/>
                <a:gridCol w="1262713"/>
                <a:gridCol w="1749991"/>
                <a:gridCol w="1955586"/>
              </a:tblGrid>
              <a:tr h="652346">
                <a:tc>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Nazanin"/>
                        </a:rPr>
                        <a:t>ردیف</a:t>
                      </a:r>
                      <a:endParaRPr lang="en-US" sz="1000">
                        <a:latin typeface="Calibri"/>
                        <a:ea typeface="Times New Roman"/>
                      </a:endParaRPr>
                    </a:p>
                  </a:txBody>
                  <a:tcPr marL="65360" marR="6536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Jadid"/>
                        </a:rPr>
                        <a:t>شرح</a:t>
                      </a:r>
                      <a:endParaRPr lang="en-US" sz="1000">
                        <a:latin typeface="Calibri"/>
                        <a:ea typeface="Times New Roman"/>
                      </a:endParaRPr>
                    </a:p>
                  </a:txBody>
                  <a:tcPr marL="65360" marR="6536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500">
                          <a:solidFill>
                            <a:srgbClr val="0070C0"/>
                          </a:solidFill>
                          <a:latin typeface="B Koodak"/>
                          <a:ea typeface="Times New Roman"/>
                          <a:cs typeface="B Jadid"/>
                        </a:rPr>
                        <a:t>تعداد</a:t>
                      </a:r>
                      <a:endParaRPr lang="en-US" sz="1000">
                        <a:latin typeface="Calibri"/>
                        <a:ea typeface="Times New Roman"/>
                      </a:endParaRPr>
                    </a:p>
                  </a:txBody>
                  <a:tcPr marL="65360" marR="6536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واحد</a:t>
                      </a:r>
                      <a:r>
                        <a:rPr lang="fa-IR" sz="1500">
                          <a:solidFill>
                            <a:srgbClr val="0070C0"/>
                          </a:solidFill>
                          <a:latin typeface="B Koodak"/>
                          <a:ea typeface="Times New Roman"/>
                          <a:cs typeface="B Nazanin"/>
                        </a:rPr>
                        <a:t>(ریال)</a:t>
                      </a:r>
                      <a:endParaRPr lang="en-US" sz="1000">
                        <a:latin typeface="Calibri"/>
                        <a:ea typeface="Times New Roman"/>
                      </a:endParaRPr>
                    </a:p>
                  </a:txBody>
                  <a:tcPr marL="65360" marR="6536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5360" marR="6536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r>
              <a:tr h="46835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200">
                          <a:solidFill>
                            <a:srgbClr val="000000"/>
                          </a:solidFill>
                          <a:latin typeface="BNazanin"/>
                          <a:ea typeface="Times New Roman"/>
                          <a:cs typeface="B Nazanin"/>
                        </a:rPr>
                        <a:t>وانت</a:t>
                      </a:r>
                      <a:r>
                        <a:rPr lang="fa-IR" sz="1200">
                          <a:solidFill>
                            <a:srgbClr val="000000"/>
                          </a:solidFill>
                          <a:latin typeface="BNazanin"/>
                          <a:ea typeface="Times New Roman"/>
                          <a:cs typeface="BNazanin"/>
                        </a:rPr>
                        <a:t> </a:t>
                      </a:r>
                      <a:r>
                        <a:rPr lang="fa-IR" sz="1200">
                          <a:solidFill>
                            <a:srgbClr val="000000"/>
                          </a:solidFill>
                          <a:latin typeface="BNazanin"/>
                          <a:ea typeface="Times New Roman"/>
                          <a:cs typeface="B Nazanin"/>
                        </a:rPr>
                        <a:t>نيسان</a:t>
                      </a:r>
                      <a:endParaRPr lang="en-US" sz="1000">
                        <a:latin typeface="Calibri"/>
                        <a:ea typeface="Times New Roman"/>
                      </a:endParaRPr>
                    </a:p>
                  </a:txBody>
                  <a:tcPr marL="65360" marR="65360" marT="0" marB="0">
                    <a:lnL w="12700" cap="flat" cmpd="sng" algn="ctr">
                      <a:solidFill>
                        <a:srgbClr val="8064A2"/>
                      </a:solidFill>
                      <a:prstDash val="solid"/>
                      <a:round/>
                      <a:headEnd type="none" w="med" len="med"/>
                      <a:tailEnd type="none" w="med" len="med"/>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5360" marR="65360" marT="0" marB="0">
                    <a:lnL>
                      <a:noFill/>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90000000</a:t>
                      </a:r>
                      <a:endParaRPr lang="en-US" sz="1000">
                        <a:latin typeface="Calibri"/>
                        <a:ea typeface="Times New Roman"/>
                      </a:endParaRPr>
                    </a:p>
                  </a:txBody>
                  <a:tcPr marL="65360" marR="65360" marT="0" marB="0">
                    <a:lnL>
                      <a:noFill/>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90</a:t>
                      </a:r>
                      <a:endParaRPr lang="en-US" sz="100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DFD8E8"/>
                    </a:solidFill>
                  </a:tcPr>
                </a:tc>
              </a:tr>
              <a:tr h="468352">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a:t>
                      </a:r>
                      <a:endParaRPr lang="en-US" sz="100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200">
                          <a:solidFill>
                            <a:srgbClr val="000000"/>
                          </a:solidFill>
                          <a:latin typeface="BNazanin"/>
                          <a:ea typeface="Times New Roman"/>
                          <a:cs typeface="B Nazanin"/>
                        </a:rPr>
                        <a:t>ليفتراك</a:t>
                      </a:r>
                      <a:r>
                        <a:rPr lang="fa-IR" sz="1200">
                          <a:solidFill>
                            <a:srgbClr val="000000"/>
                          </a:solidFill>
                          <a:latin typeface="BNazanin"/>
                          <a:ea typeface="Times New Roman"/>
                          <a:cs typeface="BNazanin"/>
                        </a:rPr>
                        <a:t> </a:t>
                      </a:r>
                      <a:r>
                        <a:rPr lang="fa-IR" sz="1200">
                          <a:solidFill>
                            <a:srgbClr val="000000"/>
                          </a:solidFill>
                          <a:latin typeface="BNazanin"/>
                          <a:ea typeface="Times New Roman"/>
                          <a:cs typeface="B Nazanin"/>
                        </a:rPr>
                        <a:t>دستي</a:t>
                      </a:r>
                      <a:endParaRPr lang="en-US" sz="1000">
                        <a:latin typeface="Calibri"/>
                        <a:ea typeface="Times New Roman"/>
                      </a:endParaRPr>
                    </a:p>
                  </a:txBody>
                  <a:tcPr marL="65360" marR="6536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a:t>
                      </a:r>
                      <a:endParaRPr lang="en-US" sz="1000">
                        <a:latin typeface="Calibri"/>
                        <a:ea typeface="Times New Roman"/>
                      </a:endParaRPr>
                    </a:p>
                  </a:txBody>
                  <a:tcPr marL="65360" marR="65360"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12000000</a:t>
                      </a:r>
                      <a:endParaRPr lang="en-US" sz="1000">
                        <a:latin typeface="Calibri"/>
                        <a:ea typeface="Times New Roman"/>
                      </a:endParaRPr>
                    </a:p>
                  </a:txBody>
                  <a:tcPr marL="65360" marR="65360" marT="0" marB="0">
                    <a:lnL>
                      <a:noFill/>
                    </a:lnL>
                    <a:lnR>
                      <a:noFill/>
                    </a:lnR>
                    <a:lnT>
                      <a:noFill/>
                    </a:lnT>
                    <a:lnB>
                      <a:noFill/>
                    </a:lnB>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12</a:t>
                      </a:r>
                      <a:endParaRPr lang="en-US" sz="100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a:noFill/>
                    </a:lnT>
                    <a:lnB>
                      <a:noFill/>
                    </a:lnB>
                  </a:tcPr>
                </a:tc>
              </a:tr>
              <a:tr h="468352">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جمع</a:t>
                      </a:r>
                      <a:endParaRPr lang="en-US" sz="100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5360" marR="6536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5360" marR="65360" marT="0" marB="0">
                    <a:lnL>
                      <a:noFill/>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102</a:t>
                      </a:r>
                      <a:endParaRPr lang="en-US" sz="1000" dirty="0">
                        <a:latin typeface="Calibri"/>
                        <a:ea typeface="Times New Roman"/>
                      </a:endParaRPr>
                    </a:p>
                  </a:txBody>
                  <a:tcPr marL="65360" marR="6536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bl>
          </a:graphicData>
        </a:graphic>
      </p:graphicFrame>
      <p:sp>
        <p:nvSpPr>
          <p:cNvPr id="24577" name="Rectangle 1"/>
          <p:cNvSpPr>
            <a:spLocks noChangeArrowheads="1"/>
          </p:cNvSpPr>
          <p:nvPr/>
        </p:nvSpPr>
        <p:spPr bwMode="auto">
          <a:xfrm>
            <a:off x="1371600" y="3119735"/>
            <a:ext cx="7239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tabLst/>
            </a:pPr>
            <a:r>
              <a:rPr lang="fa-IR" sz="2400" dirty="0">
                <a:cs typeface="B Nazanin" pitchFamily="2" charset="-78"/>
              </a:rPr>
              <a:t>تجهيزات اداري و </a:t>
            </a:r>
            <a:r>
              <a:rPr lang="fa-IR" sz="2400" dirty="0" smtClean="0">
                <a:cs typeface="B Nazanin" pitchFamily="2" charset="-78"/>
              </a:rPr>
              <a:t>كارگاهي</a:t>
            </a:r>
            <a:endParaRPr lang="en-US" sz="2400" dirty="0">
              <a:cs typeface="B Nazanin" pitchFamily="2" charset="-78"/>
            </a:endParaRPr>
          </a:p>
        </p:txBody>
      </p:sp>
      <p:graphicFrame>
        <p:nvGraphicFramePr>
          <p:cNvPr id="7" name="Table 6"/>
          <p:cNvGraphicFramePr>
            <a:graphicFrameLocks noGrp="1"/>
          </p:cNvGraphicFramePr>
          <p:nvPr/>
        </p:nvGraphicFramePr>
        <p:xfrm>
          <a:off x="609601" y="3733799"/>
          <a:ext cx="7848600" cy="2743201"/>
        </p:xfrm>
        <a:graphic>
          <a:graphicData uri="http://schemas.openxmlformats.org/drawingml/2006/table">
            <a:tbl>
              <a:tblPr rtl="1"/>
              <a:tblGrid>
                <a:gridCol w="646089"/>
                <a:gridCol w="4863909"/>
                <a:gridCol w="2338602"/>
              </a:tblGrid>
              <a:tr h="708509">
                <a:tc>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Nazanin"/>
                        </a:rPr>
                        <a:t>ردیف</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Jadid"/>
                        </a:rPr>
                        <a:t>شرح</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r>
              <a:tr h="508673">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لوازم</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اداري</a:t>
                      </a:r>
                      <a:r>
                        <a:rPr lang="en-US" sz="1300">
                          <a:solidFill>
                            <a:srgbClr val="000000"/>
                          </a:solidFill>
                          <a:latin typeface="BNazanin"/>
                          <a:ea typeface="Times New Roman"/>
                          <a:cs typeface="B Nazanin"/>
                        </a:rPr>
                        <a:t>)</a:t>
                      </a:r>
                      <a:r>
                        <a:rPr lang="fa-IR" sz="1300">
                          <a:solidFill>
                            <a:srgbClr val="000000"/>
                          </a:solidFill>
                          <a:latin typeface="BNazanin"/>
                          <a:ea typeface="Times New Roman"/>
                          <a:cs typeface="B Nazanin"/>
                        </a:rPr>
                        <a:t>ميز</a:t>
                      </a:r>
                      <a:r>
                        <a:rPr lang="en-US" sz="1300">
                          <a:solidFill>
                            <a:srgbClr val="000000"/>
                          </a:solidFill>
                          <a:latin typeface="BNazanin"/>
                          <a:ea typeface="Times New Roman"/>
                          <a:cs typeface="B Nazanin"/>
                        </a:rPr>
                        <a:t>- </a:t>
                      </a:r>
                      <a:r>
                        <a:rPr lang="fa-IR" sz="1300">
                          <a:solidFill>
                            <a:srgbClr val="000000"/>
                          </a:solidFill>
                          <a:latin typeface="BNazanin"/>
                          <a:ea typeface="Times New Roman"/>
                          <a:cs typeface="B Nazanin"/>
                        </a:rPr>
                        <a:t>صندلي</a:t>
                      </a:r>
                      <a:r>
                        <a:rPr lang="en-US" sz="1300">
                          <a:solidFill>
                            <a:srgbClr val="000000"/>
                          </a:solidFill>
                          <a:latin typeface="BNazanin"/>
                          <a:ea typeface="Times New Roman"/>
                          <a:cs typeface="B Nazanin"/>
                        </a:rPr>
                        <a:t>- </a:t>
                      </a:r>
                      <a:r>
                        <a:rPr lang="fa-IR" sz="1300">
                          <a:solidFill>
                            <a:srgbClr val="000000"/>
                          </a:solidFill>
                          <a:latin typeface="BNazanin"/>
                          <a:ea typeface="Times New Roman"/>
                          <a:cs typeface="B Nazanin"/>
                        </a:rPr>
                        <a:t>فايل</a:t>
                      </a:r>
                      <a:r>
                        <a:rPr lang="en-US" sz="1300">
                          <a:solidFill>
                            <a:srgbClr val="000000"/>
                          </a:solidFill>
                          <a:latin typeface="BNazanin"/>
                          <a:ea typeface="Times New Roman"/>
                          <a:cs typeface="B Nazanin"/>
                        </a:rPr>
                        <a:t>- </a:t>
                      </a:r>
                      <a:r>
                        <a:rPr lang="fa-IR" sz="1300">
                          <a:solidFill>
                            <a:srgbClr val="000000"/>
                          </a:solidFill>
                          <a:latin typeface="BNazanin"/>
                          <a:ea typeface="Times New Roman"/>
                          <a:cs typeface="B Nazanin"/>
                        </a:rPr>
                        <a:t>گوشي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تلفن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en-US" sz="1300">
                          <a:solidFill>
                            <a:srgbClr val="000000"/>
                          </a:solidFill>
                          <a:latin typeface="BNazanin"/>
                          <a:ea typeface="Times New Roman"/>
                          <a:cs typeface="B Nazanin"/>
                        </a:rPr>
                        <a:t> ...</a:t>
                      </a:r>
                      <a:r>
                        <a:rPr lang="fa-IR" sz="1300">
                          <a:solidFill>
                            <a:srgbClr val="000000"/>
                          </a:solidFill>
                          <a:latin typeface="BNazanin"/>
                          <a:ea typeface="Times New Roman"/>
                          <a:cs typeface="B Nazanin"/>
                        </a:rPr>
                        <a:t>)</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DFD8E8"/>
                    </a:solidFill>
                  </a:tcPr>
                </a:tc>
              </a:tr>
              <a:tr h="508673">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لوازم</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آشپزخانه</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508673">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ابزار</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آلات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كارگاهي(درصورت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نياز)</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r h="508673">
                <a:tc gridSpan="2">
                  <a:txBody>
                    <a:bodyPr/>
                    <a:lstStyle/>
                    <a:p>
                      <a:pPr marL="0" marR="0" algn="ctr" rtl="1">
                        <a:lnSpc>
                          <a:spcPct val="150000"/>
                        </a:lnSpc>
                      </a:pPr>
                      <a:r>
                        <a:rPr lang="fa-IR" sz="1400">
                          <a:solidFill>
                            <a:srgbClr val="333333"/>
                          </a:solidFill>
                          <a:latin typeface="B Koodak"/>
                          <a:ea typeface="Times New Roman"/>
                          <a:cs typeface="B Nazanin"/>
                        </a:rPr>
                        <a:t>جمع</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55</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a:noFill/>
                    </a:lnT>
                    <a:lnB w="12700" cap="flat" cmpd="sng" algn="ctr">
                      <a:solidFill>
                        <a:srgbClr val="8064A2"/>
                      </a:solidFill>
                      <a:prstDash val="solid"/>
                      <a:round/>
                      <a:headEnd type="none" w="med" len="med"/>
                      <a:tailEnd type="none" w="med" len="med"/>
                    </a:lnB>
                  </a:tcPr>
                </a:tc>
              </a:tr>
            </a:tbl>
          </a:graphicData>
        </a:graphic>
      </p:graphicFrame>
    </p:spTree>
  </p:cSld>
  <p:clrMapOvr>
    <a:masterClrMapping/>
  </p:clrMapOvr>
  <p:transition>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5410200" y="228600"/>
            <a:ext cx="308610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tabLst/>
            </a:pPr>
            <a:r>
              <a:rPr lang="fa-IR" sz="2400" dirty="0">
                <a:cs typeface="B Nazanin" pitchFamily="2" charset="-78"/>
              </a:rPr>
              <a:t>هزينه هاي قبل از بهره برداري</a:t>
            </a:r>
            <a:r>
              <a:rPr lang="en-US" sz="2400" dirty="0">
                <a:cs typeface="B Nazanin" pitchFamily="2" charset="-78"/>
              </a:rPr>
              <a:t>:</a:t>
            </a:r>
          </a:p>
        </p:txBody>
      </p:sp>
      <p:graphicFrame>
        <p:nvGraphicFramePr>
          <p:cNvPr id="5" name="Table 4"/>
          <p:cNvGraphicFramePr>
            <a:graphicFrameLocks noGrp="1"/>
          </p:cNvGraphicFramePr>
          <p:nvPr/>
        </p:nvGraphicFramePr>
        <p:xfrm>
          <a:off x="381000" y="685798"/>
          <a:ext cx="8153400" cy="2057402"/>
        </p:xfrm>
        <a:graphic>
          <a:graphicData uri="http://schemas.openxmlformats.org/drawingml/2006/table">
            <a:tbl>
              <a:tblPr rtl="1"/>
              <a:tblGrid>
                <a:gridCol w="671181"/>
                <a:gridCol w="5052798"/>
                <a:gridCol w="2429421"/>
              </a:tblGrid>
              <a:tr h="531382">
                <a:tc>
                  <a:txBody>
                    <a:bodyPr/>
                    <a:lstStyle/>
                    <a:p>
                      <a:pPr marL="0" marR="0" algn="ctr" rtl="1">
                        <a:lnSpc>
                          <a:spcPct val="150000"/>
                        </a:lnSpc>
                        <a:spcBef>
                          <a:spcPts val="0"/>
                        </a:spcBef>
                        <a:spcAft>
                          <a:spcPts val="0"/>
                        </a:spcAft>
                      </a:pPr>
                      <a:r>
                        <a:rPr lang="fa-IR" sz="1600" dirty="0">
                          <a:solidFill>
                            <a:srgbClr val="0070C0"/>
                          </a:solidFill>
                          <a:latin typeface="B Koodak"/>
                          <a:ea typeface="Times New Roman"/>
                          <a:cs typeface="B Nazanin"/>
                        </a:rPr>
                        <a:t>ردیف</a:t>
                      </a:r>
                      <a:endParaRPr lang="en-US" sz="1000" dirty="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Jadid"/>
                        </a:rPr>
                        <a:t>شرح</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r>
              <a:tr h="381505">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300" dirty="0">
                          <a:solidFill>
                            <a:srgbClr val="000000"/>
                          </a:solidFill>
                          <a:latin typeface="BNazanin"/>
                          <a:ea typeface="Times New Roman"/>
                          <a:cs typeface="B Nazanin"/>
                        </a:rPr>
                        <a:t>تهيه</a:t>
                      </a:r>
                      <a:r>
                        <a:rPr lang="fa-IR" sz="1300" dirty="0">
                          <a:solidFill>
                            <a:srgbClr val="000000"/>
                          </a:solidFill>
                          <a:latin typeface="BNazanin"/>
                          <a:ea typeface="Times New Roman"/>
                          <a:cs typeface="BNazanin"/>
                        </a:rPr>
                        <a:t> </a:t>
                      </a:r>
                      <a:r>
                        <a:rPr lang="fa-IR" sz="1300" dirty="0">
                          <a:solidFill>
                            <a:srgbClr val="000000"/>
                          </a:solidFill>
                          <a:latin typeface="BNazanin"/>
                          <a:ea typeface="Times New Roman"/>
                          <a:cs typeface="B Nazanin"/>
                        </a:rPr>
                        <a:t>طرح</a:t>
                      </a:r>
                      <a:r>
                        <a:rPr lang="fa-IR" sz="1300" dirty="0">
                          <a:solidFill>
                            <a:srgbClr val="000000"/>
                          </a:solidFill>
                          <a:latin typeface="BNazanin"/>
                          <a:ea typeface="Times New Roman"/>
                          <a:cs typeface="BNazanin"/>
                        </a:rPr>
                        <a:t> </a:t>
                      </a:r>
                      <a:r>
                        <a:rPr lang="fa-IR" sz="1300" dirty="0">
                          <a:solidFill>
                            <a:srgbClr val="000000"/>
                          </a:solidFill>
                          <a:latin typeface="BNazanin"/>
                          <a:ea typeface="Times New Roman"/>
                          <a:cs typeface="B Nazanin"/>
                        </a:rPr>
                        <a:t>و</a:t>
                      </a:r>
                      <a:r>
                        <a:rPr lang="fa-IR" sz="1300" dirty="0">
                          <a:solidFill>
                            <a:srgbClr val="000000"/>
                          </a:solidFill>
                          <a:latin typeface="BNazanin"/>
                          <a:ea typeface="Times New Roman"/>
                          <a:cs typeface="BNazanin"/>
                        </a:rPr>
                        <a:t> </a:t>
                      </a:r>
                      <a:r>
                        <a:rPr lang="fa-IR" sz="1300" dirty="0">
                          <a:solidFill>
                            <a:srgbClr val="000000"/>
                          </a:solidFill>
                          <a:latin typeface="BNazanin"/>
                          <a:ea typeface="Times New Roman"/>
                          <a:cs typeface="B Nazanin"/>
                        </a:rPr>
                        <a:t>نقشه</a:t>
                      </a:r>
                      <a:r>
                        <a:rPr lang="fa-IR" sz="1300" dirty="0">
                          <a:solidFill>
                            <a:srgbClr val="000000"/>
                          </a:solidFill>
                          <a:latin typeface="BNazanin"/>
                          <a:ea typeface="Times New Roman"/>
                          <a:cs typeface="BNazanin"/>
                        </a:rPr>
                        <a:t> </a:t>
                      </a:r>
                      <a:r>
                        <a:rPr lang="fa-IR" sz="1300" dirty="0">
                          <a:solidFill>
                            <a:srgbClr val="000000"/>
                          </a:solidFill>
                          <a:latin typeface="BNazanin"/>
                          <a:ea typeface="Times New Roman"/>
                          <a:cs typeface="B Nazanin"/>
                        </a:rPr>
                        <a:t>هاي</a:t>
                      </a:r>
                      <a:r>
                        <a:rPr lang="fa-IR" sz="1300" dirty="0">
                          <a:solidFill>
                            <a:srgbClr val="000000"/>
                          </a:solidFill>
                          <a:latin typeface="BNazanin"/>
                          <a:ea typeface="Times New Roman"/>
                          <a:cs typeface="BNazanin"/>
                        </a:rPr>
                        <a:t> </a:t>
                      </a:r>
                      <a:r>
                        <a:rPr lang="fa-IR" sz="1300" dirty="0">
                          <a:solidFill>
                            <a:srgbClr val="000000"/>
                          </a:solidFill>
                          <a:latin typeface="BNazanin"/>
                          <a:ea typeface="Times New Roman"/>
                          <a:cs typeface="B Nazanin"/>
                        </a:rPr>
                        <a:t>مربوطه</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DFD8E8"/>
                    </a:solidFill>
                  </a:tcPr>
                </a:tc>
              </a:tr>
              <a:tr h="381505">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اخذ</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جواز</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تاسيس</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ساير</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مجوزها</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381505">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حقوق</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دستمزد</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نگهبان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در</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دوره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سازندگي</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r h="381505">
                <a:tc gridSpan="2">
                  <a:txBody>
                    <a:bodyPr/>
                    <a:lstStyle/>
                    <a:p>
                      <a:pPr marL="0" marR="0" algn="ctr" rtl="1">
                        <a:lnSpc>
                          <a:spcPct val="150000"/>
                        </a:lnSpc>
                      </a:pPr>
                      <a:r>
                        <a:rPr lang="fa-IR" sz="1400" dirty="0">
                          <a:solidFill>
                            <a:srgbClr val="333333"/>
                          </a:solidFill>
                          <a:latin typeface="B Koodak"/>
                          <a:ea typeface="Times New Roman"/>
                          <a:cs typeface="B Nazanin"/>
                        </a:rPr>
                        <a:t>جمع</a:t>
                      </a:r>
                      <a:endParaRPr lang="en-US" sz="1000" dirty="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65</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a:noFill/>
                    </a:lnT>
                    <a:lnB w="12700" cap="flat" cmpd="sng" algn="ctr">
                      <a:solidFill>
                        <a:srgbClr val="8064A2"/>
                      </a:solidFill>
                      <a:prstDash val="solid"/>
                      <a:round/>
                      <a:headEnd type="none" w="med" len="med"/>
                      <a:tailEnd type="none" w="med" len="med"/>
                    </a:lnB>
                  </a:tcPr>
                </a:tc>
              </a:tr>
            </a:tbl>
          </a:graphicData>
        </a:graphic>
      </p:graphicFrame>
      <p:sp>
        <p:nvSpPr>
          <p:cNvPr id="25602" name="Rectangle 2"/>
          <p:cNvSpPr>
            <a:spLocks noChangeArrowheads="1"/>
          </p:cNvSpPr>
          <p:nvPr/>
        </p:nvSpPr>
        <p:spPr bwMode="auto">
          <a:xfrm>
            <a:off x="6400800" y="2895600"/>
            <a:ext cx="2172390"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a:cs typeface="B Nazanin" pitchFamily="2" charset="-78"/>
              </a:rPr>
              <a:t>هزينه هاي ثابت طرح</a:t>
            </a:r>
          </a:p>
        </p:txBody>
      </p:sp>
      <p:graphicFrame>
        <p:nvGraphicFramePr>
          <p:cNvPr id="7" name="Table 6"/>
          <p:cNvGraphicFramePr>
            <a:graphicFrameLocks noGrp="1"/>
          </p:cNvGraphicFramePr>
          <p:nvPr/>
        </p:nvGraphicFramePr>
        <p:xfrm>
          <a:off x="838200" y="3276600"/>
          <a:ext cx="7315200" cy="3352798"/>
        </p:xfrm>
        <a:graphic>
          <a:graphicData uri="http://schemas.openxmlformats.org/drawingml/2006/table">
            <a:tbl>
              <a:tblPr rtl="1"/>
              <a:tblGrid>
                <a:gridCol w="602181"/>
                <a:gridCol w="4877340"/>
                <a:gridCol w="1835679"/>
              </a:tblGrid>
              <a:tr h="449344">
                <a:tc>
                  <a:txBody>
                    <a:bodyPr/>
                    <a:lstStyle/>
                    <a:p>
                      <a:pPr marL="0" marR="0" algn="ctr" rtl="1">
                        <a:lnSpc>
                          <a:spcPct val="150000"/>
                        </a:lnSpc>
                        <a:spcBef>
                          <a:spcPts val="0"/>
                        </a:spcBef>
                        <a:spcAft>
                          <a:spcPts val="0"/>
                        </a:spcAft>
                      </a:pPr>
                      <a:r>
                        <a:rPr lang="fa-IR" sz="1600" dirty="0">
                          <a:solidFill>
                            <a:srgbClr val="0070C0"/>
                          </a:solidFill>
                          <a:latin typeface="B Koodak"/>
                          <a:ea typeface="Times New Roman"/>
                          <a:cs typeface="B Nazanin"/>
                        </a:rPr>
                        <a:t>ردیف</a:t>
                      </a:r>
                      <a:endParaRPr lang="en-US" sz="1000" dirty="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dirty="0">
                          <a:solidFill>
                            <a:srgbClr val="0070C0"/>
                          </a:solidFill>
                          <a:latin typeface="B Koodak"/>
                          <a:ea typeface="Times New Roman"/>
                          <a:cs typeface="B Jadid"/>
                        </a:rPr>
                        <a:t>شرح</a:t>
                      </a:r>
                      <a:endParaRPr lang="en-US" sz="1000" dirty="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300">
                          <a:solidFill>
                            <a:srgbClr val="0070C0"/>
                          </a:solidFill>
                          <a:latin typeface="B Koodak"/>
                          <a:ea typeface="Times New Roman"/>
                          <a:cs typeface="B Jadid"/>
                        </a:rPr>
                        <a:t>هزینه کل</a:t>
                      </a:r>
                      <a:r>
                        <a:rPr lang="fa-IR" sz="1300">
                          <a:solidFill>
                            <a:srgbClr val="0070C0"/>
                          </a:solidFill>
                          <a:latin typeface="B Koodak"/>
                          <a:ea typeface="Times New Roman"/>
                          <a:cs typeface="B Nazanin"/>
                        </a:rPr>
                        <a:t>(میلیون ریال)</a:t>
                      </a:r>
                      <a:endParaRPr lang="en-US" sz="1000">
                        <a:latin typeface="Calibri"/>
                        <a:ea typeface="Times New Roman"/>
                      </a:endParaRPr>
                    </a:p>
                  </a:txBody>
                  <a:tcPr marL="68580" marR="68580" marT="0" marB="0">
                    <a:lnL>
                      <a:noFill/>
                    </a:lnL>
                    <a:lnR>
                      <a:noFill/>
                    </a:lnR>
                    <a:lnT>
                      <a:noFill/>
                    </a:lnT>
                    <a:lnB w="38100" cap="flat" cmpd="sng" algn="ctr">
                      <a:solidFill>
                        <a:srgbClr val="8064A2"/>
                      </a:solidFill>
                      <a:prstDash val="solid"/>
                      <a:round/>
                      <a:headEnd type="none" w="med" len="med"/>
                      <a:tailEnd type="none" w="med" len="med"/>
                    </a:lnB>
                    <a:solidFill>
                      <a:srgbClr val="FFFFFF"/>
                    </a:solidFill>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زمين</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w="38100" cap="flat" cmpd="sng" algn="ctr">
                      <a:solidFill>
                        <a:srgbClr val="8064A2"/>
                      </a:solidFill>
                      <a:prstDash val="solid"/>
                      <a:round/>
                      <a:headEnd type="none" w="med" len="med"/>
                      <a:tailEnd type="none" w="med" len="med"/>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w="38100" cap="flat" cmpd="sng" algn="ctr">
                      <a:solidFill>
                        <a:srgbClr val="8064A2"/>
                      </a:solidFill>
                      <a:prstDash val="solid"/>
                      <a:round/>
                      <a:headEnd type="none" w="med" len="med"/>
                      <a:tailEnd type="none" w="med" len="med"/>
                    </a:lnT>
                    <a:lnB>
                      <a:noFill/>
                    </a:lnB>
                    <a:solidFill>
                      <a:srgbClr val="DFD8E8"/>
                    </a:solidFill>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محوطه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سازي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ساختمانها</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895.5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تاسيسات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تجهيزات</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220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	وسايط</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نقليه</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102</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ماشين</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آلات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تجهيزات</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555.5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تجهيزات</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اداري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كارگاهي</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هزينه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هاي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متفرقه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پيش</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بيني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نشده</a:t>
                      </a:r>
                      <a:r>
                        <a:rPr lang="en-US" sz="1300">
                          <a:solidFill>
                            <a:srgbClr val="000000"/>
                          </a:solidFill>
                          <a:latin typeface="BNazanin"/>
                          <a:ea typeface="Times New Roman"/>
                          <a:cs typeface="B Nazanin"/>
                        </a:rPr>
                        <a:t>) </a:t>
                      </a:r>
                      <a:r>
                        <a:rPr lang="fa-IR" sz="1300">
                          <a:solidFill>
                            <a:srgbClr val="000000"/>
                          </a:solidFill>
                          <a:latin typeface="BNazanin"/>
                          <a:ea typeface="Times New Roman"/>
                          <a:cs typeface="B Nazanin"/>
                        </a:rPr>
                        <a:t>5%جمع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بالا)</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98.90</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DFD8E8"/>
                    </a:solidFill>
                  </a:tcPr>
                </a:tc>
              </a:tr>
              <a:tr h="322606">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هزينه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هاي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قبل</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از</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بهره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برداري</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65</a:t>
                      </a:r>
                      <a:endParaRPr lang="en-US" sz="100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tcPr>
                </a:tc>
              </a:tr>
              <a:tr h="322606">
                <a:tc gridSpan="2">
                  <a:txBody>
                    <a:bodyPr/>
                    <a:lstStyle/>
                    <a:p>
                      <a:pPr marL="0" marR="0" algn="ctr" rtl="1">
                        <a:lnSpc>
                          <a:spcPct val="150000"/>
                        </a:lnSpc>
                      </a:pPr>
                      <a:r>
                        <a:rPr lang="fa-IR" sz="1400" dirty="0">
                          <a:solidFill>
                            <a:srgbClr val="333333"/>
                          </a:solidFill>
                          <a:latin typeface="B Koodak"/>
                          <a:ea typeface="Times New Roman"/>
                          <a:cs typeface="B Nazanin"/>
                        </a:rPr>
                        <a:t>جمع</a:t>
                      </a:r>
                      <a:endParaRPr lang="en-US" sz="1000" dirty="0">
                        <a:latin typeface="Calibri"/>
                        <a:ea typeface="Times New Roman"/>
                      </a:endParaRPr>
                    </a:p>
                  </a:txBody>
                  <a:tcPr marL="68580" marR="68580" marT="0" marB="0">
                    <a:lnL>
                      <a:noFill/>
                    </a:lnL>
                    <a:lnR w="12700" cap="flat" cmpd="sng" algn="ctr">
                      <a:solidFill>
                        <a:srgbClr val="8064A2"/>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2141.90</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a:noFill/>
                    </a:lnT>
                    <a:lnB>
                      <a:noFill/>
                    </a:lnB>
                    <a:solidFill>
                      <a:srgbClr val="DFD8E8"/>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5105400" y="228600"/>
            <a:ext cx="3754554" cy="95410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200" dirty="0">
                <a:solidFill>
                  <a:schemeClr val="bg2">
                    <a:lumMod val="50000"/>
                  </a:schemeClr>
                </a:solidFill>
                <a:cs typeface="B Jadid" pitchFamily="2" charset="-78"/>
              </a:rPr>
              <a:t>هزينه هاي جاري </a:t>
            </a:r>
            <a:r>
              <a:rPr lang="fa-IR" sz="3200" dirty="0" smtClean="0">
                <a:solidFill>
                  <a:schemeClr val="bg2">
                    <a:lumMod val="50000"/>
                  </a:schemeClr>
                </a:solidFill>
                <a:cs typeface="B Jadid" pitchFamily="2" charset="-78"/>
              </a:rPr>
              <a:t>طرح</a:t>
            </a:r>
            <a:endParaRPr lang="en-US" sz="2400" dirty="0">
              <a:cs typeface="B Nazanin" pitchFamily="2"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cs typeface="B Nazanin" pitchFamily="2" charset="-78"/>
              </a:rPr>
              <a:t>مواد </a:t>
            </a:r>
            <a:r>
              <a:rPr lang="fa-IR" sz="2400" dirty="0">
                <a:cs typeface="B Nazanin" pitchFamily="2" charset="-78"/>
              </a:rPr>
              <a:t>اوليه و بسته بندي</a:t>
            </a:r>
            <a:r>
              <a:rPr lang="en-US" sz="2400" dirty="0">
                <a:cs typeface="B Nazanin" pitchFamily="2" charset="-78"/>
              </a:rPr>
              <a:t>:</a:t>
            </a:r>
          </a:p>
        </p:txBody>
      </p:sp>
      <p:graphicFrame>
        <p:nvGraphicFramePr>
          <p:cNvPr id="5" name="Table 4"/>
          <p:cNvGraphicFramePr>
            <a:graphicFrameLocks noGrp="1"/>
          </p:cNvGraphicFramePr>
          <p:nvPr/>
        </p:nvGraphicFramePr>
        <p:xfrm>
          <a:off x="457201" y="1219192"/>
          <a:ext cx="8000999" cy="5257807"/>
        </p:xfrm>
        <a:graphic>
          <a:graphicData uri="http://schemas.openxmlformats.org/drawingml/2006/table">
            <a:tbl>
              <a:tblPr rtl="1"/>
              <a:tblGrid>
                <a:gridCol w="437477"/>
                <a:gridCol w="1745807"/>
                <a:gridCol w="1498752"/>
                <a:gridCol w="595067"/>
                <a:gridCol w="1978089"/>
                <a:gridCol w="1745807"/>
              </a:tblGrid>
              <a:tr h="656958">
                <a:tc>
                  <a:txBody>
                    <a:bodyPr/>
                    <a:lstStyle/>
                    <a:p>
                      <a:pPr marL="71755" marR="71755" algn="ctr" rtl="1">
                        <a:lnSpc>
                          <a:spcPct val="150000"/>
                        </a:lnSpc>
                        <a:spcBef>
                          <a:spcPts val="0"/>
                        </a:spcBef>
                        <a:spcAft>
                          <a:spcPts val="0"/>
                        </a:spcAft>
                      </a:pPr>
                      <a:r>
                        <a:rPr lang="fa-IR" sz="1600" dirty="0">
                          <a:solidFill>
                            <a:srgbClr val="0070C0"/>
                          </a:solidFill>
                          <a:latin typeface="B Koodak"/>
                          <a:ea typeface="Times New Roman"/>
                          <a:cs typeface="B Nazanin"/>
                        </a:rPr>
                        <a:t>ردیف</a:t>
                      </a:r>
                      <a:endParaRPr lang="en-US" sz="1000" dirty="0">
                        <a:latin typeface="Calibri"/>
                        <a:ea typeface="Times New Roman"/>
                      </a:endParaRPr>
                    </a:p>
                  </a:txBody>
                  <a:tcPr marL="67525" marR="67525" marT="0" marB="0" vert="vert">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Jadid"/>
                        </a:rPr>
                        <a:t>شرح</a:t>
                      </a:r>
                      <a:endParaRPr lang="en-US" sz="1000">
                        <a:latin typeface="Calibri"/>
                        <a:ea typeface="Times New Roman"/>
                      </a:endParaRPr>
                    </a:p>
                  </a:txBody>
                  <a:tcPr marL="67525" marR="67525"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400">
                          <a:solidFill>
                            <a:srgbClr val="0070C0"/>
                          </a:solidFill>
                          <a:latin typeface="B Koodak"/>
                          <a:ea typeface="Times New Roman"/>
                          <a:cs typeface="B Jadid"/>
                        </a:rPr>
                        <a:t>مصرف</a:t>
                      </a:r>
                      <a:r>
                        <a:rPr lang="fa-IR" sz="1400">
                          <a:solidFill>
                            <a:srgbClr val="0070C0"/>
                          </a:solidFill>
                          <a:latin typeface="Calibri"/>
                          <a:ea typeface="Times New Roman"/>
                          <a:cs typeface="B Koodak"/>
                        </a:rPr>
                        <a:t> </a:t>
                      </a:r>
                      <a:r>
                        <a:rPr lang="fa-IR" sz="1400">
                          <a:solidFill>
                            <a:srgbClr val="0070C0"/>
                          </a:solidFill>
                          <a:latin typeface="B Koodak"/>
                          <a:ea typeface="Times New Roman"/>
                          <a:cs typeface="B Jadid"/>
                        </a:rPr>
                        <a:t>ساليانه</a:t>
                      </a:r>
                      <a:endParaRPr lang="en-US" sz="1000">
                        <a:latin typeface="Calibri"/>
                        <a:ea typeface="Times New Roman"/>
                      </a:endParaRPr>
                    </a:p>
                  </a:txBody>
                  <a:tcPr marL="67525" marR="67525"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واحد</a:t>
                      </a:r>
                      <a:endParaRPr lang="en-US" sz="1000">
                        <a:latin typeface="Calibri"/>
                        <a:ea typeface="Times New Roman"/>
                      </a:endParaRPr>
                    </a:p>
                  </a:txBody>
                  <a:tcPr marL="67525" marR="67525" marT="0" marB="0" anchor="ctr">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واحد</a:t>
                      </a:r>
                      <a:r>
                        <a:rPr lang="fa-IR" sz="1600">
                          <a:solidFill>
                            <a:srgbClr val="0070C0"/>
                          </a:solidFill>
                          <a:latin typeface="B Koodak"/>
                          <a:ea typeface="Times New Roman"/>
                          <a:cs typeface="B Nazanin"/>
                        </a:rPr>
                        <a:t>(هزارریال)</a:t>
                      </a:r>
                      <a:endParaRPr lang="en-US" sz="1000">
                        <a:latin typeface="Calibri"/>
                        <a:ea typeface="Times New Roman"/>
                      </a:endParaRPr>
                    </a:p>
                  </a:txBody>
                  <a:tcPr marL="67525" marR="67525"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7525" marR="67525"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w="38100" cap="flat" cmpd="sng" algn="ctr">
                      <a:solidFill>
                        <a:srgbClr val="4BACC6"/>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شكر</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190</a:t>
                      </a:r>
                      <a:endParaRPr lang="en-US" sz="1000">
                        <a:latin typeface="Calibri"/>
                        <a:ea typeface="Times New Roman"/>
                      </a:endParaRPr>
                    </a:p>
                  </a:txBody>
                  <a:tcPr marL="67525" marR="67525"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تن</a:t>
                      </a:r>
                      <a:endParaRPr lang="en-US" sz="1000">
                        <a:latin typeface="Calibri"/>
                        <a:ea typeface="Times New Roman"/>
                      </a:endParaRPr>
                    </a:p>
                  </a:txBody>
                  <a:tcPr marL="67525" marR="67525"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7500</a:t>
                      </a:r>
                      <a:endParaRPr lang="en-US" sz="1000">
                        <a:latin typeface="Calibri"/>
                        <a:ea typeface="Times New Roman"/>
                      </a:endParaRPr>
                    </a:p>
                  </a:txBody>
                  <a:tcPr marL="67525" marR="67525"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1425</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w="38100" cap="flat" cmpd="sng" algn="ctr">
                      <a:solidFill>
                        <a:srgbClr val="4BACC6"/>
                      </a:solidFill>
                      <a:prstDash val="solid"/>
                      <a:round/>
                      <a:headEnd type="none" w="med" len="med"/>
                      <a:tailEnd type="none" w="med" len="med"/>
                    </a:lnT>
                    <a:lnB>
                      <a:noFill/>
                    </a:lnB>
                    <a:solidFill>
                      <a:srgbClr val="D2EAF1"/>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انواع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سبزي</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صيفيجات</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240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تن</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1100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264</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انواع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ميوه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جات</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250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تن</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2200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ليبل</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2300000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عدد</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0.6</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1380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انواع</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كنسانتره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و</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اسانس</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تن</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38000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1520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درب</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شيشه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بسته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بندي</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2300000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عدد</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0.4</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920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شيشه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بسته</a:t>
                      </a:r>
                      <a:r>
                        <a:rPr lang="fa-IR" sz="1300">
                          <a:solidFill>
                            <a:srgbClr val="000000"/>
                          </a:solidFill>
                          <a:latin typeface="BNazanin"/>
                          <a:ea typeface="Times New Roman"/>
                          <a:cs typeface="BNazanin"/>
                        </a:rPr>
                        <a:t> </a:t>
                      </a:r>
                      <a:r>
                        <a:rPr lang="fa-IR" sz="1300">
                          <a:solidFill>
                            <a:srgbClr val="000000"/>
                          </a:solidFill>
                          <a:latin typeface="BNazanin"/>
                          <a:ea typeface="Times New Roman"/>
                          <a:cs typeface="B Nazanin"/>
                        </a:rPr>
                        <a:t>بندي</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2300000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عدد</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0.7</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1610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سركه</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25000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لیتر</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0.6</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9</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نمك</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تن</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700</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r h="418259">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كارتن</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200000</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عدد</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7525" marR="67525"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200</a:t>
                      </a:r>
                      <a:endParaRPr lang="en-US" sz="100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tcPr>
                </a:tc>
              </a:tr>
              <a:tr h="418259">
                <a:tc gridSpan="2">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جمع</a:t>
                      </a:r>
                      <a:endParaRPr lang="en-US" sz="1000" dirty="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7125820</a:t>
                      </a:r>
                      <a:endParaRPr lang="en-US" sz="1000">
                        <a:latin typeface="Calibri"/>
                        <a:ea typeface="Times New Roman"/>
                      </a:endParaRPr>
                    </a:p>
                  </a:txBody>
                  <a:tcPr marL="67525" marR="67525"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49503.3</a:t>
                      </a:r>
                      <a:endParaRPr lang="en-US" sz="1000">
                        <a:latin typeface="Calibri"/>
                        <a:ea typeface="Times New Roman"/>
                      </a:endParaRPr>
                    </a:p>
                  </a:txBody>
                  <a:tcPr marL="67525" marR="67525"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7954.0</a:t>
                      </a:r>
                      <a:endParaRPr lang="en-US" sz="1000" dirty="0">
                        <a:latin typeface="Calibri"/>
                        <a:ea typeface="Times New Roman"/>
                      </a:endParaRPr>
                    </a:p>
                  </a:txBody>
                  <a:tcPr marL="67525" marR="67525"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57800" y="76200"/>
            <a:ext cx="3627916" cy="461665"/>
          </a:xfrm>
          <a:prstGeom prst="rect">
            <a:avLst/>
          </a:prstGeom>
        </p:spPr>
        <p:txBody>
          <a:bodyPr wrap="none">
            <a:spAutoFit/>
          </a:bodyPr>
          <a:lstStyle/>
          <a:p>
            <a:r>
              <a:rPr lang="fa-IR" sz="2400" dirty="0">
                <a:cs typeface="B Nazanin" pitchFamily="2" charset="-78"/>
              </a:rPr>
              <a:t>حقوق و دستمزد پرسنل غير </a:t>
            </a:r>
            <a:r>
              <a:rPr lang="fa-IR" sz="2400" dirty="0" smtClean="0">
                <a:cs typeface="B Nazanin" pitchFamily="2" charset="-78"/>
              </a:rPr>
              <a:t>توليدي</a:t>
            </a:r>
            <a:endParaRPr lang="en-US" dirty="0"/>
          </a:p>
        </p:txBody>
      </p:sp>
      <p:graphicFrame>
        <p:nvGraphicFramePr>
          <p:cNvPr id="5" name="Table 4"/>
          <p:cNvGraphicFramePr>
            <a:graphicFrameLocks noGrp="1"/>
          </p:cNvGraphicFramePr>
          <p:nvPr/>
        </p:nvGraphicFramePr>
        <p:xfrm>
          <a:off x="533401" y="609600"/>
          <a:ext cx="7924800" cy="2438398"/>
        </p:xfrm>
        <a:graphic>
          <a:graphicData uri="http://schemas.openxmlformats.org/drawingml/2006/table">
            <a:tbl>
              <a:tblPr rtl="1"/>
              <a:tblGrid>
                <a:gridCol w="474758"/>
                <a:gridCol w="1894577"/>
                <a:gridCol w="645777"/>
                <a:gridCol w="2718499"/>
                <a:gridCol w="2191189"/>
              </a:tblGrid>
              <a:tr h="589793">
                <a:tc>
                  <a:txBody>
                    <a:bodyPr/>
                    <a:lstStyle/>
                    <a:p>
                      <a:pPr marL="71755" marR="71755" algn="ctr" rtl="1">
                        <a:lnSpc>
                          <a:spcPct val="150000"/>
                        </a:lnSpc>
                        <a:spcBef>
                          <a:spcPts val="0"/>
                        </a:spcBef>
                        <a:spcAft>
                          <a:spcPts val="0"/>
                        </a:spcAft>
                      </a:pPr>
                      <a:r>
                        <a:rPr lang="fa-IR" sz="1600" b="1" dirty="0">
                          <a:solidFill>
                            <a:srgbClr val="5F497A"/>
                          </a:solidFill>
                          <a:latin typeface="B Koodak"/>
                          <a:ea typeface="Times New Roman"/>
                          <a:cs typeface="B Nazanin"/>
                        </a:rPr>
                        <a:t>ردیف</a:t>
                      </a:r>
                      <a:endParaRPr lang="en-US" sz="1000" dirty="0">
                        <a:latin typeface="Calibri"/>
                        <a:ea typeface="Times New Roman"/>
                      </a:endParaRPr>
                    </a:p>
                  </a:txBody>
                  <a:tcPr marL="68580" marR="68580" marT="0" marB="0" vert="vert"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28575"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600" b="1" dirty="0">
                          <a:solidFill>
                            <a:srgbClr val="5F497A"/>
                          </a:solidFill>
                          <a:latin typeface="B Koodak"/>
                          <a:ea typeface="Times New Roman"/>
                          <a:cs typeface="B Jadid"/>
                        </a:rPr>
                        <a:t>شرح</a:t>
                      </a:r>
                      <a:endParaRPr lang="en-US" sz="1000" dirty="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28575"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a:solidFill>
                            <a:srgbClr val="5F497A"/>
                          </a:solidFill>
                          <a:latin typeface="B Koodak"/>
                          <a:ea typeface="Times New Roman"/>
                          <a:cs typeface="B Jadid"/>
                        </a:rPr>
                        <a:t>تعداد</a:t>
                      </a:r>
                      <a:endParaRPr lang="en-US" sz="100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28575"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a:solidFill>
                            <a:srgbClr val="5F497A"/>
                          </a:solidFill>
                          <a:latin typeface="B Koodak"/>
                          <a:ea typeface="Times New Roman"/>
                          <a:cs typeface="B Jadid"/>
                        </a:rPr>
                        <a:t>حقوق ماهیانه</a:t>
                      </a:r>
                      <a:r>
                        <a:rPr lang="fa-IR" sz="1600" b="1">
                          <a:solidFill>
                            <a:srgbClr val="5F497A"/>
                          </a:solidFill>
                          <a:latin typeface="B Koodak"/>
                          <a:ea typeface="Times New Roman"/>
                          <a:cs typeface="B Nazanin"/>
                        </a:rPr>
                        <a:t>(هزارریال)</a:t>
                      </a:r>
                      <a:endParaRPr lang="en-US" sz="100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28575"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a:solidFill>
                            <a:srgbClr val="5F497A"/>
                          </a:solidFill>
                          <a:latin typeface="B Koodak"/>
                          <a:ea typeface="Times New Roman"/>
                          <a:cs typeface="B Jadid"/>
                        </a:rPr>
                        <a:t>حقوق سالیانه</a:t>
                      </a:r>
                      <a:r>
                        <a:rPr lang="fa-IR" sz="1000" b="1">
                          <a:solidFill>
                            <a:srgbClr val="5F497A"/>
                          </a:solidFill>
                          <a:latin typeface="B Koodak"/>
                          <a:ea typeface="Times New Roman"/>
                          <a:cs typeface="B Nazanin"/>
                        </a:rPr>
                        <a:t>(میلیون ریال)</a:t>
                      </a:r>
                      <a:endParaRPr lang="en-US" sz="100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28575" cap="flat" cmpd="sng" algn="ctr">
                      <a:solidFill>
                        <a:srgbClr val="8064A2"/>
                      </a:solidFill>
                      <a:prstDash val="solid"/>
                      <a:round/>
                      <a:headEnd type="none" w="med" len="med"/>
                      <a:tailEnd type="none" w="med" len="med"/>
                    </a:lnB>
                  </a:tcPr>
                </a:tc>
              </a:tr>
              <a:tr h="369721">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28575"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pPr>
                      <a:r>
                        <a:rPr lang="fa-IR" sz="1300">
                          <a:solidFill>
                            <a:srgbClr val="000000"/>
                          </a:solidFill>
                          <a:latin typeface="BNazanin"/>
                          <a:ea typeface="Times New Roman"/>
                          <a:cs typeface="B Nazanin"/>
                        </a:rPr>
                        <a:t>مدیر طرح</a:t>
                      </a:r>
                      <a:endParaRPr lang="en-US" sz="100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28575"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28575"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5000000</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28575"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60</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28575"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r>
              <a:tr h="369721">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2</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marL="0" marR="0" algn="ctr" rtl="0">
                        <a:lnSpc>
                          <a:spcPct val="150000"/>
                        </a:lnSpc>
                      </a:pPr>
                      <a:r>
                        <a:rPr lang="fa-IR" sz="1000">
                          <a:latin typeface="BNazanin"/>
                          <a:ea typeface="Times New Roman"/>
                          <a:cs typeface="BNazanin"/>
                        </a:rPr>
                        <a:t>مدیر مالی و اداری</a:t>
                      </a:r>
                      <a:endParaRPr lang="en-US" sz="1000">
                        <a:latin typeface="Calibri"/>
                        <a:ea typeface="Times New Roman"/>
                      </a:endParaRPr>
                    </a:p>
                  </a:txBody>
                  <a:tcPr marL="68580" marR="68580" marT="0" marB="0" anchor="ctr">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3000000</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36</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r>
              <a:tr h="369721">
                <a:tc gridSpan="2">
                  <a:txBody>
                    <a:bodyPr/>
                    <a:lstStyle/>
                    <a:p>
                      <a:pPr marL="0" marR="0" algn="ctr" rtl="1">
                        <a:lnSpc>
                          <a:spcPct val="150000"/>
                        </a:lnSpc>
                      </a:pPr>
                      <a:r>
                        <a:rPr lang="fa-IR" sz="1300" b="1">
                          <a:solidFill>
                            <a:srgbClr val="000000"/>
                          </a:solidFill>
                          <a:latin typeface="BNazanin"/>
                          <a:ea typeface="Times New Roman"/>
                          <a:cs typeface="B Nazanin"/>
                        </a:rPr>
                        <a:t>جمع</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96</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r>
              <a:tr h="369721">
                <a:tc gridSpan="4">
                  <a:txBody>
                    <a:bodyPr/>
                    <a:lstStyle/>
                    <a:p>
                      <a:pPr marL="0" marR="0" algn="ctr" rtl="1">
                        <a:lnSpc>
                          <a:spcPct val="150000"/>
                        </a:lnSpc>
                        <a:spcBef>
                          <a:spcPts val="0"/>
                        </a:spcBef>
                        <a:spcAft>
                          <a:spcPts val="0"/>
                        </a:spcAft>
                      </a:pPr>
                      <a:r>
                        <a:rPr lang="fa-IR" sz="1400" b="1">
                          <a:latin typeface="BNazanin"/>
                          <a:ea typeface="Times New Roman"/>
                          <a:cs typeface="B Nazanin"/>
                        </a:rPr>
                        <a:t>مزايا</a:t>
                      </a:r>
                      <a:r>
                        <a:rPr lang="fa-IR" sz="1400" b="1">
                          <a:latin typeface="BNazanin"/>
                          <a:ea typeface="Times New Roman"/>
                          <a:cs typeface="BNazanin"/>
                        </a:rPr>
                        <a:t> </a:t>
                      </a:r>
                      <a:r>
                        <a:rPr lang="fa-IR" sz="1400" b="1">
                          <a:latin typeface="BNazanin"/>
                          <a:ea typeface="Times New Roman"/>
                          <a:cs typeface="B Nazanin"/>
                        </a:rPr>
                        <a:t>و</a:t>
                      </a:r>
                      <a:r>
                        <a:rPr lang="fa-IR" sz="1400" b="1">
                          <a:latin typeface="BNazanin"/>
                          <a:ea typeface="Times New Roman"/>
                          <a:cs typeface="BNazanin"/>
                        </a:rPr>
                        <a:t> </a:t>
                      </a:r>
                      <a:r>
                        <a:rPr lang="fa-IR" sz="1400" b="1">
                          <a:latin typeface="BNazanin"/>
                          <a:ea typeface="Times New Roman"/>
                          <a:cs typeface="B Nazanin"/>
                        </a:rPr>
                        <a:t>پاداش</a:t>
                      </a:r>
                      <a:r>
                        <a:rPr lang="fa-IR" sz="1400" b="1">
                          <a:latin typeface="BNazanin"/>
                          <a:ea typeface="Times New Roman"/>
                          <a:cs typeface="BNazanin"/>
                        </a:rPr>
                        <a:t> </a:t>
                      </a:r>
                      <a:r>
                        <a:rPr lang="fa-IR" sz="1400" b="1">
                          <a:latin typeface="BNazanin"/>
                          <a:ea typeface="Times New Roman"/>
                          <a:cs typeface="B Nazanin"/>
                        </a:rPr>
                        <a:t>و</a:t>
                      </a:r>
                      <a:r>
                        <a:rPr lang="fa-IR" sz="1400" b="1">
                          <a:latin typeface="BNazanin"/>
                          <a:ea typeface="Times New Roman"/>
                          <a:cs typeface="BNazanin"/>
                        </a:rPr>
                        <a:t> </a:t>
                      </a:r>
                      <a:r>
                        <a:rPr lang="fa-IR" sz="1400" b="1">
                          <a:latin typeface="BNazanin"/>
                          <a:ea typeface="Times New Roman"/>
                          <a:cs typeface="B Nazanin"/>
                        </a:rPr>
                        <a:t>حق</a:t>
                      </a:r>
                      <a:r>
                        <a:rPr lang="fa-IR" sz="1400" b="1">
                          <a:latin typeface="BNazanin"/>
                          <a:ea typeface="Times New Roman"/>
                          <a:cs typeface="BNazanin"/>
                        </a:rPr>
                        <a:t> </a:t>
                      </a:r>
                      <a:r>
                        <a:rPr lang="fa-IR" sz="1400" b="1">
                          <a:latin typeface="BNazanin"/>
                          <a:ea typeface="Times New Roman"/>
                          <a:cs typeface="B Nazanin"/>
                        </a:rPr>
                        <a:t>بيمه</a:t>
                      </a:r>
                      <a:r>
                        <a:rPr lang="fa-IR" sz="1400" b="1">
                          <a:latin typeface="BNazanin"/>
                          <a:ea typeface="Times New Roman"/>
                          <a:cs typeface="BNazanin"/>
                        </a:rPr>
                        <a:t> </a:t>
                      </a:r>
                      <a:r>
                        <a:rPr lang="fa-IR" sz="1400" b="1">
                          <a:latin typeface="BNazanin"/>
                          <a:ea typeface="Times New Roman"/>
                          <a:cs typeface="B Nazanin"/>
                        </a:rPr>
                        <a:t>كارفرما</a:t>
                      </a:r>
                      <a:r>
                        <a:rPr lang="fa-IR" sz="1400" b="1">
                          <a:latin typeface="BNazanin"/>
                          <a:ea typeface="Times New Roman"/>
                          <a:cs typeface="BNazanin"/>
                        </a:rPr>
                        <a:t> </a:t>
                      </a:r>
                      <a:r>
                        <a:rPr lang="fa-IR" sz="1400" b="1">
                          <a:latin typeface="BNazanin"/>
                          <a:ea typeface="Times New Roman"/>
                          <a:cs typeface="B Nazanin"/>
                        </a:rPr>
                        <a:t>(معادل</a:t>
                      </a:r>
                      <a:r>
                        <a:rPr lang="fa-IR" sz="1400" b="1">
                          <a:latin typeface="BNazanin"/>
                          <a:ea typeface="Times New Roman"/>
                          <a:cs typeface="BNazanin"/>
                        </a:rPr>
                        <a:t> </a:t>
                      </a:r>
                      <a:r>
                        <a:rPr lang="fa-IR" sz="1400" b="1">
                          <a:latin typeface="BNazanin"/>
                          <a:ea typeface="Times New Roman"/>
                          <a:cs typeface="B Nazanin"/>
                        </a:rPr>
                        <a:t>70 %</a:t>
                      </a:r>
                      <a:r>
                        <a:rPr lang="fa-IR" sz="1400" b="1">
                          <a:latin typeface="BNazanin"/>
                          <a:ea typeface="Times New Roman"/>
                          <a:cs typeface="BNazanin"/>
                        </a:rPr>
                        <a:t> </a:t>
                      </a:r>
                      <a:r>
                        <a:rPr lang="fa-IR" sz="1400" b="1">
                          <a:latin typeface="BNazanin"/>
                          <a:ea typeface="Times New Roman"/>
                          <a:cs typeface="B Nazanin"/>
                        </a:rPr>
                        <a:t>جمع</a:t>
                      </a:r>
                      <a:r>
                        <a:rPr lang="fa-IR" sz="1400" b="1">
                          <a:latin typeface="BNazanin"/>
                          <a:ea typeface="Times New Roman"/>
                          <a:cs typeface="BNazanin"/>
                        </a:rPr>
                        <a:t> </a:t>
                      </a:r>
                      <a:r>
                        <a:rPr lang="fa-IR" sz="1400" b="1">
                          <a:latin typeface="BNazanin"/>
                          <a:ea typeface="Times New Roman"/>
                          <a:cs typeface="B Nazanin"/>
                        </a:rPr>
                        <a:t>حقوق)</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67.2</a:t>
                      </a:r>
                      <a:endParaRPr lang="en-US" sz="100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tcPr>
                </a:tc>
              </a:tr>
              <a:tr h="369721">
                <a:tc gridSpan="4">
                  <a:txBody>
                    <a:bodyPr/>
                    <a:lstStyle/>
                    <a:p>
                      <a:pPr marL="0" marR="0" algn="ctr" rtl="1">
                        <a:lnSpc>
                          <a:spcPct val="150000"/>
                        </a:lnSpc>
                        <a:spcBef>
                          <a:spcPts val="0"/>
                        </a:spcBef>
                        <a:spcAft>
                          <a:spcPts val="0"/>
                        </a:spcAft>
                      </a:pPr>
                      <a:r>
                        <a:rPr lang="fa-IR" sz="1400" b="1" dirty="0">
                          <a:solidFill>
                            <a:srgbClr val="333333"/>
                          </a:solidFill>
                          <a:latin typeface="B Koodak"/>
                          <a:ea typeface="Times New Roman"/>
                          <a:cs typeface="B Nazanin"/>
                        </a:rPr>
                        <a:t>جمع کل</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163.2</a:t>
                      </a:r>
                      <a:endParaRPr lang="en-US" sz="1000" dirty="0">
                        <a:latin typeface="Calibri"/>
                        <a:ea typeface="Times New Roman"/>
                      </a:endParaRPr>
                    </a:p>
                  </a:txBody>
                  <a:tcPr marL="68580" marR="68580" marT="0" marB="0">
                    <a:lnL w="12700" cap="flat" cmpd="sng" algn="ctr">
                      <a:solidFill>
                        <a:srgbClr val="8064A2"/>
                      </a:solidFill>
                      <a:prstDash val="solid"/>
                      <a:round/>
                      <a:headEnd type="none" w="med" len="med"/>
                      <a:tailEnd type="none" w="med" len="med"/>
                    </a:lnL>
                    <a:lnR w="12700" cap="flat" cmpd="sng" algn="ctr">
                      <a:solidFill>
                        <a:srgbClr val="8064A2"/>
                      </a:solidFill>
                      <a:prstDash val="solid"/>
                      <a:round/>
                      <a:headEnd type="none" w="med" len="med"/>
                      <a:tailEnd type="none" w="med" len="med"/>
                    </a:lnR>
                    <a:lnT w="12700" cap="flat" cmpd="sng" algn="ctr">
                      <a:solidFill>
                        <a:srgbClr val="8064A2"/>
                      </a:solidFill>
                      <a:prstDash val="solid"/>
                      <a:round/>
                      <a:headEnd type="none" w="med" len="med"/>
                      <a:tailEnd type="none" w="med" len="med"/>
                    </a:lnT>
                    <a:lnB w="12700" cap="flat" cmpd="sng" algn="ctr">
                      <a:solidFill>
                        <a:srgbClr val="8064A2"/>
                      </a:solidFill>
                      <a:prstDash val="solid"/>
                      <a:round/>
                      <a:headEnd type="none" w="med" len="med"/>
                      <a:tailEnd type="none" w="med" len="med"/>
                    </a:lnB>
                    <a:solidFill>
                      <a:srgbClr val="DFD8E8"/>
                    </a:solidFill>
                  </a:tcPr>
                </a:tc>
              </a:tr>
            </a:tbl>
          </a:graphicData>
        </a:graphic>
      </p:graphicFrame>
      <p:sp>
        <p:nvSpPr>
          <p:cNvPr id="6" name="Rectangle 5"/>
          <p:cNvSpPr/>
          <p:nvPr/>
        </p:nvSpPr>
        <p:spPr>
          <a:xfrm>
            <a:off x="5448413" y="3200400"/>
            <a:ext cx="3238387" cy="461665"/>
          </a:xfrm>
          <a:prstGeom prst="rect">
            <a:avLst/>
          </a:prstGeom>
        </p:spPr>
        <p:txBody>
          <a:bodyPr wrap="none">
            <a:spAutoFit/>
          </a:bodyPr>
          <a:lstStyle/>
          <a:p>
            <a:r>
              <a:rPr lang="fa-IR" sz="2400" dirty="0">
                <a:cs typeface="B Nazanin" pitchFamily="2" charset="-78"/>
              </a:rPr>
              <a:t>حقوق و دستمزد پرسنل توليدي </a:t>
            </a:r>
            <a:endParaRPr lang="en-US" sz="2400" dirty="0">
              <a:cs typeface="B Nazanin" pitchFamily="2" charset="-78"/>
            </a:endParaRPr>
          </a:p>
        </p:txBody>
      </p:sp>
      <p:graphicFrame>
        <p:nvGraphicFramePr>
          <p:cNvPr id="7" name="Table 6"/>
          <p:cNvGraphicFramePr>
            <a:graphicFrameLocks noGrp="1"/>
          </p:cNvGraphicFramePr>
          <p:nvPr/>
        </p:nvGraphicFramePr>
        <p:xfrm>
          <a:off x="685799" y="3581400"/>
          <a:ext cx="7620001" cy="3200396"/>
        </p:xfrm>
        <a:graphic>
          <a:graphicData uri="http://schemas.openxmlformats.org/drawingml/2006/table">
            <a:tbl>
              <a:tblPr rtl="1"/>
              <a:tblGrid>
                <a:gridCol w="456498"/>
                <a:gridCol w="2021265"/>
                <a:gridCol w="728855"/>
                <a:gridCol w="2306470"/>
                <a:gridCol w="2106913"/>
              </a:tblGrid>
              <a:tr h="532076">
                <a:tc>
                  <a:txBody>
                    <a:bodyPr/>
                    <a:lstStyle/>
                    <a:p>
                      <a:pPr marL="71755" marR="71755" algn="ctr" rtl="1">
                        <a:lnSpc>
                          <a:spcPct val="150000"/>
                        </a:lnSpc>
                        <a:spcBef>
                          <a:spcPts val="0"/>
                        </a:spcBef>
                        <a:spcAft>
                          <a:spcPts val="0"/>
                        </a:spcAft>
                      </a:pPr>
                      <a:r>
                        <a:rPr lang="fa-IR" sz="1600" b="1" dirty="0">
                          <a:solidFill>
                            <a:srgbClr val="632423"/>
                          </a:solidFill>
                          <a:latin typeface="B Koodak"/>
                          <a:ea typeface="Times New Roman"/>
                          <a:cs typeface="B Nazanin"/>
                        </a:rPr>
                        <a:t>ردیف</a:t>
                      </a:r>
                      <a:endParaRPr lang="en-US" sz="1000" dirty="0">
                        <a:latin typeface="Calibri"/>
                        <a:ea typeface="Times New Roman"/>
                      </a:endParaRPr>
                    </a:p>
                  </a:txBody>
                  <a:tcPr marL="68580" marR="68580" marT="0" marB="0" vert="vert" anchor="ctr">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600" b="1" dirty="0">
                          <a:solidFill>
                            <a:srgbClr val="632423"/>
                          </a:solidFill>
                          <a:latin typeface="B Koodak"/>
                          <a:ea typeface="Times New Roman"/>
                          <a:cs typeface="B Jadid"/>
                        </a:rPr>
                        <a:t>شرح</a:t>
                      </a:r>
                      <a:endParaRPr lang="en-US" sz="1000" dirty="0">
                        <a:latin typeface="Calibri"/>
                        <a:ea typeface="Times New Roman"/>
                      </a:endParaRPr>
                    </a:p>
                  </a:txBody>
                  <a:tcPr marL="68580" marR="68580" marT="0" marB="0" anchor="ctr">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a:solidFill>
                            <a:srgbClr val="632423"/>
                          </a:solidFill>
                          <a:latin typeface="B Koodak"/>
                          <a:ea typeface="Times New Roman"/>
                          <a:cs typeface="B Jadid"/>
                        </a:rPr>
                        <a:t>تعداد</a:t>
                      </a:r>
                      <a:endParaRPr lang="en-US" sz="1000">
                        <a:latin typeface="Calibri"/>
                        <a:ea typeface="Times New Roman"/>
                      </a:endParaRPr>
                    </a:p>
                  </a:txBody>
                  <a:tcPr marL="68580" marR="68580" marT="0" marB="0" anchor="ctr">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dirty="0">
                          <a:solidFill>
                            <a:srgbClr val="632423"/>
                          </a:solidFill>
                          <a:latin typeface="B Koodak"/>
                          <a:ea typeface="Times New Roman"/>
                          <a:cs typeface="B Jadid"/>
                        </a:rPr>
                        <a:t>حقوق ماهیانه</a:t>
                      </a:r>
                      <a:r>
                        <a:rPr lang="fa-IR" sz="1600" b="1" dirty="0">
                          <a:solidFill>
                            <a:srgbClr val="632423"/>
                          </a:solidFill>
                          <a:latin typeface="B Koodak"/>
                          <a:ea typeface="Times New Roman"/>
                          <a:cs typeface="B Nazanin"/>
                        </a:rPr>
                        <a:t>(هزارریال)</a:t>
                      </a:r>
                      <a:endParaRPr lang="en-US" sz="1000" dirty="0">
                        <a:latin typeface="Calibri"/>
                        <a:ea typeface="Times New Roman"/>
                      </a:endParaRPr>
                    </a:p>
                  </a:txBody>
                  <a:tcPr marL="68580" marR="68580" marT="0" marB="0" anchor="ctr">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000" b="1">
                          <a:solidFill>
                            <a:srgbClr val="632423"/>
                          </a:solidFill>
                          <a:latin typeface="B Koodak"/>
                          <a:ea typeface="Times New Roman"/>
                          <a:cs typeface="B Jadid"/>
                        </a:rPr>
                        <a:t>حقوق سالیانه</a:t>
                      </a:r>
                      <a:r>
                        <a:rPr lang="fa-IR" sz="1000" b="1">
                          <a:solidFill>
                            <a:srgbClr val="632423"/>
                          </a:solidFill>
                          <a:latin typeface="B Koodak"/>
                          <a:ea typeface="Times New Roman"/>
                          <a:cs typeface="B Nazanin"/>
                        </a:rPr>
                        <a:t>(میلیون ریال)</a:t>
                      </a:r>
                      <a:endParaRPr lang="en-US" sz="1000">
                        <a:latin typeface="Calibri"/>
                        <a:ea typeface="Times New Roman"/>
                      </a:endParaRPr>
                    </a:p>
                  </a:txBody>
                  <a:tcPr marL="68580" marR="68580" marT="0" marB="0" anchor="ctr">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r>
              <a:tr h="333540">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0">
                        <a:lnSpc>
                          <a:spcPct val="150000"/>
                        </a:lnSpc>
                      </a:pPr>
                      <a:r>
                        <a:rPr lang="fa-IR" sz="1300">
                          <a:latin typeface="BNazanin"/>
                          <a:ea typeface="Times New Roman"/>
                          <a:cs typeface="B Nazanin"/>
                        </a:rPr>
                        <a:t>مدير</a:t>
                      </a:r>
                      <a:r>
                        <a:rPr lang="fa-IR" sz="1300">
                          <a:latin typeface="BNazanin"/>
                          <a:ea typeface="Times New Roman"/>
                          <a:cs typeface="BNazanin"/>
                        </a:rPr>
                        <a:t> </a:t>
                      </a:r>
                      <a:r>
                        <a:rPr lang="fa-IR" sz="1300">
                          <a:latin typeface="BNazanin"/>
                          <a:ea typeface="Times New Roman"/>
                          <a:cs typeface="B Nazanin"/>
                        </a:rPr>
                        <a:t>توليد</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4000000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48</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333540">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2</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0">
                        <a:lnSpc>
                          <a:spcPct val="150000"/>
                        </a:lnSpc>
                      </a:pPr>
                      <a:r>
                        <a:rPr lang="fa-IR" sz="1300">
                          <a:latin typeface="BNazanin"/>
                          <a:ea typeface="Times New Roman"/>
                          <a:cs typeface="B Nazanin"/>
                        </a:rPr>
                        <a:t>راننده</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2000000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24</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333540">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3</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0">
                        <a:lnSpc>
                          <a:spcPct val="150000"/>
                        </a:lnSpc>
                      </a:pPr>
                      <a:r>
                        <a:rPr lang="fa-IR" sz="1300">
                          <a:latin typeface="BNazanin"/>
                          <a:ea typeface="Times New Roman"/>
                          <a:cs typeface="B Nazanin"/>
                        </a:rPr>
                        <a:t>موتور بان</a:t>
                      </a:r>
                      <a:r>
                        <a:rPr lang="fa-IR" sz="1300">
                          <a:latin typeface="BNazanin"/>
                          <a:ea typeface="Times New Roman"/>
                          <a:cs typeface="BNazanin"/>
                        </a:rPr>
                        <a:t> </a:t>
                      </a:r>
                      <a:r>
                        <a:rPr lang="fa-IR" sz="1300">
                          <a:latin typeface="BNazanin"/>
                          <a:ea typeface="Times New Roman"/>
                          <a:cs typeface="B Nazanin"/>
                        </a:rPr>
                        <a:t>و</a:t>
                      </a:r>
                      <a:r>
                        <a:rPr lang="fa-IR" sz="1300">
                          <a:latin typeface="BNazanin"/>
                          <a:ea typeface="Times New Roman"/>
                          <a:cs typeface="BNazanin"/>
                        </a:rPr>
                        <a:t> </a:t>
                      </a:r>
                      <a:r>
                        <a:rPr lang="fa-IR" sz="1300">
                          <a:latin typeface="BNazanin"/>
                          <a:ea typeface="Times New Roman"/>
                          <a:cs typeface="B Nazanin"/>
                        </a:rPr>
                        <a:t>نگهبان</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2000000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48</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333540">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4</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0">
                        <a:lnSpc>
                          <a:spcPct val="150000"/>
                        </a:lnSpc>
                      </a:pPr>
                      <a:r>
                        <a:rPr lang="fa-IR" sz="1300">
                          <a:latin typeface="BNazanin"/>
                          <a:ea typeface="Times New Roman"/>
                          <a:cs typeface="B Nazanin"/>
                        </a:rPr>
                        <a:t>کارگر ماهر</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2500000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210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333540">
                <a:tc gridSpan="2">
                  <a:txBody>
                    <a:bodyPr/>
                    <a:lstStyle/>
                    <a:p>
                      <a:pPr marL="0" marR="0" algn="ctr" rtl="1">
                        <a:lnSpc>
                          <a:spcPct val="150000"/>
                        </a:lnSpc>
                      </a:pPr>
                      <a:r>
                        <a:rPr lang="fa-IR" sz="1300" b="1">
                          <a:solidFill>
                            <a:srgbClr val="000000"/>
                          </a:solidFill>
                          <a:latin typeface="BNazanin"/>
                          <a:ea typeface="Times New Roman"/>
                          <a:cs typeface="B Nazanin"/>
                        </a:rPr>
                        <a:t>جمع</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330</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333540">
                <a:tc gridSpan="4">
                  <a:txBody>
                    <a:bodyPr/>
                    <a:lstStyle/>
                    <a:p>
                      <a:pPr marL="0" marR="0" algn="ctr" rtl="1">
                        <a:lnSpc>
                          <a:spcPct val="150000"/>
                        </a:lnSpc>
                        <a:spcBef>
                          <a:spcPts val="0"/>
                        </a:spcBef>
                        <a:spcAft>
                          <a:spcPts val="0"/>
                        </a:spcAft>
                      </a:pPr>
                      <a:r>
                        <a:rPr lang="fa-IR" sz="1400" b="1">
                          <a:latin typeface="BNazanin"/>
                          <a:ea typeface="Times New Roman"/>
                          <a:cs typeface="B Nazanin"/>
                        </a:rPr>
                        <a:t>مزايا</a:t>
                      </a:r>
                      <a:r>
                        <a:rPr lang="fa-IR" sz="1400" b="1">
                          <a:latin typeface="BNazanin"/>
                          <a:ea typeface="Times New Roman"/>
                          <a:cs typeface="BNazanin"/>
                        </a:rPr>
                        <a:t> </a:t>
                      </a:r>
                      <a:r>
                        <a:rPr lang="fa-IR" sz="1400" b="1">
                          <a:latin typeface="BNazanin"/>
                          <a:ea typeface="Times New Roman"/>
                          <a:cs typeface="B Nazanin"/>
                        </a:rPr>
                        <a:t>و</a:t>
                      </a:r>
                      <a:r>
                        <a:rPr lang="fa-IR" sz="1400" b="1">
                          <a:latin typeface="BNazanin"/>
                          <a:ea typeface="Times New Roman"/>
                          <a:cs typeface="BNazanin"/>
                        </a:rPr>
                        <a:t> </a:t>
                      </a:r>
                      <a:r>
                        <a:rPr lang="fa-IR" sz="1400" b="1">
                          <a:latin typeface="BNazanin"/>
                          <a:ea typeface="Times New Roman"/>
                          <a:cs typeface="B Nazanin"/>
                        </a:rPr>
                        <a:t>پاداش</a:t>
                      </a:r>
                      <a:r>
                        <a:rPr lang="fa-IR" sz="1400" b="1">
                          <a:latin typeface="BNazanin"/>
                          <a:ea typeface="Times New Roman"/>
                          <a:cs typeface="BNazanin"/>
                        </a:rPr>
                        <a:t> </a:t>
                      </a:r>
                      <a:r>
                        <a:rPr lang="fa-IR" sz="1400" b="1">
                          <a:latin typeface="BNazanin"/>
                          <a:ea typeface="Times New Roman"/>
                          <a:cs typeface="B Nazanin"/>
                        </a:rPr>
                        <a:t>و</a:t>
                      </a:r>
                      <a:r>
                        <a:rPr lang="fa-IR" sz="1400" b="1">
                          <a:latin typeface="BNazanin"/>
                          <a:ea typeface="Times New Roman"/>
                          <a:cs typeface="BNazanin"/>
                        </a:rPr>
                        <a:t> </a:t>
                      </a:r>
                      <a:r>
                        <a:rPr lang="fa-IR" sz="1400" b="1">
                          <a:latin typeface="BNazanin"/>
                          <a:ea typeface="Times New Roman"/>
                          <a:cs typeface="B Nazanin"/>
                        </a:rPr>
                        <a:t>حق</a:t>
                      </a:r>
                      <a:r>
                        <a:rPr lang="fa-IR" sz="1400" b="1">
                          <a:latin typeface="BNazanin"/>
                          <a:ea typeface="Times New Roman"/>
                          <a:cs typeface="BNazanin"/>
                        </a:rPr>
                        <a:t> </a:t>
                      </a:r>
                      <a:r>
                        <a:rPr lang="fa-IR" sz="1400" b="1">
                          <a:latin typeface="BNazanin"/>
                          <a:ea typeface="Times New Roman"/>
                          <a:cs typeface="B Nazanin"/>
                        </a:rPr>
                        <a:t>بيمه</a:t>
                      </a:r>
                      <a:r>
                        <a:rPr lang="fa-IR" sz="1400" b="1">
                          <a:latin typeface="BNazanin"/>
                          <a:ea typeface="Times New Roman"/>
                          <a:cs typeface="BNazanin"/>
                        </a:rPr>
                        <a:t> </a:t>
                      </a:r>
                      <a:r>
                        <a:rPr lang="fa-IR" sz="1400" b="1">
                          <a:latin typeface="BNazanin"/>
                          <a:ea typeface="Times New Roman"/>
                          <a:cs typeface="B Nazanin"/>
                        </a:rPr>
                        <a:t>كارفرما</a:t>
                      </a:r>
                      <a:r>
                        <a:rPr lang="fa-IR" sz="1400" b="1">
                          <a:latin typeface="BNazanin"/>
                          <a:ea typeface="Times New Roman"/>
                          <a:cs typeface="BNazanin"/>
                        </a:rPr>
                        <a:t> </a:t>
                      </a:r>
                      <a:r>
                        <a:rPr lang="fa-IR" sz="1400" b="1">
                          <a:latin typeface="BNazanin"/>
                          <a:ea typeface="Times New Roman"/>
                          <a:cs typeface="B Nazanin"/>
                        </a:rPr>
                        <a:t>(معادل</a:t>
                      </a:r>
                      <a:r>
                        <a:rPr lang="fa-IR" sz="1400" b="1">
                          <a:latin typeface="BNazanin"/>
                          <a:ea typeface="Times New Roman"/>
                          <a:cs typeface="BNazanin"/>
                        </a:rPr>
                        <a:t> </a:t>
                      </a:r>
                      <a:r>
                        <a:rPr lang="fa-IR" sz="1400" b="1">
                          <a:latin typeface="BNazanin"/>
                          <a:ea typeface="Times New Roman"/>
                          <a:cs typeface="B Nazanin"/>
                        </a:rPr>
                        <a:t>70 %</a:t>
                      </a:r>
                      <a:r>
                        <a:rPr lang="fa-IR" sz="1400" b="1">
                          <a:latin typeface="BNazanin"/>
                          <a:ea typeface="Times New Roman"/>
                          <a:cs typeface="BNazanin"/>
                        </a:rPr>
                        <a:t> </a:t>
                      </a:r>
                      <a:r>
                        <a:rPr lang="fa-IR" sz="1400" b="1">
                          <a:latin typeface="BNazanin"/>
                          <a:ea typeface="Times New Roman"/>
                          <a:cs typeface="B Nazanin"/>
                        </a:rPr>
                        <a:t>جمع</a:t>
                      </a:r>
                      <a:r>
                        <a:rPr lang="fa-IR" sz="1400" b="1">
                          <a:latin typeface="BNazanin"/>
                          <a:ea typeface="Times New Roman"/>
                          <a:cs typeface="BNazanin"/>
                        </a:rPr>
                        <a:t> </a:t>
                      </a:r>
                      <a:r>
                        <a:rPr lang="fa-IR" sz="1400" b="1">
                          <a:latin typeface="BNazanin"/>
                          <a:ea typeface="Times New Roman"/>
                          <a:cs typeface="B Nazanin"/>
                        </a:rPr>
                        <a:t>حقوق)</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231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333540">
                <a:tc gridSpan="4">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جمع کل</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561</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333540">
                <a:tc gridSpan="4">
                  <a:txBody>
                    <a:bodyPr/>
                    <a:lstStyle/>
                    <a:p>
                      <a:pPr marL="0" marR="0" algn="ctr" rtl="1">
                        <a:lnSpc>
                          <a:spcPct val="150000"/>
                        </a:lnSpc>
                        <a:spcBef>
                          <a:spcPts val="0"/>
                        </a:spcBef>
                        <a:spcAft>
                          <a:spcPts val="0"/>
                        </a:spcAft>
                      </a:pPr>
                      <a:r>
                        <a:rPr lang="fa-IR" sz="1400" b="1">
                          <a:latin typeface="BNazanin"/>
                          <a:ea typeface="Times New Roman"/>
                          <a:cs typeface="B Nazanin"/>
                        </a:rPr>
                        <a:t>جمع</a:t>
                      </a:r>
                      <a:r>
                        <a:rPr lang="fa-IR" sz="1400" b="1">
                          <a:latin typeface="BNazanin"/>
                          <a:ea typeface="Times New Roman"/>
                          <a:cs typeface="BNazanin"/>
                        </a:rPr>
                        <a:t> </a:t>
                      </a:r>
                      <a:r>
                        <a:rPr lang="fa-IR" sz="1400" b="1">
                          <a:latin typeface="BNazanin"/>
                          <a:ea typeface="Times New Roman"/>
                          <a:cs typeface="B Nazanin"/>
                        </a:rPr>
                        <a:t>كل</a:t>
                      </a:r>
                      <a:r>
                        <a:rPr lang="fa-IR" sz="1400" b="1">
                          <a:latin typeface="BNazanin"/>
                          <a:ea typeface="Times New Roman"/>
                          <a:cs typeface="BNazanin"/>
                        </a:rPr>
                        <a:t> </a:t>
                      </a:r>
                      <a:r>
                        <a:rPr lang="fa-IR" sz="1400" b="1">
                          <a:latin typeface="BNazanin"/>
                          <a:ea typeface="Times New Roman"/>
                          <a:cs typeface="B Nazanin"/>
                        </a:rPr>
                        <a:t>حقوق</a:t>
                      </a:r>
                      <a:r>
                        <a:rPr lang="fa-IR" sz="1400" b="1">
                          <a:latin typeface="BNazanin"/>
                          <a:ea typeface="Times New Roman"/>
                          <a:cs typeface="BNazanin"/>
                        </a:rPr>
                        <a:t> </a:t>
                      </a:r>
                      <a:r>
                        <a:rPr lang="fa-IR" sz="1400" b="1">
                          <a:latin typeface="BNazanin"/>
                          <a:ea typeface="Times New Roman"/>
                          <a:cs typeface="B Nazanin"/>
                        </a:rPr>
                        <a:t>و</a:t>
                      </a:r>
                      <a:r>
                        <a:rPr lang="fa-IR" sz="1400" b="1">
                          <a:latin typeface="BNazanin"/>
                          <a:ea typeface="Times New Roman"/>
                          <a:cs typeface="BNazanin"/>
                        </a:rPr>
                        <a:t> </a:t>
                      </a:r>
                      <a:r>
                        <a:rPr lang="fa-IR" sz="1400" b="1">
                          <a:latin typeface="BNazanin"/>
                          <a:ea typeface="Times New Roman"/>
                          <a:cs typeface="B Nazanin"/>
                        </a:rPr>
                        <a:t>مزاياي</a:t>
                      </a:r>
                      <a:r>
                        <a:rPr lang="fa-IR" sz="1400" b="1">
                          <a:latin typeface="BNazanin"/>
                          <a:ea typeface="Times New Roman"/>
                          <a:cs typeface="BNazanin"/>
                        </a:rPr>
                        <a:t> </a:t>
                      </a:r>
                      <a:r>
                        <a:rPr lang="fa-IR" sz="1400" b="1">
                          <a:latin typeface="BNazanin"/>
                          <a:ea typeface="Times New Roman"/>
                          <a:cs typeface="B Nazanin"/>
                        </a:rPr>
                        <a:t>پرسنل</a:t>
                      </a:r>
                      <a:r>
                        <a:rPr lang="en-US" sz="1400" b="1">
                          <a:latin typeface="BNazanin"/>
                          <a:ea typeface="Times New Roman"/>
                          <a:cs typeface="B Nazanin"/>
                        </a:rPr>
                        <a:t> : </a:t>
                      </a:r>
                      <a:r>
                        <a:rPr lang="fa-IR" sz="1400" b="1">
                          <a:latin typeface="BNazanin"/>
                          <a:ea typeface="Times New Roman"/>
                          <a:cs typeface="B Nazanin"/>
                        </a:rPr>
                        <a:t>توليدي</a:t>
                      </a:r>
                      <a:r>
                        <a:rPr lang="en-US" sz="1400" b="1">
                          <a:latin typeface="BNazanin"/>
                          <a:ea typeface="Times New Roman"/>
                          <a:cs typeface="B Nazanin"/>
                        </a:rPr>
                        <a:t> + </a:t>
                      </a:r>
                      <a:r>
                        <a:rPr lang="fa-IR" sz="1400" b="1">
                          <a:latin typeface="BNazanin"/>
                          <a:ea typeface="Times New Roman"/>
                          <a:cs typeface="B Nazanin"/>
                        </a:rPr>
                        <a:t>غير</a:t>
                      </a:r>
                      <a:r>
                        <a:rPr lang="fa-IR" sz="1400" b="1">
                          <a:latin typeface="BNazanin"/>
                          <a:ea typeface="Times New Roman"/>
                          <a:cs typeface="BNazanin"/>
                        </a:rPr>
                        <a:t> </a:t>
                      </a:r>
                      <a:r>
                        <a:rPr lang="fa-IR" sz="1400" b="1">
                          <a:latin typeface="BNazanin"/>
                          <a:ea typeface="Times New Roman"/>
                          <a:cs typeface="B Nazanin"/>
                        </a:rPr>
                        <a:t>دولتي</a:t>
                      </a:r>
                      <a:endParaRPr lang="en-US" sz="100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724.2</a:t>
                      </a:r>
                      <a:endParaRPr lang="en-US" sz="1000" dirty="0">
                        <a:latin typeface="Calibri"/>
                        <a:ea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bl>
          </a:graphicData>
        </a:graphic>
      </p:graphicFrame>
    </p:spTree>
  </p:cSld>
  <p:clrMapOvr>
    <a:masterClrMapping/>
  </p:clrMapOvr>
  <p:transition>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62615" y="76200"/>
            <a:ext cx="2276585" cy="461665"/>
          </a:xfrm>
          <a:prstGeom prst="rect">
            <a:avLst/>
          </a:prstGeom>
        </p:spPr>
        <p:txBody>
          <a:bodyPr wrap="none">
            <a:spAutoFit/>
          </a:bodyPr>
          <a:lstStyle/>
          <a:p>
            <a:r>
              <a:rPr lang="fa-IR" sz="2400" dirty="0">
                <a:cs typeface="B Nazanin" pitchFamily="2" charset="-78"/>
              </a:rPr>
              <a:t>هزینه سوخت و انرژی </a:t>
            </a:r>
            <a:endParaRPr lang="en-US" sz="2400" dirty="0">
              <a:cs typeface="B Nazanin" pitchFamily="2" charset="-78"/>
            </a:endParaRPr>
          </a:p>
        </p:txBody>
      </p:sp>
      <p:graphicFrame>
        <p:nvGraphicFramePr>
          <p:cNvPr id="5" name="Table 4"/>
          <p:cNvGraphicFramePr>
            <a:graphicFrameLocks noGrp="1"/>
          </p:cNvGraphicFramePr>
          <p:nvPr/>
        </p:nvGraphicFramePr>
        <p:xfrm>
          <a:off x="457201" y="533400"/>
          <a:ext cx="8153399" cy="2438399"/>
        </p:xfrm>
        <a:graphic>
          <a:graphicData uri="http://schemas.openxmlformats.org/drawingml/2006/table">
            <a:tbl>
              <a:tblPr rtl="1"/>
              <a:tblGrid>
                <a:gridCol w="439411"/>
                <a:gridCol w="1286077"/>
                <a:gridCol w="1518560"/>
                <a:gridCol w="1169011"/>
                <a:gridCol w="1986824"/>
                <a:gridCol w="1753516"/>
              </a:tblGrid>
              <a:tr h="680755">
                <a:tc>
                  <a:txBody>
                    <a:bodyPr/>
                    <a:lstStyle/>
                    <a:p>
                      <a:pPr marL="71755" marR="71755" algn="ctr" rtl="1">
                        <a:lnSpc>
                          <a:spcPct val="150000"/>
                        </a:lnSpc>
                        <a:spcBef>
                          <a:spcPts val="0"/>
                        </a:spcBef>
                        <a:spcAft>
                          <a:spcPts val="0"/>
                        </a:spcAft>
                      </a:pPr>
                      <a:r>
                        <a:rPr lang="fa-IR" sz="1600" dirty="0">
                          <a:solidFill>
                            <a:srgbClr val="0070C0"/>
                          </a:solidFill>
                          <a:latin typeface="B Koodak"/>
                          <a:ea typeface="Times New Roman"/>
                          <a:cs typeface="B Nazanin"/>
                        </a:rPr>
                        <a:t>ردیف</a:t>
                      </a:r>
                      <a:endParaRPr lang="en-US" sz="1000" dirty="0">
                        <a:latin typeface="Calibri"/>
                        <a:ea typeface="Times New Roman"/>
                      </a:endParaRPr>
                    </a:p>
                  </a:txBody>
                  <a:tcPr marL="66603" marR="66603" marT="0" marB="0" vert="vert">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0070C0"/>
                          </a:solidFill>
                          <a:latin typeface="B Koodak"/>
                          <a:ea typeface="Times New Roman"/>
                          <a:cs typeface="B Jadid"/>
                        </a:rPr>
                        <a:t>شرح</a:t>
                      </a:r>
                      <a:endParaRPr lang="en-US" sz="1000">
                        <a:latin typeface="Calibri"/>
                        <a:ea typeface="Times New Roman"/>
                      </a:endParaRPr>
                    </a:p>
                  </a:txBody>
                  <a:tcPr marL="66603" marR="66603"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400">
                          <a:solidFill>
                            <a:srgbClr val="0070C0"/>
                          </a:solidFill>
                          <a:latin typeface="B Koodak"/>
                          <a:ea typeface="Times New Roman"/>
                          <a:cs typeface="B Jadid"/>
                        </a:rPr>
                        <a:t>مصرف</a:t>
                      </a:r>
                      <a:r>
                        <a:rPr lang="fa-IR" sz="1400">
                          <a:solidFill>
                            <a:srgbClr val="0070C0"/>
                          </a:solidFill>
                          <a:latin typeface="Calibri"/>
                          <a:ea typeface="Times New Roman"/>
                          <a:cs typeface="B Koodak"/>
                        </a:rPr>
                        <a:t> </a:t>
                      </a:r>
                      <a:r>
                        <a:rPr lang="fa-IR" sz="1400">
                          <a:solidFill>
                            <a:srgbClr val="0070C0"/>
                          </a:solidFill>
                          <a:latin typeface="B Koodak"/>
                          <a:ea typeface="Times New Roman"/>
                          <a:cs typeface="B Jadid"/>
                        </a:rPr>
                        <a:t>ساليانه</a:t>
                      </a:r>
                      <a:endParaRPr lang="en-US" sz="1000">
                        <a:latin typeface="Calibri"/>
                        <a:ea typeface="Times New Roman"/>
                      </a:endParaRPr>
                    </a:p>
                  </a:txBody>
                  <a:tcPr marL="66603" marR="66603"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واحد</a:t>
                      </a:r>
                      <a:endParaRPr lang="en-US" sz="1000">
                        <a:latin typeface="Calibri"/>
                        <a:ea typeface="Times New Roman"/>
                      </a:endParaRPr>
                    </a:p>
                  </a:txBody>
                  <a:tcPr marL="66603" marR="66603"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واحد</a:t>
                      </a:r>
                      <a:r>
                        <a:rPr lang="fa-IR" sz="1600">
                          <a:solidFill>
                            <a:srgbClr val="0070C0"/>
                          </a:solidFill>
                          <a:latin typeface="B Koodak"/>
                          <a:ea typeface="Times New Roman"/>
                          <a:cs typeface="B Nazanin"/>
                        </a:rPr>
                        <a:t>(هزارریال)</a:t>
                      </a:r>
                      <a:endParaRPr lang="en-US" sz="1000">
                        <a:latin typeface="Calibri"/>
                        <a:ea typeface="Times New Roman"/>
                      </a:endParaRPr>
                    </a:p>
                  </a:txBody>
                  <a:tcPr marL="66603" marR="66603"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000">
                          <a:solidFill>
                            <a:srgbClr val="0070C0"/>
                          </a:solidFill>
                          <a:latin typeface="B Koodak"/>
                          <a:ea typeface="Times New Roman"/>
                          <a:cs typeface="B Jadid"/>
                        </a:rPr>
                        <a:t>هزینه کل</a:t>
                      </a:r>
                      <a:r>
                        <a:rPr lang="fa-IR" sz="1000">
                          <a:solidFill>
                            <a:srgbClr val="0070C0"/>
                          </a:solidFill>
                          <a:latin typeface="B Koodak"/>
                          <a:ea typeface="Times New Roman"/>
                          <a:cs typeface="B Nazanin"/>
                        </a:rPr>
                        <a:t>(میلیون ریال)</a:t>
                      </a:r>
                      <a:endParaRPr lang="en-US" sz="1000">
                        <a:latin typeface="Calibri"/>
                        <a:ea typeface="Times New Roman"/>
                      </a:endParaRPr>
                    </a:p>
                  </a:txBody>
                  <a:tcPr marL="66603" marR="66603" marT="0" marB="0">
                    <a:lnL>
                      <a:noFill/>
                    </a:lnL>
                    <a:lnR>
                      <a:noFill/>
                    </a:lnR>
                    <a:lnT>
                      <a:noFill/>
                    </a:lnT>
                    <a:lnB w="38100" cap="flat" cmpd="sng" algn="ctr">
                      <a:solidFill>
                        <a:srgbClr val="4BACC6"/>
                      </a:solidFill>
                      <a:prstDash val="solid"/>
                      <a:round/>
                      <a:headEnd type="none" w="med" len="med"/>
                      <a:tailEnd type="none" w="med" len="med"/>
                    </a:lnB>
                    <a:solidFill>
                      <a:srgbClr val="FFFFFF"/>
                    </a:solidFill>
                  </a:tcPr>
                </a:tc>
              </a:tr>
              <a:tr h="4394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w="38100" cap="flat" cmpd="sng" algn="ctr">
                      <a:solidFill>
                        <a:srgbClr val="4BACC6"/>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300" dirty="0">
                          <a:solidFill>
                            <a:srgbClr val="000000"/>
                          </a:solidFill>
                          <a:latin typeface="BNazanin"/>
                          <a:ea typeface="Times New Roman"/>
                          <a:cs typeface="B Nazanin"/>
                        </a:rPr>
                        <a:t>برق</a:t>
                      </a:r>
                      <a:endParaRPr lang="en-US" sz="1000" dirty="0">
                        <a:latin typeface="Calibri"/>
                        <a:ea typeface="Times New Roman"/>
                      </a:endParaRPr>
                    </a:p>
                  </a:txBody>
                  <a:tcPr marL="66603" marR="66603" marT="0" marB="0">
                    <a:lnL w="12700" cap="flat" cmpd="sng" algn="ctr">
                      <a:solidFill>
                        <a:srgbClr val="4BACC6"/>
                      </a:solidFill>
                      <a:prstDash val="solid"/>
                      <a:round/>
                      <a:headEnd type="none" w="med" len="med"/>
                      <a:tailEnd type="none" w="med" len="med"/>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155000</a:t>
                      </a:r>
                      <a:endParaRPr lang="en-US" sz="1000">
                        <a:latin typeface="Calibri"/>
                        <a:ea typeface="Times New Roman"/>
                      </a:endParaRPr>
                    </a:p>
                  </a:txBody>
                  <a:tcPr marL="66603" marR="66603"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000">
                          <a:solidFill>
                            <a:srgbClr val="333333"/>
                          </a:solidFill>
                          <a:latin typeface="B Koodak"/>
                          <a:ea typeface="Times New Roman"/>
                          <a:cs typeface="B Nazanin"/>
                        </a:rPr>
                        <a:t>کیلو وات ساعت</a:t>
                      </a:r>
                      <a:endParaRPr lang="en-US" sz="1000">
                        <a:latin typeface="Calibri"/>
                        <a:ea typeface="Times New Roman"/>
                      </a:endParaRPr>
                    </a:p>
                  </a:txBody>
                  <a:tcPr marL="66603" marR="66603"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200</a:t>
                      </a:r>
                      <a:endParaRPr lang="en-US" sz="1000">
                        <a:latin typeface="Calibri"/>
                        <a:ea typeface="Times New Roman"/>
                      </a:endParaRPr>
                    </a:p>
                  </a:txBody>
                  <a:tcPr marL="66603" marR="66603" marT="0" marB="0">
                    <a:lnL>
                      <a:noFill/>
                    </a:lnL>
                    <a:lnR>
                      <a:noFill/>
                    </a:lnR>
                    <a:lnT w="38100" cap="flat" cmpd="sng" algn="ctr">
                      <a:solidFill>
                        <a:srgbClr val="4BACC6"/>
                      </a:solidFill>
                      <a:prstDash val="solid"/>
                      <a:round/>
                      <a:headEnd type="none" w="med" len="med"/>
                      <a:tailEnd type="none" w="med" len="med"/>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31</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w="38100" cap="flat" cmpd="sng" algn="ctr">
                      <a:solidFill>
                        <a:srgbClr val="4BACC6"/>
                      </a:solidFill>
                      <a:prstDash val="solid"/>
                      <a:round/>
                      <a:headEnd type="none" w="med" len="med"/>
                      <a:tailEnd type="none" w="med" len="med"/>
                    </a:lnT>
                    <a:lnB>
                      <a:noFill/>
                    </a:lnB>
                    <a:solidFill>
                      <a:srgbClr val="D2EAF1"/>
                    </a:solidFill>
                  </a:tcPr>
                </a:tc>
              </a:tr>
              <a:tr h="4394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بنزین</a:t>
                      </a:r>
                      <a:endParaRPr lang="en-US" sz="1000">
                        <a:latin typeface="Calibri"/>
                        <a:ea typeface="Times New Roman"/>
                      </a:endParaRPr>
                    </a:p>
                  </a:txBody>
                  <a:tcPr marL="66603" marR="66603" marT="0" marB="0">
                    <a:lnL w="12700" cap="flat" cmpd="sng" algn="ctr">
                      <a:solidFill>
                        <a:srgbClr val="4BACC6"/>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4000</a:t>
                      </a:r>
                      <a:endParaRPr lang="en-US" sz="1000">
                        <a:latin typeface="Calibri"/>
                        <a:ea typeface="Times New Roman"/>
                      </a:endParaRPr>
                    </a:p>
                  </a:txBody>
                  <a:tcPr marL="66603" marR="66603" marT="0" marB="0">
                    <a:lnL>
                      <a:noFill/>
                    </a:lnL>
                    <a:lnR>
                      <a:noFill/>
                    </a:lnR>
                    <a:lnT>
                      <a:noFill/>
                    </a:lnT>
                    <a:lnB>
                      <a:noFill/>
                    </a:lnB>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لیتر</a:t>
                      </a:r>
                      <a:endParaRPr lang="en-US" sz="1000" dirty="0">
                        <a:latin typeface="Calibri"/>
                        <a:ea typeface="Times New Roman"/>
                      </a:endParaRPr>
                    </a:p>
                  </a:txBody>
                  <a:tcPr marL="66603" marR="66603"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800</a:t>
                      </a:r>
                      <a:endParaRPr lang="en-US" sz="1000">
                        <a:latin typeface="Calibri"/>
                        <a:ea typeface="Times New Roman"/>
                      </a:endParaRPr>
                    </a:p>
                  </a:txBody>
                  <a:tcPr marL="66603" marR="66603" marT="0" marB="0">
                    <a:lnL>
                      <a:noFill/>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3.2</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a:noFill/>
                    </a:lnB>
                  </a:tcPr>
                </a:tc>
              </a:tr>
              <a:tr h="4394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300">
                          <a:solidFill>
                            <a:srgbClr val="000000"/>
                          </a:solidFill>
                          <a:latin typeface="BNazanin"/>
                          <a:ea typeface="Times New Roman"/>
                          <a:cs typeface="B Nazanin"/>
                        </a:rPr>
                        <a:t>آب</a:t>
                      </a:r>
                      <a:endParaRPr lang="en-US" sz="1000">
                        <a:latin typeface="Calibri"/>
                        <a:ea typeface="Times New Roman"/>
                      </a:endParaRPr>
                    </a:p>
                  </a:txBody>
                  <a:tcPr marL="66603" marR="66603" marT="0" marB="0">
                    <a:lnL w="12700" cap="flat" cmpd="sng" algn="ctr">
                      <a:solidFill>
                        <a:srgbClr val="4BACC6"/>
                      </a:solidFill>
                      <a:prstDash val="solid"/>
                      <a:round/>
                      <a:headEnd type="none" w="med" len="med"/>
                      <a:tailEnd type="none" w="med" len="med"/>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1000</a:t>
                      </a:r>
                      <a:endParaRPr lang="en-US" sz="1000">
                        <a:latin typeface="Calibri"/>
                        <a:ea typeface="Times New Roman"/>
                      </a:endParaRPr>
                    </a:p>
                  </a:txBody>
                  <a:tcPr marL="66603" marR="66603"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مترمکعب</a:t>
                      </a:r>
                      <a:endParaRPr lang="en-US" sz="1000" dirty="0">
                        <a:latin typeface="Calibri"/>
                        <a:ea typeface="Times New Roman"/>
                      </a:endParaRPr>
                    </a:p>
                  </a:txBody>
                  <a:tcPr marL="66603" marR="66603"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1500</a:t>
                      </a:r>
                      <a:endParaRPr lang="en-US" sz="1000">
                        <a:latin typeface="Calibri"/>
                        <a:ea typeface="Times New Roman"/>
                      </a:endParaRPr>
                    </a:p>
                  </a:txBody>
                  <a:tcPr marL="66603" marR="66603" marT="0" marB="0">
                    <a:lnL>
                      <a:noFill/>
                    </a:lnL>
                    <a:lnR>
                      <a:noFill/>
                    </a:lnR>
                    <a:lnT>
                      <a:noFill/>
                    </a:lnT>
                    <a:lnB>
                      <a:noFill/>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1.5</a:t>
                      </a:r>
                      <a:endParaRPr lang="en-US" sz="100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a:noFill/>
                    </a:lnB>
                    <a:solidFill>
                      <a:srgbClr val="D2EAF1"/>
                    </a:solidFill>
                  </a:tcPr>
                </a:tc>
              </a:tr>
              <a:tr h="439411">
                <a:tc gridSpan="3">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جمع</a:t>
                      </a:r>
                      <a:endParaRPr lang="en-US" sz="1000" dirty="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6603" marR="66603" marT="0" marB="0">
                    <a:lnL w="12700" cap="flat" cmpd="sng" algn="ctr">
                      <a:solidFill>
                        <a:srgbClr val="4BACC6"/>
                      </a:solidFill>
                      <a:prstDash val="solid"/>
                      <a:round/>
                      <a:headEnd type="none" w="med" len="med"/>
                      <a:tailEnd type="none" w="med" len="med"/>
                    </a:lnL>
                    <a:lnR>
                      <a:noFill/>
                    </a:lnR>
                    <a:lnT>
                      <a:noFill/>
                    </a:lnT>
                    <a:lnB w="12700" cap="flat" cmpd="sng" algn="ctr">
                      <a:solidFill>
                        <a:srgbClr val="4BACC6"/>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6603" marR="66603" marT="0" marB="0">
                    <a:lnL>
                      <a:noFill/>
                    </a:lnL>
                    <a:lnR>
                      <a:noFill/>
                    </a:lnR>
                    <a:lnT>
                      <a:noFill/>
                    </a:lnT>
                    <a:lnB w="12700" cap="flat" cmpd="sng" algn="ctr">
                      <a:solidFill>
                        <a:srgbClr val="4BACC6"/>
                      </a:solidFill>
                      <a:prstDash val="solid"/>
                      <a:round/>
                      <a:headEnd type="none" w="med" len="med"/>
                      <a:tailEnd type="none" w="med" len="med"/>
                    </a:lnB>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35.7</a:t>
                      </a:r>
                      <a:endParaRPr lang="en-US" sz="1000" dirty="0">
                        <a:latin typeface="Calibri"/>
                        <a:ea typeface="Times New Roman"/>
                      </a:endParaRPr>
                    </a:p>
                  </a:txBody>
                  <a:tcPr marL="66603" marR="66603" marT="0" marB="0">
                    <a:lnL>
                      <a:noFill/>
                    </a:lnL>
                    <a:lnR w="12700" cap="flat" cmpd="sng" algn="ctr">
                      <a:solidFill>
                        <a:srgbClr val="4BACC6"/>
                      </a:solidFill>
                      <a:prstDash val="solid"/>
                      <a:round/>
                      <a:headEnd type="none" w="med" len="med"/>
                      <a:tailEnd type="none" w="med" len="med"/>
                    </a:lnR>
                    <a:lnT>
                      <a:noFill/>
                    </a:lnT>
                    <a:lnB w="12700" cap="flat" cmpd="sng" algn="ctr">
                      <a:solidFill>
                        <a:srgbClr val="4BACC6"/>
                      </a:solidFill>
                      <a:prstDash val="solid"/>
                      <a:round/>
                      <a:headEnd type="none" w="med" len="med"/>
                      <a:tailEnd type="none" w="med" len="med"/>
                    </a:lnB>
                  </a:tcPr>
                </a:tc>
              </a:tr>
            </a:tbl>
          </a:graphicData>
        </a:graphic>
      </p:graphicFrame>
      <p:sp>
        <p:nvSpPr>
          <p:cNvPr id="6" name="Rectangle 5"/>
          <p:cNvSpPr/>
          <p:nvPr/>
        </p:nvSpPr>
        <p:spPr>
          <a:xfrm>
            <a:off x="5943600" y="2971800"/>
            <a:ext cx="2829621" cy="461665"/>
          </a:xfrm>
          <a:prstGeom prst="rect">
            <a:avLst/>
          </a:prstGeom>
        </p:spPr>
        <p:txBody>
          <a:bodyPr wrap="none">
            <a:spAutoFit/>
          </a:bodyPr>
          <a:lstStyle/>
          <a:p>
            <a:r>
              <a:rPr lang="fa-IR" sz="2400" dirty="0">
                <a:cs typeface="B Nazanin" pitchFamily="2" charset="-78"/>
              </a:rPr>
              <a:t>استهلاك و تعمير و نگهداري</a:t>
            </a:r>
            <a:endParaRPr lang="en-US" sz="2400" dirty="0">
              <a:cs typeface="B Nazanin" pitchFamily="2" charset="-78"/>
            </a:endParaRPr>
          </a:p>
        </p:txBody>
      </p:sp>
      <p:graphicFrame>
        <p:nvGraphicFramePr>
          <p:cNvPr id="7" name="Table 6"/>
          <p:cNvGraphicFramePr>
            <a:graphicFrameLocks noGrp="1"/>
          </p:cNvGraphicFramePr>
          <p:nvPr/>
        </p:nvGraphicFramePr>
        <p:xfrm>
          <a:off x="457200" y="3505198"/>
          <a:ext cx="8153400" cy="3200402"/>
        </p:xfrm>
        <a:graphic>
          <a:graphicData uri="http://schemas.openxmlformats.org/drawingml/2006/table">
            <a:tbl>
              <a:tblPr rtl="1"/>
              <a:tblGrid>
                <a:gridCol w="876892"/>
                <a:gridCol w="2302036"/>
                <a:gridCol w="1205535"/>
                <a:gridCol w="876892"/>
                <a:gridCol w="963499"/>
                <a:gridCol w="964273"/>
                <a:gridCol w="964273"/>
              </a:tblGrid>
              <a:tr h="367071">
                <a:tc rowSpan="2">
                  <a:txBody>
                    <a:bodyPr/>
                    <a:lstStyle/>
                    <a:p>
                      <a:pPr marL="71755" marR="71755" algn="ctr" rtl="1">
                        <a:lnSpc>
                          <a:spcPct val="150000"/>
                        </a:lnSpc>
                        <a:spcBef>
                          <a:spcPts val="0"/>
                        </a:spcBef>
                        <a:spcAft>
                          <a:spcPts val="0"/>
                        </a:spcAft>
                      </a:pPr>
                      <a:r>
                        <a:rPr lang="fa-IR" sz="1600" b="1" dirty="0">
                          <a:solidFill>
                            <a:srgbClr val="0070C0"/>
                          </a:solidFill>
                          <a:latin typeface="B Koodak"/>
                          <a:ea typeface="Times New Roman"/>
                          <a:cs typeface="B Nazanin"/>
                        </a:rPr>
                        <a:t>ردیف</a:t>
                      </a:r>
                      <a:endParaRPr lang="en-US" sz="1000" dirty="0">
                        <a:latin typeface="Calibri"/>
                        <a:ea typeface="Times New Roman"/>
                      </a:endParaRPr>
                    </a:p>
                  </a:txBody>
                  <a:tcPr marL="67421" marR="67421" marT="0" marB="0" vert="vert">
                    <a:lnL>
                      <a:noFill/>
                    </a:lnL>
                    <a:lnR w="12700" cap="flat" cmpd="sng" algn="ctr">
                      <a:solidFill>
                        <a:srgbClr val="F79646"/>
                      </a:solidFill>
                      <a:prstDash val="solid"/>
                      <a:round/>
                      <a:headEnd type="none" w="med" len="med"/>
                      <a:tailEnd type="none" w="med" len="med"/>
                    </a:lnR>
                    <a:lnT>
                      <a:noFill/>
                    </a:lnT>
                    <a:lnB w="12700" cap="flat" cmpd="sng" algn="ctr">
                      <a:solidFill>
                        <a:srgbClr val="F79646"/>
                      </a:solidFill>
                      <a:prstDash val="solid"/>
                      <a:round/>
                      <a:headEnd type="none" w="med" len="med"/>
                      <a:tailEnd type="none" w="med" len="med"/>
                    </a:lnB>
                    <a:solidFill>
                      <a:srgbClr val="FFFFFF"/>
                    </a:solidFill>
                  </a:tcPr>
                </a:tc>
                <a:tc rowSpan="2">
                  <a:txBody>
                    <a:bodyPr/>
                    <a:lstStyle/>
                    <a:p>
                      <a:pPr marL="0" marR="0" algn="ctr" rtl="1">
                        <a:lnSpc>
                          <a:spcPct val="150000"/>
                        </a:lnSpc>
                        <a:spcBef>
                          <a:spcPts val="0"/>
                        </a:spcBef>
                        <a:spcAft>
                          <a:spcPts val="0"/>
                        </a:spcAft>
                      </a:pPr>
                      <a:r>
                        <a:rPr lang="fa-IR" sz="1600" b="1" dirty="0">
                          <a:solidFill>
                            <a:srgbClr val="0070C0"/>
                          </a:solidFill>
                          <a:latin typeface="B Koodak"/>
                          <a:ea typeface="Times New Roman"/>
                          <a:cs typeface="B Jadid"/>
                        </a:rPr>
                        <a:t>شرح</a:t>
                      </a:r>
                      <a:endParaRPr lang="en-US" sz="1000" dirty="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EF4EC"/>
                    </a:solidFill>
                  </a:tcPr>
                </a:tc>
                <a:tc rowSpan="2">
                  <a:txBody>
                    <a:bodyPr/>
                    <a:lstStyle/>
                    <a:p>
                      <a:pPr marL="0" marR="0" algn="ctr" rtl="1">
                        <a:lnSpc>
                          <a:spcPct val="150000"/>
                        </a:lnSpc>
                        <a:spcBef>
                          <a:spcPts val="0"/>
                        </a:spcBef>
                        <a:spcAft>
                          <a:spcPts val="0"/>
                        </a:spcAft>
                      </a:pPr>
                      <a:r>
                        <a:rPr lang="fa-IR" sz="1400" b="1">
                          <a:solidFill>
                            <a:srgbClr val="0070C0"/>
                          </a:solidFill>
                          <a:latin typeface="B Koodak"/>
                          <a:ea typeface="Times New Roman"/>
                          <a:cs typeface="B Jadid"/>
                        </a:rPr>
                        <a:t>ارزش دارای</a:t>
                      </a:r>
                      <a:endParaRPr lang="en-US" sz="1000">
                        <a:latin typeface="Calibri"/>
                        <a:ea typeface="Times New Roman"/>
                      </a:endParaRPr>
                    </a:p>
                    <a:p>
                      <a:pPr marL="0" marR="0" algn="ctr" rtl="1">
                        <a:lnSpc>
                          <a:spcPct val="150000"/>
                        </a:lnSpc>
                        <a:spcBef>
                          <a:spcPts val="0"/>
                        </a:spcBef>
                        <a:spcAft>
                          <a:spcPts val="0"/>
                        </a:spcAft>
                      </a:pPr>
                      <a:r>
                        <a:rPr lang="fa-IR" sz="1300" b="1">
                          <a:solidFill>
                            <a:srgbClr val="0070C0"/>
                          </a:solidFill>
                          <a:latin typeface="B Koodak"/>
                          <a:ea typeface="Times New Roman"/>
                          <a:cs typeface="B Nazanin"/>
                        </a:rPr>
                        <a:t>(میلیون ریال)</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EF4EC"/>
                    </a:solidFill>
                  </a:tcPr>
                </a:tc>
                <a:tc gridSpan="2">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استهلاک</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EF4EC"/>
                    </a:solidFill>
                  </a:tcPr>
                </a:tc>
                <a:tc hMerge="1">
                  <a:txBody>
                    <a:bodyPr/>
                    <a:lstStyle/>
                    <a:p>
                      <a:endParaRPr lang="en-US"/>
                    </a:p>
                  </a:txBody>
                  <a:tcPr/>
                </a:tc>
                <a:tc gridSpan="2">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تعمیر و نگهداری</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EF4EC"/>
                    </a:solidFill>
                  </a:tcPr>
                </a:tc>
                <a:tc hMerge="1">
                  <a:txBody>
                    <a:bodyPr/>
                    <a:lstStyle/>
                    <a:p>
                      <a:endParaRPr lang="en-US"/>
                    </a:p>
                  </a:txBody>
                  <a:tcPr/>
                </a:tc>
              </a:tr>
              <a:tr h="682661">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rtl="1">
                        <a:lnSpc>
                          <a:spcPct val="150000"/>
                        </a:lnSpc>
                      </a:pPr>
                      <a:r>
                        <a:rPr lang="fa-IR" sz="1000">
                          <a:solidFill>
                            <a:srgbClr val="0070C0"/>
                          </a:solidFill>
                          <a:latin typeface="B Koodak"/>
                          <a:ea typeface="Times New Roman"/>
                          <a:cs typeface="B Jadid"/>
                        </a:rPr>
                        <a:t>درصد</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pPr>
                      <a:r>
                        <a:rPr lang="fa-IR" sz="1000">
                          <a:solidFill>
                            <a:srgbClr val="0070C0"/>
                          </a:solidFill>
                          <a:latin typeface="B Koodak"/>
                          <a:ea typeface="Times New Roman"/>
                          <a:cs typeface="B Jadid"/>
                        </a:rPr>
                        <a:t>مبلغ</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pPr>
                      <a:r>
                        <a:rPr lang="fa-IR" sz="1000">
                          <a:solidFill>
                            <a:srgbClr val="0070C0"/>
                          </a:solidFill>
                          <a:latin typeface="B Koodak"/>
                          <a:ea typeface="Times New Roman"/>
                          <a:cs typeface="B Jadid"/>
                        </a:rPr>
                        <a:t>درصد</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pPr>
                      <a:r>
                        <a:rPr lang="fa-IR" sz="1000">
                          <a:solidFill>
                            <a:srgbClr val="0070C0"/>
                          </a:solidFill>
                          <a:latin typeface="B Koodak"/>
                          <a:ea typeface="Times New Roman"/>
                          <a:cs typeface="B Jadid"/>
                        </a:rPr>
                        <a:t>مبلغ</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r>
              <a:tr h="35844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1</a:t>
                      </a:r>
                      <a:endParaRPr lang="en-US" sz="100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محوطه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سازي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ساختمانها</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895.5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89.55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17.91</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r>
              <a:tr h="35844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2</a:t>
                      </a:r>
                      <a:endParaRPr lang="en-US" sz="100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تاسيسات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تجهيزات</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220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12</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26.4</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11</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r>
              <a:tr h="35844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3</a:t>
                      </a:r>
                      <a:endParaRPr lang="en-US" sz="100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وسايط</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نقليه</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102</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20.4</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10.2</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r>
              <a:tr h="35844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4</a:t>
                      </a:r>
                      <a:endParaRPr lang="en-US" sz="100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ماشين</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آلات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تجهيزات</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555.5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55.55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27.78</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r>
              <a:tr h="35844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5</a:t>
                      </a:r>
                      <a:endParaRPr lang="en-US" sz="100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تجهيزات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اداري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كارگاهي</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11</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5.50</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DE4D0"/>
                    </a:solidFill>
                  </a:tcPr>
                </a:tc>
              </a:tr>
              <a:tr h="358445">
                <a:tc gridSpan="3">
                  <a:txBody>
                    <a:bodyPr/>
                    <a:lstStyle/>
                    <a:p>
                      <a:pPr marL="0" marR="0" algn="ctr" rtl="1">
                        <a:lnSpc>
                          <a:spcPct val="150000"/>
                        </a:lnSpc>
                        <a:spcBef>
                          <a:spcPts val="0"/>
                        </a:spcBef>
                        <a:spcAft>
                          <a:spcPts val="0"/>
                        </a:spcAft>
                      </a:pPr>
                      <a:r>
                        <a:rPr lang="fa-IR" sz="1400" b="1" dirty="0">
                          <a:solidFill>
                            <a:srgbClr val="333333"/>
                          </a:solidFill>
                          <a:latin typeface="B Koodak"/>
                          <a:ea typeface="Times New Roman"/>
                          <a:cs typeface="B Nazanin"/>
                        </a:rPr>
                        <a:t>جمع</a:t>
                      </a:r>
                      <a:endParaRPr lang="en-US" sz="1000" dirty="0">
                        <a:latin typeface="Calibri"/>
                        <a:ea typeface="Times New Roman"/>
                      </a:endParaRPr>
                    </a:p>
                  </a:txBody>
                  <a:tcPr marL="67421" marR="67421" marT="0" marB="0">
                    <a:lnL>
                      <a:noFill/>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202.9</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72.39</a:t>
                      </a:r>
                      <a:endParaRPr lang="en-US" sz="1000" dirty="0">
                        <a:latin typeface="Calibri"/>
                        <a:ea typeface="Times New Roman"/>
                      </a:endParaRPr>
                    </a:p>
                  </a:txBody>
                  <a:tcPr marL="67421" marR="67421"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BCAA2"/>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72200" y="228600"/>
            <a:ext cx="2356735" cy="461665"/>
          </a:xfrm>
          <a:prstGeom prst="rect">
            <a:avLst/>
          </a:prstGeom>
        </p:spPr>
        <p:txBody>
          <a:bodyPr wrap="none">
            <a:spAutoFit/>
          </a:bodyPr>
          <a:lstStyle/>
          <a:p>
            <a:r>
              <a:rPr lang="fa-IR" sz="2400" dirty="0">
                <a:cs typeface="B Nazanin" pitchFamily="2" charset="-78"/>
              </a:rPr>
              <a:t>هزينه هاي جاري طرح </a:t>
            </a:r>
            <a:endParaRPr lang="en-US" sz="2400" dirty="0">
              <a:cs typeface="B Nazanin" pitchFamily="2" charset="-78"/>
            </a:endParaRPr>
          </a:p>
        </p:txBody>
      </p:sp>
      <p:graphicFrame>
        <p:nvGraphicFramePr>
          <p:cNvPr id="5" name="Table 4"/>
          <p:cNvGraphicFramePr>
            <a:graphicFrameLocks noGrp="1"/>
          </p:cNvGraphicFramePr>
          <p:nvPr/>
        </p:nvGraphicFramePr>
        <p:xfrm>
          <a:off x="914399" y="914397"/>
          <a:ext cx="7086601" cy="5029202"/>
        </p:xfrm>
        <a:graphic>
          <a:graphicData uri="http://schemas.openxmlformats.org/drawingml/2006/table">
            <a:tbl>
              <a:tblPr rtl="1"/>
              <a:tblGrid>
                <a:gridCol w="704965"/>
                <a:gridCol w="3829929"/>
                <a:gridCol w="2551707"/>
              </a:tblGrid>
              <a:tr h="834634">
                <a:tc>
                  <a:txBody>
                    <a:bodyPr/>
                    <a:lstStyle/>
                    <a:p>
                      <a:pPr marL="0" marR="0" algn="ctr" rtl="1">
                        <a:lnSpc>
                          <a:spcPct val="150000"/>
                        </a:lnSpc>
                        <a:spcBef>
                          <a:spcPts val="0"/>
                        </a:spcBef>
                        <a:spcAft>
                          <a:spcPts val="0"/>
                        </a:spcAft>
                      </a:pPr>
                      <a:r>
                        <a:rPr lang="fa-IR" sz="1600" dirty="0">
                          <a:solidFill>
                            <a:srgbClr val="4F6228"/>
                          </a:solidFill>
                          <a:latin typeface="B Koodak"/>
                          <a:ea typeface="Times New Roman"/>
                          <a:cs typeface="B Nazanin"/>
                        </a:rPr>
                        <a:t>ردیف</a:t>
                      </a:r>
                      <a:endParaRPr lang="en-US" sz="1000" dirty="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4F6228"/>
                          </a:solidFill>
                          <a:latin typeface="B Koodak"/>
                          <a:ea typeface="Times New Roman"/>
                          <a:cs typeface="B Jadid"/>
                        </a:rPr>
                        <a:t>شرح</a:t>
                      </a:r>
                      <a:endParaRPr lang="en-US" sz="100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300">
                          <a:solidFill>
                            <a:srgbClr val="4F6228"/>
                          </a:solidFill>
                          <a:latin typeface="B Koodak"/>
                          <a:ea typeface="Times New Roman"/>
                          <a:cs typeface="B Jadid"/>
                        </a:rPr>
                        <a:t>هزینه </a:t>
                      </a:r>
                      <a:r>
                        <a:rPr lang="fa-IR" sz="1300">
                          <a:solidFill>
                            <a:srgbClr val="4F6228"/>
                          </a:solidFill>
                          <a:latin typeface="B Koodak"/>
                          <a:ea typeface="Times New Roman"/>
                          <a:cs typeface="B Nazanin"/>
                        </a:rPr>
                        <a:t>(میلیون ریال)</a:t>
                      </a:r>
                      <a:endParaRPr lang="en-US" sz="100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مواد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اوليه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بسته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بندي</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w="38100" cap="flat" cmpd="sng" algn="ctr">
                      <a:solidFill>
                        <a:srgbClr val="9BBB59"/>
                      </a:solidFill>
                      <a:prstDash val="solid"/>
                      <a:round/>
                      <a:headEnd type="none" w="med" len="med"/>
                      <a:tailEnd type="none" w="med" len="med"/>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7954.00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E6EED5"/>
                    </a:solidFill>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dirty="0">
                          <a:solidFill>
                            <a:srgbClr val="000000"/>
                          </a:solidFill>
                          <a:latin typeface="BNazanin"/>
                          <a:ea typeface="Times New Roman"/>
                          <a:cs typeface="B Nazanin"/>
                        </a:rPr>
                        <a:t>حقوق</a:t>
                      </a:r>
                      <a:r>
                        <a:rPr lang="fa-IR" sz="1000" dirty="0">
                          <a:solidFill>
                            <a:srgbClr val="000000"/>
                          </a:solidFill>
                          <a:latin typeface="BNazanin"/>
                          <a:ea typeface="Times New Roman"/>
                          <a:cs typeface="BNazanin"/>
                        </a:rPr>
                        <a:t> </a:t>
                      </a:r>
                      <a:r>
                        <a:rPr lang="fa-IR" sz="1000" dirty="0">
                          <a:solidFill>
                            <a:srgbClr val="000000"/>
                          </a:solidFill>
                          <a:latin typeface="BNazanin"/>
                          <a:ea typeface="Times New Roman"/>
                          <a:cs typeface="B Nazanin"/>
                        </a:rPr>
                        <a:t>و</a:t>
                      </a:r>
                      <a:r>
                        <a:rPr lang="fa-IR" sz="1000" dirty="0">
                          <a:solidFill>
                            <a:srgbClr val="000000"/>
                          </a:solidFill>
                          <a:latin typeface="BNazanin"/>
                          <a:ea typeface="Times New Roman"/>
                          <a:cs typeface="BNazanin"/>
                        </a:rPr>
                        <a:t> </a:t>
                      </a:r>
                      <a:r>
                        <a:rPr lang="fa-IR" sz="1000" dirty="0">
                          <a:solidFill>
                            <a:srgbClr val="000000"/>
                          </a:solidFill>
                          <a:latin typeface="BNazanin"/>
                          <a:ea typeface="Times New Roman"/>
                          <a:cs typeface="B Nazanin"/>
                        </a:rPr>
                        <a:t>دستمزد</a:t>
                      </a:r>
                      <a:endParaRPr lang="en-US" sz="1000" dirty="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724.20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سوخت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انرژي</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35.70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E6EED5"/>
                    </a:solidFill>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	تعمير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نگهداري</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72.39</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استهلاك</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202.90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E6EED5"/>
                    </a:solidFill>
                  </a:tcPr>
                </a:tc>
              </a:tr>
              <a:tr h="59922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پيش</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بيني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نشده</a:t>
                      </a:r>
                      <a:r>
                        <a:rPr lang="fa-IR" sz="1000">
                          <a:solidFill>
                            <a:srgbClr val="000000"/>
                          </a:solidFill>
                          <a:latin typeface="BNazanin"/>
                          <a:ea typeface="Times New Roman"/>
                          <a:cs typeface="BNazanin"/>
                        </a:rPr>
                        <a:t> </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439.31</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tcPr>
                </a:tc>
              </a:tr>
              <a:tr h="599224">
                <a:tc gridSpan="2">
                  <a:txBody>
                    <a:bodyPr/>
                    <a:lstStyle/>
                    <a:p>
                      <a:pPr marL="0" marR="0" algn="ctr" rtl="1">
                        <a:lnSpc>
                          <a:spcPct val="150000"/>
                        </a:lnSpc>
                      </a:pPr>
                      <a:r>
                        <a:rPr lang="fa-IR" sz="1400">
                          <a:solidFill>
                            <a:srgbClr val="333333"/>
                          </a:solidFill>
                          <a:latin typeface="B Koodak"/>
                          <a:ea typeface="Times New Roman"/>
                          <a:cs typeface="B Nazanin"/>
                        </a:rPr>
                        <a:t>جمع</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9428.50</a:t>
                      </a:r>
                      <a:endParaRPr lang="en-US" sz="1000" dirty="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w="12700" cap="flat" cmpd="sng" algn="ctr">
                      <a:solidFill>
                        <a:srgbClr val="9BBB59"/>
                      </a:solidFill>
                      <a:prstDash val="solid"/>
                      <a:round/>
                      <a:headEnd type="none" w="med" len="med"/>
                      <a:tailEnd type="none" w="med" len="med"/>
                    </a:lnR>
                    <a:lnT>
                      <a:noFill/>
                    </a:lnT>
                    <a:lnB>
                      <a:noFill/>
                    </a:lnB>
                    <a:solidFill>
                      <a:srgbClr val="E6EED5"/>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91200" y="228600"/>
            <a:ext cx="2980303" cy="461665"/>
          </a:xfrm>
          <a:prstGeom prst="rect">
            <a:avLst/>
          </a:prstGeom>
        </p:spPr>
        <p:txBody>
          <a:bodyPr wrap="none">
            <a:spAutoFit/>
          </a:bodyPr>
          <a:lstStyle/>
          <a:p>
            <a:r>
              <a:rPr lang="fa-IR" sz="2400" dirty="0">
                <a:cs typeface="B Nazanin" pitchFamily="2" charset="-78"/>
              </a:rPr>
              <a:t>هزينه هاي ثابت و متغير توليد</a:t>
            </a:r>
            <a:endParaRPr lang="en-US" sz="2400" dirty="0">
              <a:cs typeface="B Nazanin" pitchFamily="2" charset="-78"/>
            </a:endParaRPr>
          </a:p>
        </p:txBody>
      </p:sp>
      <p:graphicFrame>
        <p:nvGraphicFramePr>
          <p:cNvPr id="5" name="Table 4"/>
          <p:cNvGraphicFramePr>
            <a:graphicFrameLocks noGrp="1"/>
          </p:cNvGraphicFramePr>
          <p:nvPr/>
        </p:nvGraphicFramePr>
        <p:xfrm>
          <a:off x="304801" y="761996"/>
          <a:ext cx="8458199" cy="5715003"/>
        </p:xfrm>
        <a:graphic>
          <a:graphicData uri="http://schemas.openxmlformats.org/drawingml/2006/table">
            <a:tbl>
              <a:tblPr rtl="1"/>
              <a:tblGrid>
                <a:gridCol w="876566"/>
                <a:gridCol w="2519934"/>
                <a:gridCol w="126955"/>
                <a:gridCol w="1085272"/>
                <a:gridCol w="960822"/>
                <a:gridCol w="960822"/>
                <a:gridCol w="963914"/>
                <a:gridCol w="963914"/>
              </a:tblGrid>
              <a:tr h="534255">
                <a:tc rowSpan="2">
                  <a:txBody>
                    <a:bodyPr/>
                    <a:lstStyle/>
                    <a:p>
                      <a:pPr marL="71755" marR="71755" algn="ctr" rtl="1">
                        <a:lnSpc>
                          <a:spcPct val="150000"/>
                        </a:lnSpc>
                        <a:spcBef>
                          <a:spcPts val="0"/>
                        </a:spcBef>
                        <a:spcAft>
                          <a:spcPts val="0"/>
                        </a:spcAft>
                      </a:pPr>
                      <a:r>
                        <a:rPr lang="fa-IR" sz="1500" b="1">
                          <a:solidFill>
                            <a:srgbClr val="0070C0"/>
                          </a:solidFill>
                          <a:latin typeface="B Koodak"/>
                          <a:ea typeface="Times New Roman"/>
                          <a:cs typeface="B Nazanin"/>
                        </a:rPr>
                        <a:t>ردیف</a:t>
                      </a:r>
                      <a:endParaRPr lang="en-US" sz="1000">
                        <a:latin typeface="Calibri"/>
                        <a:ea typeface="Times New Roman"/>
                      </a:endParaRPr>
                    </a:p>
                  </a:txBody>
                  <a:tcPr marL="66113" marR="66113" marT="0" marB="0" vert="vert">
                    <a:lnL>
                      <a:noFill/>
                    </a:lnL>
                    <a:lnR w="12700" cap="flat" cmpd="sng" algn="ctr">
                      <a:solidFill>
                        <a:srgbClr val="4F81BD"/>
                      </a:solidFill>
                      <a:prstDash val="solid"/>
                      <a:round/>
                      <a:headEnd type="none" w="med" len="med"/>
                      <a:tailEnd type="none" w="med" len="med"/>
                    </a:lnR>
                    <a:lnT>
                      <a:noFill/>
                    </a:lnT>
                    <a:lnB w="12700" cap="flat" cmpd="sng" algn="ctr">
                      <a:solidFill>
                        <a:srgbClr val="4F81BD"/>
                      </a:solidFill>
                      <a:prstDash val="solid"/>
                      <a:round/>
                      <a:headEnd type="none" w="med" len="med"/>
                      <a:tailEnd type="none" w="med" len="med"/>
                    </a:lnB>
                    <a:solidFill>
                      <a:srgbClr val="FFFFFF"/>
                    </a:solidFill>
                  </a:tcPr>
                </a:tc>
                <a:tc rowSpan="2">
                  <a:txBody>
                    <a:bodyPr/>
                    <a:lstStyle/>
                    <a:p>
                      <a:pPr marL="0" marR="0" algn="ctr" rtl="1">
                        <a:lnSpc>
                          <a:spcPct val="150000"/>
                        </a:lnSpc>
                        <a:spcBef>
                          <a:spcPts val="0"/>
                        </a:spcBef>
                        <a:spcAft>
                          <a:spcPts val="0"/>
                        </a:spcAft>
                      </a:pPr>
                      <a:r>
                        <a:rPr lang="fa-IR" sz="1500" b="1">
                          <a:solidFill>
                            <a:srgbClr val="0070C0"/>
                          </a:solidFill>
                          <a:latin typeface="B Koodak"/>
                          <a:ea typeface="Times New Roman"/>
                          <a:cs typeface="B Jadid"/>
                        </a:rPr>
                        <a:t>شرح</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EDF2F8"/>
                    </a:solidFill>
                  </a:tcPr>
                </a:tc>
                <a:tc rowSpan="2" gridSpan="2">
                  <a:txBody>
                    <a:bodyPr/>
                    <a:lstStyle/>
                    <a:p>
                      <a:pPr marL="0" marR="0" algn="ctr" rtl="1">
                        <a:lnSpc>
                          <a:spcPct val="150000"/>
                        </a:lnSpc>
                        <a:spcBef>
                          <a:spcPts val="0"/>
                        </a:spcBef>
                        <a:spcAft>
                          <a:spcPts val="0"/>
                        </a:spcAft>
                      </a:pPr>
                      <a:r>
                        <a:rPr lang="fa-IR" sz="1300" b="1">
                          <a:solidFill>
                            <a:srgbClr val="0070C0"/>
                          </a:solidFill>
                          <a:latin typeface="B Koodak"/>
                          <a:ea typeface="Times New Roman"/>
                          <a:cs typeface="B Jadid"/>
                        </a:rPr>
                        <a:t>هزینه</a:t>
                      </a:r>
                      <a:endParaRPr lang="en-US" sz="1000">
                        <a:latin typeface="Calibri"/>
                        <a:ea typeface="Times New Roman"/>
                      </a:endParaRPr>
                    </a:p>
                    <a:p>
                      <a:pPr marL="0" marR="0" algn="ctr" rtl="1">
                        <a:lnSpc>
                          <a:spcPct val="150000"/>
                        </a:lnSpc>
                        <a:spcBef>
                          <a:spcPts val="0"/>
                        </a:spcBef>
                        <a:spcAft>
                          <a:spcPts val="0"/>
                        </a:spcAft>
                      </a:pPr>
                      <a:r>
                        <a:rPr lang="fa-IR" sz="1300" b="1">
                          <a:solidFill>
                            <a:srgbClr val="0070C0"/>
                          </a:solidFill>
                          <a:latin typeface="B Koodak"/>
                          <a:ea typeface="Times New Roman"/>
                          <a:cs typeface="B Nazanin"/>
                        </a:rPr>
                        <a:t>(هزار ریال)</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EDF2F8"/>
                    </a:solidFill>
                  </a:tcPr>
                </a:tc>
                <a:tc rowSpan="2" hMerge="1">
                  <a:txBody>
                    <a:bodyPr/>
                    <a:lstStyle/>
                    <a:p>
                      <a:endParaRPr lang="en-US"/>
                    </a:p>
                  </a:txBody>
                  <a:tcPr/>
                </a:tc>
                <a:tc gridSpan="2">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هزینه ثابت</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EDF2F8"/>
                    </a:solidFill>
                  </a:tcPr>
                </a:tc>
                <a:tc hMerge="1">
                  <a:txBody>
                    <a:bodyPr/>
                    <a:lstStyle/>
                    <a:p>
                      <a:endParaRPr lang="en-US"/>
                    </a:p>
                  </a:txBody>
                  <a:tcPr/>
                </a:tc>
                <a:tc gridSpan="2">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هزینه متغیر</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EDF2F8"/>
                    </a:solidFill>
                  </a:tcPr>
                </a:tc>
                <a:tc hMerge="1">
                  <a:txBody>
                    <a:bodyPr/>
                    <a:lstStyle/>
                    <a:p>
                      <a:endParaRPr lang="en-US"/>
                    </a:p>
                  </a:txBody>
                  <a:tcPr/>
                </a:tc>
              </a:tr>
              <a:tr h="564783">
                <a:tc vMerge="1">
                  <a:txBody>
                    <a:bodyPr/>
                    <a:lstStyle/>
                    <a:p>
                      <a:endParaRPr lang="en-US"/>
                    </a:p>
                  </a:txBody>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p>
                      <a:pPr marL="0" marR="0" algn="ctr" rtl="1">
                        <a:lnSpc>
                          <a:spcPct val="150000"/>
                        </a:lnSpc>
                      </a:pPr>
                      <a:r>
                        <a:rPr lang="fa-IR" sz="1000">
                          <a:solidFill>
                            <a:srgbClr val="0070C0"/>
                          </a:solidFill>
                          <a:latin typeface="B Koodak"/>
                          <a:ea typeface="Times New Roman"/>
                          <a:cs typeface="B Jadid"/>
                        </a:rPr>
                        <a:t>درصد</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pPr>
                      <a:r>
                        <a:rPr lang="fa-IR" sz="1000">
                          <a:solidFill>
                            <a:srgbClr val="0070C0"/>
                          </a:solidFill>
                          <a:latin typeface="B Koodak"/>
                          <a:ea typeface="Times New Roman"/>
                          <a:cs typeface="B Jadid"/>
                        </a:rPr>
                        <a:t>مبلغ</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pPr>
                      <a:r>
                        <a:rPr lang="fa-IR" sz="1000">
                          <a:solidFill>
                            <a:srgbClr val="0070C0"/>
                          </a:solidFill>
                          <a:latin typeface="B Koodak"/>
                          <a:ea typeface="Times New Roman"/>
                          <a:cs typeface="B Jadid"/>
                        </a:rPr>
                        <a:t>درصد</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pPr>
                      <a:r>
                        <a:rPr lang="fa-IR" sz="1000">
                          <a:solidFill>
                            <a:srgbClr val="0070C0"/>
                          </a:solidFill>
                          <a:latin typeface="B Koodak"/>
                          <a:ea typeface="Times New Roman"/>
                          <a:cs typeface="B Jadid"/>
                        </a:rPr>
                        <a:t>مبلغ</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1</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مواد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اوليه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بسته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بندي</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7954.00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7954.00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2</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حقوق</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دستمزد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كاركنان</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724.20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5.6.94</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217.26</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3</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سوخت</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انرژي</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35.70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7.14</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80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28.56</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4</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تعمير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نگهداري</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72.39</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14.48</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80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57.91</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5</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هزينه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اداري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1%</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فروش</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104.25</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104.25</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6</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بيمه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كارخانه(دو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در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هزار</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سرمايه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ثابت)</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4.28</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4.28</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7</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پيش</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بيني</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نشده</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439.31</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35</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153.76</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65</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285.55</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r>
              <a:tr h="512885">
                <a:tc>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8</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استهلاك</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gridSpan="2">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202.90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100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202.90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A7BFDE"/>
                    </a:solidFill>
                  </a:tcPr>
                </a:tc>
              </a:tr>
              <a:tr h="512885">
                <a:tc gridSpan="3">
                  <a:txBody>
                    <a:bodyPr/>
                    <a:lstStyle/>
                    <a:p>
                      <a:pPr marL="0" marR="0" algn="ctr" rtl="1">
                        <a:lnSpc>
                          <a:spcPct val="150000"/>
                        </a:lnSpc>
                        <a:spcBef>
                          <a:spcPts val="0"/>
                        </a:spcBef>
                        <a:spcAft>
                          <a:spcPts val="0"/>
                        </a:spcAft>
                      </a:pPr>
                      <a:r>
                        <a:rPr lang="fa-IR" sz="1300" b="1">
                          <a:solidFill>
                            <a:srgbClr val="333333"/>
                          </a:solidFill>
                          <a:latin typeface="B Koodak"/>
                          <a:ea typeface="Times New Roman"/>
                          <a:cs typeface="B Nazanin"/>
                        </a:rPr>
                        <a:t>جمع</a:t>
                      </a:r>
                      <a:endParaRPr lang="en-US" sz="1000">
                        <a:latin typeface="Calibri"/>
                        <a:ea typeface="Times New Roman"/>
                      </a:endParaRPr>
                    </a:p>
                  </a:txBody>
                  <a:tcPr marL="66113" marR="66113" marT="0" marB="0">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a:noFill/>
                    </a:lnB>
                    <a:solidFill>
                      <a:srgbClr val="FFFFFF"/>
                    </a:solidFill>
                  </a:tcPr>
                </a:tc>
                <a:tc hMerge="1">
                  <a:txBody>
                    <a:bodyPr/>
                    <a:lstStyle/>
                    <a:p>
                      <a:endParaRPr lang="en-US"/>
                    </a:p>
                  </a:txBody>
                  <a:tcPr/>
                </a:tc>
                <a:tc hMerge="1">
                  <a:txBody>
                    <a:bodyPr/>
                    <a:lstStyle/>
                    <a:p>
                      <a:endParaRPr lang="en-US"/>
                    </a:p>
                  </a:txBody>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9537.03</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889.50</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a:solidFill>
                            <a:srgbClr val="333333"/>
                          </a:solidFill>
                          <a:latin typeface="B Koodak"/>
                          <a:ea typeface="Times New Roman"/>
                          <a:cs typeface="B Nazanin"/>
                        </a:rPr>
                        <a:t>-</a:t>
                      </a:r>
                      <a:endParaRPr lang="en-US" sz="100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c>
                  <a:txBody>
                    <a:bodyPr/>
                    <a:lstStyle/>
                    <a:p>
                      <a:pPr marL="0" marR="0" algn="ctr" rtl="1">
                        <a:lnSpc>
                          <a:spcPct val="150000"/>
                        </a:lnSpc>
                        <a:spcBef>
                          <a:spcPts val="0"/>
                        </a:spcBef>
                        <a:spcAft>
                          <a:spcPts val="0"/>
                        </a:spcAft>
                      </a:pPr>
                      <a:r>
                        <a:rPr lang="fa-IR" sz="1300" dirty="0">
                          <a:solidFill>
                            <a:srgbClr val="333333"/>
                          </a:solidFill>
                          <a:latin typeface="B Koodak"/>
                          <a:ea typeface="Times New Roman"/>
                          <a:cs typeface="B Nazanin"/>
                        </a:rPr>
                        <a:t>8647.53</a:t>
                      </a:r>
                      <a:endParaRPr lang="en-US" sz="1000" dirty="0">
                        <a:latin typeface="Calibri"/>
                        <a:ea typeface="Times New Roman"/>
                      </a:endParaRPr>
                    </a:p>
                  </a:txBody>
                  <a:tcPr marL="66113" marR="66113" marT="0" marB="0">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D3DFEE"/>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6934200" y="147935"/>
            <a:ext cx="1806905"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a:cs typeface="B Nazanin" pitchFamily="2" charset="-78"/>
              </a:rPr>
              <a:t>سرمايه در گردش</a:t>
            </a:r>
          </a:p>
        </p:txBody>
      </p:sp>
      <p:graphicFrame>
        <p:nvGraphicFramePr>
          <p:cNvPr id="5" name="Table 4"/>
          <p:cNvGraphicFramePr>
            <a:graphicFrameLocks noGrp="1"/>
          </p:cNvGraphicFramePr>
          <p:nvPr/>
        </p:nvGraphicFramePr>
        <p:xfrm>
          <a:off x="228600" y="533401"/>
          <a:ext cx="8534400" cy="2133601"/>
        </p:xfrm>
        <a:graphic>
          <a:graphicData uri="http://schemas.openxmlformats.org/drawingml/2006/table">
            <a:tbl>
              <a:tblPr rtl="1"/>
              <a:tblGrid>
                <a:gridCol w="661004"/>
                <a:gridCol w="5479926"/>
                <a:gridCol w="2393470"/>
              </a:tblGrid>
              <a:tr h="676219">
                <a:tc>
                  <a:txBody>
                    <a:bodyPr/>
                    <a:lstStyle/>
                    <a:p>
                      <a:pPr marL="0" marR="0" algn="ctr" rtl="1">
                        <a:lnSpc>
                          <a:spcPct val="150000"/>
                        </a:lnSpc>
                        <a:spcBef>
                          <a:spcPts val="0"/>
                        </a:spcBef>
                        <a:spcAft>
                          <a:spcPts val="0"/>
                        </a:spcAft>
                      </a:pPr>
                      <a:r>
                        <a:rPr lang="fa-IR" sz="1600" dirty="0">
                          <a:solidFill>
                            <a:srgbClr val="4F6228"/>
                          </a:solidFill>
                          <a:latin typeface="B Koodak"/>
                          <a:ea typeface="Times New Roman"/>
                          <a:cs typeface="B Nazanin"/>
                        </a:rPr>
                        <a:t>ردیف</a:t>
                      </a:r>
                      <a:endParaRPr lang="en-US" sz="1000" dirty="0">
                        <a:latin typeface="Calibri"/>
                        <a:ea typeface="Times New Roman"/>
                      </a:endParaRPr>
                    </a:p>
                  </a:txBody>
                  <a:tcPr marL="68537" marR="68537"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4F6228"/>
                          </a:solidFill>
                          <a:latin typeface="B Koodak"/>
                          <a:ea typeface="Times New Roman"/>
                          <a:cs typeface="B Jadid"/>
                        </a:rPr>
                        <a:t>شرح</a:t>
                      </a:r>
                      <a:endParaRPr lang="en-US" sz="1000">
                        <a:latin typeface="Calibri"/>
                        <a:ea typeface="Times New Roman"/>
                      </a:endParaRPr>
                    </a:p>
                  </a:txBody>
                  <a:tcPr marL="68537" marR="68537"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300">
                          <a:solidFill>
                            <a:srgbClr val="4F6228"/>
                          </a:solidFill>
                          <a:latin typeface="B Koodak"/>
                          <a:ea typeface="Times New Roman"/>
                          <a:cs typeface="B Jadid"/>
                        </a:rPr>
                        <a:t>هزینه کل </a:t>
                      </a:r>
                      <a:r>
                        <a:rPr lang="fa-IR" sz="1300">
                          <a:solidFill>
                            <a:srgbClr val="4F6228"/>
                          </a:solidFill>
                          <a:latin typeface="B Koodak"/>
                          <a:ea typeface="Times New Roman"/>
                          <a:cs typeface="B Nazanin"/>
                        </a:rPr>
                        <a:t>(هزار ریال)</a:t>
                      </a:r>
                      <a:endParaRPr lang="en-US" sz="1000">
                        <a:latin typeface="Calibri"/>
                        <a:ea typeface="Times New Roman"/>
                      </a:endParaRPr>
                    </a:p>
                  </a:txBody>
                  <a:tcPr marL="68537" marR="68537"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r>
              <a:tr h="48579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37" marR="68537"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مواد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اوليه( 2</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ماه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مواد</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اوليه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و</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بسته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بندي)</a:t>
                      </a:r>
                      <a:endParaRPr lang="en-US" sz="1000">
                        <a:latin typeface="Calibri"/>
                        <a:ea typeface="Times New Roman"/>
                      </a:endParaRPr>
                    </a:p>
                  </a:txBody>
                  <a:tcPr marL="68537" marR="68537" marT="0" marB="0">
                    <a:lnL w="12700" cap="flat" cmpd="sng" algn="ctr">
                      <a:solidFill>
                        <a:srgbClr val="9BBB59"/>
                      </a:solidFill>
                      <a:prstDash val="solid"/>
                      <a:round/>
                      <a:headEnd type="none" w="med" len="med"/>
                      <a:tailEnd type="none" w="med" len="med"/>
                    </a:lnL>
                    <a:lnR>
                      <a:noFill/>
                    </a:lnR>
                    <a:lnT w="38100" cap="flat" cmpd="sng" algn="ctr">
                      <a:solidFill>
                        <a:srgbClr val="9BBB59"/>
                      </a:solidFill>
                      <a:prstDash val="solid"/>
                      <a:round/>
                      <a:headEnd type="none" w="med" len="med"/>
                      <a:tailEnd type="none" w="med" len="med"/>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7954.00</a:t>
                      </a:r>
                      <a:endParaRPr lang="en-US" sz="1000">
                        <a:latin typeface="Calibri"/>
                        <a:ea typeface="Times New Roman"/>
                      </a:endParaRPr>
                    </a:p>
                  </a:txBody>
                  <a:tcPr marL="68537" marR="68537"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E6EED5"/>
                    </a:solidFill>
                  </a:tcPr>
                </a:tc>
              </a:tr>
              <a:tr h="485794">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37" marR="68537"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solidFill>
                            <a:srgbClr val="000000"/>
                          </a:solidFill>
                          <a:latin typeface="BNazanin"/>
                          <a:ea typeface="Times New Roman"/>
                          <a:cs typeface="B Nazanin"/>
                        </a:rPr>
                        <a:t>تنخواه</a:t>
                      </a:r>
                      <a:r>
                        <a:rPr lang="fa-IR" sz="1000">
                          <a:solidFill>
                            <a:srgbClr val="000000"/>
                          </a:solidFill>
                          <a:latin typeface="BNazanin"/>
                          <a:ea typeface="Times New Roman"/>
                          <a:cs typeface="BNazanin"/>
                        </a:rPr>
                        <a:t> </a:t>
                      </a:r>
                      <a:r>
                        <a:rPr lang="fa-IR" sz="1000">
                          <a:solidFill>
                            <a:srgbClr val="000000"/>
                          </a:solidFill>
                          <a:latin typeface="BNazanin"/>
                          <a:ea typeface="Times New Roman"/>
                          <a:cs typeface="B Nazanin"/>
                        </a:rPr>
                        <a:t>گردان ( 20 روز هزینه های تولید به جزء هزینه مواد اولیه و بسته بندی)</a:t>
                      </a:r>
                      <a:endParaRPr lang="en-US" sz="1000">
                        <a:latin typeface="Calibri"/>
                        <a:ea typeface="Times New Roman"/>
                      </a:endParaRPr>
                    </a:p>
                  </a:txBody>
                  <a:tcPr marL="68537" marR="68537" marT="0" marB="0">
                    <a:lnL w="12700" cap="flat" cmpd="sng" algn="ctr">
                      <a:solidFill>
                        <a:srgbClr val="9BBB59"/>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724.20</a:t>
                      </a:r>
                      <a:endParaRPr lang="en-US" sz="1000">
                        <a:latin typeface="Calibri"/>
                        <a:ea typeface="Times New Roman"/>
                      </a:endParaRPr>
                    </a:p>
                  </a:txBody>
                  <a:tcPr marL="68537" marR="68537" marT="0" marB="0">
                    <a:lnL>
                      <a:noFill/>
                    </a:lnL>
                    <a:lnR w="12700" cap="flat" cmpd="sng" algn="ctr">
                      <a:solidFill>
                        <a:srgbClr val="9BBB59"/>
                      </a:solidFill>
                      <a:prstDash val="solid"/>
                      <a:round/>
                      <a:headEnd type="none" w="med" len="med"/>
                      <a:tailEnd type="none" w="med" len="med"/>
                    </a:lnR>
                    <a:lnT>
                      <a:noFill/>
                    </a:lnT>
                    <a:lnB>
                      <a:noFill/>
                    </a:lnB>
                  </a:tcPr>
                </a:tc>
              </a:tr>
              <a:tr h="485794">
                <a:tc gridSpan="2">
                  <a:txBody>
                    <a:bodyPr/>
                    <a:lstStyle/>
                    <a:p>
                      <a:pPr marL="0" marR="0" algn="ctr" rtl="1">
                        <a:lnSpc>
                          <a:spcPct val="150000"/>
                        </a:lnSpc>
                      </a:pPr>
                      <a:r>
                        <a:rPr lang="fa-IR" sz="1400" dirty="0">
                          <a:solidFill>
                            <a:srgbClr val="333333"/>
                          </a:solidFill>
                          <a:latin typeface="B Koodak"/>
                          <a:ea typeface="Times New Roman"/>
                          <a:cs typeface="B Nazanin"/>
                        </a:rPr>
                        <a:t>جمع</a:t>
                      </a:r>
                      <a:endParaRPr lang="en-US" sz="1000" dirty="0">
                        <a:latin typeface="Calibri"/>
                        <a:ea typeface="Times New Roman"/>
                      </a:endParaRPr>
                    </a:p>
                  </a:txBody>
                  <a:tcPr marL="68537" marR="68537"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9428.50</a:t>
                      </a:r>
                      <a:endParaRPr lang="en-US" sz="1000" dirty="0">
                        <a:latin typeface="Calibri"/>
                        <a:ea typeface="Times New Roman"/>
                      </a:endParaRPr>
                    </a:p>
                  </a:txBody>
                  <a:tcPr marL="68537" marR="68537" marT="0" marB="0">
                    <a:lnL w="12700" cap="flat" cmpd="sng" algn="ctr">
                      <a:solidFill>
                        <a:srgbClr val="9BBB59"/>
                      </a:solidFill>
                      <a:prstDash val="solid"/>
                      <a:round/>
                      <a:headEnd type="none" w="med" len="med"/>
                      <a:tailEnd type="none" w="med" len="med"/>
                    </a:lnL>
                    <a:lnR w="12700" cap="flat" cmpd="sng" algn="ctr">
                      <a:solidFill>
                        <a:srgbClr val="9BBB59"/>
                      </a:solidFill>
                      <a:prstDash val="solid"/>
                      <a:round/>
                      <a:headEnd type="none" w="med" len="med"/>
                      <a:tailEnd type="none" w="med" len="med"/>
                    </a:lnR>
                    <a:lnT>
                      <a:noFill/>
                    </a:lnT>
                    <a:lnB>
                      <a:noFill/>
                    </a:lnB>
                    <a:solidFill>
                      <a:srgbClr val="E6EED5"/>
                    </a:solidFill>
                  </a:tcPr>
                </a:tc>
              </a:tr>
            </a:tbl>
          </a:graphicData>
        </a:graphic>
      </p:graphicFrame>
      <p:sp>
        <p:nvSpPr>
          <p:cNvPr id="6" name="Rectangle 5"/>
          <p:cNvSpPr/>
          <p:nvPr/>
        </p:nvSpPr>
        <p:spPr>
          <a:xfrm>
            <a:off x="6553200" y="2590800"/>
            <a:ext cx="2145139" cy="461665"/>
          </a:xfrm>
          <a:prstGeom prst="rect">
            <a:avLst/>
          </a:prstGeom>
        </p:spPr>
        <p:txBody>
          <a:bodyPr wrap="none">
            <a:spAutoFit/>
          </a:bodyPr>
          <a:lstStyle/>
          <a:p>
            <a:r>
              <a:rPr lang="fa-IR" sz="2400" dirty="0">
                <a:cs typeface="B Nazanin" pitchFamily="2" charset="-78"/>
              </a:rPr>
              <a:t>جدول سرمايه گذاري</a:t>
            </a:r>
            <a:endParaRPr lang="en-US" sz="2400" dirty="0">
              <a:cs typeface="B Nazanin" pitchFamily="2" charset="-78"/>
            </a:endParaRPr>
          </a:p>
        </p:txBody>
      </p:sp>
      <p:graphicFrame>
        <p:nvGraphicFramePr>
          <p:cNvPr id="7" name="Table 6"/>
          <p:cNvGraphicFramePr>
            <a:graphicFrameLocks noGrp="1"/>
          </p:cNvGraphicFramePr>
          <p:nvPr/>
        </p:nvGraphicFramePr>
        <p:xfrm>
          <a:off x="685801" y="3200400"/>
          <a:ext cx="7696200" cy="3352799"/>
        </p:xfrm>
        <a:graphic>
          <a:graphicData uri="http://schemas.openxmlformats.org/drawingml/2006/table">
            <a:tbl>
              <a:tblPr rtl="1"/>
              <a:tblGrid>
                <a:gridCol w="765606"/>
                <a:gridCol w="4159385"/>
                <a:gridCol w="2771209"/>
              </a:tblGrid>
              <a:tr h="865955">
                <a:tc>
                  <a:txBody>
                    <a:bodyPr/>
                    <a:lstStyle/>
                    <a:p>
                      <a:pPr marL="0" marR="0" algn="ctr" rtl="1">
                        <a:lnSpc>
                          <a:spcPct val="150000"/>
                        </a:lnSpc>
                        <a:spcBef>
                          <a:spcPts val="0"/>
                        </a:spcBef>
                        <a:spcAft>
                          <a:spcPts val="0"/>
                        </a:spcAft>
                      </a:pPr>
                      <a:r>
                        <a:rPr lang="fa-IR" sz="1600">
                          <a:solidFill>
                            <a:srgbClr val="4F6228"/>
                          </a:solidFill>
                          <a:latin typeface="B Koodak"/>
                          <a:ea typeface="Times New Roman"/>
                          <a:cs typeface="B Nazanin"/>
                        </a:rPr>
                        <a:t>ردیف</a:t>
                      </a:r>
                      <a:endParaRPr lang="en-US" sz="100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600">
                          <a:solidFill>
                            <a:srgbClr val="4F6228"/>
                          </a:solidFill>
                          <a:latin typeface="B Koodak"/>
                          <a:ea typeface="Times New Roman"/>
                          <a:cs typeface="B Jadid"/>
                        </a:rPr>
                        <a:t>هزینه های طرح</a:t>
                      </a:r>
                      <a:endParaRPr lang="en-US" sz="100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c>
                  <a:txBody>
                    <a:bodyPr/>
                    <a:lstStyle/>
                    <a:p>
                      <a:pPr marL="0" marR="0" algn="ctr" rtl="1">
                        <a:lnSpc>
                          <a:spcPct val="150000"/>
                        </a:lnSpc>
                        <a:spcBef>
                          <a:spcPts val="0"/>
                        </a:spcBef>
                        <a:spcAft>
                          <a:spcPts val="0"/>
                        </a:spcAft>
                      </a:pPr>
                      <a:r>
                        <a:rPr lang="fa-IR" sz="1300">
                          <a:solidFill>
                            <a:srgbClr val="4F6228"/>
                          </a:solidFill>
                          <a:latin typeface="B Koodak"/>
                          <a:ea typeface="Times New Roman"/>
                          <a:cs typeface="B Jadid"/>
                        </a:rPr>
                        <a:t>جمع </a:t>
                      </a:r>
                      <a:r>
                        <a:rPr lang="fa-IR" sz="1300">
                          <a:solidFill>
                            <a:srgbClr val="4F6228"/>
                          </a:solidFill>
                          <a:latin typeface="B Koodak"/>
                          <a:ea typeface="Times New Roman"/>
                          <a:cs typeface="B Nazanin"/>
                        </a:rPr>
                        <a:t>(میلیون ریال)</a:t>
                      </a:r>
                      <a:endParaRPr lang="en-US" sz="1000">
                        <a:latin typeface="Calibri"/>
                        <a:ea typeface="Times New Roman"/>
                      </a:endParaRPr>
                    </a:p>
                  </a:txBody>
                  <a:tcPr marL="68580" marR="68580" marT="0" marB="0" anchor="ctr">
                    <a:lnL>
                      <a:noFill/>
                    </a:lnL>
                    <a:lnR>
                      <a:noFill/>
                    </a:lnR>
                    <a:lnT>
                      <a:noFill/>
                    </a:lnT>
                    <a:lnB w="38100" cap="flat" cmpd="sng" algn="ctr">
                      <a:solidFill>
                        <a:srgbClr val="9BBB59"/>
                      </a:solidFill>
                      <a:prstDash val="solid"/>
                      <a:round/>
                      <a:headEnd type="none" w="med" len="med"/>
                      <a:tailEnd type="none" w="med" len="med"/>
                    </a:lnB>
                    <a:solidFill>
                      <a:srgbClr val="FFFFFF"/>
                    </a:solidFill>
                  </a:tcPr>
                </a:tc>
              </a:tr>
              <a:tr h="6217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FFFFFF"/>
                    </a:solidFill>
                  </a:tcPr>
                </a:tc>
                <a:tc>
                  <a:txBody>
                    <a:bodyPr/>
                    <a:lstStyle/>
                    <a:p>
                      <a:pPr marL="0" marR="0" algn="ctr" rtl="1">
                        <a:lnSpc>
                          <a:spcPct val="150000"/>
                        </a:lnSpc>
                      </a:pPr>
                      <a:r>
                        <a:rPr lang="fa-IR" sz="1000">
                          <a:latin typeface="BNazanin"/>
                          <a:ea typeface="Times New Roman"/>
                          <a:cs typeface="BNazanin"/>
                        </a:rPr>
                        <a:t>سرمايه گذاري ثابت</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w="38100" cap="flat" cmpd="sng" algn="ctr">
                      <a:solidFill>
                        <a:srgbClr val="9BBB59"/>
                      </a:solidFill>
                      <a:prstDash val="solid"/>
                      <a:round/>
                      <a:headEnd type="none" w="med" len="med"/>
                      <a:tailEnd type="none" w="med" len="med"/>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2076.90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w="38100" cap="flat" cmpd="sng" algn="ctr">
                      <a:solidFill>
                        <a:srgbClr val="9BBB59"/>
                      </a:solidFill>
                      <a:prstDash val="solid"/>
                      <a:round/>
                      <a:headEnd type="none" w="med" len="med"/>
                      <a:tailEnd type="none" w="med" len="med"/>
                    </a:lnT>
                    <a:lnB>
                      <a:noFill/>
                    </a:lnB>
                    <a:solidFill>
                      <a:srgbClr val="E6EED5"/>
                    </a:solidFill>
                  </a:tcPr>
                </a:tc>
              </a:tr>
              <a:tr h="6217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latin typeface="BNazanin"/>
                          <a:ea typeface="Times New Roman"/>
                          <a:cs typeface="BNazanin"/>
                        </a:rPr>
                        <a:t>هزينه هاي قبل از بهره برداري</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65.00</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tcPr>
                </a:tc>
              </a:tr>
              <a:tr h="621711">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a:txBody>
                    <a:bodyPr/>
                    <a:lstStyle/>
                    <a:p>
                      <a:pPr marL="0" marR="0" algn="ctr" rtl="1">
                        <a:lnSpc>
                          <a:spcPct val="150000"/>
                        </a:lnSpc>
                      </a:pPr>
                      <a:r>
                        <a:rPr lang="fa-IR" sz="1000">
                          <a:latin typeface="BNazanin"/>
                          <a:ea typeface="Times New Roman"/>
                          <a:cs typeface="BNazanin"/>
                        </a:rPr>
                        <a:t>سرمايه درگردش</a:t>
                      </a:r>
                      <a:endParaRPr lang="en-US" sz="100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a:noFill/>
                    </a:lnR>
                    <a:lnT>
                      <a:noFill/>
                    </a:lnT>
                    <a:lnB>
                      <a:noFill/>
                    </a:lnB>
                    <a:solidFill>
                      <a:srgbClr val="E6EED5"/>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1390.02</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E6EED5"/>
                    </a:solidFill>
                  </a:tcPr>
                </a:tc>
              </a:tr>
              <a:tr h="621711">
                <a:tc gridSpan="2">
                  <a:txBody>
                    <a:bodyPr/>
                    <a:lstStyle/>
                    <a:p>
                      <a:pPr marL="0" marR="0" algn="ctr" rtl="1">
                        <a:lnSpc>
                          <a:spcPct val="150000"/>
                        </a:lnSpc>
                      </a:pPr>
                      <a:r>
                        <a:rPr lang="fa-IR" sz="1400">
                          <a:solidFill>
                            <a:srgbClr val="333333"/>
                          </a:solidFill>
                          <a:latin typeface="B Koodak"/>
                          <a:ea typeface="Times New Roman"/>
                          <a:cs typeface="B Nazanin"/>
                        </a:rPr>
                        <a:t>جمع</a:t>
                      </a:r>
                      <a:endParaRPr lang="en-US" sz="1000">
                        <a:latin typeface="Calibri"/>
                        <a:ea typeface="Times New Roman"/>
                      </a:endParaRPr>
                    </a:p>
                  </a:txBody>
                  <a:tcPr marL="68580" marR="68580" marT="0" marB="0">
                    <a:lnL>
                      <a:noFill/>
                    </a:lnL>
                    <a:lnR w="12700" cap="flat" cmpd="sng" algn="ctr">
                      <a:solidFill>
                        <a:srgbClr val="9BBB59"/>
                      </a:solidFill>
                      <a:prstDash val="solid"/>
                      <a:round/>
                      <a:headEnd type="none" w="med" len="med"/>
                      <a:tailEnd type="none" w="med" len="med"/>
                    </a:lnR>
                    <a:lnT>
                      <a:noFill/>
                    </a:lnT>
                    <a:lnB>
                      <a:noFill/>
                    </a:lnB>
                    <a:solidFill>
                      <a:srgbClr val="FFFFFF"/>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3531.92</a:t>
                      </a:r>
                      <a:endParaRPr lang="en-US" sz="1000" dirty="0">
                        <a:latin typeface="Calibri"/>
                        <a:ea typeface="Times New Roman"/>
                      </a:endParaRPr>
                    </a:p>
                  </a:txBody>
                  <a:tcPr marL="68580" marR="68580" marT="0" marB="0">
                    <a:lnL w="12700" cap="flat" cmpd="sng" algn="ctr">
                      <a:solidFill>
                        <a:srgbClr val="9BBB59"/>
                      </a:solidFill>
                      <a:prstDash val="solid"/>
                      <a:round/>
                      <a:headEnd type="none" w="med" len="med"/>
                      <a:tailEnd type="none" w="med" len="med"/>
                    </a:lnL>
                    <a:lnR w="12700" cap="flat" cmpd="sng" algn="ctr">
                      <a:solidFill>
                        <a:srgbClr val="9BBB59"/>
                      </a:solidFill>
                      <a:prstDash val="solid"/>
                      <a:round/>
                      <a:headEnd type="none" w="med" len="med"/>
                      <a:tailEnd type="none" w="med" len="med"/>
                    </a:lnR>
                    <a:lnT>
                      <a:noFill/>
                    </a:lnT>
                    <a:lnB>
                      <a:noFill/>
                    </a:lnB>
                    <a:solidFill>
                      <a:srgbClr val="E6EED5"/>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086600" y="304800"/>
            <a:ext cx="1462260" cy="461665"/>
          </a:xfrm>
          <a:prstGeom prst="rect">
            <a:avLst/>
          </a:prstGeom>
        </p:spPr>
        <p:txBody>
          <a:bodyPr wrap="none">
            <a:spAutoFit/>
          </a:bodyPr>
          <a:lstStyle/>
          <a:p>
            <a:r>
              <a:rPr lang="fa-IR" sz="2400" dirty="0">
                <a:cs typeface="B Nazanin" pitchFamily="2" charset="-78"/>
              </a:rPr>
              <a:t>جدول فروش </a:t>
            </a:r>
            <a:endParaRPr lang="en-US" sz="2400" dirty="0">
              <a:cs typeface="B Nazanin" pitchFamily="2" charset="-78"/>
            </a:endParaRPr>
          </a:p>
        </p:txBody>
      </p:sp>
      <p:graphicFrame>
        <p:nvGraphicFramePr>
          <p:cNvPr id="5" name="Table 4"/>
          <p:cNvGraphicFramePr>
            <a:graphicFrameLocks noGrp="1"/>
          </p:cNvGraphicFramePr>
          <p:nvPr/>
        </p:nvGraphicFramePr>
        <p:xfrm>
          <a:off x="304800" y="1219199"/>
          <a:ext cx="8382001" cy="3886201"/>
        </p:xfrm>
        <a:graphic>
          <a:graphicData uri="http://schemas.openxmlformats.org/drawingml/2006/table">
            <a:tbl>
              <a:tblPr rtl="1"/>
              <a:tblGrid>
                <a:gridCol w="458310"/>
                <a:gridCol w="2194385"/>
                <a:gridCol w="1828080"/>
                <a:gridCol w="2072285"/>
                <a:gridCol w="1828941"/>
              </a:tblGrid>
              <a:tr h="1095741">
                <a:tc>
                  <a:txBody>
                    <a:bodyPr/>
                    <a:lstStyle/>
                    <a:p>
                      <a:pPr marL="71755" marR="71755" algn="ctr" rtl="1">
                        <a:lnSpc>
                          <a:spcPct val="150000"/>
                        </a:lnSpc>
                        <a:spcBef>
                          <a:spcPts val="0"/>
                        </a:spcBef>
                        <a:spcAft>
                          <a:spcPts val="0"/>
                        </a:spcAft>
                      </a:pPr>
                      <a:r>
                        <a:rPr lang="fa-IR" sz="1600" b="1" dirty="0">
                          <a:solidFill>
                            <a:srgbClr val="0070C0"/>
                          </a:solidFill>
                          <a:latin typeface="B Koodak"/>
                          <a:ea typeface="Times New Roman"/>
                          <a:cs typeface="B Nazanin"/>
                        </a:rPr>
                        <a:t>ردیف</a:t>
                      </a:r>
                      <a:endParaRPr lang="en-US" sz="1000" dirty="0">
                        <a:latin typeface="Calibri"/>
                        <a:ea typeface="Times New Roman"/>
                      </a:endParaRPr>
                    </a:p>
                  </a:txBody>
                  <a:tcPr marL="67525" marR="67525" marT="0" marB="0" vert="vert"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600" b="1">
                          <a:solidFill>
                            <a:srgbClr val="0070C0"/>
                          </a:solidFill>
                          <a:latin typeface="B Koodak"/>
                          <a:ea typeface="Times New Roman"/>
                          <a:cs typeface="B Jadid"/>
                        </a:rPr>
                        <a:t>شرح</a:t>
                      </a:r>
                      <a:endParaRPr lang="en-US" sz="1000">
                        <a:latin typeface="Calibri"/>
                        <a:ea typeface="Times New Roman"/>
                      </a:endParaRPr>
                    </a:p>
                  </a:txBody>
                  <a:tcPr marL="67525" marR="67525"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b="1">
                          <a:solidFill>
                            <a:srgbClr val="0070C0"/>
                          </a:solidFill>
                          <a:latin typeface="B Koodak"/>
                          <a:ea typeface="Times New Roman"/>
                          <a:cs typeface="B Jadid"/>
                        </a:rPr>
                        <a:t>میزان تولید (تن)</a:t>
                      </a:r>
                      <a:endParaRPr lang="en-US" sz="1000">
                        <a:latin typeface="Calibri"/>
                        <a:ea typeface="Times New Roman"/>
                      </a:endParaRPr>
                    </a:p>
                  </a:txBody>
                  <a:tcPr marL="67525" marR="67525"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ارزش واحد</a:t>
                      </a:r>
                      <a:r>
                        <a:rPr lang="fa-IR" sz="1600" b="1">
                          <a:solidFill>
                            <a:srgbClr val="0070C0"/>
                          </a:solidFill>
                          <a:latin typeface="B Koodak"/>
                          <a:ea typeface="Times New Roman"/>
                          <a:cs typeface="B Nazanin"/>
                        </a:rPr>
                        <a:t>(هزارریال)</a:t>
                      </a:r>
                      <a:endParaRPr lang="en-US" sz="1000">
                        <a:latin typeface="Calibri"/>
                        <a:ea typeface="Times New Roman"/>
                      </a:endParaRPr>
                    </a:p>
                  </a:txBody>
                  <a:tcPr marL="67525" marR="67525"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000" b="1">
                          <a:solidFill>
                            <a:srgbClr val="0070C0"/>
                          </a:solidFill>
                          <a:latin typeface="B Koodak"/>
                          <a:ea typeface="Times New Roman"/>
                          <a:cs typeface="B Jadid"/>
                        </a:rPr>
                        <a:t>ارزش کل</a:t>
                      </a:r>
                      <a:r>
                        <a:rPr lang="fa-IR" sz="1000" b="1">
                          <a:solidFill>
                            <a:srgbClr val="0070C0"/>
                          </a:solidFill>
                          <a:latin typeface="B Koodak"/>
                          <a:ea typeface="Times New Roman"/>
                          <a:cs typeface="B Nazanin"/>
                        </a:rPr>
                        <a:t>(میلیون ریال)</a:t>
                      </a:r>
                      <a:endParaRPr lang="en-US" sz="1000">
                        <a:latin typeface="Calibri"/>
                        <a:ea typeface="Times New Roman"/>
                      </a:endParaRPr>
                    </a:p>
                  </a:txBody>
                  <a:tcPr marL="67525" marR="67525"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r h="69761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1</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pPr>
                      <a:r>
                        <a:rPr lang="fa-IR" sz="1000">
                          <a:latin typeface="BNazanin"/>
                          <a:ea typeface="Times New Roman"/>
                          <a:cs typeface="BNazanin"/>
                        </a:rPr>
                        <a:t>خيارشور بسته بندي شده</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250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9000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2250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r>
              <a:tr h="69761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2</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pPr>
                      <a:r>
                        <a:rPr lang="fa-IR" sz="1000">
                          <a:latin typeface="BNazanin"/>
                          <a:ea typeface="Times New Roman"/>
                          <a:cs typeface="BNazanin"/>
                        </a:rPr>
                        <a:t>انواع ترشي بسته بندي شده</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300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10000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3000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r h="697615">
                <a:tc>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3</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pPr>
                      <a:r>
                        <a:rPr lang="fa-IR" sz="1000">
                          <a:latin typeface="BNazanin"/>
                          <a:ea typeface="Times New Roman"/>
                          <a:cs typeface="BNazanin"/>
                        </a:rPr>
                        <a:t>انواع مرباي بسته بندي شده</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450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11500</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5175</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r>
              <a:tr h="697615">
                <a:tc gridSpan="2">
                  <a:txBody>
                    <a:bodyPr/>
                    <a:lstStyle/>
                    <a:p>
                      <a:pPr marL="0" marR="0" algn="ctr" rtl="1">
                        <a:lnSpc>
                          <a:spcPct val="150000"/>
                        </a:lnSpc>
                        <a:spcBef>
                          <a:spcPts val="0"/>
                        </a:spcBef>
                        <a:spcAft>
                          <a:spcPts val="0"/>
                        </a:spcAft>
                      </a:pPr>
                      <a:r>
                        <a:rPr lang="fa-IR" sz="1400" b="1">
                          <a:solidFill>
                            <a:srgbClr val="333333"/>
                          </a:solidFill>
                          <a:latin typeface="B Koodak"/>
                          <a:ea typeface="Times New Roman"/>
                          <a:cs typeface="B Nazanin"/>
                        </a:rPr>
                        <a:t>جمع</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hMerge="1">
                  <a:txBody>
                    <a:bodyPr/>
                    <a:lstStyle/>
                    <a:p>
                      <a:endParaRPr lang="en-US"/>
                    </a:p>
                  </a:txBody>
                  <a:tcPr/>
                </a:tc>
                <a:tc>
                  <a:txBody>
                    <a:bodyPr/>
                    <a:lstStyle/>
                    <a:p>
                      <a:pPr marL="0" marR="0" algn="ctr" rtl="1">
                        <a:lnSpc>
                          <a:spcPct val="150000"/>
                        </a:lnSpc>
                        <a:spcBef>
                          <a:spcPts val="0"/>
                        </a:spcBef>
                        <a:spcAft>
                          <a:spcPts val="0"/>
                        </a:spcAft>
                      </a:pPr>
                      <a:r>
                        <a:rPr lang="fa-IR" sz="1400" b="1" dirty="0">
                          <a:solidFill>
                            <a:srgbClr val="333333"/>
                          </a:solidFill>
                          <a:latin typeface="B Koodak"/>
                          <a:ea typeface="Times New Roman"/>
                          <a:cs typeface="B Nazanin"/>
                        </a:rPr>
                        <a:t>1000</a:t>
                      </a:r>
                      <a:endParaRPr lang="en-US" sz="1000" dirty="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a:solidFill>
                            <a:srgbClr val="333333"/>
                          </a:solidFill>
                          <a:latin typeface="B Koodak"/>
                          <a:ea typeface="Times New Roman"/>
                          <a:cs typeface="B Nazanin"/>
                        </a:rPr>
                        <a:t>-</a:t>
                      </a:r>
                      <a:endParaRPr lang="en-US" sz="100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rtl="1">
                        <a:lnSpc>
                          <a:spcPct val="150000"/>
                        </a:lnSpc>
                        <a:spcBef>
                          <a:spcPts val="0"/>
                        </a:spcBef>
                        <a:spcAft>
                          <a:spcPts val="0"/>
                        </a:spcAft>
                      </a:pPr>
                      <a:r>
                        <a:rPr lang="fa-IR" sz="1400" dirty="0">
                          <a:solidFill>
                            <a:srgbClr val="333333"/>
                          </a:solidFill>
                          <a:latin typeface="B Koodak"/>
                          <a:ea typeface="Times New Roman"/>
                          <a:cs typeface="B Nazanin"/>
                        </a:rPr>
                        <a:t>10425</a:t>
                      </a:r>
                      <a:endParaRPr lang="en-US" sz="1000" dirty="0">
                        <a:latin typeface="Calibri"/>
                        <a:ea typeface="Times New Roman"/>
                      </a:endParaRPr>
                    </a:p>
                  </a:txBody>
                  <a:tcPr marL="67525" marR="67525" marT="0" marB="0">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bl>
          </a:graphicData>
        </a:graphic>
      </p:graphicFrame>
    </p:spTree>
  </p:cSld>
  <p:clrMapOvr>
    <a:masterClrMapping/>
  </p:clrMapOvr>
  <p:transition>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3869685" y="304800"/>
            <a:ext cx="5121915"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200" dirty="0">
                <a:solidFill>
                  <a:schemeClr val="bg2">
                    <a:lumMod val="50000"/>
                  </a:schemeClr>
                </a:solidFill>
                <a:cs typeface="B Jadid" pitchFamily="2" charset="-78"/>
              </a:rPr>
              <a:t>قيمت تمام شده هر واحد توليد </a:t>
            </a:r>
            <a:r>
              <a:rPr kumimoji="0" lang="en-US" sz="1500" b="0" i="0" u="none" strike="noStrike" cap="none" normalizeH="0" baseline="0" dirty="0" smtClean="0">
                <a:ln>
                  <a:noFill/>
                </a:ln>
                <a:solidFill>
                  <a:schemeClr val="tx1"/>
                </a:solidFill>
                <a:effectLst/>
                <a:latin typeface="BNazanin"/>
                <a:ea typeface="Times New Roman" pitchFamily="18" charset="0"/>
                <a:cs typeface="B Nazanin" pitchFamily="2" charset="-78"/>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3794"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914400" y="1219200"/>
            <a:ext cx="5767754" cy="914400"/>
          </a:xfrm>
          <a:prstGeom prst="rect">
            <a:avLst/>
          </a:prstGeom>
          <a:noFill/>
          <a:ln w="9525">
            <a:noFill/>
            <a:miter lim="800000"/>
            <a:headEnd/>
            <a:tailEnd/>
          </a:ln>
        </p:spPr>
      </p:pic>
      <p:sp>
        <p:nvSpPr>
          <p:cNvPr id="33795" name="Rectangle 3"/>
          <p:cNvSpPr>
            <a:spLocks noChangeArrowheads="1"/>
          </p:cNvSpPr>
          <p:nvPr/>
        </p:nvSpPr>
        <p:spPr bwMode="auto">
          <a:xfrm>
            <a:off x="1752600" y="2590800"/>
            <a:ext cx="7162800" cy="14157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lang="fa-IR" sz="3200" dirty="0">
                <a:solidFill>
                  <a:schemeClr val="bg2">
                    <a:lumMod val="50000"/>
                  </a:schemeClr>
                </a:solidFill>
                <a:cs typeface="B Jadid" pitchFamily="2" charset="-78"/>
              </a:rPr>
              <a:t>قيمت فروش كالا </a:t>
            </a:r>
            <a:r>
              <a:rPr lang="en-US" sz="3200" dirty="0">
                <a:solidFill>
                  <a:schemeClr val="bg2">
                    <a:lumMod val="50000"/>
                  </a:schemeClr>
                </a:solidFill>
                <a:cs typeface="B Jadid" pitchFamily="2" charset="-78"/>
              </a:rPr>
              <a:t> </a:t>
            </a:r>
            <a:r>
              <a:rPr kumimoji="0" lang="en-US" sz="1500" b="0" i="0" u="none" strike="noStrike" cap="none" normalizeH="0" baseline="0" dirty="0" smtClean="0">
                <a:ln>
                  <a:noFill/>
                </a:ln>
                <a:solidFill>
                  <a:schemeClr val="tx1"/>
                </a:solidFill>
                <a:effectLst/>
                <a:latin typeface="BNazanin" charset="-78"/>
                <a:ea typeface="Times New Roman" pitchFamily="18" charset="0"/>
                <a:cs typeface="B Nazanin" pitchFamily="2" charset="-78"/>
              </a:rPr>
              <a:t>:</a:t>
            </a:r>
            <a:endParaRPr kumimoji="0" lang="fa-IR" sz="1500" b="0" i="0" u="none" strike="noStrike" cap="none" normalizeH="0" baseline="0" dirty="0" smtClean="0">
              <a:ln>
                <a:noFill/>
              </a:ln>
              <a:solidFill>
                <a:schemeClr val="tx1"/>
              </a:solidFill>
              <a:effectLst/>
              <a:latin typeface="BNazanin" charset="-78"/>
              <a:ea typeface="Times New Roman" pitchFamily="18" charset="0"/>
              <a:cs typeface="B Nazanin"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fa-IR" sz="2400" dirty="0">
                <a:cs typeface="B Nazanin" pitchFamily="2" charset="-78"/>
              </a:rPr>
              <a:t>10425 میلیون ریال</a:t>
            </a:r>
            <a:r>
              <a:rPr lang="en-US" sz="2400" dirty="0">
                <a:cs typeface="B Nazanin" pitchFamily="2" charset="-78"/>
              </a:rPr>
              <a:t>  = </a:t>
            </a:r>
            <a:r>
              <a:rPr lang="fa-IR" sz="2400" dirty="0">
                <a:cs typeface="B Nazanin" pitchFamily="2" charset="-78"/>
              </a:rPr>
              <a:t>کل درآمد فروش</a:t>
            </a:r>
            <a:endParaRPr lang="en-US" sz="2400" dirty="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5294010" y="4215825"/>
            <a:ext cx="3773790" cy="584775"/>
          </a:xfrm>
          <a:prstGeom prst="rect">
            <a:avLst/>
          </a:prstGeom>
        </p:spPr>
        <p:txBody>
          <a:bodyPr wrap="none">
            <a:spAutoFit/>
          </a:bodyPr>
          <a:lstStyle/>
          <a:p>
            <a:r>
              <a:rPr lang="fa-IR" sz="3200" dirty="0">
                <a:solidFill>
                  <a:schemeClr val="bg2">
                    <a:lumMod val="50000"/>
                  </a:schemeClr>
                </a:solidFill>
                <a:cs typeface="B Jadid" pitchFamily="2" charset="-78"/>
              </a:rPr>
              <a:t>محاسبه نقطه سر به سر </a:t>
            </a:r>
            <a:endParaRPr lang="en-US" sz="3200" dirty="0">
              <a:solidFill>
                <a:schemeClr val="bg2">
                  <a:lumMod val="50000"/>
                </a:schemeClr>
              </a:solidFill>
              <a:cs typeface="B Jadid" pitchFamily="2" charset="-78"/>
            </a:endParaRPr>
          </a:p>
        </p:txBody>
      </p:sp>
      <p:pic>
        <p:nvPicPr>
          <p:cNvPr id="33796"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33600" y="5029200"/>
            <a:ext cx="4119489" cy="1066800"/>
          </a:xfrm>
          <a:prstGeom prst="rect">
            <a:avLst/>
          </a:prstGeom>
          <a:noFill/>
          <a:ln w="9525">
            <a:noFill/>
            <a:miter lim="800000"/>
            <a:headEnd/>
            <a:tailEnd/>
          </a:ln>
        </p:spPr>
      </p:pic>
    </p:spTree>
  </p:cSld>
  <p:clrMapOvr>
    <a:masterClrMapping/>
  </p:clrMapOvr>
  <p:transition>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57600" y="228600"/>
            <a:ext cx="5120312" cy="584775"/>
          </a:xfrm>
          <a:prstGeom prst="rect">
            <a:avLst/>
          </a:prstGeom>
        </p:spPr>
        <p:txBody>
          <a:bodyPr wrap="none">
            <a:spAutoFit/>
          </a:bodyPr>
          <a:lstStyle/>
          <a:p>
            <a:r>
              <a:rPr lang="fa-IR" sz="3200" dirty="0">
                <a:solidFill>
                  <a:schemeClr val="bg2">
                    <a:lumMod val="50000"/>
                  </a:schemeClr>
                </a:solidFill>
                <a:cs typeface="B Jadid" pitchFamily="2" charset="-78"/>
              </a:rPr>
              <a:t>ميزان فروش در نقطه سر به سر </a:t>
            </a:r>
            <a:endParaRPr lang="en-US" sz="3200" dirty="0">
              <a:solidFill>
                <a:schemeClr val="bg2">
                  <a:lumMod val="50000"/>
                </a:schemeClr>
              </a:solidFill>
              <a:cs typeface="B Jadid" pitchFamily="2" charset="-78"/>
            </a:endParaRPr>
          </a:p>
        </p:txBody>
      </p:sp>
      <p:pic>
        <p:nvPicPr>
          <p:cNvPr id="34818"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667000" y="990600"/>
            <a:ext cx="4038600" cy="1539377"/>
          </a:xfrm>
          <a:prstGeom prst="rect">
            <a:avLst/>
          </a:prstGeom>
          <a:noFill/>
          <a:ln w="9525">
            <a:noFill/>
            <a:miter lim="800000"/>
            <a:headEnd/>
            <a:tailEnd/>
          </a:ln>
        </p:spPr>
      </p:pic>
      <p:sp>
        <p:nvSpPr>
          <p:cNvPr id="34819" name="Rectangle 3"/>
          <p:cNvSpPr>
            <a:spLocks noChangeArrowheads="1"/>
          </p:cNvSpPr>
          <p:nvPr/>
        </p:nvSpPr>
        <p:spPr bwMode="auto">
          <a:xfrm>
            <a:off x="492499" y="2133600"/>
            <a:ext cx="8194301"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buFontTx/>
              <a:buNone/>
              <a:tabLst/>
            </a:pPr>
            <a:r>
              <a:rPr lang="fa-IR" sz="3200" dirty="0">
                <a:solidFill>
                  <a:schemeClr val="bg2">
                    <a:lumMod val="50000"/>
                  </a:schemeClr>
                </a:solidFill>
                <a:cs typeface="B Jadid" pitchFamily="2" charset="-78"/>
              </a:rPr>
              <a:t>سود </a:t>
            </a:r>
            <a:r>
              <a:rPr lang="fa-IR" sz="3200" dirty="0" smtClean="0">
                <a:solidFill>
                  <a:schemeClr val="bg2">
                    <a:lumMod val="50000"/>
                  </a:schemeClr>
                </a:solidFill>
                <a:cs typeface="B Jadid" pitchFamily="2" charset="-78"/>
              </a:rPr>
              <a:t>ويژه</a:t>
            </a:r>
            <a:r>
              <a:rPr lang="en-US" sz="3200" dirty="0" smtClean="0">
                <a:solidFill>
                  <a:schemeClr val="bg2">
                    <a:lumMod val="50000"/>
                  </a:schemeClr>
                </a:solidFill>
                <a:cs typeface="B Jadid" pitchFamily="2" charset="-78"/>
              </a:rPr>
              <a:t> </a:t>
            </a:r>
            <a:r>
              <a:rPr lang="en-US" sz="2400" dirty="0">
                <a:cs typeface="B Nazanin" pitchFamily="2" charset="-78"/>
              </a:rPr>
              <a:t>:</a:t>
            </a:r>
          </a:p>
          <a:p>
            <a:pPr marL="0" marR="0" lvl="0" indent="0" algn="ctr" defTabSz="914400" rtl="1" eaLnBrk="0" fontAlgn="base" latinLnBrk="0" hangingPunct="0">
              <a:lnSpc>
                <a:spcPct val="150000"/>
              </a:lnSpc>
              <a:spcBef>
                <a:spcPct val="0"/>
              </a:spcBef>
              <a:spcAft>
                <a:spcPct val="0"/>
              </a:spcAft>
              <a:buClrTx/>
              <a:buSzTx/>
              <a:buFontTx/>
              <a:buNone/>
              <a:tabLst/>
            </a:pPr>
            <a:r>
              <a:rPr lang="fa-IR" sz="2400" dirty="0">
                <a:cs typeface="B Nazanin" pitchFamily="2" charset="-78"/>
              </a:rPr>
              <a:t>فروش سالیانه – هزینه تولید سالیانه = سود </a:t>
            </a:r>
            <a:r>
              <a:rPr lang="fa-IR" sz="2400" dirty="0" smtClean="0">
                <a:cs typeface="B Nazanin" pitchFamily="2" charset="-78"/>
              </a:rPr>
              <a:t>ویژه </a:t>
            </a:r>
            <a:r>
              <a:rPr lang="fa-IR" sz="2400" dirty="0">
                <a:cs typeface="B Nazanin" pitchFamily="2" charset="-78"/>
              </a:rPr>
              <a:t>887.97 میلیون ریال</a:t>
            </a:r>
            <a:endParaRPr lang="en-US" sz="2400" dirty="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lang="fa-IR" sz="2400" dirty="0">
                <a:cs typeface="B Nazanin" pitchFamily="2" charset="-78"/>
              </a:rPr>
              <a:t>محاسبه سود ويژه</a:t>
            </a:r>
            <a:r>
              <a:rPr lang="en-US" sz="2400" dirty="0">
                <a:cs typeface="B Nazanin" pitchFamily="2" charset="-78"/>
              </a:rPr>
              <a:t> :</a:t>
            </a:r>
          </a:p>
          <a:p>
            <a:pPr marL="0" marR="0" lvl="0" indent="0" algn="justLow" defTabSz="914400" rtl="1" eaLnBrk="0" fontAlgn="base" latinLnBrk="0" hangingPunct="0">
              <a:lnSpc>
                <a:spcPct val="150000"/>
              </a:lnSpc>
              <a:spcBef>
                <a:spcPct val="0"/>
              </a:spcBef>
              <a:spcAft>
                <a:spcPct val="0"/>
              </a:spcAft>
              <a:buClrTx/>
              <a:buSzTx/>
              <a:buFontTx/>
              <a:buNone/>
              <a:tabLst/>
            </a:pPr>
            <a:r>
              <a:rPr lang="fa-IR" sz="2400" dirty="0">
                <a:cs typeface="B Nazanin" pitchFamily="2" charset="-78"/>
              </a:rPr>
              <a:t>سود </a:t>
            </a:r>
            <a:r>
              <a:rPr lang="fa-IR" sz="2400" dirty="0" smtClean="0">
                <a:cs typeface="B Nazanin" pitchFamily="2" charset="-78"/>
              </a:rPr>
              <a:t>ويژه</a:t>
            </a:r>
            <a:r>
              <a:rPr lang="en-US" sz="2400" dirty="0" smtClean="0">
                <a:cs typeface="B Nazanin" pitchFamily="2" charset="-78"/>
              </a:rPr>
              <a:t> </a:t>
            </a:r>
            <a:r>
              <a:rPr lang="en-US" sz="2400" dirty="0">
                <a:cs typeface="B Nazanin" pitchFamily="2" charset="-78"/>
              </a:rPr>
              <a:t>:</a:t>
            </a:r>
            <a:r>
              <a:rPr lang="fa-IR" sz="2400" dirty="0">
                <a:cs typeface="B Nazanin" pitchFamily="2" charset="-78"/>
              </a:rPr>
              <a:t>                                             887.97 میلیون ریال</a:t>
            </a:r>
            <a:endParaRPr lang="en-US" sz="2400" dirty="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lang="fa-IR" sz="3200" dirty="0">
                <a:solidFill>
                  <a:schemeClr val="bg2">
                    <a:lumMod val="50000"/>
                  </a:schemeClr>
                </a:solidFill>
                <a:cs typeface="B Jadid" pitchFamily="2" charset="-78"/>
              </a:rPr>
              <a:t>هزينه هاي عملياتي شامل</a:t>
            </a:r>
            <a:r>
              <a:rPr lang="en-US" sz="3200" dirty="0">
                <a:solidFill>
                  <a:schemeClr val="bg2">
                    <a:lumMod val="50000"/>
                  </a:schemeClr>
                </a:solidFill>
                <a:cs typeface="B Jadid" pitchFamily="2" charset="-78"/>
              </a:rPr>
              <a:t>:</a:t>
            </a:r>
          </a:p>
          <a:p>
            <a:pPr marL="0" marR="0" lvl="0" indent="0" algn="justLow" defTabSz="914400" rtl="1" eaLnBrk="0" fontAlgn="base" latinLnBrk="0" hangingPunct="0">
              <a:lnSpc>
                <a:spcPct val="150000"/>
              </a:lnSpc>
              <a:spcBef>
                <a:spcPct val="0"/>
              </a:spcBef>
              <a:spcAft>
                <a:spcPct val="0"/>
              </a:spcAft>
              <a:buClrTx/>
              <a:buSzTx/>
              <a:buFontTx/>
              <a:buNone/>
              <a:tabLst/>
            </a:pPr>
            <a:r>
              <a:rPr lang="en-US" sz="2400" dirty="0">
                <a:cs typeface="B Nazanin" pitchFamily="2" charset="-78"/>
              </a:rPr>
              <a:t>- </a:t>
            </a:r>
            <a:r>
              <a:rPr lang="fa-IR" sz="2400" dirty="0">
                <a:cs typeface="B Nazanin" pitchFamily="2" charset="-78"/>
              </a:rPr>
              <a:t>حقوق و دستمزد پرسنل اداري                    163.20 میلیون ریال</a:t>
            </a:r>
            <a:endParaRPr lang="en-US" sz="2400" dirty="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r>
              <a:rPr lang="en-US" sz="2400" dirty="0">
                <a:cs typeface="B Nazanin" pitchFamily="2" charset="-78"/>
              </a:rPr>
              <a:t>- </a:t>
            </a:r>
            <a:r>
              <a:rPr lang="fa-IR" sz="2400" dirty="0">
                <a:cs typeface="B Nazanin" pitchFamily="2" charset="-78"/>
              </a:rPr>
              <a:t>هزينه هاي اداري و فروش                          104.25 میلیون ریال</a:t>
            </a:r>
          </a:p>
        </p:txBody>
      </p:sp>
    </p:spTree>
  </p:cSld>
  <p:clrMapOvr>
    <a:masterClrMapping/>
  </p:clrMapOvr>
  <p:transition>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609600" y="304800"/>
            <a:ext cx="8230241" cy="29084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tab pos="4949825" algn="l"/>
              </a:tabLst>
            </a:pPr>
            <a:r>
              <a:rPr lang="fa-IR" sz="2400" dirty="0">
                <a:cs typeface="B Nazanin" pitchFamily="2" charset="-78"/>
              </a:rPr>
              <a:t>سود عملياتي</a:t>
            </a:r>
            <a:r>
              <a:rPr lang="en-US" sz="2400" dirty="0">
                <a:cs typeface="B Nazanin" pitchFamily="2" charset="-78"/>
              </a:rPr>
              <a:t> :</a:t>
            </a:r>
            <a:r>
              <a:rPr lang="fa-IR" sz="2400" dirty="0">
                <a:cs typeface="B Nazanin" pitchFamily="2" charset="-78"/>
              </a:rPr>
              <a:t>                                                       620.52 میلیون ریال</a:t>
            </a:r>
            <a:endParaRPr lang="en-US" sz="2400" dirty="0">
              <a:cs typeface="B Nazanin"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949825" algn="l"/>
              </a:tabLst>
            </a:pPr>
            <a:r>
              <a:rPr lang="fa-IR" sz="3200" dirty="0">
                <a:solidFill>
                  <a:schemeClr val="bg2">
                    <a:lumMod val="50000"/>
                  </a:schemeClr>
                </a:solidFill>
                <a:cs typeface="B Jadid" pitchFamily="2" charset="-78"/>
              </a:rPr>
              <a:t>هزينه هاي غيرعملياتي شامل</a:t>
            </a:r>
            <a:r>
              <a:rPr lang="en-US" sz="3200" dirty="0">
                <a:solidFill>
                  <a:schemeClr val="bg2">
                    <a:lumMod val="50000"/>
                  </a:schemeClr>
                </a:solidFill>
                <a:cs typeface="B Jadid" pitchFamily="2" charset="-78"/>
              </a:rPr>
              <a:t>:</a:t>
            </a:r>
            <a:r>
              <a:rPr lang="fa-IR" sz="2400" dirty="0">
                <a:cs typeface="B Nazanin" pitchFamily="2" charset="-78"/>
              </a:rPr>
              <a:t>                    </a:t>
            </a:r>
            <a:endParaRPr lang="en-US" sz="2400" dirty="0">
              <a:cs typeface="B Nazanin"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949825" algn="l"/>
              </a:tabLst>
            </a:pPr>
            <a:r>
              <a:rPr lang="fa-IR" sz="2400" dirty="0">
                <a:cs typeface="B Nazanin" pitchFamily="2" charset="-78"/>
              </a:rPr>
              <a:t> استهلاك هزينه هاي قبل از بهره برداري</a:t>
            </a:r>
            <a:r>
              <a:rPr lang="en-US" sz="2400" dirty="0">
                <a:cs typeface="B Nazanin" pitchFamily="2" charset="-78"/>
              </a:rPr>
              <a:t>)</a:t>
            </a:r>
            <a:r>
              <a:rPr lang="fa-IR" sz="2400" dirty="0">
                <a:cs typeface="B Nazanin" pitchFamily="2" charset="-78"/>
              </a:rPr>
              <a:t>دو ساله)           32.50میلیون ریال</a:t>
            </a:r>
            <a:endParaRPr lang="en-US" sz="2400" dirty="0">
              <a:cs typeface="B Nazanin"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949825" algn="l"/>
              </a:tabLst>
            </a:pPr>
            <a:r>
              <a:rPr lang="fa-IR" sz="2400" dirty="0">
                <a:cs typeface="B Nazanin" pitchFamily="2" charset="-78"/>
              </a:rPr>
              <a:t>سود ويژه قبل از كسر ماليات                                     588.02 میلیون ریال</a:t>
            </a:r>
            <a:endParaRPr lang="en-US" sz="2400" dirty="0">
              <a:cs typeface="B Nazanin"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tab pos="4949825" algn="l"/>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5715000" y="2895600"/>
            <a:ext cx="3284874" cy="584775"/>
          </a:xfrm>
          <a:prstGeom prst="rect">
            <a:avLst/>
          </a:prstGeom>
        </p:spPr>
        <p:txBody>
          <a:bodyPr wrap="none">
            <a:spAutoFit/>
          </a:bodyPr>
          <a:lstStyle/>
          <a:p>
            <a:r>
              <a:rPr lang="fa-IR" sz="3200" dirty="0">
                <a:solidFill>
                  <a:schemeClr val="bg2">
                    <a:lumMod val="50000"/>
                  </a:schemeClr>
                </a:solidFill>
                <a:cs typeface="B Jadid" pitchFamily="2" charset="-78"/>
              </a:rPr>
              <a:t>نرخ بازدهي سرمايه </a:t>
            </a:r>
            <a:endParaRPr lang="en-US" sz="3200" dirty="0">
              <a:solidFill>
                <a:schemeClr val="bg2">
                  <a:lumMod val="50000"/>
                </a:schemeClr>
              </a:solidFill>
              <a:cs typeface="B Jadid" pitchFamily="2" charset="-78"/>
            </a:endParaRPr>
          </a:p>
        </p:txBody>
      </p:sp>
      <p:pic>
        <p:nvPicPr>
          <p:cNvPr id="35842"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590800" y="3429000"/>
            <a:ext cx="3743325" cy="1112403"/>
          </a:xfrm>
          <a:prstGeom prst="rect">
            <a:avLst/>
          </a:prstGeom>
          <a:noFill/>
          <a:ln w="9525">
            <a:noFill/>
            <a:miter lim="800000"/>
            <a:headEnd/>
            <a:tailEnd/>
          </a:ln>
        </p:spPr>
      </p:pic>
      <p:sp>
        <p:nvSpPr>
          <p:cNvPr id="7" name="Rectangle 6"/>
          <p:cNvSpPr/>
          <p:nvPr/>
        </p:nvSpPr>
        <p:spPr>
          <a:xfrm>
            <a:off x="5454310" y="4648200"/>
            <a:ext cx="3613490" cy="584775"/>
          </a:xfrm>
          <a:prstGeom prst="rect">
            <a:avLst/>
          </a:prstGeom>
        </p:spPr>
        <p:txBody>
          <a:bodyPr wrap="none">
            <a:spAutoFit/>
          </a:bodyPr>
          <a:lstStyle/>
          <a:p>
            <a:r>
              <a:rPr lang="fa-IR" sz="3200" dirty="0">
                <a:solidFill>
                  <a:schemeClr val="bg2">
                    <a:lumMod val="50000"/>
                  </a:schemeClr>
                </a:solidFill>
                <a:cs typeface="B Jadid" pitchFamily="2" charset="-78"/>
              </a:rPr>
              <a:t>دوره بازگشت سرمايه</a:t>
            </a:r>
            <a:r>
              <a:rPr lang="fa-IR" dirty="0"/>
              <a:t> </a:t>
            </a:r>
            <a:endParaRPr lang="en-US" dirty="0"/>
          </a:p>
        </p:txBody>
      </p:sp>
      <p:pic>
        <p:nvPicPr>
          <p:cNvPr id="35843"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643011" y="5334000"/>
            <a:ext cx="3833989" cy="1155700"/>
          </a:xfrm>
          <a:prstGeom prst="rect">
            <a:avLst/>
          </a:prstGeom>
          <a:noFill/>
          <a:ln w="9525">
            <a:noFill/>
            <a:miter lim="800000"/>
            <a:headEnd/>
            <a:tailEnd/>
          </a:ln>
        </p:spPr>
      </p:pic>
    </p:spTree>
  </p:cSld>
  <p:clrMapOvr>
    <a:masterClrMapping/>
  </p:clrMapOvr>
  <p:transition>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304800" y="685800"/>
            <a:ext cx="8839200" cy="30931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tab pos="1597025" algn="l"/>
              </a:tabLst>
            </a:pPr>
            <a:r>
              <a:rPr lang="fa-IR" sz="3200" dirty="0">
                <a:solidFill>
                  <a:schemeClr val="bg2">
                    <a:lumMod val="50000"/>
                  </a:schemeClr>
                </a:solidFill>
                <a:cs typeface="B Jadid" pitchFamily="2" charset="-78"/>
              </a:rPr>
              <a:t>ارزش افزوده </a:t>
            </a:r>
            <a:r>
              <a:rPr lang="fa-IR" sz="3200" dirty="0" smtClean="0">
                <a:solidFill>
                  <a:schemeClr val="bg2">
                    <a:lumMod val="50000"/>
                  </a:schemeClr>
                </a:solidFill>
                <a:cs typeface="B Jadid" pitchFamily="2" charset="-78"/>
              </a:rPr>
              <a:t>ناخالص</a:t>
            </a:r>
          </a:p>
          <a:p>
            <a:pPr marL="0" marR="0" lvl="0" indent="0" algn="r" defTabSz="914400" rtl="1" eaLnBrk="1" fontAlgn="base" latinLnBrk="0" hangingPunct="1">
              <a:lnSpc>
                <a:spcPct val="150000"/>
              </a:lnSpc>
              <a:spcBef>
                <a:spcPct val="0"/>
              </a:spcBef>
              <a:spcAft>
                <a:spcPct val="0"/>
              </a:spcAft>
              <a:buClrTx/>
              <a:buSzTx/>
              <a:buFontTx/>
              <a:buNone/>
              <a:tabLst>
                <a:tab pos="1597025" algn="l"/>
              </a:tabLst>
            </a:pPr>
            <a:endParaRPr lang="en-US" sz="1000" dirty="0">
              <a:cs typeface="B Nazanin"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tab pos="1597025" algn="l"/>
              </a:tabLst>
            </a:pPr>
            <a:r>
              <a:rPr lang="fa-IR" sz="2000" dirty="0">
                <a:cs typeface="B Nazanin" pitchFamily="2" charset="-78"/>
              </a:rPr>
              <a:t>ارزش افزوده ناخالص = (تعمیر و نگهداری + سوخت و انرژی + مواد اولیه و بسته بندی)- فروش کل</a:t>
            </a:r>
            <a:endParaRPr lang="en-US" sz="2000" dirty="0">
              <a:cs typeface="B Nazanin"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tab pos="1597025" algn="l"/>
              </a:tabLst>
            </a:pPr>
            <a:r>
              <a:rPr lang="fa-IR" sz="2400" dirty="0">
                <a:cs typeface="B Nazanin" pitchFamily="2" charset="-78"/>
              </a:rPr>
              <a:t>2363.92 میلیون ریال</a:t>
            </a:r>
            <a:endParaRPr lang="en-US" sz="2400" dirty="0">
              <a:cs typeface="B Nazanin"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tab pos="1597025" algn="l"/>
              </a:tabLst>
            </a:pPr>
            <a:r>
              <a:rPr lang="fa-IR" sz="2000" dirty="0">
                <a:cs typeface="B Nazanin" pitchFamily="2" charset="-78"/>
              </a:rPr>
              <a:t>ارزش افزوده ناخالص = (استهلاک قبل از بهره برداری + استهلاک دارایی ها) -  ارزش افزوده ناخالص</a:t>
            </a:r>
            <a:endParaRPr lang="en-US" sz="2000" dirty="0">
              <a:cs typeface="B Nazanin"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tab pos="1597025" algn="l"/>
              </a:tabLst>
            </a:pPr>
            <a:r>
              <a:rPr lang="fa-IR" sz="2400" dirty="0">
                <a:cs typeface="B Nazanin" pitchFamily="2" charset="-78"/>
              </a:rPr>
              <a:t>2127.52 میلیون ریال</a:t>
            </a:r>
          </a:p>
        </p:txBody>
      </p:sp>
      <p:pic>
        <p:nvPicPr>
          <p:cNvPr id="3686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712119" y="5029200"/>
            <a:ext cx="5603081" cy="990600"/>
          </a:xfrm>
          <a:prstGeom prst="rect">
            <a:avLst/>
          </a:prstGeom>
          <a:noFill/>
          <a:ln w="9525">
            <a:noFill/>
            <a:miter lim="800000"/>
            <a:headEnd/>
            <a:tailEnd/>
          </a:ln>
        </p:spPr>
      </p:pic>
      <p:pic>
        <p:nvPicPr>
          <p:cNvPr id="36867"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752600" y="3962400"/>
            <a:ext cx="5387601" cy="866775"/>
          </a:xfrm>
          <a:prstGeom prst="rect">
            <a:avLst/>
          </a:prstGeom>
          <a:noFill/>
          <a:ln w="9525">
            <a:noFill/>
            <a:miter lim="800000"/>
            <a:headEnd/>
            <a:tailEnd/>
          </a:ln>
        </p:spPr>
      </p:pic>
    </p:spTree>
  </p:cSld>
  <p:clrMapOvr>
    <a:masterClrMapping/>
  </p:clrMapOvr>
  <p:transition>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5786" y="1857364"/>
            <a:ext cx="7643866" cy="1754326"/>
          </a:xfrm>
          <a:prstGeom prst="rect">
            <a:avLst/>
          </a:prstGeom>
          <a:noFill/>
          <a:ln>
            <a:solidFill>
              <a:schemeClr val="accent1"/>
            </a:solidFill>
          </a:ln>
        </p:spPr>
        <p:txBody>
          <a:bodyPr>
            <a:spAutoFit/>
          </a:bodyPr>
          <a:lstStyle/>
          <a:p>
            <a:pPr algn="ctr">
              <a:defRPr/>
            </a:pPr>
            <a:r>
              <a:rPr lang="fa-IR" sz="5400" b="1" spc="300" dirty="0">
                <a:ln w="11430" cmpd="sng">
                  <a:solidFill>
                    <a:schemeClr val="accent1">
                      <a:tint val="10000"/>
                    </a:schemeClr>
                  </a:solidFill>
                  <a:prstDash val="solid"/>
                  <a:miter lim="800000"/>
                </a:ln>
                <a:solidFill>
                  <a:schemeClr val="accent2">
                    <a:lumMod val="50000"/>
                  </a:schemeClr>
                </a:solidFill>
                <a:effectLst>
                  <a:glow rad="45500">
                    <a:schemeClr val="accent1">
                      <a:satMod val="220000"/>
                      <a:alpha val="35000"/>
                    </a:schemeClr>
                  </a:glow>
                </a:effectLst>
                <a:cs typeface="B Jadid" pitchFamily="2" charset="-78"/>
              </a:rPr>
              <a:t> از وقتی که گذاشتید </a:t>
            </a:r>
          </a:p>
          <a:p>
            <a:pPr algn="ctr">
              <a:defRPr/>
            </a:pPr>
            <a:r>
              <a:rPr lang="fa-IR" sz="5400" b="1" spc="300" dirty="0">
                <a:ln w="11430" cmpd="sng">
                  <a:solidFill>
                    <a:schemeClr val="accent1">
                      <a:tint val="10000"/>
                    </a:schemeClr>
                  </a:solidFill>
                  <a:prstDash val="solid"/>
                  <a:miter lim="800000"/>
                </a:ln>
                <a:solidFill>
                  <a:schemeClr val="accent2">
                    <a:lumMod val="50000"/>
                  </a:schemeClr>
                </a:solidFill>
                <a:effectLst>
                  <a:glow rad="45500">
                    <a:schemeClr val="accent1">
                      <a:satMod val="220000"/>
                      <a:alpha val="35000"/>
                    </a:schemeClr>
                  </a:glow>
                </a:effectLst>
                <a:cs typeface="B Jadid" pitchFamily="2" charset="-78"/>
              </a:rPr>
              <a:t>سپاس گذارم</a:t>
            </a:r>
            <a:endParaRPr lang="en-US" sz="5400" b="1" spc="300" dirty="0">
              <a:ln w="11430" cmpd="sng">
                <a:solidFill>
                  <a:schemeClr val="accent1">
                    <a:tint val="10000"/>
                  </a:schemeClr>
                </a:solidFill>
                <a:prstDash val="solid"/>
                <a:miter lim="800000"/>
              </a:ln>
              <a:solidFill>
                <a:schemeClr val="accent2">
                  <a:lumMod val="50000"/>
                </a:schemeClr>
              </a:solidFill>
              <a:effectLst>
                <a:glow rad="45500">
                  <a:schemeClr val="accent1">
                    <a:satMod val="220000"/>
                    <a:alpha val="35000"/>
                  </a:schemeClr>
                </a:glow>
              </a:effectLst>
              <a:cs typeface="B Jadid" pitchFamily="2" charset="-78"/>
            </a:endParaRPr>
          </a:p>
        </p:txBody>
      </p:sp>
      <p:sp>
        <p:nvSpPr>
          <p:cNvPr id="5" name="Subtitle 2"/>
          <p:cNvSpPr txBox="1">
            <a:spLocks/>
          </p:cNvSpPr>
          <p:nvPr/>
        </p:nvSpPr>
        <p:spPr>
          <a:xfrm>
            <a:off x="214313" y="4786313"/>
            <a:ext cx="4000500" cy="500062"/>
          </a:xfrm>
          <a:prstGeom prst="rect">
            <a:avLst/>
          </a:prstGeom>
        </p:spPr>
        <p:txBody>
          <a:bodyPr tIns="0" rIns="45720" bIns="0" anchor="b">
            <a:normAutofit/>
          </a:bodyPr>
          <a:lstStyle/>
          <a:p>
            <a:pPr algn="ctr" fontAlgn="auto">
              <a:spcBef>
                <a:spcPct val="20000"/>
              </a:spcBef>
              <a:spcAft>
                <a:spcPts val="0"/>
              </a:spcAft>
              <a:buClr>
                <a:schemeClr val="accent1"/>
              </a:buClr>
              <a:buSzPct val="80000"/>
              <a:buFont typeface="Wingdings 2"/>
              <a:buNone/>
              <a:defRPr/>
            </a:pPr>
            <a:r>
              <a:rPr lang="fa-IR" sz="2400" b="1" dirty="0" smtClean="0">
                <a:solidFill>
                  <a:schemeClr val="accent2">
                    <a:lumMod val="50000"/>
                  </a:schemeClr>
                </a:solidFill>
                <a:latin typeface="+mn-lt"/>
                <a:cs typeface="B Nazanin" pitchFamily="2" charset="-78"/>
              </a:rPr>
              <a:t>با تشکر</a:t>
            </a:r>
            <a:endParaRPr lang="en-US" sz="2400" b="1" dirty="0">
              <a:solidFill>
                <a:schemeClr val="accent2">
                  <a:lumMod val="50000"/>
                </a:schemeClr>
              </a:solidFill>
              <a:latin typeface="+mn-lt"/>
              <a:cs typeface="B Nazanin" pitchFamily="2" charset="-78"/>
            </a:endParaRPr>
          </a:p>
          <a:p>
            <a:pPr algn="ctr" fontAlgn="auto">
              <a:spcBef>
                <a:spcPct val="20000"/>
              </a:spcBef>
              <a:spcAft>
                <a:spcPts val="0"/>
              </a:spcAft>
              <a:buClr>
                <a:schemeClr val="accent1"/>
              </a:buClr>
              <a:buSzPct val="80000"/>
              <a:buFont typeface="Wingdings 2"/>
              <a:buNone/>
              <a:defRPr/>
            </a:pPr>
            <a:endParaRPr lang="en-US" sz="2000" dirty="0">
              <a:latin typeface="+mn-lt"/>
              <a:cs typeface="+mn-cs"/>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par>
                          <p:cTn id="8" fill="hold">
                            <p:stCondLst>
                              <p:cond delay="0"/>
                            </p:stCondLst>
                            <p:childTnLst>
                              <p:par>
                                <p:cTn id="9" presetID="23" presetClass="entr" presetSubtype="16"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90</TotalTime>
  <Words>1589</Words>
  <Application>Microsoft Office PowerPoint</Application>
  <PresentationFormat>On-screen Show (4:3)</PresentationFormat>
  <Paragraphs>682</Paragraphs>
  <Slides>25</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25</vt:i4>
      </vt:variant>
    </vt:vector>
  </HeadingPairs>
  <TitlesOfParts>
    <vt:vector size="38" baseType="lpstr">
      <vt:lpstr>Arial</vt:lpstr>
      <vt:lpstr>B Jadid</vt:lpstr>
      <vt:lpstr>B Koodak</vt:lpstr>
      <vt:lpstr>B Nazanin</vt:lpstr>
      <vt:lpstr>BNazanin</vt:lpstr>
      <vt:lpstr>Calibri</vt:lpstr>
      <vt:lpstr>Cambria</vt:lpstr>
      <vt:lpstr>Lucida Sans Unicode</vt:lpstr>
      <vt:lpstr>Times New Roman</vt:lpstr>
      <vt:lpstr>Verdana</vt:lpstr>
      <vt:lpstr>Wingdings 2</vt:lpstr>
      <vt:lpstr>Wingdings 3</vt:lpstr>
      <vt:lpstr>Concourse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Ehsan</dc:creator>
  <cp:lastModifiedBy>MRT www.Win2Farsi.com</cp:lastModifiedBy>
  <cp:revision>25</cp:revision>
  <dcterms:created xsi:type="dcterms:W3CDTF">2008-12-28T14:14:31Z</dcterms:created>
  <dcterms:modified xsi:type="dcterms:W3CDTF">2017-01-13T12:01:35Z</dcterms:modified>
</cp:coreProperties>
</file>