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2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73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CC6600"/>
    <a:srgbClr val="00000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2" autoAdjust="0"/>
    <p:restoredTop sz="94376" autoAdjust="0"/>
  </p:normalViewPr>
  <p:slideViewPr>
    <p:cSldViewPr>
      <p:cViewPr varScale="1">
        <p:scale>
          <a:sx n="42" d="100"/>
          <a:sy n="42" d="100"/>
        </p:scale>
        <p:origin x="1278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8196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506E61F-8963-4D3E-99E4-2418E1C88DB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19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19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19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6B39F7-97D9-4C4F-9269-2A3343EA4AE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83369"/>
      </p:ext>
    </p:extLst>
  </p:cSld>
  <p:clrMapOvr>
    <a:masterClrMapping/>
  </p:clrMapOvr>
  <p:transition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3A9E94-AE7F-4249-9EDE-EC31DEF61F1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387824"/>
      </p:ext>
    </p:extLst>
  </p:cSld>
  <p:clrMapOvr>
    <a:masterClrMapping/>
  </p:clrMapOvr>
  <p:transition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01B64D-4A15-40A1-95D4-D292FC8ABE5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403324"/>
      </p:ext>
    </p:extLst>
  </p:cSld>
  <p:clrMapOvr>
    <a:masterClrMapping/>
  </p:clrMapOvr>
  <p:transition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8D640F-F1D0-41F7-AE3B-E431207C9D2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767978"/>
      </p:ext>
    </p:extLst>
  </p:cSld>
  <p:clrMapOvr>
    <a:masterClrMapping/>
  </p:clrMapOvr>
  <p:transition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034B90-DD0E-41C5-9915-15B26337305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676531"/>
      </p:ext>
    </p:extLst>
  </p:cSld>
  <p:clrMapOvr>
    <a:masterClrMapping/>
  </p:clrMapOvr>
  <p:transition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AA182B-4E2E-4C7B-A4F8-D03AAACAD10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466614"/>
      </p:ext>
    </p:extLst>
  </p:cSld>
  <p:clrMapOvr>
    <a:masterClrMapping/>
  </p:clrMapOvr>
  <p:transition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BDA49-ACC0-45A1-AE4B-9A36195E105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11441"/>
      </p:ext>
    </p:extLst>
  </p:cSld>
  <p:clrMapOvr>
    <a:masterClrMapping/>
  </p:clrMapOvr>
  <p:transition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E43A43-01AA-4832-B7AA-FB10395367C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516564"/>
      </p:ext>
    </p:extLst>
  </p:cSld>
  <p:clrMapOvr>
    <a:masterClrMapping/>
  </p:clrMapOvr>
  <p:transition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7D8C01-BB29-4DE6-BFCF-47D81C82DD0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479051"/>
      </p:ext>
    </p:extLst>
  </p:cSld>
  <p:clrMapOvr>
    <a:masterClrMapping/>
  </p:clrMapOvr>
  <p:transition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F6BFDE-6F33-4A04-AACA-64EDBAB265A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231049"/>
      </p:ext>
    </p:extLst>
  </p:cSld>
  <p:clrMapOvr>
    <a:masterClrMapping/>
  </p:clrMapOvr>
  <p:transition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fld id="{7D4306BD-9499-47D5-9F95-371E1B44E564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17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1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1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17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1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1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17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1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1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17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1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1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17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1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1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404664"/>
            <a:ext cx="7777163" cy="1152128"/>
          </a:xfrm>
        </p:spPr>
        <p:txBody>
          <a:bodyPr/>
          <a:lstStyle/>
          <a:p>
            <a:r>
              <a:rPr lang="fa-IR" dirty="0" smtClean="0">
                <a:cs typeface="B Titr" panose="00000700000000000000" pitchFamily="2" charset="-78"/>
              </a:rPr>
              <a:t>مدیریت استرس امتحان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15616" y="1988840"/>
            <a:ext cx="6750050" cy="1752600"/>
          </a:xfrm>
        </p:spPr>
        <p:txBody>
          <a:bodyPr/>
          <a:lstStyle/>
          <a:p>
            <a:r>
              <a:rPr lang="fa-IR" sz="5400" dirty="0">
                <a:cs typeface="2  Titr" pitchFamily="2" charset="-78"/>
              </a:rPr>
              <a:t>گامی به سوی موفقیت بیشتر</a:t>
            </a:r>
            <a:endParaRPr lang="en-US" sz="5400" dirty="0">
              <a:cs typeface="2  Titr" pitchFamily="2" charset="-78"/>
            </a:endParaRPr>
          </a:p>
        </p:txBody>
      </p:sp>
      <p:pic>
        <p:nvPicPr>
          <p:cNvPr id="6" name="Picture 5" descr="اضطراب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140968"/>
            <a:ext cx="4896544" cy="3552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636912"/>
            <a:ext cx="8964612" cy="1384300"/>
          </a:xfrm>
        </p:spPr>
        <p:txBody>
          <a:bodyPr/>
          <a:lstStyle/>
          <a:p>
            <a:pPr algn="ctr"/>
            <a:r>
              <a:rPr lang="ar-SA" sz="2800" dirty="0">
                <a:effectLst/>
                <a:cs typeface="2  Titr" pitchFamily="2" charset="-78"/>
              </a:rPr>
              <a:t>همه ما پيش از امتحان يا وقايع مهم ديگر ،درجاتي از نگراني يا تنش را تجربه مي كنيم . در واقع مقادير كم اضطراب ونگراني ما را بر مي انگيزد و به ما كمك مي كند ولي نگراني بيش از حد مي تواند مشكل ايجاد كند مخصوصا اگر در جريان آماده سازي و انجام امتحان</a:t>
            </a:r>
            <a:r>
              <a:rPr lang="ar-SA" sz="2800" dirty="0">
                <a:effectLst/>
                <a:cs typeface="Tahoma" panose="020B0604030504040204" pitchFamily="34" charset="0"/>
              </a:rPr>
              <a:t>‌</a:t>
            </a:r>
            <a:r>
              <a:rPr lang="ar-SA" sz="2800" dirty="0">
                <a:effectLst/>
                <a:cs typeface="2  Titr" pitchFamily="2" charset="-78"/>
              </a:rPr>
              <a:t>ها مزاحمت ايجاد كند.برای مقابله با اضطراب در این مواقع گامهایی وجود دارد که در این مقاله به آن پرداخته می شود.</a:t>
            </a:r>
            <a:endParaRPr lang="en-US" sz="2800" dirty="0">
              <a:effectLst/>
              <a:cs typeface="2  Tit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>
                <a:cs typeface="Titr" pitchFamily="2" charset="-78"/>
              </a:rPr>
              <a:t>مقابله با اضطراب</a:t>
            </a:r>
            <a:r>
              <a:rPr lang="en-US"/>
              <a:t>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rtl="1"/>
            <a:r>
              <a:rPr lang="ar-SA" sz="2800" dirty="0">
                <a:cs typeface="Titr" pitchFamily="2" charset="-78"/>
              </a:rPr>
              <a:t>اولين گام اين است كه بين دو نوع اضطراب تمايز قائل شويم. اگر اضطراب شما نتيجه مستقيم عدم آماده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سازي باشد آن را واكنش طبيعي و منطقي در نظر بگيريد ولي اگر كاملا آماده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ايد ولي با اين حال هنوز وحشت زده و يا حساس هستيد واكنش شما منطقي نيست. با اين كه هر دو اين اضطراب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ها طبيعي تلقي مي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شوند (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چون هركسي ممكن است آنها را تجربه كند) ولي محققا آنچه اهميت دارد به دست آوردن دانش و اطلاعات در زمينه چيره شدن بر آثار اين گونه اضطراب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ها مي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باشد.</a:t>
            </a:r>
            <a:endParaRPr lang="en-US" sz="2800" dirty="0">
              <a:cs typeface="Titr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1673225"/>
            <a:ext cx="8064574" cy="5184775"/>
          </a:xfrm>
        </p:spPr>
        <p:txBody>
          <a:bodyPr/>
          <a:lstStyle/>
          <a:p>
            <a:pPr algn="just" rtl="1">
              <a:lnSpc>
                <a:spcPct val="80000"/>
              </a:lnSpc>
            </a:pPr>
            <a:r>
              <a:rPr 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itr" pitchFamily="2" charset="-78"/>
              </a:rPr>
              <a:t>آماده</a:t>
            </a:r>
            <a:r>
              <a:rPr 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homa" panose="020B0604030504040204" pitchFamily="34" charset="0"/>
              </a:rPr>
              <a:t>‌</a:t>
            </a:r>
            <a:r>
              <a:rPr 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itr" pitchFamily="2" charset="-78"/>
              </a:rPr>
              <a:t>سازي بهترين شيوه به حداقل رساندن اضطراب منطقي است. به نكات ز</a:t>
            </a:r>
            <a:r>
              <a:rPr lang="ar-SA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itr" pitchFamily="2" charset="-78"/>
              </a:rPr>
              <a:t>آ</a:t>
            </a:r>
            <a:r>
              <a:rPr 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itr" pitchFamily="2" charset="-78"/>
              </a:rPr>
              <a:t>ير توجه كنيد. </a:t>
            </a:r>
          </a:p>
          <a:p>
            <a:pPr algn="just" rtl="1">
              <a:lnSpc>
                <a:spcPct val="80000"/>
              </a:lnSpc>
            </a:pPr>
            <a:r>
              <a:rPr 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itr" pitchFamily="2" charset="-78"/>
              </a:rPr>
              <a:t>-        از تلنبار كردن مطالب امتحان اجتناب كنيد. تسلط بر كل مطالب يك نيمسال تحصيلي يك روز قبل از امتحان شيوه يادگيري غلطي است و به آساني اضطراب ايجاد مي كند چون وقت كافي براي اين همه مطالب در اختيار نداريد. </a:t>
            </a:r>
          </a:p>
          <a:p>
            <a:pPr algn="just" rtl="1">
              <a:lnSpc>
                <a:spcPct val="80000"/>
              </a:lnSpc>
            </a:pPr>
            <a:r>
              <a:rPr 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itr" pitchFamily="2" charset="-78"/>
              </a:rPr>
              <a:t>-        كل مطالب و اطلاعاتي را كه در طول يك نيمسال تحصيلي به شما ارائه شده تركيب كنيد و به منظور تسلط بر مفاهيم كليدي و اساسي درس به كارگيريد. </a:t>
            </a:r>
          </a:p>
          <a:p>
            <a:pPr algn="just" rtl="1">
              <a:lnSpc>
                <a:spcPct val="80000"/>
              </a:lnSpc>
            </a:pPr>
            <a:r>
              <a:rPr 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itr" pitchFamily="2" charset="-78"/>
              </a:rPr>
              <a:t>-        به هنگام مطالعه از خود بپرسيد چه سؤالي ممكن است از شما پرسيده شود آنگاه سعي كنيد با ادغام ويكپارچه ساختن تمامي افكاري كه از سخنراني ها ، يادداشت ها، كتاب ها وخواندني</a:t>
            </a:r>
            <a:r>
              <a:rPr 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homa" panose="020B0604030504040204" pitchFamily="34" charset="0"/>
              </a:rPr>
              <a:t>‌</a:t>
            </a:r>
            <a:r>
              <a:rPr 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itr" pitchFamily="2" charset="-78"/>
              </a:rPr>
              <a:t>هاي اضافي به دست آورده ايد به آن سؤال پاسخ دهيد . </a:t>
            </a:r>
          </a:p>
          <a:p>
            <a:pPr algn="just" rtl="1">
              <a:lnSpc>
                <a:spcPct val="80000"/>
              </a:lnSpc>
            </a:pPr>
            <a:r>
              <a:rPr lang="ar-S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Titr" pitchFamily="2" charset="-78"/>
              </a:rPr>
              <a:t>-        اگر وقت كافي براي خواندن كل مطالب ارائه شده در نيمسال تحصيلي نداريد. بخشي از آن را كه مي توانيد بخوانيد و روي آن كار كنيد ، انتخاب كنيد . در امتحان يك هدف خود را ارائه دانش از طريق اين اطلاعات قرار دهيد. 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Titr" pitchFamily="2" charset="-78"/>
            </a:endParaRP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>
                <a:solidFill>
                  <a:srgbClr val="CC6600"/>
                </a:solidFill>
                <a:cs typeface="Tahoma" panose="020B0604030504040204" pitchFamily="34" charset="0"/>
              </a:rPr>
              <a:t>آ</a:t>
            </a:r>
            <a:r>
              <a:rPr lang="ar-SA" b="1" dirty="0">
                <a:solidFill>
                  <a:srgbClr val="CC6600"/>
                </a:solidFill>
                <a:cs typeface="Tahoma" panose="020B0604030504040204" pitchFamily="34" charset="0"/>
              </a:rPr>
              <a:t>ماده سازي مي تواند كمك كند</a:t>
            </a:r>
            <a:endParaRPr lang="en-US" b="1" dirty="0">
              <a:solidFill>
                <a:srgbClr val="CC6600"/>
              </a:solidFill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3568" y="1557338"/>
            <a:ext cx="8460432" cy="5300662"/>
          </a:xfrm>
        </p:spPr>
        <p:txBody>
          <a:bodyPr/>
          <a:lstStyle/>
          <a:p>
            <a:pPr algn="just" rtl="1">
              <a:lnSpc>
                <a:spcPct val="80000"/>
              </a:lnSpc>
            </a:pPr>
            <a:r>
              <a:rPr lang="ar-SA" sz="2800" dirty="0">
                <a:cs typeface="Titr" pitchFamily="2" charset="-78"/>
              </a:rPr>
              <a:t>با تغييردادن ديدگاه خود درباره تجربه امتحان،  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مي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توانيد از مطالعه كردن لذت ببريد و عملكرد شما نيز بهبود مي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يابد. زياد از حد به نمره اهميت ندهيد. نمره نه بازتابي از ارزش فردي شماست و نه مي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تواند موفقيت آينده شما را پيش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بيني كند. نكات زير را درنظر بگيريد:</a:t>
            </a:r>
          </a:p>
          <a:p>
            <a:pPr algn="just" rtl="1">
              <a:lnSpc>
                <a:spcPct val="80000"/>
              </a:lnSpc>
            </a:pPr>
            <a:r>
              <a:rPr lang="ar-SA" sz="2800" dirty="0">
                <a:cs typeface="Titr" pitchFamily="2" charset="-78"/>
              </a:rPr>
              <a:t>به خودتان بگوئيد كه يك امتحان تنها يك امتحان است چيزهاي ديگر هم در زندگي هست. زندگی ابعاد گوناگونی دارد که یک بعد آن مطالعه و یادگیری است . از همه ابعاد لذت ببرید و احساس بودن کنید.</a:t>
            </a:r>
          </a:p>
          <a:p>
            <a:pPr algn="just" rtl="1">
              <a:lnSpc>
                <a:spcPct val="80000"/>
              </a:lnSpc>
            </a:pPr>
            <a:r>
              <a:rPr lang="ar-SA" sz="2800" dirty="0">
                <a:latin typeface="Arial" panose="020B0604020202020204" pitchFamily="34" charset="0"/>
                <a:cs typeface="Titr" pitchFamily="2" charset="-78"/>
              </a:rPr>
              <a:t>  بعد از امتحان به خودتان پاداش دهيد فيلمي تماشا كنيد، براي غذا خوردن بيرون برويد، 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ديداري با دوستان داشته باشيد. </a:t>
            </a:r>
          </a:p>
          <a:p>
            <a:pPr algn="just" rtl="1">
              <a:lnSpc>
                <a:spcPct val="80000"/>
              </a:lnSpc>
            </a:pPr>
            <a:r>
              <a:rPr lang="ar-SA" sz="2800" dirty="0">
                <a:cs typeface="Titr" pitchFamily="2" charset="-78"/>
              </a:rPr>
              <a:t>از تجسم احساسهاي منفي پرهيز كنيد. </a:t>
            </a:r>
          </a:p>
          <a:p>
            <a:pPr algn="just" rtl="1">
              <a:lnSpc>
                <a:spcPct val="80000"/>
              </a:lnSpc>
            </a:pPr>
            <a:r>
              <a:rPr lang="ar-SA" sz="2800" dirty="0">
                <a:cs typeface="Titr" pitchFamily="2" charset="-78"/>
              </a:rPr>
              <a:t>شيوه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هايي طرح ريزي كنيد كه كار شما را در نيمسال تحصيلي بعدي بهبود بخشد. </a:t>
            </a:r>
            <a:endParaRPr lang="en-US" sz="2800" dirty="0">
              <a:cs typeface="Titr" pitchFamily="2" charset="-78"/>
            </a:endParaRPr>
          </a:p>
          <a:p>
            <a:pPr algn="just" rtl="1">
              <a:lnSpc>
                <a:spcPct val="80000"/>
              </a:lnSpc>
            </a:pPr>
            <a:r>
              <a:rPr lang="ar-SA" sz="2800" dirty="0">
                <a:cs typeface="Titr" pitchFamily="2" charset="-78"/>
              </a:rPr>
              <a:t>به خاطر داشته باشيدكه منطقي ترين انتظارات اين است كه سعي كنيد هرچه را مي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دانيد تا آنجا كه مي توانيد،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 نشان دهيد</a:t>
            </a:r>
            <a:r>
              <a:rPr lang="en-US" sz="1400" dirty="0"/>
              <a:t>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>
                <a:cs typeface="Titr" pitchFamily="2" charset="-78"/>
              </a:rPr>
              <a:t>تغيير دادن نگرش هاي خود</a:t>
            </a:r>
            <a:r>
              <a:rPr lang="en-US"/>
              <a:t> 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484313"/>
            <a:ext cx="8686800" cy="5373687"/>
          </a:xfrm>
        </p:spPr>
        <p:txBody>
          <a:bodyPr/>
          <a:lstStyle/>
          <a:p>
            <a:pPr algn="just" rtl="1">
              <a:lnSpc>
                <a:spcPct val="80000"/>
              </a:lnSpc>
            </a:pPr>
            <a:r>
              <a:rPr lang="ar-SA" sz="2800" dirty="0">
                <a:cs typeface="Titr" pitchFamily="2" charset="-78"/>
              </a:rPr>
              <a:t>دانشجوياني  كه براي امتحان خود را آماده مي سازند نسبت به نيازهاي زيستي ، عاطفي و اجتماعي پايه خود بي توجه هستند . به منظور كسب بهترين كارآمدي بايد به خودتان به عنوان يك شخص كامل فكر كنيد نه فقط يك امتحان دهنده . به خاطرداشته باشيد كه : </a:t>
            </a:r>
          </a:p>
          <a:p>
            <a:pPr algn="just" rtl="1">
              <a:lnSpc>
                <a:spcPct val="80000"/>
              </a:lnSpc>
            </a:pPr>
            <a:r>
              <a:rPr lang="ar-SA" sz="2800" dirty="0">
                <a:cs typeface="Titr" pitchFamily="2" charset="-78"/>
              </a:rPr>
              <a:t>عادات خوب غذايي و ورزش كردن را ادامه دهيد. تفريحات و فعاليت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هاي اجتماعي را قطع نكنيد همه اينها به سلامت جسمي و عاطفي شما كمك مي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كنند . </a:t>
            </a:r>
          </a:p>
          <a:p>
            <a:pPr algn="just" rtl="1">
              <a:lnSpc>
                <a:spcPct val="80000"/>
              </a:lnSpc>
            </a:pPr>
            <a:r>
              <a:rPr lang="ar-SA" sz="2800" dirty="0">
                <a:cs typeface="Titr" pitchFamily="2" charset="-78"/>
              </a:rPr>
              <a:t>وقتي مطالعه مي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كنيد آهنگ متوسط پيشرفت را دنبال كنيد. هر گاه ممكن است تنوعي در كار ايجاد كنيد وهر وقت نياز است استراحت كنيد.</a:t>
            </a:r>
          </a:p>
          <a:p>
            <a:pPr algn="just" rtl="1">
              <a:lnSpc>
                <a:spcPct val="80000"/>
              </a:lnSpc>
            </a:pPr>
            <a:r>
              <a:rPr lang="ar-SA" sz="2800" dirty="0">
                <a:cs typeface="Titr" pitchFamily="2" charset="-78"/>
              </a:rPr>
              <a:t>شب قبل از امتحان خوب بخوابيد وقتي بسيار خسته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ايد كار آمدي خود را از دست مي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دهيد. </a:t>
            </a:r>
          </a:p>
          <a:p>
            <a:pPr algn="just" rtl="1">
              <a:lnSpc>
                <a:spcPct val="80000"/>
              </a:lnSpc>
            </a:pPr>
            <a:r>
              <a:rPr lang="ar-SA" sz="2800" dirty="0">
                <a:cs typeface="Titr" pitchFamily="2" charset="-78"/>
              </a:rPr>
              <a:t>وقتي احساس مي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كنيد به قدر كافي براي امتحان آماده</a:t>
            </a:r>
            <a:r>
              <a:rPr lang="ar-SA" sz="2800" dirty="0">
                <a:cs typeface="Tahoma" panose="020B0604030504040204" pitchFamily="34" charset="0"/>
              </a:rPr>
              <a:t>‌</a:t>
            </a:r>
            <a:r>
              <a:rPr lang="ar-SA" sz="2800" dirty="0">
                <a:cs typeface="Titr" pitchFamily="2" charset="-78"/>
              </a:rPr>
              <a:t>ايد دست به فعاليتي آرامش بخش بزنيد. </a:t>
            </a:r>
            <a:r>
              <a:rPr lang="ar-SA" sz="2800" b="1" dirty="0">
                <a:latin typeface="Arial" panose="020B0604020202020204" pitchFamily="34" charset="0"/>
                <a:cs typeface="Titr" pitchFamily="2" charset="-78"/>
              </a:rPr>
              <a:t> </a:t>
            </a:r>
            <a:endParaRPr lang="en-US" sz="2800" b="1" dirty="0">
              <a:cs typeface="Titr" pitchFamily="2" charset="-78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>
                <a:latin typeface="Tawfiq 3" pitchFamily="2" charset="2"/>
                <a:cs typeface="Titr" pitchFamily="2" charset="-78"/>
              </a:rPr>
              <a:t>نكات پايه را فراموش نكنيد</a:t>
            </a:r>
            <a:r>
              <a:rPr lang="en-US"/>
              <a:t> 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916113"/>
            <a:ext cx="8686800" cy="4764087"/>
          </a:xfrm>
        </p:spPr>
        <p:txBody>
          <a:bodyPr/>
          <a:lstStyle/>
          <a:p>
            <a:pPr algn="just" rtl="1">
              <a:lnSpc>
                <a:spcPct val="80000"/>
              </a:lnSpc>
            </a:pPr>
            <a:r>
              <a:rPr lang="fa-IR" sz="2400" dirty="0">
                <a:cs typeface="Titr" pitchFamily="2" charset="-78"/>
              </a:rPr>
              <a:t>1-</a:t>
            </a:r>
            <a:r>
              <a:rPr lang="ar-SA" sz="2400" dirty="0">
                <a:cs typeface="Titr" pitchFamily="2" charset="-78"/>
              </a:rPr>
              <a:t> صبحانه سبك و مناسب بخوريد و اگر به آساني مضطرب مي</a:t>
            </a:r>
            <a:r>
              <a:rPr lang="ar-SA" sz="2400" dirty="0">
                <a:cs typeface="Tahoma" panose="020B0604030504040204" pitchFamily="34" charset="0"/>
              </a:rPr>
              <a:t>‌</a:t>
            </a:r>
            <a:r>
              <a:rPr lang="ar-SA" sz="2400" dirty="0">
                <a:cs typeface="Titr" pitchFamily="2" charset="-78"/>
              </a:rPr>
              <a:t>شويد از نوشيدن قهوه يا چاي غليظ پرهيز كنيد. حتي كساني كه قهوه را خوب تحمل مي</a:t>
            </a:r>
            <a:r>
              <a:rPr lang="ar-SA" sz="2400" dirty="0">
                <a:cs typeface="Tahoma" panose="020B0604030504040204" pitchFamily="34" charset="0"/>
              </a:rPr>
              <a:t>‌</a:t>
            </a:r>
            <a:r>
              <a:rPr lang="ar-SA" sz="2400" dirty="0">
                <a:cs typeface="Titr" pitchFamily="2" charset="-78"/>
              </a:rPr>
              <a:t>كنند اگر روز امتحان در مصرف آن زياده روي كنند ممكن است احساس سبكي سر،</a:t>
            </a:r>
            <a:r>
              <a:rPr lang="ar-SA" sz="2400" dirty="0">
                <a:cs typeface="Tahoma" panose="020B0604030504040204" pitchFamily="34" charset="0"/>
              </a:rPr>
              <a:t>‌</a:t>
            </a:r>
            <a:r>
              <a:rPr lang="ar-SA" sz="2400" dirty="0">
                <a:cs typeface="Titr" pitchFamily="2" charset="-78"/>
              </a:rPr>
              <a:t> دلهره ودلشوره كنند.</a:t>
            </a:r>
          </a:p>
          <a:p>
            <a:pPr algn="just" rtl="1">
              <a:lnSpc>
                <a:spcPct val="80000"/>
              </a:lnSpc>
            </a:pPr>
            <a:r>
              <a:rPr lang="fa-IR" sz="2400" dirty="0">
                <a:cs typeface="Titr" pitchFamily="2" charset="-78"/>
              </a:rPr>
              <a:t>2-</a:t>
            </a:r>
            <a:r>
              <a:rPr lang="ar-SA" sz="2400" dirty="0">
                <a:cs typeface="Titr" pitchFamily="2" charset="-78"/>
              </a:rPr>
              <a:t>كاري كنيد كه ساعتي قبل از امتحان احساس آرامش كنيد . مرور توام با عجله مطالب درسي در آخرين دقايق شروع امتحان، تسلط شما بر كل مفاهيم درسي را زايل مي كند و به آن آسيب مي زند. </a:t>
            </a:r>
          </a:p>
          <a:p>
            <a:pPr algn="just" rtl="1">
              <a:lnSpc>
                <a:spcPct val="80000"/>
              </a:lnSpc>
            </a:pPr>
            <a:r>
              <a:rPr lang="fa-IR" sz="2400" dirty="0">
                <a:cs typeface="Titr" pitchFamily="2" charset="-78"/>
              </a:rPr>
              <a:t>3</a:t>
            </a:r>
            <a:r>
              <a:rPr lang="ar-SA" sz="2400" dirty="0">
                <a:cs typeface="Titr" pitchFamily="2" charset="-78"/>
              </a:rPr>
              <a:t>- سعي كنيد زود در محل امتحان حاضر شويد اين عمل به آرامش شما كمك مي كند محلي را انتخاب كنيد كه از درها، پنجره</a:t>
            </a:r>
            <a:r>
              <a:rPr lang="ar-SA" sz="2400" dirty="0">
                <a:cs typeface="Tahoma" panose="020B0604030504040204" pitchFamily="34" charset="0"/>
              </a:rPr>
              <a:t>‌</a:t>
            </a:r>
            <a:r>
              <a:rPr lang="ar-SA" sz="2400" dirty="0">
                <a:cs typeface="Titr" pitchFamily="2" charset="-78"/>
              </a:rPr>
              <a:t>ها و ديگر عوامل پرت كننده حواس دور باشد. </a:t>
            </a:r>
          </a:p>
          <a:p>
            <a:pPr algn="just" rtl="1">
              <a:lnSpc>
                <a:spcPct val="80000"/>
              </a:lnSpc>
            </a:pPr>
            <a:r>
              <a:rPr lang="fa-IR" sz="2400" dirty="0">
                <a:cs typeface="Titr" pitchFamily="2" charset="-78"/>
              </a:rPr>
              <a:t>4</a:t>
            </a:r>
            <a:r>
              <a:rPr lang="ar-SA" sz="2400" dirty="0">
                <a:cs typeface="Titr" pitchFamily="2" charset="-78"/>
              </a:rPr>
              <a:t>-  از همكلاسي</a:t>
            </a:r>
            <a:r>
              <a:rPr lang="ar-SA" sz="2400" dirty="0">
                <a:cs typeface="Tahoma" panose="020B0604030504040204" pitchFamily="34" charset="0"/>
              </a:rPr>
              <a:t>‌</a:t>
            </a:r>
            <a:r>
              <a:rPr lang="ar-SA" sz="2400" dirty="0">
                <a:cs typeface="Titr" pitchFamily="2" charset="-78"/>
              </a:rPr>
              <a:t>هايي كه اضطراب ايجاد مي</a:t>
            </a:r>
            <a:r>
              <a:rPr lang="ar-SA" sz="2400" dirty="0">
                <a:cs typeface="Tahoma" panose="020B0604030504040204" pitchFamily="34" charset="0"/>
              </a:rPr>
              <a:t>‌</a:t>
            </a:r>
            <a:r>
              <a:rPr lang="ar-SA" sz="2400" dirty="0">
                <a:cs typeface="Titr" pitchFamily="2" charset="-78"/>
              </a:rPr>
              <a:t>كنند و سكون و ثبات شما را بر هم مي زنند، پرهيز كنيد . </a:t>
            </a:r>
          </a:p>
          <a:p>
            <a:pPr algn="just" rtl="1">
              <a:lnSpc>
                <a:spcPct val="80000"/>
              </a:lnSpc>
            </a:pPr>
            <a:r>
              <a:rPr lang="fa-IR" sz="2400" dirty="0">
                <a:cs typeface="Titr" pitchFamily="2" charset="-78"/>
              </a:rPr>
              <a:t>5</a:t>
            </a:r>
            <a:r>
              <a:rPr lang="ar-SA" sz="2400" dirty="0">
                <a:latin typeface="Arial" panose="020B0604020202020204" pitchFamily="34" charset="0"/>
                <a:cs typeface="Titr" pitchFamily="2" charset="-78"/>
              </a:rPr>
              <a:t>  -  اگر انتظار شروع امتحان موجب اضطراب شما مي</a:t>
            </a:r>
            <a:r>
              <a:rPr lang="ar-SA" sz="2400" dirty="0">
                <a:cs typeface="Tahoma" panose="020B0604030504040204" pitchFamily="34" charset="0"/>
              </a:rPr>
              <a:t>‌</a:t>
            </a:r>
            <a:r>
              <a:rPr lang="ar-SA" sz="2400" dirty="0">
                <a:cs typeface="Titr" pitchFamily="2" charset="-78"/>
              </a:rPr>
              <a:t>شود با خواندن مجله يا روزنامه</a:t>
            </a:r>
            <a:r>
              <a:rPr lang="ar-SA" sz="2400" dirty="0">
                <a:cs typeface="Tahoma" panose="020B0604030504040204" pitchFamily="34" charset="0"/>
              </a:rPr>
              <a:t>‌</a:t>
            </a:r>
            <a:r>
              <a:rPr lang="ar-SA" sz="2400" dirty="0">
                <a:cs typeface="Titr" pitchFamily="2" charset="-78"/>
              </a:rPr>
              <a:t>اي توجه خود را از امتحان منحرف كنيد.</a:t>
            </a:r>
            <a:r>
              <a:rPr lang="ar-SA" sz="2400" dirty="0"/>
              <a:t> </a:t>
            </a:r>
            <a:endParaRPr lang="en-US" sz="2400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sz="4000">
                <a:cs typeface="Titr" pitchFamily="2" charset="-78"/>
              </a:rPr>
              <a:t> </a:t>
            </a:r>
            <a:r>
              <a:rPr lang="ar-SA" sz="4000" b="1">
                <a:solidFill>
                  <a:srgbClr val="FFFF66"/>
                </a:solidFill>
                <a:cs typeface="Titr" pitchFamily="2" charset="-78"/>
              </a:rPr>
              <a:t>روز امتحان</a:t>
            </a:r>
            <a:r>
              <a:rPr lang="ar-SA" sz="4000" b="1">
                <a:cs typeface="Titr" pitchFamily="2" charset="-78"/>
              </a:rPr>
              <a:t> </a:t>
            </a:r>
            <a:br>
              <a:rPr lang="ar-SA" sz="4000" b="1">
                <a:cs typeface="Titr" pitchFamily="2" charset="-78"/>
              </a:rPr>
            </a:br>
            <a:r>
              <a:rPr lang="ar-SA" sz="4000" b="1">
                <a:solidFill>
                  <a:srgbClr val="CC6600"/>
                </a:solidFill>
                <a:cs typeface="Titr" pitchFamily="2" charset="-78"/>
              </a:rPr>
              <a:t>براي اينكه بتوانيد روز امتحان  بهترين كارآيي را داشته باشيد بايد:</a:t>
            </a:r>
            <a:endParaRPr lang="en-US" sz="4000" b="1">
              <a:solidFill>
                <a:srgbClr val="CC6600"/>
              </a:solidFill>
              <a:cs typeface="Titr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700213"/>
            <a:ext cx="9144000" cy="5157787"/>
          </a:xfrm>
        </p:spPr>
        <p:txBody>
          <a:bodyPr/>
          <a:lstStyle/>
          <a:p>
            <a:pPr algn="r">
              <a:lnSpc>
                <a:spcPct val="80000"/>
              </a:lnSpc>
            </a:pPr>
            <a:r>
              <a:rPr lang="ar-SA" sz="800" b="1">
                <a:cs typeface="2  Mitra" pitchFamily="2" charset="-78"/>
              </a:rPr>
              <a:t>- </a:t>
            </a:r>
            <a:r>
              <a:rPr lang="ar-SA" sz="2800" b="1">
                <a:cs typeface="2  Mitra" pitchFamily="2" charset="-78"/>
              </a:rPr>
              <a:t>ابتدا كل سؤالات امتحاني را مرور كنيد؛  سپس دوباره هر سؤال را بخوانيد . سعي كنيد به امتحان به عنوان فرصتي نگاه كنيد كه به شما اين فرصت را مي</a:t>
            </a:r>
            <a:r>
              <a:rPr lang="ar-SA" sz="2800" b="1">
                <a:cs typeface="Tahoma" panose="020B0604030504040204" pitchFamily="34" charset="0"/>
              </a:rPr>
              <a:t>‌</a:t>
            </a:r>
            <a:r>
              <a:rPr lang="ar-SA" sz="2800" b="1">
                <a:cs typeface="2  Mitra" pitchFamily="2" charset="-78"/>
              </a:rPr>
              <a:t>دهد تابه استاد نشان دهيد چه مي</a:t>
            </a:r>
            <a:r>
              <a:rPr lang="ar-SA" sz="2800" b="1">
                <a:cs typeface="Tahoma" panose="020B0604030504040204" pitchFamily="34" charset="0"/>
              </a:rPr>
              <a:t>‌</a:t>
            </a:r>
            <a:r>
              <a:rPr lang="ar-SA" sz="2800" b="1">
                <a:cs typeface="2  Mitra" pitchFamily="2" charset="-78"/>
              </a:rPr>
              <a:t>دانيد. آنگاه زمان را به نحو مناسب سازماندهي كنيد. آسانترين سؤالات را ابتدا پاسخ دهيد. </a:t>
            </a:r>
          </a:p>
          <a:p>
            <a:pPr algn="r">
              <a:lnSpc>
                <a:spcPct val="80000"/>
              </a:lnSpc>
            </a:pPr>
            <a:r>
              <a:rPr lang="ar-SA" sz="2800" b="1">
                <a:latin typeface="Arial" panose="020B0604020202020204" pitchFamily="34" charset="0"/>
                <a:cs typeface="2  Mitra" pitchFamily="2" charset="-78"/>
              </a:rPr>
              <a:t>      براي سؤالات تشريحي، طرح كلي داشته باشيد، سپس پاسخ خود را با جمله كوتاهي آغاز كنيد. اين عمل باعث مي</a:t>
            </a:r>
            <a:r>
              <a:rPr lang="ar-SA" sz="2800" b="1">
                <a:cs typeface="Tahoma" panose="020B0604030504040204" pitchFamily="34" charset="0"/>
              </a:rPr>
              <a:t>‌</a:t>
            </a:r>
            <a:r>
              <a:rPr lang="ar-SA" sz="2800" b="1">
                <a:cs typeface="2  Mitra" pitchFamily="2" charset="-78"/>
              </a:rPr>
              <a:t>شود از درهم وبرهمي و تكرار مطالب كه تصحيح كننده را عصبي مي</a:t>
            </a:r>
            <a:r>
              <a:rPr lang="ar-SA" sz="2800" b="1">
                <a:cs typeface="Tahoma" panose="020B0604030504040204" pitchFamily="34" charset="0"/>
              </a:rPr>
              <a:t>‌</a:t>
            </a:r>
            <a:r>
              <a:rPr lang="ar-SA" sz="2800" b="1">
                <a:cs typeface="2  Mitra" pitchFamily="2" charset="-78"/>
              </a:rPr>
              <a:t>كند،</a:t>
            </a:r>
            <a:r>
              <a:rPr lang="ar-SA" sz="2800" b="1">
                <a:cs typeface="Tahoma" panose="020B0604030504040204" pitchFamily="34" charset="0"/>
              </a:rPr>
              <a:t>‌</a:t>
            </a:r>
            <a:r>
              <a:rPr lang="ar-SA" sz="2800" b="1">
                <a:cs typeface="2  Mitra" pitchFamily="2" charset="-78"/>
              </a:rPr>
              <a:t>جلوگيري شود. براي سؤالات كوتاه فقط به آنچه كه خواسته شده پاسخ دهيد و تنها به نكته اصلي اشاره كنيد. اگر بخشي از پاسخ به يادتان نمي</a:t>
            </a:r>
            <a:r>
              <a:rPr lang="ar-SA" sz="2800" b="1">
                <a:cs typeface="Tahoma" panose="020B0604030504040204" pitchFamily="34" charset="0"/>
              </a:rPr>
              <a:t>‌</a:t>
            </a:r>
            <a:r>
              <a:rPr lang="ar-SA" sz="2800" b="1">
                <a:cs typeface="2  Mitra" pitchFamily="2" charset="-78"/>
              </a:rPr>
              <a:t>آيد آنچه را كه مي دانيد تا آنجا كه مي</a:t>
            </a:r>
            <a:r>
              <a:rPr lang="ar-SA" sz="2800" b="1">
                <a:cs typeface="Tahoma" panose="020B0604030504040204" pitchFamily="34" charset="0"/>
              </a:rPr>
              <a:t>‌</a:t>
            </a:r>
            <a:r>
              <a:rPr lang="ar-SA" sz="2800" b="1">
                <a:cs typeface="2  Mitra" pitchFamily="2" charset="-78"/>
              </a:rPr>
              <a:t>توانيد نشان دهيد . اگر اصطلاح دقيقي از خاطر شما رفته آنچه را كه مي دانيد با عبارات خود بنويسيد . </a:t>
            </a:r>
          </a:p>
          <a:p>
            <a:pPr algn="r">
              <a:lnSpc>
                <a:spcPct val="80000"/>
              </a:lnSpc>
            </a:pPr>
            <a:r>
              <a:rPr lang="ar-SA" sz="2800" b="1">
                <a:latin typeface="Arial" panose="020B0604020202020204" pitchFamily="34" charset="0"/>
                <a:cs typeface="2  Mitra" pitchFamily="2" charset="-78"/>
              </a:rPr>
              <a:t>      </a:t>
            </a:r>
            <a:endParaRPr lang="en-US" sz="2800" b="1">
              <a:cs typeface="2  Mitra" pitchFamily="2" charset="-78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686800" cy="1676400"/>
          </a:xfrm>
        </p:spPr>
        <p:txBody>
          <a:bodyPr/>
          <a:lstStyle/>
          <a:p>
            <a:pPr algn="ctr"/>
            <a:r>
              <a:rPr lang="ar-SA" sz="3200" b="1">
                <a:solidFill>
                  <a:srgbClr val="FF5050"/>
                </a:solidFill>
                <a:cs typeface="B Titr" panose="00000700000000000000" pitchFamily="2" charset="-78"/>
              </a:rPr>
              <a:t>به محض دريافت برگه امتحان </a:t>
            </a:r>
            <a:br>
              <a:rPr lang="ar-SA" sz="3200" b="1">
                <a:solidFill>
                  <a:srgbClr val="FF5050"/>
                </a:solidFill>
                <a:cs typeface="B Titr" panose="00000700000000000000" pitchFamily="2" charset="-78"/>
              </a:rPr>
            </a:br>
            <a:r>
              <a:rPr lang="ar-SA" sz="2000" b="1">
                <a:solidFill>
                  <a:srgbClr val="FF5050"/>
                </a:solidFill>
                <a:cs typeface="B Titr" panose="00000700000000000000" pitchFamily="2" charset="-78"/>
              </a:rPr>
              <a:t>پيش از پاسخ دادن به سؤالات امتحاني، لحظه</a:t>
            </a:r>
            <a:r>
              <a:rPr lang="ar-SA" sz="2000" b="1">
                <a:solidFill>
                  <a:srgbClr val="FF5050"/>
                </a:solidFill>
                <a:cs typeface="Tahoma" panose="020B0604030504040204" pitchFamily="34" charset="0"/>
              </a:rPr>
              <a:t>‌</a:t>
            </a:r>
            <a:r>
              <a:rPr lang="ar-SA" sz="2000" b="1">
                <a:solidFill>
                  <a:srgbClr val="FF5050"/>
                </a:solidFill>
                <a:cs typeface="B Titr" panose="00000700000000000000" pitchFamily="2" charset="-78"/>
              </a:rPr>
              <a:t>اي صبركنيد و نكات زير را رعايت كنيد:</a:t>
            </a:r>
            <a:r>
              <a:rPr lang="ar-SA"/>
              <a:t> </a:t>
            </a:r>
            <a:endParaRPr lang="en-US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905000"/>
            <a:ext cx="9144000" cy="4953000"/>
          </a:xfrm>
        </p:spPr>
        <p:txBody>
          <a:bodyPr/>
          <a:lstStyle/>
          <a:p>
            <a:pPr algn="r">
              <a:lnSpc>
                <a:spcPct val="80000"/>
              </a:lnSpc>
            </a:pPr>
            <a:r>
              <a:rPr lang="ar-SA" sz="2800" b="1">
                <a:latin typeface="Arial" panose="020B0604020202020204" pitchFamily="34" charset="0"/>
                <a:cs typeface="2  Mitra" pitchFamily="2" charset="-78"/>
              </a:rPr>
              <a:t> </a:t>
            </a:r>
            <a:r>
              <a:rPr lang="fa-IR" sz="2800" b="1">
                <a:cs typeface="2  Mitra" pitchFamily="2" charset="-78"/>
              </a:rPr>
              <a:t>1</a:t>
            </a:r>
            <a:r>
              <a:rPr lang="ar-SA" b="1">
                <a:cs typeface="2  Mitra" pitchFamily="2" charset="-78"/>
              </a:rPr>
              <a:t>- براي سؤالات چند گزينه</a:t>
            </a:r>
            <a:r>
              <a:rPr lang="ar-SA" b="1">
                <a:cs typeface="Tahoma" panose="020B0604030504040204" pitchFamily="34" charset="0"/>
              </a:rPr>
              <a:t>‌</a:t>
            </a:r>
            <a:r>
              <a:rPr lang="ar-SA" b="1">
                <a:cs typeface="2  Mitra" pitchFamily="2" charset="-78"/>
              </a:rPr>
              <a:t>اي، ابتدا تمام گزينه</a:t>
            </a:r>
            <a:r>
              <a:rPr lang="ar-SA" b="1">
                <a:cs typeface="Tahoma" panose="020B0604030504040204" pitchFamily="34" charset="0"/>
              </a:rPr>
              <a:t>‌</a:t>
            </a:r>
            <a:r>
              <a:rPr lang="ar-SA" b="1">
                <a:cs typeface="2  Mitra" pitchFamily="2" charset="-78"/>
              </a:rPr>
              <a:t>ها را بخوانيد سپس گزينه</a:t>
            </a:r>
            <a:r>
              <a:rPr lang="ar-SA" b="1">
                <a:cs typeface="Tahoma" panose="020B0604030504040204" pitchFamily="34" charset="0"/>
              </a:rPr>
              <a:t>‌</a:t>
            </a:r>
            <a:r>
              <a:rPr lang="ar-SA" b="1">
                <a:cs typeface="2  Mitra" pitchFamily="2" charset="-78"/>
              </a:rPr>
              <a:t>هاي آشكار غلط را كنار بگذاريد. اگر در مورد گزينه</a:t>
            </a:r>
            <a:r>
              <a:rPr lang="ar-SA" b="1">
                <a:cs typeface="Tahoma" panose="020B0604030504040204" pitchFamily="34" charset="0"/>
              </a:rPr>
              <a:t>‌</a:t>
            </a:r>
            <a:r>
              <a:rPr lang="ar-SA" b="1">
                <a:cs typeface="2  Mitra" pitchFamily="2" charset="-78"/>
              </a:rPr>
              <a:t>هاي باقيمانده هنوز مردد هستيد به اولين برداشت خود تكيه كنيد آنگاه سريع علامت بزنيد. مراقب واژه</a:t>
            </a:r>
            <a:r>
              <a:rPr lang="ar-SA" b="1">
                <a:cs typeface="Tahoma" panose="020B0604030504040204" pitchFamily="34" charset="0"/>
              </a:rPr>
              <a:t>‌</a:t>
            </a:r>
            <a:r>
              <a:rPr lang="ar-SA" b="1">
                <a:cs typeface="2  Mitra" pitchFamily="2" charset="-78"/>
              </a:rPr>
              <a:t>هاي گمراه كننده</a:t>
            </a:r>
            <a:r>
              <a:rPr lang="ar-SA" b="1">
                <a:cs typeface="Tahoma" panose="020B0604030504040204" pitchFamily="34" charset="0"/>
              </a:rPr>
              <a:t>‌</a:t>
            </a:r>
            <a:r>
              <a:rPr lang="ar-SA" b="1">
                <a:cs typeface="2  Mitra" pitchFamily="2" charset="-78"/>
              </a:rPr>
              <a:t>اي چون "تنها "،  "هميشه "يا " اكثرا " در سؤالات باشيد . </a:t>
            </a:r>
            <a:br>
              <a:rPr lang="ar-SA" b="1">
                <a:cs typeface="2  Mitra" pitchFamily="2" charset="-78"/>
              </a:rPr>
            </a:br>
            <a:r>
              <a:rPr lang="fa-IR" b="1">
                <a:cs typeface="2  Mitra" pitchFamily="2" charset="-78"/>
              </a:rPr>
              <a:t>2</a:t>
            </a:r>
            <a:r>
              <a:rPr lang="ar-SA" b="1">
                <a:cs typeface="2  Mitra" pitchFamily="2" charset="-78"/>
              </a:rPr>
              <a:t>- با شتاب امتحان ندهيد. ساعت مچي به همراه داشته باشيد و سرعت پاسخگويي خود را براي هر سؤال   هر از چند گاهی وارسي كنيد. اگر به نظر مي</a:t>
            </a:r>
            <a:r>
              <a:rPr lang="ar-SA" b="1">
                <a:cs typeface="Tahoma" panose="020B0604030504040204" pitchFamily="34" charset="0"/>
              </a:rPr>
              <a:t>‌</a:t>
            </a:r>
            <a:r>
              <a:rPr lang="ar-SA" b="1">
                <a:cs typeface="2  Mitra" pitchFamily="2" charset="-78"/>
              </a:rPr>
              <a:t>آيد نمي</a:t>
            </a:r>
            <a:r>
              <a:rPr lang="ar-SA" b="1">
                <a:cs typeface="Tahoma" panose="020B0604030504040204" pitchFamily="34" charset="0"/>
              </a:rPr>
              <a:t>‌</a:t>
            </a:r>
            <a:r>
              <a:rPr lang="ar-SA" b="1">
                <a:cs typeface="2  Mitra" pitchFamily="2" charset="-78"/>
              </a:rPr>
              <a:t>توانيد كل سؤالات امتحان را پاسخ دهيد برآن بخش</a:t>
            </a:r>
            <a:r>
              <a:rPr lang="ar-SA" b="1">
                <a:cs typeface="Tahoma" panose="020B0604030504040204" pitchFamily="34" charset="0"/>
              </a:rPr>
              <a:t>‌</a:t>
            </a:r>
            <a:r>
              <a:rPr lang="ar-SA" b="1">
                <a:cs typeface="2  Mitra" pitchFamily="2" charset="-78"/>
              </a:rPr>
              <a:t>هايي متمركز شويد كه پاسخ آن را به خوبي مي</a:t>
            </a:r>
            <a:r>
              <a:rPr lang="ar-SA" b="1">
                <a:cs typeface="Tahoma" panose="020B0604030504040204" pitchFamily="34" charset="0"/>
              </a:rPr>
              <a:t>‌</a:t>
            </a:r>
            <a:r>
              <a:rPr lang="ar-SA" b="1">
                <a:cs typeface="2  Mitra" pitchFamily="2" charset="-78"/>
              </a:rPr>
              <a:t>دانيد. اگر وقت اضافي داريد و تنها اگر مضطرب و مشوش نيستيد پاسخ</a:t>
            </a:r>
            <a:r>
              <a:rPr lang="ar-SA" b="1">
                <a:cs typeface="Tahoma" panose="020B0604030504040204" pitchFamily="34" charset="0"/>
              </a:rPr>
              <a:t>‌</a:t>
            </a:r>
            <a:r>
              <a:rPr lang="ar-SA" b="1">
                <a:cs typeface="2  Mitra" pitchFamily="2" charset="-78"/>
              </a:rPr>
              <a:t>هاي خود را مجددا وارسي كنيد </a:t>
            </a:r>
            <a:endParaRPr lang="en-US" b="1">
              <a:cs typeface="2  Mitra" pitchFamily="2" charset="-78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sz="7200" b="1">
                <a:solidFill>
                  <a:srgbClr val="FFFF66"/>
                </a:solidFill>
                <a:cs typeface="2  Mitra" pitchFamily="2" charset="-78"/>
              </a:rPr>
              <a:t>سؤالات چند گزينه</a:t>
            </a:r>
            <a:r>
              <a:rPr lang="ar-SA" sz="7200" b="1">
                <a:solidFill>
                  <a:srgbClr val="FFFF66"/>
                </a:solidFill>
                <a:cs typeface="Tahoma" panose="020B0604030504040204" pitchFamily="34" charset="0"/>
              </a:rPr>
              <a:t>‌</a:t>
            </a:r>
            <a:r>
              <a:rPr lang="ar-SA" sz="7200" b="1">
                <a:solidFill>
                  <a:srgbClr val="FFFF66"/>
                </a:solidFill>
                <a:cs typeface="2  Mitra" pitchFamily="2" charset="-78"/>
              </a:rPr>
              <a:t>اي</a:t>
            </a:r>
            <a:endParaRPr lang="en-US" sz="7200" b="1">
              <a:solidFill>
                <a:srgbClr val="FFFF66"/>
              </a:solidFill>
              <a:cs typeface="2  Mitra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916113"/>
            <a:ext cx="9144000" cy="4619625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ar-SA" sz="2400">
                <a:cs typeface="Titr" pitchFamily="2" charset="-78"/>
              </a:rPr>
              <a:t>از تمام توان خود براي گرفتن نتيجه خوب استفاده كنيد. وقتي اين مسأله رخ داد سعي كنيد توجه خود را با شيو ه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هاي زير از اضطراب منحرف كنيد: </a:t>
            </a:r>
          </a:p>
          <a:p>
            <a:pPr algn="r">
              <a:lnSpc>
                <a:spcPct val="80000"/>
              </a:lnSpc>
            </a:pPr>
            <a:r>
              <a:rPr lang="fa-IR" sz="2400">
                <a:cs typeface="Titr" pitchFamily="2" charset="-78"/>
              </a:rPr>
              <a:t>1-</a:t>
            </a:r>
            <a:r>
              <a:rPr lang="ar-SA" sz="2400">
                <a:latin typeface="Arial" panose="020B0604020202020204" pitchFamily="34" charset="0"/>
                <a:cs typeface="Titr" pitchFamily="2" charset="-78"/>
              </a:rPr>
              <a:t>  از ممتحن سؤالي بپرسيد</a:t>
            </a:r>
          </a:p>
          <a:p>
            <a:pPr algn="r">
              <a:lnSpc>
                <a:spcPct val="80000"/>
              </a:lnSpc>
            </a:pPr>
            <a:r>
              <a:rPr lang="fa-IR" sz="2400">
                <a:cs typeface="Titr" pitchFamily="2" charset="-78"/>
              </a:rPr>
              <a:t>2</a:t>
            </a:r>
            <a:r>
              <a:rPr lang="ar-SA" sz="2400">
                <a:cs typeface="Titr" pitchFamily="2" charset="-78"/>
              </a:rPr>
              <a:t>- اگر اجازه داريد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، چيزي بنوشيد يا به دستشويي برويد. </a:t>
            </a:r>
          </a:p>
          <a:p>
            <a:pPr algn="r">
              <a:lnSpc>
                <a:spcPct val="80000"/>
              </a:lnSpc>
            </a:pPr>
            <a:r>
              <a:rPr lang="fa-IR" sz="2400">
                <a:cs typeface="Titr" pitchFamily="2" charset="-78"/>
              </a:rPr>
              <a:t>3</a:t>
            </a:r>
            <a:r>
              <a:rPr lang="ar-SA" sz="2400">
                <a:cs typeface="Titr" pitchFamily="2" charset="-78"/>
              </a:rPr>
              <a:t>-  چيزي بخوريد .</a:t>
            </a:r>
          </a:p>
          <a:p>
            <a:pPr algn="r">
              <a:lnSpc>
                <a:spcPct val="80000"/>
              </a:lnSpc>
            </a:pPr>
            <a:r>
              <a:rPr lang="fa-IR" sz="2400">
                <a:cs typeface="Titr" pitchFamily="2" charset="-78"/>
              </a:rPr>
              <a:t>4</a:t>
            </a:r>
            <a:r>
              <a:rPr lang="ar-SA" sz="2400">
                <a:cs typeface="Titr" pitchFamily="2" charset="-78"/>
              </a:rPr>
              <a:t>-  نوك مداد را بشكنيد و سپس آن را تيز كنيد .</a:t>
            </a:r>
          </a:p>
          <a:p>
            <a:pPr algn="r">
              <a:lnSpc>
                <a:spcPct val="80000"/>
              </a:lnSpc>
            </a:pPr>
            <a:r>
              <a:rPr lang="fa-IR" sz="2400">
                <a:cs typeface="Titr" pitchFamily="2" charset="-78"/>
              </a:rPr>
              <a:t>5</a:t>
            </a:r>
            <a:r>
              <a:rPr lang="ar-SA" sz="2400">
                <a:cs typeface="Titr" pitchFamily="2" charset="-78"/>
              </a:rPr>
              <a:t>-  لحظه اي به پاداش پس از امتحان كه براي خود در نظر گرفته ايد فكر كنيد .</a:t>
            </a:r>
          </a:p>
          <a:p>
            <a:pPr algn="r">
              <a:lnSpc>
                <a:spcPct val="80000"/>
              </a:lnSpc>
            </a:pPr>
            <a:r>
              <a:rPr lang="fa-IR" sz="2400">
                <a:cs typeface="Titr" pitchFamily="2" charset="-78"/>
              </a:rPr>
              <a:t>6</a:t>
            </a:r>
            <a:r>
              <a:rPr lang="ar-SA" sz="2400">
                <a:cs typeface="Titr" pitchFamily="2" charset="-78"/>
              </a:rPr>
              <a:t>-  به خود بگوئيد: " بعد مي توانم مضطرب شوم ولي حالا وقت امتحان دادن است ."</a:t>
            </a:r>
          </a:p>
          <a:p>
            <a:pPr algn="r">
              <a:lnSpc>
                <a:spcPct val="80000"/>
              </a:lnSpc>
            </a:pPr>
            <a:r>
              <a:rPr lang="fa-IR" sz="2400">
                <a:cs typeface="Titr" pitchFamily="2" charset="-78"/>
              </a:rPr>
              <a:t>7</a:t>
            </a:r>
            <a:r>
              <a:rPr lang="ar-SA" sz="2400">
                <a:cs typeface="Titr" pitchFamily="2" charset="-78"/>
              </a:rPr>
              <a:t>-   عضلات كل بدن خود را سفت و شل كنيد ، دوباره نفس عميقي بكشيد و سعي كنيد نگرش مثبت را حفظ كنيد . </a:t>
            </a:r>
            <a:endParaRPr lang="en-US" sz="2400">
              <a:cs typeface="Titr" pitchFamily="2" charset="-78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292100"/>
            <a:ext cx="9144000" cy="1384300"/>
          </a:xfrm>
        </p:spPr>
        <p:txBody>
          <a:bodyPr/>
          <a:lstStyle/>
          <a:p>
            <a:pPr algn="ctr"/>
            <a:r>
              <a:rPr lang="ar-SA" sz="3200" b="1">
                <a:cs typeface="Titr" pitchFamily="2" charset="-78"/>
              </a:rPr>
              <a:t>اگر اضطراب ادامه يابد</a:t>
            </a:r>
            <a:r>
              <a:rPr lang="ar-SA" sz="3200">
                <a:cs typeface="Titr" pitchFamily="2" charset="-78"/>
              </a:rPr>
              <a:t>گاهي اوقات اضطراب ممكن است ادامه يابد و مانع شود</a:t>
            </a:r>
            <a:endParaRPr lang="en-US" sz="3200">
              <a:cs typeface="Titr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en-US"/>
              <a:t> </a:t>
            </a:r>
            <a:r>
              <a:rPr lang="ar-SA" sz="3600">
                <a:cs typeface="Titr" pitchFamily="2" charset="-78"/>
              </a:rPr>
              <a:t>چه خوب از عهده امتحان برآئيد و چه برنيائيد حتما پاداشي كه به خود وعده داده</a:t>
            </a:r>
            <a:r>
              <a:rPr lang="ar-SA" sz="3600">
                <a:cs typeface="Tahoma" panose="020B0604030504040204" pitchFamily="34" charset="0"/>
              </a:rPr>
              <a:t>‌</a:t>
            </a:r>
            <a:r>
              <a:rPr lang="ar-SA" sz="3600">
                <a:cs typeface="Titr" pitchFamily="2" charset="-78"/>
              </a:rPr>
              <a:t>ايد براي خود بگيريد و از آن لذت ببريد؛ سعي نكنيد روي اشتباهاتي كه مرتكب شده</a:t>
            </a:r>
            <a:r>
              <a:rPr lang="ar-SA" sz="3600">
                <a:cs typeface="Tahoma" panose="020B0604030504040204" pitchFamily="34" charset="0"/>
              </a:rPr>
              <a:t>‌</a:t>
            </a:r>
            <a:r>
              <a:rPr lang="ar-SA" sz="3600">
                <a:cs typeface="Titr" pitchFamily="2" charset="-78"/>
              </a:rPr>
              <a:t>ايد، مكث كنيد، بلافاصله خود را براي امتحان بعدي آماده نكنيد .... براي يك لحظه هم كه شده به كار آرامش</a:t>
            </a:r>
            <a:r>
              <a:rPr lang="ar-SA" sz="3600">
                <a:cs typeface="Tahoma" panose="020B0604030504040204" pitchFamily="34" charset="0"/>
              </a:rPr>
              <a:t>‌</a:t>
            </a:r>
            <a:r>
              <a:rPr lang="ar-SA" sz="3600">
                <a:cs typeface="Titr" pitchFamily="2" charset="-78"/>
              </a:rPr>
              <a:t>بخشي مشغول شويد</a:t>
            </a:r>
            <a:r>
              <a:rPr lang="en-US"/>
              <a:t>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>
                <a:cs typeface="2  Titr" pitchFamily="2" charset="-78"/>
              </a:rPr>
              <a:t>بعد از امتحان</a:t>
            </a:r>
            <a:r>
              <a:rPr lang="ar-SA"/>
              <a:t> </a:t>
            </a:r>
            <a:endParaRPr lang="en-US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484313"/>
            <a:ext cx="9144000" cy="5373687"/>
          </a:xfrm>
        </p:spPr>
        <p:txBody>
          <a:bodyPr/>
          <a:lstStyle/>
          <a:p>
            <a:pPr algn="r"/>
            <a:r>
              <a:rPr lang="en-US">
                <a:cs typeface="Tahoma" panose="020B0604030504040204" pitchFamily="34" charset="0"/>
              </a:rPr>
              <a:t>.</a:t>
            </a:r>
            <a:br>
              <a:rPr lang="en-US">
                <a:cs typeface="Tahoma" panose="020B0604030504040204" pitchFamily="34" charset="0"/>
              </a:rPr>
            </a:br>
            <a:endParaRPr lang="en-US">
              <a:cs typeface="Tahoma" panose="020B0604030504040204" pitchFamily="34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sz="4000" b="1">
                <a:cs typeface="Tahoma" panose="020B0604030504040204" pitchFamily="34" charset="0"/>
              </a:rPr>
              <a:t/>
            </a:r>
            <a:br>
              <a:rPr lang="ar-SA" sz="4000" b="1">
                <a:cs typeface="Tahoma" panose="020B0604030504040204" pitchFamily="34" charset="0"/>
              </a:rPr>
            </a:br>
            <a:r>
              <a:rPr lang="ar-SA" sz="4000" b="1">
                <a:cs typeface="Tahoma" panose="020B0604030504040204" pitchFamily="34" charset="0"/>
              </a:rPr>
              <a:t>کودک و اضطراب جدايي</a:t>
            </a:r>
            <a:r>
              <a:rPr lang="en-US" sz="4000">
                <a:cs typeface="Tahoma" panose="020B0604030504040204" pitchFamily="34" charset="0"/>
              </a:rPr>
              <a:t/>
            </a:r>
            <a:br>
              <a:rPr lang="en-US" sz="4000">
                <a:cs typeface="Tahoma" panose="020B0604030504040204" pitchFamily="34" charset="0"/>
              </a:rPr>
            </a:br>
            <a:r>
              <a:rPr lang="en-US" sz="4000">
                <a:cs typeface="Tahoma" panose="020B0604030504040204" pitchFamily="34" charset="0"/>
              </a:rPr>
              <a:t/>
            </a:r>
            <a:br>
              <a:rPr lang="en-US" sz="4000">
                <a:cs typeface="Tahoma" panose="020B0604030504040204" pitchFamily="34" charset="0"/>
              </a:rPr>
            </a:br>
            <a:endParaRPr lang="en-US" sz="4000">
              <a:cs typeface="Tahoma" panose="020B0604030504040204" pitchFamily="34" charset="0"/>
            </a:endParaRPr>
          </a:p>
        </p:txBody>
      </p:sp>
      <p:pic>
        <p:nvPicPr>
          <p:cNvPr id="19461" name="Picture 5" descr="کودک و اضطراب جدايي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188913"/>
            <a:ext cx="1905000" cy="128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2254250"/>
            <a:ext cx="9144000" cy="474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r"/>
            <a:r>
              <a:rPr lang="ar-SA" sz="2400">
                <a:cs typeface="Titr" pitchFamily="2" charset="-78"/>
              </a:rPr>
              <a:t>در مرحله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اي از سن كودك، ترس و اضطراب، يك پديده رشدي طبيعي بوده و به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نظر مي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رسد يك هدف تكاملي در پشت آن قرار گرفته است. درجاتي از اضطراب جدايي در كودكان پيش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دبستاني، نشانه دلبستگي ايمن و سالم به مادر و مراقبت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كننده او است. در بسياري از موارد اين اضطراب در عرض سه تا چهار دقيقه پس از ترك والد كاهش يافته و متوقف مي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شود</a:t>
            </a:r>
            <a:r>
              <a:rPr lang="en-US" sz="2400">
                <a:cs typeface="Titr" pitchFamily="2" charset="-78"/>
              </a:rPr>
              <a:t>...</a:t>
            </a:r>
            <a:br>
              <a:rPr lang="en-US" sz="2400">
                <a:cs typeface="Titr" pitchFamily="2" charset="-78"/>
              </a:rPr>
            </a:br>
            <a:r>
              <a:rPr lang="ar-SA" sz="2400">
                <a:cs typeface="Titr" pitchFamily="2" charset="-78"/>
              </a:rPr>
              <a:t>اضطراب جدايي به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طور طبيعي بين 18 ماهگي و 3 سالگي رخ مي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دهد كه اوج آن در 12 تا 24 ماهگي است و پس از 24 ماهگي به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تدريج كاهش مي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يابد. اضطراب كودك هنگام جدا شدن از والدين معمولاً از يك روز به روز ديگر متفاوت است. يك روز كودك هنگام جدا شدن از مادر مضطرب مي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شود. روز ديگر به مادر مي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چسبد و غمگين است و يك روز ديگر، قشقرق راه انداخته و در مقابل جدايي مقاومت و واكنش شديد از خود بروز مي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دهد. به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تدريج كودك به سمت استقلال مي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رود ولي هنوز مرحله انتقالي مي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تواند مشكل باشد و براي كودك و مادر استرس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زا باشد</a:t>
            </a:r>
            <a:r>
              <a:rPr lang="en-US">
                <a:cs typeface="Titr" pitchFamily="2" charset="-78"/>
              </a:rPr>
              <a:t>.</a:t>
            </a:r>
            <a:br>
              <a:rPr lang="en-US">
                <a:cs typeface="Titr" pitchFamily="2" charset="-78"/>
              </a:rPr>
            </a:br>
            <a:endParaRPr lang="en-US">
              <a:cs typeface="Titr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2349500"/>
            <a:ext cx="9144000" cy="4114800"/>
          </a:xfrm>
        </p:spPr>
        <p:txBody>
          <a:bodyPr/>
          <a:lstStyle/>
          <a:p>
            <a:pPr algn="r">
              <a:lnSpc>
                <a:spcPct val="90000"/>
              </a:lnSpc>
            </a:pPr>
            <a:r>
              <a:rPr lang="ar-SA" sz="2400">
                <a:cs typeface="Titr" pitchFamily="2" charset="-78"/>
              </a:rPr>
              <a:t>علت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هاي گوناگوني وجود دارد از جمله خستگي و بيماري كودك، تغيير در عادات و برنامه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هاي منزل، تغييراتي كه در خانواده رخ مي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دهد مانند: تولد فرزند جديد، طلاق، جدايي والدين، مرگ و يا بيماري اعضاي خانواده و عوض شدن پرستار و يا مراقبان كودك. عوامل زير مي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تواند اضطراب جدايي را در كودك شما كاهش دهد</a:t>
            </a:r>
            <a:r>
              <a:rPr lang="en-US" sz="2400">
                <a:cs typeface="Titr" pitchFamily="2" charset="-78"/>
              </a:rPr>
              <a:t>:</a:t>
            </a:r>
            <a:br>
              <a:rPr lang="en-US" sz="2400">
                <a:cs typeface="Titr" pitchFamily="2" charset="-78"/>
              </a:rPr>
            </a:br>
            <a:r>
              <a:rPr lang="en-US" sz="2400">
                <a:latin typeface="Arial" panose="020B0604020202020204" pitchFamily="34" charset="0"/>
                <a:cs typeface="Titr" pitchFamily="2" charset="-78"/>
              </a:rPr>
              <a:t>•</a:t>
            </a:r>
            <a:r>
              <a:rPr lang="en-US" sz="2400">
                <a:cs typeface="Titr" pitchFamily="2" charset="-78"/>
              </a:rPr>
              <a:t> </a:t>
            </a:r>
            <a:r>
              <a:rPr lang="ar-SA" sz="2400">
                <a:cs typeface="Titr" pitchFamily="2" charset="-78"/>
              </a:rPr>
              <a:t>از 6 ماهگي به بعد در زمان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هايي كوتاه و به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طور گه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گاه از پرستار كودك و يا شخص نزديك ديگر استفاده كنيد تا كودك را مراقبت و نگهداري كند</a:t>
            </a:r>
            <a:r>
              <a:rPr lang="en-US" sz="2400">
                <a:cs typeface="Titr" pitchFamily="2" charset="-78"/>
              </a:rPr>
              <a:t>.</a:t>
            </a:r>
            <a:br>
              <a:rPr lang="en-US" sz="2400">
                <a:cs typeface="Titr" pitchFamily="2" charset="-78"/>
              </a:rPr>
            </a:br>
            <a:r>
              <a:rPr lang="en-US" sz="2400">
                <a:latin typeface="Arial" panose="020B0604020202020204" pitchFamily="34" charset="0"/>
                <a:cs typeface="Titr" pitchFamily="2" charset="-78"/>
              </a:rPr>
              <a:t>•</a:t>
            </a:r>
            <a:r>
              <a:rPr lang="en-US" sz="2400">
                <a:cs typeface="Titr" pitchFamily="2" charset="-78"/>
              </a:rPr>
              <a:t> </a:t>
            </a:r>
            <a:r>
              <a:rPr lang="ar-SA" sz="2400">
                <a:cs typeface="Titr" pitchFamily="2" charset="-78"/>
              </a:rPr>
              <a:t>از 12 ماهگي به بعد كودك را وارد ارتباط با همسالان نماييد. (گرچه كودك در اين مرحله معمولاً وارد بازي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هاي مشاركتي نمي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شود) و از 3 سالگي مي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توانيد فرصت تجربه بازي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هاي گروهي را به او بدهيد. از سن 3،4 سالگي كودك مي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تواند بعضي اشكال كلاس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هاي پيش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دبستاني و مهدكودك را تجربه كند، به</a:t>
            </a:r>
            <a:r>
              <a:rPr lang="ar-SA" sz="2400">
                <a:cs typeface="Tahoma" panose="020B0604030504040204" pitchFamily="34" charset="0"/>
              </a:rPr>
              <a:t>‌</a:t>
            </a:r>
            <a:r>
              <a:rPr lang="ar-SA" sz="2400">
                <a:cs typeface="Titr" pitchFamily="2" charset="-78"/>
              </a:rPr>
              <a:t>خصوص براي كودكاني كه زياد به والد خود وابسته هستند</a:t>
            </a:r>
            <a:endParaRPr lang="en-US" sz="2400">
              <a:cs typeface="Titr" pitchFamily="2" charset="-78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r-SA" sz="4000" b="1">
                <a:solidFill>
                  <a:srgbClr val="FFFF66"/>
                </a:solidFill>
                <a:cs typeface="Tahoma" panose="020B0604030504040204" pitchFamily="34" charset="0"/>
              </a:rPr>
              <a:t>چرا و به چه علت؟</a:t>
            </a:r>
            <a:r>
              <a:rPr lang="en-US" sz="4000" b="1">
                <a:solidFill>
                  <a:srgbClr val="FFFF66"/>
                </a:solidFill>
                <a:cs typeface="Tahoma" panose="020B0604030504040204" pitchFamily="34" charset="0"/>
              </a:rPr>
              <a:t/>
            </a:r>
            <a:br>
              <a:rPr lang="en-US" sz="4000" b="1">
                <a:solidFill>
                  <a:srgbClr val="FFFF66"/>
                </a:solidFill>
                <a:cs typeface="Tahoma" panose="020B0604030504040204" pitchFamily="34" charset="0"/>
              </a:rPr>
            </a:br>
            <a:endParaRPr lang="en-US" sz="4000" b="1">
              <a:solidFill>
                <a:srgbClr val="FFFF66"/>
              </a:solidFill>
              <a:cs typeface="Tahoma" panose="020B0604030504040204" pitchFamily="34" charset="0"/>
            </a:endParaRPr>
          </a:p>
        </p:txBody>
      </p:sp>
      <p:pic>
        <p:nvPicPr>
          <p:cNvPr id="20485" name="Picture 5" descr="000145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88913"/>
            <a:ext cx="3476625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>
              <a:lnSpc>
                <a:spcPct val="80000"/>
              </a:lnSpc>
            </a:pPr>
            <a:r>
              <a:rPr lang="en-US" sz="1800"/>
              <a:t>1 </a:t>
            </a:r>
            <a:r>
              <a:rPr lang="ar-SA" sz="1800">
                <a:cs typeface="B Titr" panose="00000700000000000000" pitchFamily="2" charset="-78"/>
              </a:rPr>
              <a:t>در ابتدا سعي كنيد كودك را در زمان</a:t>
            </a:r>
            <a:r>
              <a:rPr lang="ar-SA" sz="1800"/>
              <a:t>‌</a:t>
            </a:r>
            <a:r>
              <a:rPr lang="ar-SA" sz="1800">
                <a:cs typeface="B Titr" panose="00000700000000000000" pitchFamily="2" charset="-78"/>
              </a:rPr>
              <a:t>هايي كوتاه به مراقب جديد يا مهد كودك بسپاريد، زمان</a:t>
            </a:r>
            <a:r>
              <a:rPr lang="ar-SA" sz="1800"/>
              <a:t>‌</a:t>
            </a:r>
            <a:r>
              <a:rPr lang="ar-SA" sz="1800">
                <a:cs typeface="B Titr" panose="00000700000000000000" pitchFamily="2" charset="-78"/>
              </a:rPr>
              <a:t>هايي كه بتواند تجربه</a:t>
            </a:r>
            <a:r>
              <a:rPr lang="ar-SA" sz="1800"/>
              <a:t>‌</a:t>
            </a:r>
            <a:r>
              <a:rPr lang="ar-SA" sz="1800">
                <a:cs typeface="B Titr" panose="00000700000000000000" pitchFamily="2" charset="-78"/>
              </a:rPr>
              <a:t>هاي مثبتي را در آن</a:t>
            </a:r>
            <a:r>
              <a:rPr lang="ar-SA" sz="1800"/>
              <a:t>‌</a:t>
            </a:r>
            <a:r>
              <a:rPr lang="ar-SA" sz="1800">
                <a:cs typeface="B Titr" panose="00000700000000000000" pitchFamily="2" charset="-78"/>
              </a:rPr>
              <a:t>جا داشته باشد</a:t>
            </a:r>
            <a:r>
              <a:rPr lang="en-US" sz="1800">
                <a:cs typeface="B Titr" panose="00000700000000000000" pitchFamily="2" charset="-78"/>
              </a:rPr>
              <a:t>.</a:t>
            </a:r>
            <a:br>
              <a:rPr lang="en-US" sz="1800">
                <a:cs typeface="B Titr" panose="00000700000000000000" pitchFamily="2" charset="-78"/>
              </a:rPr>
            </a:br>
            <a:r>
              <a:rPr lang="en-US" sz="1800">
                <a:cs typeface="B Titr" panose="00000700000000000000" pitchFamily="2" charset="-78"/>
              </a:rPr>
              <a:t>2 </a:t>
            </a:r>
            <a:r>
              <a:rPr lang="ar-SA" sz="1800">
                <a:cs typeface="B Titr" panose="00000700000000000000" pitchFamily="2" charset="-78"/>
              </a:rPr>
              <a:t>قبل از آنكه كودك را در محل جديد ترك كرده و تنها بگذاريد. كمك كنيد تا كودك با محيط و مردم جديد آشنا شود</a:t>
            </a:r>
            <a:r>
              <a:rPr lang="en-US" sz="1800">
                <a:cs typeface="B Titr" panose="00000700000000000000" pitchFamily="2" charset="-78"/>
              </a:rPr>
              <a:t>.</a:t>
            </a:r>
            <a:br>
              <a:rPr lang="en-US" sz="1800">
                <a:cs typeface="B Titr" panose="00000700000000000000" pitchFamily="2" charset="-78"/>
              </a:rPr>
            </a:br>
            <a:r>
              <a:rPr lang="en-US" sz="1800">
                <a:cs typeface="B Titr" panose="00000700000000000000" pitchFamily="2" charset="-78"/>
              </a:rPr>
              <a:t>3 </a:t>
            </a:r>
            <a:r>
              <a:rPr lang="ar-SA" sz="1800">
                <a:cs typeface="B Titr" panose="00000700000000000000" pitchFamily="2" charset="-78"/>
              </a:rPr>
              <a:t>روي موارد مثبتي كه در محيط جديد رخ مي</a:t>
            </a:r>
            <a:r>
              <a:rPr lang="ar-SA" sz="1800"/>
              <a:t>‌</a:t>
            </a:r>
            <a:r>
              <a:rPr lang="ar-SA" sz="1800">
                <a:cs typeface="B Titr" panose="00000700000000000000" pitchFamily="2" charset="-78"/>
              </a:rPr>
              <a:t>دهد، متمركز شويد. نگذاريد بچه</a:t>
            </a:r>
            <a:r>
              <a:rPr lang="ar-SA" sz="1800"/>
              <a:t>‌</a:t>
            </a:r>
            <a:r>
              <a:rPr lang="ar-SA" sz="1800">
                <a:cs typeface="B Titr" panose="00000700000000000000" pitchFamily="2" charset="-78"/>
              </a:rPr>
              <a:t>ها از تصور چيزهاي بدي كه ممكن است رخ دهد، نگران شده و بترسند</a:t>
            </a:r>
            <a:r>
              <a:rPr lang="en-US" sz="1800">
                <a:cs typeface="B Titr" panose="00000700000000000000" pitchFamily="2" charset="-78"/>
              </a:rPr>
              <a:t>.</a:t>
            </a:r>
            <a:br>
              <a:rPr lang="en-US" sz="1800">
                <a:cs typeface="B Titr" panose="00000700000000000000" pitchFamily="2" charset="-78"/>
              </a:rPr>
            </a:br>
            <a:r>
              <a:rPr lang="en-US" sz="1800">
                <a:cs typeface="B Titr" panose="00000700000000000000" pitchFamily="2" charset="-78"/>
              </a:rPr>
              <a:t>4 </a:t>
            </a:r>
            <a:r>
              <a:rPr lang="ar-SA" sz="1800">
                <a:cs typeface="B Titr" panose="00000700000000000000" pitchFamily="2" charset="-78"/>
              </a:rPr>
              <a:t>اضطراب كودك را به تمسخر نگيريد و او را به</a:t>
            </a:r>
            <a:r>
              <a:rPr lang="ar-SA" sz="1800"/>
              <a:t>‌</a:t>
            </a:r>
            <a:r>
              <a:rPr lang="ar-SA" sz="1800">
                <a:cs typeface="B Titr" panose="00000700000000000000" pitchFamily="2" charset="-78"/>
              </a:rPr>
              <a:t>خاطر اين ترس و اضطراب سرزنش و شماتت نكنيد</a:t>
            </a:r>
            <a:r>
              <a:rPr lang="en-US" sz="1800">
                <a:cs typeface="B Titr" panose="00000700000000000000" pitchFamily="2" charset="-78"/>
              </a:rPr>
              <a:t>.</a:t>
            </a:r>
            <a:br>
              <a:rPr lang="en-US" sz="1800">
                <a:cs typeface="B Titr" panose="00000700000000000000" pitchFamily="2" charset="-78"/>
              </a:rPr>
            </a:br>
            <a:r>
              <a:rPr lang="en-US" sz="1800">
                <a:cs typeface="B Titr" panose="00000700000000000000" pitchFamily="2" charset="-78"/>
              </a:rPr>
              <a:t>5 </a:t>
            </a:r>
            <a:r>
              <a:rPr lang="ar-SA" sz="1800">
                <a:cs typeface="B Titr" panose="00000700000000000000" pitchFamily="2" charset="-78"/>
              </a:rPr>
              <a:t>اجازه دهيد تا كودك شما بداند كه مي</a:t>
            </a:r>
            <a:r>
              <a:rPr lang="ar-SA" sz="1800"/>
              <a:t>‌</a:t>
            </a:r>
            <a:r>
              <a:rPr lang="ar-SA" sz="1800">
                <a:cs typeface="B Titr" panose="00000700000000000000" pitchFamily="2" charset="-78"/>
              </a:rPr>
              <a:t>فهميد چه قدر سخت است كه انسان از كسي كه تا اين حد دوستش دارد جدا شود. كودك را درك كنيد و بپذيريد اما زياد با او همدردي و دلسوزي نكنيد</a:t>
            </a:r>
            <a:r>
              <a:rPr lang="en-US" sz="1800">
                <a:cs typeface="B Titr" panose="00000700000000000000" pitchFamily="2" charset="-78"/>
              </a:rPr>
              <a:t>.</a:t>
            </a:r>
            <a:br>
              <a:rPr lang="en-US" sz="1800">
                <a:cs typeface="B Titr" panose="00000700000000000000" pitchFamily="2" charset="-78"/>
              </a:rPr>
            </a:br>
            <a:r>
              <a:rPr lang="en-US" sz="1800">
                <a:cs typeface="B Titr" panose="00000700000000000000" pitchFamily="2" charset="-78"/>
              </a:rPr>
              <a:t>6 </a:t>
            </a:r>
            <a:r>
              <a:rPr lang="ar-SA" sz="1800">
                <a:cs typeface="B Titr" panose="00000700000000000000" pitchFamily="2" charset="-78"/>
              </a:rPr>
              <a:t>تسليم خواسته كودك نشويد و به او بفهمانيد كه در امنيت و سلامت خواهد بود</a:t>
            </a:r>
            <a:r>
              <a:rPr lang="en-US" sz="1800">
                <a:cs typeface="B Titr" panose="00000700000000000000" pitchFamily="2" charset="-78"/>
              </a:rPr>
              <a:t>.</a:t>
            </a:r>
            <a:br>
              <a:rPr lang="en-US" sz="1800">
                <a:cs typeface="B Titr" panose="00000700000000000000" pitchFamily="2" charset="-78"/>
              </a:rPr>
            </a:br>
            <a:r>
              <a:rPr lang="en-US" sz="1800">
                <a:cs typeface="B Titr" panose="00000700000000000000" pitchFamily="2" charset="-78"/>
              </a:rPr>
              <a:t>7 </a:t>
            </a:r>
            <a:r>
              <a:rPr lang="ar-SA" sz="1800">
                <a:cs typeface="B Titr" panose="00000700000000000000" pitchFamily="2" charset="-78"/>
              </a:rPr>
              <a:t>عشق، محبت و علاقه بي</a:t>
            </a:r>
            <a:r>
              <a:rPr lang="ar-SA" sz="1800"/>
              <a:t>‌</a:t>
            </a:r>
            <a:r>
              <a:rPr lang="ar-SA" sz="1800">
                <a:cs typeface="B Titr" panose="00000700000000000000" pitchFamily="2" charset="-78"/>
              </a:rPr>
              <a:t>قيد و شرط خود را از كودك دريغ نكنيد</a:t>
            </a:r>
            <a:r>
              <a:rPr lang="en-US" sz="1800">
                <a:cs typeface="B Titr" panose="00000700000000000000" pitchFamily="2" charset="-78"/>
              </a:rPr>
              <a:t>.</a:t>
            </a:r>
            <a:br>
              <a:rPr lang="en-US" sz="1800">
                <a:cs typeface="B Titr" panose="00000700000000000000" pitchFamily="2" charset="-78"/>
              </a:rPr>
            </a:br>
            <a:r>
              <a:rPr lang="en-US" sz="1800">
                <a:cs typeface="B Titr" panose="00000700000000000000" pitchFamily="2" charset="-78"/>
              </a:rPr>
              <a:t>8 </a:t>
            </a:r>
            <a:r>
              <a:rPr lang="ar-SA" sz="1800">
                <a:cs typeface="B Titr" panose="00000700000000000000" pitchFamily="2" charset="-78"/>
              </a:rPr>
              <a:t>اگر كودك بزرگ</a:t>
            </a:r>
            <a:r>
              <a:rPr lang="ar-SA" sz="1800"/>
              <a:t>‌</a:t>
            </a:r>
            <a:r>
              <a:rPr lang="ar-SA" sz="1800">
                <a:cs typeface="B Titr" panose="00000700000000000000" pitchFamily="2" charset="-78"/>
              </a:rPr>
              <a:t>تر است، او را به كودكان ديگري كه در آن محيط هستند معرفي كنيد و بازي و تفريح خاصي را با آنها ترتيب دهيد</a:t>
            </a:r>
            <a:r>
              <a:rPr lang="en-US" sz="1800">
                <a:cs typeface="B Titr" panose="00000700000000000000" pitchFamily="2" charset="-78"/>
              </a:rPr>
              <a:t>.</a:t>
            </a:r>
            <a:br>
              <a:rPr lang="en-US" sz="1800">
                <a:cs typeface="B Titr" panose="00000700000000000000" pitchFamily="2" charset="-78"/>
              </a:rPr>
            </a:br>
            <a:r>
              <a:rPr lang="en-US" sz="1800">
                <a:cs typeface="B Titr" panose="00000700000000000000" pitchFamily="2" charset="-78"/>
              </a:rPr>
              <a:t>9 </a:t>
            </a:r>
            <a:r>
              <a:rPr lang="ar-SA" sz="1800">
                <a:cs typeface="B Titr" panose="00000700000000000000" pitchFamily="2" charset="-78"/>
              </a:rPr>
              <a:t>انتظار آن</a:t>
            </a:r>
            <a:r>
              <a:rPr lang="ar-SA" sz="1800"/>
              <a:t>‌</a:t>
            </a:r>
            <a:r>
              <a:rPr lang="ar-SA" sz="1800">
                <a:cs typeface="B Titr" panose="00000700000000000000" pitchFamily="2" charset="-78"/>
              </a:rPr>
              <a:t> را داشته </a:t>
            </a:r>
            <a:r>
              <a:rPr lang="ar-SA" sz="1800"/>
              <a:t>‌</a:t>
            </a:r>
            <a:r>
              <a:rPr lang="ar-SA" sz="1800">
                <a:cs typeface="B Titr" panose="00000700000000000000" pitchFamily="2" charset="-78"/>
              </a:rPr>
              <a:t>باشيد كه در چند هفته اول ورود به مهد و يا مدرسه كودك خسته باشد و زود تحريك</a:t>
            </a:r>
            <a:r>
              <a:rPr lang="ar-SA" sz="1800"/>
              <a:t>‌</a:t>
            </a:r>
            <a:r>
              <a:rPr lang="ar-SA" sz="1800">
                <a:cs typeface="B Titr" panose="00000700000000000000" pitchFamily="2" charset="-78"/>
              </a:rPr>
              <a:t>پذير شود</a:t>
            </a:r>
            <a:r>
              <a:rPr lang="en-US" sz="1800">
                <a:cs typeface="B Titr" panose="00000700000000000000" pitchFamily="2" charset="-78"/>
              </a:rPr>
              <a:t>.</a:t>
            </a:r>
            <a:br>
              <a:rPr lang="en-US" sz="1800">
                <a:cs typeface="B Titr" panose="00000700000000000000" pitchFamily="2" charset="-78"/>
              </a:rPr>
            </a:br>
            <a:r>
              <a:rPr lang="en-US" sz="1800">
                <a:cs typeface="B Titr" panose="00000700000000000000" pitchFamily="2" charset="-78"/>
              </a:rPr>
              <a:t>10 </a:t>
            </a:r>
            <a:r>
              <a:rPr lang="ar-SA" sz="1800">
                <a:cs typeface="B Titr" panose="00000700000000000000" pitchFamily="2" charset="-78"/>
              </a:rPr>
              <a:t>هنگام ترك كودك او را بوسيده و نوازش کرده و با خوشرويي از او خداحافظي كنيد</a:t>
            </a:r>
            <a:r>
              <a:rPr lang="en-US" sz="1800">
                <a:cs typeface="B Titr" panose="00000700000000000000" pitchFamily="2" charset="-78"/>
              </a:rPr>
              <a:t>.</a:t>
            </a:r>
            <a:br>
              <a:rPr lang="en-US" sz="1800">
                <a:cs typeface="B Titr" panose="00000700000000000000" pitchFamily="2" charset="-78"/>
              </a:rPr>
            </a:br>
            <a:r>
              <a:rPr lang="en-US" sz="1800">
                <a:cs typeface="B Titr" panose="00000700000000000000" pitchFamily="2" charset="-78"/>
              </a:rPr>
              <a:t>11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sz="4000" b="1">
                <a:cs typeface="B Titr" panose="00000700000000000000" pitchFamily="2" charset="-78"/>
              </a:rPr>
              <a:t>توصيه کاربردي به والدين و معلمان کودکي که از جدايي مي</a:t>
            </a:r>
            <a:r>
              <a:rPr lang="ar-SA" sz="4000" b="1"/>
              <a:t>‌</a:t>
            </a:r>
            <a:r>
              <a:rPr lang="ar-SA" sz="4000" b="1">
                <a:cs typeface="B Titr" panose="00000700000000000000" pitchFamily="2" charset="-78"/>
              </a:rPr>
              <a:t>ترسد</a:t>
            </a:r>
            <a:r>
              <a:rPr lang="en-US" sz="4000" b="1"/>
              <a:t/>
            </a:r>
            <a:br>
              <a:rPr lang="en-US" sz="4000" b="1"/>
            </a:br>
            <a:endParaRPr lang="en-US" sz="4000" b="1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539552" y="1340768"/>
            <a:ext cx="7848872" cy="477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 rtl="1"/>
            <a:r>
              <a:rPr lang="ar-SA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مراسم خداحافظي و ترك كودك را خيلي طولاني نكنيد. بر احساسات دلسوزانه خود غلبه كنيد و چند بار نرويد و برگرديد</a:t>
            </a:r>
            <a:r>
              <a:rPr lang="en-US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.</a:t>
            </a:r>
            <a:br>
              <a:rPr lang="en-US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</a:br>
            <a:r>
              <a:rPr lang="en-US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12 </a:t>
            </a:r>
            <a:r>
              <a:rPr lang="ar-SA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قبل از شروع مهد، آمادگي و يا مدرسه، تدارك كتاب، دفتر و وسايل مورد نياز كودك را ببينيد و براي فراهم آوردن آنها كودك را مشاركت بدهيد</a:t>
            </a:r>
            <a:r>
              <a:rPr lang="en-US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.</a:t>
            </a:r>
            <a:br>
              <a:rPr lang="en-US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</a:br>
            <a:r>
              <a:rPr lang="en-US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13 </a:t>
            </a:r>
            <a:r>
              <a:rPr lang="ar-SA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حتي زماني كه فكر مي</a:t>
            </a:r>
            <a:r>
              <a:rPr lang="ar-SA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ahoma" panose="020B0604030504040204" pitchFamily="34" charset="0"/>
              </a:rPr>
              <a:t>‌</a:t>
            </a:r>
            <a:r>
              <a:rPr lang="ar-SA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كنيد مربي و يا معلم كودك شما سخت</a:t>
            </a:r>
            <a:r>
              <a:rPr lang="ar-SA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ahoma" panose="020B0604030504040204" pitchFamily="34" charset="0"/>
              </a:rPr>
              <a:t>‌</a:t>
            </a:r>
            <a:r>
              <a:rPr lang="ar-SA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گير است و يا كودك توسط كودك ديگري مورد قلدري و اذيت قرار گرفته</a:t>
            </a:r>
            <a:r>
              <a:rPr lang="ar-SA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ahoma" panose="020B0604030504040204" pitchFamily="34" charset="0"/>
              </a:rPr>
              <a:t>‌</a:t>
            </a:r>
            <a:r>
              <a:rPr lang="ar-SA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است، او را از مدرسه و يا مهد خارج نكنيد. سعي كنيد مشكل را رفع نماييد</a:t>
            </a:r>
            <a:r>
              <a:rPr lang="en-US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.</a:t>
            </a:r>
            <a:br>
              <a:rPr lang="en-US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</a:br>
            <a:r>
              <a:rPr lang="en-US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14 </a:t>
            </a:r>
            <a:r>
              <a:rPr lang="ar-SA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اگر كودك تحت هيچ شرايطي حاضر نشد به مهد يا مدرسه برود و در منزل ماند، براي او زياد فعاليت</a:t>
            </a:r>
            <a:r>
              <a:rPr lang="ar-SA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ahoma" panose="020B0604030504040204" pitchFamily="34" charset="0"/>
              </a:rPr>
              <a:t>‌</a:t>
            </a:r>
            <a:r>
              <a:rPr lang="ar-SA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هاي تفريحي و سرگرمي فراهم نكنيد</a:t>
            </a:r>
            <a:r>
              <a:rPr lang="en-US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.</a:t>
            </a:r>
            <a:br>
              <a:rPr lang="en-US" sz="28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</a:br>
            <a:r>
              <a:rPr lang="en-US" sz="24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/>
            </a:r>
            <a:br>
              <a:rPr lang="en-US" sz="24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</a:br>
            <a:endParaRPr lang="en-US" sz="2400" dirty="0">
              <a:effectLst>
                <a:outerShdw blurRad="38100" dist="38100" dir="2700000" algn="tl">
                  <a:srgbClr val="000000"/>
                </a:outerShdw>
              </a:effectLst>
              <a:cs typeface="Titr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22615" y="620688"/>
            <a:ext cx="9144000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/>
            <a:r>
              <a:rPr lang="en-US" sz="3600" dirty="0" smtClean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15</a:t>
            </a:r>
            <a:r>
              <a:rPr lang="ar-SA" sz="3600" dirty="0" smtClean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در </a:t>
            </a:r>
            <a:r>
              <a:rPr lang="ar-SA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بازي</a:t>
            </a:r>
            <a:r>
              <a:rPr lang="ar-SA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ahoma" panose="020B0604030504040204" pitchFamily="34" charset="0"/>
              </a:rPr>
              <a:t>‌</a:t>
            </a:r>
            <a:r>
              <a:rPr lang="ar-SA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ها با ايفاي نقش، جدايي را با كودك تمرين كنيد</a:t>
            </a:r>
            <a:r>
              <a:rPr lang="en-US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.</a:t>
            </a:r>
            <a:br>
              <a:rPr lang="en-US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</a:br>
            <a:r>
              <a:rPr lang="en-US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16 </a:t>
            </a:r>
            <a:r>
              <a:rPr lang="ar-SA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پس از بردن كودك به مهد يا مدرسه مدتي آنجا بمانيد، سپس كودك را با معلم يا مربي تنها بگذاريد و سپس نزد او برگرديد</a:t>
            </a:r>
            <a:r>
              <a:rPr lang="en-US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.</a:t>
            </a:r>
            <a:br>
              <a:rPr lang="en-US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</a:br>
            <a:r>
              <a:rPr lang="en-US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17 </a:t>
            </a:r>
            <a:r>
              <a:rPr lang="ar-SA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اگر مربي يا معلم کودک هستيد خود را به كودك معرفي كنيد و از او دعوت كنيد تا با اسباب</a:t>
            </a:r>
            <a:r>
              <a:rPr lang="ar-SA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ahoma" panose="020B0604030504040204" pitchFamily="34" charset="0"/>
              </a:rPr>
              <a:t>‌</a:t>
            </a:r>
            <a:r>
              <a:rPr lang="ar-SA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بازي،</a:t>
            </a:r>
            <a:r>
              <a:rPr lang="ar-SA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ahoma" panose="020B0604030504040204" pitchFamily="34" charset="0"/>
              </a:rPr>
              <a:t>‌</a:t>
            </a:r>
            <a:r>
              <a:rPr lang="ar-SA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 بازي كند يا چيزي بخورد. اگر كودك دچار حمله هراس شده است از والد بخواهيد نزد كودك بماند تا وي آرام</a:t>
            </a:r>
            <a:r>
              <a:rPr lang="ar-SA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ahoma" panose="020B0604030504040204" pitchFamily="34" charset="0"/>
              </a:rPr>
              <a:t>‌</a:t>
            </a:r>
            <a:r>
              <a:rPr lang="ar-SA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تر گردد و او را با صدايي گرم ، محبت</a:t>
            </a:r>
            <a:r>
              <a:rPr lang="ar-SA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ahoma" panose="020B0604030504040204" pitchFamily="34" charset="0"/>
              </a:rPr>
              <a:t>‌</a:t>
            </a:r>
            <a:r>
              <a:rPr lang="ar-SA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آميز، راسخ و قاطع آرام كند. هرگز كودك را به</a:t>
            </a:r>
            <a:r>
              <a:rPr lang="ar-SA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ahoma" panose="020B0604030504040204" pitchFamily="34" charset="0"/>
              </a:rPr>
              <a:t>‌</a:t>
            </a:r>
            <a:r>
              <a:rPr lang="ar-SA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خاطر اضطراب و غمگيني</a:t>
            </a:r>
            <a:r>
              <a:rPr lang="ar-SA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ahoma" panose="020B0604030504040204" pitchFamily="34" charset="0"/>
              </a:rPr>
              <a:t>‌</a:t>
            </a:r>
            <a:r>
              <a:rPr lang="ar-SA" sz="3600" dirty="0">
                <a:effectLst>
                  <a:outerShdw blurRad="38100" dist="38100" dir="2700000" algn="tl">
                    <a:srgbClr val="000000"/>
                  </a:outerShdw>
                </a:effectLst>
                <a:cs typeface="Titr" pitchFamily="2" charset="-78"/>
              </a:rPr>
              <a:t>اش مورد انتقاد قرار ندهيد</a:t>
            </a:r>
            <a:endParaRPr lang="en-US" sz="3600" dirty="0">
              <a:effectLst>
                <a:outerShdw blurRad="38100" dist="38100" dir="2700000" algn="tl">
                  <a:srgbClr val="000000"/>
                </a:outerShdw>
              </a:effectLst>
              <a:cs typeface="Titr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179388" y="620713"/>
            <a:ext cx="8640762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rtl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</a:pPr>
            <a:r>
              <a:rPr lang="en-US" sz="1600" dirty="0">
                <a:cs typeface="B Titr" panose="00000700000000000000" pitchFamily="2" charset="-78"/>
              </a:rPr>
              <a:t>.</a:t>
            </a:r>
            <a:br>
              <a:rPr lang="en-US" sz="1600" dirty="0">
                <a:cs typeface="B Titr" panose="00000700000000000000" pitchFamily="2" charset="-78"/>
              </a:rPr>
            </a:br>
            <a:r>
              <a:rPr lang="en-US" sz="1600" dirty="0">
                <a:cs typeface="B Titr" panose="00000700000000000000" pitchFamily="2" charset="-78"/>
              </a:rPr>
              <a:t> </a:t>
            </a:r>
            <a:r>
              <a:rPr lang="fa-IR" sz="2400" dirty="0">
                <a:solidFill>
                  <a:srgbClr val="FF5050"/>
                </a:solidFill>
                <a:cs typeface="B Titr" panose="00000700000000000000" pitchFamily="2" charset="-78"/>
              </a:rPr>
              <a:t>1</a:t>
            </a:r>
            <a:r>
              <a:rPr lang="fa-IR" sz="1600" dirty="0">
                <a:cs typeface="B Titr" panose="00000700000000000000" pitchFamily="2" charset="-78"/>
              </a:rPr>
              <a:t>-  </a:t>
            </a:r>
            <a:r>
              <a:rPr lang="ar-SA" sz="2000" dirty="0">
                <a:cs typeface="B Titr" panose="00000700000000000000" pitchFamily="2" charset="-78"/>
              </a:rPr>
              <a:t>قبل از شروع مهد، آمادگي و يا مدرسه، تدارك كتاب، دفتر و وسايل مورد نياز كودك را ببينيد و براي فراهم آوردن آنها كودك را مشاركت بدهيد</a:t>
            </a:r>
            <a:r>
              <a:rPr lang="en-US" sz="2000" dirty="0">
                <a:cs typeface="B Titr" panose="00000700000000000000" pitchFamily="2" charset="-78"/>
              </a:rPr>
              <a:t>.</a:t>
            </a:r>
            <a:br>
              <a:rPr lang="en-US" sz="2000" dirty="0">
                <a:cs typeface="B Titr" panose="00000700000000000000" pitchFamily="2" charset="-78"/>
              </a:rPr>
            </a:br>
            <a:r>
              <a:rPr lang="en-US" sz="2000" dirty="0">
                <a:cs typeface="B Titr" panose="00000700000000000000" pitchFamily="2" charset="-78"/>
              </a:rPr>
              <a:t> </a:t>
            </a:r>
            <a:r>
              <a:rPr lang="ar-SA" sz="2000" dirty="0">
                <a:cs typeface="B Titr" panose="00000700000000000000" pitchFamily="2" charset="-78"/>
              </a:rPr>
              <a:t>حتي زماني كه فكر مي</a:t>
            </a:r>
            <a:r>
              <a:rPr lang="ar-SA" sz="2000" dirty="0"/>
              <a:t>‌</a:t>
            </a:r>
            <a:r>
              <a:rPr lang="ar-SA" sz="2000" dirty="0">
                <a:cs typeface="B Titr" panose="00000700000000000000" pitchFamily="2" charset="-78"/>
              </a:rPr>
              <a:t>كنيد مربي و يا معلم كودك شما سخت</a:t>
            </a:r>
            <a:r>
              <a:rPr lang="ar-SA" sz="2000" dirty="0"/>
              <a:t>‌</a:t>
            </a:r>
            <a:r>
              <a:rPr lang="ar-SA" sz="2000" dirty="0">
                <a:cs typeface="B Titr" panose="00000700000000000000" pitchFamily="2" charset="-78"/>
              </a:rPr>
              <a:t>گير است و يا كودك توسط كودك ديگري مورد قلدري و اذيت قرار گرفته</a:t>
            </a:r>
            <a:r>
              <a:rPr lang="ar-SA" sz="2000" dirty="0"/>
              <a:t>‌</a:t>
            </a:r>
            <a:r>
              <a:rPr lang="ar-SA" sz="2000" dirty="0">
                <a:cs typeface="B Titr" panose="00000700000000000000" pitchFamily="2" charset="-78"/>
              </a:rPr>
              <a:t>است، او را از مدرسه و يا مهد خارج نكنيد. سعي كنيد مشكل را رفع نماييد</a:t>
            </a:r>
            <a:r>
              <a:rPr lang="en-US" sz="2000" dirty="0">
                <a:cs typeface="B Titr" panose="00000700000000000000" pitchFamily="2" charset="-78"/>
              </a:rPr>
              <a:t>.</a:t>
            </a:r>
            <a:br>
              <a:rPr lang="en-US" sz="2000" dirty="0">
                <a:cs typeface="B Titr" panose="00000700000000000000" pitchFamily="2" charset="-78"/>
              </a:rPr>
            </a:br>
            <a:r>
              <a:rPr lang="en-US" sz="2000" dirty="0">
                <a:cs typeface="B Titr" panose="00000700000000000000" pitchFamily="2" charset="-78"/>
              </a:rPr>
              <a:t> </a:t>
            </a:r>
            <a:r>
              <a:rPr lang="ar-SA" sz="2000" dirty="0">
                <a:cs typeface="B Titr" panose="00000700000000000000" pitchFamily="2" charset="-78"/>
              </a:rPr>
              <a:t>اگر كودك تحت هيچ شرايطي حاضر نشد به مهد يا مدرسه برود و در منزل ماند، براي او زياد فعاليت</a:t>
            </a:r>
            <a:r>
              <a:rPr lang="ar-SA" sz="2000" dirty="0"/>
              <a:t>‌</a:t>
            </a:r>
            <a:r>
              <a:rPr lang="ar-SA" sz="2000" dirty="0">
                <a:cs typeface="B Titr" panose="00000700000000000000" pitchFamily="2" charset="-78"/>
              </a:rPr>
              <a:t>هاي تفريحي و سرگرمي فراهم نكنيد</a:t>
            </a:r>
            <a:r>
              <a:rPr lang="en-US" sz="2000" dirty="0">
                <a:cs typeface="B Titr" panose="00000700000000000000" pitchFamily="2" charset="-78"/>
              </a:rPr>
              <a:t>.</a:t>
            </a:r>
            <a:br>
              <a:rPr lang="en-US" sz="2000" dirty="0">
                <a:cs typeface="B Titr" panose="00000700000000000000" pitchFamily="2" charset="-78"/>
              </a:rPr>
            </a:br>
            <a:r>
              <a:rPr lang="en-US" sz="2000" dirty="0">
                <a:cs typeface="B Titr" panose="00000700000000000000" pitchFamily="2" charset="-78"/>
              </a:rPr>
              <a:t> </a:t>
            </a:r>
            <a:r>
              <a:rPr lang="ar-SA" sz="2000" dirty="0">
                <a:cs typeface="B Titr" panose="00000700000000000000" pitchFamily="2" charset="-78"/>
              </a:rPr>
              <a:t>در بازي</a:t>
            </a:r>
            <a:r>
              <a:rPr lang="ar-SA" sz="2000" dirty="0"/>
              <a:t>‌</a:t>
            </a:r>
            <a:r>
              <a:rPr lang="ar-SA" sz="2000" dirty="0">
                <a:cs typeface="B Titr" panose="00000700000000000000" pitchFamily="2" charset="-78"/>
              </a:rPr>
              <a:t>ها با ايفاي نقش، جدايي را با كودك تمرين كنيد</a:t>
            </a:r>
            <a:r>
              <a:rPr lang="en-US" sz="2000" dirty="0">
                <a:cs typeface="B Titr" panose="00000700000000000000" pitchFamily="2" charset="-78"/>
              </a:rPr>
              <a:t>.</a:t>
            </a:r>
            <a:br>
              <a:rPr lang="en-US" sz="2000" dirty="0">
                <a:cs typeface="B Titr" panose="00000700000000000000" pitchFamily="2" charset="-78"/>
              </a:rPr>
            </a:br>
            <a:r>
              <a:rPr lang="en-US" sz="2000" dirty="0">
                <a:cs typeface="B Titr" panose="00000700000000000000" pitchFamily="2" charset="-78"/>
              </a:rPr>
              <a:t> </a:t>
            </a:r>
            <a:r>
              <a:rPr lang="ar-SA" sz="2000" dirty="0">
                <a:cs typeface="B Titr" panose="00000700000000000000" pitchFamily="2" charset="-78"/>
              </a:rPr>
              <a:t>پس از بردن كودك به مهد يا مدرسه مدتي آنجا بمانيد، سپس كودك را با معلم يا مربي تنها بگذاريد و سپس نزد او برگرديد</a:t>
            </a:r>
            <a:r>
              <a:rPr lang="en-US" sz="2000" dirty="0">
                <a:cs typeface="B Titr" panose="00000700000000000000" pitchFamily="2" charset="-78"/>
              </a:rPr>
              <a:t>.</a:t>
            </a:r>
            <a:br>
              <a:rPr lang="en-US" sz="2000" dirty="0">
                <a:cs typeface="B Titr" panose="00000700000000000000" pitchFamily="2" charset="-78"/>
              </a:rPr>
            </a:br>
            <a:r>
              <a:rPr lang="en-US" sz="2000" dirty="0">
                <a:cs typeface="B Titr" panose="00000700000000000000" pitchFamily="2" charset="-78"/>
              </a:rPr>
              <a:t> </a:t>
            </a:r>
            <a:r>
              <a:rPr lang="ar-SA" sz="2000" dirty="0">
                <a:cs typeface="B Titr" panose="00000700000000000000" pitchFamily="2" charset="-78"/>
              </a:rPr>
              <a:t>اگر مربي يا معلم کودک هستيد خود را به كودك معرفي كنيد و از او دعوت كنيد تا با اسباب</a:t>
            </a:r>
            <a:r>
              <a:rPr lang="ar-SA" sz="2000" dirty="0"/>
              <a:t>‌</a:t>
            </a:r>
            <a:r>
              <a:rPr lang="ar-SA" sz="2000" dirty="0">
                <a:cs typeface="B Titr" panose="00000700000000000000" pitchFamily="2" charset="-78"/>
              </a:rPr>
              <a:t>بازي،</a:t>
            </a:r>
            <a:r>
              <a:rPr lang="ar-SA" sz="2000" dirty="0"/>
              <a:t>‌</a:t>
            </a:r>
            <a:r>
              <a:rPr lang="ar-SA" sz="2000" dirty="0">
                <a:cs typeface="B Titr" panose="00000700000000000000" pitchFamily="2" charset="-78"/>
              </a:rPr>
              <a:t> بازي كند يا چيزي بخورد. اگر كودك دچار حمله هراس شده است از والد بخواهيد نزد كودك بماند تا وي آرام</a:t>
            </a:r>
            <a:r>
              <a:rPr lang="ar-SA" sz="2000" dirty="0"/>
              <a:t>‌</a:t>
            </a:r>
            <a:r>
              <a:rPr lang="ar-SA" sz="2000" dirty="0">
                <a:cs typeface="B Titr" panose="00000700000000000000" pitchFamily="2" charset="-78"/>
              </a:rPr>
              <a:t>تر گردد و او را با صدايي گرم ، محبت</a:t>
            </a:r>
            <a:r>
              <a:rPr lang="ar-SA" sz="2000" dirty="0"/>
              <a:t>‌</a:t>
            </a:r>
            <a:r>
              <a:rPr lang="ar-SA" sz="2000" dirty="0">
                <a:cs typeface="B Titr" panose="00000700000000000000" pitchFamily="2" charset="-78"/>
              </a:rPr>
              <a:t>آميز، راسخ و قاطع آرام كند. هرگز كودك را به</a:t>
            </a:r>
            <a:r>
              <a:rPr lang="ar-SA" sz="2000" dirty="0"/>
              <a:t>‌</a:t>
            </a:r>
            <a:r>
              <a:rPr lang="ar-SA" sz="2000" dirty="0">
                <a:cs typeface="B Titr" panose="00000700000000000000" pitchFamily="2" charset="-78"/>
              </a:rPr>
              <a:t>خاطر اضطراب و غمگيني</a:t>
            </a:r>
            <a:r>
              <a:rPr lang="ar-SA" sz="2000" dirty="0"/>
              <a:t>‌</a:t>
            </a:r>
            <a:r>
              <a:rPr lang="ar-SA" sz="2000" dirty="0">
                <a:cs typeface="B Titr" panose="00000700000000000000" pitchFamily="2" charset="-78"/>
              </a:rPr>
              <a:t>اش مورد انتقاد قرار ندهيد</a:t>
            </a:r>
            <a:r>
              <a:rPr lang="en-US" sz="2000" dirty="0">
                <a:cs typeface="B Titr" panose="00000700000000000000" pitchFamily="2" charset="-78"/>
              </a:rPr>
              <a:t>.</a:t>
            </a:r>
            <a:br>
              <a:rPr lang="en-US" sz="2000" dirty="0">
                <a:cs typeface="B Titr" panose="00000700000000000000" pitchFamily="2" charset="-78"/>
              </a:rPr>
            </a:br>
            <a:endParaRPr lang="en-US" sz="2000" dirty="0">
              <a:cs typeface="B Titr" panose="00000700000000000000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غلبه بر اضطراب امتحان">
  <a:themeElements>
    <a:clrScheme name="غلبه بر اضطراب امتحان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غلبه بر اضطراب امتحان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غلبه بر اضطراب امتحان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غلبه بر اضطراب امتحان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غلبه بر اضطراب امتحان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غلبه بر اضطراب امتحان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غلبه بر اضطراب امتحان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غلبه بر اضطراب امتحان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غلبه بر اضطراب امتحان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غلبه بر اضطراب امتحان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غلبه بر اضطراب امتحان</Template>
  <TotalTime>38</TotalTime>
  <Words>691</Words>
  <Application>Microsoft Office PowerPoint</Application>
  <PresentationFormat>On-screen Show (4:3)</PresentationFormat>
  <Paragraphs>57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2  Mitra</vt:lpstr>
      <vt:lpstr>2  Titr</vt:lpstr>
      <vt:lpstr>Arial</vt:lpstr>
      <vt:lpstr>B Titr</vt:lpstr>
      <vt:lpstr>Tahoma</vt:lpstr>
      <vt:lpstr>Tawfiq 3</vt:lpstr>
      <vt:lpstr>Titr</vt:lpstr>
      <vt:lpstr>Wingdings</vt:lpstr>
      <vt:lpstr>غلبه بر اضطراب امتحان</vt:lpstr>
      <vt:lpstr>مدیریت استرس امتحان</vt:lpstr>
      <vt:lpstr>همه ما پيش از امتحان يا وقايع مهم ديگر ،درجاتي از نگراني يا تنش را تجربه مي كنيم . در واقع مقادير كم اضطراب ونگراني ما را بر مي انگيزد و به ما كمك مي كند ولي نگراني بيش از حد مي تواند مشكل ايجاد كند مخصوصا اگر در جريان آماده سازي و انجام امتحان‌ها مزاحمت ايجاد كند.برای مقابله با اضطراب در این مواقع گامهایی وجود دارد که در این مقاله به آن پرداخته می شود.</vt:lpstr>
      <vt:lpstr>مقابله با اضطراب </vt:lpstr>
      <vt:lpstr>آماده سازي مي تواند كمك كند</vt:lpstr>
      <vt:lpstr>تغيير دادن نگرش هاي خود </vt:lpstr>
      <vt:lpstr>نكات پايه را فراموش نكنيد </vt:lpstr>
      <vt:lpstr> روز امتحان  براي اينكه بتوانيد روز امتحان  بهترين كارآيي را داشته باشيد بايد:</vt:lpstr>
      <vt:lpstr>به محض دريافت برگه امتحان  پيش از پاسخ دادن به سؤالات امتحاني، لحظه‌اي صبركنيد و نكات زير را رعايت كنيد: </vt:lpstr>
      <vt:lpstr>سؤالات چند گزينه‌اي</vt:lpstr>
      <vt:lpstr>اگر اضطراب ادامه يابدگاهي اوقات اضطراب ممكن است ادامه يابد و مانع شود</vt:lpstr>
      <vt:lpstr>بعد از امتحان </vt:lpstr>
      <vt:lpstr> کودک و اضطراب جدايي  </vt:lpstr>
      <vt:lpstr>چرا و به چه علت؟ </vt:lpstr>
      <vt:lpstr>توصيه کاربردي به والدين و معلمان کودکي که از جدايي مي‌ترسد 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غلبه بر اضطراب امتحان:</dc:title>
  <dc:creator>Morteza</dc:creator>
  <cp:lastModifiedBy>sajjad</cp:lastModifiedBy>
  <cp:revision>8</cp:revision>
  <dcterms:created xsi:type="dcterms:W3CDTF">2010-12-09T05:58:55Z</dcterms:created>
  <dcterms:modified xsi:type="dcterms:W3CDTF">2018-04-09T08:43:03Z</dcterms:modified>
</cp:coreProperties>
</file>