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32" r:id="rId1"/>
  </p:sldMasterIdLst>
  <p:notesMasterIdLst>
    <p:notesMasterId r:id="rId37"/>
  </p:notesMasterIdLst>
  <p:sldIdLst>
    <p:sldId id="256" r:id="rId2"/>
    <p:sldId id="257" r:id="rId3"/>
    <p:sldId id="259" r:id="rId4"/>
    <p:sldId id="260" r:id="rId5"/>
    <p:sldId id="258"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1" autoAdjust="0"/>
    <p:restoredTop sz="94709" autoAdjust="0"/>
  </p:normalViewPr>
  <p:slideViewPr>
    <p:cSldViewPr>
      <p:cViewPr varScale="1">
        <p:scale>
          <a:sx n="70" d="100"/>
          <a:sy n="70" d="100"/>
        </p:scale>
        <p:origin x="136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F7C7733-65C5-4180-910C-C22711D965A6}" type="datetimeFigureOut">
              <a:rPr lang="fa-IR" smtClean="0"/>
              <a:pPr/>
              <a:t>04/16/1438</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7C204E65-456E-429B-BEFA-C1DD415251F7}" type="slidenum">
              <a:rPr lang="fa-IR" smtClean="0"/>
              <a:pPr/>
              <a:t>‹#›</a:t>
            </a:fld>
            <a:endParaRPr lang="fa-IR"/>
          </a:p>
        </p:txBody>
      </p:sp>
    </p:spTree>
    <p:extLst>
      <p:ext uri="{BB962C8B-B14F-4D97-AF65-F5344CB8AC3E}">
        <p14:creationId xmlns:p14="http://schemas.microsoft.com/office/powerpoint/2010/main" val="253727945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101A0C23-6692-4EBF-8309-76D28048659E}" type="datetime8">
              <a:rPr lang="fa-IR" smtClean="0"/>
              <a:t>ژانويه 14، 17</a:t>
            </a:fld>
            <a:endParaRPr lang="fa-IR"/>
          </a:p>
        </p:txBody>
      </p:sp>
      <p:sp>
        <p:nvSpPr>
          <p:cNvPr id="2" name="Footer Placeholder 1"/>
          <p:cNvSpPr>
            <a:spLocks noGrp="1"/>
          </p:cNvSpPr>
          <p:nvPr>
            <p:ph type="ftr" sz="quarter" idx="11"/>
          </p:nvPr>
        </p:nvSpPr>
        <p:spPr/>
        <p:txBody>
          <a:bodyPr/>
          <a:lstStyle/>
          <a:p>
            <a:endParaRPr lang="fa-IR"/>
          </a:p>
        </p:txBody>
      </p:sp>
      <p:sp>
        <p:nvSpPr>
          <p:cNvPr id="15" name="Slide Number Placeholder 14"/>
          <p:cNvSpPr>
            <a:spLocks noGrp="1"/>
          </p:cNvSpPr>
          <p:nvPr>
            <p:ph type="sldNum" sz="quarter" idx="12"/>
          </p:nvPr>
        </p:nvSpPr>
        <p:spPr>
          <a:xfrm>
            <a:off x="8229600" y="6473952"/>
            <a:ext cx="758952" cy="246888"/>
          </a:xfrm>
        </p:spPr>
        <p:txBody>
          <a:bodyPr/>
          <a:lstStyle/>
          <a:p>
            <a:fld id="{659A8577-B0C4-4F42-9B93-DBE0D8451AC1}"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C17FA001-3DA8-4612-96A2-F0749B9A63BD}" type="datetime8">
              <a:rPr lang="fa-IR" smtClean="0"/>
              <a:t>ژانويه 14، 17</a:t>
            </a:fld>
            <a:endParaRPr lang="fa-IR"/>
          </a:p>
        </p:txBody>
      </p:sp>
      <p:sp>
        <p:nvSpPr>
          <p:cNvPr id="19" name="Footer Placeholder 18"/>
          <p:cNvSpPr>
            <a:spLocks noGrp="1"/>
          </p:cNvSpPr>
          <p:nvPr>
            <p:ph type="ftr" sz="quarter" idx="11"/>
          </p:nvPr>
        </p:nvSpPr>
        <p:spPr>
          <a:xfrm>
            <a:off x="3581400" y="76200"/>
            <a:ext cx="2895600" cy="288925"/>
          </a:xfrm>
        </p:spPr>
        <p:txBody>
          <a:bodyPr/>
          <a:lstStyle/>
          <a:p>
            <a:endParaRPr lang="fa-IR"/>
          </a:p>
        </p:txBody>
      </p:sp>
      <p:sp>
        <p:nvSpPr>
          <p:cNvPr id="16" name="Slide Number Placeholder 15"/>
          <p:cNvSpPr>
            <a:spLocks noGrp="1"/>
          </p:cNvSpPr>
          <p:nvPr>
            <p:ph type="sldNum" sz="quarter" idx="12"/>
          </p:nvPr>
        </p:nvSpPr>
        <p:spPr>
          <a:xfrm>
            <a:off x="8229600" y="6473952"/>
            <a:ext cx="758952" cy="246888"/>
          </a:xfrm>
        </p:spPr>
        <p:txBody>
          <a:bodyPr/>
          <a:lstStyle/>
          <a:p>
            <a:fld id="{659A8577-B0C4-4F42-9B93-DBE0D8451AC1}"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D8058CF5-D959-4FC5-8EDE-6A962F1A5843}" type="datetime8">
              <a:rPr lang="fa-IR" smtClean="0"/>
              <a:t>ژانويه 14، 17</a:t>
            </a:fld>
            <a:endParaRPr lang="fa-IR"/>
          </a:p>
        </p:txBody>
      </p:sp>
      <p:sp>
        <p:nvSpPr>
          <p:cNvPr id="11" name="Footer Placeholder 10"/>
          <p:cNvSpPr>
            <a:spLocks noGrp="1"/>
          </p:cNvSpPr>
          <p:nvPr>
            <p:ph type="ftr" sz="quarter" idx="11"/>
          </p:nvPr>
        </p:nvSpPr>
        <p:spPr/>
        <p:txBody>
          <a:bodyPr/>
          <a:lstStyle/>
          <a:p>
            <a:endParaRPr lang="fa-IR"/>
          </a:p>
        </p:txBody>
      </p:sp>
      <p:sp>
        <p:nvSpPr>
          <p:cNvPr id="16" name="Slide Number Placeholder 15"/>
          <p:cNvSpPr>
            <a:spLocks noGrp="1"/>
          </p:cNvSpPr>
          <p:nvPr>
            <p:ph type="sldNum" sz="quarter" idx="12"/>
          </p:nvPr>
        </p:nvSpPr>
        <p:spPr/>
        <p:txBody>
          <a:bodyPr/>
          <a:lstStyle/>
          <a:p>
            <a:fld id="{659A8577-B0C4-4F42-9B93-DBE0D8451AC1}" type="slidenum">
              <a:rPr lang="fa-IR" smtClean="0"/>
              <a:pPr/>
              <a:t>‹#›</a:t>
            </a:fld>
            <a:endParaRPr lang="fa-I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A91EF474-47CE-45A0-8FB2-D04493822A98}" type="datetime8">
              <a:rPr lang="fa-IR" smtClean="0"/>
              <a:t>ژانويه 14، 17</a:t>
            </a:fld>
            <a:endParaRPr lang="fa-IR"/>
          </a:p>
        </p:txBody>
      </p:sp>
      <p:sp>
        <p:nvSpPr>
          <p:cNvPr id="10" name="Footer Placeholder 9"/>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659A8577-B0C4-4F42-9B93-DBE0D8451AC1}"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B9F39EFA-0A6E-46C9-B0A1-F354D1273FCE}" type="datetime8">
              <a:rPr lang="fa-IR" smtClean="0"/>
              <a:t>ژانويه 14، 17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229600" y="6477000"/>
            <a:ext cx="762000" cy="246888"/>
          </a:xfrm>
        </p:spPr>
        <p:txBody>
          <a:bodyPr/>
          <a:lstStyle/>
          <a:p>
            <a:fld id="{659A8577-B0C4-4F42-9B93-DBE0D8451AC1}" type="slidenum">
              <a:rPr lang="fa-IR" smtClean="0"/>
              <a:pPr/>
              <a:t>‹#›</a:t>
            </a:fld>
            <a:endParaRPr lang="fa-IR"/>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8A404887-D94E-41C9-8F42-4834544777C3}" type="datetime8">
              <a:rPr lang="fa-IR" smtClean="0"/>
              <a:t>ژانويه 14، 17</a:t>
            </a:fld>
            <a:endParaRPr lang="fa-IR"/>
          </a:p>
        </p:txBody>
      </p:sp>
      <p:sp>
        <p:nvSpPr>
          <p:cNvPr id="21" name="Footer Placeholder 20"/>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59A8577-B0C4-4F42-9B93-DBE0D8451AC1}"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DDDB478-270C-4284-9200-632DC915051D}" type="datetime8">
              <a:rPr lang="fa-IR" smtClean="0"/>
              <a:t>ژانويه 14، 17</a:t>
            </a:fld>
            <a:endParaRPr lang="fa-IR"/>
          </a:p>
        </p:txBody>
      </p:sp>
      <p:sp>
        <p:nvSpPr>
          <p:cNvPr id="24" name="Footer Placeholder 23"/>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659A8577-B0C4-4F42-9B93-DBE0D8451AC1}"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76230CA-58F4-4EA0-B158-CCC31760884A}" type="datetime8">
              <a:rPr lang="fa-IR" smtClean="0"/>
              <a:t>ژانويه 14، 17</a:t>
            </a:fld>
            <a:endParaRPr lang="fa-IR"/>
          </a:p>
        </p:txBody>
      </p:sp>
      <p:sp>
        <p:nvSpPr>
          <p:cNvPr id="29" name="Footer Placeholder 28"/>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659A8577-B0C4-4F42-9B93-DBE0D8451AC1}"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E58BD079-4503-48D2-8394-AFA8FFB14EED}" type="datetime8">
              <a:rPr lang="fa-IR" smtClean="0"/>
              <a:t>ژانويه 14، 17</a:t>
            </a:fld>
            <a:endParaRPr lang="fa-IR"/>
          </a:p>
        </p:txBody>
      </p:sp>
      <p:sp>
        <p:nvSpPr>
          <p:cNvPr id="5" name="Footer Placeholder 4"/>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659A8577-B0C4-4F42-9B93-DBE0D8451AC1}" type="slidenum">
              <a:rPr lang="fa-IR" smtClean="0"/>
              <a:pPr/>
              <a:t>‹#›</a:t>
            </a:fld>
            <a:endParaRPr lang="fa-IR"/>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BA3A5A8-FA70-4529-93F3-853EEC27D4B7}" type="datetime8">
              <a:rPr lang="fa-IR" smtClean="0"/>
              <a:t>ژانويه 14، 17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59A8577-B0C4-4F42-9B93-DBE0D8451AC1}"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DEBC8CC-45C4-4655-BE07-0522D2032E28}" type="datetime8">
              <a:rPr lang="fa-IR" smtClean="0"/>
              <a:t>ژانويه 14، 17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59A8577-B0C4-4F42-9B93-DBE0D8451AC1}"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C7855474-2D6C-41F1-8EDD-57BCD6350148}" type="datetime8">
              <a:rPr lang="fa-IR" smtClean="0"/>
              <a:t>ژانويه 14، 17</a:t>
            </a:fld>
            <a:endParaRPr lang="fa-IR"/>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a-IR"/>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659A8577-B0C4-4F42-9B93-DBE0D8451AC1}" type="slidenum">
              <a:rPr lang="fa-IR" smtClean="0"/>
              <a:pPr/>
              <a:t>‹#›</a:t>
            </a:fld>
            <a:endParaRPr lang="fa-IR"/>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rtl="1"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r" rtl="1"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r" rtl="1"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r" rtl="1"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r" rtl="1"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r" rtl="1"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r" rtl="1"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r" rtl="1"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daneshnameh.roshd.ir/mavara/mavara-index.php?page=%D8%A8%D8%B2" TargetMode="External"/><Relationship Id="rId2" Type="http://schemas.openxmlformats.org/officeDocument/2006/relationships/hyperlink" Target="http://daneshnameh.roshd.ir/mavara/mavara-index.php?page=%D8%B4%DB%8C%D8%B1+%C2%AB%D9%85%D8%A7%D8%AF%D9%87+%D8%BA%D8%B0%D8%A7%DB%8C%DB%8C%C2%BB"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daneshnameh.roshd.ir/mavara/mavara-index.php?page=%D8%B4%DB%8C%D8%B1+%C2%AB%D9%85%D8%A7%D8%AF%D9%87+%D8%BA%D8%B0%D8%A7%DB%8C%DB%8C%C2%BB" TargetMode="External"/><Relationship Id="rId2" Type="http://schemas.openxmlformats.org/officeDocument/2006/relationships/hyperlink" Target="http://daneshnameh.roshd.ir/mavara/mavara-index.php?page=%D9%BE%D9%86%DB%8C%D8%B1"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daneshnameh.roshd.ir/mavara/mavara-index.php?page=%D8%B4%DB%8C%D8%B1+%C2%AB%D9%85%D8%A7%D8%AF%D9%87+%D8%BA%D8%B0%D8%A7%DB%8C%DB%8C%C2%BB" TargetMode="External"/><Relationship Id="rId2" Type="http://schemas.openxmlformats.org/officeDocument/2006/relationships/hyperlink" Target="http://daneshnameh.roshd.ir/mavara/mavara-index.php?page=%D9%BE%D9%86%DB%8C%D8%B1" TargetMode="External"/><Relationship Id="rId1" Type="http://schemas.openxmlformats.org/officeDocument/2006/relationships/slideLayout" Target="../slideLayouts/slideLayout2.xml"/><Relationship Id="rId5" Type="http://schemas.openxmlformats.org/officeDocument/2006/relationships/hyperlink" Target="http://daneshnameh.roshd.ir/mavara/mavara-index.php?page=%D9%86%D9%85%DA%A9" TargetMode="External"/><Relationship Id="rId4" Type="http://schemas.openxmlformats.org/officeDocument/2006/relationships/hyperlink" Target="http://daneshnameh.roshd.ir/mavara/mavara-index.php?page=%D8%A8%D8%B2" TargetMode="External"/></Relationships>
</file>

<file path=ppt/slides/_rels/slide18.xml.rels><?xml version="1.0" encoding="UTF-8" standalone="yes"?>
<Relationships xmlns="http://schemas.openxmlformats.org/package/2006/relationships"><Relationship Id="rId2" Type="http://schemas.openxmlformats.org/officeDocument/2006/relationships/hyperlink" Target="http://daneshnameh.roshd.ir/mavara/mavara-index.php?page=%DA%86%D8%B1%D8%A8%DB%8C"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daneshnameh.roshd.ir/mavara/mavara-index.php?page=%D8%AF%D8%B3%D8%B1" TargetMode="External"/><Relationship Id="rId2" Type="http://schemas.openxmlformats.org/officeDocument/2006/relationships/hyperlink" Target="http://daneshnameh.roshd.ir/mavara/mavara-index.php?page=%D8%AE%D8%A7%D9%85%D9%87" TargetMode="External"/><Relationship Id="rId1" Type="http://schemas.openxmlformats.org/officeDocument/2006/relationships/slideLayout" Target="../slideLayouts/slideLayout2.xml"/><Relationship Id="rId4" Type="http://schemas.openxmlformats.org/officeDocument/2006/relationships/hyperlink" Target="http://daneshnameh.roshd.ir/mavara/mavara-index.php?page=%D9%86%D8%A7%D9%86"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daneshnameh.roshd.ir/mavara/mavara-index.php?page=%DA%86%D8%B1%D8%A8%DB%8C" TargetMode="External"/><Relationship Id="rId2" Type="http://schemas.openxmlformats.org/officeDocument/2006/relationships/hyperlink" Target="http://daneshnameh.roshd.ir/mavara/mavara-index.php?page=%D9%BE%D9%86%DB%8C%D8%B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daneshnameh.roshd.ir/mavara/mavara-index.php?page=%D8%B3%D8%B3" TargetMode="External"/><Relationship Id="rId2" Type="http://schemas.openxmlformats.org/officeDocument/2006/relationships/hyperlink" Target="http://daneshnameh.roshd.ir/mavara/mavara-index.php?page=%D8%B3%D8%B1%DA%A9%D9%87"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daneshnameh.roshd.ir/mavara/mavara-index.php?page=%D8%B1%DB%8C%D8%AD%D8%A7%D9%86" TargetMode="External"/><Relationship Id="rId2" Type="http://schemas.openxmlformats.org/officeDocument/2006/relationships/hyperlink" Target="http://daneshnameh.roshd.ir/mavara/mavara-index.php?page=%D9%BE%DB%8C%D8%AA%D8%B2%D8%A7"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daneshnameh.roshd.ir/mavara/mavara-index.php?page=%D8%A2%D8%B4%D9%BE%D8%B2%DB%8C" TargetMode="External"/><Relationship Id="rId2" Type="http://schemas.openxmlformats.org/officeDocument/2006/relationships/hyperlink" Target="http://daneshnameh.roshd.ir/mavara/mavara-index.php?page=%D9%86%D8%A7%D9%86"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daneshnameh.roshd.ir/mavara/mavara-index.php?page=%D8%B4%DB%8C%D8%B1+%C2%AB%D9%85%D8%A7%D8%AF%D9%87+%D8%BA%D8%B0%D8%A7%DB%8C%DB%8C%C2%BB" TargetMode="External"/><Relationship Id="rId2" Type="http://schemas.openxmlformats.org/officeDocument/2006/relationships/hyperlink" Target="http://daneshnameh.roshd.ir/mavara/mavara-index.php?page=%D8%A2%D8%A8" TargetMode="External"/><Relationship Id="rId1" Type="http://schemas.openxmlformats.org/officeDocument/2006/relationships/slideLayout" Target="../slideLayouts/slideLayout2.xml"/><Relationship Id="rId4" Type="http://schemas.openxmlformats.org/officeDocument/2006/relationships/hyperlink" Target="http://daneshnameh.roshd.ir/mavara/mavara-index.php?page=%DA%86%D8%B1%D8%A8%DB%8C" TargetMode="External"/></Relationships>
</file>

<file path=ppt/slides/_rels/slide26.xml.rels><?xml version="1.0" encoding="UTF-8" standalone="yes"?>
<Relationships xmlns="http://schemas.openxmlformats.org/package/2006/relationships"><Relationship Id="rId2" Type="http://schemas.openxmlformats.org/officeDocument/2006/relationships/hyperlink" Target="http://daneshnameh.roshd.ir/mavara/mavara-index.php?page=%D9%BE%D8%A7%D8%B3%D8%AA%D9%88%D8%B1%DB%8C%D8%B2%D9%87"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daneshnameh.roshd.ir/mavara/mavara-index.php?page=%D9%81%D9%84%D9%81%D9%84"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daneshnameh.roshd.ir/mavara/mavara-index.php?page=%D9%BE%D8%A7%D8%B3%D8%AA%D9%88%D8%B1%DB%8C%D8%B2%D9%87"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5786" y="142852"/>
            <a:ext cx="7772400" cy="1470025"/>
          </a:xfrm>
        </p:spPr>
        <p:txBody>
          <a:bodyPr>
            <a:normAutofit/>
          </a:bodyPr>
          <a:lstStyle/>
          <a:p>
            <a:pPr algn="ctr"/>
            <a:r>
              <a:rPr lang="fa-IR" sz="1800" dirty="0" smtClean="0">
                <a:solidFill>
                  <a:schemeClr val="tx1"/>
                </a:solidFill>
              </a:rPr>
              <a:t>بسمعه تعالي</a:t>
            </a:r>
            <a:endParaRPr lang="fa-IR" sz="1800" dirty="0">
              <a:solidFill>
                <a:schemeClr val="tx1"/>
              </a:solidFill>
            </a:endParaRPr>
          </a:p>
        </p:txBody>
      </p:sp>
      <p:sp>
        <p:nvSpPr>
          <p:cNvPr id="3" name="Subtitle 2"/>
          <p:cNvSpPr>
            <a:spLocks noGrp="1"/>
          </p:cNvSpPr>
          <p:nvPr>
            <p:ph type="subTitle" idx="1"/>
          </p:nvPr>
        </p:nvSpPr>
        <p:spPr>
          <a:xfrm>
            <a:off x="671458" y="877864"/>
            <a:ext cx="8001056" cy="5000660"/>
          </a:xfrm>
        </p:spPr>
        <p:txBody>
          <a:bodyPr>
            <a:normAutofit/>
          </a:bodyPr>
          <a:lstStyle/>
          <a:p>
            <a:pPr algn="r"/>
            <a:r>
              <a:rPr lang="fa-IR" sz="4000" dirty="0" smtClean="0">
                <a:cs typeface="2  Nasim" pitchFamily="2" charset="-78"/>
              </a:rPr>
              <a:t>موضوع تحقيق:</a:t>
            </a:r>
          </a:p>
          <a:p>
            <a:pPr algn="r"/>
            <a:r>
              <a:rPr lang="fa-IR" sz="5500" dirty="0" smtClean="0">
                <a:cs typeface="B Elham" pitchFamily="2" charset="-78"/>
              </a:rPr>
              <a:t>                                   </a:t>
            </a:r>
            <a:r>
              <a:rPr lang="fa-IR" sz="6100" dirty="0" smtClean="0">
                <a:cs typeface="B Elham" pitchFamily="2" charset="-78"/>
              </a:rPr>
              <a:t>مراحل ساخت پنير</a:t>
            </a:r>
          </a:p>
          <a:p>
            <a:pPr algn="r"/>
            <a:endParaRPr lang="fa-IR" dirty="0" smtClean="0"/>
          </a:p>
          <a:p>
            <a:pPr algn="r"/>
            <a:r>
              <a:rPr lang="fa-IR" dirty="0"/>
              <a:t> </a:t>
            </a:r>
            <a:r>
              <a:rPr lang="fa-IR" dirty="0" smtClean="0"/>
              <a:t>         </a:t>
            </a:r>
          </a:p>
        </p:txBody>
      </p:sp>
      <p:sp>
        <p:nvSpPr>
          <p:cNvPr id="4" name="Slide Number Placeholder 3"/>
          <p:cNvSpPr>
            <a:spLocks noGrp="1"/>
          </p:cNvSpPr>
          <p:nvPr>
            <p:ph type="sldNum" sz="quarter" idx="12"/>
          </p:nvPr>
        </p:nvSpPr>
        <p:spPr/>
        <p:txBody>
          <a:bodyPr/>
          <a:lstStyle/>
          <a:p>
            <a:fld id="{659A8577-B0C4-4F42-9B93-DBE0D8451AC1}" type="slidenum">
              <a:rPr lang="fa-IR" smtClean="0"/>
              <a:pPr/>
              <a:t>1</a:t>
            </a:fld>
            <a:endParaRPr lang="fa-IR"/>
          </a:p>
        </p:txBody>
      </p:sp>
    </p:spTree>
  </p:cSld>
  <p:clrMapOvr>
    <a:masterClrMapping/>
  </p:clrMapOvr>
  <p:transition advClick="0">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43504" y="285728"/>
            <a:ext cx="7467600" cy="1785950"/>
          </a:xfrm>
        </p:spPr>
        <p:txBody>
          <a:bodyPr>
            <a:normAutofit/>
          </a:bodyPr>
          <a:lstStyle/>
          <a:p>
            <a:r>
              <a:rPr lang="fa-IR" dirty="0" smtClean="0">
                <a:solidFill>
                  <a:schemeClr val="tx1"/>
                </a:solidFill>
              </a:rPr>
              <a:t>تاريخچه اى از پنير</a:t>
            </a:r>
            <a:r>
              <a:rPr lang="en-US" dirty="0" smtClean="0"/>
              <a:t>:</a:t>
            </a:r>
            <a:br>
              <a:rPr lang="en-US" dirty="0" smtClean="0"/>
            </a:br>
            <a:r>
              <a:rPr lang="en-US" dirty="0" smtClean="0"/>
              <a:t/>
            </a:r>
            <a:br>
              <a:rPr lang="en-US" dirty="0" smtClean="0"/>
            </a:br>
            <a:endParaRPr lang="fa-IR" dirty="0"/>
          </a:p>
        </p:txBody>
      </p:sp>
      <p:sp>
        <p:nvSpPr>
          <p:cNvPr id="3" name="Content Placeholder 2"/>
          <p:cNvSpPr>
            <a:spLocks noGrp="1"/>
          </p:cNvSpPr>
          <p:nvPr>
            <p:ph idx="1"/>
          </p:nvPr>
        </p:nvSpPr>
        <p:spPr>
          <a:xfrm>
            <a:off x="0" y="1285860"/>
            <a:ext cx="9144000" cy="5572140"/>
          </a:xfrm>
        </p:spPr>
        <p:txBody>
          <a:bodyPr>
            <a:noAutofit/>
          </a:bodyPr>
          <a:lstStyle/>
          <a:p>
            <a:r>
              <a:rPr lang="fa-IR" sz="2800" dirty="0" smtClean="0">
                <a:solidFill>
                  <a:schemeClr val="tx1"/>
                </a:solidFill>
              </a:rPr>
              <a:t>تاريخ پنير به عهد عتيق مى رسد و اين موضوع محقق است كه كشف پنير به دنبال اهلى كردن چهار پايان شيرده مثل بز، شتر يا گاوميش صورت گرفته است .</a:t>
            </a:r>
          </a:p>
          <a:p>
            <a:pPr>
              <a:buNone/>
            </a:pPr>
            <a:r>
              <a:rPr lang="fa-IR" sz="2800" dirty="0" smtClean="0">
                <a:solidFill>
                  <a:schemeClr val="tx1"/>
                </a:solidFill>
              </a:rPr>
              <a:t> </a:t>
            </a:r>
          </a:p>
          <a:p>
            <a:r>
              <a:rPr lang="fa-IR" sz="2800" dirty="0" smtClean="0">
                <a:solidFill>
                  <a:schemeClr val="tx1"/>
                </a:solidFill>
              </a:rPr>
              <a:t>در مناطقى بين آسيا و اروپا و هم چنين در تبت و ايران شير را هنوز هم مثل عهد قديم تخمير مى كنند و از آن ماست و پنير درست مى كنند. در قديم انسان وقتى دوشيدن شير را ياد گرفت و به حكم اتفاق انعقاد شير را ديد از آن چيزهاى مختلفى ساخت كه يكى پنير است . </a:t>
            </a:r>
          </a:p>
          <a:p>
            <a:endParaRPr lang="fa-IR" sz="2800" dirty="0" smtClean="0">
              <a:solidFill>
                <a:schemeClr val="tx1"/>
              </a:solidFill>
            </a:endParaRPr>
          </a:p>
          <a:p>
            <a:endParaRPr lang="fa-IR" sz="2800" dirty="0" smtClean="0">
              <a:solidFill>
                <a:schemeClr val="tx1"/>
              </a:solidFill>
            </a:endParaRPr>
          </a:p>
          <a:p>
            <a:endParaRPr lang="fa-IR" sz="2800" dirty="0" smtClean="0">
              <a:solidFill>
                <a:schemeClr val="tx1"/>
              </a:solidFill>
            </a:endParaRPr>
          </a:p>
          <a:p>
            <a:endParaRPr lang="fa-IR" sz="2800" dirty="0" smtClean="0">
              <a:solidFill>
                <a:schemeClr val="tx1"/>
              </a:solidFill>
            </a:endParaRPr>
          </a:p>
          <a:p>
            <a:endParaRPr lang="fa-IR" sz="2800" dirty="0" smtClean="0">
              <a:solidFill>
                <a:schemeClr val="tx1"/>
              </a:solidFill>
            </a:endParaRPr>
          </a:p>
          <a:p>
            <a:endParaRPr lang="fa-IR" sz="2800" dirty="0" smtClean="0">
              <a:solidFill>
                <a:schemeClr val="tx1"/>
              </a:solidFill>
            </a:endParaRPr>
          </a:p>
          <a:p>
            <a:endParaRPr lang="fa-IR" sz="2800" dirty="0" smtClean="0">
              <a:solidFill>
                <a:schemeClr val="tx1"/>
              </a:solidFill>
            </a:endParaRPr>
          </a:p>
          <a:p>
            <a:endParaRPr lang="fa-IR" sz="2800" dirty="0" smtClean="0">
              <a:solidFill>
                <a:schemeClr val="tx1"/>
              </a:solidFill>
            </a:endParaRPr>
          </a:p>
          <a:p>
            <a:endParaRPr lang="fa-IR" sz="2800"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2</a:t>
            </a:fld>
            <a:endParaRPr lang="fa-IR"/>
          </a:p>
        </p:txBody>
      </p:sp>
    </p:spTree>
  </p:cSld>
  <p:clrMapOvr>
    <a:masterClrMapping/>
  </p:clrMapOvr>
  <p:transition>
    <p:cut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a:bodyPr>
          <a:lstStyle/>
          <a:p>
            <a:endParaRPr lang="fa-IR" dirty="0" smtClean="0"/>
          </a:p>
          <a:p>
            <a:endParaRPr lang="fa-IR" sz="2800" dirty="0" smtClean="0"/>
          </a:p>
          <a:p>
            <a:r>
              <a:rPr lang="fa-IR" sz="2800" dirty="0" smtClean="0"/>
              <a:t>مى گويند اولين مايه پنير از شيره درخت انجير به دست آمد و انسانهاى قديمى بعد از آن كه برگهاى درختان انجير را در شير مى انداختند تا شير ببندد آن را روى سنگ مى ريختند و پس از اين كه سفت مى شد، براى اين كه آب آن كاملا گرفته شود، سنگ ديگرى روى آن مى گذاشتند. بعدها انسان ياد گرفت كه از شكم حيوانات شيرخوار، مخصوصا خرگوشهاى وحشى ، مايه پنير را به دست آورد و وقتى پنير ساخته شد آن را در آفتاب خشك كند و نمك بزند و در لاى برگ درختان بپيچد و آن را براى روزها و ماههاى آينده مورد استفاده قرار دهد.</a:t>
            </a:r>
            <a:endParaRPr lang="en-US" sz="2800" dirty="0" smtClean="0"/>
          </a:p>
        </p:txBody>
      </p:sp>
      <p:sp>
        <p:nvSpPr>
          <p:cNvPr id="4" name="Slide Number Placeholder 3"/>
          <p:cNvSpPr>
            <a:spLocks noGrp="1"/>
          </p:cNvSpPr>
          <p:nvPr>
            <p:ph type="sldNum" sz="quarter" idx="12"/>
          </p:nvPr>
        </p:nvSpPr>
        <p:spPr/>
        <p:txBody>
          <a:bodyPr/>
          <a:lstStyle/>
          <a:p>
            <a:fld id="{659A8577-B0C4-4F42-9B93-DBE0D8451AC1}" type="slidenum">
              <a:rPr lang="fa-IR" smtClean="0"/>
              <a:pPr/>
              <a:t>3</a:t>
            </a:fld>
            <a:endParaRPr lang="fa-IR"/>
          </a:p>
        </p:txBody>
      </p:sp>
    </p:spTree>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6000792"/>
          </a:xfrm>
        </p:spPr>
        <p:txBody>
          <a:bodyPr/>
          <a:lstStyle/>
          <a:p>
            <a:r>
              <a:rPr lang="fa-IR" sz="2800" dirty="0" smtClean="0"/>
              <a:t>ساختن پنير به صورت صنعتى در آغاز قرن بيستم شروع شد و آن زمانى بود كه پاستور دانشمند معروف فرانسوى اكتشافات خود را درباره تخمير شيرى آغاز كرد. از آن زمان بود كه علم و دانش دست به كار شد تا پنيرهايى بسازد كه از جهتى بهداشتى باشد و حداكثر بهره بردارى از صنعت پنير سازى به دست آيد.</a:t>
            </a:r>
            <a:endParaRPr lang="en-US" sz="2800" dirty="0" smtClean="0"/>
          </a:p>
          <a:p>
            <a:r>
              <a:rPr lang="fa-IR" sz="2800" dirty="0" smtClean="0"/>
              <a:t>خواص غذايى پنير هم از زمانهايى بسيار قديم شناخته شده بود. چنانكه هرودوت ، پدر تاريخ ، مى نويسد كه سربازان داريوش غذاى ملى داشتند كه عبارت بود از نان و پنير با بولاغ اوتى يا شاهى آبى كه در چشمه سارها مى روييد و اين سربازان با اين غذا از قدرت و نيرومندى كاملى برخوردار بودند. </a:t>
            </a:r>
            <a:endParaRPr lang="en-US" sz="2800" dirty="0" smtClean="0"/>
          </a:p>
          <a:p>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4</a:t>
            </a:fld>
            <a:endParaRPr lang="fa-IR"/>
          </a:p>
        </p:txBody>
      </p:sp>
    </p:spTree>
  </p:cSld>
  <p:clrMapOvr>
    <a:masterClrMapping/>
  </p:clrMapOvr>
  <p:transition>
    <p:pull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1071546"/>
            <a:ext cx="8572560" cy="5786454"/>
          </a:xfrm>
        </p:spPr>
        <p:txBody>
          <a:bodyPr>
            <a:normAutofit/>
          </a:bodyPr>
          <a:lstStyle/>
          <a:p>
            <a:r>
              <a:rPr lang="fa-IR" sz="2800" dirty="0" smtClean="0"/>
              <a:t>((بلانش دوناوار)) زن هنرى چهارم در مداركى كه درباره پنير خود باقى گذاشته شده است تصريح مى كند كه در آن زمان دويست نوع مختلف پنير در فرانسه ساخته مى شد. در سال 1922 شيرينى سازان فرانسه نان شيرينى مخصوصى از پنير درست كردند كه به نام ((تارت پنير)) معروف بود و موفقيت زيادى پيدا كرد و همه جا مشهور شد زيرا پنير برعكس خامه و كره مدت زيادى مى ماند.</a:t>
            </a:r>
            <a:endParaRPr lang="en-US" sz="2800" dirty="0" smtClean="0"/>
          </a:p>
          <a:p>
            <a:r>
              <a:rPr lang="fa-IR" sz="2800" dirty="0" smtClean="0"/>
              <a:t>((تاليران )) سياست مدار معروف فرانسه پنير را ((بهترين غذا)) مى دانست . كلمه پنير در فرانسه از كلمه لاتينى ظرف پنير گرفته شده است كه پنير در آن ظرف شكل مى گيرد و بوجود مى آيد.</a:t>
            </a:r>
            <a:endParaRPr lang="fa-IR" sz="2800" dirty="0">
              <a:solidFill>
                <a:schemeClr val="tx1"/>
              </a:solidFill>
            </a:endParaRPr>
          </a:p>
        </p:txBody>
      </p:sp>
      <p:sp>
        <p:nvSpPr>
          <p:cNvPr id="5" name="Slide Number Placeholder 4"/>
          <p:cNvSpPr>
            <a:spLocks noGrp="1"/>
          </p:cNvSpPr>
          <p:nvPr>
            <p:ph type="sldNum" sz="quarter" idx="12"/>
          </p:nvPr>
        </p:nvSpPr>
        <p:spPr/>
        <p:txBody>
          <a:bodyPr/>
          <a:lstStyle/>
          <a:p>
            <a:fld id="{659A8577-B0C4-4F42-9B93-DBE0D8451AC1}" type="slidenum">
              <a:rPr lang="fa-IR" smtClean="0"/>
              <a:pPr/>
              <a:t>5</a:t>
            </a:fld>
            <a:endParaRPr lang="fa-IR"/>
          </a:p>
        </p:txBody>
      </p:sp>
    </p:spTree>
  </p:cSld>
  <p:clrMapOvr>
    <a:masterClrMapping/>
  </p:clrMapOvr>
  <p:transition>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29256" y="214290"/>
            <a:ext cx="8686800" cy="838200"/>
          </a:xfrm>
        </p:spPr>
        <p:txBody>
          <a:bodyPr>
            <a:normAutofit fontScale="90000"/>
          </a:bodyPr>
          <a:lstStyle/>
          <a:p>
            <a:r>
              <a:rPr lang="fa-IR" dirty="0" smtClean="0"/>
              <a:t>ارزش غذايى پنير</a:t>
            </a:r>
            <a:r>
              <a:rPr lang="en-US" dirty="0" smtClean="0"/>
              <a:t>:</a:t>
            </a:r>
            <a:br>
              <a:rPr lang="en-US" dirty="0" smtClean="0"/>
            </a:br>
            <a:endParaRPr lang="fa-IR" dirty="0"/>
          </a:p>
        </p:txBody>
      </p:sp>
      <p:sp>
        <p:nvSpPr>
          <p:cNvPr id="3" name="Content Placeholder 2"/>
          <p:cNvSpPr>
            <a:spLocks noGrp="1"/>
          </p:cNvSpPr>
          <p:nvPr>
            <p:ph idx="1"/>
          </p:nvPr>
        </p:nvSpPr>
        <p:spPr/>
        <p:txBody>
          <a:bodyPr>
            <a:noAutofit/>
          </a:bodyPr>
          <a:lstStyle/>
          <a:p>
            <a:r>
              <a:rPr lang="fa-IR" sz="2800" dirty="0" smtClean="0"/>
              <a:t>پنير غذاى پروتئين دار كاملى است و كاملا مى تواند جاى گوشت را بگيرد. به همين جهت گياهخواران كه گوشت نمى خورند به جاى آن پنير مصرف مى كنند. </a:t>
            </a:r>
          </a:p>
          <a:p>
            <a:r>
              <a:rPr lang="fa-IR" sz="2800" dirty="0" smtClean="0"/>
              <a:t>پنير به استثناى لاكتوز، موادى دارد كه در شير موجود است مثل مواد سفيده اى (پروتئينها)، مواد چربى ، ويتامين مخصوصا ويتامينهاى ((آ)) و ((ب )) و ((ب 2)) و ((پ پ )) و (اسيد پانتوتتيك ) و املاح معدنى مخصوصا كلسيم و فسفر به مقدار قابل توجه .</a:t>
            </a:r>
            <a:endParaRPr lang="en-US" sz="2800" dirty="0" smtClean="0"/>
          </a:p>
        </p:txBody>
      </p:sp>
      <p:sp>
        <p:nvSpPr>
          <p:cNvPr id="4" name="Slide Number Placeholder 3"/>
          <p:cNvSpPr>
            <a:spLocks noGrp="1"/>
          </p:cNvSpPr>
          <p:nvPr>
            <p:ph type="sldNum" sz="quarter" idx="12"/>
          </p:nvPr>
        </p:nvSpPr>
        <p:spPr/>
        <p:txBody>
          <a:bodyPr/>
          <a:lstStyle/>
          <a:p>
            <a:fld id="{659A8577-B0C4-4F42-9B93-DBE0D8451AC1}" type="slidenum">
              <a:rPr lang="fa-IR" smtClean="0"/>
              <a:pPr/>
              <a:t>6</a:t>
            </a:fld>
            <a:endParaRPr lang="fa-IR"/>
          </a:p>
        </p:txBody>
      </p:sp>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57298"/>
            <a:ext cx="8553480" cy="5214974"/>
          </a:xfrm>
        </p:spPr>
        <p:txBody>
          <a:bodyPr>
            <a:normAutofit/>
          </a:bodyPr>
          <a:lstStyle/>
          <a:p>
            <a:r>
              <a:rPr lang="fa-IR" sz="2800" dirty="0" smtClean="0">
                <a:solidFill>
                  <a:schemeClr val="tx1"/>
                </a:solidFill>
              </a:rPr>
              <a:t>پنير بر شير اين مزيت را دارد كه زودتر هضم مى شود. به استثناى پنيرهاى خيلى چرب و يا خيلى تخمير شده ، پنير بطور كلى براى همه قابل هضم است حتى كسانى كه شير را نمى توانند هضم كنند پنير را به خوبى هضم مى كنند.</a:t>
            </a:r>
            <a:endParaRPr lang="en-US" sz="2800" dirty="0" smtClean="0">
              <a:solidFill>
                <a:schemeClr val="tx1"/>
              </a:solidFill>
            </a:endParaRPr>
          </a:p>
          <a:p>
            <a:r>
              <a:rPr lang="fa-IR" sz="2800" dirty="0" smtClean="0">
                <a:solidFill>
                  <a:schemeClr val="tx1"/>
                </a:solidFill>
              </a:rPr>
              <a:t>دير يا زود هضم شدن پنير بستگى به طرز تهيه و ساختن آن دارد. در فرانسه چهار درصد نوع پنير مختلف درست مى كنند. پنير از غذاهاى پر كالرى است ، چنان كه حساب كرده اند صد گرم پنير داراى پانصد كالرى است . پنير غذايى است كه در حجم كم داراى مقدار زيادى چربى و مواد سفيده اى است .</a:t>
            </a:r>
            <a:endParaRPr lang="en-US" sz="2800" dirty="0" smtClean="0">
              <a:solidFill>
                <a:schemeClr val="tx1"/>
              </a:solidFill>
            </a:endParaRPr>
          </a:p>
          <a:p>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7</a:t>
            </a:fld>
            <a:endParaRPr lang="fa-IR"/>
          </a:p>
        </p:txBody>
      </p:sp>
    </p:spTree>
  </p:cSld>
  <p:clrMapOvr>
    <a:masterClrMapping/>
  </p:clrMapOvr>
  <p:transition>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3100" dirty="0" smtClean="0"/>
              <a:t>مصرف پنير براى چه كسانى مجاز است و تاءكيد مى شود؟</a:t>
            </a:r>
            <a:r>
              <a:rPr lang="en-US" dirty="0" smtClean="0"/>
              <a:t/>
            </a:r>
            <a:br>
              <a:rPr lang="en-US" dirty="0" smtClean="0"/>
            </a:br>
            <a:endParaRPr lang="fa-IR" dirty="0"/>
          </a:p>
        </p:txBody>
      </p:sp>
      <p:sp>
        <p:nvSpPr>
          <p:cNvPr id="3" name="Content Placeholder 2"/>
          <p:cNvSpPr>
            <a:spLocks noGrp="1"/>
          </p:cNvSpPr>
          <p:nvPr>
            <p:ph idx="1"/>
          </p:nvPr>
        </p:nvSpPr>
        <p:spPr/>
        <p:txBody>
          <a:bodyPr>
            <a:noAutofit/>
          </a:bodyPr>
          <a:lstStyle/>
          <a:p>
            <a:r>
              <a:rPr lang="fa-IR" sz="2800" dirty="0" smtClean="0"/>
              <a:t>بچه ها و اشخاص بزرگسال بايد پنير را بخورند زيرا پنير داراى مقدار زيادى كلسيم و ويتامين عامل رشد است . شايد شما هم ديده ايد كه بچه ها با ميل زيادى پنير مى خورند زيرا بدن آنها احتياج با آن دارد.</a:t>
            </a:r>
          </a:p>
          <a:p>
            <a:endParaRPr lang="en-US" sz="2800" dirty="0" smtClean="0"/>
          </a:p>
          <a:p>
            <a:r>
              <a:rPr lang="fa-IR" sz="2800" dirty="0" smtClean="0"/>
              <a:t>اشخاصى كه كار فكرى مى كنند، كسانى كه در اثر كار زياد خسته مى شوند و كسانى كه زود خسته مى شوند بايد پنير بخورند زيرا پنير داراى فسفر است و فسفر غذايى مطلوب براى اين دسته از اشخاص است .</a:t>
            </a:r>
            <a:endParaRPr lang="en-US" sz="2800" dirty="0" smtClean="0"/>
          </a:p>
          <a:p>
            <a:endParaRPr lang="fa-IR" sz="2800"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8</a:t>
            </a:fld>
            <a:endParaRPr lang="fa-IR"/>
          </a:p>
        </p:txBody>
      </p:sp>
    </p:spTree>
  </p:cSld>
  <p:clrMapOvr>
    <a:masterClrMapping/>
  </p:clrMapOvr>
  <p:transition>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solidFill>
                  <a:schemeClr val="tx1"/>
                </a:solidFill>
              </a:rPr>
              <a:t>كسانى كه بيمارى قند ديابت دارند بايد پنير بخورند زيرا پنير مواد قندى ندارد. مادرانى كه بچه هاى خود را شير مى دهند، خانمهاى باردار، كسانى كه از بستر بيمارى برخاسته و دوران نقاهت را مى گذرانند بايد نوع پنيرى را كه زود هضم است انتخاب كرده و بخورند.</a:t>
            </a:r>
            <a:endParaRPr lang="en-US" dirty="0" smtClean="0">
              <a:solidFill>
                <a:schemeClr val="tx1"/>
              </a:solidFill>
            </a:endParaRPr>
          </a:p>
          <a:p>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9</a:t>
            </a:fld>
            <a:endParaRPr lang="fa-IR"/>
          </a:p>
        </p:txBody>
      </p:sp>
    </p:spTree>
  </p:cSld>
  <p:clrMapOvr>
    <a:masterClrMapping/>
  </p:clrMapOvr>
  <p:transition>
    <p:cut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0600" y="357166"/>
            <a:ext cx="8686800" cy="838200"/>
          </a:xfrm>
        </p:spPr>
        <p:txBody>
          <a:bodyPr/>
          <a:lstStyle/>
          <a:p>
            <a:r>
              <a:rPr lang="fa-IR" sz="4000" dirty="0" smtClean="0">
                <a:solidFill>
                  <a:schemeClr val="tx1"/>
                </a:solidFill>
              </a:rPr>
              <a:t>اولين كارخانه پنير</a:t>
            </a:r>
            <a:r>
              <a:rPr lang="fa-IR" dirty="0" smtClean="0"/>
              <a:t>:</a:t>
            </a:r>
            <a:endParaRPr lang="fa-IR" dirty="0"/>
          </a:p>
        </p:txBody>
      </p:sp>
      <p:sp>
        <p:nvSpPr>
          <p:cNvPr id="3" name="Content Placeholder 2"/>
          <p:cNvSpPr>
            <a:spLocks noGrp="1"/>
          </p:cNvSpPr>
          <p:nvPr>
            <p:ph idx="1"/>
          </p:nvPr>
        </p:nvSpPr>
        <p:spPr/>
        <p:txBody>
          <a:bodyPr/>
          <a:lstStyle/>
          <a:p>
            <a:r>
              <a:rPr lang="fa-IR" sz="3600" dirty="0" smtClean="0">
                <a:solidFill>
                  <a:schemeClr val="tx1"/>
                </a:solidFill>
              </a:rPr>
              <a:t>اولین کارخانه تولید پنیر درسوم فوریه سال </a:t>
            </a:r>
            <a:r>
              <a:rPr lang="en-US" sz="3600" u="sng" dirty="0" smtClean="0">
                <a:solidFill>
                  <a:schemeClr val="tx1"/>
                </a:solidFill>
              </a:rPr>
              <a:t>1815</a:t>
            </a:r>
            <a:r>
              <a:rPr lang="fa-IR" sz="3600" u="sng" dirty="0" smtClean="0">
                <a:solidFill>
                  <a:schemeClr val="tx1"/>
                </a:solidFill>
              </a:rPr>
              <a:t>م</a:t>
            </a:r>
            <a:r>
              <a:rPr lang="fa-IR" sz="3600" dirty="0" smtClean="0">
                <a:solidFill>
                  <a:schemeClr val="tx1"/>
                </a:solidFill>
              </a:rPr>
              <a:t> در سوئیس کار خود را آغاز نمود</a:t>
            </a:r>
            <a:r>
              <a:rPr lang="en-US" sz="3600" dirty="0" smtClean="0">
                <a:solidFill>
                  <a:schemeClr val="tx1"/>
                </a:solidFill>
              </a:rPr>
              <a:t>. </a:t>
            </a:r>
            <a:r>
              <a:rPr lang="fa-IR" sz="3600" dirty="0" smtClean="0">
                <a:solidFill>
                  <a:schemeClr val="tx1"/>
                </a:solidFill>
              </a:rPr>
              <a:t>فرانسه و ایتالیا دو کشوری هستند که بیشترین تنوع را در تولید پنیر دارند (تقریباً هرکدام 400 تا 450 نوع پنیر محلی تولید می کنند). بر اساس یک ضرب المثل فرانسوی، برای هر روز از سال، یک نوع متفاوت از پنیرهای فرانسوی وجود دارد</a:t>
            </a:r>
            <a:r>
              <a:rPr lang="en-US" sz="3600" dirty="0" smtClean="0">
                <a:solidFill>
                  <a:schemeClr val="tx1"/>
                </a:solidFill>
              </a:rPr>
              <a:t>.</a:t>
            </a:r>
          </a:p>
          <a:p>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10</a:t>
            </a:fld>
            <a:endParaRPr lang="fa-IR"/>
          </a:p>
        </p:txBody>
      </p:sp>
    </p:spTree>
  </p:cSld>
  <p:clrMapOvr>
    <a:masterClrMapping/>
  </p:clrMapOvr>
  <p:transition>
    <p:pull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00826" y="285728"/>
            <a:ext cx="8686800" cy="838200"/>
          </a:xfrm>
        </p:spPr>
        <p:txBody>
          <a:bodyPr/>
          <a:lstStyle/>
          <a:p>
            <a:r>
              <a:rPr lang="fa-IR" dirty="0" smtClean="0">
                <a:solidFill>
                  <a:schemeClr val="tx1"/>
                </a:solidFill>
              </a:rPr>
              <a:t>انواع پنير:</a:t>
            </a:r>
            <a:endParaRPr lang="fa-IR" dirty="0">
              <a:solidFill>
                <a:schemeClr val="tx1"/>
              </a:solidFill>
            </a:endParaRPr>
          </a:p>
        </p:txBody>
      </p:sp>
      <p:sp>
        <p:nvSpPr>
          <p:cNvPr id="3" name="Content Placeholder 2"/>
          <p:cNvSpPr>
            <a:spLocks noGrp="1"/>
          </p:cNvSpPr>
          <p:nvPr>
            <p:ph idx="1"/>
          </p:nvPr>
        </p:nvSpPr>
        <p:spPr>
          <a:xfrm>
            <a:off x="214282" y="1357298"/>
            <a:ext cx="8686800" cy="5500702"/>
          </a:xfrm>
        </p:spPr>
        <p:txBody>
          <a:bodyPr>
            <a:normAutofit fontScale="25000" lnSpcReduction="20000"/>
          </a:bodyPr>
          <a:lstStyle/>
          <a:p>
            <a:r>
              <a:rPr lang="fa-IR" sz="12800" b="1" dirty="0" smtClean="0"/>
              <a:t>پنیر سوئیسی :</a:t>
            </a:r>
          </a:p>
          <a:p>
            <a:endParaRPr lang="en-US" sz="12800" dirty="0" smtClean="0"/>
          </a:p>
          <a:p>
            <a:pPr marL="360000"/>
            <a:r>
              <a:rPr lang="en-US" dirty="0" smtClean="0"/>
              <a:t/>
            </a:r>
            <a:br>
              <a:rPr lang="en-US" dirty="0" smtClean="0"/>
            </a:br>
            <a:r>
              <a:rPr lang="fa-IR" sz="8600" dirty="0" smtClean="0">
                <a:solidFill>
                  <a:schemeClr val="tx1"/>
                </a:solidFill>
              </a:rPr>
              <a:t>به انواع پنیرهایی که اولین بار در کشور سوئیس تهیه شده اند، </a:t>
            </a:r>
            <a:r>
              <a:rPr lang="fa-IR" sz="8600" b="1" dirty="0" smtClean="0">
                <a:solidFill>
                  <a:schemeClr val="tx1"/>
                </a:solidFill>
              </a:rPr>
              <a:t>پنیر سوئیسی</a:t>
            </a:r>
            <a:r>
              <a:rPr lang="fa-IR" sz="8600" dirty="0" smtClean="0">
                <a:solidFill>
                  <a:schemeClr val="tx1"/>
                </a:solidFill>
              </a:rPr>
              <a:t> اطلاق می شود. این نوع پنیرها شکل خاصی دارند و در وسط قالب این پنیرها سوراخی وجود دارد (البته تمام پنیرهای سوئیسی بدین شکل نمی باشند</a:t>
            </a:r>
            <a:r>
              <a:rPr lang="en-US" sz="8600" dirty="0" smtClean="0">
                <a:solidFill>
                  <a:schemeClr val="tx1"/>
                </a:solidFill>
              </a:rPr>
              <a:t>). </a:t>
            </a:r>
            <a:br>
              <a:rPr lang="en-US" sz="8600" dirty="0" smtClean="0">
                <a:solidFill>
                  <a:schemeClr val="tx1"/>
                </a:solidFill>
              </a:rPr>
            </a:br>
            <a:r>
              <a:rPr lang="en-US" sz="8600" dirty="0" smtClean="0">
                <a:solidFill>
                  <a:schemeClr val="tx1"/>
                </a:solidFill>
              </a:rPr>
              <a:t/>
            </a:r>
            <a:br>
              <a:rPr lang="en-US" sz="8600" dirty="0" smtClean="0">
                <a:solidFill>
                  <a:schemeClr val="tx1"/>
                </a:solidFill>
              </a:rPr>
            </a:br>
            <a:r>
              <a:rPr lang="fa-IR" sz="8600" dirty="0" smtClean="0">
                <a:solidFill>
                  <a:schemeClr val="tx1"/>
                </a:solidFill>
              </a:rPr>
              <a:t>کشور سوئیس </a:t>
            </a:r>
            <a:r>
              <a:rPr lang="en-US" sz="8600" b="1" dirty="0" smtClean="0">
                <a:solidFill>
                  <a:schemeClr val="tx1"/>
                </a:solidFill>
              </a:rPr>
              <a:t>450</a:t>
            </a:r>
            <a:r>
              <a:rPr lang="en-US" sz="8600" dirty="0" smtClean="0">
                <a:solidFill>
                  <a:schemeClr val="tx1"/>
                </a:solidFill>
              </a:rPr>
              <a:t> </a:t>
            </a:r>
            <a:r>
              <a:rPr lang="fa-IR" sz="8600" dirty="0" smtClean="0">
                <a:solidFill>
                  <a:schemeClr val="tx1"/>
                </a:solidFill>
              </a:rPr>
              <a:t>نوع پنیر مختلف تولید می کند که این پنیرها را به 5 طبقه تقسیم می کنند</a:t>
            </a:r>
            <a:r>
              <a:rPr lang="en-US" sz="8600" dirty="0" smtClean="0">
                <a:solidFill>
                  <a:schemeClr val="tx1"/>
                </a:solidFill>
              </a:rPr>
              <a:t>: </a:t>
            </a:r>
            <a:endParaRPr lang="fa-IR" sz="8600" dirty="0" smtClean="0">
              <a:solidFill>
                <a:schemeClr val="tx1"/>
              </a:solidFill>
            </a:endParaRPr>
          </a:p>
          <a:p>
            <a:pPr marL="360000"/>
            <a:endParaRPr lang="en-US" sz="8600" dirty="0" smtClean="0">
              <a:solidFill>
                <a:schemeClr val="tx1"/>
              </a:solidFill>
            </a:endParaRPr>
          </a:p>
          <a:p>
            <a:pPr marL="360000" lvl="0"/>
            <a:r>
              <a:rPr lang="fa-IR" sz="8600" dirty="0" smtClean="0">
                <a:solidFill>
                  <a:schemeClr val="tx1"/>
                </a:solidFill>
              </a:rPr>
              <a:t>پنیرهای خیلی سفت </a:t>
            </a:r>
            <a:endParaRPr lang="en-US" sz="8600" dirty="0" smtClean="0">
              <a:solidFill>
                <a:schemeClr val="tx1"/>
              </a:solidFill>
            </a:endParaRPr>
          </a:p>
          <a:p>
            <a:pPr marL="360000" lvl="0"/>
            <a:r>
              <a:rPr lang="fa-IR" sz="8600" dirty="0" smtClean="0">
                <a:solidFill>
                  <a:schemeClr val="tx1"/>
                </a:solidFill>
              </a:rPr>
              <a:t>پنیرهای سفت </a:t>
            </a:r>
            <a:endParaRPr lang="en-US" sz="8600" dirty="0" smtClean="0">
              <a:solidFill>
                <a:schemeClr val="tx1"/>
              </a:solidFill>
            </a:endParaRPr>
          </a:p>
          <a:p>
            <a:pPr marL="360000" lvl="0"/>
            <a:r>
              <a:rPr lang="fa-IR" sz="8600" dirty="0" smtClean="0">
                <a:solidFill>
                  <a:schemeClr val="tx1"/>
                </a:solidFill>
              </a:rPr>
              <a:t>پنیرهای نیمه سفت </a:t>
            </a:r>
            <a:endParaRPr lang="en-US" sz="8600" dirty="0" smtClean="0">
              <a:solidFill>
                <a:schemeClr val="tx1"/>
              </a:solidFill>
            </a:endParaRPr>
          </a:p>
          <a:p>
            <a:pPr marL="360000" lvl="0"/>
            <a:r>
              <a:rPr lang="fa-IR" sz="8600" dirty="0" smtClean="0">
                <a:solidFill>
                  <a:schemeClr val="tx1"/>
                </a:solidFill>
              </a:rPr>
              <a:t>پنیرهای نیمه نرم </a:t>
            </a:r>
            <a:endParaRPr lang="en-US" sz="8600" dirty="0" smtClean="0">
              <a:solidFill>
                <a:schemeClr val="tx1"/>
              </a:solidFill>
            </a:endParaRPr>
          </a:p>
          <a:p>
            <a:pPr marL="360000" lvl="0"/>
            <a:r>
              <a:rPr lang="fa-IR" sz="8600" dirty="0" smtClean="0">
                <a:solidFill>
                  <a:schemeClr val="tx1"/>
                </a:solidFill>
              </a:rPr>
              <a:t>پنیرهای نرم </a:t>
            </a:r>
            <a:endParaRPr lang="en-US" sz="8600" dirty="0" smtClean="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11</a:t>
            </a:fld>
            <a:endParaRPr lang="fa-IR"/>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85860"/>
            <a:ext cx="9001156" cy="5786454"/>
          </a:xfrm>
        </p:spPr>
        <p:txBody>
          <a:bodyPr>
            <a:noAutofit/>
          </a:bodyPr>
          <a:lstStyle/>
          <a:p>
            <a:r>
              <a:rPr lang="fa-IR" sz="2800" dirty="0" smtClean="0">
                <a:solidFill>
                  <a:schemeClr val="tx1"/>
                </a:solidFill>
              </a:rPr>
              <a:t>معمولاً در تهیه 99 درصد از پنیرهای سوئیسی از </a:t>
            </a:r>
            <a:r>
              <a:rPr lang="fa-IR" sz="2800" dirty="0" smtClean="0">
                <a:solidFill>
                  <a:schemeClr val="tx1"/>
                </a:solidFill>
                <a:hlinkClick r:id="rId2" tooltip="شیر"/>
              </a:rPr>
              <a:t>شیر</a:t>
            </a:r>
            <a:r>
              <a:rPr lang="en-US" sz="2800" dirty="0" smtClean="0">
                <a:solidFill>
                  <a:schemeClr val="tx1"/>
                </a:solidFill>
              </a:rPr>
              <a:t> </a:t>
            </a:r>
            <a:r>
              <a:rPr lang="fa-IR" sz="2800" u="sng" dirty="0" smtClean="0">
                <a:solidFill>
                  <a:schemeClr val="tx1"/>
                </a:solidFill>
              </a:rPr>
              <a:t>گاو</a:t>
            </a:r>
            <a:r>
              <a:rPr lang="fa-IR" sz="2800" dirty="0" smtClean="0">
                <a:solidFill>
                  <a:schemeClr val="tx1"/>
                </a:solidFill>
              </a:rPr>
              <a:t> استفاده می کنند و برای تهیه یک درصد باقیمانده از شیر </a:t>
            </a:r>
            <a:r>
              <a:rPr lang="fa-IR" sz="2800" dirty="0" smtClean="0">
                <a:solidFill>
                  <a:schemeClr val="tx1"/>
                </a:solidFill>
                <a:hlinkClick r:id="rId3" tooltip="بز"/>
              </a:rPr>
              <a:t>بز</a:t>
            </a:r>
            <a:r>
              <a:rPr lang="en-US" sz="2800" dirty="0" smtClean="0">
                <a:solidFill>
                  <a:schemeClr val="tx1"/>
                </a:solidFill>
              </a:rPr>
              <a:t> </a:t>
            </a:r>
            <a:r>
              <a:rPr lang="fa-IR" sz="2800" dirty="0" smtClean="0">
                <a:solidFill>
                  <a:schemeClr val="tx1"/>
                </a:solidFill>
              </a:rPr>
              <a:t>یا </a:t>
            </a:r>
            <a:r>
              <a:rPr lang="fa-IR" sz="2800" u="sng" dirty="0" smtClean="0">
                <a:solidFill>
                  <a:schemeClr val="tx1"/>
                </a:solidFill>
              </a:rPr>
              <a:t>گوسفند</a:t>
            </a:r>
            <a:r>
              <a:rPr lang="fa-IR" sz="2800" dirty="0" smtClean="0">
                <a:solidFill>
                  <a:schemeClr val="tx1"/>
                </a:solidFill>
              </a:rPr>
              <a:t> استفاده می شود</a:t>
            </a:r>
            <a:r>
              <a:rPr lang="en-US" sz="2800" dirty="0" smtClean="0">
                <a:solidFill>
                  <a:schemeClr val="tx1"/>
                </a:solidFill>
              </a:rPr>
              <a:t>. </a:t>
            </a:r>
            <a:br>
              <a:rPr lang="en-US" sz="2800" dirty="0" smtClean="0">
                <a:solidFill>
                  <a:schemeClr val="tx1"/>
                </a:solidFill>
              </a:rPr>
            </a:br>
            <a:r>
              <a:rPr lang="en-US" sz="2800" dirty="0" smtClean="0">
                <a:solidFill>
                  <a:schemeClr val="tx1"/>
                </a:solidFill>
              </a:rPr>
              <a:t/>
            </a:r>
            <a:br>
              <a:rPr lang="en-US" sz="2800" dirty="0" smtClean="0">
                <a:solidFill>
                  <a:schemeClr val="tx1"/>
                </a:solidFill>
              </a:rPr>
            </a:br>
            <a:r>
              <a:rPr lang="fa-IR" sz="2800" dirty="0" smtClean="0">
                <a:solidFill>
                  <a:schemeClr val="tx1"/>
                </a:solidFill>
              </a:rPr>
              <a:t>در تهیه ی یکی از انواع پنیر سوئیسی که سوراخ دار است از سه نوع باکتری استفاده می کنند</a:t>
            </a:r>
            <a:r>
              <a:rPr lang="en-US" sz="2800" dirty="0" smtClean="0">
                <a:solidFill>
                  <a:schemeClr val="tx1"/>
                </a:solidFill>
              </a:rPr>
              <a:t>: </a:t>
            </a:r>
            <a:r>
              <a:rPr lang="fa-IR" sz="2800" i="1" dirty="0" smtClean="0">
                <a:solidFill>
                  <a:schemeClr val="tx1"/>
                </a:solidFill>
              </a:rPr>
              <a:t>استرپتوکوکوس ترموفیلیس</a:t>
            </a:r>
            <a:r>
              <a:rPr lang="fa-IR" sz="2800" dirty="0" smtClean="0">
                <a:solidFill>
                  <a:schemeClr val="tx1"/>
                </a:solidFill>
              </a:rPr>
              <a:t>، </a:t>
            </a:r>
            <a:r>
              <a:rPr lang="fa-IR" sz="2800" i="1" dirty="0" smtClean="0">
                <a:solidFill>
                  <a:schemeClr val="tx1"/>
                </a:solidFill>
              </a:rPr>
              <a:t>لاکتوباسیلوس</a:t>
            </a:r>
            <a:r>
              <a:rPr lang="fa-IR" sz="2800" dirty="0" smtClean="0">
                <a:solidFill>
                  <a:schemeClr val="tx1"/>
                </a:solidFill>
              </a:rPr>
              <a:t> و </a:t>
            </a:r>
            <a:r>
              <a:rPr lang="fa-IR" sz="2800" i="1" dirty="0" smtClean="0">
                <a:solidFill>
                  <a:schemeClr val="tx1"/>
                </a:solidFill>
              </a:rPr>
              <a:t>پروپیونی باکتر شرمان</a:t>
            </a:r>
            <a:r>
              <a:rPr lang="en-US" sz="2800" dirty="0" smtClean="0">
                <a:solidFill>
                  <a:schemeClr val="tx1"/>
                </a:solidFill>
              </a:rPr>
              <a:t>. </a:t>
            </a:r>
            <a:r>
              <a:rPr lang="fa-IR" sz="2800" dirty="0" smtClean="0">
                <a:solidFill>
                  <a:schemeClr val="tx1"/>
                </a:solidFill>
              </a:rPr>
              <a:t>در مرحله آخر تهیه پنیر، </a:t>
            </a:r>
            <a:r>
              <a:rPr lang="fa-IR" sz="2800" i="1" dirty="0" smtClean="0">
                <a:solidFill>
                  <a:schemeClr val="tx1"/>
                </a:solidFill>
              </a:rPr>
              <a:t>باکتری شرمانی</a:t>
            </a:r>
            <a:r>
              <a:rPr lang="fa-IR" sz="2800" dirty="0" smtClean="0">
                <a:solidFill>
                  <a:schemeClr val="tx1"/>
                </a:solidFill>
              </a:rPr>
              <a:t> اسید لاکتیکی را که باکتری های دیگر تولید نموده اند مصرف کرده و گاز </a:t>
            </a:r>
            <a:r>
              <a:rPr lang="fa-IR" sz="2800" u="sng" dirty="0" smtClean="0">
                <a:solidFill>
                  <a:schemeClr val="tx1"/>
                </a:solidFill>
              </a:rPr>
              <a:t>دی اکسید کربن</a:t>
            </a:r>
            <a:r>
              <a:rPr lang="fa-IR" sz="2800" dirty="0" smtClean="0">
                <a:solidFill>
                  <a:schemeClr val="tx1"/>
                </a:solidFill>
              </a:rPr>
              <a:t> آزاد می کند که این گاز تولید حباب هایی می کند که به شکل سوراخ های متعدد در پنیر به چشم می خورند. </a:t>
            </a:r>
            <a:r>
              <a:rPr lang="en-US" sz="2800" dirty="0" smtClean="0">
                <a:solidFill>
                  <a:schemeClr val="tx1"/>
                </a:solidFill>
              </a:rPr>
              <a:t/>
            </a:r>
            <a:br>
              <a:rPr lang="en-US" sz="2800" dirty="0" smtClean="0">
                <a:solidFill>
                  <a:schemeClr val="tx1"/>
                </a:solidFill>
              </a:rPr>
            </a:br>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12</a:t>
            </a:fld>
            <a:endParaRPr lang="fa-IR"/>
          </a:p>
        </p:txBody>
      </p:sp>
    </p:spTree>
  </p:cSld>
  <p:clrMapOvr>
    <a:masterClrMapping/>
  </p:clrMapOvr>
  <p:transition>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dirty="0" smtClean="0"/>
              <a:t>هنگامی که پنیر را ورقه کنیم، این سوراخ ها کاملاً دیده می شوند. به دلیل وجود این سوراخ ها، صنعت تولید پنیر به این دسته پنیرها لقب پنیرهای چشم دار داده است. پنیرهای سوئیسی که چنین سوراخ هایی نداشته باشند، به پنیرهای کور معروفند</a:t>
            </a:r>
            <a:r>
              <a:rPr lang="en-US" dirty="0" smtClean="0"/>
              <a:t>. </a:t>
            </a:r>
            <a:br>
              <a:rPr lang="en-US" dirty="0" smtClean="0"/>
            </a:br>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13</a:t>
            </a:fld>
            <a:endParaRPr lang="fa-IR"/>
          </a:p>
        </p:txBody>
      </p:sp>
    </p:spTree>
  </p:cSld>
  <p:clrMapOvr>
    <a:masterClrMapping/>
  </p:clrMapOvr>
  <p:transition>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15140" y="214290"/>
            <a:ext cx="8686800" cy="838200"/>
          </a:xfrm>
        </p:spPr>
        <p:txBody>
          <a:bodyPr/>
          <a:lstStyle/>
          <a:p>
            <a:r>
              <a:rPr lang="fa-IR" b="1" dirty="0" smtClean="0"/>
              <a:t>پنیر چدار: </a:t>
            </a:r>
            <a:endParaRPr lang="en-US" dirty="0"/>
          </a:p>
        </p:txBody>
      </p:sp>
      <p:sp>
        <p:nvSpPr>
          <p:cNvPr id="3" name="Content Placeholder 2"/>
          <p:cNvSpPr>
            <a:spLocks noGrp="1"/>
          </p:cNvSpPr>
          <p:nvPr>
            <p:ph idx="1"/>
          </p:nvPr>
        </p:nvSpPr>
        <p:spPr/>
        <p:txBody>
          <a:bodyPr>
            <a:noAutofit/>
          </a:bodyPr>
          <a:lstStyle/>
          <a:p>
            <a:r>
              <a:rPr lang="fa-IR" sz="2800" b="1" dirty="0" smtClean="0">
                <a:solidFill>
                  <a:schemeClr val="tx1"/>
                </a:solidFill>
              </a:rPr>
              <a:t>پنیر چدار</a:t>
            </a:r>
            <a:r>
              <a:rPr lang="fa-IR" sz="2800" dirty="0" smtClean="0">
                <a:solidFill>
                  <a:schemeClr val="tx1"/>
                </a:solidFill>
              </a:rPr>
              <a:t> نوعی </a:t>
            </a:r>
            <a:r>
              <a:rPr lang="fa-IR" sz="2800" dirty="0" smtClean="0">
                <a:solidFill>
                  <a:schemeClr val="tx1"/>
                </a:solidFill>
                <a:hlinkClick r:id="rId2" tooltip="پنیر"/>
              </a:rPr>
              <a:t>پنیر</a:t>
            </a:r>
            <a:r>
              <a:rPr lang="en-US" sz="2800" dirty="0" smtClean="0">
                <a:solidFill>
                  <a:schemeClr val="tx1"/>
                </a:solidFill>
              </a:rPr>
              <a:t> </a:t>
            </a:r>
            <a:r>
              <a:rPr lang="fa-IR" sz="2800" dirty="0" smtClean="0">
                <a:solidFill>
                  <a:schemeClr val="tx1"/>
                </a:solidFill>
              </a:rPr>
              <a:t>زرد رنگ است که اولین بار در کشور انگلستان، در شهر چدار واقع در سامرست</a:t>
            </a:r>
            <a:r>
              <a:rPr lang="en-US" sz="2800" dirty="0" smtClean="0">
                <a:solidFill>
                  <a:schemeClr val="tx1"/>
                </a:solidFill>
              </a:rPr>
              <a:t> (Somerset) </a:t>
            </a:r>
            <a:r>
              <a:rPr lang="fa-IR" sz="2800" dirty="0" smtClean="0">
                <a:solidFill>
                  <a:schemeClr val="tx1"/>
                </a:solidFill>
              </a:rPr>
              <a:t>تهیه شد</a:t>
            </a:r>
            <a:r>
              <a:rPr lang="en-US" sz="2800" dirty="0" smtClean="0">
                <a:solidFill>
                  <a:schemeClr val="tx1"/>
                </a:solidFill>
              </a:rPr>
              <a:t>. </a:t>
            </a:r>
            <a:r>
              <a:rPr lang="fa-IR" sz="2800" dirty="0" smtClean="0">
                <a:solidFill>
                  <a:schemeClr val="tx1"/>
                </a:solidFill>
              </a:rPr>
              <a:t>پنیرهای چدار، امروزه در ایرلند، کانادا، آمریکا، زلاند نو و استرالیا هم تهیه می شوند. کیفیت این پنیر بسته به مناطق مختلفی که در آنجا تهیه می شود، بسیار با هم تفاوت دارد</a:t>
            </a:r>
            <a:r>
              <a:rPr lang="en-US" sz="2800" dirty="0" smtClean="0">
                <a:solidFill>
                  <a:schemeClr val="tx1"/>
                </a:solidFill>
              </a:rPr>
              <a:t>. </a:t>
            </a:r>
            <a:br>
              <a:rPr lang="en-US" sz="2800" dirty="0" smtClean="0">
                <a:solidFill>
                  <a:schemeClr val="tx1"/>
                </a:solidFill>
              </a:rPr>
            </a:br>
            <a:r>
              <a:rPr lang="en-US" sz="2800" dirty="0" smtClean="0">
                <a:solidFill>
                  <a:schemeClr val="tx1"/>
                </a:solidFill>
              </a:rPr>
              <a:t/>
            </a:r>
            <a:br>
              <a:rPr lang="en-US" sz="2800" dirty="0" smtClean="0">
                <a:solidFill>
                  <a:schemeClr val="tx1"/>
                </a:solidFill>
              </a:rPr>
            </a:br>
            <a:r>
              <a:rPr lang="fa-IR" sz="2800" dirty="0" smtClean="0">
                <a:solidFill>
                  <a:schemeClr val="tx1"/>
                </a:solidFill>
              </a:rPr>
              <a:t>چدار همواره معروف ترین پنیر در انگلستان محسوب می شده است. در تهیه ی این نوع پنیر، تکه های جامد موجود در </a:t>
            </a:r>
            <a:r>
              <a:rPr lang="fa-IR" sz="2800" dirty="0" smtClean="0">
                <a:solidFill>
                  <a:schemeClr val="tx1"/>
                </a:solidFill>
                <a:hlinkClick r:id="rId3" tooltip="شیر"/>
              </a:rPr>
              <a:t>شیر</a:t>
            </a:r>
            <a:r>
              <a:rPr lang="en-US" sz="2800" dirty="0" smtClean="0">
                <a:solidFill>
                  <a:schemeClr val="tx1"/>
                </a:solidFill>
              </a:rPr>
              <a:t> </a:t>
            </a:r>
            <a:r>
              <a:rPr lang="fa-IR" sz="2800" dirty="0" smtClean="0">
                <a:solidFill>
                  <a:schemeClr val="tx1"/>
                </a:solidFill>
              </a:rPr>
              <a:t>ترش شده را به قطعات کوچک تر برش می دهند تا آب پنیر موجود در آنها خارج شده و پنیرها روی هم انباشته شوند</a:t>
            </a:r>
            <a:r>
              <a:rPr lang="en-US" sz="2800" dirty="0" smtClean="0">
                <a:solidFill>
                  <a:schemeClr val="tx1"/>
                </a:solidFill>
              </a:rPr>
              <a:t>. </a:t>
            </a:r>
            <a:br>
              <a:rPr lang="en-US" sz="2800" dirty="0" smtClean="0">
                <a:solidFill>
                  <a:schemeClr val="tx1"/>
                </a:solidFill>
              </a:rPr>
            </a:br>
            <a:r>
              <a:rPr lang="en-US" sz="2800" dirty="0" smtClean="0">
                <a:solidFill>
                  <a:schemeClr val="tx1"/>
                </a:solidFill>
              </a:rPr>
              <a:t/>
            </a:r>
            <a:br>
              <a:rPr lang="en-US" sz="2800" dirty="0" smtClean="0">
                <a:solidFill>
                  <a:schemeClr val="tx1"/>
                </a:solidFill>
              </a:rPr>
            </a:br>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14</a:t>
            </a:fld>
            <a:endParaRPr lang="fa-IR"/>
          </a:p>
        </p:txBody>
      </p:sp>
    </p:spTree>
  </p:cSld>
  <p:clrMapOvr>
    <a:masterClrMapping/>
  </p:clrMapOvr>
  <p:transition>
    <p:strips dir="l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5715016"/>
          </a:xfrm>
        </p:spPr>
        <p:txBody>
          <a:bodyPr>
            <a:noAutofit/>
          </a:bodyPr>
          <a:lstStyle/>
          <a:p>
            <a:r>
              <a:rPr lang="fa-IR" sz="2800" dirty="0" smtClean="0">
                <a:solidFill>
                  <a:schemeClr val="tx1"/>
                </a:solidFill>
              </a:rPr>
              <a:t>پنیرهای چداری که امروزه تولید می شوند، با پنیرهای چدار قدیمی بسیار تفاوت دارند. اگر قرار باشد که پنیر چدار را به روش سنتی تهیه کنند، باید از ضوابط خاصی پیروی نمایند؛ از جمله از مواد اولیه محلی استفاده شود و درست کردن پنیر در چهار شهر تعیین شده واقع در جنوب شرق انگلستان صورت گیرد</a:t>
            </a:r>
            <a:r>
              <a:rPr lang="en-US" sz="2800" dirty="0" smtClean="0">
                <a:solidFill>
                  <a:schemeClr val="tx1"/>
                </a:solidFill>
              </a:rPr>
              <a:t>. </a:t>
            </a:r>
            <a:br>
              <a:rPr lang="en-US" sz="2800" dirty="0" smtClean="0">
                <a:solidFill>
                  <a:schemeClr val="tx1"/>
                </a:solidFill>
              </a:rPr>
            </a:br>
            <a:r>
              <a:rPr lang="fa-IR" sz="2800" dirty="0" smtClean="0">
                <a:solidFill>
                  <a:schemeClr val="tx1"/>
                </a:solidFill>
              </a:rPr>
              <a:t>همچون دیگر انواع پنیر برای بهتر کردن رنگ این پنیر از رنگ های گیاهی استفاده می شود. رنگ این پنیر را از </a:t>
            </a:r>
            <a:r>
              <a:rPr lang="fa-IR" sz="2800" i="1" dirty="0" smtClean="0">
                <a:solidFill>
                  <a:schemeClr val="tx1"/>
                </a:solidFill>
              </a:rPr>
              <a:t>آناتو</a:t>
            </a:r>
            <a:r>
              <a:rPr lang="fa-IR" sz="2800" dirty="0" smtClean="0">
                <a:solidFill>
                  <a:schemeClr val="tx1"/>
                </a:solidFill>
              </a:rPr>
              <a:t> که عصاره ی نوعی گیاه گرمسیری است می گیرند و این ماده، رنگ نارنجی مانندی را به پنیر چدار می دهد. رنگ خاص این نوع پنیر باعث می شود که اگر در جایی نام پنیر را هم رویش ننوشته باشند، افراد صرفاً با دیدن رنگ پنیر، نوع آن را تشخیص دهند. </a:t>
            </a:r>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15</a:t>
            </a:fld>
            <a:endParaRPr lang="fa-IR"/>
          </a:p>
        </p:txBody>
      </p:sp>
    </p:spTree>
  </p:cSld>
  <p:clrMapOvr>
    <a:masterClrMapping/>
  </p:clrMapOvr>
  <p:transition>
    <p:zo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5715016"/>
          </a:xfrm>
        </p:spPr>
        <p:txBody>
          <a:bodyPr/>
          <a:lstStyle/>
          <a:p>
            <a:r>
              <a:rPr lang="fa-IR" dirty="0" smtClean="0">
                <a:solidFill>
                  <a:schemeClr val="tx1"/>
                </a:solidFill>
              </a:rPr>
              <a:t>در کشور آمریکا، به برخی انواع پنیر چدار، رنگی اضافه نمی کنند و تحت نام </a:t>
            </a:r>
            <a:r>
              <a:rPr lang="fa-IR" i="1" dirty="0" smtClean="0">
                <a:solidFill>
                  <a:schemeClr val="tx1"/>
                </a:solidFill>
              </a:rPr>
              <a:t>پنیر چدار سفید</a:t>
            </a:r>
            <a:r>
              <a:rPr lang="fa-IR" dirty="0" smtClean="0">
                <a:solidFill>
                  <a:schemeClr val="tx1"/>
                </a:solidFill>
              </a:rPr>
              <a:t> یا </a:t>
            </a:r>
            <a:r>
              <a:rPr lang="fa-IR" i="1" dirty="0" smtClean="0">
                <a:solidFill>
                  <a:schemeClr val="tx1"/>
                </a:solidFill>
              </a:rPr>
              <a:t>پنیر ورمونت</a:t>
            </a:r>
            <a:r>
              <a:rPr lang="fa-IR" dirty="0" smtClean="0">
                <a:solidFill>
                  <a:schemeClr val="tx1"/>
                </a:solidFill>
              </a:rPr>
              <a:t> به فروش می رسانند. ایالت ویسکانزین در آمریکا، بیشترین میزان تولید پنیر چدار را در ایالات متحده آمریکا بر عهده دارد</a:t>
            </a:r>
            <a:r>
              <a:rPr lang="en-US" dirty="0" smtClean="0">
                <a:solidFill>
                  <a:schemeClr val="tx1"/>
                </a:solidFill>
              </a:rPr>
              <a:t>. </a:t>
            </a:r>
            <a:br>
              <a:rPr lang="en-US" dirty="0" smtClean="0">
                <a:solidFill>
                  <a:schemeClr val="tx1"/>
                </a:solidFill>
              </a:rPr>
            </a:br>
            <a:r>
              <a:rPr lang="en-US" dirty="0" smtClean="0">
                <a:solidFill>
                  <a:schemeClr val="tx1"/>
                </a:solidFill>
              </a:rPr>
              <a:t/>
            </a:r>
            <a:br>
              <a:rPr lang="en-US" dirty="0" smtClean="0">
                <a:solidFill>
                  <a:schemeClr val="tx1"/>
                </a:solidFill>
              </a:rPr>
            </a:br>
            <a:r>
              <a:rPr lang="fa-IR" dirty="0" smtClean="0">
                <a:solidFill>
                  <a:schemeClr val="tx1"/>
                </a:solidFill>
              </a:rPr>
              <a:t>پنیر چدار با نگهداری طولانی مدت از آن به اصطلاح رسیده تر می شود. هرچه این نوع پنیر را بیشتر بگذارند بماند، طعم و مزه بهتری پیدا می کند</a:t>
            </a:r>
            <a:r>
              <a:rPr lang="en-US" dirty="0" smtClean="0">
                <a:solidFill>
                  <a:schemeClr val="tx1"/>
                </a:solidFill>
              </a:rPr>
              <a:t>. </a:t>
            </a:r>
            <a:br>
              <a:rPr lang="en-US" dirty="0" smtClean="0">
                <a:solidFill>
                  <a:schemeClr val="tx1"/>
                </a:solidFill>
              </a:rPr>
            </a:br>
            <a:r>
              <a:rPr lang="en-US" dirty="0" smtClean="0">
                <a:solidFill>
                  <a:schemeClr val="tx1"/>
                </a:solidFill>
              </a:rPr>
              <a:t/>
            </a:r>
            <a:br>
              <a:rPr lang="en-US" dirty="0" smtClean="0">
                <a:solidFill>
                  <a:schemeClr val="tx1"/>
                </a:solidFill>
              </a:rPr>
            </a:br>
            <a:endParaRPr lang="en-US" dirty="0" smtClean="0">
              <a:solidFill>
                <a:schemeClr val="tx1"/>
              </a:solidFill>
            </a:endParaRPr>
          </a:p>
          <a:p>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16</a:t>
            </a:fld>
            <a:endParaRPr lang="fa-IR"/>
          </a:p>
        </p:txBody>
      </p:sp>
    </p:spTree>
  </p:cSld>
  <p:clrMapOvr>
    <a:masterClrMapping/>
  </p:clrMapOvr>
  <p:transition>
    <p:wheel spokes="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16" y="214290"/>
            <a:ext cx="8686800" cy="866796"/>
          </a:xfrm>
        </p:spPr>
        <p:txBody>
          <a:bodyPr/>
          <a:lstStyle/>
          <a:p>
            <a:r>
              <a:rPr lang="fa-IR" b="1" dirty="0" smtClean="0"/>
              <a:t>پنیر فتا: </a:t>
            </a:r>
            <a:endParaRPr lang="fa-IR" dirty="0"/>
          </a:p>
        </p:txBody>
      </p:sp>
      <p:sp>
        <p:nvSpPr>
          <p:cNvPr id="3" name="Content Placeholder 2"/>
          <p:cNvSpPr>
            <a:spLocks noGrp="1"/>
          </p:cNvSpPr>
          <p:nvPr>
            <p:ph idx="1"/>
          </p:nvPr>
        </p:nvSpPr>
        <p:spPr>
          <a:xfrm>
            <a:off x="0" y="1214422"/>
            <a:ext cx="9144000" cy="5643578"/>
          </a:xfrm>
        </p:spPr>
        <p:txBody>
          <a:bodyPr>
            <a:normAutofit/>
          </a:bodyPr>
          <a:lstStyle/>
          <a:p>
            <a:r>
              <a:rPr lang="fa-IR" sz="2800" b="1" dirty="0" smtClean="0">
                <a:solidFill>
                  <a:schemeClr val="tx1"/>
                </a:solidFill>
              </a:rPr>
              <a:t>پنیر فتا</a:t>
            </a:r>
            <a:r>
              <a:rPr lang="fa-IR" sz="2800" dirty="0" smtClean="0">
                <a:solidFill>
                  <a:schemeClr val="tx1"/>
                </a:solidFill>
              </a:rPr>
              <a:t>، نوعی </a:t>
            </a:r>
            <a:r>
              <a:rPr lang="fa-IR" sz="2800" dirty="0" smtClean="0">
                <a:solidFill>
                  <a:schemeClr val="tx1"/>
                </a:solidFill>
                <a:hlinkClick r:id="rId2" tooltip="پنیر"/>
              </a:rPr>
              <a:t>پنیر</a:t>
            </a:r>
            <a:r>
              <a:rPr lang="en-US" sz="2800" dirty="0" smtClean="0">
                <a:solidFill>
                  <a:schemeClr val="tx1"/>
                </a:solidFill>
              </a:rPr>
              <a:t> </a:t>
            </a:r>
            <a:r>
              <a:rPr lang="fa-IR" sz="2800" dirty="0" smtClean="0">
                <a:solidFill>
                  <a:schemeClr val="tx1"/>
                </a:solidFill>
              </a:rPr>
              <a:t>است که داخل </a:t>
            </a:r>
            <a:r>
              <a:rPr lang="fa-IR" sz="2800" u="sng" dirty="0" smtClean="0">
                <a:solidFill>
                  <a:schemeClr val="tx1"/>
                </a:solidFill>
              </a:rPr>
              <a:t>آب نمک</a:t>
            </a:r>
            <a:r>
              <a:rPr lang="fa-IR" sz="2800" dirty="0" smtClean="0">
                <a:solidFill>
                  <a:schemeClr val="tx1"/>
                </a:solidFill>
              </a:rPr>
              <a:t> قرار می گیرد. تاریخچه تهیه ی آن مربوط به هزاران سال پیش و به کشور یونان برمی گردد. این نوع پنیر را فقط از </a:t>
            </a:r>
            <a:r>
              <a:rPr lang="fa-IR" sz="2800" dirty="0" smtClean="0">
                <a:solidFill>
                  <a:schemeClr val="tx1"/>
                </a:solidFill>
                <a:hlinkClick r:id="rId3" tooltip="شیر"/>
              </a:rPr>
              <a:t>شیر</a:t>
            </a:r>
            <a:r>
              <a:rPr lang="en-US" sz="2800" dirty="0" smtClean="0">
                <a:solidFill>
                  <a:schemeClr val="tx1"/>
                </a:solidFill>
              </a:rPr>
              <a:t> </a:t>
            </a:r>
            <a:r>
              <a:rPr lang="fa-IR" sz="2800" dirty="0" smtClean="0">
                <a:solidFill>
                  <a:schemeClr val="tx1"/>
                </a:solidFill>
                <a:hlinkClick r:id="rId4" tooltip="بز"/>
              </a:rPr>
              <a:t>بز</a:t>
            </a:r>
            <a:r>
              <a:rPr lang="en-US" sz="2800" dirty="0" smtClean="0">
                <a:solidFill>
                  <a:schemeClr val="tx1"/>
                </a:solidFill>
              </a:rPr>
              <a:t> </a:t>
            </a:r>
            <a:r>
              <a:rPr lang="fa-IR" sz="2800" dirty="0" smtClean="0">
                <a:solidFill>
                  <a:schemeClr val="tx1"/>
                </a:solidFill>
              </a:rPr>
              <a:t>و </a:t>
            </a:r>
            <a:r>
              <a:rPr lang="fa-IR" sz="2800" u="sng" dirty="0" smtClean="0">
                <a:solidFill>
                  <a:schemeClr val="tx1"/>
                </a:solidFill>
              </a:rPr>
              <a:t>گوسفند</a:t>
            </a:r>
            <a:r>
              <a:rPr lang="fa-IR" sz="2800" dirty="0" smtClean="0">
                <a:solidFill>
                  <a:schemeClr val="tx1"/>
                </a:solidFill>
              </a:rPr>
              <a:t> درست می کنند</a:t>
            </a:r>
            <a:r>
              <a:rPr lang="en-US" sz="2800" dirty="0" smtClean="0">
                <a:solidFill>
                  <a:schemeClr val="tx1"/>
                </a:solidFill>
              </a:rPr>
              <a:t>. </a:t>
            </a:r>
            <a:br>
              <a:rPr lang="en-US" sz="2800" dirty="0" smtClean="0">
                <a:solidFill>
                  <a:schemeClr val="tx1"/>
                </a:solidFill>
              </a:rPr>
            </a:br>
            <a:r>
              <a:rPr lang="en-US" sz="2800" dirty="0" smtClean="0">
                <a:solidFill>
                  <a:schemeClr val="tx1"/>
                </a:solidFill>
              </a:rPr>
              <a:t/>
            </a:r>
            <a:br>
              <a:rPr lang="en-US" sz="2800" dirty="0" smtClean="0">
                <a:solidFill>
                  <a:schemeClr val="tx1"/>
                </a:solidFill>
              </a:rPr>
            </a:br>
            <a:r>
              <a:rPr lang="fa-IR" sz="2800" dirty="0" smtClean="0">
                <a:solidFill>
                  <a:schemeClr val="tx1"/>
                </a:solidFill>
              </a:rPr>
              <a:t>این نوع پنیر را پس از تهیه، </a:t>
            </a:r>
            <a:r>
              <a:rPr lang="fa-IR" sz="2800" dirty="0" smtClean="0">
                <a:solidFill>
                  <a:schemeClr val="tx1"/>
                </a:solidFill>
                <a:hlinkClick r:id="rId5" tooltip="نمک"/>
              </a:rPr>
              <a:t>نمک</a:t>
            </a:r>
            <a:r>
              <a:rPr lang="en-US" sz="2800" dirty="0" smtClean="0">
                <a:solidFill>
                  <a:schemeClr val="tx1"/>
                </a:solidFill>
              </a:rPr>
              <a:t> </a:t>
            </a:r>
            <a:r>
              <a:rPr lang="fa-IR" sz="2800" dirty="0" smtClean="0">
                <a:solidFill>
                  <a:schemeClr val="tx1"/>
                </a:solidFill>
              </a:rPr>
              <a:t>زده و داخل محلول آب نمک یا خود آب پنیر به مدت سه تا چند ماه نگهداری می کنند. همین که پنیر فتا را از آب نمک بیرون آورند به سرعت خشک می شود. پنیر فتا سفید رنگ است و معمولاً به شکل دایره تهیه می شود و دارای انواع مختلفی از نرم تا نیمه سفت می باشد و میزان نمک آن هم از متوسط تا بسیار شور متفاوت است</a:t>
            </a:r>
            <a:r>
              <a:rPr lang="en-US" sz="2800" dirty="0" smtClean="0">
                <a:solidFill>
                  <a:schemeClr val="tx1"/>
                </a:solidFill>
              </a:rPr>
              <a:t>. </a:t>
            </a:r>
            <a:br>
              <a:rPr lang="en-US" sz="2800" dirty="0" smtClean="0">
                <a:solidFill>
                  <a:schemeClr val="tx1"/>
                </a:solidFill>
              </a:rPr>
            </a:br>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17</a:t>
            </a:fld>
            <a:endParaRPr lang="fa-IR"/>
          </a:p>
        </p:txBody>
      </p:sp>
    </p:spTree>
  </p:cSld>
  <p:clrMapOvr>
    <a:masterClrMapping/>
  </p:clrMapOvr>
  <p:transition>
    <p:zoom dir="in"/>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1357298"/>
            <a:ext cx="8686800" cy="4525963"/>
          </a:xfrm>
        </p:spPr>
        <p:txBody>
          <a:bodyPr>
            <a:normAutofit/>
          </a:bodyPr>
          <a:lstStyle/>
          <a:p>
            <a:r>
              <a:rPr lang="fa-IR" dirty="0" smtClean="0">
                <a:solidFill>
                  <a:schemeClr val="tx1"/>
                </a:solidFill>
              </a:rPr>
              <a:t>میزان چربی آن از 30 تا 60 درصد متغیر است؛ اما معمولاً از شیری که تقریباً 45 درصد </a:t>
            </a:r>
            <a:r>
              <a:rPr lang="fa-IR" dirty="0" smtClean="0">
                <a:solidFill>
                  <a:schemeClr val="tx1"/>
                </a:solidFill>
                <a:hlinkClick r:id="rId2" tooltip="چربی"/>
              </a:rPr>
              <a:t>چربی</a:t>
            </a:r>
            <a:r>
              <a:rPr lang="en-US" dirty="0" smtClean="0">
                <a:solidFill>
                  <a:schemeClr val="tx1"/>
                </a:solidFill>
              </a:rPr>
              <a:t> </a:t>
            </a:r>
            <a:r>
              <a:rPr lang="fa-IR" dirty="0" smtClean="0">
                <a:solidFill>
                  <a:schemeClr val="tx1"/>
                </a:solidFill>
              </a:rPr>
              <a:t>دارد، این نوع پنیر را تهیه می کنند. روی پنیرهای فتا را با نوعی پوشش حفاظت کننده می پوشانند</a:t>
            </a:r>
            <a:r>
              <a:rPr lang="en-US" dirty="0" smtClean="0">
                <a:solidFill>
                  <a:schemeClr val="tx1"/>
                </a:solidFill>
              </a:rPr>
              <a:t>. </a:t>
            </a:r>
            <a:br>
              <a:rPr lang="en-US" dirty="0" smtClean="0">
                <a:solidFill>
                  <a:schemeClr val="tx1"/>
                </a:solidFill>
              </a:rPr>
            </a:br>
            <a:r>
              <a:rPr lang="en-US" dirty="0" smtClean="0">
                <a:solidFill>
                  <a:schemeClr val="tx1"/>
                </a:solidFill>
              </a:rPr>
              <a:t/>
            </a:r>
            <a:br>
              <a:rPr lang="en-US" dirty="0" smtClean="0">
                <a:solidFill>
                  <a:schemeClr val="tx1"/>
                </a:solidFill>
              </a:rPr>
            </a:br>
            <a:endParaRPr lang="fa-IR"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18</a:t>
            </a:fld>
            <a:endParaRPr lang="fa-IR"/>
          </a:p>
        </p:txBody>
      </p:sp>
    </p:spTree>
  </p:cSld>
  <p:clrMapOvr>
    <a:masterClrMapping/>
  </p:clrMapOvr>
  <p:transition>
    <p:circl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7884" y="357166"/>
            <a:ext cx="8686800" cy="838200"/>
          </a:xfrm>
        </p:spPr>
        <p:txBody>
          <a:bodyPr>
            <a:normAutofit fontScale="90000"/>
          </a:bodyPr>
          <a:lstStyle/>
          <a:p>
            <a:r>
              <a:rPr lang="fa-IR" b="1" dirty="0" smtClean="0"/>
              <a:t>پنیر خامه ای: </a:t>
            </a:r>
            <a:r>
              <a:rPr lang="en-US" dirty="0" smtClean="0"/>
              <a:t/>
            </a:r>
            <a:br>
              <a:rPr lang="en-US" dirty="0" smtClean="0"/>
            </a:br>
            <a:endParaRPr lang="fa-IR" dirty="0"/>
          </a:p>
        </p:txBody>
      </p:sp>
      <p:sp>
        <p:nvSpPr>
          <p:cNvPr id="3" name="Content Placeholder 2"/>
          <p:cNvSpPr>
            <a:spLocks noGrp="1"/>
          </p:cNvSpPr>
          <p:nvPr>
            <p:ph idx="1"/>
          </p:nvPr>
        </p:nvSpPr>
        <p:spPr>
          <a:xfrm>
            <a:off x="0" y="1214422"/>
            <a:ext cx="9144000" cy="5643578"/>
          </a:xfrm>
        </p:spPr>
        <p:txBody>
          <a:bodyPr>
            <a:noAutofit/>
          </a:bodyPr>
          <a:lstStyle/>
          <a:p>
            <a:r>
              <a:rPr lang="fa-IR" sz="2400" b="1" dirty="0" smtClean="0">
                <a:solidFill>
                  <a:schemeClr val="tx1"/>
                </a:solidFill>
              </a:rPr>
              <a:t>پنیر خامه ای</a:t>
            </a:r>
            <a:r>
              <a:rPr lang="fa-IR" sz="2400" dirty="0" smtClean="0">
                <a:solidFill>
                  <a:schemeClr val="tx1"/>
                </a:solidFill>
              </a:rPr>
              <a:t> نوعی پنیر نرم سفید است که طعم ملایمی دارد. تفاوتی که این پنیر با پنیر های دیگر دارد این است که پنیر </a:t>
            </a:r>
            <a:r>
              <a:rPr lang="fa-IR" sz="2400" dirty="0" smtClean="0">
                <a:solidFill>
                  <a:schemeClr val="tx1"/>
                </a:solidFill>
                <a:hlinkClick r:id="rId2" tooltip="خامه"/>
              </a:rPr>
              <a:t>خامه ای</a:t>
            </a:r>
            <a:r>
              <a:rPr lang="en-US" sz="2400" dirty="0" smtClean="0">
                <a:solidFill>
                  <a:schemeClr val="tx1"/>
                </a:solidFill>
              </a:rPr>
              <a:t> </a:t>
            </a:r>
            <a:r>
              <a:rPr lang="fa-IR" sz="2400" dirty="0" smtClean="0">
                <a:solidFill>
                  <a:schemeClr val="tx1"/>
                </a:solidFill>
              </a:rPr>
              <a:t>را نمی گذارند بماند تا به اصطلاح رسیده شود؛ بلکه آن را تازه مصرف می کنند. این نوع پنیر را در تهیه برخی </a:t>
            </a:r>
            <a:r>
              <a:rPr lang="fa-IR" sz="2400" dirty="0" smtClean="0">
                <a:solidFill>
                  <a:schemeClr val="tx1"/>
                </a:solidFill>
                <a:hlinkClick r:id="rId3" tooltip="دسر"/>
              </a:rPr>
              <a:t>دسرها</a:t>
            </a:r>
            <a:r>
              <a:rPr lang="en-US" sz="2400" dirty="0" smtClean="0">
                <a:solidFill>
                  <a:schemeClr val="tx1"/>
                </a:solidFill>
              </a:rPr>
              <a:t> </a:t>
            </a:r>
            <a:r>
              <a:rPr lang="fa-IR" sz="2400" dirty="0" smtClean="0">
                <a:solidFill>
                  <a:schemeClr val="tx1"/>
                </a:solidFill>
              </a:rPr>
              <a:t>از جمله </a:t>
            </a:r>
            <a:r>
              <a:rPr lang="fa-IR" sz="2400" u="sng" dirty="0" smtClean="0">
                <a:solidFill>
                  <a:schemeClr val="tx1"/>
                </a:solidFill>
              </a:rPr>
              <a:t>کیک پنیری</a:t>
            </a:r>
            <a:r>
              <a:rPr lang="fa-IR" sz="2400" dirty="0" smtClean="0">
                <a:solidFill>
                  <a:schemeClr val="tx1"/>
                </a:solidFill>
              </a:rPr>
              <a:t> به کار می برند. روی برخی انواع </a:t>
            </a:r>
            <a:r>
              <a:rPr lang="fa-IR" sz="2400" dirty="0" smtClean="0">
                <a:solidFill>
                  <a:schemeClr val="tx1"/>
                </a:solidFill>
                <a:hlinkClick r:id="rId4" tooltip="نان"/>
              </a:rPr>
              <a:t>نان</a:t>
            </a:r>
            <a:r>
              <a:rPr lang="en-US" sz="2400" dirty="0" smtClean="0">
                <a:solidFill>
                  <a:schemeClr val="tx1"/>
                </a:solidFill>
              </a:rPr>
              <a:t> </a:t>
            </a:r>
            <a:r>
              <a:rPr lang="fa-IR" sz="2400" dirty="0" smtClean="0">
                <a:solidFill>
                  <a:schemeClr val="tx1"/>
                </a:solidFill>
              </a:rPr>
              <a:t>از این پنیر می ریزند و در کنار خوراک ماهی آزاد هم از این پنیر استفاده می کنند</a:t>
            </a:r>
            <a:r>
              <a:rPr lang="en-US" sz="2400" dirty="0" smtClean="0">
                <a:solidFill>
                  <a:schemeClr val="tx1"/>
                </a:solidFill>
              </a:rPr>
              <a:t>. </a:t>
            </a:r>
            <a:br>
              <a:rPr lang="en-US" sz="2400" dirty="0" smtClean="0">
                <a:solidFill>
                  <a:schemeClr val="tx1"/>
                </a:solidFill>
              </a:rPr>
            </a:br>
            <a:r>
              <a:rPr lang="en-US" sz="2400" dirty="0" smtClean="0">
                <a:solidFill>
                  <a:schemeClr val="tx1"/>
                </a:solidFill>
              </a:rPr>
              <a:t/>
            </a:r>
            <a:br>
              <a:rPr lang="en-US" sz="2400" dirty="0" smtClean="0">
                <a:solidFill>
                  <a:schemeClr val="tx1"/>
                </a:solidFill>
              </a:rPr>
            </a:br>
            <a:r>
              <a:rPr lang="fa-IR" sz="2400" dirty="0" smtClean="0">
                <a:solidFill>
                  <a:schemeClr val="tx1"/>
                </a:solidFill>
              </a:rPr>
              <a:t>پنیر خامه ای اولین بار در سال 1872 در ایالات متحده آمریکا تهیه شد؛ زمانی که یک لبنیاتی نوعی پنیر عرضه نمود که در تهیه آن به جز شیر کامل (شیری که چربی آن را اصلاً نگرفته اند)، از خامه هم استفاده شده بود. سپس در سال 1880، یک تولید کننده پنیر اهل نیو یورک، این پنیر را داخل فویل بسته بندی و عرضه کرد. او نام این پنیر را </a:t>
            </a:r>
            <a:r>
              <a:rPr lang="fa-IR" sz="2400" i="1" dirty="0" smtClean="0">
                <a:solidFill>
                  <a:schemeClr val="tx1"/>
                </a:solidFill>
              </a:rPr>
              <a:t>پنیر فیلادلفیا</a:t>
            </a:r>
            <a:r>
              <a:rPr lang="fa-IR" sz="2400" dirty="0" smtClean="0">
                <a:solidFill>
                  <a:schemeClr val="tx1"/>
                </a:solidFill>
              </a:rPr>
              <a:t> گذاشت. از آنجا که در تهیه این نوع پنیر از شیر کامل به علاوه خامه استفاده می کنند، میزان چربی این نوع پنیر بالا می باشد</a:t>
            </a:r>
            <a:r>
              <a:rPr lang="en-US" sz="2400" dirty="0" smtClean="0">
                <a:solidFill>
                  <a:schemeClr val="tx1"/>
                </a:solidFill>
              </a:rPr>
              <a:t>. </a:t>
            </a:r>
            <a:br>
              <a:rPr lang="en-US" sz="2400" dirty="0" smtClean="0">
                <a:solidFill>
                  <a:schemeClr val="tx1"/>
                </a:solidFill>
              </a:rPr>
            </a:br>
            <a:endParaRPr lang="fa-IR" sz="24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19</a:t>
            </a:fld>
            <a:endParaRPr lang="fa-IR"/>
          </a:p>
        </p:txBody>
      </p:sp>
    </p:spTree>
  </p:cSld>
  <p:clrMapOvr>
    <a:masterClrMapping/>
  </p:clrMapOvr>
  <p:transition>
    <p:split dir="in"/>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43570" y="0"/>
            <a:ext cx="8686800" cy="838200"/>
          </a:xfrm>
        </p:spPr>
        <p:txBody>
          <a:bodyPr/>
          <a:lstStyle/>
          <a:p>
            <a:r>
              <a:rPr lang="fa-IR" b="1" dirty="0" smtClean="0"/>
              <a:t>پنیر پارمسان: </a:t>
            </a:r>
            <a:endParaRPr lang="fa-IR" dirty="0"/>
          </a:p>
        </p:txBody>
      </p:sp>
      <p:sp>
        <p:nvSpPr>
          <p:cNvPr id="3" name="Content Placeholder 2"/>
          <p:cNvSpPr>
            <a:spLocks noGrp="1"/>
          </p:cNvSpPr>
          <p:nvPr>
            <p:ph idx="1"/>
          </p:nvPr>
        </p:nvSpPr>
        <p:spPr>
          <a:xfrm>
            <a:off x="0" y="1142984"/>
            <a:ext cx="9144000" cy="5715016"/>
          </a:xfrm>
        </p:spPr>
        <p:txBody>
          <a:bodyPr>
            <a:normAutofit fontScale="85000" lnSpcReduction="20000"/>
          </a:bodyPr>
          <a:lstStyle/>
          <a:p>
            <a:r>
              <a:rPr lang="fa-IR" b="1" dirty="0" smtClean="0"/>
              <a:t>پنیر پارمسان</a:t>
            </a:r>
            <a:r>
              <a:rPr lang="fa-IR" dirty="0" smtClean="0"/>
              <a:t> نوعی </a:t>
            </a:r>
            <a:r>
              <a:rPr lang="fa-IR" dirty="0" smtClean="0">
                <a:hlinkClick r:id="rId2" tooltip="پنیر"/>
              </a:rPr>
              <a:t>پنیر</a:t>
            </a:r>
            <a:r>
              <a:rPr lang="en-US" dirty="0" smtClean="0"/>
              <a:t> </a:t>
            </a:r>
            <a:r>
              <a:rPr lang="fa-IR" dirty="0" smtClean="0"/>
              <a:t>سفت است که آن را پخته اند، اما فشرده اش نکرده اند. نام اصلی این پنیر </a:t>
            </a:r>
            <a:r>
              <a:rPr lang="en-US" b="1" dirty="0" err="1" smtClean="0"/>
              <a:t>Parmigiano-Reggiano</a:t>
            </a:r>
            <a:r>
              <a:rPr lang="en-US" dirty="0" smtClean="0"/>
              <a:t> </a:t>
            </a:r>
            <a:r>
              <a:rPr lang="fa-IR" dirty="0" smtClean="0"/>
              <a:t>می باشد که پس از بوجود آمدن نواحی پارما</a:t>
            </a:r>
            <a:r>
              <a:rPr lang="en-US" dirty="0" smtClean="0"/>
              <a:t> (Parma) </a:t>
            </a:r>
            <a:r>
              <a:rPr lang="fa-IR" dirty="0" smtClean="0"/>
              <a:t>و رجیوامیلیا</a:t>
            </a:r>
            <a:r>
              <a:rPr lang="en-US" dirty="0" smtClean="0"/>
              <a:t> (Reggio Emilia) </a:t>
            </a:r>
            <a:r>
              <a:rPr lang="fa-IR" dirty="0" smtClean="0"/>
              <a:t>در ایتالیا، پنیری به این نام ایجاد شد. به پنیرهایی که شبیه به پنیر این نواحی باشند، ولی در سایر نقاط تهیه شوند، پنیر پارمسان اطلاق می شود</a:t>
            </a:r>
            <a:r>
              <a:rPr lang="en-US" dirty="0" smtClean="0"/>
              <a:t>. </a:t>
            </a:r>
            <a:br>
              <a:rPr lang="en-US" dirty="0" smtClean="0"/>
            </a:br>
            <a:r>
              <a:rPr lang="en-US" dirty="0" smtClean="0"/>
              <a:t/>
            </a:r>
            <a:br>
              <a:rPr lang="en-US" dirty="0" smtClean="0"/>
            </a:br>
            <a:r>
              <a:rPr lang="fa-IR" dirty="0" smtClean="0"/>
              <a:t>این نوع پنیر را از شیر تازه </a:t>
            </a:r>
            <a:r>
              <a:rPr lang="fa-IR" u="sng" dirty="0" smtClean="0"/>
              <a:t>گاو</a:t>
            </a:r>
            <a:r>
              <a:rPr lang="fa-IR" dirty="0" smtClean="0"/>
              <a:t> که بلافاصله پس از دوشیدن جمع آوری شده و همچنین مقداری از </a:t>
            </a:r>
            <a:r>
              <a:rPr lang="fa-IR" dirty="0" smtClean="0">
                <a:hlinkClick r:id="rId3" tooltip="چربی"/>
              </a:rPr>
              <a:t>چربی</a:t>
            </a:r>
            <a:r>
              <a:rPr lang="en-US" dirty="0" smtClean="0"/>
              <a:t> </a:t>
            </a:r>
            <a:r>
              <a:rPr lang="fa-IR" dirty="0" smtClean="0"/>
              <a:t>موجود در آن را گرفته اند، تهیه می کنند</a:t>
            </a:r>
            <a:r>
              <a:rPr lang="en-US" dirty="0" smtClean="0"/>
              <a:t>. </a:t>
            </a:r>
            <a:br>
              <a:rPr lang="en-US" dirty="0" smtClean="0"/>
            </a:br>
            <a:r>
              <a:rPr lang="en-US" dirty="0" smtClean="0"/>
              <a:t/>
            </a:r>
            <a:br>
              <a:rPr lang="en-US" dirty="0" smtClean="0"/>
            </a:br>
            <a:r>
              <a:rPr lang="fa-IR" dirty="0" smtClean="0"/>
              <a:t>برای تهیه ی این پنیر به روش سنتی، خوراک گاوها فقط باید علف و یونجه باشد. برای تهیه مایه پنیر، تنها اجازه دارند که آب پنیر طبیعی را با مایه پنیر تهیه شده از </a:t>
            </a:r>
            <a:r>
              <a:rPr lang="fa-IR" u="sng" dirty="0" smtClean="0"/>
              <a:t>گوساله</a:t>
            </a:r>
            <a:r>
              <a:rPr lang="fa-IR" dirty="0" smtClean="0"/>
              <a:t> مخلوط نمایند. پنیری که به این روش تهیه شود</a:t>
            </a:r>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20</a:t>
            </a:fld>
            <a:endParaRPr lang="fa-IR"/>
          </a:p>
        </p:txBody>
      </p:sp>
    </p:spTree>
  </p:cSld>
  <p:clrMapOvr>
    <a:masterClrMapping/>
  </p:clrMapOvr>
  <p:transition>
    <p:split orient="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5715016"/>
          </a:xfrm>
        </p:spPr>
        <p:txBody>
          <a:bodyPr>
            <a:noAutofit/>
          </a:bodyPr>
          <a:lstStyle/>
          <a:p>
            <a:r>
              <a:rPr lang="fa-IR" sz="2600" dirty="0" smtClean="0"/>
              <a:t>، تا دو سال قابل نگهداری است. تا هر مدتی که از این نوع پنیر نگهداری می کنیم که به اصطلاح رسیده تر شود، روزانه می توانیم تغییرات حادث شده در آن را (که ناشی از رسیده شدن آن می باشد) مشاهده نماییم</a:t>
            </a:r>
            <a:r>
              <a:rPr lang="en-US" sz="2600" dirty="0" smtClean="0"/>
              <a:t>. </a:t>
            </a:r>
            <a:br>
              <a:rPr lang="en-US" sz="2600" dirty="0" smtClean="0"/>
            </a:br>
            <a:r>
              <a:rPr lang="en-US" sz="2600" dirty="0" smtClean="0"/>
              <a:t/>
            </a:r>
            <a:br>
              <a:rPr lang="en-US" sz="2600" dirty="0" smtClean="0"/>
            </a:br>
            <a:r>
              <a:rPr lang="fa-IR" sz="2600" dirty="0" smtClean="0"/>
              <a:t>این پنیر جزو کالاهای تجاری محسوب می شود. در کشور ایتالیا ضوابط خاصی برای تهیه پنیر پارمسان وجود دارد. اگر این ضوابط رعایت نشود، پنیر تولید شده را به عنوان غذا به خوک ها می دهند</a:t>
            </a:r>
            <a:r>
              <a:rPr lang="en-US" sz="2600" dirty="0" smtClean="0"/>
              <a:t>. </a:t>
            </a:r>
            <a:br>
              <a:rPr lang="en-US" sz="2600" dirty="0" smtClean="0"/>
            </a:br>
            <a:r>
              <a:rPr lang="en-US" sz="2600" dirty="0" smtClean="0"/>
              <a:t/>
            </a:r>
            <a:br>
              <a:rPr lang="en-US" sz="2600" dirty="0" smtClean="0"/>
            </a:br>
            <a:r>
              <a:rPr lang="fa-IR" sz="2600" dirty="0" smtClean="0"/>
              <a:t>موارد استفاده از این پنیر زیاد است. می توان رنده شده آن را روی انواع </a:t>
            </a:r>
            <a:r>
              <a:rPr lang="fa-IR" sz="2600" u="sng" dirty="0" smtClean="0"/>
              <a:t>پاستا</a:t>
            </a:r>
            <a:r>
              <a:rPr lang="fa-IR" sz="2600" dirty="0" smtClean="0"/>
              <a:t> ریخت یا تکه های بزرگ از این پنیر را همراه با </a:t>
            </a:r>
            <a:r>
              <a:rPr lang="fa-IR" sz="2600" dirty="0" smtClean="0">
                <a:hlinkClick r:id="rId2" tooltip="سرکه"/>
              </a:rPr>
              <a:t>سرکه</a:t>
            </a:r>
            <a:r>
              <a:rPr lang="en-US" sz="2600" dirty="0" smtClean="0"/>
              <a:t> </a:t>
            </a:r>
            <a:r>
              <a:rPr lang="fa-IR" sz="2600" dirty="0" smtClean="0"/>
              <a:t>میل نمود. همچنین در تهیه انواع </a:t>
            </a:r>
            <a:r>
              <a:rPr lang="fa-IR" sz="2600" dirty="0" smtClean="0">
                <a:hlinkClick r:id="rId3" tooltip="سس"/>
              </a:rPr>
              <a:t>سس ها</a:t>
            </a:r>
            <a:r>
              <a:rPr lang="en-US" sz="2600" dirty="0" smtClean="0"/>
              <a:t> </a:t>
            </a:r>
            <a:r>
              <a:rPr lang="fa-IR" sz="2600" dirty="0" smtClean="0"/>
              <a:t>از جمله </a:t>
            </a:r>
            <a:r>
              <a:rPr lang="fa-IR" sz="2600" u="sng" dirty="0" smtClean="0"/>
              <a:t>سس آلفردو</a:t>
            </a:r>
            <a:r>
              <a:rPr lang="fa-IR" sz="2600" dirty="0" smtClean="0"/>
              <a:t> و </a:t>
            </a:r>
            <a:r>
              <a:rPr lang="fa-IR" sz="2600" u="sng" dirty="0" smtClean="0"/>
              <a:t>سس پستو</a:t>
            </a:r>
            <a:r>
              <a:rPr lang="fa-IR" sz="2600" dirty="0" smtClean="0"/>
              <a:t> از این پنیر استفاده می شود</a:t>
            </a:r>
            <a:r>
              <a:rPr lang="en-US" sz="2600" dirty="0" smtClean="0"/>
              <a:t>. </a:t>
            </a:r>
            <a:br>
              <a:rPr lang="en-US" sz="2600" dirty="0" smtClean="0"/>
            </a:br>
            <a:r>
              <a:rPr lang="en-US" sz="2600" dirty="0" smtClean="0"/>
              <a:t/>
            </a:r>
            <a:br>
              <a:rPr lang="en-US" sz="2600" dirty="0" smtClean="0"/>
            </a:br>
            <a:endParaRPr lang="fa-IR" sz="2600"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21</a:t>
            </a:fld>
            <a:endParaRPr lang="fa-IR"/>
          </a:p>
        </p:txBody>
      </p:sp>
    </p:spTree>
  </p:cSld>
  <p:clrMapOvr>
    <a:masterClrMapping/>
  </p:clrMapOvr>
  <p:transition>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15140" y="357166"/>
            <a:ext cx="8686800" cy="838200"/>
          </a:xfrm>
        </p:spPr>
        <p:txBody>
          <a:bodyPr>
            <a:normAutofit fontScale="90000"/>
          </a:bodyPr>
          <a:lstStyle/>
          <a:p>
            <a:r>
              <a:rPr lang="fa-IR" b="1" dirty="0" smtClean="0"/>
              <a:t>پنیر موزارلا: </a:t>
            </a:r>
            <a:r>
              <a:rPr lang="en-US" dirty="0" smtClean="0"/>
              <a:t/>
            </a:r>
            <a:br>
              <a:rPr lang="en-US" dirty="0" smtClean="0"/>
            </a:br>
            <a:endParaRPr lang="fa-IR" dirty="0"/>
          </a:p>
        </p:txBody>
      </p:sp>
      <p:sp>
        <p:nvSpPr>
          <p:cNvPr id="3" name="Content Placeholder 2"/>
          <p:cNvSpPr>
            <a:spLocks noGrp="1"/>
          </p:cNvSpPr>
          <p:nvPr>
            <p:ph idx="1"/>
          </p:nvPr>
        </p:nvSpPr>
        <p:spPr>
          <a:xfrm>
            <a:off x="457200" y="1500174"/>
            <a:ext cx="8686800" cy="4525963"/>
          </a:xfrm>
        </p:spPr>
        <p:txBody>
          <a:bodyPr>
            <a:noAutofit/>
          </a:bodyPr>
          <a:lstStyle/>
          <a:p>
            <a:r>
              <a:rPr lang="fa-IR" sz="2800" b="1" dirty="0" smtClean="0">
                <a:solidFill>
                  <a:schemeClr val="tx1"/>
                </a:solidFill>
              </a:rPr>
              <a:t>پنیر موزارلا</a:t>
            </a:r>
            <a:r>
              <a:rPr lang="fa-IR" sz="2800" dirty="0" smtClean="0">
                <a:solidFill>
                  <a:schemeClr val="tx1"/>
                </a:solidFill>
              </a:rPr>
              <a:t>، نوعی پنیر تازه ایتالیایی است که از شیر گاومیش آبی (یا در خارج از ایتالیا از شیرگاو) تهیه می شود. نوعی از آن که از شیر </a:t>
            </a:r>
            <a:r>
              <a:rPr lang="fa-IR" sz="2800" u="sng" dirty="0" smtClean="0">
                <a:solidFill>
                  <a:schemeClr val="tx1"/>
                </a:solidFill>
              </a:rPr>
              <a:t>گاو</a:t>
            </a:r>
            <a:r>
              <a:rPr lang="fa-IR" sz="2800" dirty="0" smtClean="0">
                <a:solidFill>
                  <a:schemeClr val="tx1"/>
                </a:solidFill>
              </a:rPr>
              <a:t> تهیه می شود، در انواع </a:t>
            </a:r>
            <a:r>
              <a:rPr lang="fa-IR" sz="2800" dirty="0" smtClean="0">
                <a:solidFill>
                  <a:schemeClr val="tx1"/>
                </a:solidFill>
                <a:hlinkClick r:id="rId2" tooltip="پیتزا"/>
              </a:rPr>
              <a:t>پیتزا ها</a:t>
            </a:r>
            <a:r>
              <a:rPr lang="en-US" sz="2800" dirty="0" smtClean="0">
                <a:solidFill>
                  <a:schemeClr val="tx1"/>
                </a:solidFill>
              </a:rPr>
              <a:t> </a:t>
            </a:r>
            <a:r>
              <a:rPr lang="fa-IR" sz="2800" dirty="0" smtClean="0">
                <a:solidFill>
                  <a:schemeClr val="tx1"/>
                </a:solidFill>
              </a:rPr>
              <a:t>یا به همراه </a:t>
            </a:r>
            <a:r>
              <a:rPr lang="fa-IR" sz="2800" u="sng" dirty="0" smtClean="0">
                <a:solidFill>
                  <a:schemeClr val="tx1"/>
                </a:solidFill>
              </a:rPr>
              <a:t>گوجه فرنگی</a:t>
            </a:r>
            <a:r>
              <a:rPr lang="fa-IR" sz="2800" dirty="0" smtClean="0">
                <a:solidFill>
                  <a:schemeClr val="tx1"/>
                </a:solidFill>
              </a:rPr>
              <a:t> حلقه شده و </a:t>
            </a:r>
            <a:r>
              <a:rPr lang="fa-IR" sz="2800" dirty="0" smtClean="0">
                <a:solidFill>
                  <a:schemeClr val="tx1"/>
                </a:solidFill>
                <a:hlinkClick r:id="rId3" tooltip="ریحان"/>
              </a:rPr>
              <a:t>ریحان</a:t>
            </a:r>
            <a:r>
              <a:rPr lang="fa-IR" sz="2800" dirty="0" smtClean="0">
                <a:solidFill>
                  <a:schemeClr val="tx1"/>
                </a:solidFill>
              </a:rPr>
              <a:t>، مصرف می شود. همچنین گاهی به تنهایی هم این پنیر را می خورند</a:t>
            </a:r>
            <a:r>
              <a:rPr lang="en-US" sz="2800" dirty="0" smtClean="0">
                <a:solidFill>
                  <a:schemeClr val="tx1"/>
                </a:solidFill>
              </a:rPr>
              <a:t>. </a:t>
            </a:r>
            <a:br>
              <a:rPr lang="en-US" sz="2800" dirty="0" smtClean="0">
                <a:solidFill>
                  <a:schemeClr val="tx1"/>
                </a:solidFill>
              </a:rPr>
            </a:br>
            <a:r>
              <a:rPr lang="en-US" sz="2800" dirty="0" smtClean="0">
                <a:solidFill>
                  <a:schemeClr val="tx1"/>
                </a:solidFill>
              </a:rPr>
              <a:t/>
            </a:r>
            <a:br>
              <a:rPr lang="en-US" sz="2800" dirty="0" smtClean="0">
                <a:solidFill>
                  <a:schemeClr val="tx1"/>
                </a:solidFill>
              </a:rPr>
            </a:br>
            <a:r>
              <a:rPr lang="fa-IR" sz="2800" dirty="0" smtClean="0">
                <a:solidFill>
                  <a:schemeClr val="tx1"/>
                </a:solidFill>
              </a:rPr>
              <a:t>پنیر موزارلا در انواع تازه، دودی و نوعی که آبش را تا حدی گرفته اند عرضه می شود. جهت حفظ حالت طبیعی پنیر (البته تنها چند روز) این پنیر را در آب پنیرخودش نگهداری می کنند</a:t>
            </a:r>
            <a:r>
              <a:rPr lang="en-US" sz="2800" dirty="0" smtClean="0">
                <a:solidFill>
                  <a:schemeClr val="tx1"/>
                </a:solidFill>
              </a:rPr>
              <a:t>. </a:t>
            </a:r>
            <a:br>
              <a:rPr lang="en-US" sz="2800" dirty="0" smtClean="0">
                <a:solidFill>
                  <a:schemeClr val="tx1"/>
                </a:solidFill>
              </a:rPr>
            </a:br>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22</a:t>
            </a:fld>
            <a:endParaRPr lang="fa-IR"/>
          </a:p>
        </p:txBody>
      </p:sp>
    </p:spTree>
  </p:cSld>
  <p:clrMapOvr>
    <a:masterClrMapping/>
  </p:clrMapOvr>
  <p:transition>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5715016"/>
          </a:xfrm>
        </p:spPr>
        <p:txBody>
          <a:bodyPr>
            <a:normAutofit fontScale="85000" lnSpcReduction="10000"/>
          </a:bodyPr>
          <a:lstStyle/>
          <a:p>
            <a:r>
              <a:rPr lang="fa-IR" dirty="0" smtClean="0">
                <a:solidFill>
                  <a:schemeClr val="tx1"/>
                </a:solidFill>
              </a:rPr>
              <a:t>نام این پنیر از گویش های جنوب ایتالیا گرفته شده است. اصل واژه موزا به معنای بریدن است. اما از آنجا که در هیچ کدام از مراحل تهیه این نوع پنیر چیزی را نمی برند، احتمالاً ریشه آن به معانی دیگری بر می گردد. فقط می توان گفت که این دسته پنیرها، پوشش خارجی سفتی ندارند</a:t>
            </a:r>
            <a:r>
              <a:rPr lang="en-US" dirty="0" smtClean="0">
                <a:solidFill>
                  <a:schemeClr val="tx1"/>
                </a:solidFill>
              </a:rPr>
              <a:t>. </a:t>
            </a:r>
            <a:br>
              <a:rPr lang="en-US" dirty="0" smtClean="0">
                <a:solidFill>
                  <a:schemeClr val="tx1"/>
                </a:solidFill>
              </a:rPr>
            </a:br>
            <a:r>
              <a:rPr lang="en-US" dirty="0" smtClean="0">
                <a:solidFill>
                  <a:schemeClr val="tx1"/>
                </a:solidFill>
              </a:rPr>
              <a:t/>
            </a:r>
            <a:br>
              <a:rPr lang="en-US" dirty="0" smtClean="0">
                <a:solidFill>
                  <a:schemeClr val="tx1"/>
                </a:solidFill>
              </a:rPr>
            </a:br>
            <a:r>
              <a:rPr lang="fa-IR" dirty="0" smtClean="0">
                <a:solidFill>
                  <a:schemeClr val="tx1"/>
                </a:solidFill>
              </a:rPr>
              <a:t>قبلاً گفته می شد که اولین بار این پنیرها در عبادتگاه های قرن دوازدهم تولید شدند که راهب های عبادتگاه ها به زیارت کنندگان از این پنیر به همراه </a:t>
            </a:r>
            <a:r>
              <a:rPr lang="fa-IR" dirty="0" smtClean="0">
                <a:solidFill>
                  <a:schemeClr val="tx1"/>
                </a:solidFill>
                <a:hlinkClick r:id="rId2" tooltip="نان"/>
              </a:rPr>
              <a:t>نان</a:t>
            </a:r>
            <a:r>
              <a:rPr lang="en-US" dirty="0" smtClean="0">
                <a:solidFill>
                  <a:schemeClr val="tx1"/>
                </a:solidFill>
              </a:rPr>
              <a:t> </a:t>
            </a:r>
            <a:r>
              <a:rPr lang="fa-IR" dirty="0" smtClean="0">
                <a:solidFill>
                  <a:schemeClr val="tx1"/>
                </a:solidFill>
              </a:rPr>
              <a:t>می دادند. آن پنیرهای خانگی را از شیر گاومیش و تحت نام </a:t>
            </a:r>
            <a:r>
              <a:rPr lang="fa-IR" i="1" dirty="0" smtClean="0">
                <a:solidFill>
                  <a:schemeClr val="tx1"/>
                </a:solidFill>
              </a:rPr>
              <a:t>پنیر نیکوتا</a:t>
            </a:r>
            <a:r>
              <a:rPr lang="fa-IR" dirty="0" smtClean="0">
                <a:solidFill>
                  <a:schemeClr val="tx1"/>
                </a:solidFill>
              </a:rPr>
              <a:t> تهیه می کردند که احتمالاً پنیر موزارلای امروزی یکی از فرآورده های این پنیر نیکوتا می باشد. در کتاب های </a:t>
            </a:r>
            <a:r>
              <a:rPr lang="fa-IR" dirty="0" smtClean="0">
                <a:solidFill>
                  <a:schemeClr val="tx1"/>
                </a:solidFill>
                <a:hlinkClick r:id="rId3" tooltip="آشپزی"/>
              </a:rPr>
              <a:t>آشپزی</a:t>
            </a:r>
            <a:r>
              <a:rPr lang="fa-IR" dirty="0" smtClean="0">
                <a:solidFill>
                  <a:schemeClr val="tx1"/>
                </a:solidFill>
              </a:rPr>
              <a:t>، نام پنیر موزارلا برای اولین بار در </a:t>
            </a:r>
            <a:r>
              <a:rPr lang="fa-IR" u="sng" dirty="0" smtClean="0">
                <a:solidFill>
                  <a:schemeClr val="tx1"/>
                </a:solidFill>
              </a:rPr>
              <a:t>قرن 16</a:t>
            </a:r>
            <a:r>
              <a:rPr lang="fa-IR" dirty="0" smtClean="0">
                <a:solidFill>
                  <a:schemeClr val="tx1"/>
                </a:solidFill>
              </a:rPr>
              <a:t> آمده است</a:t>
            </a:r>
            <a:r>
              <a:rPr lang="en-US" dirty="0" smtClean="0">
                <a:solidFill>
                  <a:schemeClr val="tx1"/>
                </a:solidFill>
              </a:rPr>
              <a:t>. </a:t>
            </a:r>
            <a:br>
              <a:rPr lang="en-US" dirty="0" smtClean="0">
                <a:solidFill>
                  <a:schemeClr val="tx1"/>
                </a:solidFill>
              </a:rPr>
            </a:br>
            <a:r>
              <a:rPr lang="en-US" dirty="0" smtClean="0">
                <a:solidFill>
                  <a:schemeClr val="tx1"/>
                </a:solidFill>
              </a:rPr>
              <a:t/>
            </a:r>
            <a:br>
              <a:rPr lang="en-US" dirty="0" smtClean="0">
                <a:solidFill>
                  <a:schemeClr val="tx1"/>
                </a:solidFill>
              </a:rPr>
            </a:br>
            <a:endParaRPr lang="fa-IR"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23</a:t>
            </a:fld>
            <a:endParaRPr lang="fa-IR"/>
          </a:p>
        </p:txBody>
      </p:sp>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dirty="0" smtClean="0">
                <a:solidFill>
                  <a:schemeClr val="tx1"/>
                </a:solidFill>
              </a:rPr>
              <a:t>برای تهیه این پنیر، باید شیر ترش شده را با آب پنیر گرم مخلوط نمود، سپس مواد را با دست کشیده و ورز می دهند تا بافت ترد و لطیفی حاصل شود. در ایتالیا، بوجود آمدن حالت لاستیکی در پنیر کافی نیست و پنیر باید نرم تر باشد. معمولاً این پنیر را به شکل توپی یا گیس بافته در می آورند</a:t>
            </a:r>
            <a:r>
              <a:rPr lang="en-US" dirty="0" smtClean="0">
                <a:solidFill>
                  <a:schemeClr val="tx1"/>
                </a:solidFill>
              </a:rPr>
              <a:t>. </a:t>
            </a:r>
            <a:br>
              <a:rPr lang="en-US" dirty="0" smtClean="0">
                <a:solidFill>
                  <a:schemeClr val="tx1"/>
                </a:solidFill>
              </a:rPr>
            </a:br>
            <a:r>
              <a:rPr lang="en-US" dirty="0" smtClean="0">
                <a:solidFill>
                  <a:schemeClr val="tx1"/>
                </a:solidFill>
              </a:rPr>
              <a:t/>
            </a:r>
            <a:br>
              <a:rPr lang="en-US" dirty="0" smtClean="0">
                <a:solidFill>
                  <a:schemeClr val="tx1"/>
                </a:solidFill>
              </a:rPr>
            </a:br>
            <a:endParaRPr lang="en-US"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24</a:t>
            </a:fld>
            <a:endParaRPr lang="fa-IR"/>
          </a:p>
        </p:txBody>
      </p:sp>
    </p:spTree>
  </p:cSld>
  <p:clrMapOvr>
    <a:masterClrMapping/>
  </p:clrMapOvr>
  <p:transition>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72198" y="214290"/>
            <a:ext cx="8686800" cy="838200"/>
          </a:xfrm>
        </p:spPr>
        <p:txBody>
          <a:bodyPr>
            <a:normAutofit fontScale="90000"/>
          </a:bodyPr>
          <a:lstStyle/>
          <a:p>
            <a:r>
              <a:rPr lang="fa-IR" b="1" dirty="0" smtClean="0"/>
              <a:t>پنیر محلی: </a:t>
            </a:r>
            <a:r>
              <a:rPr lang="en-US" dirty="0" smtClean="0"/>
              <a:t/>
            </a:r>
            <a:br>
              <a:rPr lang="en-US" dirty="0" smtClean="0"/>
            </a:br>
            <a:endParaRPr lang="fa-IR" dirty="0"/>
          </a:p>
        </p:txBody>
      </p:sp>
      <p:sp>
        <p:nvSpPr>
          <p:cNvPr id="3" name="Content Placeholder 2"/>
          <p:cNvSpPr>
            <a:spLocks noGrp="1"/>
          </p:cNvSpPr>
          <p:nvPr>
            <p:ph idx="1"/>
          </p:nvPr>
        </p:nvSpPr>
        <p:spPr/>
        <p:txBody>
          <a:bodyPr>
            <a:normAutofit fontScale="92500"/>
          </a:bodyPr>
          <a:lstStyle/>
          <a:p>
            <a:r>
              <a:rPr lang="fa-IR" sz="3000" b="1" dirty="0" smtClean="0">
                <a:solidFill>
                  <a:schemeClr val="tx1"/>
                </a:solidFill>
              </a:rPr>
              <a:t>پنیر محلی</a:t>
            </a:r>
            <a:r>
              <a:rPr lang="fa-IR" sz="3000" dirty="0" smtClean="0">
                <a:solidFill>
                  <a:schemeClr val="tx1"/>
                </a:solidFill>
              </a:rPr>
              <a:t> طعم ملایمی دارد</a:t>
            </a:r>
            <a:r>
              <a:rPr lang="en-US" sz="3000" dirty="0" smtClean="0">
                <a:solidFill>
                  <a:schemeClr val="tx1"/>
                </a:solidFill>
              </a:rPr>
              <a:t>. </a:t>
            </a:r>
            <a:r>
              <a:rPr lang="fa-IR" sz="3000" dirty="0" smtClean="0">
                <a:solidFill>
                  <a:schemeClr val="tx1"/>
                </a:solidFill>
                <a:hlinkClick r:id="rId2" tooltip="آب"/>
              </a:rPr>
              <a:t>آب</a:t>
            </a:r>
            <a:r>
              <a:rPr lang="en-US" sz="3000" dirty="0" smtClean="0">
                <a:solidFill>
                  <a:schemeClr val="tx1"/>
                </a:solidFill>
              </a:rPr>
              <a:t> </a:t>
            </a:r>
            <a:r>
              <a:rPr lang="fa-IR" sz="3000" dirty="0" smtClean="0">
                <a:solidFill>
                  <a:schemeClr val="tx1"/>
                </a:solidFill>
              </a:rPr>
              <a:t>آن کاملاً گرفته شده، اما فشرده اش نکرده اند و هنوز مقداری آب پنیر در آن وجود دارد. در تهیه این نوع پنیر، معمولاً پس از عمل ترش کردن </a:t>
            </a:r>
            <a:r>
              <a:rPr lang="fa-IR" sz="3000" dirty="0" smtClean="0">
                <a:solidFill>
                  <a:schemeClr val="tx1"/>
                </a:solidFill>
                <a:hlinkClick r:id="rId3" tooltip="شیر"/>
              </a:rPr>
              <a:t>شیر</a:t>
            </a:r>
            <a:r>
              <a:rPr lang="fa-IR" sz="3000" dirty="0" smtClean="0">
                <a:solidFill>
                  <a:schemeClr val="tx1"/>
                </a:solidFill>
              </a:rPr>
              <a:t>، ماده جامد تشکیل شده را می شویند تا </a:t>
            </a:r>
            <a:r>
              <a:rPr lang="fa-IR" sz="3000" u="sng" dirty="0" smtClean="0">
                <a:solidFill>
                  <a:schemeClr val="tx1"/>
                </a:solidFill>
              </a:rPr>
              <a:t>پ هاش</a:t>
            </a:r>
            <a:r>
              <a:rPr lang="fa-IR" sz="3000" dirty="0" smtClean="0">
                <a:solidFill>
                  <a:schemeClr val="tx1"/>
                </a:solidFill>
              </a:rPr>
              <a:t> آن را کاهش دهند و به اصطلاح، پنیری با طعم شیرین تهیه نمایند. این پنیر رنگی ندارد و هیچ روشی به منظور نگهداری طولانی مدت از آن به کار نمی برند. انواع مختلفی از پنیر محلی را با توجه به میزان </a:t>
            </a:r>
            <a:r>
              <a:rPr lang="fa-IR" sz="3000" dirty="0" smtClean="0">
                <a:solidFill>
                  <a:schemeClr val="tx1"/>
                </a:solidFill>
                <a:hlinkClick r:id="rId4" tooltip="چربی"/>
              </a:rPr>
              <a:t>چربی</a:t>
            </a:r>
            <a:r>
              <a:rPr lang="en-US" sz="3000" dirty="0" smtClean="0">
                <a:solidFill>
                  <a:schemeClr val="tx1"/>
                </a:solidFill>
              </a:rPr>
              <a:t> </a:t>
            </a:r>
            <a:r>
              <a:rPr lang="fa-IR" sz="3000" dirty="0" smtClean="0">
                <a:solidFill>
                  <a:schemeClr val="tx1"/>
                </a:solidFill>
              </a:rPr>
              <a:t>شیر به کار رفته در تهیه پنیر درست می کنند. برخی انواع آن را هم فشرده می کنند</a:t>
            </a:r>
            <a:r>
              <a:rPr lang="en-US" sz="3000" dirty="0" smtClean="0">
                <a:solidFill>
                  <a:schemeClr val="tx1"/>
                </a:solidFill>
              </a:rPr>
              <a:t>.</a:t>
            </a:r>
          </a:p>
          <a:p>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25</a:t>
            </a:fld>
            <a:endParaRPr lang="fa-IR"/>
          </a:p>
        </p:txBody>
      </p:sp>
    </p:spTree>
  </p:cSld>
  <p:clrMapOvr>
    <a:masterClrMapping/>
  </p:clrMapOvr>
  <p:transition>
    <p:split orient="vert" dir="in"/>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0600" y="214290"/>
            <a:ext cx="8686800" cy="838200"/>
          </a:xfrm>
        </p:spPr>
        <p:txBody>
          <a:bodyPr>
            <a:normAutofit fontScale="90000"/>
          </a:bodyPr>
          <a:lstStyle/>
          <a:p>
            <a:r>
              <a:rPr lang="fa-IR" b="1" dirty="0" smtClean="0"/>
              <a:t>مراحل تهیه پنیر: </a:t>
            </a:r>
            <a:r>
              <a:rPr lang="en-US" dirty="0" smtClean="0"/>
              <a:t/>
            </a:r>
            <a:br>
              <a:rPr lang="en-US" dirty="0" smtClean="0"/>
            </a:br>
            <a:endParaRPr lang="fa-IR" dirty="0"/>
          </a:p>
        </p:txBody>
      </p:sp>
      <p:sp>
        <p:nvSpPr>
          <p:cNvPr id="3" name="Content Placeholder 2"/>
          <p:cNvSpPr>
            <a:spLocks noGrp="1"/>
          </p:cNvSpPr>
          <p:nvPr>
            <p:ph idx="1"/>
          </p:nvPr>
        </p:nvSpPr>
        <p:spPr/>
        <p:txBody>
          <a:bodyPr>
            <a:noAutofit/>
          </a:bodyPr>
          <a:lstStyle/>
          <a:p>
            <a:r>
              <a:rPr lang="fa-IR" sz="2400" dirty="0" smtClean="0">
                <a:solidFill>
                  <a:schemeClr val="tx1"/>
                </a:solidFill>
              </a:rPr>
              <a:t>زمان هر یک از مراحل تهیه ی پنیر مشخص است و این مدت در پنیرهای مختلف فرق می کند. البته برخی مراحل، عیناً مثل هم هستند؛ بدون اینکه به نوع پنیر تولید شده ربطی داشته باشد. مرحله اول، </a:t>
            </a:r>
            <a:r>
              <a:rPr lang="fa-IR" sz="2400" dirty="0" smtClean="0">
                <a:solidFill>
                  <a:schemeClr val="tx1"/>
                </a:solidFill>
                <a:hlinkClick r:id="rId2" tooltip="پاستوریزه"/>
              </a:rPr>
              <a:t>پاستوریزه</a:t>
            </a:r>
            <a:r>
              <a:rPr lang="en-US" sz="2400" dirty="0" smtClean="0">
                <a:solidFill>
                  <a:schemeClr val="tx1"/>
                </a:solidFill>
              </a:rPr>
              <a:t> </a:t>
            </a:r>
            <a:r>
              <a:rPr lang="fa-IR" sz="2400" dirty="0" smtClean="0">
                <a:solidFill>
                  <a:schemeClr val="tx1"/>
                </a:solidFill>
              </a:rPr>
              <a:t>کردن است. دو نوع روش برای پاستوریزه کردن وجود دارد</a:t>
            </a:r>
            <a:r>
              <a:rPr lang="en-US" sz="2400" dirty="0" smtClean="0">
                <a:solidFill>
                  <a:schemeClr val="tx1"/>
                </a:solidFill>
              </a:rPr>
              <a:t>: </a:t>
            </a:r>
            <a:br>
              <a:rPr lang="en-US" sz="2400" dirty="0" smtClean="0">
                <a:solidFill>
                  <a:schemeClr val="tx1"/>
                </a:solidFill>
              </a:rPr>
            </a:br>
            <a:r>
              <a:rPr lang="en-US" sz="2400" dirty="0" smtClean="0">
                <a:solidFill>
                  <a:schemeClr val="tx1"/>
                </a:solidFill>
              </a:rPr>
              <a:t/>
            </a:r>
            <a:br>
              <a:rPr lang="en-US" sz="2400" dirty="0" smtClean="0">
                <a:solidFill>
                  <a:schemeClr val="tx1"/>
                </a:solidFill>
              </a:rPr>
            </a:br>
            <a:r>
              <a:rPr lang="fa-IR" sz="2400" dirty="0" smtClean="0">
                <a:solidFill>
                  <a:schemeClr val="tx1"/>
                </a:solidFill>
              </a:rPr>
              <a:t>شیر را در دمای 63 درجه سانتی گراد به مدت 30 دقیقه حرارت دهید و یا به مدت 15 ثانیه در دمای 72 درجه سانتی گراد حرارت دهید. در هر دو حالت، شیر را باید مرتب هم بزنید تا ته نگرفته و نسوزد</a:t>
            </a:r>
            <a:r>
              <a:rPr lang="en-US" sz="2400" dirty="0" smtClean="0">
                <a:solidFill>
                  <a:schemeClr val="tx1"/>
                </a:solidFill>
              </a:rPr>
              <a:t>. </a:t>
            </a:r>
            <a:br>
              <a:rPr lang="en-US" sz="2400" dirty="0" smtClean="0">
                <a:solidFill>
                  <a:schemeClr val="tx1"/>
                </a:solidFill>
              </a:rPr>
            </a:br>
            <a:r>
              <a:rPr lang="en-US" sz="2400" dirty="0" smtClean="0">
                <a:solidFill>
                  <a:schemeClr val="tx1"/>
                </a:solidFill>
              </a:rPr>
              <a:t/>
            </a:r>
            <a:br>
              <a:rPr lang="en-US" sz="2400" dirty="0" smtClean="0">
                <a:solidFill>
                  <a:schemeClr val="tx1"/>
                </a:solidFill>
              </a:rPr>
            </a:br>
            <a:r>
              <a:rPr lang="fa-IR" sz="2400" dirty="0" smtClean="0">
                <a:solidFill>
                  <a:schemeClr val="tx1"/>
                </a:solidFill>
              </a:rPr>
              <a:t>مرحله دوم، سرد کردن شیر است. این کار بسیار ساده است. کافی است ظرف محتوی شیر را روی آب سرد یا یخ قرار دهید</a:t>
            </a:r>
            <a:r>
              <a:rPr lang="en-US" sz="2400" dirty="0" smtClean="0">
                <a:solidFill>
                  <a:schemeClr val="tx1"/>
                </a:solidFill>
              </a:rPr>
              <a:t>. </a:t>
            </a:r>
            <a:br>
              <a:rPr lang="en-US" sz="2400" dirty="0" smtClean="0">
                <a:solidFill>
                  <a:schemeClr val="tx1"/>
                </a:solidFill>
              </a:rPr>
            </a:br>
            <a:r>
              <a:rPr lang="en-US" sz="2400" dirty="0" smtClean="0">
                <a:solidFill>
                  <a:schemeClr val="tx1"/>
                </a:solidFill>
              </a:rPr>
              <a:t/>
            </a:r>
            <a:br>
              <a:rPr lang="en-US" sz="2400" dirty="0" smtClean="0">
                <a:solidFill>
                  <a:schemeClr val="tx1"/>
                </a:solidFill>
              </a:rPr>
            </a:br>
            <a:endParaRPr lang="fa-IR" sz="24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26</a:t>
            </a:fld>
            <a:endParaRPr lang="fa-IR"/>
          </a:p>
        </p:txBody>
      </p:sp>
    </p:spTree>
  </p:cSld>
  <p:clrMapOvr>
    <a:masterClrMapping/>
  </p:clrMapOvr>
  <p:transition>
    <p:pull dir="l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5715016"/>
          </a:xfrm>
        </p:spPr>
        <p:txBody>
          <a:bodyPr>
            <a:noAutofit/>
          </a:bodyPr>
          <a:lstStyle/>
          <a:p>
            <a:r>
              <a:rPr lang="fa-IR" sz="2800" dirty="0" smtClean="0">
                <a:solidFill>
                  <a:schemeClr val="tx1"/>
                </a:solidFill>
              </a:rPr>
              <a:t>مرحله سوم، ترش کردن شیر می باشد. مایه پنیر را به شیر اضافه نموده و هم بزنید. 30 الی 60 دقیقه زمان لازم است تا پنیر آماده شود. اگر از عوامل دیگری غیر از مایه پنیر برای ترش کردن شیر استفاده می کنید، تنها 5 الی 15 دقیقه صبر کنید تا پنیر حاضر شود</a:t>
            </a:r>
            <a:r>
              <a:rPr lang="en-US" sz="2800" dirty="0" smtClean="0">
                <a:solidFill>
                  <a:schemeClr val="tx1"/>
                </a:solidFill>
              </a:rPr>
              <a:t>. </a:t>
            </a:r>
            <a:br>
              <a:rPr lang="en-US" sz="2800" dirty="0" smtClean="0">
                <a:solidFill>
                  <a:schemeClr val="tx1"/>
                </a:solidFill>
              </a:rPr>
            </a:br>
            <a:r>
              <a:rPr lang="en-US" sz="2800" dirty="0" smtClean="0">
                <a:solidFill>
                  <a:schemeClr val="tx1"/>
                </a:solidFill>
              </a:rPr>
              <a:t/>
            </a:r>
            <a:br>
              <a:rPr lang="en-US" sz="2800" dirty="0" smtClean="0">
                <a:solidFill>
                  <a:schemeClr val="tx1"/>
                </a:solidFill>
              </a:rPr>
            </a:br>
            <a:r>
              <a:rPr lang="fa-IR" sz="2800" dirty="0" smtClean="0">
                <a:solidFill>
                  <a:schemeClr val="tx1"/>
                </a:solidFill>
              </a:rPr>
              <a:t>مرحله چهارم، پخت پنیر است (در انواعی که به پخت نیاز دارند). ماده جامد حاصل از ترش کردن شیر را به قطعات کوچک برش دهید. درجه حرارت و مدت زمان پخت در پنیرهای مختلف فرق دارد. هرچه مدت طولانی تری پنیر را حرارت دهید، پنیر بیشتر کش می آید؛ در عین حال باید به خاطر داشته باشید که حرارت خیلی زیاد، بافت پنیر را از بین برده و طعم مزه آن را هم خراب می کند</a:t>
            </a:r>
            <a:r>
              <a:rPr lang="en-US" sz="2800" dirty="0" smtClean="0">
                <a:solidFill>
                  <a:schemeClr val="tx1"/>
                </a:solidFill>
              </a:rPr>
              <a:t>. </a:t>
            </a:r>
            <a:br>
              <a:rPr lang="en-US" sz="2800" dirty="0" smtClean="0">
                <a:solidFill>
                  <a:schemeClr val="tx1"/>
                </a:solidFill>
              </a:rPr>
            </a:br>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27</a:t>
            </a:fld>
            <a:endParaRPr lang="fa-IR"/>
          </a:p>
        </p:txBody>
      </p:sp>
    </p:spTree>
  </p:cSld>
  <p:clrMapOvr>
    <a:masterClrMapping/>
  </p:clrMapOvr>
  <p:transition>
    <p:split dir="in"/>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71546"/>
            <a:ext cx="9144000" cy="5786454"/>
          </a:xfrm>
        </p:spPr>
        <p:txBody>
          <a:bodyPr>
            <a:noAutofit/>
          </a:bodyPr>
          <a:lstStyle/>
          <a:p>
            <a:r>
              <a:rPr lang="fa-IR" sz="2500" dirty="0" smtClean="0">
                <a:solidFill>
                  <a:schemeClr val="tx1"/>
                </a:solidFill>
              </a:rPr>
              <a:t>مرحله پنجم، گرفتن آب پنیر است که در قسمت بعد، به طور مفصل آمده است</a:t>
            </a:r>
            <a:r>
              <a:rPr lang="en-US" sz="2500" dirty="0" smtClean="0">
                <a:solidFill>
                  <a:schemeClr val="tx1"/>
                </a:solidFill>
              </a:rPr>
              <a:t>. </a:t>
            </a:r>
            <a:br>
              <a:rPr lang="en-US" sz="2500" dirty="0" smtClean="0">
                <a:solidFill>
                  <a:schemeClr val="tx1"/>
                </a:solidFill>
              </a:rPr>
            </a:br>
            <a:r>
              <a:rPr lang="en-US" sz="2500" dirty="0" smtClean="0">
                <a:solidFill>
                  <a:schemeClr val="tx1"/>
                </a:solidFill>
              </a:rPr>
              <a:t/>
            </a:r>
            <a:br>
              <a:rPr lang="en-US" sz="2500" dirty="0" smtClean="0">
                <a:solidFill>
                  <a:schemeClr val="tx1"/>
                </a:solidFill>
              </a:rPr>
            </a:br>
            <a:r>
              <a:rPr lang="fa-IR" sz="2500" dirty="0" smtClean="0">
                <a:solidFill>
                  <a:schemeClr val="tx1"/>
                </a:solidFill>
              </a:rPr>
              <a:t>مرحله ششم، در اغلب پنیرها نمک زدن به پنیر می باشد. در برخی انواع پنیر، </a:t>
            </a:r>
            <a:r>
              <a:rPr lang="fa-IR" sz="2500" dirty="0" smtClean="0">
                <a:solidFill>
                  <a:schemeClr val="tx1"/>
                </a:solidFill>
                <a:hlinkClick r:id="rId2" tooltip="فلفل"/>
              </a:rPr>
              <a:t>فلفل</a:t>
            </a:r>
            <a:r>
              <a:rPr lang="en-US" sz="2500" dirty="0" smtClean="0">
                <a:solidFill>
                  <a:schemeClr val="tx1"/>
                </a:solidFill>
              </a:rPr>
              <a:t> </a:t>
            </a:r>
            <a:r>
              <a:rPr lang="fa-IR" sz="2500" dirty="0" smtClean="0">
                <a:solidFill>
                  <a:schemeClr val="tx1"/>
                </a:solidFill>
              </a:rPr>
              <a:t>و دیگر ادویه جات را در این مرحله اضافه می کنند</a:t>
            </a:r>
            <a:r>
              <a:rPr lang="en-US" sz="2500" dirty="0" smtClean="0">
                <a:solidFill>
                  <a:schemeClr val="tx1"/>
                </a:solidFill>
              </a:rPr>
              <a:t>. </a:t>
            </a:r>
            <a:br>
              <a:rPr lang="en-US" sz="2500" dirty="0" smtClean="0">
                <a:solidFill>
                  <a:schemeClr val="tx1"/>
                </a:solidFill>
              </a:rPr>
            </a:br>
            <a:r>
              <a:rPr lang="en-US" sz="2500" dirty="0" smtClean="0">
                <a:solidFill>
                  <a:schemeClr val="tx1"/>
                </a:solidFill>
              </a:rPr>
              <a:t/>
            </a:r>
            <a:br>
              <a:rPr lang="en-US" sz="2500" dirty="0" smtClean="0">
                <a:solidFill>
                  <a:schemeClr val="tx1"/>
                </a:solidFill>
              </a:rPr>
            </a:br>
            <a:r>
              <a:rPr lang="fa-IR" sz="2500" dirty="0" smtClean="0">
                <a:solidFill>
                  <a:schemeClr val="tx1"/>
                </a:solidFill>
              </a:rPr>
              <a:t>مرحله هفتم، فشردن پنیر می باشد (در انواع نیمه سفت یا سفت). توضیح بیشتر این مرحله در قسمت بعد آمده است. مدت زمان فشردن پنیر، به نوع آن و به دست آمدن بافت دلخواه در پنیر بستگی دارد</a:t>
            </a:r>
            <a:r>
              <a:rPr lang="en-US" sz="2500" dirty="0" smtClean="0">
                <a:solidFill>
                  <a:schemeClr val="tx1"/>
                </a:solidFill>
              </a:rPr>
              <a:t>. </a:t>
            </a:r>
            <a:br>
              <a:rPr lang="en-US" sz="2500" dirty="0" smtClean="0">
                <a:solidFill>
                  <a:schemeClr val="tx1"/>
                </a:solidFill>
              </a:rPr>
            </a:br>
            <a:r>
              <a:rPr lang="en-US" sz="2500" dirty="0" smtClean="0">
                <a:solidFill>
                  <a:schemeClr val="tx1"/>
                </a:solidFill>
              </a:rPr>
              <a:t/>
            </a:r>
            <a:br>
              <a:rPr lang="en-US" sz="2500" dirty="0" smtClean="0">
                <a:solidFill>
                  <a:schemeClr val="tx1"/>
                </a:solidFill>
              </a:rPr>
            </a:br>
            <a:r>
              <a:rPr lang="fa-IR" sz="2500" dirty="0" smtClean="0">
                <a:solidFill>
                  <a:schemeClr val="tx1"/>
                </a:solidFill>
              </a:rPr>
              <a:t>مرحله آخر، در آب نمک قرار دادن پنیر است. لازم به ذکر است پنیرهایی که در این مرحله داخل آب نمک قرار می گیرند، دیگر در مرحله ششم به آنها نمک نمی زنند</a:t>
            </a:r>
            <a:r>
              <a:rPr lang="en-US" sz="2500" dirty="0" smtClean="0">
                <a:solidFill>
                  <a:schemeClr val="tx1"/>
                </a:solidFill>
              </a:rPr>
              <a:t>. </a:t>
            </a:r>
            <a:br>
              <a:rPr lang="en-US" sz="2500" dirty="0" smtClean="0">
                <a:solidFill>
                  <a:schemeClr val="tx1"/>
                </a:solidFill>
              </a:rPr>
            </a:br>
            <a:endParaRPr lang="fa-IR" sz="25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28</a:t>
            </a:fld>
            <a:endParaRPr lang="fa-IR"/>
          </a:p>
        </p:txBody>
      </p:sp>
    </p:spTree>
  </p:cSld>
  <p:clrMapOvr>
    <a:masterClrMapping/>
  </p:clrMapOvr>
  <p:transition>
    <p:pull/>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86380" y="214290"/>
            <a:ext cx="8686800" cy="838200"/>
          </a:xfrm>
        </p:spPr>
        <p:txBody>
          <a:bodyPr/>
          <a:lstStyle/>
          <a:p>
            <a:r>
              <a:rPr lang="fa-IR" b="1" dirty="0" smtClean="0"/>
              <a:t>گرفتن آب پنیر: </a:t>
            </a:r>
            <a:endParaRPr lang="fa-IR" dirty="0"/>
          </a:p>
        </p:txBody>
      </p:sp>
      <p:sp>
        <p:nvSpPr>
          <p:cNvPr id="3" name="Content Placeholder 2"/>
          <p:cNvSpPr>
            <a:spLocks noGrp="1"/>
          </p:cNvSpPr>
          <p:nvPr>
            <p:ph idx="1"/>
          </p:nvPr>
        </p:nvSpPr>
        <p:spPr/>
        <p:txBody>
          <a:bodyPr>
            <a:normAutofit fontScale="77500" lnSpcReduction="20000"/>
          </a:bodyPr>
          <a:lstStyle/>
          <a:p>
            <a:r>
              <a:rPr lang="fa-IR" sz="3400" dirty="0" smtClean="0">
                <a:solidFill>
                  <a:schemeClr val="tx1"/>
                </a:solidFill>
              </a:rPr>
              <a:t>وقتی شیر ترش می شود و پنیر به شکل جسم سفید جامد تشکیل می گردد، حاوی مقدار زیادی آب پنیر است. پنیرهای نرم حاوی آب پنیر زیادی هستند که آب آنها را می گیرند. پنیرهای نیمه سفت را کمی فشرده می کنند و مقداری از آب آنها را می گیرند. اما پنیرهای سفت را کاملاً فشرده می کنند و تمام آب داخلشان خارج می شود</a:t>
            </a:r>
            <a:r>
              <a:rPr lang="en-US" sz="3400" dirty="0" smtClean="0">
                <a:solidFill>
                  <a:schemeClr val="tx1"/>
                </a:solidFill>
              </a:rPr>
              <a:t>. </a:t>
            </a:r>
            <a:br>
              <a:rPr lang="en-US" sz="3400" dirty="0" smtClean="0">
                <a:solidFill>
                  <a:schemeClr val="tx1"/>
                </a:solidFill>
              </a:rPr>
            </a:br>
            <a:r>
              <a:rPr lang="en-US" sz="3400" dirty="0" smtClean="0">
                <a:solidFill>
                  <a:schemeClr val="tx1"/>
                </a:solidFill>
              </a:rPr>
              <a:t/>
            </a:r>
            <a:br>
              <a:rPr lang="en-US" sz="3400" dirty="0" smtClean="0">
                <a:solidFill>
                  <a:schemeClr val="tx1"/>
                </a:solidFill>
              </a:rPr>
            </a:br>
            <a:r>
              <a:rPr lang="fa-IR" sz="3400" dirty="0" smtClean="0">
                <a:solidFill>
                  <a:schemeClr val="tx1"/>
                </a:solidFill>
              </a:rPr>
              <a:t>نحوه گرفتن آب پنیر به نوع آن بستگی دارد. پنیری که در تهیه ی آن از مایه ی پنیر یا آبلیمو استفاده شده، معمولاً با استفاده از پارچه ی توری آبش را می گیرند. البته راه دیگر، استفاده از حوله ی کاغذی برای گرفتن آب می باشد. هر وقت که این حوله خیس شد، بدون معطلی آن را عوض می کنند</a:t>
            </a:r>
            <a:r>
              <a:rPr lang="en-US" sz="3400" dirty="0" smtClean="0">
                <a:solidFill>
                  <a:schemeClr val="tx1"/>
                </a:solidFill>
              </a:rPr>
              <a:t>. </a:t>
            </a:r>
            <a:r>
              <a:rPr lang="en-US" dirty="0" smtClean="0"/>
              <a:t/>
            </a:r>
            <a:br>
              <a:rPr lang="en-US" dirty="0" smtClean="0"/>
            </a:br>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29</a:t>
            </a:fld>
            <a:endParaRPr lang="fa-IR"/>
          </a:p>
        </p:txBody>
      </p:sp>
    </p:spTree>
  </p:cSld>
  <p:clrMapOvr>
    <a:masterClrMapping/>
  </p:clrMapOvr>
  <p:transition>
    <p:split orient="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9454" y="214290"/>
            <a:ext cx="8686800" cy="838200"/>
          </a:xfrm>
        </p:spPr>
        <p:txBody>
          <a:bodyPr/>
          <a:lstStyle/>
          <a:p>
            <a:r>
              <a:rPr lang="fa-IR" b="1" dirty="0" smtClean="0"/>
              <a:t>فشردن:</a:t>
            </a:r>
            <a:endParaRPr lang="fa-IR" dirty="0"/>
          </a:p>
        </p:txBody>
      </p:sp>
      <p:sp>
        <p:nvSpPr>
          <p:cNvPr id="3" name="Content Placeholder 2"/>
          <p:cNvSpPr>
            <a:spLocks noGrp="1"/>
          </p:cNvSpPr>
          <p:nvPr>
            <p:ph idx="1"/>
          </p:nvPr>
        </p:nvSpPr>
        <p:spPr/>
        <p:txBody>
          <a:bodyPr>
            <a:normAutofit fontScale="77500" lnSpcReduction="20000"/>
          </a:bodyPr>
          <a:lstStyle/>
          <a:p>
            <a:r>
              <a:rPr lang="fa-IR" dirty="0" smtClean="0">
                <a:solidFill>
                  <a:schemeClr val="tx1"/>
                </a:solidFill>
              </a:rPr>
              <a:t>پنیرهای سفت، همان طور که از نامشان پیداست، باید کاملاً فشرده و سفت شوند. اگرچه در کارخانجات صنعتی برای گرفتن آب و فشردن پنیر از </a:t>
            </a:r>
            <a:r>
              <a:rPr lang="fa-IR" u="sng" dirty="0" smtClean="0">
                <a:solidFill>
                  <a:schemeClr val="tx1"/>
                </a:solidFill>
              </a:rPr>
              <a:t>سانتریفوژ</a:t>
            </a:r>
            <a:r>
              <a:rPr lang="fa-IR" dirty="0" smtClean="0">
                <a:solidFill>
                  <a:schemeClr val="tx1"/>
                </a:solidFill>
              </a:rPr>
              <a:t> استفاده می کنند، ساده ترین روش برای فشردن پنیر استفاده از دستگاه پرس می باشد. دستگاه های پرس از جنس نوعی ماده انعطاف پذیر جامد هستند که مشبک است</a:t>
            </a:r>
            <a:r>
              <a:rPr lang="en-US" dirty="0" smtClean="0">
                <a:solidFill>
                  <a:schemeClr val="tx1"/>
                </a:solidFill>
              </a:rPr>
              <a:t>. </a:t>
            </a:r>
            <a:br>
              <a:rPr lang="en-US" dirty="0" smtClean="0">
                <a:solidFill>
                  <a:schemeClr val="tx1"/>
                </a:solidFill>
              </a:rPr>
            </a:br>
            <a:r>
              <a:rPr lang="en-US" dirty="0" smtClean="0">
                <a:solidFill>
                  <a:schemeClr val="tx1"/>
                </a:solidFill>
              </a:rPr>
              <a:t/>
            </a:r>
            <a:br>
              <a:rPr lang="en-US" dirty="0" smtClean="0">
                <a:solidFill>
                  <a:schemeClr val="tx1"/>
                </a:solidFill>
              </a:rPr>
            </a:br>
            <a:r>
              <a:rPr lang="fa-IR" dirty="0" smtClean="0">
                <a:solidFill>
                  <a:schemeClr val="tx1"/>
                </a:solidFill>
              </a:rPr>
              <a:t>داخل دستگاه، پنیر درون پارچه مخصوص گرفتن آب، قرار می گیرد. روی پنیر، بخش دیگر دستگاه را قرار می دهند و سپس، روی این قسمت وزنه ها را می گذارند. هنگام شروع کار، از وزنه خیلی سنگین استفاده نکنید. به تدریج وزنه ها را بیشتر کنید. به خاطر داشته باشید که فشردن سریع یا زیاد، سبب می شود که پنیر به پارچه دورش بچسبد</a:t>
            </a:r>
            <a:r>
              <a:rPr lang="en-US" dirty="0" smtClean="0">
                <a:solidFill>
                  <a:schemeClr val="tx1"/>
                </a:solidFill>
              </a:rPr>
              <a:t>. </a:t>
            </a:r>
            <a:br>
              <a:rPr lang="en-US" dirty="0" smtClean="0">
                <a:solidFill>
                  <a:schemeClr val="tx1"/>
                </a:solidFill>
              </a:rPr>
            </a:br>
            <a:endParaRPr lang="fa-IR"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30</a:t>
            </a:fld>
            <a:endParaRPr lang="fa-IR"/>
          </a:p>
        </p:txBody>
      </p:sp>
    </p:spTree>
  </p:cSld>
  <p:clrMapOvr>
    <a:masterClrMapping/>
  </p:clrMapOvr>
  <p:transition>
    <p:circl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142984"/>
            <a:ext cx="8686800" cy="4937141"/>
          </a:xfrm>
        </p:spPr>
        <p:txBody>
          <a:bodyPr>
            <a:noAutofit/>
          </a:bodyPr>
          <a:lstStyle/>
          <a:p>
            <a:r>
              <a:rPr lang="fa-IR" dirty="0" smtClean="0">
                <a:solidFill>
                  <a:schemeClr val="tx1"/>
                </a:solidFill>
              </a:rPr>
              <a:t>اگر دستگاه پرس در اختیار ندارید، از هر چیزی که سوراخ های کوچک داشته باشد (مثل صافی) می توانید استفاده کنید. پنیر را داخل پارچه روی صافی گذاشته و یک بشقاب رویش قرار دهید. روی بشقاب، وزنه ها را بگذارید. با توجه به نوع پنیر، تا هر اندازه که بخواهید می توانید وزنه اضافه کنید</a:t>
            </a:r>
            <a:r>
              <a:rPr lang="en-US" dirty="0" smtClean="0">
                <a:solidFill>
                  <a:schemeClr val="tx1"/>
                </a:solidFill>
              </a:rPr>
              <a:t>. </a:t>
            </a:r>
            <a:r>
              <a:rPr lang="fa-IR" dirty="0" smtClean="0">
                <a:solidFill>
                  <a:schemeClr val="tx1"/>
                </a:solidFill>
              </a:rPr>
              <a:t>فشردن، مهمترین عامل در تعیین بافت و در نتیجه نوع پنیر است. پنیرهایی که کمی فشرده شوند، حالت نرم و خامه ای دارند؛ درحالی که پنیرهایی که به سختی فشرده شده اند، کاملاً سفتند</a:t>
            </a:r>
            <a:r>
              <a:rPr lang="en-US" dirty="0" smtClean="0">
                <a:solidFill>
                  <a:schemeClr val="tx1"/>
                </a:solidFill>
              </a:rPr>
              <a:t>. </a:t>
            </a:r>
            <a:br>
              <a:rPr lang="en-US" dirty="0" smtClean="0">
                <a:solidFill>
                  <a:schemeClr val="tx1"/>
                </a:solidFill>
              </a:rPr>
            </a:br>
            <a:endParaRPr lang="fa-IR"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31</a:t>
            </a:fld>
            <a:endParaRPr lang="fa-IR"/>
          </a:p>
        </p:txBody>
      </p:sp>
    </p:spTree>
  </p:cSld>
  <p:clrMapOvr>
    <a:masterClrMapping/>
  </p:clrMapOvr>
  <p:transition>
    <p:wheel/>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1802" y="214290"/>
            <a:ext cx="8686800" cy="838200"/>
          </a:xfrm>
        </p:spPr>
        <p:txBody>
          <a:bodyPr>
            <a:normAutofit fontScale="90000"/>
          </a:bodyPr>
          <a:lstStyle/>
          <a:p>
            <a:r>
              <a:rPr lang="fa-IR" b="1" dirty="0" smtClean="0"/>
              <a:t>قوانین کلی در تهیه انواع پنیر: </a:t>
            </a:r>
            <a:r>
              <a:rPr lang="en-US" dirty="0" smtClean="0"/>
              <a:t/>
            </a:r>
            <a:br>
              <a:rPr lang="en-US" dirty="0" smtClean="0"/>
            </a:br>
            <a:endParaRPr lang="fa-IR" dirty="0"/>
          </a:p>
        </p:txBody>
      </p:sp>
      <p:sp>
        <p:nvSpPr>
          <p:cNvPr id="3" name="Content Placeholder 2"/>
          <p:cNvSpPr>
            <a:spLocks noGrp="1"/>
          </p:cNvSpPr>
          <p:nvPr>
            <p:ph idx="1"/>
          </p:nvPr>
        </p:nvSpPr>
        <p:spPr>
          <a:xfrm>
            <a:off x="304800" y="1071546"/>
            <a:ext cx="8686800" cy="5786454"/>
          </a:xfrm>
        </p:spPr>
        <p:txBody>
          <a:bodyPr>
            <a:normAutofit/>
          </a:bodyPr>
          <a:lstStyle/>
          <a:p>
            <a:pPr lvl="0"/>
            <a:r>
              <a:rPr lang="fa-IR" sz="2800" dirty="0" smtClean="0">
                <a:solidFill>
                  <a:schemeClr val="tx1"/>
                </a:solidFill>
              </a:rPr>
              <a:t>شیر را همواره </a:t>
            </a:r>
            <a:r>
              <a:rPr lang="fa-IR" sz="2800" dirty="0" smtClean="0">
                <a:solidFill>
                  <a:schemeClr val="tx1"/>
                </a:solidFill>
                <a:hlinkClick r:id="rId2" tooltip="پاستوریزه"/>
              </a:rPr>
              <a:t>پاستوریزه</a:t>
            </a:r>
            <a:r>
              <a:rPr lang="en-US" sz="2800" dirty="0" smtClean="0">
                <a:solidFill>
                  <a:schemeClr val="tx1"/>
                </a:solidFill>
              </a:rPr>
              <a:t> </a:t>
            </a:r>
            <a:r>
              <a:rPr lang="fa-IR" sz="2800" dirty="0" smtClean="0">
                <a:solidFill>
                  <a:schemeClr val="tx1"/>
                </a:solidFill>
              </a:rPr>
              <a:t>کنید. حتی اگر شیر را از مغازه می خرید. همچنین ابزاری که در تهیه ی پنیر از آنها استفاده می شود (قاشق، کارد و یا حتی دستتان) را کاملاً تمیز و استریلیزه نمایید تا از هر نوع میکروبی عاری باشد</a:t>
            </a:r>
            <a:r>
              <a:rPr lang="en-US" sz="2800" dirty="0" smtClean="0">
                <a:solidFill>
                  <a:schemeClr val="tx1"/>
                </a:solidFill>
              </a:rPr>
              <a:t>. </a:t>
            </a:r>
          </a:p>
          <a:p>
            <a:pPr lvl="0"/>
            <a:r>
              <a:rPr lang="fa-IR" sz="2800" dirty="0" smtClean="0">
                <a:solidFill>
                  <a:schemeClr val="tx1"/>
                </a:solidFill>
              </a:rPr>
              <a:t>وقتی شیر را پاستوریزه می کنید، مدام آن را هم بزنید تا ته نگرفته و نسوزد. چون شیر سوخته برای تهیه پنیر مناسب نمی باشد</a:t>
            </a:r>
            <a:r>
              <a:rPr lang="en-US" sz="2800" dirty="0" smtClean="0">
                <a:solidFill>
                  <a:schemeClr val="tx1"/>
                </a:solidFill>
              </a:rPr>
              <a:t>. </a:t>
            </a:r>
          </a:p>
          <a:p>
            <a:pPr lvl="0"/>
            <a:r>
              <a:rPr lang="fa-IR" sz="2800" dirty="0" smtClean="0">
                <a:solidFill>
                  <a:schemeClr val="tx1"/>
                </a:solidFill>
              </a:rPr>
              <a:t>نهایت تلاش خود را بکنید تا پنیر آلوده نشود. حتی اگر دستتان کثیف شد، زود آن را بشویید تا پنیر آلوده نشود. پنیر آلوده </a:t>
            </a:r>
            <a:r>
              <a:rPr lang="fa-IR" sz="2800" u="sng" dirty="0" smtClean="0">
                <a:solidFill>
                  <a:schemeClr val="tx1"/>
                </a:solidFill>
              </a:rPr>
              <a:t>کپک</a:t>
            </a:r>
            <a:r>
              <a:rPr lang="fa-IR" sz="2800" dirty="0" smtClean="0">
                <a:solidFill>
                  <a:schemeClr val="tx1"/>
                </a:solidFill>
              </a:rPr>
              <a:t> زده و زود فاسد می شود</a:t>
            </a:r>
            <a:endParaRPr lang="en-US" sz="2800" dirty="0" smtClean="0">
              <a:solidFill>
                <a:schemeClr val="tx1"/>
              </a:solidFill>
            </a:endParaRPr>
          </a:p>
          <a:p>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32</a:t>
            </a:fld>
            <a:endParaRPr lang="fa-IR"/>
          </a:p>
        </p:txBody>
      </p:sp>
    </p:spTree>
  </p:cSld>
  <p:clrMapOvr>
    <a:masterClrMapping/>
  </p:clrMapOvr>
  <p:transition>
    <p:cut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6050" y="0"/>
            <a:ext cx="8686800" cy="838200"/>
          </a:xfrm>
        </p:spPr>
        <p:txBody>
          <a:bodyPr/>
          <a:lstStyle/>
          <a:p>
            <a:r>
              <a:rPr lang="fa-IR" dirty="0" smtClean="0"/>
              <a:t>درست كردن انواع پنير اروپايي:</a:t>
            </a:r>
            <a:endParaRPr lang="fa-IR" dirty="0"/>
          </a:p>
        </p:txBody>
      </p:sp>
      <p:sp>
        <p:nvSpPr>
          <p:cNvPr id="3" name="Content Placeholder 2"/>
          <p:cNvSpPr>
            <a:spLocks noGrp="1"/>
          </p:cNvSpPr>
          <p:nvPr>
            <p:ph idx="1"/>
          </p:nvPr>
        </p:nvSpPr>
        <p:spPr>
          <a:xfrm>
            <a:off x="304800" y="1071546"/>
            <a:ext cx="8686800" cy="5786454"/>
          </a:xfrm>
        </p:spPr>
        <p:txBody>
          <a:bodyPr>
            <a:noAutofit/>
          </a:bodyPr>
          <a:lstStyle/>
          <a:p>
            <a:r>
              <a:rPr lang="fa-IR" sz="2600" dirty="0" smtClean="0">
                <a:solidFill>
                  <a:schemeClr val="tx1"/>
                </a:solidFill>
              </a:rPr>
              <a:t>درست كردن انواع پنیر اروپایی , كه رقم آن ها سر به هزار می زند ٬ كاری است حرفه ای و نیازمند اقسام معین شیر و وسایل و تخصص و تجربه فر اوان ٬ ولی اساس فن پنیر سازی را می توان توضیح داد . </a:t>
            </a:r>
            <a:br>
              <a:rPr lang="fa-IR" sz="2600" dirty="0" smtClean="0">
                <a:solidFill>
                  <a:schemeClr val="tx1"/>
                </a:solidFill>
              </a:rPr>
            </a:br>
            <a:r>
              <a:rPr lang="fa-IR" sz="2600" dirty="0" smtClean="0">
                <a:solidFill>
                  <a:schemeClr val="tx1"/>
                </a:solidFill>
              </a:rPr>
              <a:t>درست كردن پنیر اساسا عبارت است از گرفتن آب شیر و فشردن مواد جامد آن . این كار را به دورش می توان انجام داد : یكی براندن شیر به كمك یك ماده ترش , مانند سركه یا جوهر سركه ( اسید استیك ) یا جوهر لیمو ( اسید سیتریك ) ٬ دیگری منعقد كردن یا دلمه كردن شیر به كمك مایه پنیر شیمیایی كه به صورت قرص یا گرد در بازار عرضه می شود , یا به كمك مایه پنیر طبیعی ٬ كه آنزیمی است كه از معده چهارم گوساله نوزاد به دست می آید و از زمان باستان در خاور میانه شناخته شده است .</a:t>
            </a:r>
            <a:br>
              <a:rPr lang="fa-IR" sz="2600" dirty="0" smtClean="0">
                <a:solidFill>
                  <a:schemeClr val="tx1"/>
                </a:solidFill>
              </a:rPr>
            </a:br>
            <a:endParaRPr lang="fa-IR" sz="26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33</a:t>
            </a:fld>
            <a:endParaRPr lang="fa-IR"/>
          </a:p>
        </p:txBody>
      </p:sp>
    </p:spTree>
  </p:cSld>
  <p:clrMapOvr>
    <a:masterClrMapping/>
  </p:clrMapOvr>
  <p:transition>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71546"/>
            <a:ext cx="9144000" cy="5786454"/>
          </a:xfrm>
        </p:spPr>
        <p:txBody>
          <a:bodyPr>
            <a:normAutofit/>
          </a:bodyPr>
          <a:lstStyle/>
          <a:p>
            <a:r>
              <a:rPr lang="fa-IR" sz="2800" dirty="0" smtClean="0">
                <a:solidFill>
                  <a:schemeClr val="tx1"/>
                </a:solidFill>
              </a:rPr>
              <a:t>تفاوت این دو روش در این است كه در روش اول پس از از جدا شدن آب از مواد جامد در این مواد تغییر مهمی روی نمی دهد و آنچه به دست می آید در واقع شیر آب رفته است كه به صورت كمابیش ثابت باقی می ماند . آنچه در بازار ایران به نام پنیر سفید دانماركی به فروش می رسد فراورده همین روش است . در روش دوم آنزیمی كه باعث دلمه بستن شیر می شود پس از آن بازهم روی مواد جامد عمل می كند و در آن تغییراتی از نوع تخمیر و تجزیه و به وجود می اورد كه ممكن است تا چند ماه ادامه یابد . در این روند عوامل دیگری انواع باكتری و قارچ نیز دخالت میکنند٬ و پنیرسازان با درآوردن عمل آن ها به زیر ضابطه و اختیار خود انواع و اقسام پنیر را تولید می كنند .</a:t>
            </a:r>
            <a:br>
              <a:rPr lang="fa-IR" sz="2800" dirty="0" smtClean="0">
                <a:solidFill>
                  <a:schemeClr val="tx1"/>
                </a:solidFill>
              </a:rPr>
            </a:br>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34</a:t>
            </a:fld>
            <a:endParaRPr lang="fa-IR"/>
          </a:p>
        </p:txBody>
      </p:sp>
    </p:spTree>
  </p:cSld>
  <p:clrMapOvr>
    <a:masterClrMapping/>
  </p:clrMapOvr>
  <p:transition>
    <p:circl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71546"/>
            <a:ext cx="9144000" cy="5786454"/>
          </a:xfrm>
        </p:spPr>
        <p:txBody>
          <a:bodyPr>
            <a:normAutofit/>
          </a:bodyPr>
          <a:lstStyle/>
          <a:p>
            <a:r>
              <a:rPr lang="fa-IR" dirty="0" smtClean="0">
                <a:solidFill>
                  <a:schemeClr val="tx1"/>
                </a:solidFill>
              </a:rPr>
              <a:t>مزه خاص پنیرهای تخمیری ( پنیر اروپایی ٬ پنیر تبریز ٬ پنیر كردی و مانند این ها ) از این روش حاصل می شود , با توجه به این كلیات دو دستور زیر برای درست كر دن دو نوع پنیر ارائه می شود ٬ باید پیش از هر چیز یادآوری شود كه در روند پنیرسازی شیر جوشانده نمی شود ٬ بنابرین باید اطمینان داشت كه شیر از چارپای سالم به دست آمده و در دوشیدن آن هم شرایط بهداشت و پاكیزگی رعایت شده است ٬ چنین شیری ٬ اگر هم پاستوریزه نشده باشد ٬ جای نگرانی ندارد</a:t>
            </a:r>
            <a:endParaRPr lang="fa-IR"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35</a:t>
            </a:fld>
            <a:endParaRPr lang="fa-IR"/>
          </a:p>
        </p:txBody>
      </p:sp>
    </p:spTree>
  </p:cSld>
  <p:clrMapOvr>
    <a:masterClrMapping/>
  </p:clrMapOvr>
  <p:transition>
    <p:wheel spokes="1"/>
  </p:transition>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155</TotalTime>
  <Words>2596</Words>
  <Application>Microsoft Office PowerPoint</Application>
  <PresentationFormat>On-screen Show (4:3)</PresentationFormat>
  <Paragraphs>117</Paragraphs>
  <Slides>35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2  Nasim</vt:lpstr>
      <vt:lpstr>Arial</vt:lpstr>
      <vt:lpstr>B Elham</vt:lpstr>
      <vt:lpstr>Calibri</vt:lpstr>
      <vt:lpstr>Franklin Gothic Book</vt:lpstr>
      <vt:lpstr>Franklin Gothic Medium</vt:lpstr>
      <vt:lpstr>Tahoma</vt:lpstr>
      <vt:lpstr>Wingdings 2</vt:lpstr>
      <vt:lpstr>Trek</vt:lpstr>
      <vt:lpstr>بسمعه تعالي</vt:lpstr>
      <vt:lpstr>تاريخچه اى از پنير:  </vt:lpstr>
      <vt:lpstr>PowerPoint Presentation</vt:lpstr>
      <vt:lpstr>PowerPoint Presentation</vt:lpstr>
      <vt:lpstr>PowerPoint Presentation</vt:lpstr>
      <vt:lpstr>ارزش غذايى پنير: </vt:lpstr>
      <vt:lpstr>PowerPoint Presentation</vt:lpstr>
      <vt:lpstr>مصرف پنير براى چه كسانى مجاز است و تاءكيد مى شود؟ </vt:lpstr>
      <vt:lpstr>PowerPoint Presentation</vt:lpstr>
      <vt:lpstr>اولين كارخانه پنير:</vt:lpstr>
      <vt:lpstr>انواع پنير:</vt:lpstr>
      <vt:lpstr>PowerPoint Presentation</vt:lpstr>
      <vt:lpstr>PowerPoint Presentation</vt:lpstr>
      <vt:lpstr>پنیر چدار: </vt:lpstr>
      <vt:lpstr>PowerPoint Presentation</vt:lpstr>
      <vt:lpstr>PowerPoint Presentation</vt:lpstr>
      <vt:lpstr>پنیر فتا: </vt:lpstr>
      <vt:lpstr>PowerPoint Presentation</vt:lpstr>
      <vt:lpstr>پنیر خامه ای:  </vt:lpstr>
      <vt:lpstr>پنیر پارمسان: </vt:lpstr>
      <vt:lpstr>PowerPoint Presentation</vt:lpstr>
      <vt:lpstr>پنیر موزارلا:  </vt:lpstr>
      <vt:lpstr>PowerPoint Presentation</vt:lpstr>
      <vt:lpstr>PowerPoint Presentation</vt:lpstr>
      <vt:lpstr>پنیر محلی:  </vt:lpstr>
      <vt:lpstr>مراحل تهیه پنیر:  </vt:lpstr>
      <vt:lpstr>PowerPoint Presentation</vt:lpstr>
      <vt:lpstr>PowerPoint Presentation</vt:lpstr>
      <vt:lpstr>گرفتن آب پنیر: </vt:lpstr>
      <vt:lpstr>فشردن:</vt:lpstr>
      <vt:lpstr>PowerPoint Presentation</vt:lpstr>
      <vt:lpstr>قوانین کلی در تهیه انواع پنیر:  </vt:lpstr>
      <vt:lpstr>درست كردن انواع پنير اروپايي:</vt:lpstr>
      <vt:lpstr>PowerPoint Presentation</vt:lpstr>
      <vt:lpstr>PowerPoint Presentation</vt:lpstr>
    </vt:vector>
  </TitlesOfParts>
  <Company>MRT Win2Farsi</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بسمعه تعالي</dc:title>
  <dc:creator>Dear User!</dc:creator>
  <cp:lastModifiedBy>MRT www.Win2Farsi.com</cp:lastModifiedBy>
  <cp:revision>50</cp:revision>
  <dcterms:created xsi:type="dcterms:W3CDTF">2009-09-04T04:55:58Z</dcterms:created>
  <dcterms:modified xsi:type="dcterms:W3CDTF">2017-01-13T21:45:18Z</dcterms:modified>
</cp:coreProperties>
</file>