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59" r:id="rId1"/>
  </p:sldMasterIdLst>
  <p:notesMasterIdLst>
    <p:notesMasterId r:id="rId52"/>
  </p:notesMasterIdLst>
  <p:sldIdLst>
    <p:sldId id="305" r:id="rId2"/>
    <p:sldId id="256" r:id="rId3"/>
    <p:sldId id="301" r:id="rId4"/>
    <p:sldId id="302" r:id="rId5"/>
    <p:sldId id="257" r:id="rId6"/>
    <p:sldId id="304"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303"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6" r:id="rId51"/>
  </p:sldIdLst>
  <p:sldSz cx="9144000" cy="6858000" type="screen4x3"/>
  <p:notesSz cx="6858000" cy="9144000"/>
  <p:defaultTextStyle>
    <a:defPPr>
      <a:defRPr lang="fa-IR"/>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211" autoAdjust="0"/>
    <p:restoredTop sz="94660"/>
  </p:normalViewPr>
  <p:slideViewPr>
    <p:cSldViewPr>
      <p:cViewPr varScale="1">
        <p:scale>
          <a:sx n="66" d="100"/>
          <a:sy n="66" d="100"/>
        </p:scale>
        <p:origin x="-1494"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rtl="1" eaLnBrk="1" hangingPunct="1">
              <a:defRPr sz="1200" smtClean="0"/>
            </a:lvl1pPr>
          </a:lstStyle>
          <a:p>
            <a:pPr>
              <a:defRPr/>
            </a:pPr>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rtl="1" eaLnBrk="1" hangingPunct="1">
              <a:defRPr sz="1200" smtClean="0"/>
            </a:lvl1pPr>
          </a:lstStyle>
          <a:p>
            <a:pPr>
              <a:defRPr/>
            </a:pPr>
            <a:fld id="{58D28EC1-0D3B-423B-A36A-00709266F13A}" type="datetimeFigureOut">
              <a:rPr lang="en-US"/>
              <a:pPr>
                <a:defRPr/>
              </a:pPr>
              <a:t>6/24/2018</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rtl="1" eaLnBrk="1" hangingPunct="1">
              <a:defRPr sz="1200" smtClean="0"/>
            </a:lvl1pPr>
          </a:lstStyle>
          <a:p>
            <a:pPr>
              <a:defRPr/>
            </a:pP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rtl="1" eaLnBrk="1" hangingPunct="1">
              <a:defRPr sz="1200" smtClean="0"/>
            </a:lvl1pPr>
          </a:lstStyle>
          <a:p>
            <a:pPr>
              <a:defRPr/>
            </a:pPr>
            <a:fld id="{F8855A6B-F56A-48FC-9686-B941FE0720AA}" type="slidenum">
              <a:rPr lang="en-US"/>
              <a:pPr>
                <a:defRPr/>
              </a:pPr>
              <a:t>‹#›</a:t>
            </a:fld>
            <a:endParaRPr lang="en-US"/>
          </a:p>
        </p:txBody>
      </p:sp>
    </p:spTree>
    <p:extLst>
      <p:ext uri="{BB962C8B-B14F-4D97-AF65-F5344CB8AC3E}">
        <p14:creationId xmlns:p14="http://schemas.microsoft.com/office/powerpoint/2010/main" val="3076262634"/>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5867400" cy="6858000"/>
            <a:chOff x="0" y="0"/>
            <a:chExt cx="3696" cy="4320"/>
          </a:xfrm>
        </p:grpSpPr>
        <p:sp>
          <p:nvSpPr>
            <p:cNvPr id="5" name="Rectangle 3"/>
            <p:cNvSpPr>
              <a:spLocks noChangeArrowheads="1"/>
            </p:cNvSpPr>
            <p:nvPr/>
          </p:nvSpPr>
          <p:spPr bwMode="auto">
            <a:xfrm>
              <a:off x="0" y="0"/>
              <a:ext cx="2880" cy="4320"/>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rtl="0" eaLnBrk="1" hangingPunct="1"/>
              <a:endParaRPr kumimoji="1" lang="en-US" altLang="en-US" sz="2400">
                <a:latin typeface="Times New Roman" panose="02020603050405020304" pitchFamily="18" charset="0"/>
              </a:endParaRPr>
            </a:p>
          </p:txBody>
        </p:sp>
        <p:sp>
          <p:nvSpPr>
            <p:cNvPr id="6" name="AutoShape 4"/>
            <p:cNvSpPr>
              <a:spLocks noChangeArrowheads="1"/>
            </p:cNvSpPr>
            <p:nvPr/>
          </p:nvSpPr>
          <p:spPr bwMode="white">
            <a:xfrm>
              <a:off x="432" y="624"/>
              <a:ext cx="3264" cy="1200"/>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rtl="0" eaLnBrk="1" hangingPunct="1"/>
              <a:endParaRPr kumimoji="1" lang="en-US" altLang="en-US" sz="2400">
                <a:latin typeface="Times New Roman" panose="02020603050405020304" pitchFamily="18" charset="0"/>
              </a:endParaRPr>
            </a:p>
          </p:txBody>
        </p:sp>
      </p:grpSp>
      <p:grpSp>
        <p:nvGrpSpPr>
          <p:cNvPr id="7" name="Group 5"/>
          <p:cNvGrpSpPr>
            <a:grpSpLocks/>
          </p:cNvGrpSpPr>
          <p:nvPr/>
        </p:nvGrpSpPr>
        <p:grpSpPr bwMode="auto">
          <a:xfrm>
            <a:off x="3632200" y="4889500"/>
            <a:ext cx="4876800" cy="319088"/>
            <a:chOff x="2288" y="3080"/>
            <a:chExt cx="3072" cy="201"/>
          </a:xfrm>
        </p:grpSpPr>
        <p:sp>
          <p:nvSpPr>
            <p:cNvPr id="8" name="AutoShape 6"/>
            <p:cNvSpPr>
              <a:spLocks noChangeArrowheads="1"/>
            </p:cNvSpPr>
            <p:nvPr/>
          </p:nvSpPr>
          <p:spPr bwMode="auto">
            <a:xfrm flipH="1">
              <a:off x="2288" y="3080"/>
              <a:ext cx="2914" cy="200"/>
            </a:xfrm>
            <a:prstGeom prst="roundRect">
              <a:avLst>
                <a:gd name="adj" fmla="val 0"/>
              </a:avLst>
            </a:prstGeom>
            <a:solidFill>
              <a:schemeClr va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9" name="AutoShape 7"/>
            <p:cNvSpPr>
              <a:spLocks noChangeArrowheads="1"/>
            </p:cNvSpPr>
            <p:nvPr/>
          </p:nvSpPr>
          <p:spPr bwMode="auto">
            <a:xfrm>
              <a:off x="5196" y="3080"/>
              <a:ext cx="164" cy="201"/>
            </a:xfrm>
            <a:prstGeom prst="flowChartDelay">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grpSp>
      <p:sp>
        <p:nvSpPr>
          <p:cNvPr id="16392" name="Rectangle 8"/>
          <p:cNvSpPr>
            <a:spLocks noGrp="1" noChangeArrowheads="1"/>
          </p:cNvSpPr>
          <p:nvPr>
            <p:ph type="subTitle" idx="1"/>
          </p:nvPr>
        </p:nvSpPr>
        <p:spPr>
          <a:xfrm>
            <a:off x="4673600" y="2927350"/>
            <a:ext cx="4013200" cy="1822450"/>
          </a:xfrm>
        </p:spPr>
        <p:txBody>
          <a:bodyPr anchor="b"/>
          <a:lstStyle>
            <a:lvl1pPr marL="0" indent="0">
              <a:buFont typeface="Wingdings" panose="05000000000000000000" pitchFamily="2" charset="2"/>
              <a:buNone/>
              <a:defRPr>
                <a:solidFill>
                  <a:schemeClr val="tx2"/>
                </a:solidFill>
              </a:defRPr>
            </a:lvl1pPr>
          </a:lstStyle>
          <a:p>
            <a:pPr lvl="0"/>
            <a:r>
              <a:rPr lang="en-US" altLang="en-US" noProof="0" smtClean="0"/>
              <a:t>Click to edit Master subtitle style</a:t>
            </a:r>
          </a:p>
        </p:txBody>
      </p:sp>
      <p:sp>
        <p:nvSpPr>
          <p:cNvPr id="16396" name="AutoShape 12"/>
          <p:cNvSpPr>
            <a:spLocks noGrp="1" noChangeArrowheads="1"/>
          </p:cNvSpPr>
          <p:nvPr>
            <p:ph type="ctrTitle" sz="quarter"/>
          </p:nvPr>
        </p:nvSpPr>
        <p:spPr>
          <a:xfrm>
            <a:off x="685800" y="990600"/>
            <a:ext cx="8229600" cy="1905000"/>
          </a:xfrm>
          <a:prstGeom prst="roundRect">
            <a:avLst>
              <a:gd name="adj" fmla="val 50000"/>
            </a:avLst>
          </a:prstGeom>
        </p:spPr>
        <p:txBody>
          <a:bodyPr anchor="ctr"/>
          <a:lstStyle>
            <a:lvl1pPr algn="ctr">
              <a:defRPr>
                <a:solidFill>
                  <a:schemeClr val="tx1"/>
                </a:solidFill>
              </a:defRPr>
            </a:lvl1pPr>
          </a:lstStyle>
          <a:p>
            <a:pPr lvl="0"/>
            <a:r>
              <a:rPr lang="en-US" altLang="en-US" noProof="0" smtClean="0"/>
              <a:t>Click to edit Master title style</a:t>
            </a:r>
          </a:p>
        </p:txBody>
      </p:sp>
      <p:sp>
        <p:nvSpPr>
          <p:cNvPr id="10" name="Date Placeholder 9"/>
          <p:cNvSpPr>
            <a:spLocks noGrp="1" noChangeArrowheads="1"/>
          </p:cNvSpPr>
          <p:nvPr>
            <p:ph type="dt" sz="quarter" idx="10"/>
          </p:nvPr>
        </p:nvSpPr>
        <p:spPr/>
        <p:txBody>
          <a:bodyPr/>
          <a:lstStyle>
            <a:lvl1pPr>
              <a:defRPr smtClean="0">
                <a:solidFill>
                  <a:schemeClr val="bg1"/>
                </a:solidFill>
              </a:defRPr>
            </a:lvl1pPr>
          </a:lstStyle>
          <a:p>
            <a:pPr>
              <a:defRPr/>
            </a:pPr>
            <a:endParaRPr lang="en-US" altLang="en-US"/>
          </a:p>
        </p:txBody>
      </p:sp>
      <p:sp>
        <p:nvSpPr>
          <p:cNvPr id="11" name="Footer Placeholder 10"/>
          <p:cNvSpPr>
            <a:spLocks noGrp="1" noChangeArrowheads="1"/>
          </p:cNvSpPr>
          <p:nvPr>
            <p:ph type="ftr" sz="quarter" idx="11"/>
          </p:nvPr>
        </p:nvSpPr>
        <p:spPr/>
        <p:txBody>
          <a:bodyPr/>
          <a:lstStyle>
            <a:lvl1pPr algn="r">
              <a:defRPr smtClean="0"/>
            </a:lvl1pPr>
          </a:lstStyle>
          <a:p>
            <a:pPr>
              <a:defRPr/>
            </a:pPr>
            <a:endParaRPr lang="en-US" altLang="en-US"/>
          </a:p>
        </p:txBody>
      </p:sp>
      <p:sp>
        <p:nvSpPr>
          <p:cNvPr id="12" name="Slide Number Placeholder 11"/>
          <p:cNvSpPr>
            <a:spLocks noGrp="1" noChangeArrowheads="1"/>
          </p:cNvSpPr>
          <p:nvPr>
            <p:ph type="sldNum" sz="quarter" idx="12"/>
          </p:nvPr>
        </p:nvSpPr>
        <p:spPr>
          <a:xfrm>
            <a:off x="76200" y="6248400"/>
            <a:ext cx="587375" cy="488950"/>
          </a:xfrm>
        </p:spPr>
        <p:txBody>
          <a:bodyPr anchorCtr="0"/>
          <a:lstStyle>
            <a:lvl1pPr>
              <a:defRPr smtClean="0"/>
            </a:lvl1pPr>
          </a:lstStyle>
          <a:p>
            <a:pPr>
              <a:defRPr/>
            </a:pPr>
            <a:fld id="{6ABEC6ED-1A4C-4E0A-91E7-BB5591B6B683}" type="slidenum">
              <a:rPr lang="ar-SA" altLang="en-US"/>
              <a:pPr>
                <a:defRPr/>
              </a:pPr>
              <a:t>‹#›</a:t>
            </a:fld>
            <a:endParaRPr lang="en-US" altLang="en-US"/>
          </a:p>
        </p:txBody>
      </p:sp>
    </p:spTree>
    <p:extLst>
      <p:ext uri="{BB962C8B-B14F-4D97-AF65-F5344CB8AC3E}">
        <p14:creationId xmlns:p14="http://schemas.microsoft.com/office/powerpoint/2010/main" val="1434960472"/>
      </p:ext>
    </p:extLst>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1"/>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13"/>
          <p:cNvSpPr>
            <a:spLocks noGrp="1" noChangeArrowheads="1"/>
          </p:cNvSpPr>
          <p:nvPr>
            <p:ph type="sldNum" sz="quarter" idx="12"/>
          </p:nvPr>
        </p:nvSpPr>
        <p:spPr>
          <a:ln/>
        </p:spPr>
        <p:txBody>
          <a:bodyPr/>
          <a:lstStyle>
            <a:lvl1pPr>
              <a:defRPr/>
            </a:lvl1pPr>
          </a:lstStyle>
          <a:p>
            <a:pPr>
              <a:defRPr/>
            </a:pPr>
            <a:fld id="{A3D408FA-CE01-4644-95A7-6DBCC4EC657B}" type="slidenum">
              <a:rPr lang="ar-SA" altLang="en-US"/>
              <a:pPr>
                <a:defRPr/>
              </a:pPr>
              <a:t>‹#›</a:t>
            </a:fld>
            <a:endParaRPr lang="en-US" altLang="en-US"/>
          </a:p>
        </p:txBody>
      </p:sp>
    </p:spTree>
    <p:extLst>
      <p:ext uri="{BB962C8B-B14F-4D97-AF65-F5344CB8AC3E}">
        <p14:creationId xmlns:p14="http://schemas.microsoft.com/office/powerpoint/2010/main" val="4221172835"/>
      </p:ext>
    </p:extLst>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11"/>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13"/>
          <p:cNvSpPr>
            <a:spLocks noGrp="1" noChangeArrowheads="1"/>
          </p:cNvSpPr>
          <p:nvPr>
            <p:ph type="sldNum" sz="quarter" idx="12"/>
          </p:nvPr>
        </p:nvSpPr>
        <p:spPr>
          <a:ln/>
        </p:spPr>
        <p:txBody>
          <a:bodyPr/>
          <a:lstStyle>
            <a:lvl1pPr>
              <a:defRPr/>
            </a:lvl1pPr>
          </a:lstStyle>
          <a:p>
            <a:pPr>
              <a:defRPr/>
            </a:pPr>
            <a:fld id="{F950EDAA-106D-4AC7-9464-492CDF053BAB}" type="slidenum">
              <a:rPr lang="ar-SA" altLang="en-US"/>
              <a:pPr>
                <a:defRPr/>
              </a:pPr>
              <a:t>‹#›</a:t>
            </a:fld>
            <a:endParaRPr lang="en-US" altLang="en-US"/>
          </a:p>
        </p:txBody>
      </p:sp>
    </p:spTree>
    <p:extLst>
      <p:ext uri="{BB962C8B-B14F-4D97-AF65-F5344CB8AC3E}">
        <p14:creationId xmlns:p14="http://schemas.microsoft.com/office/powerpoint/2010/main" val="3282640012"/>
      </p:ext>
    </p:extLst>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2362200"/>
            <a:ext cx="3770313" cy="372427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760913" y="2362200"/>
            <a:ext cx="3770312" cy="372427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11"/>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13"/>
          <p:cNvSpPr>
            <a:spLocks noGrp="1" noChangeArrowheads="1"/>
          </p:cNvSpPr>
          <p:nvPr>
            <p:ph type="sldNum" sz="quarter" idx="12"/>
          </p:nvPr>
        </p:nvSpPr>
        <p:spPr>
          <a:ln/>
        </p:spPr>
        <p:txBody>
          <a:bodyPr/>
          <a:lstStyle>
            <a:lvl1pPr>
              <a:defRPr/>
            </a:lvl1pPr>
          </a:lstStyle>
          <a:p>
            <a:pPr>
              <a:defRPr/>
            </a:pPr>
            <a:fld id="{D60C5C87-D500-4BF4-A337-DBDA14426810}" type="slidenum">
              <a:rPr lang="ar-SA" altLang="en-US"/>
              <a:pPr>
                <a:defRPr/>
              </a:pPr>
              <a:t>‹#›</a:t>
            </a:fld>
            <a:endParaRPr lang="en-US" altLang="en-US"/>
          </a:p>
        </p:txBody>
      </p:sp>
    </p:spTree>
    <p:extLst>
      <p:ext uri="{BB962C8B-B14F-4D97-AF65-F5344CB8AC3E}">
        <p14:creationId xmlns:p14="http://schemas.microsoft.com/office/powerpoint/2010/main" val="1272689769"/>
      </p:ext>
    </p:extLst>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11"/>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12"/>
          <p:cNvSpPr>
            <a:spLocks noGrp="1" noChangeArrowheads="1"/>
          </p:cNvSpPr>
          <p:nvPr>
            <p:ph type="ftr" sz="quarter" idx="11"/>
          </p:nvPr>
        </p:nvSpPr>
        <p:spPr>
          <a:ln/>
        </p:spPr>
        <p:txBody>
          <a:bodyPr/>
          <a:lstStyle>
            <a:lvl1pPr>
              <a:defRPr/>
            </a:lvl1pPr>
          </a:lstStyle>
          <a:p>
            <a:pPr>
              <a:defRPr/>
            </a:pPr>
            <a:endParaRPr lang="en-US" altLang="en-US"/>
          </a:p>
        </p:txBody>
      </p:sp>
      <p:sp>
        <p:nvSpPr>
          <p:cNvPr id="9" name="Rectangle 13"/>
          <p:cNvSpPr>
            <a:spLocks noGrp="1" noChangeArrowheads="1"/>
          </p:cNvSpPr>
          <p:nvPr>
            <p:ph type="sldNum" sz="quarter" idx="12"/>
          </p:nvPr>
        </p:nvSpPr>
        <p:spPr>
          <a:ln/>
        </p:spPr>
        <p:txBody>
          <a:bodyPr/>
          <a:lstStyle>
            <a:lvl1pPr>
              <a:defRPr/>
            </a:lvl1pPr>
          </a:lstStyle>
          <a:p>
            <a:pPr>
              <a:defRPr/>
            </a:pPr>
            <a:fld id="{B9DE41E4-FEE6-4DA7-9AF2-72BBD425FBF3}" type="slidenum">
              <a:rPr lang="ar-SA" altLang="en-US"/>
              <a:pPr>
                <a:defRPr/>
              </a:pPr>
              <a:t>‹#›</a:t>
            </a:fld>
            <a:endParaRPr lang="en-US" altLang="en-US"/>
          </a:p>
        </p:txBody>
      </p:sp>
    </p:spTree>
    <p:extLst>
      <p:ext uri="{BB962C8B-B14F-4D97-AF65-F5344CB8AC3E}">
        <p14:creationId xmlns:p14="http://schemas.microsoft.com/office/powerpoint/2010/main" val="3835083660"/>
      </p:ext>
    </p:extLst>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11"/>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12"/>
          <p:cNvSpPr>
            <a:spLocks noGrp="1" noChangeArrowheads="1"/>
          </p:cNvSpPr>
          <p:nvPr>
            <p:ph type="ftr" sz="quarter" idx="11"/>
          </p:nvPr>
        </p:nvSpPr>
        <p:spPr>
          <a:ln/>
        </p:spPr>
        <p:txBody>
          <a:bodyPr/>
          <a:lstStyle>
            <a:lvl1pPr>
              <a:defRPr/>
            </a:lvl1pPr>
          </a:lstStyle>
          <a:p>
            <a:pPr>
              <a:defRPr/>
            </a:pPr>
            <a:endParaRPr lang="en-US" altLang="en-US"/>
          </a:p>
        </p:txBody>
      </p:sp>
      <p:sp>
        <p:nvSpPr>
          <p:cNvPr id="5" name="Rectangle 13"/>
          <p:cNvSpPr>
            <a:spLocks noGrp="1" noChangeArrowheads="1"/>
          </p:cNvSpPr>
          <p:nvPr>
            <p:ph type="sldNum" sz="quarter" idx="12"/>
          </p:nvPr>
        </p:nvSpPr>
        <p:spPr>
          <a:ln/>
        </p:spPr>
        <p:txBody>
          <a:bodyPr/>
          <a:lstStyle>
            <a:lvl1pPr>
              <a:defRPr/>
            </a:lvl1pPr>
          </a:lstStyle>
          <a:p>
            <a:pPr>
              <a:defRPr/>
            </a:pPr>
            <a:fld id="{2A157278-F372-4B18-8320-34DB6EBC391A}" type="slidenum">
              <a:rPr lang="ar-SA" altLang="en-US"/>
              <a:pPr>
                <a:defRPr/>
              </a:pPr>
              <a:t>‹#›</a:t>
            </a:fld>
            <a:endParaRPr lang="en-US" altLang="en-US"/>
          </a:p>
        </p:txBody>
      </p:sp>
    </p:spTree>
    <p:extLst>
      <p:ext uri="{BB962C8B-B14F-4D97-AF65-F5344CB8AC3E}">
        <p14:creationId xmlns:p14="http://schemas.microsoft.com/office/powerpoint/2010/main" val="3980752267"/>
      </p:ext>
    </p:extLst>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12"/>
          <p:cNvSpPr>
            <a:spLocks noGrp="1" noChangeArrowheads="1"/>
          </p:cNvSpPr>
          <p:nvPr>
            <p:ph type="ftr" sz="quarter" idx="11"/>
          </p:nvPr>
        </p:nvSpPr>
        <p:spPr>
          <a:ln/>
        </p:spPr>
        <p:txBody>
          <a:bodyPr/>
          <a:lstStyle>
            <a:lvl1pPr>
              <a:defRPr/>
            </a:lvl1pPr>
          </a:lstStyle>
          <a:p>
            <a:pPr>
              <a:defRPr/>
            </a:pPr>
            <a:endParaRPr lang="en-US" altLang="en-US"/>
          </a:p>
        </p:txBody>
      </p:sp>
      <p:sp>
        <p:nvSpPr>
          <p:cNvPr id="4" name="Rectangle 13"/>
          <p:cNvSpPr>
            <a:spLocks noGrp="1" noChangeArrowheads="1"/>
          </p:cNvSpPr>
          <p:nvPr>
            <p:ph type="sldNum" sz="quarter" idx="12"/>
          </p:nvPr>
        </p:nvSpPr>
        <p:spPr>
          <a:ln/>
        </p:spPr>
        <p:txBody>
          <a:bodyPr/>
          <a:lstStyle>
            <a:lvl1pPr>
              <a:defRPr/>
            </a:lvl1pPr>
          </a:lstStyle>
          <a:p>
            <a:pPr>
              <a:defRPr/>
            </a:pPr>
            <a:fld id="{77346183-A4D7-4E07-B2B5-BF3A4EBC79F7}" type="slidenum">
              <a:rPr lang="ar-SA" altLang="en-US"/>
              <a:pPr>
                <a:defRPr/>
              </a:pPr>
              <a:t>‹#›</a:t>
            </a:fld>
            <a:endParaRPr lang="en-US" altLang="en-US"/>
          </a:p>
        </p:txBody>
      </p:sp>
    </p:spTree>
    <p:extLst>
      <p:ext uri="{BB962C8B-B14F-4D97-AF65-F5344CB8AC3E}">
        <p14:creationId xmlns:p14="http://schemas.microsoft.com/office/powerpoint/2010/main" val="3882934825"/>
      </p:ext>
    </p:extLst>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13"/>
          <p:cNvSpPr>
            <a:spLocks noGrp="1" noChangeArrowheads="1"/>
          </p:cNvSpPr>
          <p:nvPr>
            <p:ph type="sldNum" sz="quarter" idx="12"/>
          </p:nvPr>
        </p:nvSpPr>
        <p:spPr>
          <a:ln/>
        </p:spPr>
        <p:txBody>
          <a:bodyPr/>
          <a:lstStyle>
            <a:lvl1pPr>
              <a:defRPr/>
            </a:lvl1pPr>
          </a:lstStyle>
          <a:p>
            <a:pPr>
              <a:defRPr/>
            </a:pPr>
            <a:fld id="{198C070B-8B39-4E83-A84E-061CBA7999E0}" type="slidenum">
              <a:rPr lang="ar-SA" altLang="en-US"/>
              <a:pPr>
                <a:defRPr/>
              </a:pPr>
              <a:t>‹#›</a:t>
            </a:fld>
            <a:endParaRPr lang="en-US" altLang="en-US"/>
          </a:p>
        </p:txBody>
      </p:sp>
    </p:spTree>
    <p:extLst>
      <p:ext uri="{BB962C8B-B14F-4D97-AF65-F5344CB8AC3E}">
        <p14:creationId xmlns:p14="http://schemas.microsoft.com/office/powerpoint/2010/main" val="2891118708"/>
      </p:ext>
    </p:extLst>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13"/>
          <p:cNvSpPr>
            <a:spLocks noGrp="1" noChangeArrowheads="1"/>
          </p:cNvSpPr>
          <p:nvPr>
            <p:ph type="sldNum" sz="quarter" idx="12"/>
          </p:nvPr>
        </p:nvSpPr>
        <p:spPr>
          <a:ln/>
        </p:spPr>
        <p:txBody>
          <a:bodyPr/>
          <a:lstStyle>
            <a:lvl1pPr>
              <a:defRPr/>
            </a:lvl1pPr>
          </a:lstStyle>
          <a:p>
            <a:pPr>
              <a:defRPr/>
            </a:pPr>
            <a:fld id="{E5EE305B-510C-4FE6-B876-64A83F24D379}" type="slidenum">
              <a:rPr lang="ar-SA" altLang="en-US"/>
              <a:pPr>
                <a:defRPr/>
              </a:pPr>
              <a:t>‹#›</a:t>
            </a:fld>
            <a:endParaRPr lang="en-US" altLang="en-US"/>
          </a:p>
        </p:txBody>
      </p:sp>
    </p:spTree>
    <p:extLst>
      <p:ext uri="{BB962C8B-B14F-4D97-AF65-F5344CB8AC3E}">
        <p14:creationId xmlns:p14="http://schemas.microsoft.com/office/powerpoint/2010/main" val="1222749843"/>
      </p:ext>
    </p:extLst>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1"/>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13"/>
          <p:cNvSpPr>
            <a:spLocks noGrp="1" noChangeArrowheads="1"/>
          </p:cNvSpPr>
          <p:nvPr>
            <p:ph type="sldNum" sz="quarter" idx="12"/>
          </p:nvPr>
        </p:nvSpPr>
        <p:spPr>
          <a:ln/>
        </p:spPr>
        <p:txBody>
          <a:bodyPr/>
          <a:lstStyle>
            <a:lvl1pPr>
              <a:defRPr/>
            </a:lvl1pPr>
          </a:lstStyle>
          <a:p>
            <a:pPr>
              <a:defRPr/>
            </a:pPr>
            <a:fld id="{1360E54C-E09B-4F7E-BA4A-30B875268C6E}" type="slidenum">
              <a:rPr lang="ar-SA" altLang="en-US"/>
              <a:pPr>
                <a:defRPr/>
              </a:pPr>
              <a:t>‹#›</a:t>
            </a:fld>
            <a:endParaRPr lang="en-US" altLang="en-US"/>
          </a:p>
        </p:txBody>
      </p:sp>
    </p:spTree>
    <p:extLst>
      <p:ext uri="{BB962C8B-B14F-4D97-AF65-F5344CB8AC3E}">
        <p14:creationId xmlns:p14="http://schemas.microsoft.com/office/powerpoint/2010/main" val="3586334974"/>
      </p:ext>
    </p:extLst>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05600" y="762000"/>
            <a:ext cx="1981200" cy="53244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762000" y="762000"/>
            <a:ext cx="5791200" cy="532447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1"/>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13"/>
          <p:cNvSpPr>
            <a:spLocks noGrp="1" noChangeArrowheads="1"/>
          </p:cNvSpPr>
          <p:nvPr>
            <p:ph type="sldNum" sz="quarter" idx="12"/>
          </p:nvPr>
        </p:nvSpPr>
        <p:spPr>
          <a:ln/>
        </p:spPr>
        <p:txBody>
          <a:bodyPr/>
          <a:lstStyle>
            <a:lvl1pPr>
              <a:defRPr/>
            </a:lvl1pPr>
          </a:lstStyle>
          <a:p>
            <a:pPr>
              <a:defRPr/>
            </a:pPr>
            <a:fld id="{6B7E2AB3-B925-4ED0-A392-5E0B7EBCD76D}" type="slidenum">
              <a:rPr lang="ar-SA" altLang="en-US"/>
              <a:pPr>
                <a:defRPr/>
              </a:pPr>
              <a:t>‹#›</a:t>
            </a:fld>
            <a:endParaRPr lang="en-US" altLang="en-US"/>
          </a:p>
        </p:txBody>
      </p:sp>
    </p:spTree>
    <p:extLst>
      <p:ext uri="{BB962C8B-B14F-4D97-AF65-F5344CB8AC3E}">
        <p14:creationId xmlns:p14="http://schemas.microsoft.com/office/powerpoint/2010/main" val="3996648731"/>
      </p:ext>
    </p:extLst>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0"/>
            <a:ext cx="7620000" cy="6858000"/>
            <a:chOff x="0" y="0"/>
            <a:chExt cx="4800" cy="4320"/>
          </a:xfrm>
        </p:grpSpPr>
        <p:grpSp>
          <p:nvGrpSpPr>
            <p:cNvPr id="1032" name="Group 3"/>
            <p:cNvGrpSpPr>
              <a:grpSpLocks/>
            </p:cNvGrpSpPr>
            <p:nvPr userDrawn="1"/>
          </p:nvGrpSpPr>
          <p:grpSpPr bwMode="auto">
            <a:xfrm>
              <a:off x="0" y="0"/>
              <a:ext cx="2016" cy="4320"/>
              <a:chOff x="0" y="0"/>
              <a:chExt cx="2016" cy="4320"/>
            </a:xfrm>
          </p:grpSpPr>
          <p:sp>
            <p:nvSpPr>
              <p:cNvPr id="1036" name="Rectangle 4"/>
              <p:cNvSpPr>
                <a:spLocks noChangeArrowheads="1"/>
              </p:cNvSpPr>
              <p:nvPr userDrawn="1"/>
            </p:nvSpPr>
            <p:spPr bwMode="auto">
              <a:xfrm>
                <a:off x="0" y="0"/>
                <a:ext cx="480" cy="4320"/>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1037" name="Freeform 5"/>
              <p:cNvSpPr>
                <a:spLocks/>
              </p:cNvSpPr>
              <p:nvPr userDrawn="1"/>
            </p:nvSpPr>
            <p:spPr bwMode="auto">
              <a:xfrm>
                <a:off x="288" y="0"/>
                <a:ext cx="1728" cy="735"/>
              </a:xfrm>
              <a:custGeom>
                <a:avLst/>
                <a:gdLst>
                  <a:gd name="T0" fmla="*/ 1728 w 1728"/>
                  <a:gd name="T1" fmla="*/ 0 h 735"/>
                  <a:gd name="T2" fmla="*/ 1728 w 1728"/>
                  <a:gd name="T3" fmla="*/ 480 h 735"/>
                  <a:gd name="T4" fmla="*/ 380 w 1728"/>
                  <a:gd name="T5" fmla="*/ 482 h 735"/>
                  <a:gd name="T6" fmla="*/ 354 w 1728"/>
                  <a:gd name="T7" fmla="*/ 480 h 735"/>
                  <a:gd name="T8" fmla="*/ 308 w 1728"/>
                  <a:gd name="T9" fmla="*/ 489 h 735"/>
                  <a:gd name="T10" fmla="*/ 246 w 1728"/>
                  <a:gd name="T11" fmla="*/ 531 h 735"/>
                  <a:gd name="T12" fmla="*/ 206 w 1728"/>
                  <a:gd name="T13" fmla="*/ 597 h 735"/>
                  <a:gd name="T14" fmla="*/ 192 w 1728"/>
                  <a:gd name="T15" fmla="*/ 666 h 735"/>
                  <a:gd name="T16" fmla="*/ 192 w 1728"/>
                  <a:gd name="T17" fmla="*/ 735 h 735"/>
                  <a:gd name="T18" fmla="*/ 0 w 1728"/>
                  <a:gd name="T19" fmla="*/ 735 h 735"/>
                  <a:gd name="T20" fmla="*/ 0 w 1728"/>
                  <a:gd name="T21" fmla="*/ 480 h 735"/>
                  <a:gd name="T22" fmla="*/ 0 w 1728"/>
                  <a:gd name="T23" fmla="*/ 0 h 735"/>
                  <a:gd name="T24" fmla="*/ 1728 w 1728"/>
                  <a:gd name="T25" fmla="*/ 0 h 73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728" h="735">
                    <a:moveTo>
                      <a:pt x="1728" y="0"/>
                    </a:moveTo>
                    <a:lnTo>
                      <a:pt x="1728" y="480"/>
                    </a:lnTo>
                    <a:lnTo>
                      <a:pt x="380" y="482"/>
                    </a:lnTo>
                    <a:lnTo>
                      <a:pt x="354" y="480"/>
                    </a:lnTo>
                    <a:lnTo>
                      <a:pt x="308" y="489"/>
                    </a:lnTo>
                    <a:cubicBezTo>
                      <a:pt x="290" y="498"/>
                      <a:pt x="263" y="513"/>
                      <a:pt x="246" y="531"/>
                    </a:cubicBezTo>
                    <a:cubicBezTo>
                      <a:pt x="229" y="549"/>
                      <a:pt x="215" y="574"/>
                      <a:pt x="206" y="597"/>
                    </a:cubicBezTo>
                    <a:cubicBezTo>
                      <a:pt x="197" y="620"/>
                      <a:pt x="194" y="643"/>
                      <a:pt x="192" y="666"/>
                    </a:cubicBezTo>
                    <a:lnTo>
                      <a:pt x="192" y="735"/>
                    </a:lnTo>
                    <a:lnTo>
                      <a:pt x="0" y="735"/>
                    </a:lnTo>
                    <a:lnTo>
                      <a:pt x="0" y="480"/>
                    </a:lnTo>
                    <a:lnTo>
                      <a:pt x="0" y="0"/>
                    </a:lnTo>
                    <a:lnTo>
                      <a:pt x="1728" y="0"/>
                    </a:lnTo>
                    <a:close/>
                  </a:path>
                </a:pathLst>
              </a:custGeom>
              <a:solidFill>
                <a:schemeClr val="accent2"/>
              </a:solidFill>
              <a:ln>
                <a:noFill/>
              </a:ln>
              <a:effectLst/>
              <a:extLst>
                <a:ext uri="{91240B29-F687-4F45-9708-019B960494DF}">
                  <a14:hiddenLine xmlns:a14="http://schemas.microsoft.com/office/drawing/2010/main" w="9525" cap="flat" cmpd="sng">
                    <a:solidFill>
                      <a:schemeClr val="tx1"/>
                    </a:solidFill>
                    <a:prstDash val="solid"/>
                    <a:miter lim="800000"/>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grpSp>
        <p:grpSp>
          <p:nvGrpSpPr>
            <p:cNvPr id="1033" name="Group 6"/>
            <p:cNvGrpSpPr>
              <a:grpSpLocks/>
            </p:cNvGrpSpPr>
            <p:nvPr/>
          </p:nvGrpSpPr>
          <p:grpSpPr bwMode="auto">
            <a:xfrm>
              <a:off x="144" y="1248"/>
              <a:ext cx="4656" cy="201"/>
              <a:chOff x="144" y="1248"/>
              <a:chExt cx="4656" cy="201"/>
            </a:xfrm>
          </p:grpSpPr>
          <p:sp>
            <p:nvSpPr>
              <p:cNvPr id="1034" name="AutoShape 7"/>
              <p:cNvSpPr>
                <a:spLocks noChangeArrowheads="1"/>
              </p:cNvSpPr>
              <p:nvPr/>
            </p:nvSpPr>
            <p:spPr bwMode="auto">
              <a:xfrm>
                <a:off x="384" y="1248"/>
                <a:ext cx="4416" cy="200"/>
              </a:xfrm>
              <a:prstGeom prst="roundRect">
                <a:avLst>
                  <a:gd name="adj" fmla="val 0"/>
                </a:avLst>
              </a:prstGeom>
              <a:solidFill>
                <a:schemeClr va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1035" name="AutoShape 8"/>
              <p:cNvSpPr>
                <a:spLocks noChangeArrowheads="1"/>
              </p:cNvSpPr>
              <p:nvPr/>
            </p:nvSpPr>
            <p:spPr bwMode="auto">
              <a:xfrm flipH="1">
                <a:off x="144" y="1248"/>
                <a:ext cx="248" cy="201"/>
              </a:xfrm>
              <a:prstGeom prst="flowChartDelay">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grpSp>
      </p:grpSp>
      <p:sp>
        <p:nvSpPr>
          <p:cNvPr id="1027" name="AutoShape 9"/>
          <p:cNvSpPr>
            <a:spLocks noGrp="1" noChangeArrowheads="1"/>
          </p:cNvSpPr>
          <p:nvPr>
            <p:ph type="title"/>
          </p:nvPr>
        </p:nvSpPr>
        <p:spPr bwMode="auto">
          <a:xfrm>
            <a:off x="762000" y="762000"/>
            <a:ext cx="7924800" cy="1143000"/>
          </a:xfrm>
          <a:prstGeom prst="roundRect">
            <a:avLst>
              <a:gd name="adj" fmla="val 21667"/>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US" altLang="en-US" smtClean="0"/>
              <a:t>Click to edit Master title style</a:t>
            </a:r>
          </a:p>
        </p:txBody>
      </p:sp>
      <p:sp>
        <p:nvSpPr>
          <p:cNvPr id="1028" name="Rectangle 10"/>
          <p:cNvSpPr>
            <a:spLocks noGrp="1" noChangeArrowheads="1"/>
          </p:cNvSpPr>
          <p:nvPr>
            <p:ph type="body" idx="1"/>
          </p:nvPr>
        </p:nvSpPr>
        <p:spPr bwMode="auto">
          <a:xfrm>
            <a:off x="838200" y="2362200"/>
            <a:ext cx="7693025" cy="3724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5371" name="Rectangle 11"/>
          <p:cNvSpPr>
            <a:spLocks noGrp="1" noChangeArrowheads="1"/>
          </p:cNvSpPr>
          <p:nvPr>
            <p:ph type="dt" sz="half" idx="2"/>
          </p:nvPr>
        </p:nvSpPr>
        <p:spPr bwMode="auto">
          <a:xfrm>
            <a:off x="2438400" y="6248400"/>
            <a:ext cx="2130425" cy="474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rtl="0" eaLnBrk="1" hangingPunct="1">
              <a:defRPr sz="1400" smtClean="0"/>
            </a:lvl1pPr>
          </a:lstStyle>
          <a:p>
            <a:pPr>
              <a:defRPr/>
            </a:pPr>
            <a:endParaRPr lang="en-US" altLang="en-US"/>
          </a:p>
        </p:txBody>
      </p:sp>
      <p:sp>
        <p:nvSpPr>
          <p:cNvPr id="15372" name="Rectangle 12"/>
          <p:cNvSpPr>
            <a:spLocks noGrp="1" noChangeArrowheads="1"/>
          </p:cNvSpPr>
          <p:nvPr>
            <p:ph type="ftr" sz="quarter" idx="3"/>
          </p:nvPr>
        </p:nvSpPr>
        <p:spPr bwMode="auto">
          <a:xfrm>
            <a:off x="5791200" y="6248400"/>
            <a:ext cx="2897188" cy="474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eaLnBrk="1" hangingPunct="1">
              <a:defRPr sz="1400" smtClean="0"/>
            </a:lvl1pPr>
          </a:lstStyle>
          <a:p>
            <a:pPr>
              <a:defRPr/>
            </a:pPr>
            <a:endParaRPr lang="en-US" altLang="en-US"/>
          </a:p>
        </p:txBody>
      </p:sp>
      <p:sp>
        <p:nvSpPr>
          <p:cNvPr id="15373" name="Rectangle 13"/>
          <p:cNvSpPr>
            <a:spLocks noGrp="1" noChangeArrowheads="1"/>
          </p:cNvSpPr>
          <p:nvPr>
            <p:ph type="sldNum" sz="quarter" idx="4"/>
          </p:nvPr>
        </p:nvSpPr>
        <p:spPr bwMode="auto">
          <a:xfrm>
            <a:off x="84138" y="6242050"/>
            <a:ext cx="587375"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1" compatLnSpc="1">
            <a:prstTxWarp prst="textNoShape">
              <a:avLst/>
            </a:prstTxWarp>
          </a:bodyPr>
          <a:lstStyle>
            <a:lvl1pPr algn="l" rtl="0" eaLnBrk="1" hangingPunct="1">
              <a:defRPr sz="2600" b="1" smtClean="0">
                <a:solidFill>
                  <a:schemeClr val="bg1"/>
                </a:solidFill>
              </a:defRPr>
            </a:lvl1pPr>
          </a:lstStyle>
          <a:p>
            <a:pPr>
              <a:defRPr/>
            </a:pPr>
            <a:fld id="{3693E3C8-FDBC-43D5-B645-A4EF9312ADFE}" type="slidenum">
              <a:rPr lang="ar-SA"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82"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Lst>
  <p:transition>
    <p:random/>
  </p:transition>
  <p:hf sldNum="0" hdr="0" ftr="0" dt="0"/>
  <p:txStyles>
    <p:titleStyle>
      <a:lvl1pPr algn="l" rtl="1" eaLnBrk="0" fontAlgn="base" hangingPunct="0">
        <a:lnSpc>
          <a:spcPct val="90000"/>
        </a:lnSpc>
        <a:spcBef>
          <a:spcPct val="0"/>
        </a:spcBef>
        <a:spcAft>
          <a:spcPct val="0"/>
        </a:spcAft>
        <a:defRPr sz="3600" b="1" kern="1200">
          <a:solidFill>
            <a:schemeClr val="tx2"/>
          </a:solidFill>
          <a:latin typeface="+mj-lt"/>
          <a:ea typeface="+mj-ea"/>
          <a:cs typeface="+mj-cs"/>
        </a:defRPr>
      </a:lvl1pPr>
      <a:lvl2pPr algn="l" rtl="1" eaLnBrk="0" fontAlgn="base" hangingPunct="0">
        <a:lnSpc>
          <a:spcPct val="90000"/>
        </a:lnSpc>
        <a:spcBef>
          <a:spcPct val="0"/>
        </a:spcBef>
        <a:spcAft>
          <a:spcPct val="0"/>
        </a:spcAft>
        <a:defRPr sz="3600" b="1">
          <a:solidFill>
            <a:schemeClr val="tx2"/>
          </a:solidFill>
          <a:latin typeface="Arial" panose="020B0604020202020204" pitchFamily="34" charset="0"/>
          <a:cs typeface="Arial" panose="020B0604020202020204" pitchFamily="34" charset="0"/>
        </a:defRPr>
      </a:lvl2pPr>
      <a:lvl3pPr algn="l" rtl="1" eaLnBrk="0" fontAlgn="base" hangingPunct="0">
        <a:lnSpc>
          <a:spcPct val="90000"/>
        </a:lnSpc>
        <a:spcBef>
          <a:spcPct val="0"/>
        </a:spcBef>
        <a:spcAft>
          <a:spcPct val="0"/>
        </a:spcAft>
        <a:defRPr sz="3600" b="1">
          <a:solidFill>
            <a:schemeClr val="tx2"/>
          </a:solidFill>
          <a:latin typeface="Arial" panose="020B0604020202020204" pitchFamily="34" charset="0"/>
          <a:cs typeface="Arial" panose="020B0604020202020204" pitchFamily="34" charset="0"/>
        </a:defRPr>
      </a:lvl3pPr>
      <a:lvl4pPr algn="l" rtl="1" eaLnBrk="0" fontAlgn="base" hangingPunct="0">
        <a:lnSpc>
          <a:spcPct val="90000"/>
        </a:lnSpc>
        <a:spcBef>
          <a:spcPct val="0"/>
        </a:spcBef>
        <a:spcAft>
          <a:spcPct val="0"/>
        </a:spcAft>
        <a:defRPr sz="3600" b="1">
          <a:solidFill>
            <a:schemeClr val="tx2"/>
          </a:solidFill>
          <a:latin typeface="Arial" panose="020B0604020202020204" pitchFamily="34" charset="0"/>
          <a:cs typeface="Arial" panose="020B0604020202020204" pitchFamily="34" charset="0"/>
        </a:defRPr>
      </a:lvl4pPr>
      <a:lvl5pPr algn="l" rtl="1" eaLnBrk="0" fontAlgn="base" hangingPunct="0">
        <a:lnSpc>
          <a:spcPct val="90000"/>
        </a:lnSpc>
        <a:spcBef>
          <a:spcPct val="0"/>
        </a:spcBef>
        <a:spcAft>
          <a:spcPct val="0"/>
        </a:spcAft>
        <a:defRPr sz="3600" b="1">
          <a:solidFill>
            <a:schemeClr val="tx2"/>
          </a:solidFill>
          <a:latin typeface="Arial" panose="020B0604020202020204" pitchFamily="34" charset="0"/>
          <a:cs typeface="Arial" panose="020B0604020202020204" pitchFamily="34" charset="0"/>
        </a:defRPr>
      </a:lvl5pPr>
      <a:lvl6pPr marL="457200" algn="l" rtl="1" fontAlgn="base">
        <a:lnSpc>
          <a:spcPct val="90000"/>
        </a:lnSpc>
        <a:spcBef>
          <a:spcPct val="0"/>
        </a:spcBef>
        <a:spcAft>
          <a:spcPct val="0"/>
        </a:spcAft>
        <a:defRPr sz="3600" b="1">
          <a:solidFill>
            <a:schemeClr val="tx2"/>
          </a:solidFill>
          <a:latin typeface="Arial" panose="020B0604020202020204" pitchFamily="34" charset="0"/>
          <a:cs typeface="Arial" panose="020B0604020202020204" pitchFamily="34" charset="0"/>
        </a:defRPr>
      </a:lvl6pPr>
      <a:lvl7pPr marL="914400" algn="l" rtl="1" fontAlgn="base">
        <a:lnSpc>
          <a:spcPct val="90000"/>
        </a:lnSpc>
        <a:spcBef>
          <a:spcPct val="0"/>
        </a:spcBef>
        <a:spcAft>
          <a:spcPct val="0"/>
        </a:spcAft>
        <a:defRPr sz="3600" b="1">
          <a:solidFill>
            <a:schemeClr val="tx2"/>
          </a:solidFill>
          <a:latin typeface="Arial" panose="020B0604020202020204" pitchFamily="34" charset="0"/>
          <a:cs typeface="Arial" panose="020B0604020202020204" pitchFamily="34" charset="0"/>
        </a:defRPr>
      </a:lvl7pPr>
      <a:lvl8pPr marL="1371600" algn="l" rtl="1" fontAlgn="base">
        <a:lnSpc>
          <a:spcPct val="90000"/>
        </a:lnSpc>
        <a:spcBef>
          <a:spcPct val="0"/>
        </a:spcBef>
        <a:spcAft>
          <a:spcPct val="0"/>
        </a:spcAft>
        <a:defRPr sz="3600" b="1">
          <a:solidFill>
            <a:schemeClr val="tx2"/>
          </a:solidFill>
          <a:latin typeface="Arial" panose="020B0604020202020204" pitchFamily="34" charset="0"/>
          <a:cs typeface="Arial" panose="020B0604020202020204" pitchFamily="34" charset="0"/>
        </a:defRPr>
      </a:lvl8pPr>
      <a:lvl9pPr marL="1828800" algn="l" rtl="1" fontAlgn="base">
        <a:lnSpc>
          <a:spcPct val="90000"/>
        </a:lnSpc>
        <a:spcBef>
          <a:spcPct val="0"/>
        </a:spcBef>
        <a:spcAft>
          <a:spcPct val="0"/>
        </a:spcAft>
        <a:defRPr sz="3600" b="1">
          <a:solidFill>
            <a:schemeClr val="tx2"/>
          </a:solidFill>
          <a:latin typeface="Arial" panose="020B0604020202020204" pitchFamily="34" charset="0"/>
          <a:cs typeface="Arial" panose="020B0604020202020204" pitchFamily="34" charset="0"/>
        </a:defRPr>
      </a:lvl9pPr>
    </p:titleStyle>
    <p:bodyStyle>
      <a:lvl1pPr marL="342900" indent="-342900" algn="r" rtl="1" eaLnBrk="0" fontAlgn="base" hangingPunct="0">
        <a:spcBef>
          <a:spcPct val="20000"/>
        </a:spcBef>
        <a:spcAft>
          <a:spcPct val="0"/>
        </a:spcAft>
        <a:buClr>
          <a:schemeClr val="tx1"/>
        </a:buClr>
        <a:buSzPct val="75000"/>
        <a:buFont typeface="Wingdings" panose="05000000000000000000" pitchFamily="2" charset="2"/>
        <a:buChar char="l"/>
        <a:defRPr sz="2800" kern="1200">
          <a:solidFill>
            <a:schemeClr val="tx1"/>
          </a:solidFill>
          <a:latin typeface="+mn-lt"/>
          <a:ea typeface="+mn-ea"/>
          <a:cs typeface="+mn-cs"/>
        </a:defRPr>
      </a:lvl1pPr>
      <a:lvl2pPr marL="742950" indent="-285750" algn="r" rtl="1" eaLnBrk="0" fontAlgn="base" hangingPunct="0">
        <a:spcBef>
          <a:spcPct val="20000"/>
        </a:spcBef>
        <a:spcAft>
          <a:spcPct val="0"/>
        </a:spcAft>
        <a:buClr>
          <a:schemeClr val="tx1"/>
        </a:buClr>
        <a:buSzPct val="75000"/>
        <a:buChar char="–"/>
        <a:defRPr sz="2400" kern="1200">
          <a:solidFill>
            <a:schemeClr val="tx1"/>
          </a:solidFill>
          <a:latin typeface="+mn-lt"/>
          <a:ea typeface="+mn-ea"/>
          <a:cs typeface="+mn-cs"/>
        </a:defRPr>
      </a:lvl2pPr>
      <a:lvl3pPr marL="1143000" indent="-228600" algn="r" rtl="1" eaLnBrk="0" fontAlgn="base" hangingPunct="0">
        <a:spcBef>
          <a:spcPct val="20000"/>
        </a:spcBef>
        <a:spcAft>
          <a:spcPct val="0"/>
        </a:spcAft>
        <a:buClr>
          <a:schemeClr val="tx1"/>
        </a:buClr>
        <a:buSzPct val="75000"/>
        <a:buFont typeface="Wingdings" panose="05000000000000000000" pitchFamily="2" charset="2"/>
        <a:buChar char="l"/>
        <a:defRPr sz="2000" kern="1200">
          <a:solidFill>
            <a:schemeClr val="tx1"/>
          </a:solidFill>
          <a:latin typeface="+mn-lt"/>
          <a:ea typeface="+mn-ea"/>
          <a:cs typeface="+mn-cs"/>
        </a:defRPr>
      </a:lvl3pPr>
      <a:lvl4pPr marL="1600200" indent="-228600" algn="r" rtl="1" eaLnBrk="0" fontAlgn="base" hangingPunct="0">
        <a:spcBef>
          <a:spcPct val="20000"/>
        </a:spcBef>
        <a:spcAft>
          <a:spcPct val="0"/>
        </a:spcAft>
        <a:buClr>
          <a:schemeClr val="tx1"/>
        </a:buClr>
        <a:buSzPct val="80000"/>
        <a:buChar char="–"/>
        <a:defRPr kern="1200">
          <a:solidFill>
            <a:schemeClr val="tx1"/>
          </a:solidFill>
          <a:latin typeface="+mn-lt"/>
          <a:ea typeface="+mn-ea"/>
          <a:cs typeface="+mn-cs"/>
        </a:defRPr>
      </a:lvl4pPr>
      <a:lvl5pPr marL="2057400" indent="-228600" algn="r" rtl="1" eaLnBrk="0" fontAlgn="base" hangingPunct="0">
        <a:spcBef>
          <a:spcPct val="20000"/>
        </a:spcBef>
        <a:spcAft>
          <a:spcPct val="0"/>
        </a:spcAft>
        <a:buClr>
          <a:schemeClr val="tx1"/>
        </a:buClr>
        <a:buSzPct val="65000"/>
        <a:buFont typeface="Wingdings" panose="05000000000000000000" pitchFamily="2" charset="2"/>
        <a:buChar char="l"/>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fa.wikipedia.org/wiki/MPEG" TargetMode="External"/><Relationship Id="rId2" Type="http://schemas.openxmlformats.org/officeDocument/2006/relationships/hyperlink" Target="http://fa.wikipedia.org/wiki/JPEG"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hyperlink" Target="http://fa.wikipedia.org/wiki/%D8%A8%DB%8C%D9%86%D8%A7%DB%8C%DB%8C_%D9%85%D8%A7%D8%B4%DB%8C%D9%86" TargetMode="External"/><Relationship Id="rId13" Type="http://schemas.openxmlformats.org/officeDocument/2006/relationships/hyperlink" Target="http://fa.wikipedia.org/wiki/%D8%B1%D8%A8%D8%A7%D8%AA%DB%8C%DA%A9" TargetMode="External"/><Relationship Id="rId18" Type="http://schemas.openxmlformats.org/officeDocument/2006/relationships/image" Target="../media/image1.png"/><Relationship Id="rId3" Type="http://schemas.openxmlformats.org/officeDocument/2006/relationships/hyperlink" Target="http://fa.wikipedia.org/wiki/%D8%B9%D9%84%D9%85_%DA%A9%D8%A7%D9%85%D9%BE%DB%8C%D9%88%D8%AA%D8%B1" TargetMode="External"/><Relationship Id="rId7" Type="http://schemas.openxmlformats.org/officeDocument/2006/relationships/hyperlink" Target="http://fa.wikipedia.org/w/index.php?title=%D8%A8%D9%87%D8%A8%D9%88%D8%AF_%D8%AA%D8%B5%D8%A7%D9%88%DB%8C%D8%B1&amp;action=edit&amp;redlink=1" TargetMode="External"/><Relationship Id="rId12" Type="http://schemas.openxmlformats.org/officeDocument/2006/relationships/hyperlink" Target="http://fa.wikipedia.org/w/index.php?title=%D9%86%D9%85%D8%A7%DB%8C%D8%B4%DA%AF%D8%B1_%D8%B1%D8%A7%DB%8C%D8%A7%D9%86%D9%87&amp;action=edit&amp;redlink=1" TargetMode="External"/><Relationship Id="rId17" Type="http://schemas.openxmlformats.org/officeDocument/2006/relationships/hyperlink" Target="http://fa.wikipedia.org/wiki/%D8%A2%D9%86%D8%A7%D9%84%D9%88%DA%AF" TargetMode="External"/><Relationship Id="rId2" Type="http://schemas.openxmlformats.org/officeDocument/2006/relationships/hyperlink" Target="http://fa.wikipedia.org/wiki/%D8%B2%D8%A8%D8%A7%D9%86_%D8%A7%D9%86%DA%AF%D9%84%DB%8C%D8%B3%DB%8C" TargetMode="External"/><Relationship Id="rId16" Type="http://schemas.openxmlformats.org/officeDocument/2006/relationships/hyperlink" Target="http://fa.wikipedia.org/wiki/%D9%85%D8%AA%D8%BA%DB%8C%D8%B1" TargetMode="External"/><Relationship Id="rId1" Type="http://schemas.openxmlformats.org/officeDocument/2006/relationships/slideLayout" Target="../slideLayouts/slideLayout2.xml"/><Relationship Id="rId6" Type="http://schemas.openxmlformats.org/officeDocument/2006/relationships/hyperlink" Target="http://fa.wikipedia.org/w/index.php?title=%D9%BE%D9%88%DB%8C%D8%B4%DA%AF%D8%B1%D9%87%D8%A7&amp;action=edit&amp;redlink=1" TargetMode="External"/><Relationship Id="rId11" Type="http://schemas.openxmlformats.org/officeDocument/2006/relationships/hyperlink" Target="http://fa.wikipedia.org/wiki/%DA%86%D8%A7%D9%BE%DA%AF%D8%B1" TargetMode="External"/><Relationship Id="rId5" Type="http://schemas.openxmlformats.org/officeDocument/2006/relationships/hyperlink" Target="http://fa.wikipedia.org/w/index.php?title=%D8%AF%D9%88%D8%B1%D8%A8%DB%8C%D9%86%E2%80%8C%D9%87%D8%A7%DB%8C_%D8%AF%DB%8C%D8%AC%DB%8C%D8%AA%D8%A7%D9%84&amp;action=edit&amp;redlink=1" TargetMode="External"/><Relationship Id="rId15" Type="http://schemas.openxmlformats.org/officeDocument/2006/relationships/hyperlink" Target="http://fa.wikipedia.org/wiki/%D9%BE%D8%B1%D8%AF%D8%A7%D8%B2%D8%B4_%D8%B3%DB%8C%DA%AF%D9%86%D8%A7%D9%84" TargetMode="External"/><Relationship Id="rId10" Type="http://schemas.openxmlformats.org/officeDocument/2006/relationships/hyperlink" Target="http://fa.wikipedia.org/w/index.php?title=%D8%A7%D9%81%D8%B2%D8%A7%DB%8C%D8%B4_%D8%AA%D8%B6%D8%A7%D8%AF&amp;action=edit&amp;redlink=1" TargetMode="External"/><Relationship Id="rId4" Type="http://schemas.openxmlformats.org/officeDocument/2006/relationships/hyperlink" Target="http://fa.wikipedia.org/w/index.php?title=%D8%B3%DB%8C%DA%AF%D9%86%D8%A7%D9%84%E2%80%8C%D9%87%D8%A7%DB%8C&amp;action=edit&amp;redlink=1" TargetMode="External"/><Relationship Id="rId9" Type="http://schemas.openxmlformats.org/officeDocument/2006/relationships/hyperlink" Target="http://fa.wikipedia.org/w/index.php?title=%D9%81%DB%8C%D9%84%D8%AA%D8%B1%D9%87%D8%A7%DB%8C&amp;action=edit&amp;redlink=1" TargetMode="External"/><Relationship Id="rId14" Type="http://schemas.openxmlformats.org/officeDocument/2006/relationships/hyperlink" Target="http://fa.wikipedia.org/w/index.php?title=%D8%A8%D8%A7%D8%B2%DB%8C%D8%A7%D8%A8%DB%8C_%D9%85%D8%AD%D8%AA%D9%88%D8%A7&amp;action=edit&amp;redlink=1"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fa.wikipedia.org/wiki/%D9%81%D8%B4%D8%B1%D8%AF%D9%87%E2%80%8C%D8%B3%D8%A7%D8%B2%DB%8C_%D8%AF%D8%A7%D8%AF%D9%87%E2%80%8C%D9%87%D8%A7" TargetMode="External"/><Relationship Id="rId2" Type="http://schemas.openxmlformats.org/officeDocument/2006/relationships/hyperlink" Target="http://fa.wikipedia.org/wiki/%D8%B1%D9%86%DA%AF"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fa.wikipedia.org/w/index.php?title=%D9%BE%D9%87%D9%86%D8%A7%DB%8C%E2%80%8C%D8%A8%D8%A7%D9%86%D8%AF&amp;action=edit&amp;redlink=1" TargetMode="External"/><Relationship Id="rId2" Type="http://schemas.openxmlformats.org/officeDocument/2006/relationships/hyperlink" Target="http://fa.wikipedia.org/wiki/%D8%A7%D8%B7%D9%84%D8%A7%D8%B9%D8%A7%D8%AA" TargetMode="External"/><Relationship Id="rId1" Type="http://schemas.openxmlformats.org/officeDocument/2006/relationships/slideLayout" Target="../slideLayouts/slideLayout2.xml"/><Relationship Id="rId5" Type="http://schemas.openxmlformats.org/officeDocument/2006/relationships/hyperlink" Target="http://fa.wikipedia.org/w/index.php?title=%D8%AA%D8%B5%D8%A7%D9%88%DB%8C%D8%B1_%D9%85%D8%AA%D8%AD%D8%B1%DA%A9&amp;action=edit&amp;redlink=1" TargetMode="External"/><Relationship Id="rId4" Type="http://schemas.openxmlformats.org/officeDocument/2006/relationships/hyperlink" Target="http://fa.wikipedia.org/wiki/%D9%81%D8%B1%DA%A9%D8%A7%D9%86%D8%B3" TargetMode="External"/></Relationships>
</file>

<file path=ppt/slides/_rels/slide9.xml.rels><?xml version="1.0" encoding="UTF-8" standalone="yes"?>
<Relationships xmlns="http://schemas.openxmlformats.org/package/2006/relationships"><Relationship Id="rId2" Type="http://schemas.openxmlformats.org/officeDocument/2006/relationships/hyperlink" Target="http://fa.wikipedia.org/wiki/JPEG"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fa.wikipedia.org/wiki/%D8%B3%D8%B1%DB%8C%D8%A7%D9%84" TargetMode="External"/><Relationship Id="rId2" Type="http://schemas.openxmlformats.org/officeDocument/2006/relationships/hyperlink" Target="http://fa.wikipedia.org/wiki/MPEG"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fa.wikipedia.org/wiki/%D8%AF%DB%8C%E2%80%8C%D9%88%DB%8C%E2%80%8C%D8%AF%DB%8C" TargetMode="External"/><Relationship Id="rId2" Type="http://schemas.openxmlformats.org/officeDocument/2006/relationships/hyperlink" Target="http://fa.wikipedia.org/wiki/%D9%85%D9%88%D8%B3%DB%8C%D9%82%DB%8C"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fa.wikipedia.org/wiki/%DA%A9%D8%A7%D9%85%D9%BE%DB%8C%D9%88%D8%AA%D8%B1" TargetMode="External"/><Relationship Id="rId7" Type="http://schemas.openxmlformats.org/officeDocument/2006/relationships/hyperlink" Target="http://fa.wikipedia.org/wiki/%DA%A9%D9%BE%DB%8C" TargetMode="External"/><Relationship Id="rId2" Type="http://schemas.openxmlformats.org/officeDocument/2006/relationships/hyperlink" Target="http://fa.wikipedia.org/w/index.php?title=%D8%AA%D9%84%D9%81%D9%86%E2%80%8C&amp;action=edit&amp;redlink=1" TargetMode="External"/><Relationship Id="rId1" Type="http://schemas.openxmlformats.org/officeDocument/2006/relationships/slideLayout" Target="../slideLayouts/slideLayout2.xml"/><Relationship Id="rId6" Type="http://schemas.openxmlformats.org/officeDocument/2006/relationships/hyperlink" Target="http://fa.wikipedia.org/wiki/%D9%85%D9%88%D8%AF%D9%85" TargetMode="External"/><Relationship Id="rId5" Type="http://schemas.openxmlformats.org/officeDocument/2006/relationships/hyperlink" Target="http://fa.wikipedia.org/w/index.php?title=%D8%B4%D8%A8%DA%A9%D9%87%E2%80%8C&amp;action=edit&amp;redlink=1" TargetMode="External"/><Relationship Id="rId4" Type="http://schemas.openxmlformats.org/officeDocument/2006/relationships/hyperlink" Target="http://fa.wikipedia.org/wiki/%D9%84%D9%BE%E2%80%8C%D8%AA%D8%A7%D9%BE"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fa.wikipedia.org/wiki/%D8%A8%DB%8C%D8%AA" TargetMode="External"/><Relationship Id="rId2" Type="http://schemas.openxmlformats.org/officeDocument/2006/relationships/hyperlink" Target="http://fa.wikipedia.org/w/index.php?title=%D9%85%D8%BA%D9%86%D8%A7%D8%B7%DB%8C%D8%B3%DB%8C&amp;action=edit&amp;redlink=1"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hyperlink" Target="http://fa.wikipedia.org/w/index.php?title=%D8%A2%D8%A8_%D9%86%D8%AE%D8%A7%D8%B9&amp;action=edit&amp;redlink=1" TargetMode="External"/><Relationship Id="rId13" Type="http://schemas.openxmlformats.org/officeDocument/2006/relationships/image" Target="../media/image3.png"/><Relationship Id="rId3" Type="http://schemas.openxmlformats.org/officeDocument/2006/relationships/hyperlink" Target="http://fa.wikipedia.org/wiki/%D9%85%D8%BA%D8%B2" TargetMode="External"/><Relationship Id="rId7" Type="http://schemas.openxmlformats.org/officeDocument/2006/relationships/hyperlink" Target="http://fa.wikipedia.org/w/index.php?title=%D9%85%D8%A7%D8%AF%D9%87_%D8%AE%D8%A7%DA%A9%D8%B3%D8%AA%D8%B1%DB%8C&amp;action=edit&amp;redlink=1" TargetMode="External"/><Relationship Id="rId12" Type="http://schemas.openxmlformats.org/officeDocument/2006/relationships/image" Target="http://upload.wikimedia.org/wikipedia/commons/thumb/d/d9/MANGO_histogram_0001.png/300px-MANGO_histogram_0001.png" TargetMode="External"/><Relationship Id="rId2" Type="http://schemas.openxmlformats.org/officeDocument/2006/relationships/hyperlink" Target="http://fa.wikipedia.org/wiki/%D8%B2%D9%85%D8%A7%D9%86_%D8%A7%D8%B3%D8%AA%D8%B1%D8%A7%D8%AD%D8%AA_%D8%A7%D8%B3%D9%BE%DB%8C%D9%86-%D9%84%D8%A7%D8%AA%DB%8C%D8%B3" TargetMode="External"/><Relationship Id="rId1" Type="http://schemas.openxmlformats.org/officeDocument/2006/relationships/slideLayout" Target="../slideLayouts/slideLayout2.xml"/><Relationship Id="rId6" Type="http://schemas.openxmlformats.org/officeDocument/2006/relationships/hyperlink" Target="http://fa.wikipedia.org/w/index.php?title=%D9%85%D8%A7%D8%AF%D9%87_%D8%B3%D9%81%DB%8C%D8%AF&amp;action=edit&amp;redlink=1" TargetMode="External"/><Relationship Id="rId11" Type="http://schemas.openxmlformats.org/officeDocument/2006/relationships/image" Target="../media/image2.png"/><Relationship Id="rId5" Type="http://schemas.openxmlformats.org/officeDocument/2006/relationships/hyperlink" Target="http://fa.wikipedia.org/w/index.php?title=%D9%86%D9%85%D9%88%D8%AF%D8%A7%D8%B1_%D8%B3%D8%AA%D9%88%D9%86%DB%8C&amp;action=edit&amp;redlink=1" TargetMode="External"/><Relationship Id="rId10" Type="http://schemas.openxmlformats.org/officeDocument/2006/relationships/hyperlink" Target="http://fa.wikipedia.org/w/index.php?title=%DA%86%D8%B1%D8%A8%DB%8C&amp;action=edit&amp;redlink=1" TargetMode="External"/><Relationship Id="rId4" Type="http://schemas.openxmlformats.org/officeDocument/2006/relationships/hyperlink" Target="http://fa.wikipedia.org/wiki/%D9%85%D8%A7%D9%86%DA%AF%D9%88" TargetMode="External"/><Relationship Id="rId9" Type="http://schemas.openxmlformats.org/officeDocument/2006/relationships/hyperlink" Target="http://fa.wikipedia.org/wiki/%D8%AC%D9%85%D8%AC%D9%85%D9%87" TargetMode="External"/><Relationship Id="rId14" Type="http://schemas.openxmlformats.org/officeDocument/2006/relationships/image" Target="http://upload.wikimedia.org/wikipedia/commons/thumb/0/03/Kasraie_scalped_3d010r_cal_BET2_0001.png/300px-Kasraie_scalped_3d010r_cal_BET2_0001.png"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fa.wikipedia.org/wiki/%D9%BE%D8%B1%D8%AF%D8%A7%D8%B2%D8%B4_%D8%AA%D8%B5%D9%88%DB%8C%D8%B1" TargetMode="External"/><Relationship Id="rId2" Type="http://schemas.openxmlformats.org/officeDocument/2006/relationships/hyperlink" Target="http://fa.wikipedia.org/wiki/%D8%B1%D8%A7%D8%AF%D8%A7%D8%B1"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fa.wikipedia.org/w/index.php?title=%D8%B3%D9%86%D8%B3%D9%88%D8%B1&amp;action=edit&amp;redlink=1"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fa.wikipedia.org/w/index.php?title=%D9%87%DB%8C%D8%B3%D8%AA%D9%88%DA%AF%D8%B1%D8%A7%D9%85&amp;action=edit&amp;redlink=1" TargetMode="External"/><Relationship Id="rId2" Type="http://schemas.openxmlformats.org/officeDocument/2006/relationships/hyperlink" Target="http://fa.wikipedia.org/wiki/%D9%81%DB%8C%D9%84%D8%AA%D8%B1"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fa.wikipedia.org/w/index.php?title=%DA%A9%D8%B4%D8%B4_%D8%AE%D8%B7%DB%8C&amp;action=edit&amp;redlink=1" TargetMode="External"/><Relationship Id="rId2" Type="http://schemas.openxmlformats.org/officeDocument/2006/relationships/hyperlink" Target="http://fa.wikipedia.org/wiki/%D9%BE%DB%8C%DA%A9%D8%B3%D9%84"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sz="quarter"/>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1312658262"/>
      </p:ext>
    </p:extLst>
  </p:cSld>
  <p:clrMapOvr>
    <a:masterClrMapping/>
  </p:clrMapOvr>
  <p:transition>
    <p:random/>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AutoShape 2"/>
          <p:cNvSpPr>
            <a:spLocks noGrp="1" noChangeArrowheads="1"/>
          </p:cNvSpPr>
          <p:nvPr>
            <p:ph type="ctrTitle"/>
          </p:nvPr>
        </p:nvSpPr>
        <p:spPr>
          <a:xfrm>
            <a:off x="4571999" y="152400"/>
            <a:ext cx="4599709" cy="1905000"/>
          </a:xfrm>
        </p:spPr>
        <p:txBody>
          <a:bodyPr/>
          <a:lstStyle/>
          <a:p>
            <a:pPr eaLnBrk="1" hangingPunct="1"/>
            <a:r>
              <a:rPr lang="fa-IR" altLang="en-US" sz="6600" dirty="0" smtClean="0">
                <a:cs typeface="Jadid" panose="00000700000000000000" pitchFamily="2" charset="-78"/>
              </a:rPr>
              <a:t>پردازش تصوير</a:t>
            </a:r>
            <a:endParaRPr lang="en-US" altLang="en-US" sz="6600" dirty="0" smtClean="0">
              <a:cs typeface="Jadid" panose="00000700000000000000" pitchFamily="2" charset="-78"/>
            </a:endParaRPr>
          </a:p>
        </p:txBody>
      </p:sp>
      <p:sp>
        <p:nvSpPr>
          <p:cNvPr id="4100" name="Rectangle 6"/>
          <p:cNvSpPr>
            <a:spLocks noChangeArrowheads="1"/>
          </p:cNvSpPr>
          <p:nvPr/>
        </p:nvSpPr>
        <p:spPr bwMode="auto">
          <a:xfrm>
            <a:off x="0" y="27511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Tree>
  </p:cSld>
  <p:clrMapOvr>
    <a:masterClrMapping/>
  </p:clrMapOvr>
  <p:transition>
    <p:wheel spokes="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diamond(in)">
                                      <p:cBhvr>
                                        <p:cTn id="7"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AutoShape 2"/>
          <p:cNvSpPr>
            <a:spLocks noGrp="1" noChangeArrowheads="1"/>
          </p:cNvSpPr>
          <p:nvPr>
            <p:ph type="title"/>
          </p:nvPr>
        </p:nvSpPr>
        <p:spPr/>
        <p:txBody>
          <a:bodyPr/>
          <a:lstStyle/>
          <a:p>
            <a:pPr algn="ctr" eaLnBrk="1" hangingPunct="1"/>
            <a:r>
              <a:rPr lang="fa-IR" altLang="en-US" smtClean="0"/>
              <a:t>فهرست مطالب</a:t>
            </a:r>
            <a:endParaRPr lang="en-US" altLang="en-US" smtClean="0"/>
          </a:p>
        </p:txBody>
      </p:sp>
      <p:sp>
        <p:nvSpPr>
          <p:cNvPr id="5123" name="Rectangle 3"/>
          <p:cNvSpPr>
            <a:spLocks noGrp="1" noChangeArrowheads="1"/>
          </p:cNvSpPr>
          <p:nvPr>
            <p:ph type="body" idx="1"/>
          </p:nvPr>
        </p:nvSpPr>
        <p:spPr>
          <a:xfrm>
            <a:off x="5257800" y="2290763"/>
            <a:ext cx="3238500" cy="4495800"/>
          </a:xfrm>
        </p:spPr>
        <p:txBody>
          <a:bodyPr/>
          <a:lstStyle/>
          <a:p>
            <a:pPr eaLnBrk="1" hangingPunct="1">
              <a:lnSpc>
                <a:spcPct val="80000"/>
              </a:lnSpc>
            </a:pPr>
            <a:r>
              <a:rPr lang="fa-IR" altLang="en-US" sz="1400" b="1" smtClean="0"/>
              <a:t>خلاصه</a:t>
            </a:r>
          </a:p>
          <a:p>
            <a:pPr eaLnBrk="1" hangingPunct="1">
              <a:lnSpc>
                <a:spcPct val="80000"/>
              </a:lnSpc>
            </a:pPr>
            <a:r>
              <a:rPr lang="fa-IR" altLang="en-US" sz="1400" b="1" smtClean="0"/>
              <a:t>مقدمه </a:t>
            </a:r>
          </a:p>
          <a:p>
            <a:pPr eaLnBrk="1" hangingPunct="1">
              <a:lnSpc>
                <a:spcPct val="80000"/>
              </a:lnSpc>
            </a:pPr>
            <a:r>
              <a:rPr lang="fa-IR" altLang="en-US" sz="1400" b="1" smtClean="0"/>
              <a:t>تاريخچه پردازش تصوير</a:t>
            </a:r>
          </a:p>
          <a:p>
            <a:pPr eaLnBrk="1" hangingPunct="1">
              <a:lnSpc>
                <a:spcPct val="80000"/>
              </a:lnSpc>
            </a:pPr>
            <a:r>
              <a:rPr lang="fa-IR" altLang="en-US" sz="1400" b="1" smtClean="0"/>
              <a:t>عمليات اصلي در پردازش تصوير</a:t>
            </a:r>
          </a:p>
          <a:p>
            <a:pPr eaLnBrk="1" hangingPunct="1">
              <a:lnSpc>
                <a:spcPct val="80000"/>
              </a:lnSpc>
            </a:pPr>
            <a:r>
              <a:rPr lang="fa-IR" altLang="en-US" sz="1400" b="1" smtClean="0"/>
              <a:t>فشرده‌سازي تصاوير</a:t>
            </a:r>
          </a:p>
          <a:p>
            <a:pPr eaLnBrk="1" hangingPunct="1">
              <a:lnSpc>
                <a:spcPct val="80000"/>
              </a:lnSpc>
            </a:pPr>
            <a:r>
              <a:rPr lang="fa-IR" altLang="en-US" sz="1400" b="1" smtClean="0"/>
              <a:t>روش </a:t>
            </a:r>
            <a:r>
              <a:rPr lang="en-US" altLang="en-US" sz="1400" b="1" smtClean="0">
                <a:hlinkClick r:id="rId2" tooltip="JPEG"/>
              </a:rPr>
              <a:t>JPEG</a:t>
            </a:r>
            <a:r>
              <a:rPr lang="fa-IR" altLang="en-US" sz="1400" b="1" smtClean="0"/>
              <a:t> </a:t>
            </a:r>
          </a:p>
          <a:p>
            <a:pPr eaLnBrk="1" hangingPunct="1">
              <a:lnSpc>
                <a:spcPct val="80000"/>
              </a:lnSpc>
            </a:pPr>
            <a:r>
              <a:rPr lang="fa-IR" altLang="en-US" sz="1400" b="1" smtClean="0"/>
              <a:t>روش </a:t>
            </a:r>
            <a:r>
              <a:rPr lang="en-US" altLang="en-US" sz="1400" b="1" smtClean="0">
                <a:hlinkClick r:id="rId3" tooltip="MPEG"/>
              </a:rPr>
              <a:t>MPEG</a:t>
            </a:r>
            <a:r>
              <a:rPr lang="fa-IR" altLang="en-US" sz="1400" b="1" smtClean="0"/>
              <a:t> </a:t>
            </a:r>
          </a:p>
          <a:p>
            <a:pPr eaLnBrk="1" hangingPunct="1">
              <a:lnSpc>
                <a:spcPct val="80000"/>
              </a:lnSpc>
            </a:pPr>
            <a:r>
              <a:rPr lang="fa-IR" altLang="en-US" sz="1400" b="1" smtClean="0"/>
              <a:t>روش </a:t>
            </a:r>
            <a:r>
              <a:rPr lang="en-US" altLang="en-US" sz="1400" b="1" smtClean="0"/>
              <a:t>MP3</a:t>
            </a:r>
            <a:r>
              <a:rPr lang="fa-IR" altLang="en-US" sz="1400" b="1" smtClean="0"/>
              <a:t> </a:t>
            </a:r>
          </a:p>
          <a:p>
            <a:pPr eaLnBrk="1" hangingPunct="1">
              <a:lnSpc>
                <a:spcPct val="80000"/>
              </a:lnSpc>
            </a:pPr>
            <a:r>
              <a:rPr lang="fa-IR" altLang="en-US" sz="1400" b="1" smtClean="0"/>
              <a:t>روش </a:t>
            </a:r>
            <a:r>
              <a:rPr lang="en-US" altLang="en-US" sz="1400" b="1" smtClean="0"/>
              <a:t>MPEG2</a:t>
            </a:r>
            <a:r>
              <a:rPr lang="fa-IR" altLang="en-US" sz="1400" b="1" smtClean="0"/>
              <a:t> </a:t>
            </a:r>
          </a:p>
          <a:p>
            <a:pPr eaLnBrk="1" hangingPunct="1">
              <a:lnSpc>
                <a:spcPct val="80000"/>
              </a:lnSpc>
            </a:pPr>
            <a:r>
              <a:rPr lang="fa-IR" altLang="en-US" sz="1400" b="1" smtClean="0"/>
              <a:t>روش </a:t>
            </a:r>
            <a:r>
              <a:rPr lang="en-US" altLang="en-US" sz="1400" b="1" smtClean="0"/>
              <a:t>MPEG 4</a:t>
            </a:r>
            <a:r>
              <a:rPr lang="fa-IR" altLang="en-US" sz="1400" b="1" smtClean="0"/>
              <a:t> </a:t>
            </a:r>
          </a:p>
          <a:p>
            <a:pPr eaLnBrk="1" hangingPunct="1">
              <a:lnSpc>
                <a:spcPct val="80000"/>
              </a:lnSpc>
            </a:pPr>
            <a:r>
              <a:rPr lang="fa-IR" altLang="en-US" sz="1400" b="1" smtClean="0"/>
              <a:t>تصاوير رقومي(ديجيتالي)</a:t>
            </a:r>
          </a:p>
          <a:p>
            <a:pPr eaLnBrk="1" hangingPunct="1">
              <a:lnSpc>
                <a:spcPct val="80000"/>
              </a:lnSpc>
            </a:pPr>
            <a:r>
              <a:rPr lang="fa-IR" altLang="en-US" sz="1400" b="1" smtClean="0"/>
              <a:t>مقادير پيکسلها</a:t>
            </a:r>
          </a:p>
          <a:p>
            <a:pPr eaLnBrk="1" hangingPunct="1">
              <a:lnSpc>
                <a:spcPct val="80000"/>
              </a:lnSpc>
            </a:pPr>
            <a:r>
              <a:rPr lang="fa-IR" altLang="en-US" sz="1400" b="1" smtClean="0"/>
              <a:t>دقت تصوير</a:t>
            </a:r>
          </a:p>
          <a:p>
            <a:pPr eaLnBrk="1" hangingPunct="1">
              <a:lnSpc>
                <a:spcPct val="80000"/>
              </a:lnSpc>
            </a:pPr>
            <a:r>
              <a:rPr lang="fa-IR" altLang="en-US" sz="1400" b="1" smtClean="0"/>
              <a:t>روش‌هاي پردازش تصاوير</a:t>
            </a:r>
          </a:p>
          <a:p>
            <a:pPr eaLnBrk="1" hangingPunct="1">
              <a:lnSpc>
                <a:spcPct val="80000"/>
              </a:lnSpc>
            </a:pPr>
            <a:r>
              <a:rPr lang="fa-IR" altLang="en-US" sz="1400" b="1" smtClean="0"/>
              <a:t>ترميم تصوير(</a:t>
            </a:r>
            <a:r>
              <a:rPr lang="en-US" altLang="en-US" sz="1400" b="1" smtClean="0"/>
              <a:t>Image restoration</a:t>
            </a:r>
            <a:r>
              <a:rPr lang="fa-IR" altLang="en-US" sz="1400" b="1" smtClean="0"/>
              <a:t>)</a:t>
            </a:r>
          </a:p>
          <a:p>
            <a:pPr eaLnBrk="1" hangingPunct="1">
              <a:lnSpc>
                <a:spcPct val="80000"/>
              </a:lnSpc>
            </a:pPr>
            <a:r>
              <a:rPr lang="fa-IR" altLang="en-US" sz="1400" b="1" smtClean="0"/>
              <a:t>نواري شدن(باندي شدن)</a:t>
            </a:r>
          </a:p>
          <a:p>
            <a:pPr eaLnBrk="1" hangingPunct="1">
              <a:lnSpc>
                <a:spcPct val="80000"/>
              </a:lnSpc>
            </a:pPr>
            <a:r>
              <a:rPr lang="fa-IR" altLang="en-US" sz="1400" b="1" smtClean="0"/>
              <a:t>خطوط از جا افتاده</a:t>
            </a:r>
          </a:p>
          <a:p>
            <a:pPr eaLnBrk="1" hangingPunct="1">
              <a:lnSpc>
                <a:spcPct val="80000"/>
              </a:lnSpc>
            </a:pPr>
            <a:r>
              <a:rPr lang="fa-IR" altLang="en-US" sz="1400" b="1" smtClean="0"/>
              <a:t>بالا بردن دقت عکس و هيستوگرام تصوير</a:t>
            </a:r>
          </a:p>
          <a:p>
            <a:pPr eaLnBrk="1" hangingPunct="1">
              <a:lnSpc>
                <a:spcPct val="80000"/>
              </a:lnSpc>
            </a:pPr>
            <a:r>
              <a:rPr lang="fa-IR" altLang="en-US" sz="1400" b="1" smtClean="0"/>
              <a:t>افزايش تباين از طريق کشيدن و امتداد آن</a:t>
            </a:r>
          </a:p>
          <a:p>
            <a:pPr eaLnBrk="1" hangingPunct="1">
              <a:lnSpc>
                <a:spcPct val="80000"/>
              </a:lnSpc>
            </a:pPr>
            <a:r>
              <a:rPr lang="fa-IR" altLang="en-US" sz="1400" b="1" smtClean="0"/>
              <a:t>کاربرد پردازش تصوير در زمينه‌هاي مختلف</a:t>
            </a:r>
          </a:p>
          <a:p>
            <a:pPr eaLnBrk="1" hangingPunct="1">
              <a:lnSpc>
                <a:spcPct val="80000"/>
              </a:lnSpc>
            </a:pPr>
            <a:r>
              <a:rPr lang="fa-IR" altLang="en-US" sz="1400" b="1" smtClean="0"/>
              <a:t>اتوماسيون صنعتي</a:t>
            </a:r>
          </a:p>
        </p:txBody>
      </p:sp>
      <p:sp>
        <p:nvSpPr>
          <p:cNvPr id="5124" name="Rectangle 4"/>
          <p:cNvSpPr>
            <a:spLocks noChangeArrowheads="1"/>
          </p:cNvSpPr>
          <p:nvPr/>
        </p:nvSpPr>
        <p:spPr bwMode="auto">
          <a:xfrm>
            <a:off x="1258888" y="2378075"/>
            <a:ext cx="3238500" cy="3724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r" rtl="1">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tx1"/>
              </a:buClr>
              <a:buSzPct val="80000"/>
              <a:buChar char="–"/>
              <a:defRPr>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tx1"/>
              </a:buClr>
              <a:buSzPct val="65000"/>
              <a:buFont typeface="Wingdings" panose="05000000000000000000" pitchFamily="2" charset="2"/>
              <a:buChar char="l"/>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20000"/>
              </a:spcBef>
              <a:spcAft>
                <a:spcPct val="0"/>
              </a:spcAft>
              <a:buClr>
                <a:schemeClr val="tx1"/>
              </a:buClr>
              <a:buSzPct val="65000"/>
              <a:buFont typeface="Wingdings" panose="05000000000000000000" pitchFamily="2" charset="2"/>
              <a:buChar char="l"/>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20000"/>
              </a:spcBef>
              <a:spcAft>
                <a:spcPct val="0"/>
              </a:spcAft>
              <a:buClr>
                <a:schemeClr val="tx1"/>
              </a:buClr>
              <a:buSzPct val="65000"/>
              <a:buFont typeface="Wingdings" panose="05000000000000000000" pitchFamily="2" charset="2"/>
              <a:buChar char="l"/>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20000"/>
              </a:spcBef>
              <a:spcAft>
                <a:spcPct val="0"/>
              </a:spcAft>
              <a:buClr>
                <a:schemeClr val="tx1"/>
              </a:buClr>
              <a:buSzPct val="65000"/>
              <a:buFont typeface="Wingdings" panose="05000000000000000000" pitchFamily="2" charset="2"/>
              <a:buChar char="l"/>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20000"/>
              </a:spcBef>
              <a:spcAft>
                <a:spcPct val="0"/>
              </a:spcAft>
              <a:buClr>
                <a:schemeClr val="tx1"/>
              </a:buClr>
              <a:buSzPct val="65000"/>
              <a:buFont typeface="Wingdings" panose="05000000000000000000" pitchFamily="2" charset="2"/>
              <a:buChar char="l"/>
              <a:defRPr>
                <a:solidFill>
                  <a:schemeClr val="tx1"/>
                </a:solidFill>
                <a:latin typeface="Arial" panose="020B0604020202020204" pitchFamily="34" charset="0"/>
                <a:cs typeface="Arial" panose="020B0604020202020204" pitchFamily="34" charset="0"/>
              </a:defRPr>
            </a:lvl9pPr>
          </a:lstStyle>
          <a:p>
            <a:pPr eaLnBrk="1" hangingPunct="1">
              <a:lnSpc>
                <a:spcPct val="70000"/>
              </a:lnSpc>
            </a:pPr>
            <a:r>
              <a:rPr lang="fa-IR" altLang="en-US" sz="1400" b="1"/>
              <a:t>ماشين بينايي و پردازش تصوير در اتوماسيون صنعتي</a:t>
            </a:r>
          </a:p>
          <a:p>
            <a:pPr eaLnBrk="1" hangingPunct="1">
              <a:lnSpc>
                <a:spcPct val="70000"/>
              </a:lnSpc>
            </a:pPr>
            <a:r>
              <a:rPr lang="fa-IR" altLang="en-US" sz="1400" b="1"/>
              <a:t>کاليبراسيون و ابزار دقيق</a:t>
            </a:r>
            <a:endParaRPr lang="ar-SA" altLang="en-US" sz="1400" b="1"/>
          </a:p>
          <a:p>
            <a:pPr eaLnBrk="1" hangingPunct="1">
              <a:lnSpc>
                <a:spcPct val="70000"/>
              </a:lnSpc>
            </a:pPr>
            <a:r>
              <a:rPr lang="ar-SA" altLang="en-US" sz="1400" b="1"/>
              <a:t>حمل</a:t>
            </a:r>
            <a:r>
              <a:rPr lang="fa-IR" altLang="en-US" sz="1400" b="1"/>
              <a:t> و نقل</a:t>
            </a:r>
            <a:endParaRPr lang="ar-SA" altLang="en-US" sz="1400" b="1"/>
          </a:p>
          <a:p>
            <a:pPr eaLnBrk="1" hangingPunct="1">
              <a:lnSpc>
                <a:spcPct val="70000"/>
              </a:lnSpc>
            </a:pPr>
            <a:r>
              <a:rPr lang="ar-SA" altLang="en-US" sz="1400" b="1"/>
              <a:t>صنعت</a:t>
            </a:r>
          </a:p>
          <a:p>
            <a:pPr eaLnBrk="1" hangingPunct="1">
              <a:lnSpc>
                <a:spcPct val="70000"/>
              </a:lnSpc>
            </a:pPr>
            <a:r>
              <a:rPr lang="ar-SA" altLang="en-US" sz="1400" b="1"/>
              <a:t>هواشناسي</a:t>
            </a:r>
          </a:p>
          <a:p>
            <a:pPr eaLnBrk="1" hangingPunct="1">
              <a:lnSpc>
                <a:spcPct val="70000"/>
              </a:lnSpc>
            </a:pPr>
            <a:r>
              <a:rPr lang="ar-SA" altLang="en-US" sz="1400" b="1"/>
              <a:t>شهرسازي</a:t>
            </a:r>
          </a:p>
          <a:p>
            <a:pPr eaLnBrk="1" hangingPunct="1">
              <a:lnSpc>
                <a:spcPct val="70000"/>
              </a:lnSpc>
            </a:pPr>
            <a:r>
              <a:rPr lang="ar-SA" altLang="en-US" sz="1400" b="1"/>
              <a:t>کشاورزي</a:t>
            </a:r>
          </a:p>
          <a:p>
            <a:pPr eaLnBrk="1" hangingPunct="1">
              <a:lnSpc>
                <a:spcPct val="70000"/>
              </a:lnSpc>
            </a:pPr>
            <a:r>
              <a:rPr lang="ar-SA" altLang="en-US" sz="1400" b="1"/>
              <a:t>علوم نظامي و امنيتي</a:t>
            </a:r>
          </a:p>
          <a:p>
            <a:pPr eaLnBrk="1" hangingPunct="1">
              <a:lnSpc>
                <a:spcPct val="70000"/>
              </a:lnSpc>
            </a:pPr>
            <a:r>
              <a:rPr lang="ar-SA" altLang="en-US" sz="1400" b="1"/>
              <a:t>نجوم و فضا نوردي </a:t>
            </a:r>
          </a:p>
          <a:p>
            <a:pPr eaLnBrk="1" hangingPunct="1">
              <a:lnSpc>
                <a:spcPct val="70000"/>
              </a:lnSpc>
            </a:pPr>
            <a:r>
              <a:rPr lang="ar-SA" altLang="en-US" sz="1400" b="1"/>
              <a:t>پزشکي </a:t>
            </a:r>
          </a:p>
          <a:p>
            <a:pPr eaLnBrk="1" hangingPunct="1">
              <a:lnSpc>
                <a:spcPct val="70000"/>
              </a:lnSpc>
            </a:pPr>
            <a:r>
              <a:rPr lang="ar-SA" altLang="en-US" sz="1400" b="1"/>
              <a:t>فناوري‌هاي علمي </a:t>
            </a:r>
          </a:p>
          <a:p>
            <a:pPr eaLnBrk="1" hangingPunct="1">
              <a:lnSpc>
                <a:spcPct val="70000"/>
              </a:lnSpc>
            </a:pPr>
            <a:r>
              <a:rPr lang="ar-SA" altLang="en-US" sz="1400" b="1"/>
              <a:t>باستان شناسي </a:t>
            </a:r>
          </a:p>
          <a:p>
            <a:pPr eaLnBrk="1" hangingPunct="1">
              <a:lnSpc>
                <a:spcPct val="70000"/>
              </a:lnSpc>
            </a:pPr>
            <a:r>
              <a:rPr lang="ar-SA" altLang="en-US" sz="1400" b="1"/>
              <a:t>تبليغات</a:t>
            </a:r>
          </a:p>
          <a:p>
            <a:pPr eaLnBrk="1" hangingPunct="1">
              <a:lnSpc>
                <a:spcPct val="70000"/>
              </a:lnSpc>
            </a:pPr>
            <a:r>
              <a:rPr lang="ar-SA" altLang="en-US" sz="1400" b="1"/>
              <a:t>سينما</a:t>
            </a:r>
          </a:p>
          <a:p>
            <a:pPr eaLnBrk="1" hangingPunct="1">
              <a:lnSpc>
                <a:spcPct val="70000"/>
              </a:lnSpc>
            </a:pPr>
            <a:r>
              <a:rPr lang="ar-SA" altLang="en-US" sz="1400" b="1"/>
              <a:t>اقتصاد</a:t>
            </a:r>
          </a:p>
          <a:p>
            <a:pPr eaLnBrk="1" hangingPunct="1">
              <a:lnSpc>
                <a:spcPct val="70000"/>
              </a:lnSpc>
            </a:pPr>
            <a:r>
              <a:rPr lang="ar-SA" altLang="en-US" sz="1400" b="1"/>
              <a:t>روانشناسي</a:t>
            </a:r>
          </a:p>
          <a:p>
            <a:pPr eaLnBrk="1" hangingPunct="1">
              <a:lnSpc>
                <a:spcPct val="70000"/>
              </a:lnSpc>
            </a:pPr>
            <a:r>
              <a:rPr lang="ar-SA" altLang="en-US" sz="1400" b="1"/>
              <a:t>زمين شناسي‌</a:t>
            </a:r>
          </a:p>
          <a:p>
            <a:pPr eaLnBrk="1" hangingPunct="1">
              <a:lnSpc>
                <a:spcPct val="70000"/>
              </a:lnSpc>
            </a:pPr>
            <a:r>
              <a:rPr lang="ar-SA" altLang="en-US" sz="1400" b="1"/>
              <a:t>كاربرد پردازش تصوير در رنگ سنجي مواد غذايي</a:t>
            </a:r>
          </a:p>
          <a:p>
            <a:pPr eaLnBrk="1" hangingPunct="1">
              <a:lnSpc>
                <a:spcPct val="70000"/>
              </a:lnSpc>
            </a:pPr>
            <a:r>
              <a:rPr lang="ar-SA" altLang="en-US" sz="1400" b="1"/>
              <a:t>نتيجه گيري </a:t>
            </a:r>
            <a:endParaRPr lang="fa-IR" altLang="en-US" sz="1400" b="1"/>
          </a:p>
          <a:p>
            <a:pPr eaLnBrk="1" hangingPunct="1">
              <a:lnSpc>
                <a:spcPct val="70000"/>
              </a:lnSpc>
            </a:pPr>
            <a:r>
              <a:rPr lang="fa-IR" altLang="en-US" sz="1400" b="1"/>
              <a:t>منابع </a:t>
            </a:r>
            <a:endParaRPr lang="en-US" altLang="en-US" sz="1400" b="1"/>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62466"/>
                                        </p:tgtEl>
                                        <p:attrNameLst>
                                          <p:attrName>style.visibility</p:attrName>
                                        </p:attrNameLst>
                                      </p:cBhvr>
                                      <p:to>
                                        <p:strVal val="visible"/>
                                      </p:to>
                                    </p:set>
                                    <p:anim calcmode="lin" valueType="num">
                                      <p:cBhvr>
                                        <p:cTn id="7" dur="1000" fill="hold"/>
                                        <p:tgtEl>
                                          <p:spTgt spid="62466"/>
                                        </p:tgtEl>
                                        <p:attrNameLst>
                                          <p:attrName>ppt_w</p:attrName>
                                        </p:attrNameLst>
                                      </p:cBhvr>
                                      <p:tavLst>
                                        <p:tav tm="0">
                                          <p:val>
                                            <p:strVal val="#ppt_w+.3"/>
                                          </p:val>
                                        </p:tav>
                                        <p:tav tm="100000">
                                          <p:val>
                                            <p:strVal val="#ppt_w"/>
                                          </p:val>
                                        </p:tav>
                                      </p:tavLst>
                                    </p:anim>
                                    <p:anim calcmode="lin" valueType="num">
                                      <p:cBhvr>
                                        <p:cTn id="8" dur="1000" fill="hold"/>
                                        <p:tgtEl>
                                          <p:spTgt spid="62466"/>
                                        </p:tgtEl>
                                        <p:attrNameLst>
                                          <p:attrName>ppt_h</p:attrName>
                                        </p:attrNameLst>
                                      </p:cBhvr>
                                      <p:tavLst>
                                        <p:tav tm="0">
                                          <p:val>
                                            <p:strVal val="#ppt_h"/>
                                          </p:val>
                                        </p:tav>
                                        <p:tav tm="100000">
                                          <p:val>
                                            <p:strVal val="#ppt_h"/>
                                          </p:val>
                                        </p:tav>
                                      </p:tavLst>
                                    </p:anim>
                                    <p:animEffect transition="in" filter="fade">
                                      <p:cBhvr>
                                        <p:cTn id="9" dur="1000"/>
                                        <p:tgtEl>
                                          <p:spTgt spid="624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AutoShape 2"/>
          <p:cNvSpPr>
            <a:spLocks noGrp="1" noChangeArrowheads="1"/>
          </p:cNvSpPr>
          <p:nvPr>
            <p:ph type="title"/>
          </p:nvPr>
        </p:nvSpPr>
        <p:spPr/>
        <p:txBody>
          <a:bodyPr/>
          <a:lstStyle/>
          <a:p>
            <a:pPr algn="just" eaLnBrk="1" hangingPunct="1"/>
            <a:r>
              <a:rPr lang="fa-IR" altLang="en-US" smtClean="0"/>
              <a:t>خلاصه</a:t>
            </a:r>
            <a:endParaRPr lang="en-US" altLang="en-US" smtClean="0"/>
          </a:p>
        </p:txBody>
      </p:sp>
      <p:sp>
        <p:nvSpPr>
          <p:cNvPr id="6147" name="Rectangle 3"/>
          <p:cNvSpPr>
            <a:spLocks noGrp="1" noChangeArrowheads="1"/>
          </p:cNvSpPr>
          <p:nvPr>
            <p:ph type="body" idx="1"/>
          </p:nvPr>
        </p:nvSpPr>
        <p:spPr/>
        <p:txBody>
          <a:bodyPr/>
          <a:lstStyle/>
          <a:p>
            <a:pPr eaLnBrk="1" hangingPunct="1">
              <a:lnSpc>
                <a:spcPct val="130000"/>
              </a:lnSpc>
              <a:buFont typeface="Wingdings" panose="05000000000000000000" pitchFamily="2" charset="2"/>
              <a:buNone/>
            </a:pPr>
            <a:r>
              <a:rPr lang="fa-IR" altLang="en-US" sz="2000" b="1" smtClean="0"/>
              <a:t>	</a:t>
            </a:r>
            <a:r>
              <a:rPr lang="ar-SA" altLang="en-US" sz="2000" b="1" smtClean="0"/>
              <a:t>در هر سيستمي و با هر عملکردي براي تصميم گيري به داده هاي ورودي احتياج داريم. اين ورودي ها ميتوانند از يک سنسور صوتي, سنسور فاصله سنج , سنسور مادون قرمز </a:t>
            </a:r>
            <a:r>
              <a:rPr lang="fa-IR" altLang="en-US" sz="2000" b="1" smtClean="0"/>
              <a:t>,</a:t>
            </a:r>
            <a:r>
              <a:rPr lang="ar-SA" altLang="en-US" sz="2000" b="1" smtClean="0"/>
              <a:t> ميکروفن و با تصاوير ارسالي از يه دوربين باشد.</a:t>
            </a:r>
            <a:endParaRPr lang="en-US" altLang="en-US" sz="2000" b="1" smtClean="0"/>
          </a:p>
          <a:p>
            <a:pPr eaLnBrk="1" hangingPunct="1">
              <a:lnSpc>
                <a:spcPct val="130000"/>
              </a:lnSpc>
              <a:buFont typeface="Wingdings" panose="05000000000000000000" pitchFamily="2" charset="2"/>
              <a:buNone/>
            </a:pPr>
            <a:r>
              <a:rPr lang="fa-IR" altLang="en-US" sz="2000" b="1" smtClean="0"/>
              <a:t>	</a:t>
            </a:r>
            <a:r>
              <a:rPr lang="ar-SA" altLang="en-US" sz="2000" b="1" smtClean="0"/>
              <a:t>امروزه پردازش تصوير بهترين ابزار براي استخراج ويژگي ها و تحليل موقعيت و در نهايت تصميم گيري صحيح مي باشد. در مورد انسان نيز به همين صورت است, اطلاعات از طريق چشم به مغز ارسال مي شوند و مغز با پردازش اين اطلاعات تصميم نهايي را گرفته و فرمان را صادر مي</a:t>
            </a:r>
            <a:r>
              <a:rPr lang="fa-IR" altLang="en-US" sz="2000" b="1" smtClean="0"/>
              <a:t> </a:t>
            </a:r>
            <a:r>
              <a:rPr lang="ar-SA" altLang="en-US" sz="2000" b="1" smtClean="0"/>
              <a:t>کند.</a:t>
            </a:r>
            <a:endParaRPr lang="en-US" altLang="en-US" sz="2000" b="1" smtClean="0"/>
          </a:p>
          <a:p>
            <a:pPr eaLnBrk="1" hangingPunct="1">
              <a:lnSpc>
                <a:spcPct val="130000"/>
              </a:lnSpc>
              <a:buFont typeface="Wingdings" panose="05000000000000000000" pitchFamily="2" charset="2"/>
              <a:buNone/>
            </a:pPr>
            <a:r>
              <a:rPr lang="fa-IR" altLang="en-US" sz="2000" b="1" smtClean="0"/>
              <a:t>	</a:t>
            </a:r>
            <a:r>
              <a:rPr lang="ar-SA" altLang="en-US" sz="2000" b="1" smtClean="0"/>
              <a:t>هدف از پردازش تصوير پياده سازي عملکرد ذهن انسان در قبال داده ها و انجام پردازش هاي خاصي براي استخراج ويژگي مورد نياز براي رسيدن به هدف از پيش تعيين شده مي باشد.</a:t>
            </a:r>
            <a:endParaRPr lang="en-US" altLang="en-US" sz="2000" b="1" smtClean="0"/>
          </a:p>
          <a:p>
            <a:pPr eaLnBrk="1" hangingPunct="1">
              <a:lnSpc>
                <a:spcPct val="130000"/>
              </a:lnSpc>
            </a:pPr>
            <a:endParaRPr lang="en-US" altLang="en-US" sz="2000" b="1" smtClean="0"/>
          </a:p>
        </p:txBody>
      </p:sp>
    </p:spTree>
  </p:cSld>
  <p:clrMapOvr>
    <a:masterClrMapping/>
  </p:clrMapOvr>
  <p:transition>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AutoShape 2"/>
          <p:cNvSpPr>
            <a:spLocks noGrp="1" noChangeArrowheads="1"/>
          </p:cNvSpPr>
          <p:nvPr>
            <p:ph type="title"/>
          </p:nvPr>
        </p:nvSpPr>
        <p:spPr/>
        <p:txBody>
          <a:bodyPr/>
          <a:lstStyle/>
          <a:p>
            <a:pPr algn="just" eaLnBrk="1" hangingPunct="1"/>
            <a:r>
              <a:rPr lang="fa-IR" altLang="en-US" smtClean="0"/>
              <a:t>مقدمه</a:t>
            </a:r>
            <a:endParaRPr lang="en-US" altLang="en-US" smtClean="0"/>
          </a:p>
        </p:txBody>
      </p:sp>
      <p:sp>
        <p:nvSpPr>
          <p:cNvPr id="7171" name="Text Box 4"/>
          <p:cNvSpPr txBox="1">
            <a:spLocks noChangeArrowheads="1"/>
          </p:cNvSpPr>
          <p:nvPr/>
        </p:nvSpPr>
        <p:spPr bwMode="auto">
          <a:xfrm>
            <a:off x="900113" y="2565400"/>
            <a:ext cx="7775575" cy="393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r>
              <a:rPr lang="fa-IR" altLang="en-US" b="1"/>
              <a:t>پردازش تصاوير (به </a:t>
            </a:r>
            <a:r>
              <a:rPr lang="fa-IR" altLang="en-US" b="1">
                <a:hlinkClick r:id="rId2" tooltip="زبان انگلیسی"/>
              </a:rPr>
              <a:t>انگليسي</a:t>
            </a:r>
            <a:r>
              <a:rPr lang="fa-IR" altLang="en-US" b="1"/>
              <a:t>: </a:t>
            </a:r>
            <a:r>
              <a:rPr lang="en-US" altLang="en-US" b="1" i="1"/>
              <a:t>Image processing</a:t>
            </a:r>
            <a:r>
              <a:rPr lang="fa-IR" altLang="en-US" b="1"/>
              <a:t>) امروزه بيشتر به موضوع پردازش تصوير ديجيتال گفته مي‌شود که شاخه‌اي از </a:t>
            </a:r>
            <a:r>
              <a:rPr lang="fa-IR" altLang="en-US" b="1">
                <a:hlinkClick r:id="rId3" tooltip="علم کامپیوتر"/>
              </a:rPr>
              <a:t>دانش رايانه</a:t>
            </a:r>
            <a:r>
              <a:rPr lang="fa-IR" altLang="en-US" b="1"/>
              <a:t> است که با پردازش </a:t>
            </a:r>
            <a:r>
              <a:rPr lang="fa-IR" altLang="en-US" b="1">
                <a:hlinkClick r:id="rId4" tooltip="سیگنال‌های (صفحه وجود ندارد)"/>
              </a:rPr>
              <a:t>سيگنال</a:t>
            </a:r>
            <a:r>
              <a:rPr lang="fa-IR" altLang="en-US" b="1"/>
              <a:t> ديجيتال که نماينده تصاوير برداشته شده با </a:t>
            </a:r>
            <a:r>
              <a:rPr lang="fa-IR" altLang="en-US" b="1">
                <a:hlinkClick r:id="rId5" tooltip="دوربین‌های دیجیتال (صفحه وجود ندارد)"/>
              </a:rPr>
              <a:t>دوربين ديجيتال</a:t>
            </a:r>
            <a:r>
              <a:rPr lang="fa-IR" altLang="en-US" b="1"/>
              <a:t> يا پويش شده توسط </a:t>
            </a:r>
            <a:r>
              <a:rPr lang="fa-IR" altLang="en-US" b="1">
                <a:hlinkClick r:id="rId6" tooltip="پویشگرها (صفحه وجود ندارد)"/>
              </a:rPr>
              <a:t>پويشگر</a:t>
            </a:r>
            <a:r>
              <a:rPr lang="fa-IR" altLang="en-US" b="1"/>
              <a:t> هستند سر و کار دارد.</a:t>
            </a:r>
          </a:p>
          <a:p>
            <a:pPr algn="just" eaLnBrk="1" hangingPunct="1"/>
            <a:r>
              <a:rPr lang="fa-IR" altLang="en-US" b="1"/>
              <a:t>پردازش تصاوير داراي دو شاخه عمدهٔ </a:t>
            </a:r>
            <a:r>
              <a:rPr lang="fa-IR" altLang="en-US" b="1">
                <a:hlinkClick r:id="rId7" tooltip="بهبود تصاویر (صفحه وجود ندارد)"/>
              </a:rPr>
              <a:t>بهبود تصاوير</a:t>
            </a:r>
            <a:r>
              <a:rPr lang="fa-IR" altLang="en-US" b="1"/>
              <a:t> و </a:t>
            </a:r>
            <a:r>
              <a:rPr lang="fa-IR" altLang="en-US" b="1">
                <a:hlinkClick r:id="rId8" tooltip="بینایی ماشین"/>
              </a:rPr>
              <a:t>بينايي ماشين</a:t>
            </a:r>
            <a:r>
              <a:rPr lang="fa-IR" altLang="en-US" b="1"/>
              <a:t> است. بهبود تصاوير دربرگيرندهٔ روشهايي چون استفاده از </a:t>
            </a:r>
            <a:r>
              <a:rPr lang="fa-IR" altLang="en-US" b="1">
                <a:hlinkClick r:id="rId9" tooltip="فیلترهای (صفحه وجود ندارد)"/>
              </a:rPr>
              <a:t>فيلتر</a:t>
            </a:r>
            <a:r>
              <a:rPr lang="fa-IR" altLang="en-US" b="1"/>
              <a:t> محوکننده و </a:t>
            </a:r>
            <a:r>
              <a:rPr lang="fa-IR" altLang="en-US" b="1">
                <a:hlinkClick r:id="rId10" tooltip="افزایش تضاد (صفحه وجود ندارد)"/>
              </a:rPr>
              <a:t>افزايش تضاد</a:t>
            </a:r>
            <a:r>
              <a:rPr lang="fa-IR" altLang="en-US" b="1"/>
              <a:t> براي بهتر کردن کيفيت ديداري تصاوير و اطمينان از نمايش درست آنها در محيط مقصد(مانند </a:t>
            </a:r>
            <a:r>
              <a:rPr lang="fa-IR" altLang="en-US" b="1">
                <a:hlinkClick r:id="rId11" tooltip="چاپگر"/>
              </a:rPr>
              <a:t>چاپگر</a:t>
            </a:r>
            <a:r>
              <a:rPr lang="fa-IR" altLang="en-US" b="1"/>
              <a:t> يا </a:t>
            </a:r>
            <a:r>
              <a:rPr lang="fa-IR" altLang="en-US" b="1">
                <a:hlinkClick r:id="rId12" tooltip="نمایشگر رایانه (صفحه وجود ندارد)"/>
              </a:rPr>
              <a:t>نمايشگر رايانه</a:t>
            </a:r>
            <a:r>
              <a:rPr lang="fa-IR" altLang="en-US" b="1"/>
              <a:t>)است، در حالي که بينايي ماشين به روشهايي مي‌پردازد که به کمک آنها مي‌توان معني و محتواي تصاوير را درک کرد تا از آنها در کارهايي چون </a:t>
            </a:r>
            <a:r>
              <a:rPr lang="fa-IR" altLang="en-US" b="1">
                <a:hlinkClick r:id="rId13" tooltip="رباتیک"/>
              </a:rPr>
              <a:t>رباتيک</a:t>
            </a:r>
            <a:r>
              <a:rPr lang="fa-IR" altLang="en-US" b="1"/>
              <a:t> و </a:t>
            </a:r>
            <a:r>
              <a:rPr lang="fa-IR" altLang="en-US" b="1">
                <a:hlinkClick r:id="rId14" tooltip="بازیابی محتوا (صفحه وجود ندارد)"/>
              </a:rPr>
              <a:t>محور تصاوير</a:t>
            </a:r>
            <a:r>
              <a:rPr lang="fa-IR" altLang="en-US" b="1"/>
              <a:t> استفاده شود. در معناي خاص آن پردازش تصوير عبارتست از هر نوع </a:t>
            </a:r>
            <a:r>
              <a:rPr lang="fa-IR" altLang="en-US" b="1">
                <a:hlinkClick r:id="rId15" tooltip="پردازش سیگنال"/>
              </a:rPr>
              <a:t>پردازش سيگنال</a:t>
            </a:r>
            <a:r>
              <a:rPr lang="fa-IR" altLang="en-US" b="1"/>
              <a:t> که ورودي يک تصوير است مثل عکس يا صحنه‌اي از يک فيلم.خروجي پردازشگر تصوير ميتواند يک تصوير يا يک مجموعه از نشانهاي ويژه يا </a:t>
            </a:r>
            <a:r>
              <a:rPr lang="fa-IR" altLang="en-US" b="1">
                <a:hlinkClick r:id="rId16" tooltip="متغیر"/>
              </a:rPr>
              <a:t>متغيرهاي</a:t>
            </a:r>
            <a:r>
              <a:rPr lang="fa-IR" altLang="en-US" b="1"/>
              <a:t> مربوط به تصوير باشد.اغلب تکنيک‌هاي پردازش تصوير شامل برخورد با تصوير به عنوان يک سيگنال دو بعدي و بکاربستن تکنيک‌هاي استاندارد پردازش سيگنال روي آنها ميشود. پردازش تصوير اغلب به پردازش ديجيتالي تصوير اشاره ميکند ولي پردازش نوري و </a:t>
            </a:r>
            <a:r>
              <a:rPr lang="fa-IR" altLang="en-US" b="1">
                <a:hlinkClick r:id="rId17" tooltip="آنالوگ"/>
              </a:rPr>
              <a:t>آنالوگ</a:t>
            </a:r>
            <a:r>
              <a:rPr lang="fa-IR" altLang="en-US" b="1"/>
              <a:t> تصوير هم وجود دارند.اين مقاله در مورد تکنيک‌هاي کلي است که براي همه آنها به کار ميرود.</a:t>
            </a:r>
            <a:endParaRPr lang="en-US" altLang="en-US" b="1"/>
          </a:p>
        </p:txBody>
      </p:sp>
      <p:pic>
        <p:nvPicPr>
          <p:cNvPr id="7172" name="Picture 5" descr="Halftone_example_black_and_white"/>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971550" y="981075"/>
            <a:ext cx="23749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AutoShape 2"/>
          <p:cNvSpPr>
            <a:spLocks noGrp="1" noChangeArrowheads="1"/>
          </p:cNvSpPr>
          <p:nvPr>
            <p:ph type="title"/>
          </p:nvPr>
        </p:nvSpPr>
        <p:spPr/>
        <p:txBody>
          <a:bodyPr/>
          <a:lstStyle/>
          <a:p>
            <a:pPr algn="just" eaLnBrk="1" hangingPunct="1"/>
            <a:r>
              <a:rPr lang="fa-IR" altLang="en-US" smtClean="0"/>
              <a:t>تاريخچه پردازش تصوير</a:t>
            </a:r>
            <a:endParaRPr lang="en-US" altLang="en-US" smtClean="0"/>
          </a:p>
        </p:txBody>
      </p:sp>
      <p:sp>
        <p:nvSpPr>
          <p:cNvPr id="8195" name="Rectangle 3"/>
          <p:cNvSpPr>
            <a:spLocks noGrp="1" noChangeArrowheads="1"/>
          </p:cNvSpPr>
          <p:nvPr>
            <p:ph type="body" idx="1"/>
          </p:nvPr>
        </p:nvSpPr>
        <p:spPr/>
        <p:txBody>
          <a:bodyPr/>
          <a:lstStyle/>
          <a:p>
            <a:pPr marL="0" indent="0" algn="just" eaLnBrk="1" hangingPunct="1">
              <a:lnSpc>
                <a:spcPct val="90000"/>
              </a:lnSpc>
              <a:buFont typeface="Wingdings" panose="05000000000000000000" pitchFamily="2" charset="2"/>
              <a:buNone/>
            </a:pPr>
            <a:r>
              <a:rPr lang="fa-IR" altLang="en-US" sz="1800" b="1" smtClean="0"/>
              <a:t>از سال 1964 تاكنون، موضوع پردازش تصویر، رشد فراوانی كرده است. علاوه بر برنامه تحقیقات فضایی، اكنون از فنون پردازش تصویر، در موارد متعددی استفاده می شود. گر چه اغلب این مسائل با هم نامرتبط هستند، اما عموما نیازمند روش هایی هستند كه قادر به ارتقای اطلاعات تصویری برای تعبیر و تحلیل انسان باشد. برای نمونه در پزشكی شیوه های رایانه ای </a:t>
            </a:r>
            <a:r>
              <a:rPr lang="en-US" altLang="en-US" sz="1800" b="1" smtClean="0"/>
              <a:t>Contrast</a:t>
            </a:r>
            <a:r>
              <a:rPr lang="fa-IR" altLang="en-US" sz="1800" b="1" smtClean="0"/>
              <a:t> تصویر را ارتقا می دهند یا این كه برای تعبیر آسانتر تصاویر اشعه ایكس یا سایر تصاویر پزشكی، سطوح شدت روشنایی را با رنگ، رمز می كنند. متخصصان جغرافیایی نیز از این روش ها یا روش های مشابه برای مطالعه الگوهای آلودگی هوا كه با تصویر برداری هوایی و ماهواره ای بدست آمده است، استفاده می كنند. در باستان شناسی نیز روش های پردازش تصویر برای بازیابی عكس های مات شده ای كه تنها باقی مانده آثار هنری نادر هستند، مورد استفاده قرار می گیرد. در فیزیك و زمینه های مرتبط، فنون رایانه ای بارها تصاویر آزمایش های مربوط به موضوعاتی نظیر پلاسماهای پرانرژی و تصاویر ریزبینی الكترونی را ارتقا داده اند. كاربردهای موفق دیگری از پردازش تصویر را نیز می توان در نجوم، زیست شناسی، پزشكی هسته ای، اجرای قانون، دفع و صنعت بیان كرد.</a:t>
            </a:r>
          </a:p>
          <a:p>
            <a:pPr marL="0" indent="0" algn="just" eaLnBrk="1" hangingPunct="1">
              <a:lnSpc>
                <a:spcPct val="90000"/>
              </a:lnSpc>
              <a:buFont typeface="Wingdings" panose="05000000000000000000" pitchFamily="2" charset="2"/>
              <a:buNone/>
            </a:pPr>
            <a:r>
              <a:rPr lang="fa-IR" altLang="en-US" sz="1800" b="1" smtClean="0"/>
              <a:t>در اوایل دهه 60 سفینه فضایی رنجر 7 متعلق به ناسا شروع به ارسال تصاویر تلویزیونی مبهمی از سطح ماه به زمین کرد. استخراج جزئیات تصویر برای یافتن محلی برای فرود سفینه آپولو نیازمند اعمال تصمیماتی روی تصاویر بود. این کار مهم به عهده لابراتوار</a:t>
            </a:r>
            <a:r>
              <a:rPr lang="en-US" altLang="en-US" sz="1800" b="1" smtClean="0"/>
              <a:t> (JPL) Jet Propulsion</a:t>
            </a:r>
            <a:r>
              <a:rPr lang="fa-IR" altLang="en-US" sz="1800" b="1" smtClean="0"/>
              <a:t>قرار داده شد.  بدین ترتیب زمینه تخصصی پردازش تصاویر رقومی آغاز گردید و مثل تمام تکنولوژی های دیگر سریعاً استفاده های متعدد پیدا کرد. </a:t>
            </a:r>
            <a:endParaRPr lang="en-US" altLang="en-US" sz="1800" b="1" smtClean="0"/>
          </a:p>
        </p:txBody>
      </p:sp>
    </p:spTree>
  </p:cSld>
  <p:clrMapOvr>
    <a:masterClrMapping/>
  </p:clrMapOvr>
  <p:transition>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AutoShape 2"/>
          <p:cNvSpPr>
            <a:spLocks noGrp="1" noChangeArrowheads="1"/>
          </p:cNvSpPr>
          <p:nvPr>
            <p:ph type="title"/>
          </p:nvPr>
        </p:nvSpPr>
        <p:spPr>
          <a:noFill/>
          <a:extLst>
            <a:ext uri="{91240B29-F687-4F45-9708-019B960494DF}">
              <a14:hiddenLine xmlns:a14="http://schemas.microsoft.com/office/drawing/2010/main" w="9525" cap="flat" cmpd="sng" algn="ctr">
                <a:solidFill>
                  <a:schemeClr val="tx1"/>
                </a:solidFill>
                <a:prstDash val="solid"/>
                <a:round/>
                <a:headEnd/>
                <a:tailEnd/>
              </a14:hiddenLine>
            </a:ext>
          </a:extLst>
        </p:spPr>
        <p:txBody>
          <a:bodyPr/>
          <a:lstStyle/>
          <a:p>
            <a:pPr algn="just" eaLnBrk="1" hangingPunct="1"/>
            <a:r>
              <a:rPr lang="fa-IR" altLang="en-US" smtClean="0"/>
              <a:t>عمليات اصلي در پردازش تصوير</a:t>
            </a:r>
            <a:endParaRPr lang="en-US" altLang="en-US" smtClean="0"/>
          </a:p>
        </p:txBody>
      </p:sp>
      <p:sp>
        <p:nvSpPr>
          <p:cNvPr id="9219" name="Text Box 4"/>
          <p:cNvSpPr txBox="1">
            <a:spLocks noChangeArrowheads="1"/>
          </p:cNvSpPr>
          <p:nvPr/>
        </p:nvSpPr>
        <p:spPr bwMode="auto">
          <a:xfrm>
            <a:off x="827088" y="2492375"/>
            <a:ext cx="7921625" cy="393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lgn="r" rtl="1">
              <a:defRPr>
                <a:solidFill>
                  <a:schemeClr val="tx1"/>
                </a:solidFill>
                <a:latin typeface="Arial" panose="020B0604020202020204" pitchFamily="34" charset="0"/>
                <a:cs typeface="Arial" panose="020B0604020202020204" pitchFamily="34" charset="0"/>
              </a:defRPr>
            </a:lvl1pPr>
            <a:lvl2pPr marL="800100" indent="-342900" algn="r" rtl="1">
              <a:defRPr>
                <a:solidFill>
                  <a:schemeClr val="tx1"/>
                </a:solidFill>
                <a:latin typeface="Arial" panose="020B0604020202020204" pitchFamily="34" charset="0"/>
                <a:cs typeface="Arial" panose="020B0604020202020204" pitchFamily="34" charset="0"/>
              </a:defRPr>
            </a:lvl2pPr>
            <a:lvl3pPr marL="1257300" indent="-342900" algn="r" rtl="1">
              <a:defRPr>
                <a:solidFill>
                  <a:schemeClr val="tx1"/>
                </a:solidFill>
                <a:latin typeface="Arial" panose="020B0604020202020204" pitchFamily="34" charset="0"/>
                <a:cs typeface="Arial" panose="020B0604020202020204" pitchFamily="34" charset="0"/>
              </a:defRPr>
            </a:lvl3pPr>
            <a:lvl4pPr marL="1714500" indent="-342900" algn="r" rtl="1">
              <a:defRPr>
                <a:solidFill>
                  <a:schemeClr val="tx1"/>
                </a:solidFill>
                <a:latin typeface="Arial" panose="020B0604020202020204" pitchFamily="34" charset="0"/>
                <a:cs typeface="Arial" panose="020B0604020202020204" pitchFamily="34" charset="0"/>
              </a:defRPr>
            </a:lvl4pPr>
            <a:lvl5pPr marL="2171700" indent="-342900" algn="r" rtl="1">
              <a:defRPr>
                <a:solidFill>
                  <a:schemeClr val="tx1"/>
                </a:solidFill>
                <a:latin typeface="Arial" panose="020B0604020202020204" pitchFamily="34" charset="0"/>
                <a:cs typeface="Arial" panose="020B0604020202020204" pitchFamily="34" charset="0"/>
              </a:defRPr>
            </a:lvl5pPr>
            <a:lvl6pPr marL="2628900" indent="-3429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86100" indent="-3429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43300" indent="-3429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4000500" indent="-3429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lnSpc>
                <a:spcPct val="200000"/>
              </a:lnSpc>
              <a:buFontTx/>
              <a:buAutoNum type="arabicPeriod"/>
            </a:pPr>
            <a:r>
              <a:rPr lang="fa-IR" altLang="en-US" b="1"/>
              <a:t>تبديلات هندسي: همانند تغيير اندازه، چرخش و... </a:t>
            </a:r>
            <a:endParaRPr lang="fa-IR" altLang="en-US" b="1">
              <a:hlinkClick r:id="rId2" tooltip="رنگ"/>
            </a:endParaRPr>
          </a:p>
          <a:p>
            <a:pPr algn="just" eaLnBrk="1" hangingPunct="1">
              <a:lnSpc>
                <a:spcPct val="200000"/>
              </a:lnSpc>
              <a:buFontTx/>
              <a:buAutoNum type="arabicPeriod"/>
            </a:pPr>
            <a:r>
              <a:rPr lang="fa-IR" altLang="en-US" b="1">
                <a:hlinkClick r:id="rId2" tooltip="رنگ"/>
              </a:rPr>
              <a:t>رنگ</a:t>
            </a:r>
            <a:r>
              <a:rPr lang="fa-IR" altLang="en-US" b="1"/>
              <a:t>: همانند تغيير روشنايي، وضوح و يا تغيير فضاي رنگ </a:t>
            </a:r>
          </a:p>
          <a:p>
            <a:pPr algn="just" eaLnBrk="1" hangingPunct="1">
              <a:lnSpc>
                <a:spcPct val="200000"/>
              </a:lnSpc>
              <a:buFontTx/>
              <a:buAutoNum type="arabicPeriod"/>
            </a:pPr>
            <a:r>
              <a:rPr lang="fa-IR" altLang="en-US" b="1"/>
              <a:t>ترکيب تصاوير : ترکيب دو و يا چند تصوير </a:t>
            </a:r>
            <a:endParaRPr lang="fa-IR" altLang="en-US" b="1">
              <a:hlinkClick r:id="rId3" tooltip="فشرده‌سازی داده‌ها"/>
            </a:endParaRPr>
          </a:p>
          <a:p>
            <a:pPr algn="just" eaLnBrk="1" hangingPunct="1">
              <a:lnSpc>
                <a:spcPct val="200000"/>
              </a:lnSpc>
              <a:buFontTx/>
              <a:buAutoNum type="arabicPeriod"/>
            </a:pPr>
            <a:r>
              <a:rPr lang="fa-IR" altLang="en-US" b="1">
                <a:hlinkClick r:id="rId3" tooltip="فشرده‌سازی داده‌ها"/>
              </a:rPr>
              <a:t>فشرده سازي</a:t>
            </a:r>
            <a:r>
              <a:rPr lang="fa-IR" altLang="en-US" b="1"/>
              <a:t> تصوير : کاهش حجم تصوير </a:t>
            </a:r>
          </a:p>
          <a:p>
            <a:pPr algn="just" eaLnBrk="1" hangingPunct="1">
              <a:lnSpc>
                <a:spcPct val="200000"/>
              </a:lnSpc>
              <a:buFontTx/>
              <a:buAutoNum type="arabicPeriod"/>
            </a:pPr>
            <a:r>
              <a:rPr lang="fa-IR" altLang="en-US" b="1"/>
              <a:t>قطعه بندي تصوير : تجزيهٔ تصوير به قطعات با معني </a:t>
            </a:r>
          </a:p>
          <a:p>
            <a:pPr algn="just" eaLnBrk="1" hangingPunct="1">
              <a:lnSpc>
                <a:spcPct val="200000"/>
              </a:lnSpc>
              <a:buFontTx/>
              <a:buAutoNum type="arabicPeriod"/>
            </a:pPr>
            <a:r>
              <a:rPr lang="fa-IR" altLang="en-US" b="1"/>
              <a:t>تفاوت تصاوير : به دست آوردن تفاوت‌هاي تصوير </a:t>
            </a:r>
          </a:p>
          <a:p>
            <a:pPr algn="just" eaLnBrk="1" hangingPunct="1">
              <a:lnSpc>
                <a:spcPct val="200000"/>
              </a:lnSpc>
              <a:buFontTx/>
              <a:buAutoNum type="arabicPeriod"/>
            </a:pPr>
            <a:r>
              <a:rPr lang="fa-IR" altLang="en-US" b="1"/>
              <a:t>ميانگين گيري : به دست آوردن تصوير ميانگين از دو تصوير </a:t>
            </a:r>
            <a:endParaRPr lang="en-US" altLang="en-US" b="1"/>
          </a:p>
        </p:txBody>
      </p:sp>
    </p:spTree>
  </p:cSld>
  <p:clrMapOvr>
    <a:masterClrMapping/>
  </p:clrMapOvr>
  <p:transition>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AutoShape 2"/>
          <p:cNvSpPr>
            <a:spLocks noGrp="1" noChangeArrowheads="1"/>
          </p:cNvSpPr>
          <p:nvPr>
            <p:ph type="title"/>
          </p:nvPr>
        </p:nvSpPr>
        <p:spPr>
          <a:noFill/>
          <a:extLst>
            <a:ext uri="{91240B29-F687-4F45-9708-019B960494DF}">
              <a14:hiddenLine xmlns:a14="http://schemas.microsoft.com/office/drawing/2010/main" w="9525" cap="flat" cmpd="sng" algn="ctr">
                <a:solidFill>
                  <a:schemeClr val="tx1"/>
                </a:solidFill>
                <a:prstDash val="solid"/>
                <a:round/>
                <a:headEnd/>
                <a:tailEnd/>
              </a14:hiddenLine>
            </a:ext>
          </a:extLst>
        </p:spPr>
        <p:txBody>
          <a:bodyPr/>
          <a:lstStyle/>
          <a:p>
            <a:pPr algn="just" eaLnBrk="1" hangingPunct="1"/>
            <a:r>
              <a:rPr lang="fa-IR" altLang="en-US" smtClean="0"/>
              <a:t>فشرده‌سازي تصاوير</a:t>
            </a:r>
            <a:endParaRPr lang="en-US" altLang="en-US" smtClean="0"/>
          </a:p>
        </p:txBody>
      </p:sp>
      <p:sp>
        <p:nvSpPr>
          <p:cNvPr id="10243" name="Rectangle 3"/>
          <p:cNvSpPr>
            <a:spLocks noGrp="1" noChangeArrowheads="1"/>
          </p:cNvSpPr>
          <p:nvPr>
            <p:ph type="body" idx="1"/>
          </p:nvPr>
        </p:nvSpPr>
        <p:spPr>
          <a:xfrm>
            <a:off x="838200" y="2362200"/>
            <a:ext cx="7693025" cy="4162425"/>
          </a:xfrm>
        </p:spPr>
        <p:txBody>
          <a:bodyPr/>
          <a:lstStyle/>
          <a:p>
            <a:pPr marL="0" indent="0" algn="just" eaLnBrk="1" hangingPunct="1">
              <a:lnSpc>
                <a:spcPct val="120000"/>
              </a:lnSpc>
              <a:buFont typeface="Wingdings" panose="05000000000000000000" pitchFamily="2" charset="2"/>
              <a:buNone/>
            </a:pPr>
            <a:r>
              <a:rPr lang="fa-IR" altLang="en-US" sz="2000" b="1" smtClean="0"/>
              <a:t>براي ذخيره‌سازي تصاوير بايد حجم </a:t>
            </a:r>
            <a:r>
              <a:rPr lang="fa-IR" altLang="en-US" sz="2000" b="1" smtClean="0">
                <a:hlinkClick r:id="rId2" tooltip="اطلاعات"/>
              </a:rPr>
              <a:t>اطلاعات</a:t>
            </a:r>
            <a:r>
              <a:rPr lang="fa-IR" altLang="en-US" sz="2000" b="1" smtClean="0"/>
              <a:t> را تا جايي که ممکن است کاهش داد و اساس تمام روش‌هاي فشرده‌سازي کنار گذاردن بخش‌هايي از اطلاعات و داده‌ها است.</a:t>
            </a:r>
          </a:p>
          <a:p>
            <a:pPr marL="0" indent="0" algn="just" eaLnBrk="1" hangingPunct="1">
              <a:lnSpc>
                <a:spcPct val="120000"/>
              </a:lnSpc>
              <a:buFont typeface="Wingdings" panose="05000000000000000000" pitchFamily="2" charset="2"/>
              <a:buNone/>
            </a:pPr>
            <a:r>
              <a:rPr lang="fa-IR" altLang="en-US" sz="2000" b="1" smtClean="0"/>
              <a:t>ضريب يا نسبت فشرده‌سازي است که ميزان و در صد کنار گذاشتن اطلاعات را مشخص ميکند. اين روش ذخيره‌سازي و انتقال اطلاعات را آسان‌تر مي‌کند و </a:t>
            </a:r>
            <a:r>
              <a:rPr lang="fa-IR" altLang="en-US" sz="2000" b="1" smtClean="0">
                <a:hlinkClick r:id="rId3" tooltip="پهنای‌باند (صفحه وجود ندارد)"/>
              </a:rPr>
              <a:t>پهناي‌باند</a:t>
            </a:r>
            <a:r>
              <a:rPr lang="fa-IR" altLang="en-US" sz="2000" b="1" smtClean="0"/>
              <a:t> و </a:t>
            </a:r>
            <a:r>
              <a:rPr lang="fa-IR" altLang="en-US" sz="2000" b="1" smtClean="0">
                <a:hlinkClick r:id="rId4" tooltip="فرکانس"/>
              </a:rPr>
              <a:t>فرکانس</a:t>
            </a:r>
            <a:r>
              <a:rPr lang="fa-IR" altLang="en-US" sz="2000" b="1" smtClean="0"/>
              <a:t> مورد نياز کاهش مي‌يابد.</a:t>
            </a:r>
          </a:p>
          <a:p>
            <a:pPr marL="0" indent="0" algn="just" eaLnBrk="1" hangingPunct="1">
              <a:lnSpc>
                <a:spcPct val="120000"/>
              </a:lnSpc>
              <a:buFont typeface="Wingdings" panose="05000000000000000000" pitchFamily="2" charset="2"/>
              <a:buNone/>
            </a:pPr>
            <a:r>
              <a:rPr lang="fa-IR" altLang="en-US" sz="2000" b="1" smtClean="0"/>
              <a:t>امروزه روش‌هايي متعدد و پيشرفته براي فشرده‌سازي وجود دارد. فشرده‌سازي تصوير از اين اصل مهم تبعيت مي‌کند که چشم انسان حد فاصل دو عنصر تصويري نزديک به هم را يکسان ديده و تمايز آنها را نمي‌تواند تشخيص دهد. همچنين اثر نور و تصوير براي مدت زمان معيني در چشم باقي مانده و از بين نمي‌رود که اين ويژگي در ساخت </a:t>
            </a:r>
            <a:r>
              <a:rPr lang="fa-IR" altLang="en-US" sz="2000" b="1" smtClean="0">
                <a:hlinkClick r:id="rId5" tooltip="تصاویر متحرک (صفحه وجود ندارد)"/>
              </a:rPr>
              <a:t>تصاوير متحرک</a:t>
            </a:r>
            <a:r>
              <a:rPr lang="fa-IR" altLang="en-US" sz="2000" b="1" smtClean="0"/>
              <a:t> مورد توجه بوده‌است.</a:t>
            </a:r>
            <a:endParaRPr lang="en-US" altLang="en-US" sz="2000" b="1" smtClean="0"/>
          </a:p>
        </p:txBody>
      </p:sp>
    </p:spTree>
  </p:cSld>
  <p:clrMapOvr>
    <a:masterClrMapping/>
  </p:clrMapOvr>
  <p:transition>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AutoShape 2"/>
          <p:cNvSpPr>
            <a:spLocks noGrp="1" noChangeArrowheads="1"/>
          </p:cNvSpPr>
          <p:nvPr>
            <p:ph type="title"/>
          </p:nvPr>
        </p:nvSpPr>
        <p:spPr>
          <a:noFill/>
          <a:extLst>
            <a:ext uri="{91240B29-F687-4F45-9708-019B960494DF}">
              <a14:hiddenLine xmlns:a14="http://schemas.microsoft.com/office/drawing/2010/main" w="9525" cap="flat" cmpd="sng" algn="ctr">
                <a:solidFill>
                  <a:schemeClr val="tx1"/>
                </a:solidFill>
                <a:prstDash val="solid"/>
                <a:round/>
                <a:headEnd/>
                <a:tailEnd/>
              </a14:hiddenLine>
            </a:ext>
          </a:extLst>
        </p:spPr>
        <p:txBody>
          <a:bodyPr/>
          <a:lstStyle/>
          <a:p>
            <a:pPr algn="just" eaLnBrk="1" hangingPunct="1"/>
            <a:r>
              <a:rPr lang="fa-IR" altLang="en-US" smtClean="0"/>
              <a:t>روش </a:t>
            </a:r>
            <a:r>
              <a:rPr lang="en-US" altLang="en-US" smtClean="0">
                <a:hlinkClick r:id="rId2" tooltip="JPEG"/>
              </a:rPr>
              <a:t>JPEG</a:t>
            </a:r>
            <a:r>
              <a:rPr lang="fa-IR" altLang="en-US" smtClean="0"/>
              <a:t> </a:t>
            </a:r>
            <a:endParaRPr lang="en-US" altLang="en-US" smtClean="0"/>
          </a:p>
        </p:txBody>
      </p:sp>
      <p:sp>
        <p:nvSpPr>
          <p:cNvPr id="11267" name="Rectangle 3"/>
          <p:cNvSpPr>
            <a:spLocks noGrp="1" noChangeArrowheads="1"/>
          </p:cNvSpPr>
          <p:nvPr>
            <p:ph type="body" idx="1"/>
          </p:nvPr>
        </p:nvSpPr>
        <p:spPr>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marL="0" indent="0" algn="just" eaLnBrk="1" hangingPunct="1">
              <a:lnSpc>
                <a:spcPct val="180000"/>
              </a:lnSpc>
              <a:buFont typeface="Wingdings" panose="05000000000000000000" pitchFamily="2" charset="2"/>
              <a:buNone/>
            </a:pPr>
            <a:r>
              <a:rPr lang="fa-IR" altLang="en-US" sz="2000" b="1" smtClean="0"/>
              <a:t>نام اين فرمت در واقع مخفف کلمات </a:t>
            </a:r>
            <a:r>
              <a:rPr lang="en-US" altLang="en-US" sz="2000" b="1" smtClean="0"/>
              <a:t>JOINT PHOTOGRAPHIC EXPERT GROUP</a:t>
            </a:r>
            <a:r>
              <a:rPr lang="fa-IR" altLang="en-US" sz="2000" b="1" smtClean="0"/>
              <a:t> است. از اين روش در فشرده‌سازي عکس و تصاوير گرافيکي ساکن استفاده ميشود </a:t>
            </a:r>
            <a:r>
              <a:rPr lang="en-US" altLang="en-US" sz="2000" b="1" smtClean="0"/>
              <a:t>JPEG</a:t>
            </a:r>
            <a:r>
              <a:rPr lang="fa-IR" altLang="en-US" sz="2000" b="1" smtClean="0"/>
              <a:t> اولين و ساده‌ترين روش در فشرده‌سازي تصوير است به همين دليل در ابتدا سعي شد براي فشرده‌سازي تصاوير متحرک مورد استفاده قرار گيرد. براي اين منظور تصاوير به صورت فريم به فريم مانند عکس فشرده مي‌شدند وبا ابداع روش </a:t>
            </a:r>
            <a:r>
              <a:rPr lang="en-US" altLang="en-US" sz="2000" b="1" smtClean="0"/>
              <a:t>MOTION JPEG</a:t>
            </a:r>
            <a:r>
              <a:rPr lang="fa-IR" altLang="en-US" sz="2000" b="1" smtClean="0"/>
              <a:t> براي ارتباط دادن اين عکس‌ها به هم تلاش شد که با مشکلاتي همراه بود.</a:t>
            </a:r>
            <a:endParaRPr lang="en-US" altLang="en-US" sz="2000" b="1" smtClean="0"/>
          </a:p>
        </p:txBody>
      </p:sp>
    </p:spTree>
  </p:cSld>
  <p:clrMapOvr>
    <a:masterClrMapping/>
  </p:clrMapOvr>
  <p:transition>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AutoShape 2"/>
          <p:cNvSpPr>
            <a:spLocks noGrp="1" noChangeArrowheads="1"/>
          </p:cNvSpPr>
          <p:nvPr>
            <p:ph type="title"/>
          </p:nvPr>
        </p:nvSpPr>
        <p:spPr>
          <a:noFill/>
          <a:extLst>
            <a:ext uri="{91240B29-F687-4F45-9708-019B960494DF}">
              <a14:hiddenLine xmlns:a14="http://schemas.microsoft.com/office/drawing/2010/main" w="9525" cap="flat" cmpd="sng" algn="ctr">
                <a:solidFill>
                  <a:schemeClr val="tx1"/>
                </a:solidFill>
                <a:prstDash val="solid"/>
                <a:round/>
                <a:headEnd/>
                <a:tailEnd/>
              </a14:hiddenLine>
            </a:ext>
          </a:extLst>
        </p:spPr>
        <p:txBody>
          <a:bodyPr/>
          <a:lstStyle/>
          <a:p>
            <a:pPr algn="just" eaLnBrk="1" hangingPunct="1"/>
            <a:r>
              <a:rPr lang="fa-IR" altLang="en-US" smtClean="0"/>
              <a:t>روش </a:t>
            </a:r>
            <a:r>
              <a:rPr lang="en-US" altLang="en-US" smtClean="0">
                <a:hlinkClick r:id="rId2" tooltip="MPEG"/>
              </a:rPr>
              <a:t>MPEG</a:t>
            </a:r>
            <a:r>
              <a:rPr lang="fa-IR" altLang="en-US" smtClean="0"/>
              <a:t> 	</a:t>
            </a:r>
            <a:endParaRPr lang="en-US" altLang="en-US" smtClean="0"/>
          </a:p>
        </p:txBody>
      </p:sp>
      <p:sp>
        <p:nvSpPr>
          <p:cNvPr id="12291" name="Rectangle 3"/>
          <p:cNvSpPr>
            <a:spLocks noGrp="1" noChangeArrowheads="1"/>
          </p:cNvSpPr>
          <p:nvPr>
            <p:ph type="body" idx="1"/>
          </p:nvPr>
        </p:nvSpPr>
        <p:spPr>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marL="0" indent="0" algn="just" eaLnBrk="1" hangingPunct="1">
              <a:lnSpc>
                <a:spcPct val="160000"/>
              </a:lnSpc>
              <a:buFont typeface="Wingdings" panose="05000000000000000000" pitchFamily="2" charset="2"/>
              <a:buNone/>
            </a:pPr>
            <a:r>
              <a:rPr lang="fa-IR" altLang="en-US" sz="2000" b="1" smtClean="0"/>
              <a:t>نام اين فرمت مخفف عبارت </a:t>
            </a:r>
            <a:r>
              <a:rPr lang="en-US" altLang="en-US" sz="2000" b="1" smtClean="0"/>
              <a:t>MOVING PICTURE EXOERT GROUP</a:t>
            </a:r>
            <a:r>
              <a:rPr lang="fa-IR" altLang="en-US" sz="2000" b="1" smtClean="0"/>
              <a:t> است. اين روش در ابتداي سال ۹۰ ابداع شد و در آن اطلاعات تصوير با سرعت حدود ۵/۱ مگابيت بر ثانيه انتقال پيدا ميکرد که در تهيه تصاوير ويدئويي استفاده مي‌شد. با اين روش امکان ذخيره حدود ۶۵۰ مگابايت اطلاعات معادل حدود ۷۰ دقيقه تصوير متحرک در يک ديسک به وجود آمد. در </a:t>
            </a:r>
            <a:r>
              <a:rPr lang="en-US" altLang="en-US" sz="2000" b="1" smtClean="0"/>
              <a:t>MPEG</a:t>
            </a:r>
            <a:r>
              <a:rPr lang="fa-IR" altLang="en-US" sz="2000" b="1" smtClean="0"/>
              <a:t> بيت‌هاي اطلاعات به صورت </a:t>
            </a:r>
            <a:r>
              <a:rPr lang="fa-IR" altLang="en-US" sz="2000" b="1" smtClean="0">
                <a:hlinkClick r:id="rId3" tooltip="سریال"/>
              </a:rPr>
              <a:t>سريال</a:t>
            </a:r>
            <a:r>
              <a:rPr lang="fa-IR" altLang="en-US" sz="2000" b="1" smtClean="0"/>
              <a:t> ارسال مي‌شوند و به همراه آنها بيت‌هاي کنترل و هماهنگ‌کننده نيز ارسال ميشوند که موقعيت و نحوه قرارگيري بيت‌هاي اطلاعاتي را براي انتقال و ثبت اطلاعات صدا و تصوير تعيين ميکند.</a:t>
            </a:r>
            <a:endParaRPr lang="en-US" altLang="en-US" sz="2000" b="1" smtClean="0"/>
          </a:p>
        </p:txBody>
      </p:sp>
    </p:spTree>
  </p:cSld>
  <p:clrMapOvr>
    <a:masterClrMapping/>
  </p:clrMapOvr>
  <p:transition>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AutoShape 2"/>
          <p:cNvSpPr>
            <a:spLocks noGrp="1" noChangeArrowheads="1"/>
          </p:cNvSpPr>
          <p:nvPr>
            <p:ph type="title"/>
          </p:nvPr>
        </p:nvSpPr>
        <p:spPr>
          <a:noFill/>
          <a:extLst>
            <a:ext uri="{91240B29-F687-4F45-9708-019B960494DF}">
              <a14:hiddenLine xmlns:a14="http://schemas.microsoft.com/office/drawing/2010/main" w="9525" cap="flat" cmpd="sng" algn="ctr">
                <a:solidFill>
                  <a:schemeClr val="tx1"/>
                </a:solidFill>
                <a:prstDash val="solid"/>
                <a:round/>
                <a:headEnd/>
                <a:tailEnd/>
              </a14:hiddenLine>
            </a:ext>
          </a:extLst>
        </p:spPr>
        <p:txBody>
          <a:bodyPr/>
          <a:lstStyle/>
          <a:p>
            <a:pPr algn="just" eaLnBrk="1" hangingPunct="1"/>
            <a:r>
              <a:rPr lang="fa-IR" altLang="en-US" smtClean="0"/>
              <a:t>روش </a:t>
            </a:r>
            <a:r>
              <a:rPr lang="en-US" altLang="en-US" smtClean="0"/>
              <a:t>MP3</a:t>
            </a:r>
            <a:r>
              <a:rPr lang="fa-IR" altLang="en-US" smtClean="0"/>
              <a:t> </a:t>
            </a:r>
            <a:endParaRPr lang="en-US" altLang="en-US" smtClean="0"/>
          </a:p>
        </p:txBody>
      </p:sp>
      <p:sp>
        <p:nvSpPr>
          <p:cNvPr id="13315" name="Rectangle 3"/>
          <p:cNvSpPr>
            <a:spLocks noGrp="1" noChangeArrowheads="1"/>
          </p:cNvSpPr>
          <p:nvPr>
            <p:ph type="body" idx="1"/>
          </p:nvPr>
        </p:nvSpPr>
        <p:spPr>
          <a:xfrm>
            <a:off x="827088" y="2349500"/>
            <a:ext cx="7693025" cy="1439863"/>
          </a:xfrm>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marL="0" indent="0" algn="just" eaLnBrk="1" hangingPunct="1">
              <a:lnSpc>
                <a:spcPct val="180000"/>
              </a:lnSpc>
              <a:buFont typeface="Wingdings" panose="05000000000000000000" pitchFamily="2" charset="2"/>
              <a:buNone/>
            </a:pPr>
            <a:r>
              <a:rPr lang="en-US" altLang="en-US" sz="2000" b="1" smtClean="0"/>
              <a:t>MP3</a:t>
            </a:r>
            <a:r>
              <a:rPr lang="fa-IR" altLang="en-US" sz="2000" b="1" smtClean="0"/>
              <a:t> نيز روشي براي فشرده سازي اطلاعات صوتي به ويژه </a:t>
            </a:r>
            <a:r>
              <a:rPr lang="fa-IR" altLang="en-US" sz="2000" b="1" smtClean="0">
                <a:hlinkClick r:id="rId2" tooltip="موسیقی"/>
              </a:rPr>
              <a:t>موسيقي</a:t>
            </a:r>
            <a:r>
              <a:rPr lang="fa-IR" altLang="en-US" sz="2000" b="1" smtClean="0"/>
              <a:t> است که از طريق آن حجم زيادي از اطلاعات صوتي در فضاي نسبتاً کوچکي ذخيره ميشود.</a:t>
            </a:r>
            <a:endParaRPr lang="en-US" altLang="en-US" sz="2000" b="1" smtClean="0"/>
          </a:p>
        </p:txBody>
      </p:sp>
      <p:sp>
        <p:nvSpPr>
          <p:cNvPr id="13316" name="Rectangle 4"/>
          <p:cNvSpPr>
            <a:spLocks noChangeArrowheads="1"/>
          </p:cNvSpPr>
          <p:nvPr/>
        </p:nvSpPr>
        <p:spPr bwMode="auto">
          <a:xfrm>
            <a:off x="5651500" y="4221163"/>
            <a:ext cx="28257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lnSpc>
                <a:spcPct val="90000"/>
              </a:lnSpc>
            </a:pPr>
            <a:r>
              <a:rPr lang="fa-IR" altLang="en-US" sz="3600" b="1">
                <a:solidFill>
                  <a:schemeClr val="tx2"/>
                </a:solidFill>
              </a:rPr>
              <a:t>روش </a:t>
            </a:r>
            <a:r>
              <a:rPr lang="en-US" altLang="en-US" sz="3600" b="1">
                <a:solidFill>
                  <a:schemeClr val="tx2"/>
                </a:solidFill>
              </a:rPr>
              <a:t>MPEG2</a:t>
            </a:r>
            <a:r>
              <a:rPr lang="fa-IR" altLang="en-US" sz="3600" b="1">
                <a:solidFill>
                  <a:schemeClr val="tx2"/>
                </a:solidFill>
              </a:rPr>
              <a:t> </a:t>
            </a:r>
          </a:p>
        </p:txBody>
      </p:sp>
      <p:sp>
        <p:nvSpPr>
          <p:cNvPr id="13317" name="Text Box 5"/>
          <p:cNvSpPr txBox="1">
            <a:spLocks noChangeArrowheads="1"/>
          </p:cNvSpPr>
          <p:nvPr/>
        </p:nvSpPr>
        <p:spPr bwMode="auto">
          <a:xfrm>
            <a:off x="1042988" y="4941888"/>
            <a:ext cx="7345362" cy="915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r" rtl="1">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830263" indent="-285750" algn="r" rtl="1">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238250" indent="-228600" algn="r" rtl="1">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46238" indent="-228600" algn="r" rtl="1">
              <a:spcBef>
                <a:spcPct val="20000"/>
              </a:spcBef>
              <a:buClr>
                <a:schemeClr val="tx1"/>
              </a:buClr>
              <a:buSzPct val="80000"/>
              <a:buChar char="–"/>
              <a:defRPr>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tx1"/>
              </a:buClr>
              <a:buSzPct val="65000"/>
              <a:buFont typeface="Wingdings" panose="05000000000000000000" pitchFamily="2" charset="2"/>
              <a:buChar char="l"/>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20000"/>
              </a:spcBef>
              <a:spcAft>
                <a:spcPct val="0"/>
              </a:spcAft>
              <a:buClr>
                <a:schemeClr val="tx1"/>
              </a:buClr>
              <a:buSzPct val="65000"/>
              <a:buFont typeface="Wingdings" panose="05000000000000000000" pitchFamily="2" charset="2"/>
              <a:buChar char="l"/>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20000"/>
              </a:spcBef>
              <a:spcAft>
                <a:spcPct val="0"/>
              </a:spcAft>
              <a:buClr>
                <a:schemeClr val="tx1"/>
              </a:buClr>
              <a:buSzPct val="65000"/>
              <a:buFont typeface="Wingdings" panose="05000000000000000000" pitchFamily="2" charset="2"/>
              <a:buChar char="l"/>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20000"/>
              </a:spcBef>
              <a:spcAft>
                <a:spcPct val="0"/>
              </a:spcAft>
              <a:buClr>
                <a:schemeClr val="tx1"/>
              </a:buClr>
              <a:buSzPct val="65000"/>
              <a:buFont typeface="Wingdings" panose="05000000000000000000" pitchFamily="2" charset="2"/>
              <a:buChar char="l"/>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20000"/>
              </a:spcBef>
              <a:spcAft>
                <a:spcPct val="0"/>
              </a:spcAft>
              <a:buClr>
                <a:schemeClr val="tx1"/>
              </a:buClr>
              <a:buSzPct val="65000"/>
              <a:buFont typeface="Wingdings" panose="05000000000000000000" pitchFamily="2" charset="2"/>
              <a:buChar char="l"/>
              <a:defRPr>
                <a:solidFill>
                  <a:schemeClr val="tx1"/>
                </a:solidFill>
                <a:latin typeface="Arial" panose="020B0604020202020204" pitchFamily="34" charset="0"/>
                <a:cs typeface="Arial" panose="020B0604020202020204" pitchFamily="34" charset="0"/>
              </a:defRPr>
            </a:lvl9pPr>
          </a:lstStyle>
          <a:p>
            <a:pPr algn="just" eaLnBrk="1" hangingPunct="1">
              <a:lnSpc>
                <a:spcPct val="140000"/>
              </a:lnSpc>
              <a:buFont typeface="Wingdings" panose="05000000000000000000" pitchFamily="2" charset="2"/>
              <a:buNone/>
            </a:pPr>
            <a:r>
              <a:rPr lang="fa-IR" altLang="en-US" sz="2000" b="1"/>
              <a:t>در روش </a:t>
            </a:r>
            <a:r>
              <a:rPr lang="en-US" altLang="en-US" sz="2000" b="1"/>
              <a:t>MPEG2</a:t>
            </a:r>
            <a:r>
              <a:rPr lang="fa-IR" altLang="en-US" sz="2000" b="1"/>
              <a:t> از ضريب فشرده‌سازي بالاتري استفاده ميشود و امکان دسترسي به اطلاعات ۳ تا ۱۵ مگابيت بر ثانيه‌است از اين روش در </a:t>
            </a:r>
            <a:r>
              <a:rPr lang="fa-IR" altLang="en-US" sz="2000" b="1">
                <a:hlinkClick r:id="rId3" tooltip="دی‌وی‌دی"/>
              </a:rPr>
              <a:t>دي‌وي‌دي‌هاي</a:t>
            </a:r>
            <a:r>
              <a:rPr lang="fa-IR" altLang="en-US" sz="2000" b="1"/>
              <a:t> امروزي استفاده مي‌شود در اينجا نيز هر فريم تصويري شامل چندين سطر از اطلاعات ديجيتالي است.</a:t>
            </a:r>
            <a:endParaRPr lang="en-US" altLang="en-US" sz="2000" b="1"/>
          </a:p>
        </p:txBody>
      </p:sp>
    </p:spTree>
  </p:cSld>
  <p:clrMapOvr>
    <a:masterClrMapping/>
  </p:clrMapOvr>
  <p:transition>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AutoShape 2"/>
          <p:cNvSpPr>
            <a:spLocks noGrp="1" noChangeArrowheads="1"/>
          </p:cNvSpPr>
          <p:nvPr>
            <p:ph type="title"/>
          </p:nvPr>
        </p:nvSpPr>
        <p:spPr>
          <a:noFill/>
          <a:extLst>
            <a:ext uri="{91240B29-F687-4F45-9708-019B960494DF}">
              <a14:hiddenLine xmlns:a14="http://schemas.microsoft.com/office/drawing/2010/main" w="9525" cap="flat" cmpd="sng" algn="ctr">
                <a:solidFill>
                  <a:schemeClr val="tx1"/>
                </a:solidFill>
                <a:prstDash val="solid"/>
                <a:round/>
                <a:headEnd/>
                <a:tailEnd/>
              </a14:hiddenLine>
            </a:ext>
          </a:extLst>
        </p:spPr>
        <p:txBody>
          <a:bodyPr/>
          <a:lstStyle/>
          <a:p>
            <a:pPr algn="just" eaLnBrk="1" hangingPunct="1"/>
            <a:r>
              <a:rPr lang="fa-IR" altLang="en-US" smtClean="0"/>
              <a:t>روش </a:t>
            </a:r>
            <a:r>
              <a:rPr lang="en-US" altLang="en-US" smtClean="0"/>
              <a:t>MPEG 4</a:t>
            </a:r>
            <a:r>
              <a:rPr lang="fa-IR" altLang="en-US" smtClean="0"/>
              <a:t> </a:t>
            </a:r>
            <a:endParaRPr lang="en-US" altLang="en-US" smtClean="0"/>
          </a:p>
        </p:txBody>
      </p:sp>
      <p:sp>
        <p:nvSpPr>
          <p:cNvPr id="14339" name="Rectangle 3"/>
          <p:cNvSpPr>
            <a:spLocks noGrp="1" noChangeArrowheads="1"/>
          </p:cNvSpPr>
          <p:nvPr>
            <p:ph type="body" idx="1"/>
          </p:nvPr>
        </p:nvSpPr>
        <p:spPr>
          <a:xfrm>
            <a:off x="838200" y="2362200"/>
            <a:ext cx="7693025" cy="4235450"/>
          </a:xfrm>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marL="0" indent="0" algn="just" eaLnBrk="1" hangingPunct="1">
              <a:lnSpc>
                <a:spcPct val="120000"/>
              </a:lnSpc>
              <a:buFont typeface="Wingdings" panose="05000000000000000000" pitchFamily="2" charset="2"/>
              <a:buNone/>
            </a:pPr>
            <a:r>
              <a:rPr lang="fa-IR" altLang="en-US" sz="2000" b="1" smtClean="0"/>
              <a:t>از اين روش براي تجهيزاتي که با انتقال سريع يا کند اطلاعات سرو کار دارند استفاده ميشود. اين روش توانايي جبران خطا و ارائه تصوير با کيفيت بالا را دارد. مسئله خطا و جبران آن در مورد </a:t>
            </a:r>
            <a:r>
              <a:rPr lang="fa-IR" altLang="en-US" sz="2000" b="1" smtClean="0">
                <a:hlinkClick r:id="rId2" tooltip="تلفن‌ (صفحه وجود ندارد)"/>
              </a:rPr>
              <a:t>تلفن‌هاي</a:t>
            </a:r>
            <a:r>
              <a:rPr lang="fa-IR" altLang="en-US" sz="2000" b="1" smtClean="0"/>
              <a:t> همراه و </a:t>
            </a:r>
            <a:r>
              <a:rPr lang="fa-IR" altLang="en-US" sz="2000" b="1" smtClean="0">
                <a:hlinkClick r:id="rId3" tooltip="کامپیوتر"/>
              </a:rPr>
              <a:t>کامپيوترهاي</a:t>
            </a:r>
            <a:r>
              <a:rPr lang="fa-IR" altLang="en-US" sz="2000" b="1" smtClean="0"/>
              <a:t> خانگي و </a:t>
            </a:r>
            <a:r>
              <a:rPr lang="fa-IR" altLang="en-US" sz="2000" b="1" smtClean="0">
                <a:hlinkClick r:id="rId4" tooltip="لپ‌تاپ"/>
              </a:rPr>
              <a:t>لپ‌تاپ‌ها</a:t>
            </a:r>
            <a:r>
              <a:rPr lang="fa-IR" altLang="en-US" sz="2000" b="1" smtClean="0"/>
              <a:t> و </a:t>
            </a:r>
            <a:r>
              <a:rPr lang="fa-IR" altLang="en-US" sz="2000" b="1" smtClean="0">
                <a:hlinkClick r:id="rId5" tooltip="شبکه‌ (صفحه وجود ندارد)"/>
              </a:rPr>
              <a:t>شبکه‌ها</a:t>
            </a:r>
            <a:r>
              <a:rPr lang="fa-IR" altLang="en-US" sz="2000" b="1" smtClean="0"/>
              <a:t> از اهميت زيادي برخوردار است. در شبکه‌هاي کامپيوتري بايد تصوير براي کاربراني که از </a:t>
            </a:r>
            <a:r>
              <a:rPr lang="fa-IR" altLang="en-US" sz="2000" b="1" smtClean="0">
                <a:hlinkClick r:id="rId6" tooltip="مودم"/>
              </a:rPr>
              <a:t>مودم‌هاي</a:t>
            </a:r>
            <a:r>
              <a:rPr lang="fa-IR" altLang="en-US" sz="2000" b="1" smtClean="0"/>
              <a:t> سريع يا کند استفاده مي‌کنند به خوبي نمايش داده شود، در چنين حالتي روش </a:t>
            </a:r>
            <a:r>
              <a:rPr lang="en-US" altLang="en-US" sz="2000" b="1" smtClean="0"/>
              <a:t>MPEG 4</a:t>
            </a:r>
            <a:r>
              <a:rPr lang="fa-IR" altLang="en-US" sz="2000" b="1" smtClean="0"/>
              <a:t> مناسب است. از اين روش در دوربين‌هاي تلويزيوني نيز استفاده ميشود. ايده اصلي اين روش تقسيم يک فريم ويدئويي به يک يا چند موضوع است که مطابق قاعده خاصي کنار هم قرار ميگيرند مانند درختي که از روي برگ‌هاي آن بتوان به شاخه تنه يا ريشه آن دست يافت. هر برگ ميتواند شامل يک موضوع صوتي يا تصويري باشد. هر کدام از اين اجزا به صورت مجزا و جداگانه قابل </a:t>
            </a:r>
            <a:r>
              <a:rPr lang="fa-IR" altLang="en-US" sz="2000" b="1" smtClean="0">
                <a:hlinkClick r:id="rId7" tooltip="کپی"/>
              </a:rPr>
              <a:t>کپي</a:t>
            </a:r>
            <a:r>
              <a:rPr lang="fa-IR" altLang="en-US" sz="2000" b="1" smtClean="0"/>
              <a:t> و يا انتقال هستند. اين تکنيک را با آموزش زبان مي‌توان مقايسه کرد.</a:t>
            </a:r>
            <a:endParaRPr lang="en-US" altLang="en-US" sz="2000" b="1" smtClean="0"/>
          </a:p>
        </p:txBody>
      </p:sp>
    </p:spTree>
  </p:cSld>
  <p:clrMapOvr>
    <a:masterClrMapping/>
  </p:clrMapOvr>
  <p:transition>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extLst>
            <a:ext uri="{91240B29-F687-4F45-9708-019B960494DF}">
              <a14:hiddenLine xmlns:a14="http://schemas.microsoft.com/office/drawing/2010/main" w="9525" cap="flat" cmpd="sng" algn="ctr">
                <a:solidFill>
                  <a:schemeClr val="tx1"/>
                </a:solidFill>
                <a:prstDash val="solid"/>
                <a:round/>
                <a:headEnd/>
                <a:tailEnd/>
              </a14:hiddenLine>
            </a:ext>
          </a:extLst>
        </p:spPr>
        <p:txBody>
          <a:bodyPr/>
          <a:lstStyle/>
          <a:p>
            <a:pPr algn="just" eaLnBrk="1" hangingPunct="1"/>
            <a:endParaRPr lang="en-US" altLang="en-US" smtClean="0"/>
          </a:p>
        </p:txBody>
      </p:sp>
      <p:sp>
        <p:nvSpPr>
          <p:cNvPr id="15363" name="Rectangle 3"/>
          <p:cNvSpPr>
            <a:spLocks noGrp="1" noChangeArrowheads="1"/>
          </p:cNvSpPr>
          <p:nvPr>
            <p:ph type="body" idx="1"/>
          </p:nvPr>
        </p:nvSpPr>
        <p:spPr>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marL="0" indent="0" algn="just" eaLnBrk="1" hangingPunct="1">
              <a:buFont typeface="Wingdings" panose="05000000000000000000" pitchFamily="2" charset="2"/>
              <a:buNone/>
            </a:pPr>
            <a:r>
              <a:rPr lang="fa-IR" altLang="en-US" sz="2000" b="1" smtClean="0"/>
              <a:t>همان‌طوري‌که در آموزش زبان کلمات به صورت مجزا و جداگانه قرار داده ميشوند و ما با مرتب کردن آن جملات خاصي مي‌سازيم و مي‌توانيم در چند جمله، کلمات مشترک را فقط يک‌بار بنويسيم و هنگام مرتب کردن آن‌ها به کلمات مشترک رجوع کنيم، در اينجا هم هر يک از اين اجزا يک موضوع خاص را مشخص مي‌کند و ما مي‌توانيم اجزا مشترک را فقط يک‌بار به کار ببريم و هنگام ساختن موضوع به آنها رجوع کنيم. هر يک از موضوعات هم مي‌توانند با موضوعات ديگر ترکيب و مجموعه جديدي را بوجود آورند. اين مسئله باعث انعطاف‌پذيري و کاربرد فراوان روش </a:t>
            </a:r>
            <a:r>
              <a:rPr lang="en-US" altLang="en-US" sz="2000" b="1" smtClean="0"/>
              <a:t>MPEG4</a:t>
            </a:r>
            <a:r>
              <a:rPr lang="fa-IR" altLang="en-US" sz="2000" b="1" smtClean="0"/>
              <a:t> مي‌شود. براي مثال به صحنه بازي تنيس توجه کنيد. در يک بازي تنيس ميتوان صحنه را به دو موضوع بازيکن و زمين بازي تقسيم کرد زمين بازي همواره ثابت است بنا بر اين بعنوان يک موضوع ثابت همواره تکرار مي‌شود ولي بازيکن همواره در حال حرکت است و چندين موضوع مختلف خواهد بود. اين مسئله سبب کاهش پهناي باند اشغالي توسط تصاوير ديجيتالي ميشود. توجه داشته باشيد که علاوه بر سيگنال‌هاي مربوط به اين موضوعات سيگنال‌هاي هماهنگ کننده‌اي هم وجود دارند که نحوه ترکيب و قرارگيري صحيح موضوعات را مشخص مي‌کند.</a:t>
            </a:r>
            <a:endParaRPr lang="en-US" altLang="en-US" sz="2000" b="1" smtClean="0"/>
          </a:p>
        </p:txBody>
      </p:sp>
    </p:spTree>
  </p:cSld>
  <p:clrMapOvr>
    <a:masterClrMapping/>
  </p:clrMapOvr>
  <p:transition>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AutoShape 2"/>
          <p:cNvSpPr>
            <a:spLocks noGrp="1" noChangeArrowheads="1"/>
          </p:cNvSpPr>
          <p:nvPr>
            <p:ph type="title"/>
          </p:nvPr>
        </p:nvSpPr>
        <p:spPr>
          <a:noFill/>
          <a:extLst>
            <a:ext uri="{91240B29-F687-4F45-9708-019B960494DF}">
              <a14:hiddenLine xmlns:a14="http://schemas.microsoft.com/office/drawing/2010/main" w="9525" cap="flat" cmpd="sng" algn="ctr">
                <a:solidFill>
                  <a:schemeClr val="tx1"/>
                </a:solidFill>
                <a:prstDash val="solid"/>
                <a:round/>
                <a:headEnd/>
                <a:tailEnd/>
              </a14:hiddenLine>
            </a:ext>
          </a:extLst>
        </p:spPr>
        <p:txBody>
          <a:bodyPr/>
          <a:lstStyle/>
          <a:p>
            <a:pPr algn="just" eaLnBrk="1" hangingPunct="1"/>
            <a:r>
              <a:rPr lang="fa-IR" altLang="en-US" smtClean="0"/>
              <a:t>تصاوير رقومي(ديجيتالي)</a:t>
            </a:r>
            <a:endParaRPr lang="en-US" altLang="en-US" smtClean="0"/>
          </a:p>
        </p:txBody>
      </p:sp>
      <p:sp>
        <p:nvSpPr>
          <p:cNvPr id="16387" name="Rectangle 3"/>
          <p:cNvSpPr>
            <a:spLocks noGrp="1" noChangeArrowheads="1"/>
          </p:cNvSpPr>
          <p:nvPr>
            <p:ph type="body" idx="1"/>
          </p:nvPr>
        </p:nvSpPr>
        <p:spPr/>
        <p:txBody>
          <a:bodyPr/>
          <a:lstStyle/>
          <a:p>
            <a:pPr marL="0" indent="0" algn="just" eaLnBrk="1" hangingPunct="1">
              <a:lnSpc>
                <a:spcPct val="220000"/>
              </a:lnSpc>
              <a:buFont typeface="Wingdings" panose="05000000000000000000" pitchFamily="2" charset="2"/>
              <a:buNone/>
            </a:pPr>
            <a:r>
              <a:rPr lang="fa-IR" altLang="en-US" sz="2000" b="1" smtClean="0"/>
              <a:t>تصاوير سنجش شده که از تعداد زيادي مربعات کوچک(پيکسل) تشکيل شده‌اند. هر پيکسل داراي يک شماره رقمي(</a:t>
            </a:r>
            <a:r>
              <a:rPr lang="en-US" altLang="en-US" sz="2000" b="1" smtClean="0"/>
              <a:t>Digital Number</a:t>
            </a:r>
            <a:r>
              <a:rPr lang="fa-IR" altLang="en-US" sz="2000" b="1" smtClean="0"/>
              <a:t>) ميباشد که بيانگر مقدار روشنايي آن پيکسل است. به اين نوع تصاوير، تصاوير رستري هم ميگويند.تصاوير رستري داراي سطر و ستون مياشند.</a:t>
            </a:r>
            <a:endParaRPr lang="en-US" altLang="en-US" sz="2000" b="1" smtClean="0"/>
          </a:p>
        </p:txBody>
      </p:sp>
    </p:spTree>
  </p:cSld>
  <p:clrMapOvr>
    <a:masterClrMapping/>
  </p:clrMapOvr>
  <p:transition>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AutoShape 2"/>
          <p:cNvSpPr>
            <a:spLocks noGrp="1" noChangeArrowheads="1"/>
          </p:cNvSpPr>
          <p:nvPr>
            <p:ph type="title"/>
          </p:nvPr>
        </p:nvSpPr>
        <p:spPr>
          <a:noFill/>
          <a:extLst>
            <a:ext uri="{91240B29-F687-4F45-9708-019B960494DF}">
              <a14:hiddenLine xmlns:a14="http://schemas.microsoft.com/office/drawing/2010/main" w="9525" cap="flat" cmpd="sng" algn="ctr">
                <a:solidFill>
                  <a:schemeClr val="tx1"/>
                </a:solidFill>
                <a:prstDash val="solid"/>
                <a:round/>
                <a:headEnd/>
                <a:tailEnd/>
              </a14:hiddenLine>
            </a:ext>
          </a:extLst>
        </p:spPr>
        <p:txBody>
          <a:bodyPr/>
          <a:lstStyle/>
          <a:p>
            <a:pPr algn="just" eaLnBrk="1" hangingPunct="1"/>
            <a:r>
              <a:rPr lang="fa-IR" altLang="en-US" smtClean="0"/>
              <a:t>مقادير پيکسلها</a:t>
            </a:r>
            <a:endParaRPr lang="en-US" altLang="en-US" smtClean="0"/>
          </a:p>
        </p:txBody>
      </p:sp>
      <p:sp>
        <p:nvSpPr>
          <p:cNvPr id="17411" name="Rectangle 3"/>
          <p:cNvSpPr>
            <a:spLocks noGrp="1" noChangeArrowheads="1"/>
          </p:cNvSpPr>
          <p:nvPr>
            <p:ph type="body" idx="1"/>
          </p:nvPr>
        </p:nvSpPr>
        <p:spPr>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marL="0" indent="0" algn="just" eaLnBrk="1" hangingPunct="1">
              <a:lnSpc>
                <a:spcPct val="220000"/>
              </a:lnSpc>
              <a:buFont typeface="Wingdings" panose="05000000000000000000" pitchFamily="2" charset="2"/>
              <a:buNone/>
            </a:pPr>
            <a:r>
              <a:rPr lang="fa-IR" altLang="en-US" sz="1800" b="1" smtClean="0"/>
              <a:t>مقدار انرژي </a:t>
            </a:r>
            <a:r>
              <a:rPr lang="fa-IR" altLang="en-US" sz="1800" b="1" smtClean="0">
                <a:hlinkClick r:id="rId2" tooltip="مغناطیسی (صفحه وجود ندارد)"/>
              </a:rPr>
              <a:t>مغناطيسي</a:t>
            </a:r>
            <a:r>
              <a:rPr lang="fa-IR" altLang="en-US" sz="1800" b="1" smtClean="0"/>
              <a:t> که يک تصوير رقومي به هنگام تصوير برداري کسب ميکند، رقم‌هاي دوتايي(</a:t>
            </a:r>
            <a:r>
              <a:rPr lang="en-US" altLang="en-US" sz="1800" b="1" smtClean="0"/>
              <a:t>Digit binary</a:t>
            </a:r>
            <a:r>
              <a:rPr lang="fa-IR" altLang="en-US" sz="1800" b="1" smtClean="0"/>
              <a:t>) يا </a:t>
            </a:r>
            <a:r>
              <a:rPr lang="fa-IR" altLang="en-US" sz="1800" b="1" smtClean="0">
                <a:hlinkClick r:id="rId3" tooltip="بیت"/>
              </a:rPr>
              <a:t>بيت</a:t>
            </a:r>
            <a:r>
              <a:rPr lang="fa-IR" altLang="en-US" sz="1800" b="1" smtClean="0"/>
              <a:t> ها(</a:t>
            </a:r>
            <a:r>
              <a:rPr lang="en-US" altLang="en-US" sz="1800" b="1" smtClean="0"/>
              <a:t>Bits</a:t>
            </a:r>
            <a:r>
              <a:rPr lang="fa-IR" altLang="en-US" sz="1800" b="1" smtClean="0"/>
              <a:t>) را تشکيل ميدهند که از قوه صفر تا ۲ ارزش گذاري شده‌است.هر بيت، توان يک به قوه ۲ (۱بيت=۲۱)ميباشد. حداکثر تعداد روشنايي بستگي به تعداد بيت‌ها دارد. بنابراين ۸ بيت يعني ۲۵۶ شماره رقومي که دامنه‌اي از ۰ تا ۲۵۵ دارد.به همين دليل است که وقتي شما تصوير رستري از گيرنده خاصي مانند </a:t>
            </a:r>
            <a:r>
              <a:rPr lang="en-US" altLang="en-US" sz="1800" b="1" smtClean="0"/>
              <a:t>TM</a:t>
            </a:r>
            <a:r>
              <a:rPr lang="fa-IR" altLang="en-US" sz="1800" b="1" smtClean="0"/>
              <a:t> را وارد [[نرم افزار]]ي ميکنيد تغييرات ميزان روشنايي را بين ۰ تا ۲۵۵ نشان ميدهد.</a:t>
            </a:r>
            <a:endParaRPr lang="en-US" altLang="en-US" sz="1800" b="1" smtClean="0"/>
          </a:p>
        </p:txBody>
      </p:sp>
    </p:spTree>
  </p:cSld>
  <p:clrMapOvr>
    <a:masterClrMapping/>
  </p:clrMapOvr>
  <p:transition>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AutoShape 2"/>
          <p:cNvSpPr>
            <a:spLocks noGrp="1" noChangeArrowheads="1"/>
          </p:cNvSpPr>
          <p:nvPr>
            <p:ph type="title"/>
          </p:nvPr>
        </p:nvSpPr>
        <p:spPr>
          <a:noFill/>
          <a:extLst>
            <a:ext uri="{91240B29-F687-4F45-9708-019B960494DF}">
              <a14:hiddenLine xmlns:a14="http://schemas.microsoft.com/office/drawing/2010/main" w="9525" cap="flat" cmpd="sng" algn="ctr">
                <a:solidFill>
                  <a:schemeClr val="tx1"/>
                </a:solidFill>
                <a:prstDash val="solid"/>
                <a:round/>
                <a:headEnd/>
                <a:tailEnd/>
              </a14:hiddenLine>
            </a:ext>
          </a:extLst>
        </p:spPr>
        <p:txBody>
          <a:bodyPr/>
          <a:lstStyle/>
          <a:p>
            <a:pPr algn="just" eaLnBrk="1" hangingPunct="1"/>
            <a:r>
              <a:rPr lang="fa-IR" altLang="en-US" smtClean="0"/>
              <a:t>دقت تصوير</a:t>
            </a:r>
            <a:endParaRPr lang="en-US" altLang="en-US" smtClean="0"/>
          </a:p>
        </p:txBody>
      </p:sp>
      <p:sp>
        <p:nvSpPr>
          <p:cNvPr id="18435" name="Rectangle 3"/>
          <p:cNvSpPr>
            <a:spLocks noGrp="1" noChangeArrowheads="1"/>
          </p:cNvSpPr>
          <p:nvPr>
            <p:ph type="body" idx="1"/>
          </p:nvPr>
        </p:nvSpPr>
        <p:spPr>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marL="0" indent="0" algn="just" eaLnBrk="1" hangingPunct="1">
              <a:lnSpc>
                <a:spcPct val="220000"/>
              </a:lnSpc>
              <a:buFont typeface="Wingdings" panose="05000000000000000000" pitchFamily="2" charset="2"/>
              <a:buNone/>
            </a:pPr>
            <a:r>
              <a:rPr lang="fa-IR" altLang="en-US" sz="2000" b="1" smtClean="0"/>
              <a:t>دقت تصوير بستگي به شماره پيکسل‌ها دارد.با يک تصوير ۲ بيتي، حداکثر دامنه روشنايي ۲۲ يعني ۴ ميباشد که دامنه آن از ۰ تا ۳ تغيير ميکند.در اين حالت تصوير دقت (تفکيک پذيري لازم) را ندارد.تصوير ۸ بيتي حداکثر دامنه ۲۵۶ دارد و تغييرات آن بين ۰ تا ۲۵۵ است.که دقت بالاتري دارد.</a:t>
            </a:r>
            <a:endParaRPr lang="en-US" altLang="en-US" sz="2000" b="1" smtClean="0"/>
          </a:p>
        </p:txBody>
      </p:sp>
    </p:spTree>
  </p:cSld>
  <p:clrMapOvr>
    <a:masterClrMapping/>
  </p:clrMapOvr>
  <p:transition>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AutoShape 2"/>
          <p:cNvSpPr>
            <a:spLocks noGrp="1" noChangeArrowheads="1"/>
          </p:cNvSpPr>
          <p:nvPr>
            <p:ph type="title"/>
          </p:nvPr>
        </p:nvSpPr>
        <p:spPr>
          <a:noFill/>
          <a:extLst>
            <a:ext uri="{91240B29-F687-4F45-9708-019B960494DF}">
              <a14:hiddenLine xmlns:a14="http://schemas.microsoft.com/office/drawing/2010/main" w="9525" cap="flat" cmpd="sng" algn="ctr">
                <a:solidFill>
                  <a:schemeClr val="tx1"/>
                </a:solidFill>
                <a:prstDash val="solid"/>
                <a:round/>
                <a:headEnd/>
                <a:tailEnd/>
              </a14:hiddenLine>
            </a:ext>
          </a:extLst>
        </p:spPr>
        <p:txBody>
          <a:bodyPr/>
          <a:lstStyle/>
          <a:p>
            <a:pPr algn="just" eaLnBrk="1" hangingPunct="1"/>
            <a:r>
              <a:rPr lang="fa-IR" altLang="en-US" smtClean="0"/>
              <a:t>روش‌هاي پردازش تصاوير</a:t>
            </a:r>
            <a:endParaRPr lang="en-US" altLang="en-US" smtClean="0"/>
          </a:p>
        </p:txBody>
      </p:sp>
      <p:sp>
        <p:nvSpPr>
          <p:cNvPr id="19459" name="Rectangle 3"/>
          <p:cNvSpPr>
            <a:spLocks noGrp="1" noChangeArrowheads="1"/>
          </p:cNvSpPr>
          <p:nvPr>
            <p:ph type="body" idx="1"/>
          </p:nvPr>
        </p:nvSpPr>
        <p:spPr>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marL="0" indent="0" algn="just" eaLnBrk="1" hangingPunct="1">
              <a:lnSpc>
                <a:spcPct val="220000"/>
              </a:lnSpc>
              <a:buFont typeface="Wingdings" panose="05000000000000000000" pitchFamily="2" charset="2"/>
              <a:buNone/>
            </a:pPr>
            <a:r>
              <a:rPr lang="fa-IR" altLang="en-US" sz="2000" b="1" smtClean="0"/>
              <a:t>يک هيستوگرام تصوير از يک </a:t>
            </a:r>
            <a:r>
              <a:rPr lang="fa-IR" altLang="en-US" sz="2000" b="1" smtClean="0">
                <a:hlinkClick r:id="rId2" tooltip="زمان استراحت اسپین-لاتیس"/>
              </a:rPr>
              <a:t>تصوير </a:t>
            </a:r>
            <a:r>
              <a:rPr lang="en-US" altLang="en-US" sz="2000" b="1" smtClean="0">
                <a:hlinkClick r:id="rId2" tooltip="زمان استراحت اسپین-لاتیس"/>
              </a:rPr>
              <a:t>T1</a:t>
            </a:r>
            <a:r>
              <a:rPr lang="fa-IR" altLang="en-US" sz="2000" b="1" smtClean="0"/>
              <a:t> فيلتر شده از يک </a:t>
            </a:r>
            <a:r>
              <a:rPr lang="fa-IR" altLang="en-US" sz="2000" b="1" smtClean="0">
                <a:hlinkClick r:id="rId3" tooltip="مغز"/>
              </a:rPr>
              <a:t>مغز</a:t>
            </a:r>
            <a:r>
              <a:rPr lang="fa-IR" altLang="en-US" sz="2000" b="1" smtClean="0"/>
              <a:t>، پردازش شده توسط نرم افزار </a:t>
            </a:r>
            <a:r>
              <a:rPr lang="fa-IR" altLang="en-US" sz="2000" b="1" smtClean="0">
                <a:hlinkClick r:id="rId4" tooltip="مانگو"/>
              </a:rPr>
              <a:t>مانگو</a:t>
            </a:r>
            <a:r>
              <a:rPr lang="fa-IR" altLang="en-US" sz="2000" b="1" smtClean="0"/>
              <a:t>. ۳ قلهٔ مشهود در اين </a:t>
            </a:r>
            <a:r>
              <a:rPr lang="fa-IR" altLang="en-US" sz="2000" b="1" smtClean="0">
                <a:hlinkClick r:id="rId5" tooltip="نمودار ستونی (صفحه وجود ندارد)"/>
              </a:rPr>
              <a:t>نمودار ستوني</a:t>
            </a:r>
            <a:r>
              <a:rPr lang="fa-IR" altLang="en-US" sz="2000" b="1" smtClean="0"/>
              <a:t> متعلق به </a:t>
            </a:r>
            <a:r>
              <a:rPr lang="fa-IR" altLang="en-US" sz="2000" b="1" smtClean="0">
                <a:hlinkClick r:id="rId6" tooltip="ماده سفید (صفحه وجود ندارد)"/>
              </a:rPr>
              <a:t>ماده سفيد</a:t>
            </a:r>
            <a:r>
              <a:rPr lang="fa-IR" altLang="en-US" sz="2000" b="1" smtClean="0"/>
              <a:t>، </a:t>
            </a:r>
            <a:r>
              <a:rPr lang="fa-IR" altLang="en-US" sz="2000" b="1" smtClean="0">
                <a:hlinkClick r:id="rId7" tooltip="ماده خاکستری (صفحه وجود ندارد)"/>
              </a:rPr>
              <a:t>ماده خاکستري</a:t>
            </a:r>
            <a:r>
              <a:rPr lang="fa-IR" altLang="en-US" sz="2000" b="1" smtClean="0"/>
              <a:t>، و </a:t>
            </a:r>
            <a:r>
              <a:rPr lang="en-US" altLang="en-US" sz="2000" b="1" smtClean="0">
                <a:hlinkClick r:id="rId8" tooltip="آب نخاع (صفحه وجود ندارد)"/>
              </a:rPr>
              <a:t>CSF</a:t>
            </a:r>
            <a:r>
              <a:rPr lang="fa-IR" altLang="en-US" sz="2000" b="1" smtClean="0">
                <a:hlinkClick r:id="rId8" tooltip="آب نخاع (صفحه وجود ندارد)"/>
              </a:rPr>
              <a:t> (آب نخاع)</a:t>
            </a:r>
            <a:r>
              <a:rPr lang="fa-IR" altLang="en-US" sz="2000" b="1" smtClean="0"/>
              <a:t> ميباشند. دم سمت چپ متعلق به بقاياي </a:t>
            </a:r>
            <a:r>
              <a:rPr lang="fa-IR" altLang="en-US" sz="2000" b="1" smtClean="0">
                <a:hlinkClick r:id="rId9" tooltip="جمجمه"/>
              </a:rPr>
              <a:t>جمجمه</a:t>
            </a:r>
            <a:r>
              <a:rPr lang="fa-IR" altLang="en-US" sz="2000" b="1" smtClean="0"/>
              <a:t> و </a:t>
            </a:r>
            <a:r>
              <a:rPr lang="fa-IR" altLang="en-US" sz="2000" b="1" smtClean="0">
                <a:hlinkClick r:id="rId10" tooltip="چربی (صفحه وجود ندارد)"/>
              </a:rPr>
              <a:t>چربي</a:t>
            </a:r>
            <a:r>
              <a:rPr lang="fa-IR" altLang="en-US" sz="2000" b="1" smtClean="0"/>
              <a:t> پس از حذف به روش پردازش (فيلترينگ)بدست آمده.</a:t>
            </a:r>
            <a:endParaRPr lang="en-US" altLang="en-US" sz="2000" b="1" smtClean="0"/>
          </a:p>
        </p:txBody>
      </p:sp>
      <p:sp>
        <p:nvSpPr>
          <p:cNvPr id="19460" name="Rectangle 5"/>
          <p:cNvSpPr>
            <a:spLocks noChangeArrowheads="1"/>
          </p:cNvSpPr>
          <p:nvPr/>
        </p:nvSpPr>
        <p:spPr bwMode="auto">
          <a:xfrm>
            <a:off x="0" y="27813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pic>
        <p:nvPicPr>
          <p:cNvPr id="19461" name="Picture 4" descr="http://upload.wikimedia.org/wikipedia/commons/thumb/d/d9/MANGO_histogram_0001.png/300px-MANGO_histogram_0001.png"/>
          <p:cNvPicPr>
            <a:picLocks noChangeAspect="1" noChangeArrowheads="1"/>
          </p:cNvPicPr>
          <p:nvPr/>
        </p:nvPicPr>
        <p:blipFill>
          <a:blip r:embed="rId11" r:link="rId12">
            <a:extLst>
              <a:ext uri="{28A0092B-C50C-407E-A947-70E740481C1C}">
                <a14:useLocalDpi xmlns:a14="http://schemas.microsoft.com/office/drawing/2010/main" val="0"/>
              </a:ext>
            </a:extLst>
          </a:blip>
          <a:srcRect/>
          <a:stretch>
            <a:fillRect/>
          </a:stretch>
        </p:blipFill>
        <p:spPr bwMode="auto">
          <a:xfrm>
            <a:off x="971550" y="1125538"/>
            <a:ext cx="28575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2" name="Rectangle 7"/>
          <p:cNvSpPr>
            <a:spLocks noChangeArrowheads="1"/>
          </p:cNvSpPr>
          <p:nvPr/>
        </p:nvSpPr>
        <p:spPr bwMode="auto">
          <a:xfrm>
            <a:off x="0" y="2362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pic>
        <p:nvPicPr>
          <p:cNvPr id="19463" name="Picture 6" descr="http://upload.wikimedia.org/wikipedia/commons/thumb/0/03/Kasraie_scalped_3d010r_cal_BET2_0001.png/300px-Kasraie_scalped_3d010r_cal_BET2_0001.png"/>
          <p:cNvPicPr>
            <a:picLocks noChangeAspect="1" noChangeArrowheads="1"/>
          </p:cNvPicPr>
          <p:nvPr/>
        </p:nvPicPr>
        <p:blipFill>
          <a:blip r:embed="rId13" r:link="rId14">
            <a:extLst>
              <a:ext uri="{28A0092B-C50C-407E-A947-70E740481C1C}">
                <a14:useLocalDpi xmlns:a14="http://schemas.microsoft.com/office/drawing/2010/main" val="0"/>
              </a:ext>
            </a:extLst>
          </a:blip>
          <a:srcRect/>
          <a:stretch>
            <a:fillRect/>
          </a:stretch>
        </p:blipFill>
        <p:spPr bwMode="auto">
          <a:xfrm>
            <a:off x="1042988" y="4508500"/>
            <a:ext cx="2066925" cy="206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4"/>
          <p:cNvSpPr>
            <a:spLocks noGrp="1" noChangeArrowheads="1"/>
          </p:cNvSpPr>
          <p:nvPr>
            <p:ph type="body" idx="1"/>
          </p:nvPr>
        </p:nvSpPr>
        <p:spPr>
          <a:xfrm>
            <a:off x="971550" y="3500438"/>
            <a:ext cx="7693025" cy="2297112"/>
          </a:xfrm>
        </p:spPr>
        <p:txBody>
          <a:bodyPr/>
          <a:lstStyle/>
          <a:p>
            <a:pPr marL="0" indent="0" algn="just" eaLnBrk="1" hangingPunct="1">
              <a:lnSpc>
                <a:spcPct val="180000"/>
              </a:lnSpc>
            </a:pPr>
            <a:r>
              <a:rPr lang="fa-IR" altLang="en-US" sz="2000" b="1" smtClean="0"/>
              <a:t> بيشتر تصاويري که توسط ماهواره‌ها يا </a:t>
            </a:r>
            <a:r>
              <a:rPr lang="fa-IR" altLang="en-US" sz="2000" b="1" smtClean="0">
                <a:hlinkClick r:id="rId2" tooltip="رادار"/>
              </a:rPr>
              <a:t>رادار‌ها</a:t>
            </a:r>
            <a:r>
              <a:rPr lang="fa-IR" altLang="en-US" sz="2000" b="1" smtClean="0"/>
              <a:t> ثبت ميگردند، اختلالاتي در تصوير به وجود ميايد که به دليل خش ميباشد. دو اختلال مهم در تصاوير چند باندي، نواري شدن (</a:t>
            </a:r>
            <a:r>
              <a:rPr lang="en-US" altLang="en-US" sz="2000" b="1" smtClean="0"/>
              <a:t>Banding</a:t>
            </a:r>
            <a:r>
              <a:rPr lang="fa-IR" altLang="en-US" sz="2000" b="1" smtClean="0"/>
              <a:t>) و خطوط از جا افتاده ميباشد.</a:t>
            </a:r>
            <a:endParaRPr lang="en-US" altLang="en-US" sz="2000" b="1" smtClean="0"/>
          </a:p>
        </p:txBody>
      </p:sp>
      <p:sp>
        <p:nvSpPr>
          <p:cNvPr id="20483" name="AutoShape 5"/>
          <p:cNvSpPr>
            <a:spLocks noGrp="1" noChangeArrowheads="1"/>
          </p:cNvSpPr>
          <p:nvPr>
            <p:ph type="title"/>
          </p:nvPr>
        </p:nvSpPr>
        <p:spPr/>
        <p:txBody>
          <a:bodyPr/>
          <a:lstStyle/>
          <a:p>
            <a:pPr algn="just" eaLnBrk="1" hangingPunct="1"/>
            <a:r>
              <a:rPr lang="fa-IR" altLang="en-US" sz="2800" smtClean="0"/>
              <a:t>روشهاي متعددي در </a:t>
            </a:r>
            <a:r>
              <a:rPr lang="fa-IR" altLang="en-US" sz="2800" smtClean="0">
                <a:hlinkClick r:id="rId3" tooltip="پردازش تصویر"/>
              </a:rPr>
              <a:t>پردازش تصوير</a:t>
            </a:r>
            <a:r>
              <a:rPr lang="fa-IR" altLang="en-US" sz="2800" smtClean="0"/>
              <a:t> بکار برده ميشوند. برخي از آنان در زير توضيح داده شده‌اند:</a:t>
            </a:r>
            <a:endParaRPr lang="en-US" altLang="en-US" sz="2800" smtClean="0"/>
          </a:p>
        </p:txBody>
      </p:sp>
      <p:sp>
        <p:nvSpPr>
          <p:cNvPr id="20484" name="AutoShape 6"/>
          <p:cNvSpPr>
            <a:spLocks noChangeArrowheads="1"/>
          </p:cNvSpPr>
          <p:nvPr/>
        </p:nvSpPr>
        <p:spPr bwMode="auto">
          <a:xfrm>
            <a:off x="827088" y="2420938"/>
            <a:ext cx="7924800" cy="1143000"/>
          </a:xfrm>
          <a:prstGeom prst="roundRect">
            <a:avLst>
              <a:gd name="adj" fmla="val 21667"/>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ct val="90000"/>
              </a:lnSpc>
            </a:pPr>
            <a:r>
              <a:rPr lang="fa-IR" altLang="en-US" sz="3200" b="1">
                <a:solidFill>
                  <a:schemeClr val="tx2"/>
                </a:solidFill>
              </a:rPr>
              <a:t>ترميم تصوير(</a:t>
            </a:r>
            <a:r>
              <a:rPr lang="en-US" altLang="en-US" sz="3200" b="1">
                <a:solidFill>
                  <a:schemeClr val="tx2"/>
                </a:solidFill>
              </a:rPr>
              <a:t>Image restoration</a:t>
            </a:r>
            <a:r>
              <a:rPr lang="fa-IR" altLang="en-US" sz="3200" b="1">
                <a:solidFill>
                  <a:schemeClr val="tx2"/>
                </a:solidFill>
              </a:rPr>
              <a:t>)</a:t>
            </a:r>
            <a:r>
              <a:rPr lang="en-US" altLang="en-US" sz="3200" b="1">
                <a:solidFill>
                  <a:schemeClr val="tx2"/>
                </a:solidFill>
              </a:rPr>
              <a:t/>
            </a:r>
            <a:br>
              <a:rPr lang="en-US" altLang="en-US" sz="3200" b="1">
                <a:solidFill>
                  <a:schemeClr val="tx2"/>
                </a:solidFill>
              </a:rPr>
            </a:br>
            <a:endParaRPr lang="en-US" altLang="en-US" sz="3200" b="1">
              <a:solidFill>
                <a:schemeClr val="tx2"/>
              </a:solidFill>
            </a:endParaRPr>
          </a:p>
        </p:txBody>
      </p:sp>
    </p:spTree>
  </p:cSld>
  <p:clrMapOvr>
    <a:masterClrMapping/>
  </p:clrMapOvr>
  <p:transition>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4"/>
          <p:cNvSpPr>
            <a:spLocks noGrp="1" noChangeArrowheads="1"/>
          </p:cNvSpPr>
          <p:nvPr>
            <p:ph type="body" idx="1"/>
          </p:nvPr>
        </p:nvSpPr>
        <p:spPr>
          <a:xfrm>
            <a:off x="838200" y="2362200"/>
            <a:ext cx="7693025" cy="1571625"/>
          </a:xfrm>
        </p:spPr>
        <p:txBody>
          <a:bodyPr/>
          <a:lstStyle/>
          <a:p>
            <a:pPr algn="just" eaLnBrk="1" hangingPunct="1">
              <a:lnSpc>
                <a:spcPct val="150000"/>
              </a:lnSpc>
            </a:pPr>
            <a:r>
              <a:rPr lang="fa-IR" altLang="en-US" sz="2400" b="1" smtClean="0"/>
              <a:t>اشتباهي که توسط </a:t>
            </a:r>
            <a:r>
              <a:rPr lang="fa-IR" altLang="en-US" sz="2400" b="1" smtClean="0">
                <a:hlinkClick r:id="rId2" tooltip="سنسور (صفحه وجود ندارد)"/>
              </a:rPr>
              <a:t>سنسور</a:t>
            </a:r>
            <a:r>
              <a:rPr lang="fa-IR" altLang="en-US" sz="2400" b="1" smtClean="0"/>
              <a:t> گيرنده، در ثبت و انتقال داده‌ها روي ميدهد.و يا تغيير پيکسل در بين رديف‌ها ميتواند باعث ايجاد چنين اشتباهي گردد.</a:t>
            </a:r>
            <a:endParaRPr lang="en-US" altLang="en-US" sz="2400" b="1" smtClean="0"/>
          </a:p>
        </p:txBody>
      </p:sp>
      <p:sp>
        <p:nvSpPr>
          <p:cNvPr id="21507" name="AutoShape 5"/>
          <p:cNvSpPr>
            <a:spLocks noGrp="1" noChangeArrowheads="1"/>
          </p:cNvSpPr>
          <p:nvPr>
            <p:ph type="title"/>
          </p:nvPr>
        </p:nvSpPr>
        <p:spPr/>
        <p:txBody>
          <a:bodyPr/>
          <a:lstStyle/>
          <a:p>
            <a:pPr algn="just" eaLnBrk="1" hangingPunct="1"/>
            <a:r>
              <a:rPr lang="fa-IR" altLang="en-US" smtClean="0"/>
              <a:t>نواري شدن(باندي شدن)</a:t>
            </a:r>
            <a:endParaRPr lang="en-US" altLang="en-US" smtClean="0"/>
          </a:p>
        </p:txBody>
      </p:sp>
      <p:sp>
        <p:nvSpPr>
          <p:cNvPr id="21508" name="AutoShape 6"/>
          <p:cNvSpPr>
            <a:spLocks noChangeArrowheads="1"/>
          </p:cNvSpPr>
          <p:nvPr/>
        </p:nvSpPr>
        <p:spPr bwMode="auto">
          <a:xfrm>
            <a:off x="900113" y="3860800"/>
            <a:ext cx="7924800" cy="1143000"/>
          </a:xfrm>
          <a:prstGeom prst="roundRect">
            <a:avLst>
              <a:gd name="adj" fmla="val 21667"/>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lnSpc>
                <a:spcPct val="90000"/>
              </a:lnSpc>
            </a:pPr>
            <a:r>
              <a:rPr lang="fa-IR" altLang="en-US" sz="3600" b="1">
                <a:solidFill>
                  <a:schemeClr val="tx2"/>
                </a:solidFill>
              </a:rPr>
              <a:t>خطوط از جا افتاده</a:t>
            </a:r>
            <a:endParaRPr lang="en-US" altLang="en-US" sz="3600" b="1">
              <a:solidFill>
                <a:schemeClr val="tx2"/>
              </a:solidFill>
            </a:endParaRPr>
          </a:p>
        </p:txBody>
      </p:sp>
      <p:sp>
        <p:nvSpPr>
          <p:cNvPr id="21509" name="Rectangle 7"/>
          <p:cNvSpPr>
            <a:spLocks noChangeArrowheads="1"/>
          </p:cNvSpPr>
          <p:nvPr/>
        </p:nvSpPr>
        <p:spPr bwMode="auto">
          <a:xfrm>
            <a:off x="900113" y="5084763"/>
            <a:ext cx="7693025" cy="1571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r" rtl="1">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tx1"/>
              </a:buClr>
              <a:buSzPct val="80000"/>
              <a:buChar char="–"/>
              <a:defRPr>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tx1"/>
              </a:buClr>
              <a:buSzPct val="65000"/>
              <a:buFont typeface="Wingdings" panose="05000000000000000000" pitchFamily="2" charset="2"/>
              <a:buChar char="l"/>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20000"/>
              </a:spcBef>
              <a:spcAft>
                <a:spcPct val="0"/>
              </a:spcAft>
              <a:buClr>
                <a:schemeClr val="tx1"/>
              </a:buClr>
              <a:buSzPct val="65000"/>
              <a:buFont typeface="Wingdings" panose="05000000000000000000" pitchFamily="2" charset="2"/>
              <a:buChar char="l"/>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20000"/>
              </a:spcBef>
              <a:spcAft>
                <a:spcPct val="0"/>
              </a:spcAft>
              <a:buClr>
                <a:schemeClr val="tx1"/>
              </a:buClr>
              <a:buSzPct val="65000"/>
              <a:buFont typeface="Wingdings" panose="05000000000000000000" pitchFamily="2" charset="2"/>
              <a:buChar char="l"/>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20000"/>
              </a:spcBef>
              <a:spcAft>
                <a:spcPct val="0"/>
              </a:spcAft>
              <a:buClr>
                <a:schemeClr val="tx1"/>
              </a:buClr>
              <a:buSzPct val="65000"/>
              <a:buFont typeface="Wingdings" panose="05000000000000000000" pitchFamily="2" charset="2"/>
              <a:buChar char="l"/>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20000"/>
              </a:spcBef>
              <a:spcAft>
                <a:spcPct val="0"/>
              </a:spcAft>
              <a:buClr>
                <a:schemeClr val="tx1"/>
              </a:buClr>
              <a:buSzPct val="65000"/>
              <a:buFont typeface="Wingdings" panose="05000000000000000000" pitchFamily="2" charset="2"/>
              <a:buChar char="l"/>
              <a:defRPr>
                <a:solidFill>
                  <a:schemeClr val="tx1"/>
                </a:solidFill>
                <a:latin typeface="Arial" panose="020B0604020202020204" pitchFamily="34" charset="0"/>
                <a:cs typeface="Arial" panose="020B0604020202020204" pitchFamily="34" charset="0"/>
              </a:defRPr>
            </a:lvl9pPr>
          </a:lstStyle>
          <a:p>
            <a:pPr algn="just" eaLnBrk="1" hangingPunct="1">
              <a:lnSpc>
                <a:spcPct val="150000"/>
              </a:lnSpc>
            </a:pPr>
            <a:r>
              <a:rPr lang="fa-IR" altLang="en-US" sz="2400" b="1"/>
              <a:t>اشتباهي که در ثبت و انتقال داده‌ها روي ميدهد و در نتيجه، يک رديف پيکسل در عکس از بين ميرود.</a:t>
            </a:r>
            <a:endParaRPr lang="en-US" altLang="en-US" sz="2400" b="1"/>
          </a:p>
        </p:txBody>
      </p:sp>
    </p:spTree>
  </p:cSld>
  <p:clrMapOvr>
    <a:masterClrMapping/>
  </p:clrMapOvr>
  <p:transition>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AutoShape 2"/>
          <p:cNvSpPr>
            <a:spLocks noGrp="1" noChangeArrowheads="1"/>
          </p:cNvSpPr>
          <p:nvPr>
            <p:ph type="title"/>
          </p:nvPr>
        </p:nvSpPr>
        <p:spPr/>
        <p:txBody>
          <a:bodyPr/>
          <a:lstStyle/>
          <a:p>
            <a:pPr algn="just" eaLnBrk="1" hangingPunct="1"/>
            <a:r>
              <a:rPr lang="fa-IR" altLang="en-US" smtClean="0"/>
              <a:t>بالا بردن دقت عکس و هيستوگرام تصوير</a:t>
            </a:r>
            <a:endParaRPr lang="en-US" altLang="en-US" smtClean="0"/>
          </a:p>
        </p:txBody>
      </p:sp>
      <p:sp>
        <p:nvSpPr>
          <p:cNvPr id="22531" name="Rectangle 3"/>
          <p:cNvSpPr>
            <a:spLocks noGrp="1" noChangeArrowheads="1"/>
          </p:cNvSpPr>
          <p:nvPr>
            <p:ph type="body" idx="1"/>
          </p:nvPr>
        </p:nvSpPr>
        <p:spPr/>
        <p:txBody>
          <a:bodyPr/>
          <a:lstStyle/>
          <a:p>
            <a:pPr algn="just" eaLnBrk="1" hangingPunct="1">
              <a:lnSpc>
                <a:spcPct val="110000"/>
              </a:lnSpc>
            </a:pPr>
            <a:r>
              <a:rPr lang="fa-IR" altLang="en-US" sz="2000" b="1" smtClean="0"/>
              <a:t>يکي از کارهاي مهمي که در پردازش تصوير انجام ميگردد، بالا بردن دقت عکس به منظور ديد و تفسير چشمي دقيق تر ميباشد.روش‌هاي بسياري براي رسيدن به اين هدف وجود دارد ولي مهمترين آنها، افزايش تباين(</a:t>
            </a:r>
            <a:r>
              <a:rPr lang="en-US" altLang="en-US" sz="2000" b="1" smtClean="0"/>
              <a:t>Contrast</a:t>
            </a:r>
            <a:r>
              <a:rPr lang="fa-IR" altLang="en-US" sz="2000" b="1" smtClean="0"/>
              <a:t>) تصوير و عمليات </a:t>
            </a:r>
            <a:r>
              <a:rPr lang="fa-IR" altLang="en-US" sz="2000" b="1" smtClean="0">
                <a:hlinkClick r:id="rId2" tooltip="فیلتر"/>
              </a:rPr>
              <a:t>فيلتر</a:t>
            </a:r>
            <a:r>
              <a:rPr lang="fa-IR" altLang="en-US" sz="2000" b="1" smtClean="0"/>
              <a:t> کردن ميباشد.</a:t>
            </a:r>
          </a:p>
          <a:p>
            <a:pPr algn="just" eaLnBrk="1" hangingPunct="1">
              <a:lnSpc>
                <a:spcPct val="110000"/>
              </a:lnSpc>
            </a:pPr>
            <a:r>
              <a:rPr lang="fa-IR" altLang="en-US" sz="2000" b="1" smtClean="0"/>
              <a:t>در هر تصوير رقومي، مقادير پيکسل‌ها بيانگر خصوصيات آن تصوير(مانند ميزان روشنايي تصوير و وضوح آن) ميباشد.هيستوگرام تصوير در حقيقت بيان گرافيکي ميزان روشنايي تصوير ميباشد. مقادير روشنايي(براي مثال ۰-۲۵۵) در طول محور </a:t>
            </a:r>
            <a:r>
              <a:rPr lang="en-US" altLang="en-US" sz="2000" b="1" smtClean="0"/>
              <a:t>X</a:t>
            </a:r>
            <a:r>
              <a:rPr lang="fa-IR" altLang="en-US" sz="2000" b="1" smtClean="0"/>
              <a:t> بيان شده و ميزان فراواني هر مقدار در محور </a:t>
            </a:r>
            <a:r>
              <a:rPr lang="en-US" altLang="en-US" sz="2000" b="1" smtClean="0"/>
              <a:t>Y</a:t>
            </a:r>
            <a:r>
              <a:rPr lang="fa-IR" altLang="en-US" sz="2000" b="1" smtClean="0"/>
              <a:t> بيان ميگردد.</a:t>
            </a:r>
          </a:p>
          <a:p>
            <a:pPr algn="just" eaLnBrk="1" hangingPunct="1">
              <a:lnSpc>
                <a:spcPct val="110000"/>
              </a:lnSpc>
            </a:pPr>
            <a:r>
              <a:rPr lang="fa-IR" altLang="en-US" sz="2000" b="1" smtClean="0"/>
              <a:t>تصوير ۸ بيتي(۰-۲۵۵) در بالا و </a:t>
            </a:r>
            <a:r>
              <a:rPr lang="fa-IR" altLang="en-US" sz="2000" b="1" smtClean="0">
                <a:hlinkClick r:id="rId3" tooltip="هیستوگرام (صفحه وجود ندارد)"/>
              </a:rPr>
              <a:t>هيستوگرام</a:t>
            </a:r>
            <a:r>
              <a:rPr lang="fa-IR" altLang="en-US" sz="2000" b="1" smtClean="0"/>
              <a:t> مقادير پيکسل تصوير در پايين. محور افقي بين ۰-۲۵۵ و محور قائم، تعداد پيکسل‌ها ميباشد.</a:t>
            </a:r>
            <a:endParaRPr lang="en-US" altLang="en-US" sz="2000" b="1" smtClean="0"/>
          </a:p>
        </p:txBody>
      </p:sp>
    </p:spTree>
  </p:cSld>
  <p:clrMapOvr>
    <a:masterClrMapping/>
  </p:clrMapOvr>
  <p:transition>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AutoShape 2"/>
          <p:cNvSpPr>
            <a:spLocks noGrp="1" noChangeArrowheads="1"/>
          </p:cNvSpPr>
          <p:nvPr>
            <p:ph type="title"/>
          </p:nvPr>
        </p:nvSpPr>
        <p:spPr>
          <a:noFill/>
          <a:extLst>
            <a:ext uri="{91240B29-F687-4F45-9708-019B960494DF}">
              <a14:hiddenLine xmlns:a14="http://schemas.microsoft.com/office/drawing/2010/main" w="9525" cap="flat" cmpd="sng" algn="ctr">
                <a:solidFill>
                  <a:schemeClr val="tx1"/>
                </a:solidFill>
                <a:prstDash val="solid"/>
                <a:round/>
                <a:headEnd/>
                <a:tailEnd/>
              </a14:hiddenLine>
            </a:ext>
          </a:extLst>
        </p:spPr>
        <p:txBody>
          <a:bodyPr/>
          <a:lstStyle/>
          <a:p>
            <a:pPr algn="just" eaLnBrk="1" hangingPunct="1"/>
            <a:r>
              <a:rPr lang="fa-IR" altLang="en-US" sz="4000" smtClean="0"/>
              <a:t>افزايش تباين از طريق کشيدن و امتداد آن</a:t>
            </a:r>
            <a:endParaRPr lang="en-US" altLang="en-US" sz="4000" smtClean="0"/>
          </a:p>
        </p:txBody>
      </p:sp>
      <p:sp>
        <p:nvSpPr>
          <p:cNvPr id="23555" name="Rectangle 3"/>
          <p:cNvSpPr>
            <a:spLocks noGrp="1" noChangeArrowheads="1"/>
          </p:cNvSpPr>
          <p:nvPr>
            <p:ph type="body" idx="1"/>
          </p:nvPr>
        </p:nvSpPr>
        <p:spPr/>
        <p:txBody>
          <a:bodyPr/>
          <a:lstStyle/>
          <a:p>
            <a:pPr algn="just" eaLnBrk="1" hangingPunct="1">
              <a:lnSpc>
                <a:spcPct val="150000"/>
              </a:lnSpc>
            </a:pPr>
            <a:r>
              <a:rPr lang="fa-IR" altLang="en-US" sz="2400" b="1" smtClean="0"/>
              <a:t>معمولا دامنه مقادير </a:t>
            </a:r>
            <a:r>
              <a:rPr lang="fa-IR" altLang="en-US" sz="2400" b="1" smtClean="0">
                <a:hlinkClick r:id="rId2" tooltip="پیکسل"/>
              </a:rPr>
              <a:t>پيکسل‌هاي</a:t>
            </a:r>
            <a:r>
              <a:rPr lang="fa-IR" altLang="en-US" sz="2400" b="1" smtClean="0"/>
              <a:t> تصاوير با هر بيتي (در اينجا مثلا ۸ بيت)، بين ۰-۲۵۵ نميباشد.و مثلا بين ۴۸ تا ۱۵۳ ميباشد. براي افزايش تباين، مقادير پيکسل‌ها را آنقدر امتداد ميدهيم تا ۴۸ به جاي ۰ و ۱۵۳ به جاي ۲۵۶ قرار گيرد. در نتيجه تباين وهمچنين کيفيت عکس بالا ميرود. به اين عمل </a:t>
            </a:r>
            <a:r>
              <a:rPr lang="fa-IR" altLang="en-US" sz="2400" b="1" smtClean="0">
                <a:hlinkClick r:id="rId3" tooltip="کشش خطی (صفحه وجود ندارد)"/>
              </a:rPr>
              <a:t>کشش خطي</a:t>
            </a:r>
            <a:r>
              <a:rPr lang="fa-IR" altLang="en-US" sz="2400" b="1" smtClean="0"/>
              <a:t> گويند.</a:t>
            </a:r>
          </a:p>
          <a:p>
            <a:pPr algn="just" eaLnBrk="1" hangingPunct="1">
              <a:lnSpc>
                <a:spcPct val="150000"/>
              </a:lnSpc>
            </a:pPr>
            <a:r>
              <a:rPr lang="fa-IR" altLang="en-US" sz="2400" b="1" smtClean="0"/>
              <a:t>مقادير پيکسل تصوير اصلي (در بالا) و تصوير کشيده شده (در پايين).</a:t>
            </a:r>
            <a:endParaRPr lang="en-US" altLang="en-US" sz="2400" b="1" smtClean="0"/>
          </a:p>
        </p:txBody>
      </p:sp>
    </p:spTree>
  </p:cSld>
  <p:clrMapOvr>
    <a:masterClrMapping/>
  </p:clrMapOvr>
  <p:transition>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AutoShape 2"/>
          <p:cNvSpPr>
            <a:spLocks noGrp="1" noChangeArrowheads="1"/>
          </p:cNvSpPr>
          <p:nvPr>
            <p:ph type="title"/>
          </p:nvPr>
        </p:nvSpPr>
        <p:spPr>
          <a:noFill/>
          <a:extLst>
            <a:ext uri="{91240B29-F687-4F45-9708-019B960494DF}">
              <a14:hiddenLine xmlns:a14="http://schemas.microsoft.com/office/drawing/2010/main" w="9525" cap="flat" cmpd="sng" algn="ctr">
                <a:solidFill>
                  <a:schemeClr val="tx1"/>
                </a:solidFill>
                <a:prstDash val="solid"/>
                <a:round/>
                <a:headEnd/>
                <a:tailEnd/>
              </a14:hiddenLine>
            </a:ext>
          </a:extLst>
        </p:spPr>
        <p:txBody>
          <a:bodyPr/>
          <a:lstStyle/>
          <a:p>
            <a:pPr algn="just" eaLnBrk="1" hangingPunct="1"/>
            <a:r>
              <a:rPr lang="fa-IR" altLang="en-US" smtClean="0"/>
              <a:t>کاربرد پردازش تصوير در زمينه‌هاي مختلف</a:t>
            </a:r>
            <a:endParaRPr lang="en-US" altLang="en-US" smtClean="0"/>
          </a:p>
        </p:txBody>
      </p:sp>
      <p:sp>
        <p:nvSpPr>
          <p:cNvPr id="24579" name="Rectangle 3"/>
          <p:cNvSpPr>
            <a:spLocks noGrp="1" noChangeArrowheads="1"/>
          </p:cNvSpPr>
          <p:nvPr>
            <p:ph type="body" idx="1"/>
          </p:nvPr>
        </p:nvSpPr>
        <p:spPr/>
        <p:txBody>
          <a:bodyPr/>
          <a:lstStyle/>
          <a:p>
            <a:pPr marL="0" indent="0" algn="just" eaLnBrk="1" hangingPunct="1">
              <a:lnSpc>
                <a:spcPct val="170000"/>
              </a:lnSpc>
              <a:buFont typeface="Wingdings" panose="05000000000000000000" pitchFamily="2" charset="2"/>
              <a:buNone/>
            </a:pPr>
            <a:r>
              <a:rPr lang="fa-IR" altLang="en-US" sz="2400" b="1" smtClean="0"/>
              <a:t>امروزه با پيشرفت سيستمهاي تصوير برداري و الگوريتمهاي پردازش تصوير شاخه جديدي در کنترل کيفيت و ابزار دقيق به وجود آمده‌است.و هر روز شاهد عرضه سيستمهاي تصويري پيشرفته براي سنجش اندازه، کاليبراسيون، کنترل اتصالات مکانيکي، افزايش کيفيت توليدو........هستيم.</a:t>
            </a:r>
            <a:endParaRPr lang="en-US" altLang="en-US" sz="2400" b="1" smtClean="0"/>
          </a:p>
        </p:txBody>
      </p:sp>
    </p:spTree>
  </p:cSld>
  <p:clrMapOvr>
    <a:masterClrMapping/>
  </p:clrMapOvr>
  <p:transition>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AutoShape 2"/>
          <p:cNvSpPr>
            <a:spLocks noGrp="1" noChangeArrowheads="1"/>
          </p:cNvSpPr>
          <p:nvPr>
            <p:ph type="title"/>
          </p:nvPr>
        </p:nvSpPr>
        <p:spPr>
          <a:noFill/>
          <a:extLst>
            <a:ext uri="{91240B29-F687-4F45-9708-019B960494DF}">
              <a14:hiddenLine xmlns:a14="http://schemas.microsoft.com/office/drawing/2010/main" w="9525" cap="flat" cmpd="sng" algn="ctr">
                <a:solidFill>
                  <a:schemeClr val="tx1"/>
                </a:solidFill>
                <a:prstDash val="solid"/>
                <a:round/>
                <a:headEnd/>
                <a:tailEnd/>
              </a14:hiddenLine>
            </a:ext>
          </a:extLst>
        </p:spPr>
        <p:txBody>
          <a:bodyPr/>
          <a:lstStyle/>
          <a:p>
            <a:pPr algn="just" eaLnBrk="1" hangingPunct="1"/>
            <a:r>
              <a:rPr lang="fa-IR" altLang="en-US" smtClean="0"/>
              <a:t>اتوماسيون صنعتي</a:t>
            </a:r>
            <a:endParaRPr lang="en-US" altLang="en-US" smtClean="0"/>
          </a:p>
        </p:txBody>
      </p:sp>
      <p:sp>
        <p:nvSpPr>
          <p:cNvPr id="25603" name="Rectangle 3"/>
          <p:cNvSpPr>
            <a:spLocks noGrp="1" noChangeArrowheads="1"/>
          </p:cNvSpPr>
          <p:nvPr>
            <p:ph type="body" idx="1"/>
          </p:nvPr>
        </p:nvSpPr>
        <p:spPr>
          <a:xfrm>
            <a:off x="838200" y="2362200"/>
            <a:ext cx="7693025" cy="4019550"/>
          </a:xfrm>
        </p:spPr>
        <p:txBody>
          <a:bodyPr/>
          <a:lstStyle/>
          <a:p>
            <a:pPr marL="0" indent="0" algn="just" eaLnBrk="1" hangingPunct="1">
              <a:lnSpc>
                <a:spcPct val="140000"/>
              </a:lnSpc>
              <a:buFont typeface="Wingdings" panose="05000000000000000000" pitchFamily="2" charset="2"/>
              <a:buNone/>
            </a:pPr>
            <a:r>
              <a:rPr lang="fa-IR" altLang="en-US" sz="2000" b="1" smtClean="0"/>
              <a:t>با استفاده از تکنيکهاي پردازش تصوير مي‌توان دگرگوني اساسي در خطوط توليد ايجاد کرد. بسياري از پروسه‌هاي صنعتي که تا چند دهه پيش پياده سازيشان دور از انتظار بود، هم اکنون با بهرگيري از پردازش هوشمند تصاوير به مرحله عمل رسيده‌اند. از جمله منافع کاربرد پردازش تصوير به شرح زير است.</a:t>
            </a:r>
          </a:p>
          <a:p>
            <a:pPr marL="0" indent="0" algn="just" eaLnBrk="1" hangingPunct="1">
              <a:lnSpc>
                <a:spcPct val="140000"/>
              </a:lnSpc>
            </a:pPr>
            <a:r>
              <a:rPr lang="fa-IR" altLang="en-US" sz="2000" b="1" smtClean="0"/>
              <a:t>افزايش سرعت و کيفيت تولي </a:t>
            </a:r>
          </a:p>
          <a:p>
            <a:pPr marL="0" indent="0" algn="just" eaLnBrk="1" hangingPunct="1">
              <a:lnSpc>
                <a:spcPct val="140000"/>
              </a:lnSpc>
            </a:pPr>
            <a:r>
              <a:rPr lang="fa-IR" altLang="en-US" sz="2000" b="1" smtClean="0"/>
              <a:t>کاهش ضايعات </a:t>
            </a:r>
          </a:p>
          <a:p>
            <a:pPr marL="0" indent="0" algn="just" eaLnBrk="1" hangingPunct="1">
              <a:lnSpc>
                <a:spcPct val="140000"/>
              </a:lnSpc>
            </a:pPr>
            <a:r>
              <a:rPr lang="fa-IR" altLang="en-US" sz="2000" b="1" smtClean="0"/>
              <a:t>اصلاح روند توليد </a:t>
            </a:r>
          </a:p>
          <a:p>
            <a:pPr marL="0" indent="0" algn="just" eaLnBrk="1" hangingPunct="1">
              <a:lnSpc>
                <a:spcPct val="140000"/>
              </a:lnSpc>
            </a:pPr>
            <a:r>
              <a:rPr lang="fa-IR" altLang="en-US" sz="2000" b="1" smtClean="0"/>
              <a:t>گسترش کنترل کيفيت </a:t>
            </a:r>
            <a:endParaRPr lang="en-US" altLang="en-US" sz="2000" b="1" smtClean="0"/>
          </a:p>
        </p:txBody>
      </p:sp>
    </p:spTree>
  </p:cSld>
  <p:clrMapOvr>
    <a:masterClrMapping/>
  </p:clrMapOvr>
  <p:transition>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AutoShape 2"/>
          <p:cNvSpPr>
            <a:spLocks noGrp="1" noChangeArrowheads="1"/>
          </p:cNvSpPr>
          <p:nvPr>
            <p:ph type="title"/>
          </p:nvPr>
        </p:nvSpPr>
        <p:spPr>
          <a:noFill/>
          <a:extLst>
            <a:ext uri="{91240B29-F687-4F45-9708-019B960494DF}">
              <a14:hiddenLine xmlns:a14="http://schemas.microsoft.com/office/drawing/2010/main" w="9525" cap="flat" cmpd="sng" algn="ctr">
                <a:solidFill>
                  <a:schemeClr val="tx1"/>
                </a:solidFill>
                <a:prstDash val="solid"/>
                <a:round/>
                <a:headEnd/>
                <a:tailEnd/>
              </a14:hiddenLine>
            </a:ext>
          </a:extLst>
        </p:spPr>
        <p:txBody>
          <a:bodyPr/>
          <a:lstStyle/>
          <a:p>
            <a:pPr algn="just" eaLnBrk="1" hangingPunct="1"/>
            <a:r>
              <a:rPr lang="fa-IR" altLang="en-US" smtClean="0"/>
              <a:t>ماشين بينايي و پردازش تصوير در اتوماسيون صنعتي</a:t>
            </a:r>
            <a:endParaRPr lang="en-US" altLang="en-US" smtClean="0"/>
          </a:p>
        </p:txBody>
      </p:sp>
      <p:sp>
        <p:nvSpPr>
          <p:cNvPr id="26627" name="Rectangle 3"/>
          <p:cNvSpPr>
            <a:spLocks noGrp="1" noChangeArrowheads="1"/>
          </p:cNvSpPr>
          <p:nvPr>
            <p:ph type="body" idx="1"/>
          </p:nvPr>
        </p:nvSpPr>
        <p:spPr>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marL="0" indent="0" algn="just" eaLnBrk="1" hangingPunct="1">
              <a:lnSpc>
                <a:spcPct val="160000"/>
              </a:lnSpc>
              <a:buFont typeface="Wingdings" panose="05000000000000000000" pitchFamily="2" charset="2"/>
              <a:buNone/>
            </a:pPr>
            <a:r>
              <a:rPr lang="fa-IR" altLang="en-US" sz="1800" b="1" smtClean="0"/>
              <a:t>کنترل ماشين آلات و تجهيزات صنعتي يکي از وظايف مهم در فرآيندهاي توليدي است. بکارگيري کنترل خودکار و اتوماسيون روزبه روز گسترده تر شده و رويکردهاي جديد با بهره گيري از تکنولوژي‌هاي نو امکان رقابت در توليد را فراهم مي‌سازد. لازمه افزايش کيفيت و کميت يک محصول، استفاده از ماشين آلات پيشرفته و اتوماتيک مي‌باشد. ماشين آلاتي که بيشتر مراحل کاري آنها به طور خودکار صورت گرفته و اتکاي آن به عوامل انساني کمتر باشد. امروزه استفاده از تکنولوژي ماشين بينايي و تکنيک‌هاي پردازش تصوير کاربرد گسترده‌اي در صنعت پيدا کرده‌است و کاربرد آن بويژه در کنترل کيفيت محصولات توليدي، هدايت روبات و مکانيزم‌هاي خود هدايت شونده روز به روز گسترده تر مي‌شود.</a:t>
            </a:r>
            <a:endParaRPr lang="en-US" altLang="en-US" sz="1800" b="1" smtClean="0"/>
          </a:p>
        </p:txBody>
      </p:sp>
    </p:spTree>
  </p:cSld>
  <p:clrMapOvr>
    <a:masterClrMapping/>
  </p:clrMapOvr>
  <p:transition>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eaLnBrk="1" hangingPunct="1"/>
            <a:endParaRPr lang="en-US" altLang="en-US" smtClean="0"/>
          </a:p>
        </p:txBody>
      </p:sp>
      <p:sp>
        <p:nvSpPr>
          <p:cNvPr id="27651" name="Rectangle 3"/>
          <p:cNvSpPr>
            <a:spLocks noGrp="1" noChangeArrowheads="1"/>
          </p:cNvSpPr>
          <p:nvPr>
            <p:ph type="body" idx="1"/>
          </p:nvPr>
        </p:nvSpPr>
        <p:spPr>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marL="0" indent="0" algn="just" eaLnBrk="1" hangingPunct="1">
              <a:lnSpc>
                <a:spcPct val="170000"/>
              </a:lnSpc>
              <a:buFont typeface="Wingdings" panose="05000000000000000000" pitchFamily="2" charset="2"/>
              <a:buNone/>
            </a:pPr>
            <a:r>
              <a:rPr lang="fa-IR" altLang="en-US" sz="2000" b="1" smtClean="0"/>
              <a:t>عدم اطلاع کافي مهندسين از تکنولوژي ماشين بينايي و عدم آشنايي با توجيه اقتصادي بکارگيري آن موجب شده‌است که در استفاده از اين تکنولوژي ترديد و در بعضي مواقع واکنش منفي وجود داشته باشد. علي رغم اين موضوع، ماشين بينايي روز به روز کاربرد بيشتري پيدا کرده و روند رشد آن چشمگير بوده‌است. عمليات پردازش تصوير در حقيقت مقايسه دو مجموعه عدد است که اگر تفاوت اين دو مجموعه از يک محدوده خاص فراتر رود، از پذيرفتن محصول امتناع شده و در غير اين‌صورت محصول‌ پذيرفته مي‌شود. در زير پروژه‌هايي که در زمينه پردازش تصاوير پياده سازي شده‌است، توضيح داده مي‌شود.</a:t>
            </a:r>
            <a:r>
              <a:rPr lang="en-US" altLang="en-US" sz="2000" b="1" smtClean="0"/>
              <a:t> </a:t>
            </a:r>
          </a:p>
        </p:txBody>
      </p:sp>
    </p:spTree>
  </p:cSld>
  <p:clrMapOvr>
    <a:masterClrMapping/>
  </p:clrMapOvr>
  <p:transition>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eaLnBrk="1" hangingPunct="1"/>
            <a:endParaRPr lang="en-US" altLang="en-US" smtClean="0"/>
          </a:p>
        </p:txBody>
      </p:sp>
      <p:sp>
        <p:nvSpPr>
          <p:cNvPr id="28675" name="Rectangle 3"/>
          <p:cNvSpPr>
            <a:spLocks noGrp="1" noChangeArrowheads="1"/>
          </p:cNvSpPr>
          <p:nvPr>
            <p:ph type="body" idx="1"/>
          </p:nvPr>
        </p:nvSpPr>
        <p:spPr>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marL="0" indent="0" algn="just" eaLnBrk="1" hangingPunct="1">
              <a:lnSpc>
                <a:spcPct val="150000"/>
              </a:lnSpc>
            </a:pPr>
            <a:r>
              <a:rPr lang="fa-IR" altLang="en-US" sz="1400" b="1" smtClean="0"/>
              <a:t>. اين پروژه‌ها با استفاده از پردازش تصوير، شمارش و اندازه گيري اشيا، تشخيص عيوب، تشخيص ترک، دسته بندي اشيا و عمليات بيشمار ديگري را انجام مي‌دهند:</a:t>
            </a:r>
          </a:p>
          <a:p>
            <a:pPr marL="0" indent="0" algn="just" eaLnBrk="1" hangingPunct="1">
              <a:lnSpc>
                <a:spcPct val="150000"/>
              </a:lnSpc>
            </a:pPr>
            <a:r>
              <a:rPr lang="fa-IR" altLang="en-US" sz="1400" b="1" smtClean="0"/>
              <a:t>اندازه گيري و کاليبراسيون </a:t>
            </a:r>
          </a:p>
          <a:p>
            <a:pPr marL="0" indent="0" algn="just" eaLnBrk="1" hangingPunct="1">
              <a:lnSpc>
                <a:spcPct val="150000"/>
              </a:lnSpc>
            </a:pPr>
            <a:r>
              <a:rPr lang="fa-IR" altLang="en-US" sz="1400" b="1" smtClean="0"/>
              <a:t>جداسازي پينهاي معيوب </a:t>
            </a:r>
          </a:p>
          <a:p>
            <a:pPr marL="0" indent="0" algn="just" eaLnBrk="1" hangingPunct="1">
              <a:lnSpc>
                <a:spcPct val="150000"/>
              </a:lnSpc>
            </a:pPr>
            <a:r>
              <a:rPr lang="fa-IR" altLang="en-US" sz="1400" b="1" smtClean="0"/>
              <a:t>بازرسي ليبل و خواندن بارکد </a:t>
            </a:r>
          </a:p>
          <a:p>
            <a:pPr marL="0" indent="0" algn="just" eaLnBrk="1" hangingPunct="1">
              <a:lnSpc>
                <a:spcPct val="150000"/>
              </a:lnSpc>
            </a:pPr>
            <a:r>
              <a:rPr lang="fa-IR" altLang="en-US" sz="1400" b="1" smtClean="0"/>
              <a:t>بازرسي عيوب چوب </a:t>
            </a:r>
          </a:p>
          <a:p>
            <a:pPr marL="0" indent="0" algn="just" eaLnBrk="1" hangingPunct="1">
              <a:lnSpc>
                <a:spcPct val="150000"/>
              </a:lnSpc>
            </a:pPr>
            <a:r>
              <a:rPr lang="fa-IR" altLang="en-US" sz="1400" b="1" smtClean="0"/>
              <a:t>بازرسي قرص </a:t>
            </a:r>
          </a:p>
          <a:p>
            <a:pPr marL="0" indent="0" algn="just" eaLnBrk="1" hangingPunct="1">
              <a:lnSpc>
                <a:spcPct val="150000"/>
              </a:lnSpc>
            </a:pPr>
            <a:r>
              <a:rPr lang="fa-IR" altLang="en-US" sz="1400" b="1" smtClean="0"/>
              <a:t>بازرسي و دسته بندي زعفران </a:t>
            </a:r>
          </a:p>
          <a:p>
            <a:pPr marL="0" indent="0" algn="just" eaLnBrk="1" hangingPunct="1">
              <a:lnSpc>
                <a:spcPct val="150000"/>
              </a:lnSpc>
            </a:pPr>
            <a:r>
              <a:rPr lang="fa-IR" altLang="en-US" sz="1400" b="1" smtClean="0"/>
              <a:t>درجه بندي و دسته بندي کاشي </a:t>
            </a:r>
          </a:p>
          <a:p>
            <a:pPr marL="0" indent="0" algn="just" eaLnBrk="1" hangingPunct="1">
              <a:lnSpc>
                <a:spcPct val="150000"/>
              </a:lnSpc>
            </a:pPr>
            <a:r>
              <a:rPr lang="fa-IR" altLang="en-US" sz="1400" b="1" smtClean="0"/>
              <a:t>بازرسي ميوه </a:t>
            </a:r>
            <a:endParaRPr lang="en-US" altLang="en-US" sz="1400" b="1" smtClean="0"/>
          </a:p>
        </p:txBody>
      </p:sp>
    </p:spTree>
  </p:cSld>
  <p:clrMapOvr>
    <a:masterClrMapping/>
  </p:clrMapOvr>
  <p:transition>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AutoShape 2"/>
          <p:cNvSpPr>
            <a:spLocks noGrp="1" noChangeArrowheads="1"/>
          </p:cNvSpPr>
          <p:nvPr>
            <p:ph type="title"/>
          </p:nvPr>
        </p:nvSpPr>
        <p:spPr>
          <a:noFill/>
          <a:extLst>
            <a:ext uri="{91240B29-F687-4F45-9708-019B960494DF}">
              <a14:hiddenLine xmlns:a14="http://schemas.microsoft.com/office/drawing/2010/main" w="9525" cap="flat" cmpd="sng" algn="ctr">
                <a:solidFill>
                  <a:schemeClr val="tx1"/>
                </a:solidFill>
                <a:prstDash val="solid"/>
                <a:round/>
                <a:headEnd/>
                <a:tailEnd/>
              </a14:hiddenLine>
            </a:ext>
          </a:extLst>
        </p:spPr>
        <p:txBody>
          <a:bodyPr/>
          <a:lstStyle/>
          <a:p>
            <a:pPr algn="just" eaLnBrk="1" hangingPunct="1"/>
            <a:r>
              <a:rPr lang="fa-IR" altLang="en-US" smtClean="0"/>
              <a:t>کاليبراسيون و ابزار دقيق</a:t>
            </a:r>
            <a:endParaRPr lang="en-US" altLang="en-US" smtClean="0"/>
          </a:p>
        </p:txBody>
      </p:sp>
      <p:sp>
        <p:nvSpPr>
          <p:cNvPr id="29699" name="Rectangle 3"/>
          <p:cNvSpPr>
            <a:spLocks noGrp="1" noChangeArrowheads="1"/>
          </p:cNvSpPr>
          <p:nvPr>
            <p:ph type="body" idx="1"/>
          </p:nvPr>
        </p:nvSpPr>
        <p:spPr>
          <a:xfrm>
            <a:off x="838200" y="2362200"/>
            <a:ext cx="7693025" cy="1211263"/>
          </a:xfrm>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marL="0" indent="0" algn="just" eaLnBrk="1" hangingPunct="1">
              <a:lnSpc>
                <a:spcPct val="180000"/>
              </a:lnSpc>
              <a:buFont typeface="Wingdings" panose="05000000000000000000" pitchFamily="2" charset="2"/>
              <a:buNone/>
            </a:pPr>
            <a:r>
              <a:rPr lang="fa-IR" altLang="en-US" sz="1800" b="1" smtClean="0"/>
              <a:t>اندازه گيري دقيق و سنجش فواصل کوچک يکي از دغدغه‌هاي اصلي در صنايع حساس مي‌باشد.دوربينهاي با کيفيت امکان کاليبراسيون با دقت بسيار بالا در حد ميکرون را فراهم آورده‌اند.</a:t>
            </a:r>
            <a:endParaRPr lang="en-US" altLang="en-US" sz="1800" b="1" smtClean="0"/>
          </a:p>
        </p:txBody>
      </p:sp>
      <p:sp>
        <p:nvSpPr>
          <p:cNvPr id="29700" name="AutoShape 4"/>
          <p:cNvSpPr>
            <a:spLocks noChangeArrowheads="1"/>
          </p:cNvSpPr>
          <p:nvPr/>
        </p:nvSpPr>
        <p:spPr bwMode="auto">
          <a:xfrm>
            <a:off x="900113" y="3789363"/>
            <a:ext cx="7924800" cy="1143000"/>
          </a:xfrm>
          <a:prstGeom prst="roundRect">
            <a:avLst>
              <a:gd name="adj" fmla="val 21667"/>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lnSpc>
                <a:spcPct val="90000"/>
              </a:lnSpc>
            </a:pPr>
            <a:r>
              <a:rPr lang="ar-SA" altLang="en-US" sz="3600" b="1">
                <a:solidFill>
                  <a:schemeClr val="tx2"/>
                </a:solidFill>
              </a:rPr>
              <a:t>حمل</a:t>
            </a:r>
            <a:r>
              <a:rPr lang="fa-IR" altLang="en-US" sz="3600" b="1">
                <a:solidFill>
                  <a:schemeClr val="tx2"/>
                </a:solidFill>
              </a:rPr>
              <a:t> و نقل</a:t>
            </a:r>
            <a:endParaRPr lang="en-US" altLang="en-US" sz="3600" b="1">
              <a:solidFill>
                <a:schemeClr val="tx2"/>
              </a:solidFill>
            </a:endParaRPr>
          </a:p>
        </p:txBody>
      </p:sp>
      <p:sp>
        <p:nvSpPr>
          <p:cNvPr id="29701" name="Text Box 5"/>
          <p:cNvSpPr txBox="1">
            <a:spLocks noChangeArrowheads="1"/>
          </p:cNvSpPr>
          <p:nvPr/>
        </p:nvSpPr>
        <p:spPr bwMode="auto">
          <a:xfrm>
            <a:off x="971550" y="5084763"/>
            <a:ext cx="727233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r" rtl="1">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830263" indent="-285750" algn="r" rtl="1">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238250" indent="-228600" algn="r" rtl="1">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46238" indent="-228600" algn="r" rtl="1">
              <a:spcBef>
                <a:spcPct val="20000"/>
              </a:spcBef>
              <a:buClr>
                <a:schemeClr val="tx1"/>
              </a:buClr>
              <a:buSzPct val="80000"/>
              <a:buChar char="–"/>
              <a:defRPr>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tx1"/>
              </a:buClr>
              <a:buSzPct val="65000"/>
              <a:buFont typeface="Wingdings" panose="05000000000000000000" pitchFamily="2" charset="2"/>
              <a:buChar char="l"/>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20000"/>
              </a:spcBef>
              <a:spcAft>
                <a:spcPct val="0"/>
              </a:spcAft>
              <a:buClr>
                <a:schemeClr val="tx1"/>
              </a:buClr>
              <a:buSzPct val="65000"/>
              <a:buFont typeface="Wingdings" panose="05000000000000000000" pitchFamily="2" charset="2"/>
              <a:buChar char="l"/>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20000"/>
              </a:spcBef>
              <a:spcAft>
                <a:spcPct val="0"/>
              </a:spcAft>
              <a:buClr>
                <a:schemeClr val="tx1"/>
              </a:buClr>
              <a:buSzPct val="65000"/>
              <a:buFont typeface="Wingdings" panose="05000000000000000000" pitchFamily="2" charset="2"/>
              <a:buChar char="l"/>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20000"/>
              </a:spcBef>
              <a:spcAft>
                <a:spcPct val="0"/>
              </a:spcAft>
              <a:buClr>
                <a:schemeClr val="tx1"/>
              </a:buClr>
              <a:buSzPct val="65000"/>
              <a:buFont typeface="Wingdings" panose="05000000000000000000" pitchFamily="2" charset="2"/>
              <a:buChar char="l"/>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20000"/>
              </a:spcBef>
              <a:spcAft>
                <a:spcPct val="0"/>
              </a:spcAft>
              <a:buClr>
                <a:schemeClr val="tx1"/>
              </a:buClr>
              <a:buSzPct val="65000"/>
              <a:buFont typeface="Wingdings" panose="05000000000000000000" pitchFamily="2" charset="2"/>
              <a:buChar char="l"/>
              <a:defRPr>
                <a:solidFill>
                  <a:schemeClr val="tx1"/>
                </a:solidFill>
                <a:latin typeface="Arial" panose="020B0604020202020204" pitchFamily="34" charset="0"/>
                <a:cs typeface="Arial" panose="020B0604020202020204" pitchFamily="34" charset="0"/>
              </a:defRPr>
            </a:lvl9pPr>
          </a:lstStyle>
          <a:p>
            <a:pPr algn="just" eaLnBrk="1" hangingPunct="1">
              <a:lnSpc>
                <a:spcPct val="140000"/>
              </a:lnSpc>
              <a:buFont typeface="Wingdings" panose="05000000000000000000" pitchFamily="2" charset="2"/>
              <a:buNone/>
            </a:pPr>
            <a:r>
              <a:rPr lang="fa-IR" altLang="en-US" sz="2000" b="1"/>
              <a:t>تشخيص شماره پلاک خودرو </a:t>
            </a:r>
          </a:p>
          <a:p>
            <a:pPr algn="just" eaLnBrk="1" hangingPunct="1">
              <a:lnSpc>
                <a:spcPct val="140000"/>
              </a:lnSpc>
              <a:buFont typeface="Wingdings" panose="05000000000000000000" pitchFamily="2" charset="2"/>
              <a:buNone/>
            </a:pPr>
            <a:r>
              <a:rPr lang="fa-IR" altLang="en-US" sz="2000" b="1"/>
              <a:t>نرم افزار شمارش خودروهاي عبوري از عرض خيابان </a:t>
            </a:r>
            <a:endParaRPr lang="en-US" altLang="en-US" sz="2000" b="1"/>
          </a:p>
        </p:txBody>
      </p:sp>
    </p:spTree>
  </p:cSld>
  <p:clrMapOvr>
    <a:masterClrMapping/>
  </p:clrMapOvr>
  <p:transition>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endParaRPr lang="en-US" altLang="en-US" smtClean="0"/>
          </a:p>
        </p:txBody>
      </p:sp>
      <p:sp>
        <p:nvSpPr>
          <p:cNvPr id="30723" name="Rectangle 3"/>
          <p:cNvSpPr>
            <a:spLocks noGrp="1" noChangeArrowheads="1"/>
          </p:cNvSpPr>
          <p:nvPr>
            <p:ph type="body" idx="1"/>
          </p:nvPr>
        </p:nvSpPr>
        <p:spPr>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marL="0" indent="0" algn="just" eaLnBrk="1" hangingPunct="1">
              <a:buFont typeface="Wingdings" panose="05000000000000000000" pitchFamily="2" charset="2"/>
              <a:buNone/>
            </a:pPr>
            <a:r>
              <a:rPr lang="fa-IR" altLang="en-US" sz="2000" b="1" smtClean="0"/>
              <a:t>بي شک يکي از مؤثر ترين مولفه‌ها در مديريت و برنامه ريزي دسترسي به آمار دقيق مي‌باشد. درصورت وجود آمار دقيق و سريع مي‌توان از روشهاي کنترل بهينه استفاده کرد و بهره وري را افزايش داد. به عنوان مثال اگر آمار دقيقي از ميزان مصرف يک محصول غذايي وجود داشته باشد با برنامه ريزي مناسب مي‌توان زمينه توليد و عرضه اصولي آن را فراهم کرد. لذا احتمال نابساماني در بازار و متضرر شدن کشاورز و مصرف کننده کاهش مي‌يابد. چنان که بيان شد مهمترين فاکتور در برنامه ريزي دسترسي به آمار مناسب است اما تهيه آمار فرايند پيچيده و وقت گير است و معمولا هزينه زيادي را در بر دارد. به عنوان مثال به دلايلي از جمله کنترل ترافيک يا کنترل ميزان روشنايي خيابان بايد خودروهاي عبوري از خيابان شمارش شوند. اين کار اگر به صورت دستي يا انساني انجام شود، هزينه زيادي نياز دارد، امکان سهل انگاري انساني نيز وجود دارد پس استفاده از يک دستگاه مناسب که توانايي شمارش خودروهاي عبوري را داشته باشد تنها گزينه ممکن است. با توجه به نياز فوق نرم افزاري تهيه شده‌است که با استفاده از تصاوير گرفته شده از عرض خيابان خودروهاي عبوري را تشخيص ميدهد و تعداد آنها را شمارش مي‌کند. اين نرم افزار امکان استفاده در روز يا شب را دارا مي‌باشد. </a:t>
            </a:r>
            <a:endParaRPr lang="en-US" altLang="en-US" sz="2000" b="1" smtClean="0"/>
          </a:p>
        </p:txBody>
      </p:sp>
    </p:spTree>
  </p:cSld>
  <p:clrMapOvr>
    <a:masterClrMapping/>
  </p:clrMapOvr>
  <p:transition>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AutoShape 2"/>
          <p:cNvSpPr>
            <a:spLocks noGrp="1" noChangeArrowheads="1"/>
          </p:cNvSpPr>
          <p:nvPr>
            <p:ph type="title"/>
          </p:nvPr>
        </p:nvSpPr>
        <p:spPr>
          <a:noFill/>
          <a:extLst>
            <a:ext uri="{91240B29-F687-4F45-9708-019B960494DF}">
              <a14:hiddenLine xmlns:a14="http://schemas.microsoft.com/office/drawing/2010/main" w="9525" cap="flat" cmpd="sng" algn="ctr">
                <a:solidFill>
                  <a:schemeClr val="tx1"/>
                </a:solidFill>
                <a:prstDash val="solid"/>
                <a:round/>
                <a:headEnd/>
                <a:tailEnd/>
              </a14:hiddenLine>
            </a:ext>
          </a:extLst>
        </p:spPr>
        <p:txBody>
          <a:bodyPr/>
          <a:lstStyle/>
          <a:p>
            <a:pPr algn="just" eaLnBrk="1" hangingPunct="1"/>
            <a:r>
              <a:rPr lang="ar-SA" altLang="en-US" smtClean="0"/>
              <a:t>صنعت</a:t>
            </a:r>
            <a:endParaRPr lang="en-US" altLang="en-US" smtClean="0"/>
          </a:p>
        </p:txBody>
      </p:sp>
      <p:sp>
        <p:nvSpPr>
          <p:cNvPr id="31747" name="Rectangle 3"/>
          <p:cNvSpPr>
            <a:spLocks noGrp="1" noChangeArrowheads="1"/>
          </p:cNvSpPr>
          <p:nvPr>
            <p:ph type="body" idx="1"/>
          </p:nvPr>
        </p:nvSpPr>
        <p:spPr>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marL="0" indent="0" algn="just" eaLnBrk="1" hangingPunct="1">
              <a:lnSpc>
                <a:spcPct val="90000"/>
              </a:lnSpc>
              <a:buFont typeface="Wingdings" panose="05000000000000000000" pitchFamily="2" charset="2"/>
              <a:buNone/>
            </a:pPr>
            <a:r>
              <a:rPr lang="ar-SA" altLang="en-US" sz="2000" b="1" smtClean="0"/>
              <a:t>امروزه کمتر کارخانه پيشرفته‌اي وجود دارد که بخشي از خط توليد آن توسط برنامه‌هاي هوشمند بينايي ماشين کنترل نشود. خطاي بسيار کم، سرعت زياد، هزينه نگهداري بسيار پايين، عدم نياز به حضور اپراتور 24 ساعته و خيلي مزاياي ديگر باعث شده که صنايع و کارخانه‌ها به سرعت به سمت پردازش تصوير و بينايي ماشين روي بياورند. دستگاهي ساخته شده که قادر است کيک‌هاي پخته را از کيک‌هايي که نياز به پخت مجدد دارند، تشخيص دهد و آنها را به صورت اتوماتيک به بسته بندي بفرستد و کيک‌هايي که نياز به پخت دارند را دوباره براي پختن ارسال کند</a:t>
            </a:r>
            <a:r>
              <a:rPr lang="en-US" altLang="en-US" sz="2000" b="1" smtClean="0"/>
              <a:t>.</a:t>
            </a:r>
            <a:endParaRPr lang="ar-SA" altLang="en-US" sz="2000" b="1" smtClean="0"/>
          </a:p>
          <a:p>
            <a:pPr marL="0" indent="0" algn="just" eaLnBrk="1" hangingPunct="1">
              <a:lnSpc>
                <a:spcPct val="90000"/>
              </a:lnSpc>
              <a:buFont typeface="Wingdings" panose="05000000000000000000" pitchFamily="2" charset="2"/>
              <a:buNone/>
            </a:pPr>
            <a:r>
              <a:rPr lang="ar-SA" altLang="en-US" sz="2000" b="1" smtClean="0"/>
              <a:t>يکي ديگر از دلايل استفاده از بينايي ماشين قابليت ديدن و اندازه گيري محصولاتي است که ديدن يا اندازه گيري آنها با چشم غير مسلح غير ممکن است</a:t>
            </a:r>
            <a:r>
              <a:rPr lang="en-US" altLang="en-US" sz="2000" b="1" smtClean="0"/>
              <a:t>. </a:t>
            </a:r>
            <a:r>
              <a:rPr lang="ar-SA" altLang="en-US" sz="2000" b="1" smtClean="0"/>
              <a:t>عناصر تشکيل دهنده يک سيستم بينايي ماشين نرم افزار هوشمند بينايي است که ورودي خود را از دوربين‌هاي نصب شده در بخش‌هاي مختلف خط توليد مي‌گيرد و بر اساس تصاوير دريافتي دستورات لازم براي کنترل ماشين‌هاي صنعتي را صادر مي‌کند. پردازش تصوير در تشخيص دماي کوره‌هايي که هيچ وسيله ي مکانيکي و الکترونيکي تحمل دماي آنها را ندارد، کاربرد دارد. دوربين‌هاي حرارتي مي‌توانند مشکل بخشي از سازه ي مورد نظر را تشخيص دهند</a:t>
            </a:r>
            <a:r>
              <a:rPr lang="en-US" altLang="en-US" sz="2000" b="1" smtClean="0"/>
              <a:t>.</a:t>
            </a:r>
          </a:p>
        </p:txBody>
      </p:sp>
    </p:spTree>
  </p:cSld>
  <p:clrMapOvr>
    <a:masterClrMapping/>
  </p:clrMapOvr>
  <p:transition>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AutoShape 2"/>
          <p:cNvSpPr>
            <a:spLocks noGrp="1" noChangeArrowheads="1"/>
          </p:cNvSpPr>
          <p:nvPr>
            <p:ph type="title"/>
          </p:nvPr>
        </p:nvSpPr>
        <p:spPr>
          <a:noFill/>
          <a:extLst>
            <a:ext uri="{91240B29-F687-4F45-9708-019B960494DF}">
              <a14:hiddenLine xmlns:a14="http://schemas.microsoft.com/office/drawing/2010/main" w="9525" cap="flat" cmpd="sng" algn="ctr">
                <a:solidFill>
                  <a:schemeClr val="tx1"/>
                </a:solidFill>
                <a:prstDash val="solid"/>
                <a:round/>
                <a:headEnd/>
                <a:tailEnd/>
              </a14:hiddenLine>
            </a:ext>
          </a:extLst>
        </p:spPr>
        <p:txBody>
          <a:bodyPr/>
          <a:lstStyle/>
          <a:p>
            <a:pPr algn="just" eaLnBrk="1" hangingPunct="1"/>
            <a:r>
              <a:rPr lang="ar-SA" altLang="en-US" smtClean="0"/>
              <a:t>هواشناسي</a:t>
            </a:r>
            <a:endParaRPr lang="en-US" altLang="en-US" smtClean="0"/>
          </a:p>
        </p:txBody>
      </p:sp>
      <p:sp>
        <p:nvSpPr>
          <p:cNvPr id="32771" name="Rectangle 3"/>
          <p:cNvSpPr>
            <a:spLocks noGrp="1" noChangeArrowheads="1"/>
          </p:cNvSpPr>
          <p:nvPr>
            <p:ph type="body" idx="1"/>
          </p:nvPr>
        </p:nvSpPr>
        <p:spPr>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marL="0" indent="0" algn="just" eaLnBrk="1" hangingPunct="1">
              <a:lnSpc>
                <a:spcPct val="230000"/>
              </a:lnSpc>
              <a:buFont typeface="Wingdings" panose="05000000000000000000" pitchFamily="2" charset="2"/>
              <a:buNone/>
            </a:pPr>
            <a:r>
              <a:rPr lang="ar-SA" altLang="en-US" sz="2000" b="1" smtClean="0"/>
              <a:t>از آنجايي که در علم هواشناسي تشخيص و پيش بيني آب و هوا اکثراً از طريق تصاوير هوايي و ماهواره‌اي انجام مي‌گيرد، پردازش تصوير در اين علم کاربرد زيادي دارد و دقت و سرعت پيش بيني آب و هوا و طوفان‌ها را بسيار بالا مي‌برد. جبهه‌هاي پرفشار، کم فشار، گردبادها و گرداب‌هاي بوجود آمده در سطح کره زمين را مي‌توان مشاهده کرد</a:t>
            </a:r>
            <a:endParaRPr lang="en-US" altLang="en-US" sz="2000" b="1" smtClean="0"/>
          </a:p>
        </p:txBody>
      </p:sp>
    </p:spTree>
  </p:cSld>
  <p:clrMapOvr>
    <a:masterClrMapping/>
  </p:clrMapOvr>
  <p:transition>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AutoShape 2"/>
          <p:cNvSpPr>
            <a:spLocks noGrp="1" noChangeArrowheads="1"/>
          </p:cNvSpPr>
          <p:nvPr>
            <p:ph type="title"/>
          </p:nvPr>
        </p:nvSpPr>
        <p:spPr>
          <a:noFill/>
          <a:extLst>
            <a:ext uri="{91240B29-F687-4F45-9708-019B960494DF}">
              <a14:hiddenLine xmlns:a14="http://schemas.microsoft.com/office/drawing/2010/main" w="9525" cap="flat" cmpd="sng" algn="ctr">
                <a:solidFill>
                  <a:schemeClr val="tx1"/>
                </a:solidFill>
                <a:prstDash val="solid"/>
                <a:round/>
                <a:headEnd/>
                <a:tailEnd/>
              </a14:hiddenLine>
            </a:ext>
          </a:extLst>
        </p:spPr>
        <p:txBody>
          <a:bodyPr/>
          <a:lstStyle/>
          <a:p>
            <a:pPr algn="just" eaLnBrk="1" hangingPunct="1"/>
            <a:r>
              <a:rPr lang="ar-SA" altLang="en-US" smtClean="0"/>
              <a:t>شهرسازي</a:t>
            </a:r>
            <a:endParaRPr lang="en-US" altLang="en-US" smtClean="0"/>
          </a:p>
        </p:txBody>
      </p:sp>
      <p:sp>
        <p:nvSpPr>
          <p:cNvPr id="33795" name="Rectangle 3"/>
          <p:cNvSpPr>
            <a:spLocks noGrp="1" noChangeArrowheads="1"/>
          </p:cNvSpPr>
          <p:nvPr>
            <p:ph type="body" idx="1"/>
          </p:nvPr>
        </p:nvSpPr>
        <p:spPr>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marL="0" indent="0" algn="just" eaLnBrk="1" hangingPunct="1">
              <a:lnSpc>
                <a:spcPct val="130000"/>
              </a:lnSpc>
              <a:buFont typeface="Wingdings" panose="05000000000000000000" pitchFamily="2" charset="2"/>
              <a:buNone/>
            </a:pPr>
            <a:r>
              <a:rPr lang="ar-SA" altLang="en-US" sz="2000" b="1" smtClean="0"/>
              <a:t>با مقايسه عکس‌هاي مختلف از سال‌هاي مختلف يک شهر مي‌توان ميزان گسترش و پيشرفت آن را مشاهده کرد</a:t>
            </a:r>
            <a:r>
              <a:rPr lang="en-US" altLang="en-US" sz="2000" b="1" smtClean="0"/>
              <a:t>.</a:t>
            </a:r>
            <a:endParaRPr lang="ar-SA" altLang="en-US" sz="2000" b="1" smtClean="0"/>
          </a:p>
          <a:p>
            <a:pPr marL="0" indent="0" algn="just" eaLnBrk="1" hangingPunct="1">
              <a:lnSpc>
                <a:spcPct val="130000"/>
              </a:lnSpc>
              <a:buFont typeface="Wingdings" panose="05000000000000000000" pitchFamily="2" charset="2"/>
              <a:buNone/>
            </a:pPr>
            <a:r>
              <a:rPr lang="ar-SA" altLang="en-US" sz="2000" b="1" smtClean="0"/>
              <a:t>کاربرد ديگر پردازش تصوير مي‌تواند در کنترل ترافيک باشد. با گرفتن عکس‌هاي هوايي از زمين ترافيک هر قسمت از شهر مشخص مي‌شود</a:t>
            </a:r>
            <a:r>
              <a:rPr lang="en-US" altLang="en-US" sz="2000" b="1" smtClean="0"/>
              <a:t>.</a:t>
            </a:r>
            <a:endParaRPr lang="ar-SA" altLang="en-US" sz="2000" b="1" smtClean="0"/>
          </a:p>
          <a:p>
            <a:pPr marL="0" indent="0" algn="just" eaLnBrk="1" hangingPunct="1">
              <a:lnSpc>
                <a:spcPct val="130000"/>
              </a:lnSpc>
              <a:buFont typeface="Wingdings" panose="05000000000000000000" pitchFamily="2" charset="2"/>
              <a:buNone/>
            </a:pPr>
            <a:r>
              <a:rPr lang="ar-SA" altLang="en-US" sz="2000" b="1" smtClean="0"/>
              <a:t>قبل از ساختن يک شهر مي‌توان آن را توسط کامپيوتر شبيه سازي کرد که به صورت دو بعدي از بالا و حتي به صورت سه بعدي از ديد‌هاي مختلف، يک شهرک چطور ممکن است به نظر برسد. تصاوير ماهواره‌اي که از شهرها گرفته مي‌شود، مي‌تواند توسط فيلترهاي مختلف پردازش تصوير فيلتر شود و اطلاعات مختلفي از آن استخراج شود. به طور مثال اين که شهر در چه قسمت‌هايي داراي ساختمان ها، آب‌ها يا راه‌هاي بيشتري است و همين طور مي‌توان جاده‌هايي که داخل يا خارج از شهر کشيده شده‌اند را تحليل کرد</a:t>
            </a:r>
            <a:r>
              <a:rPr lang="en-US" altLang="en-US" sz="2000" b="1" smtClean="0"/>
              <a:t>.</a:t>
            </a:r>
          </a:p>
        </p:txBody>
      </p:sp>
    </p:spTree>
  </p:cSld>
  <p:clrMapOvr>
    <a:masterClrMapping/>
  </p:clrMapOvr>
  <p:transition>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AutoShape 2"/>
          <p:cNvSpPr>
            <a:spLocks noGrp="1" noChangeArrowheads="1"/>
          </p:cNvSpPr>
          <p:nvPr>
            <p:ph type="title"/>
          </p:nvPr>
        </p:nvSpPr>
        <p:spPr>
          <a:noFill/>
          <a:extLst>
            <a:ext uri="{91240B29-F687-4F45-9708-019B960494DF}">
              <a14:hiddenLine xmlns:a14="http://schemas.microsoft.com/office/drawing/2010/main" w="9525" cap="flat" cmpd="sng" algn="ctr">
                <a:solidFill>
                  <a:schemeClr val="tx1"/>
                </a:solidFill>
                <a:prstDash val="solid"/>
                <a:round/>
                <a:headEnd/>
                <a:tailEnd/>
              </a14:hiddenLine>
            </a:ext>
          </a:extLst>
        </p:spPr>
        <p:txBody>
          <a:bodyPr/>
          <a:lstStyle/>
          <a:p>
            <a:pPr algn="just" eaLnBrk="1" hangingPunct="1"/>
            <a:r>
              <a:rPr lang="ar-SA" altLang="en-US" smtClean="0"/>
              <a:t>کشاورزي</a:t>
            </a:r>
            <a:endParaRPr lang="en-US" altLang="en-US" smtClean="0"/>
          </a:p>
        </p:txBody>
      </p:sp>
      <p:sp>
        <p:nvSpPr>
          <p:cNvPr id="34819" name="Rectangle 3"/>
          <p:cNvSpPr>
            <a:spLocks noGrp="1" noChangeArrowheads="1"/>
          </p:cNvSpPr>
          <p:nvPr>
            <p:ph type="body" idx="1"/>
          </p:nvPr>
        </p:nvSpPr>
        <p:spPr>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marL="0" indent="0" algn="just" eaLnBrk="1" hangingPunct="1">
              <a:buFont typeface="Wingdings" panose="05000000000000000000" pitchFamily="2" charset="2"/>
              <a:buNone/>
            </a:pPr>
            <a:r>
              <a:rPr lang="ar-SA" altLang="en-US" sz="2000" b="1" smtClean="0"/>
              <a:t>اين علم در بخش کشاورزي معمولاً در دو حالت کاربرد دارد. يکي در پردازش تصاوير گرفته شده از ارتفاعات بالا مثلاً از هواپيما و ديگري در پردازش تصاوير نزديک به زمين</a:t>
            </a:r>
            <a:r>
              <a:rPr lang="en-US" altLang="en-US" sz="2000" b="1" smtClean="0"/>
              <a:t>. </a:t>
            </a:r>
            <a:endParaRPr lang="ar-SA" altLang="en-US" sz="2000" b="1" smtClean="0"/>
          </a:p>
          <a:p>
            <a:pPr marL="0" indent="0" algn="just" eaLnBrk="1" hangingPunct="1">
              <a:buFont typeface="Wingdings" panose="05000000000000000000" pitchFamily="2" charset="2"/>
              <a:buNone/>
            </a:pPr>
            <a:r>
              <a:rPr lang="ar-SA" altLang="en-US" sz="2000" b="1" smtClean="0"/>
              <a:t>در تصاوير دور به عنوان مثال مي‌توان تقسيم بندي اراضي را تحليل کرد</a:t>
            </a:r>
            <a:r>
              <a:rPr lang="en-US" altLang="en-US" sz="2000" b="1" smtClean="0"/>
              <a:t>. </a:t>
            </a:r>
            <a:r>
              <a:rPr lang="ar-SA" altLang="en-US" sz="2000" b="1" smtClean="0"/>
              <a:t>همچنين مي‌توان با مقايسه تصاوير دريافتي در زمان‌هاي متفاوت ميزان صدمات احتمالي وارد به محيط زيست را ديد. به عنوان مثال مي‌توان برنامه‌اي نوشت که با توجه به محل رودخانه‌ها و نوع خاک مناطق مختلف، به صورت اتوماتيک بهترين نقاط براي کشت محصولات مختلف را تعيين مي‌کند</a:t>
            </a:r>
            <a:r>
              <a:rPr lang="en-US" altLang="en-US" sz="2000" b="1" smtClean="0"/>
              <a:t>. </a:t>
            </a:r>
            <a:endParaRPr lang="ar-SA" altLang="en-US" sz="2000" b="1" smtClean="0"/>
          </a:p>
          <a:p>
            <a:pPr marL="0" indent="0" algn="just" eaLnBrk="1" hangingPunct="1">
              <a:buFont typeface="Wingdings" panose="05000000000000000000" pitchFamily="2" charset="2"/>
              <a:buNone/>
            </a:pPr>
            <a:r>
              <a:rPr lang="ar-SA" altLang="en-US" sz="2000" b="1" smtClean="0"/>
              <a:t>تصاوير نزديک هم در ساخت ماشين‌هاي هرز چين اتوماتيک کاربرد دارد. امروزه ماشين‌هاي بسيار گران قيمت کشاورزي وجود دارند که مي‌توانند علف‌هاي هرز را از گياهان تشخيص بدهند و به صورت خودکار آنها را نابود کنند</a:t>
            </a:r>
            <a:r>
              <a:rPr lang="en-US" altLang="en-US" sz="2000" b="1" smtClean="0"/>
              <a:t>.</a:t>
            </a:r>
            <a:br>
              <a:rPr lang="en-US" altLang="en-US" sz="2000" b="1" smtClean="0"/>
            </a:br>
            <a:r>
              <a:rPr lang="ar-SA" altLang="en-US" sz="2000" b="1" smtClean="0"/>
              <a:t>براي مثال يکي از پروژه‌هاي جالب در بخش کشاورزي، تشخيص خودکار گل زعفران براي جداسازي پرچم قرمز رنگ آن بوده است. اين پردازش که توسط نرم افزار</a:t>
            </a:r>
            <a:r>
              <a:rPr lang="en-US" altLang="en-US" sz="2000" b="1" smtClean="0"/>
              <a:t> Stigma detection®</a:t>
            </a:r>
            <a:r>
              <a:rPr lang="ar-SA" altLang="en-US" sz="2000" b="1" smtClean="0"/>
              <a:t>انجام گرفته است</a:t>
            </a:r>
            <a:r>
              <a:rPr lang="en-US" altLang="en-US" sz="2000" b="1" smtClean="0"/>
              <a:t>.</a:t>
            </a:r>
          </a:p>
        </p:txBody>
      </p:sp>
    </p:spTree>
  </p:cSld>
  <p:clrMapOvr>
    <a:masterClrMapping/>
  </p:clrMapOvr>
  <p:transition>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AutoShape 2"/>
          <p:cNvSpPr>
            <a:spLocks noGrp="1" noChangeArrowheads="1"/>
          </p:cNvSpPr>
          <p:nvPr>
            <p:ph type="title"/>
          </p:nvPr>
        </p:nvSpPr>
        <p:spPr>
          <a:noFill/>
          <a:extLst>
            <a:ext uri="{91240B29-F687-4F45-9708-019B960494DF}">
              <a14:hiddenLine xmlns:a14="http://schemas.microsoft.com/office/drawing/2010/main" w="9525" cap="flat" cmpd="sng" algn="ctr">
                <a:solidFill>
                  <a:schemeClr val="tx1"/>
                </a:solidFill>
                <a:prstDash val="solid"/>
                <a:round/>
                <a:headEnd/>
                <a:tailEnd/>
              </a14:hiddenLine>
            </a:ext>
          </a:extLst>
        </p:spPr>
        <p:txBody>
          <a:bodyPr/>
          <a:lstStyle/>
          <a:p>
            <a:pPr algn="just" eaLnBrk="1" hangingPunct="1"/>
            <a:r>
              <a:rPr lang="ar-SA" altLang="en-US" smtClean="0"/>
              <a:t>علوم نظامي و امنيتي</a:t>
            </a:r>
            <a:endParaRPr lang="en-US" altLang="en-US" smtClean="0"/>
          </a:p>
        </p:txBody>
      </p:sp>
      <p:sp>
        <p:nvSpPr>
          <p:cNvPr id="35843" name="Rectangle 3"/>
          <p:cNvSpPr>
            <a:spLocks noGrp="1" noChangeArrowheads="1"/>
          </p:cNvSpPr>
          <p:nvPr>
            <p:ph type="body" idx="1"/>
          </p:nvPr>
        </p:nvSpPr>
        <p:spPr>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marL="0" indent="0" algn="just" eaLnBrk="1" hangingPunct="1">
              <a:lnSpc>
                <a:spcPct val="120000"/>
              </a:lnSpc>
              <a:buFont typeface="Wingdings" panose="05000000000000000000" pitchFamily="2" charset="2"/>
              <a:buNone/>
            </a:pPr>
            <a:r>
              <a:rPr lang="ar-SA" altLang="en-US" sz="2000" b="1" smtClean="0"/>
              <a:t>پردازش تصوير بخصوص بينايي هوشمند، کاربردهاي بسياري را در علوم نظامي و امنيتي دارند و اين کاربرد براي دولت اکثر کشورها بسيار مهم است. به عنوان مثال موشک هدايت شونده خودکاري وجود دارد که مي‌تواند روي در يک ساختمان قفل کند و حتي مي‌تواند به درز بين در و ديوار آن ساختمان که حساس ترين جاي ساختمان است به راحتي نفوذ کند. اين موشک به صورت اتوماتيک اين قسمت را شناسايي کرده و به سمت آن حمله مي‌کند</a:t>
            </a:r>
            <a:r>
              <a:rPr lang="en-US" altLang="en-US" sz="2000" b="1" smtClean="0"/>
              <a:t>.</a:t>
            </a:r>
            <a:endParaRPr lang="ar-SA" altLang="en-US" sz="2000" b="1" smtClean="0"/>
          </a:p>
          <a:p>
            <a:pPr marL="0" indent="0" algn="just" eaLnBrk="1" hangingPunct="1">
              <a:lnSpc>
                <a:spcPct val="120000"/>
              </a:lnSpc>
              <a:buFont typeface="Wingdings" panose="05000000000000000000" pitchFamily="2" charset="2"/>
              <a:buNone/>
            </a:pPr>
            <a:r>
              <a:rPr lang="ar-SA" altLang="en-US" sz="2000" b="1" smtClean="0"/>
              <a:t>در مسائل امنيتي هم کاربرد پردازش تصوير کاملاً در زندگي ما مشهود است</a:t>
            </a:r>
            <a:r>
              <a:rPr lang="en-US" altLang="en-US" sz="2000" b="1" smtClean="0"/>
              <a:t>. </a:t>
            </a:r>
            <a:r>
              <a:rPr lang="ar-SA" altLang="en-US" sz="2000" b="1" smtClean="0"/>
              <a:t>دوربين‌هاي که به صورت اتوماتيک از ماشين‌هايي که تخلف رانندگي انجام مي‌دهند عکس برداري مي‌کند</a:t>
            </a:r>
            <a:r>
              <a:rPr lang="en-US" altLang="en-US" sz="2000" b="1" smtClean="0"/>
              <a:t>. </a:t>
            </a:r>
            <a:endParaRPr lang="ar-SA" altLang="en-US" sz="2000" b="1" smtClean="0"/>
          </a:p>
          <a:p>
            <a:pPr marL="0" indent="0" algn="just" eaLnBrk="1" hangingPunct="1">
              <a:lnSpc>
                <a:spcPct val="120000"/>
              </a:lnSpc>
              <a:buFont typeface="Wingdings" panose="05000000000000000000" pitchFamily="2" charset="2"/>
              <a:buNone/>
            </a:pPr>
            <a:r>
              <a:rPr lang="ar-SA" altLang="en-US" sz="2000" b="1" smtClean="0"/>
              <a:t>از سيستم‌هاي امنيتي ديگر مي‌توان سيستم تشخيص اثر انگشت اتوماتيک را نام برد. در لپ تاپ‌هاي جديد قابليت</a:t>
            </a:r>
            <a:r>
              <a:rPr lang="en-US" altLang="en-US" sz="2000" b="1" smtClean="0"/>
              <a:t> finger print </a:t>
            </a:r>
            <a:r>
              <a:rPr lang="ar-SA" altLang="en-US" sz="2000" b="1" smtClean="0"/>
              <a:t>به آنها اضافه شده و مي‌تواند صاحب لپ تاپ را توسط اثر انگشت شناسايي کند</a:t>
            </a:r>
            <a:r>
              <a:rPr lang="en-US" altLang="en-US" sz="2000" b="1" smtClean="0"/>
              <a:t>.</a:t>
            </a:r>
          </a:p>
        </p:txBody>
      </p:sp>
    </p:spTree>
  </p:cSld>
  <p:clrMapOvr>
    <a:masterClrMapping/>
  </p:clrMapOvr>
  <p:transition>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pPr eaLnBrk="1" hangingPunct="1"/>
            <a:endParaRPr lang="en-US" altLang="en-US" smtClean="0"/>
          </a:p>
        </p:txBody>
      </p:sp>
      <p:sp>
        <p:nvSpPr>
          <p:cNvPr id="36867" name="Rectangle 3"/>
          <p:cNvSpPr>
            <a:spLocks noGrp="1" noChangeArrowheads="1"/>
          </p:cNvSpPr>
          <p:nvPr>
            <p:ph type="body" idx="1"/>
          </p:nvPr>
        </p:nvSpPr>
        <p:spPr>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marL="0" indent="0" algn="just" eaLnBrk="1" hangingPunct="1">
              <a:buFont typeface="Wingdings" panose="05000000000000000000" pitchFamily="2" charset="2"/>
              <a:buNone/>
            </a:pPr>
            <a:r>
              <a:rPr lang="ar-SA" altLang="en-US" sz="2000" b="1" smtClean="0"/>
              <a:t>کد امنيتي ديگري که هميشه همراه انسان حمل مي‌شود، چشم انسان است</a:t>
            </a:r>
            <a:r>
              <a:rPr lang="en-US" altLang="en-US" sz="2000" b="1" smtClean="0"/>
              <a:t>. </a:t>
            </a:r>
            <a:r>
              <a:rPr lang="ar-SA" altLang="en-US" sz="2000" b="1" smtClean="0"/>
              <a:t>دانشمندان ثابت کرده‌اند که پترن‌هاي </a:t>
            </a:r>
            <a:r>
              <a:rPr lang="en-US" altLang="en-US" sz="2000" b="1" smtClean="0"/>
              <a:t>(Pattern) </a:t>
            </a:r>
            <a:r>
              <a:rPr lang="ar-SA" altLang="en-US" sz="2000" b="1" smtClean="0"/>
              <a:t>موجود در مردمک چشم هر انسان منحصر به فرد است و هيچ دو فردي در دنيا وجود ندارند که پترن‌هايي که در مردمک چشم آنها وجود دارد دقيقاً مثل هم باشد. از همين روش براي شناخت افراد و سيستم‌هاي امنيتي استفاده مي‌شود</a:t>
            </a:r>
            <a:r>
              <a:rPr lang="en-US" altLang="en-US" sz="2000" b="1" smtClean="0"/>
              <a:t>. </a:t>
            </a:r>
            <a:endParaRPr lang="ar-SA" altLang="en-US" sz="2000" b="1" smtClean="0"/>
          </a:p>
          <a:p>
            <a:pPr marL="0" indent="0" algn="just" eaLnBrk="1" hangingPunct="1">
              <a:buFont typeface="Wingdings" panose="05000000000000000000" pitchFamily="2" charset="2"/>
              <a:buNone/>
            </a:pPr>
            <a:r>
              <a:rPr lang="ar-SA" altLang="en-US" sz="2000" b="1" smtClean="0"/>
              <a:t>در کل اين خواص بيومتريک در انسان بسيار زياد است. عرض و طول صورت، فاصله بين انگشتان دست، طول و عرض انگشت ها، فاصله ي بندها از يکديگر و حتي خط‌هاي کشيده شده کف دست و هزاران خاصيت ديگر، تماماً خصوصياتي هستند که براي انسان‌ها منحصر به فرد هستند.دوربين‌هايي وجود دارند که به صورت ديد در شب، قادر هستند چيزهايي را که ما نمي بينيم، ببينند و پردازش کنند.اسلحه‌هاي خودکاري ساخته شده‌اند که به صورت اتوماتيک و دقيق نشانه گيري مي‌کنند</a:t>
            </a:r>
            <a:r>
              <a:rPr lang="en-US" altLang="en-US" sz="2000" b="1" smtClean="0"/>
              <a:t>.</a:t>
            </a:r>
            <a:br>
              <a:rPr lang="en-US" altLang="en-US" sz="2000" b="1" smtClean="0"/>
            </a:br>
            <a:r>
              <a:rPr lang="ar-SA" altLang="en-US" sz="2000" b="1" smtClean="0"/>
              <a:t>پردازش تصوير همينطور با پردازش تصاوير گرفته شده از فاصله‌هاي دور هم مي‌تواند در علوم نظامي و امنيتي کمک کند.به عنوان مثال دوربيني قادر است با سرعت بسيار زياد يک توپ را دنبال کند.اين مسئله کاربرد بسيار زيادي در مسائل نظامي دارد</a:t>
            </a:r>
            <a:r>
              <a:rPr lang="en-US" altLang="en-US" sz="2000" b="1" smtClean="0"/>
              <a:t>.</a:t>
            </a:r>
          </a:p>
        </p:txBody>
      </p:sp>
    </p:spTree>
  </p:cSld>
  <p:clrMapOvr>
    <a:masterClrMapping/>
  </p:clrMapOvr>
  <p:transition>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AutoShape 2"/>
          <p:cNvSpPr>
            <a:spLocks noGrp="1" noChangeArrowheads="1"/>
          </p:cNvSpPr>
          <p:nvPr>
            <p:ph type="title"/>
          </p:nvPr>
        </p:nvSpPr>
        <p:spPr>
          <a:noFill/>
          <a:extLst>
            <a:ext uri="{91240B29-F687-4F45-9708-019B960494DF}">
              <a14:hiddenLine xmlns:a14="http://schemas.microsoft.com/office/drawing/2010/main" w="9525" cap="flat" cmpd="sng" algn="ctr">
                <a:solidFill>
                  <a:schemeClr val="tx1"/>
                </a:solidFill>
                <a:prstDash val="solid"/>
                <a:round/>
                <a:headEnd/>
                <a:tailEnd/>
              </a14:hiddenLine>
            </a:ext>
          </a:extLst>
        </p:spPr>
        <p:txBody>
          <a:bodyPr/>
          <a:lstStyle/>
          <a:p>
            <a:pPr algn="just" eaLnBrk="1" hangingPunct="1"/>
            <a:r>
              <a:rPr lang="ar-SA" altLang="en-US" smtClean="0"/>
              <a:t>نجوم و فضا نوردي </a:t>
            </a:r>
            <a:endParaRPr lang="en-US" altLang="en-US" smtClean="0"/>
          </a:p>
        </p:txBody>
      </p:sp>
      <p:sp>
        <p:nvSpPr>
          <p:cNvPr id="37891" name="Rectangle 3"/>
          <p:cNvSpPr>
            <a:spLocks noGrp="1" noChangeArrowheads="1"/>
          </p:cNvSpPr>
          <p:nvPr>
            <p:ph type="body" idx="1"/>
          </p:nvPr>
        </p:nvSpPr>
        <p:spPr>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marL="0" indent="0" algn="just" eaLnBrk="1" hangingPunct="1">
              <a:lnSpc>
                <a:spcPct val="130000"/>
              </a:lnSpc>
              <a:buFont typeface="Wingdings" panose="05000000000000000000" pitchFamily="2" charset="2"/>
              <a:buNone/>
            </a:pPr>
            <a:r>
              <a:rPr lang="ar-SA" altLang="en-US" sz="2000" b="1" smtClean="0"/>
              <a:t>ساخت دستگاه‌هاي اتوماتيک رصد آسمان و ثبت وقايع آسماني به صورت خودکار از کاربردهاي پردازش تصوير است که امروزه روي آن کار مي‌شود</a:t>
            </a:r>
            <a:r>
              <a:rPr lang="en-US" altLang="en-US" sz="2000" b="1" smtClean="0"/>
              <a:t>.</a:t>
            </a:r>
            <a:br>
              <a:rPr lang="en-US" altLang="en-US" sz="2000" b="1" smtClean="0"/>
            </a:br>
            <a:r>
              <a:rPr lang="ar-SA" altLang="en-US" sz="2000" b="1" smtClean="0"/>
              <a:t>از پروژه‌هاي جديد در بخش نجوم که بخشي از آن توسط سيستم پردازش تصوير انجام مي‌شود، تهيه نقشه سه بعدي از کل عالم کائنات است</a:t>
            </a:r>
            <a:r>
              <a:rPr lang="en-US" altLang="en-US" sz="2000" b="1" smtClean="0"/>
              <a:t> !</a:t>
            </a:r>
            <a:endParaRPr lang="ar-SA" altLang="en-US" sz="2000" b="1" smtClean="0"/>
          </a:p>
          <a:p>
            <a:pPr marL="0" indent="0" algn="just" eaLnBrk="1" hangingPunct="1">
              <a:lnSpc>
                <a:spcPct val="130000"/>
              </a:lnSpc>
              <a:buFont typeface="Wingdings" panose="05000000000000000000" pitchFamily="2" charset="2"/>
              <a:buNone/>
            </a:pPr>
            <a:r>
              <a:rPr lang="ar-SA" altLang="en-US" sz="2000" b="1" smtClean="0"/>
              <a:t>پردازش تصوير در فضانوردي هم کاربرد زيادي دارد. در تصاوير دور مي‌توان سطح سيارات و همچنين سطح قمرها را اسکن کرده و اطلاعات بسيار ريزي از آنها استخراج کنيم</a:t>
            </a:r>
            <a:r>
              <a:rPr lang="en-US" altLang="en-US" sz="2000" b="1" smtClean="0"/>
              <a:t>. </a:t>
            </a:r>
            <a:r>
              <a:rPr lang="ar-SA" altLang="en-US" sz="2000" b="1" smtClean="0"/>
              <a:t>کاربرد ديگر پردازش تصوير در فيلتر کردن عکس‌هايي است که توسط تلسکوپ‌هاي فضايي مختلف از جمله هابل</a:t>
            </a:r>
            <a:r>
              <a:rPr lang="en-US" altLang="en-US" sz="2000" b="1" smtClean="0"/>
              <a:t> (Hubble Space Telescope)</a:t>
            </a:r>
            <a:r>
              <a:rPr lang="ar-SA" altLang="en-US" sz="2000" b="1" smtClean="0"/>
              <a:t>، از فضا گرفته مي‌شود</a:t>
            </a:r>
            <a:r>
              <a:rPr lang="en-US" altLang="en-US" sz="2000" b="1" smtClean="0"/>
              <a:t>. </a:t>
            </a:r>
            <a:r>
              <a:rPr lang="ar-SA" altLang="en-US" sz="2000" b="1" smtClean="0"/>
              <a:t>کاربرد ديگر آن حذف گرد و خاک و جو سياره‌ها از تصاوير به کمک تصويربرداري</a:t>
            </a:r>
            <a:r>
              <a:rPr lang="en-US" altLang="en-US" sz="2000" b="1" smtClean="0"/>
              <a:t> IR </a:t>
            </a:r>
            <a:r>
              <a:rPr lang="ar-SA" altLang="en-US" sz="2000" b="1" smtClean="0"/>
              <a:t>و</a:t>
            </a:r>
            <a:r>
              <a:rPr lang="en-US" altLang="en-US" sz="2000" b="1" smtClean="0"/>
              <a:t> X-RAY </a:t>
            </a:r>
            <a:r>
              <a:rPr lang="ar-SA" altLang="en-US" sz="2000" b="1" smtClean="0"/>
              <a:t>به صورت همزمان و ترکيب اين تصاوير است</a:t>
            </a:r>
            <a:r>
              <a:rPr lang="en-US" altLang="en-US" sz="2000" b="1" smtClean="0"/>
              <a:t>.</a:t>
            </a:r>
          </a:p>
        </p:txBody>
      </p:sp>
    </p:spTree>
  </p:cSld>
  <p:clrMapOvr>
    <a:masterClrMapping/>
  </p:clrMapOvr>
  <p:transition>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hangingPunct="1"/>
            <a:endParaRPr lang="en-US" altLang="en-US" smtClean="0"/>
          </a:p>
        </p:txBody>
      </p:sp>
      <p:sp>
        <p:nvSpPr>
          <p:cNvPr id="38915" name="Rectangle 3"/>
          <p:cNvSpPr>
            <a:spLocks noGrp="1" noChangeArrowheads="1"/>
          </p:cNvSpPr>
          <p:nvPr>
            <p:ph type="body" idx="1"/>
          </p:nvPr>
        </p:nvSpPr>
        <p:spPr>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marL="0" indent="0" algn="just" eaLnBrk="1" hangingPunct="1">
              <a:lnSpc>
                <a:spcPct val="190000"/>
              </a:lnSpc>
              <a:buFont typeface="Wingdings" panose="05000000000000000000" pitchFamily="2" charset="2"/>
              <a:buNone/>
            </a:pPr>
            <a:r>
              <a:rPr lang="ar-SA" altLang="en-US" sz="2000" b="1" smtClean="0"/>
              <a:t>در تصاوير نزديک هم کاربرد دارد، از جمله هدايت مريخ نوردها، فرود فضاپيماهاي بدون سرنشين و الصاق تجهيزات جديد به ايستگاههاي فضايي به صورت خودکار</a:t>
            </a:r>
            <a:r>
              <a:rPr lang="en-US" altLang="en-US" sz="2000" b="1" smtClean="0"/>
              <a:t>.</a:t>
            </a:r>
            <a:br>
              <a:rPr lang="en-US" altLang="en-US" sz="2000" b="1" smtClean="0"/>
            </a:br>
            <a:r>
              <a:rPr lang="ar-SA" altLang="en-US" sz="2000" b="1" smtClean="0"/>
              <a:t>از امکانات سايت گوگل، امکاناتي است به نام</a:t>
            </a:r>
            <a:r>
              <a:rPr lang="en-US" altLang="en-US" sz="2000" b="1" smtClean="0"/>
              <a:t> Google Mars </a:t>
            </a:r>
            <a:r>
              <a:rPr lang="ar-SA" altLang="en-US" sz="2000" b="1" smtClean="0"/>
              <a:t>که اين برنامه دقيقاً مانند</a:t>
            </a:r>
            <a:r>
              <a:rPr lang="en-US" altLang="en-US" sz="2000" b="1" smtClean="0"/>
              <a:t> Google Earth </a:t>
            </a:r>
            <a:r>
              <a:rPr lang="ar-SA" altLang="en-US" sz="2000" b="1" smtClean="0"/>
              <a:t>عمل مي‌کند با اين تفاوت که</a:t>
            </a:r>
            <a:r>
              <a:rPr lang="en-US" altLang="en-US" sz="2000" b="1" smtClean="0"/>
              <a:t> Google Earth </a:t>
            </a:r>
            <a:r>
              <a:rPr lang="ar-SA" altLang="en-US" sz="2000" b="1" smtClean="0"/>
              <a:t>سطح زمين را در هر زمان که بخواهيد و در هر نقطه‌اي از زمين و از ارتفاع‌هاي بسيار پائين هم نشان مي‌دهد ولي</a:t>
            </a:r>
            <a:r>
              <a:rPr lang="en-US" altLang="en-US" sz="2000" b="1" smtClean="0"/>
              <a:t> Google Mars </a:t>
            </a:r>
            <a:r>
              <a:rPr lang="ar-SA" altLang="en-US" sz="2000" b="1" smtClean="0"/>
              <a:t>دقيقاً همين کار را براي سطح سياره مريخ انجام مي‌دهد</a:t>
            </a:r>
            <a:r>
              <a:rPr lang="en-US" altLang="en-US" sz="2000" b="1" smtClean="0"/>
              <a:t>.</a:t>
            </a:r>
          </a:p>
        </p:txBody>
      </p:sp>
    </p:spTree>
  </p:cSld>
  <p:clrMapOvr>
    <a:masterClrMapping/>
  </p:clrMapOvr>
  <p:transition>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AutoShape 2"/>
          <p:cNvSpPr>
            <a:spLocks noGrp="1" noChangeArrowheads="1"/>
          </p:cNvSpPr>
          <p:nvPr>
            <p:ph type="title"/>
          </p:nvPr>
        </p:nvSpPr>
        <p:spPr>
          <a:noFill/>
          <a:extLst>
            <a:ext uri="{91240B29-F687-4F45-9708-019B960494DF}">
              <a14:hiddenLine xmlns:a14="http://schemas.microsoft.com/office/drawing/2010/main" w="9525" cap="flat" cmpd="sng" algn="ctr">
                <a:solidFill>
                  <a:schemeClr val="tx1"/>
                </a:solidFill>
                <a:prstDash val="solid"/>
                <a:round/>
                <a:headEnd/>
                <a:tailEnd/>
              </a14:hiddenLine>
            </a:ext>
          </a:extLst>
        </p:spPr>
        <p:txBody>
          <a:bodyPr/>
          <a:lstStyle/>
          <a:p>
            <a:pPr algn="just" eaLnBrk="1" hangingPunct="1"/>
            <a:r>
              <a:rPr lang="ar-SA" altLang="en-US" smtClean="0"/>
              <a:t>پزشکي </a:t>
            </a:r>
            <a:endParaRPr lang="en-US" altLang="en-US" smtClean="0"/>
          </a:p>
        </p:txBody>
      </p:sp>
      <p:sp>
        <p:nvSpPr>
          <p:cNvPr id="39939" name="Rectangle 3"/>
          <p:cNvSpPr>
            <a:spLocks noGrp="1" noChangeArrowheads="1"/>
          </p:cNvSpPr>
          <p:nvPr>
            <p:ph type="body" idx="1"/>
          </p:nvPr>
        </p:nvSpPr>
        <p:spPr>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marL="0" indent="0" algn="just" eaLnBrk="1" hangingPunct="1">
              <a:lnSpc>
                <a:spcPct val="240000"/>
              </a:lnSpc>
              <a:buFont typeface="Wingdings" panose="05000000000000000000" pitchFamily="2" charset="2"/>
              <a:buNone/>
            </a:pPr>
            <a:r>
              <a:rPr lang="ar-SA" altLang="en-US" sz="2000" b="1" smtClean="0"/>
              <a:t>يکي از مهمترين کاربردهاي پردازش تصوير در علم پزشکي است. در جايي که ما نياز داريم تمام عکس‌ها با نهايت شفافيت و وضوح گرفته شوند زيرا ديدن تمام جزئيات لازم است. جراحي‌هاي ريز</a:t>
            </a:r>
            <a:r>
              <a:rPr lang="en-US" altLang="en-US" sz="2000" b="1" smtClean="0"/>
              <a:t> microsurgery </a:t>
            </a:r>
            <a:r>
              <a:rPr lang="ar-SA" altLang="en-US" sz="2000" b="1" smtClean="0"/>
              <a:t>با ايجاد يک سوراخ کوچک و فقط ديدن محل جراحي توسط پزشک، از راه دور و توسط بازوهاي رباتيک بسيار دقيق انجام مي‌شوند</a:t>
            </a:r>
            <a:r>
              <a:rPr lang="en-US" altLang="en-US" sz="2000" b="1" smtClean="0"/>
              <a:t>. </a:t>
            </a:r>
          </a:p>
        </p:txBody>
      </p:sp>
    </p:spTree>
  </p:cSld>
  <p:clrMapOvr>
    <a:masterClrMapping/>
  </p:clrMapOvr>
  <p:transition>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AutoShape 2"/>
          <p:cNvSpPr>
            <a:spLocks noGrp="1" noChangeArrowheads="1"/>
          </p:cNvSpPr>
          <p:nvPr>
            <p:ph type="title"/>
          </p:nvPr>
        </p:nvSpPr>
        <p:spPr>
          <a:noFill/>
          <a:extLst>
            <a:ext uri="{91240B29-F687-4F45-9708-019B960494DF}">
              <a14:hiddenLine xmlns:a14="http://schemas.microsoft.com/office/drawing/2010/main" w="9525" cap="flat" cmpd="sng" algn="ctr">
                <a:solidFill>
                  <a:schemeClr val="tx1"/>
                </a:solidFill>
                <a:prstDash val="solid"/>
                <a:round/>
                <a:headEnd/>
                <a:tailEnd/>
              </a14:hiddenLine>
            </a:ext>
          </a:extLst>
        </p:spPr>
        <p:txBody>
          <a:bodyPr/>
          <a:lstStyle/>
          <a:p>
            <a:pPr algn="just" eaLnBrk="1" hangingPunct="1"/>
            <a:r>
              <a:rPr lang="ar-SA" altLang="en-US" smtClean="0"/>
              <a:t>فناوري‌هاي علمي </a:t>
            </a:r>
            <a:endParaRPr lang="en-US" altLang="en-US" smtClean="0"/>
          </a:p>
        </p:txBody>
      </p:sp>
      <p:sp>
        <p:nvSpPr>
          <p:cNvPr id="40963" name="Rectangle 3"/>
          <p:cNvSpPr>
            <a:spLocks noGrp="1" noChangeArrowheads="1"/>
          </p:cNvSpPr>
          <p:nvPr>
            <p:ph type="body" idx="1"/>
          </p:nvPr>
        </p:nvSpPr>
        <p:spPr>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marL="0" indent="0" algn="just" eaLnBrk="1" hangingPunct="1">
              <a:lnSpc>
                <a:spcPct val="90000"/>
              </a:lnSpc>
              <a:buFont typeface="Wingdings" panose="05000000000000000000" pitchFamily="2" charset="2"/>
              <a:buNone/>
            </a:pPr>
            <a:r>
              <a:rPr lang="ar-SA" altLang="en-US" sz="2000" b="1" smtClean="0"/>
              <a:t>پردازش تصوير در افزايش سرعت پيشرفت‌هاي علمي تأثير فوق العاده داشته است</a:t>
            </a:r>
            <a:r>
              <a:rPr lang="en-US" altLang="en-US" sz="2000" b="1" smtClean="0"/>
              <a:t>. </a:t>
            </a:r>
            <a:r>
              <a:rPr lang="ar-SA" altLang="en-US" sz="2000" b="1" smtClean="0"/>
              <a:t>اولين و مشخص ترين تأثير آن را مي‌توان در علم عکاسي يا هنر ديد. شکار لحظه‌هاي شگفت آوري که در کسري از ثانيه اتفاق مي‌افتد، بالا بردن وضوح عکس‌هاي گرفته شده و ايجاد افکت‌هاي خيره کننده، از دستاوردهاي پردازش تصوير است</a:t>
            </a:r>
            <a:r>
              <a:rPr lang="en-US" altLang="en-US" sz="2000" b="1" smtClean="0"/>
              <a:t>.</a:t>
            </a:r>
            <a:br>
              <a:rPr lang="en-US" altLang="en-US" sz="2000" b="1" smtClean="0"/>
            </a:br>
            <a:r>
              <a:rPr lang="ar-SA" altLang="en-US" sz="2000" b="1" smtClean="0"/>
              <a:t>همچنين در توسعه تکنولوژي پيشرفته</a:t>
            </a:r>
            <a:r>
              <a:rPr lang="en-US" altLang="en-US" sz="2000" b="1" smtClean="0"/>
              <a:t> gps (Global Positioning Systems) </a:t>
            </a:r>
            <a:r>
              <a:rPr lang="ar-SA" altLang="en-US" sz="2000" b="1" smtClean="0"/>
              <a:t>کمک زيادي داشته و تهيه نقشه‌هاي سه بعدي از جاده‌ها در تمام نقاط جهان، از کاربردهاي ديگر آن است. با به وجود آمدن اين علم، مسابقات ربات‌هاي فوتباليست به صورت جدي دنبال شد</a:t>
            </a:r>
            <a:r>
              <a:rPr lang="en-US" altLang="en-US" sz="2000" b="1" smtClean="0"/>
              <a:t>.</a:t>
            </a:r>
            <a:endParaRPr lang="ar-SA" altLang="en-US" sz="2000" b="1" smtClean="0"/>
          </a:p>
          <a:p>
            <a:pPr marL="0" indent="0" algn="just" eaLnBrk="1" hangingPunct="1">
              <a:lnSpc>
                <a:spcPct val="90000"/>
              </a:lnSpc>
              <a:buFont typeface="Wingdings" panose="05000000000000000000" pitchFamily="2" charset="2"/>
              <a:buNone/>
            </a:pPr>
            <a:r>
              <a:rPr lang="ar-SA" altLang="en-US" sz="2000" b="1" smtClean="0"/>
              <a:t>اين علم در پيشرفت علوم پايه فيزيک ، شيمي و مخصوصاً تحقيقات فيزيکي و مکانيکي، کمک فراواني کرده است. به عنوان مثال وسيله‌اي براي حمل و نقل کالاها در مسيرهاي صعب العبور ساخته شده است. قبل از ساخت آن، رفتار چهارپايان در حالت‌هاي مختلف توسط کامپيوتر تحليل و عيناً به دستگاه آموزش داده شده است.در کل پردازش تصاوير به علت سرعت زياد آن، در ساخت وسايل مکانيکي پر سرعت، کاربرد زيادي دارد. وسيله‌اي وجود دارد که قادر است ، توپي که با سرعت بسيار زياد به سمت پائين مي‌آيد را مهار کند</a:t>
            </a:r>
            <a:r>
              <a:rPr lang="en-US" altLang="en-US" sz="2000" b="1" smtClean="0"/>
              <a:t>.</a:t>
            </a:r>
          </a:p>
        </p:txBody>
      </p:sp>
    </p:spTree>
  </p:cSld>
  <p:clrMapOvr>
    <a:masterClrMapping/>
  </p:clrMapOvr>
  <p:transition>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AutoShape 2"/>
          <p:cNvSpPr>
            <a:spLocks noGrp="1" noChangeArrowheads="1"/>
          </p:cNvSpPr>
          <p:nvPr>
            <p:ph type="title"/>
          </p:nvPr>
        </p:nvSpPr>
        <p:spPr>
          <a:noFill/>
          <a:extLst>
            <a:ext uri="{91240B29-F687-4F45-9708-019B960494DF}">
              <a14:hiddenLine xmlns:a14="http://schemas.microsoft.com/office/drawing/2010/main" w="9525" cap="flat" cmpd="sng" algn="ctr">
                <a:solidFill>
                  <a:schemeClr val="tx1"/>
                </a:solidFill>
                <a:prstDash val="solid"/>
                <a:round/>
                <a:headEnd/>
                <a:tailEnd/>
              </a14:hiddenLine>
            </a:ext>
          </a:extLst>
        </p:spPr>
        <p:txBody>
          <a:bodyPr/>
          <a:lstStyle/>
          <a:p>
            <a:pPr algn="just" eaLnBrk="1" hangingPunct="1"/>
            <a:r>
              <a:rPr lang="ar-SA" altLang="en-US" smtClean="0"/>
              <a:t>باستان شناسي </a:t>
            </a:r>
            <a:endParaRPr lang="en-US" altLang="en-US" smtClean="0"/>
          </a:p>
        </p:txBody>
      </p:sp>
      <p:sp>
        <p:nvSpPr>
          <p:cNvPr id="41987" name="Rectangle 3"/>
          <p:cNvSpPr>
            <a:spLocks noGrp="1" noChangeArrowheads="1"/>
          </p:cNvSpPr>
          <p:nvPr>
            <p:ph type="body" idx="1"/>
          </p:nvPr>
        </p:nvSpPr>
        <p:spPr>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marL="0" indent="0" algn="just" eaLnBrk="1" hangingPunct="1">
              <a:lnSpc>
                <a:spcPct val="140000"/>
              </a:lnSpc>
              <a:buFont typeface="Wingdings" panose="05000000000000000000" pitchFamily="2" charset="2"/>
              <a:buNone/>
            </a:pPr>
            <a:r>
              <a:rPr lang="ar-SA" altLang="en-US" sz="2000" b="1" smtClean="0"/>
              <a:t>در علم باستان شناسي تنها مدارک باقي مانده از دوران باستان، دست نوشته ها، نقاشي‌ها و غارنگاري‌هاي قديمي است. تهيه تصاوير از بناهاي گذشته و بازسازي مجازي اين بناهاي تاريخي يکي از کاربردهاي پردازش تصوير در اين علم است. همچنين مي‌توان نقاشي‌ها و غارنگاري‌ها را مورد پردازش دقيق قرار داد و شکل آنها را همان طور که در ابتدا بوده اند، شبيه سازي کرد. حتي مي‌توان مکانهاي باستاني را از زوايايي که تصاوير مستندي از آنها وجود ندارد، شبيه سازي کرد</a:t>
            </a:r>
            <a:r>
              <a:rPr lang="en-US" altLang="en-US" sz="2000" b="1" smtClean="0"/>
              <a:t>.</a:t>
            </a:r>
            <a:endParaRPr lang="ar-SA" altLang="en-US" sz="2000" b="1" smtClean="0"/>
          </a:p>
          <a:p>
            <a:pPr marL="0" indent="0" algn="just" eaLnBrk="1" hangingPunct="1">
              <a:lnSpc>
                <a:spcPct val="140000"/>
              </a:lnSpc>
              <a:buFont typeface="Wingdings" panose="05000000000000000000" pitchFamily="2" charset="2"/>
              <a:buNone/>
            </a:pPr>
            <a:r>
              <a:rPr lang="ar-SA" altLang="en-US" sz="2000" b="1" smtClean="0"/>
              <a:t>امروزه يکي از پروژه‌هاي پر سر و صداي بازسازي بناهاي باستاني، بازسازي شهر روم باستان توسط دانشمندان ايتاليايي است. هم اکنون توريست‌ها با زدن عينک‌هاي مخصوص مي‌توانند در خيابان‌هاي شهر روم باستان قدم بزنند</a:t>
            </a:r>
            <a:r>
              <a:rPr lang="en-US" altLang="en-US" sz="2000" b="1" smtClean="0"/>
              <a:t>.</a:t>
            </a:r>
          </a:p>
        </p:txBody>
      </p:sp>
    </p:spTree>
  </p:cSld>
  <p:clrMapOvr>
    <a:masterClrMapping/>
  </p:clrMapOvr>
  <p:transition>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AutoShape 2"/>
          <p:cNvSpPr>
            <a:spLocks noGrp="1" noChangeArrowheads="1"/>
          </p:cNvSpPr>
          <p:nvPr>
            <p:ph type="title"/>
          </p:nvPr>
        </p:nvSpPr>
        <p:spPr>
          <a:noFill/>
          <a:extLst>
            <a:ext uri="{91240B29-F687-4F45-9708-019B960494DF}">
              <a14:hiddenLine xmlns:a14="http://schemas.microsoft.com/office/drawing/2010/main" w="9525" cap="flat" cmpd="sng" algn="ctr">
                <a:solidFill>
                  <a:schemeClr val="tx1"/>
                </a:solidFill>
                <a:prstDash val="solid"/>
                <a:round/>
                <a:headEnd/>
                <a:tailEnd/>
              </a14:hiddenLine>
            </a:ext>
          </a:extLst>
        </p:spPr>
        <p:txBody>
          <a:bodyPr/>
          <a:lstStyle/>
          <a:p>
            <a:pPr algn="just" eaLnBrk="1" hangingPunct="1"/>
            <a:r>
              <a:rPr lang="ar-SA" altLang="en-US" smtClean="0"/>
              <a:t>تبليغات</a:t>
            </a:r>
            <a:endParaRPr lang="en-US" altLang="en-US" smtClean="0"/>
          </a:p>
        </p:txBody>
      </p:sp>
      <p:sp>
        <p:nvSpPr>
          <p:cNvPr id="43011" name="Rectangle 3"/>
          <p:cNvSpPr>
            <a:spLocks noGrp="1" noChangeArrowheads="1"/>
          </p:cNvSpPr>
          <p:nvPr>
            <p:ph type="body" idx="1"/>
          </p:nvPr>
        </p:nvSpPr>
        <p:spPr>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marL="0" indent="0" algn="just" eaLnBrk="1" hangingPunct="1">
              <a:lnSpc>
                <a:spcPct val="160000"/>
              </a:lnSpc>
              <a:buFont typeface="Wingdings" panose="05000000000000000000" pitchFamily="2" charset="2"/>
              <a:buNone/>
            </a:pPr>
            <a:r>
              <a:rPr lang="ar-SA" altLang="en-US" sz="2000" b="1" smtClean="0"/>
              <a:t>از مقايسه تبليغات دهه ي 70 و 80 ميلادي با تبليغات امروزي مي‌توان تأثير تکنولوژي را در تبليغات کاملاً درک کرد. تغيير شکل تبليغات از اشکال مربع و زاويه دار به شکل‌هاي دايره اي، تغيير رنگ تبليغات و هزاران تغيير ديگر</a:t>
            </a:r>
            <a:r>
              <a:rPr lang="en-US" altLang="en-US" sz="2000" b="1" smtClean="0"/>
              <a:t>. </a:t>
            </a:r>
            <a:r>
              <a:rPr lang="ar-SA" altLang="en-US" sz="2000" b="1" smtClean="0"/>
              <a:t>يکي از مهمترين فاکتورهاي فروش و دلايل بالا رفتن يا پايين آمدن فروش، شکل و نحوه ي بسته بندي کالاست. پردازش تصوير مي‌تواند به ما کمک کند تا قبل از توليد يک بسته بندي آن را شبيه سازي کنيم. با ادغام کردن علم الگوريتم ژنتيک با پردازش تصوير مي‌توان برنامه‌اي را نوشت که به صورت اتوماتيک به ساختن بسته بندي‌هاي مختلف بپردازد و آنهايي که از نظر کاربران زيباتر و جالب تر به نظر خواهند آمد را به ما معرفي نمايد</a:t>
            </a:r>
            <a:r>
              <a:rPr lang="en-US" altLang="en-US" sz="2000" b="1" smtClean="0"/>
              <a:t>. </a:t>
            </a:r>
          </a:p>
        </p:txBody>
      </p:sp>
    </p:spTree>
  </p:cSld>
  <p:clrMapOvr>
    <a:masterClrMapping/>
  </p:clrMapOvr>
  <p:transition>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AutoShape 2"/>
          <p:cNvSpPr>
            <a:spLocks noGrp="1" noChangeArrowheads="1"/>
          </p:cNvSpPr>
          <p:nvPr>
            <p:ph type="title"/>
          </p:nvPr>
        </p:nvSpPr>
        <p:spPr>
          <a:noFill/>
          <a:extLst>
            <a:ext uri="{91240B29-F687-4F45-9708-019B960494DF}">
              <a14:hiddenLine xmlns:a14="http://schemas.microsoft.com/office/drawing/2010/main" w="9525" cap="flat" cmpd="sng" algn="ctr">
                <a:solidFill>
                  <a:schemeClr val="tx1"/>
                </a:solidFill>
                <a:prstDash val="solid"/>
                <a:round/>
                <a:headEnd/>
                <a:tailEnd/>
              </a14:hiddenLine>
            </a:ext>
          </a:extLst>
        </p:spPr>
        <p:txBody>
          <a:bodyPr/>
          <a:lstStyle/>
          <a:p>
            <a:pPr algn="just" eaLnBrk="1" hangingPunct="1"/>
            <a:r>
              <a:rPr lang="ar-SA" altLang="en-US" smtClean="0"/>
              <a:t>سينما</a:t>
            </a:r>
            <a:endParaRPr lang="en-US" altLang="en-US" smtClean="0"/>
          </a:p>
        </p:txBody>
      </p:sp>
      <p:sp>
        <p:nvSpPr>
          <p:cNvPr id="44035" name="Rectangle 3"/>
          <p:cNvSpPr>
            <a:spLocks noGrp="1" noChangeArrowheads="1"/>
          </p:cNvSpPr>
          <p:nvPr>
            <p:ph type="body" idx="1"/>
          </p:nvPr>
        </p:nvSpPr>
        <p:spPr>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marL="0" indent="0" algn="just" eaLnBrk="1" hangingPunct="1">
              <a:lnSpc>
                <a:spcPct val="130000"/>
              </a:lnSpc>
              <a:buFont typeface="Wingdings" panose="05000000000000000000" pitchFamily="2" charset="2"/>
              <a:buNone/>
            </a:pPr>
            <a:r>
              <a:rPr lang="ar-SA" altLang="en-US" sz="2000" b="1" smtClean="0"/>
              <a:t>اولين علمي که پردازش تصوير در آن مورد استفاده قرار گرفت، هنر و سينما بود. يکي از تکنولوژي‌هاي برتر دنيا</a:t>
            </a:r>
            <a:r>
              <a:rPr lang="en-US" altLang="en-US" sz="2000" b="1" smtClean="0"/>
              <a:t> motion capture </a:t>
            </a:r>
            <a:r>
              <a:rPr lang="ar-SA" altLang="en-US" sz="2000" b="1" smtClean="0"/>
              <a:t>است که در آن يک کاراکتر انيميشني قادر است حرکات دست انسان را تقليد کند. امروزه اين سيستم جهت ساخت فيلم‌ها و بازي‌هاي کامپيوتري مورد استفاده قرار مي‌گيرد</a:t>
            </a:r>
            <a:r>
              <a:rPr lang="en-US" altLang="en-US" sz="2000" b="1" smtClean="0"/>
              <a:t>.</a:t>
            </a:r>
            <a:endParaRPr lang="ar-SA" altLang="en-US" sz="2000" b="1" smtClean="0"/>
          </a:p>
          <a:p>
            <a:pPr marL="0" indent="0" algn="just" eaLnBrk="1" hangingPunct="1">
              <a:lnSpc>
                <a:spcPct val="130000"/>
              </a:lnSpc>
              <a:buFont typeface="Wingdings" panose="05000000000000000000" pitchFamily="2" charset="2"/>
              <a:buNone/>
            </a:pPr>
            <a:r>
              <a:rPr lang="ar-SA" altLang="en-US" sz="2000" b="1" smtClean="0"/>
              <a:t>در پردازش تصوير قابليتي به نام هيستوگرام</a:t>
            </a:r>
            <a:r>
              <a:rPr lang="en-US" altLang="en-US" sz="2000" b="1" smtClean="0"/>
              <a:t> (Histogram) </a:t>
            </a:r>
            <a:r>
              <a:rPr lang="ar-SA" altLang="en-US" sz="2000" b="1" smtClean="0"/>
              <a:t>وجود دارد که با آن قادرند تصاوير را شفاف يا تيره تر کرده و يا هر تغيير مورد نياز ديگري را روي تصاوير با توجه به منحني‌ها و نمودارهاي هيستوگرام بدهند</a:t>
            </a:r>
            <a:r>
              <a:rPr lang="en-US" altLang="en-US" sz="2000" b="1" smtClean="0"/>
              <a:t>.</a:t>
            </a:r>
            <a:endParaRPr lang="ar-SA" altLang="en-US" sz="2000" b="1" smtClean="0"/>
          </a:p>
          <a:p>
            <a:pPr marL="0" indent="0" algn="just" eaLnBrk="1" hangingPunct="1">
              <a:lnSpc>
                <a:spcPct val="130000"/>
              </a:lnSpc>
              <a:buFont typeface="Wingdings" panose="05000000000000000000" pitchFamily="2" charset="2"/>
              <a:buNone/>
            </a:pPr>
            <a:r>
              <a:rPr lang="ar-SA" altLang="en-US" sz="2000" b="1" smtClean="0"/>
              <a:t>در سينما براي اينکه تصويري شفاف به نظر آيد، با استفاده از يک کره ي نقره‌اي رنگ، تصاوير اطراف دوربين را هم ثبت مي‌کنند. بنابراين تصوير نسبت به محيط اطراف خود شفافيت غير قابل تصوري پيدا مي‌کند</a:t>
            </a:r>
            <a:r>
              <a:rPr lang="en-US" altLang="en-US" sz="2000" b="1" smtClean="0"/>
              <a:t>.</a:t>
            </a:r>
          </a:p>
        </p:txBody>
      </p:sp>
    </p:spTree>
  </p:cSld>
  <p:clrMapOvr>
    <a:masterClrMapping/>
  </p:clrMapOvr>
  <p:transition>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AutoShape 2"/>
          <p:cNvSpPr>
            <a:spLocks noGrp="1" noChangeArrowheads="1"/>
          </p:cNvSpPr>
          <p:nvPr>
            <p:ph type="title"/>
          </p:nvPr>
        </p:nvSpPr>
        <p:spPr>
          <a:noFill/>
          <a:extLst>
            <a:ext uri="{91240B29-F687-4F45-9708-019B960494DF}">
              <a14:hiddenLine xmlns:a14="http://schemas.microsoft.com/office/drawing/2010/main" w="9525" cap="flat" cmpd="sng" algn="ctr">
                <a:solidFill>
                  <a:schemeClr val="tx1"/>
                </a:solidFill>
                <a:prstDash val="solid"/>
                <a:round/>
                <a:headEnd/>
                <a:tailEnd/>
              </a14:hiddenLine>
            </a:ext>
          </a:extLst>
        </p:spPr>
        <p:txBody>
          <a:bodyPr/>
          <a:lstStyle/>
          <a:p>
            <a:pPr algn="just" eaLnBrk="1" hangingPunct="1"/>
            <a:r>
              <a:rPr lang="ar-SA" altLang="en-US" smtClean="0"/>
              <a:t>اقتصاد</a:t>
            </a:r>
            <a:endParaRPr lang="en-US" altLang="en-US" smtClean="0"/>
          </a:p>
        </p:txBody>
      </p:sp>
      <p:sp>
        <p:nvSpPr>
          <p:cNvPr id="45059" name="Rectangle 3"/>
          <p:cNvSpPr>
            <a:spLocks noGrp="1" noChangeArrowheads="1"/>
          </p:cNvSpPr>
          <p:nvPr>
            <p:ph type="body" idx="1"/>
          </p:nvPr>
        </p:nvSpPr>
        <p:spPr>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marL="0" indent="0" algn="just" eaLnBrk="1" hangingPunct="1">
              <a:lnSpc>
                <a:spcPct val="170000"/>
              </a:lnSpc>
              <a:buFont typeface="Wingdings" panose="05000000000000000000" pitchFamily="2" charset="2"/>
              <a:buNone/>
            </a:pPr>
            <a:r>
              <a:rPr lang="ar-SA" altLang="en-US" sz="2000" b="1" smtClean="0"/>
              <a:t>در دنياي امروز تمام نوآوري ها، به نوعي مستقيم يا غير مستقيم باعث تغييراتي در اقتصاد گروهي از کشورها و يا کل دنيا مي‌شوند. پردازش تصوير هم، به صورت مستقيم و غير مستقيم در اقتصاد تأثير گذار است. در تبليغات، سياست، فضانوردي، کشاورزي، شهرسازي، سينما، پزشکي و علوم نظامي مي‌تواند تأثير غير مستقيمي در اقتصاد کشورها داشته باشد. همچنين از تأثير مستقيم آن در اقتصاد، مي‌توان به وجود شعبه‌هاي بانک بدون کارمند اشاره کرد. اين شعبه‌ها قادرند به صورت خودکار سريال چک‌ها و قبوض پرداختي را بخوانند، نوع اسکناس‌ها را تشخيص دهند و تا حد زيادي از کارهاي يک بانک عادي را انجام دهند</a:t>
            </a:r>
            <a:r>
              <a:rPr lang="en-US" altLang="en-US" sz="2000" b="1" smtClean="0"/>
              <a:t>.</a:t>
            </a:r>
          </a:p>
        </p:txBody>
      </p:sp>
    </p:spTree>
  </p:cSld>
  <p:clrMapOvr>
    <a:masterClrMapping/>
  </p:clrMapOvr>
  <p:transition>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AutoShape 2"/>
          <p:cNvSpPr>
            <a:spLocks noGrp="1" noChangeArrowheads="1"/>
          </p:cNvSpPr>
          <p:nvPr>
            <p:ph type="title"/>
          </p:nvPr>
        </p:nvSpPr>
        <p:spPr>
          <a:noFill/>
          <a:extLst>
            <a:ext uri="{91240B29-F687-4F45-9708-019B960494DF}">
              <a14:hiddenLine xmlns:a14="http://schemas.microsoft.com/office/drawing/2010/main" w="9525" cap="flat" cmpd="sng" algn="ctr">
                <a:solidFill>
                  <a:schemeClr val="tx1"/>
                </a:solidFill>
                <a:prstDash val="solid"/>
                <a:round/>
                <a:headEnd/>
                <a:tailEnd/>
              </a14:hiddenLine>
            </a:ext>
          </a:extLst>
        </p:spPr>
        <p:txBody>
          <a:bodyPr/>
          <a:lstStyle/>
          <a:p>
            <a:pPr algn="just" eaLnBrk="1" hangingPunct="1"/>
            <a:r>
              <a:rPr lang="ar-SA" altLang="en-US" smtClean="0"/>
              <a:t>روانشناسي</a:t>
            </a:r>
            <a:endParaRPr lang="en-US" altLang="en-US" smtClean="0"/>
          </a:p>
        </p:txBody>
      </p:sp>
      <p:sp>
        <p:nvSpPr>
          <p:cNvPr id="46083" name="Rectangle 3"/>
          <p:cNvSpPr>
            <a:spLocks noGrp="1" noChangeArrowheads="1"/>
          </p:cNvSpPr>
          <p:nvPr>
            <p:ph type="body" idx="1"/>
          </p:nvPr>
        </p:nvSpPr>
        <p:spPr>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marL="0" indent="0" algn="just" eaLnBrk="1" hangingPunct="1">
              <a:lnSpc>
                <a:spcPct val="140000"/>
              </a:lnSpc>
              <a:buFont typeface="Wingdings" panose="05000000000000000000" pitchFamily="2" charset="2"/>
              <a:buNone/>
            </a:pPr>
            <a:r>
              <a:rPr lang="ar-SA" altLang="en-US" sz="2000" b="1" smtClean="0"/>
              <a:t>بحث تاثير رنگ در روحيه انسان اهميت بسيار زيادي دارد به طوري که در روانشناسي گرايشي به نام روانشناسي رنگ وجود دارد. در اين علم در مورد رنگ‌ها و تأثير هر يک بر روح و جسم انسان صحبت مي‌شود. به عنوان مثال رنگ قرمز بيشتر تأثير را در چشم انسان دارد. در حالي که رنگ سبز بيشترين تأثير را در مغز انسان دارد</a:t>
            </a:r>
            <a:r>
              <a:rPr lang="en-US" altLang="en-US" sz="2000" b="1" smtClean="0"/>
              <a:t>.</a:t>
            </a:r>
            <a:br>
              <a:rPr lang="en-US" altLang="en-US" sz="2000" b="1" smtClean="0"/>
            </a:br>
            <a:r>
              <a:rPr lang="ar-SA" altLang="en-US" sz="2000" b="1" smtClean="0"/>
              <a:t>همچنين رنگ آبي باعث ايجاد حس آرامش و اطمينان در انسان مي‌شود. به همين دليل در سخنراني‌هاي اکثر سياستمداران دنيا از پرده آبي رنگ در پشت سر آن‌ها استفاده مي‌شود</a:t>
            </a:r>
            <a:r>
              <a:rPr lang="en-US" altLang="en-US" sz="2000" b="1" smtClean="0"/>
              <a:t>.</a:t>
            </a:r>
            <a:endParaRPr lang="ar-SA" altLang="en-US" sz="2000" b="1" smtClean="0"/>
          </a:p>
          <a:p>
            <a:pPr marL="0" indent="0" algn="just" eaLnBrk="1" hangingPunct="1">
              <a:lnSpc>
                <a:spcPct val="140000"/>
              </a:lnSpc>
              <a:buFont typeface="Wingdings" panose="05000000000000000000" pitchFamily="2" charset="2"/>
              <a:buNone/>
            </a:pPr>
            <a:r>
              <a:rPr lang="ar-SA" altLang="en-US" sz="2000" b="1" smtClean="0"/>
              <a:t>با پردازش تصوير مي‌توان به راحتي تصاوير ثابت و متحرک را ويرايش کرد. به طور مثال رنگ آبي را براي ايجاد حس اطمينان يا رنگ سبز را براي حس زيبايي و قرمز را براي ايجاد هيجان در تصاوير پر رنگ تر کرد</a:t>
            </a:r>
            <a:r>
              <a:rPr lang="en-US" altLang="en-US" sz="2000" b="1" smtClean="0"/>
              <a:t>.</a:t>
            </a:r>
          </a:p>
        </p:txBody>
      </p:sp>
    </p:spTree>
  </p:cSld>
  <p:clrMapOvr>
    <a:masterClrMapping/>
  </p:clrMapOvr>
  <p:transition>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AutoShape 2"/>
          <p:cNvSpPr>
            <a:spLocks noGrp="1" noChangeArrowheads="1"/>
          </p:cNvSpPr>
          <p:nvPr>
            <p:ph type="title"/>
          </p:nvPr>
        </p:nvSpPr>
        <p:spPr>
          <a:noFill/>
          <a:extLst>
            <a:ext uri="{91240B29-F687-4F45-9708-019B960494DF}">
              <a14:hiddenLine xmlns:a14="http://schemas.microsoft.com/office/drawing/2010/main" w="9525" cap="flat" cmpd="sng" algn="ctr">
                <a:solidFill>
                  <a:schemeClr val="tx1"/>
                </a:solidFill>
                <a:prstDash val="solid"/>
                <a:round/>
                <a:headEnd/>
                <a:tailEnd/>
              </a14:hiddenLine>
            </a:ext>
          </a:extLst>
        </p:spPr>
        <p:txBody>
          <a:bodyPr/>
          <a:lstStyle/>
          <a:p>
            <a:pPr algn="just" eaLnBrk="1" hangingPunct="1"/>
            <a:r>
              <a:rPr lang="ar-SA" altLang="en-US" smtClean="0"/>
              <a:t>زمين شناسي‌</a:t>
            </a:r>
            <a:endParaRPr lang="en-US" altLang="en-US" smtClean="0"/>
          </a:p>
        </p:txBody>
      </p:sp>
      <p:sp>
        <p:nvSpPr>
          <p:cNvPr id="47107" name="Rectangle 3"/>
          <p:cNvSpPr>
            <a:spLocks noGrp="1" noChangeArrowheads="1"/>
          </p:cNvSpPr>
          <p:nvPr>
            <p:ph type="body" idx="1"/>
          </p:nvPr>
        </p:nvSpPr>
        <p:spPr>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marL="0" indent="0" algn="just" eaLnBrk="1" hangingPunct="1">
              <a:lnSpc>
                <a:spcPct val="190000"/>
              </a:lnSpc>
              <a:buFont typeface="Wingdings" panose="05000000000000000000" pitchFamily="2" charset="2"/>
              <a:buNone/>
            </a:pPr>
            <a:r>
              <a:rPr lang="ar-SA" altLang="en-US" sz="2000" b="1" smtClean="0"/>
              <a:t>با پردازش تصوير مي‌توان کاني‌هاي مختلف را از روي رنگ و اندازه آن‌ها شناسايي و دسته بندي کرد. همچنين در زمين شناسي براي پي بردن به مواد تشکيل دهنده کاني‌ها از روش پرتونگاري</a:t>
            </a:r>
            <a:r>
              <a:rPr lang="en-US" altLang="en-US" sz="2000" b="1" smtClean="0"/>
              <a:t> ((tomography </a:t>
            </a:r>
            <a:r>
              <a:rPr lang="ar-SA" altLang="en-US" sz="2000" b="1" smtClean="0"/>
              <a:t>استفاده مي‌کنند و پردازش تصوير در اين بخش مي‌تواند سرعت و دقت اين روش را بسيار بالا ببرد</a:t>
            </a:r>
            <a:r>
              <a:rPr lang="en-US" altLang="en-US" sz="2000" b="1" smtClean="0"/>
              <a:t>. </a:t>
            </a:r>
            <a:r>
              <a:rPr lang="ar-SA" altLang="en-US" sz="2000" b="1" smtClean="0"/>
              <a:t>کاربرد ديگر آن اين است که دانشمندان با مقايسه کردن ارتفاع آب در سال‌هاي مختلف، در واقع روند تند شدن يا کند شدن کاهش آّب در سطح زمين را مورد بررسي قرار مي‌دهند</a:t>
            </a:r>
            <a:r>
              <a:rPr lang="en-US" altLang="en-US" sz="2000" b="1" smtClean="0"/>
              <a:t>.</a:t>
            </a:r>
          </a:p>
        </p:txBody>
      </p:sp>
    </p:spTree>
  </p:cSld>
  <p:clrMapOvr>
    <a:masterClrMapping/>
  </p:clrMapOvr>
  <p:transition>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AutoShape 2"/>
          <p:cNvSpPr>
            <a:spLocks noGrp="1" noChangeArrowheads="1"/>
          </p:cNvSpPr>
          <p:nvPr>
            <p:ph type="title"/>
          </p:nvPr>
        </p:nvSpPr>
        <p:spPr>
          <a:noFill/>
          <a:extLst>
            <a:ext uri="{91240B29-F687-4F45-9708-019B960494DF}">
              <a14:hiddenLine xmlns:a14="http://schemas.microsoft.com/office/drawing/2010/main" w="9525" cap="flat" cmpd="sng" algn="ctr">
                <a:solidFill>
                  <a:schemeClr val="tx1"/>
                </a:solidFill>
                <a:prstDash val="solid"/>
                <a:round/>
                <a:headEnd/>
                <a:tailEnd/>
              </a14:hiddenLine>
            </a:ext>
          </a:extLst>
        </p:spPr>
        <p:txBody>
          <a:bodyPr/>
          <a:lstStyle/>
          <a:p>
            <a:pPr algn="just" eaLnBrk="1" hangingPunct="1"/>
            <a:r>
              <a:rPr lang="ar-SA" altLang="en-US" smtClean="0"/>
              <a:t>كاربرد پردازش تصوير در رنگ سنجي مواد غذايي</a:t>
            </a:r>
            <a:endParaRPr lang="en-US" altLang="en-US" smtClean="0"/>
          </a:p>
        </p:txBody>
      </p:sp>
      <p:sp>
        <p:nvSpPr>
          <p:cNvPr id="48131" name="Rectangle 3"/>
          <p:cNvSpPr>
            <a:spLocks noGrp="1" noChangeArrowheads="1"/>
          </p:cNvSpPr>
          <p:nvPr>
            <p:ph type="body" idx="1"/>
          </p:nvPr>
        </p:nvSpPr>
        <p:spPr>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marL="0" indent="0" algn="just" eaLnBrk="1" hangingPunct="1">
              <a:lnSpc>
                <a:spcPct val="110000"/>
              </a:lnSpc>
              <a:buFont typeface="Wingdings" panose="05000000000000000000" pitchFamily="2" charset="2"/>
              <a:buNone/>
            </a:pPr>
            <a:r>
              <a:rPr lang="ar-SA" altLang="en-US" sz="2000" b="1" smtClean="0"/>
              <a:t>محاسبات نرم و پردازش تصوير از راهكارهاي مهم در تحقق هوشمندي سيستم ها مي‌باشند كه در اين تحقيق پردازش تصوير و پتانسيل كاربردي آن در صنايع غذايي مورد بررسي قرار گرفته است . علاقه به روش هاي پردازش تصوير رقمي از دو محدود كاربردي اصلي منشا مي گيرد كه عبارتنداز : بهبود اطلاعات تصويري به منظور تعبير انساني و پردازش داده هاي صحنه براي ادراك ماشيني مستقل</a:t>
            </a:r>
            <a:r>
              <a:rPr lang="en-US" altLang="en-US" sz="2000" b="1" smtClean="0"/>
              <a:t> .</a:t>
            </a:r>
            <a:endParaRPr lang="ar-SA" altLang="en-US" sz="2000" b="1" smtClean="0"/>
          </a:p>
          <a:p>
            <a:pPr marL="0" indent="0" algn="just" eaLnBrk="1" hangingPunct="1">
              <a:lnSpc>
                <a:spcPct val="110000"/>
              </a:lnSpc>
              <a:buFont typeface="Wingdings" panose="05000000000000000000" pitchFamily="2" charset="2"/>
              <a:buNone/>
            </a:pPr>
            <a:r>
              <a:rPr lang="ar-SA" altLang="en-US" sz="2000" b="1" smtClean="0"/>
              <a:t>با افزايش آگاهي هاي مصرف كنندگان و پيچيدگي هاي تقاضاي آنها ، كاربرد روش‌هاي نوين كنترل كيفي اجتناب ناپذير مي باشد . كيفيت را مي توان مجموعه اي از ويژگي ها و صفات در نظر گرفت كه تلفيق آنها از ديدگاه مصرف كننده ، منجر به پذيرش محصول مي گردد</a:t>
            </a:r>
            <a:r>
              <a:rPr lang="en-US" altLang="en-US" sz="2000" b="1" smtClean="0"/>
              <a:t> . </a:t>
            </a:r>
            <a:r>
              <a:rPr lang="ar-SA" altLang="en-US" sz="2000" b="1" smtClean="0"/>
              <a:t>اساس ارزيابي كيفي ، عمدتاً ذهني بوده ، صفاتي نظير رنگ ، ظاهر ، آروما ، بافت و طعم توسط داوران مجرب موردبررسي قرار مي گيرند . ادراك كلي بشري به اساني دچار اشتباه مي شود . اين موضوع به همراه هزينه هاي داوري انساني ، عدم ثبات و تغيير اينگونه ارزيابي ها ، نياز به سيستم هاي ارزيابي عيني را اجتناب ناپذير ساخته است . </a:t>
            </a:r>
            <a:endParaRPr lang="en-US" altLang="en-US" sz="2000" b="1" smtClean="0"/>
          </a:p>
        </p:txBody>
      </p:sp>
    </p:spTree>
  </p:cSld>
  <p:clrMapOvr>
    <a:masterClrMapping/>
  </p:clrMapOvr>
  <p:transition>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pPr eaLnBrk="1" hangingPunct="1"/>
            <a:endParaRPr lang="en-US" altLang="en-US" smtClean="0"/>
          </a:p>
        </p:txBody>
      </p:sp>
      <p:sp>
        <p:nvSpPr>
          <p:cNvPr id="49155" name="Rectangle 3"/>
          <p:cNvSpPr>
            <a:spLocks noGrp="1" noChangeArrowheads="1"/>
          </p:cNvSpPr>
          <p:nvPr>
            <p:ph type="body" idx="1"/>
          </p:nvPr>
        </p:nvSpPr>
        <p:spPr>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marL="0" indent="0" algn="just" eaLnBrk="1" hangingPunct="1">
              <a:lnSpc>
                <a:spcPct val="90000"/>
              </a:lnSpc>
              <a:buFont typeface="Wingdings" panose="05000000000000000000" pitchFamily="2" charset="2"/>
              <a:buNone/>
            </a:pPr>
            <a:r>
              <a:rPr lang="ar-SA" altLang="en-US" sz="2000" b="1" smtClean="0"/>
              <a:t>. اخيراً سيستم هاي ارزيابي خودكار ، عمدتا بر مبناي تكنولوژي رايانه ها براي ارزيابي هاي حسي محصولات كشاورزي مورد استفاده قرار مي گيرند كه اساس آنها راپردازش تصوير تشكيل مي دهد . رنگ سنجي در صنايع غذايي ، آزموني مهم و چالش برانگيز است ، چرا كه ماده غذايي معمولا ساختار رنگي غير يكنواختي دارد و در نتيجه رنگ سنجي آن دشوار مي باشد . از طرفي شبيه سازي رفتار مغز انسان د رمواجه با رنگ مواد غذايي دشواري خاصي دارد بنابراين كمي كردن پارامترهاي رنگي مواد غذايي از اهميت وپژه اي برخوردار است</a:t>
            </a:r>
            <a:r>
              <a:rPr lang="en-US" altLang="en-US" sz="2000" b="1" smtClean="0"/>
              <a:t> .</a:t>
            </a:r>
            <a:endParaRPr lang="ar-SA" altLang="en-US" sz="2000" b="1" smtClean="0"/>
          </a:p>
          <a:p>
            <a:pPr marL="0" indent="0" algn="just" eaLnBrk="1" hangingPunct="1">
              <a:lnSpc>
                <a:spcPct val="90000"/>
              </a:lnSpc>
              <a:buFont typeface="Wingdings" panose="05000000000000000000" pitchFamily="2" charset="2"/>
              <a:buNone/>
            </a:pPr>
            <a:r>
              <a:rPr lang="ar-SA" altLang="en-US" sz="2000" b="1" smtClean="0"/>
              <a:t>از جمله روشهايي كه براي رنگ سنجي مواد غذايي به كار مي رود ، روشهاي دستگاهي ( نظير رنگ سنجي با هانتر لب ) و نيز آزمايشگاهي شيميايي مي باشند . در مواردي هم از آزمون حسي توسط داوران مجرب د ركنترل كيفيت محصولات غذايي و نيرتوليد فرمولاسيون هاي جديد استفاده مي شود</a:t>
            </a:r>
            <a:r>
              <a:rPr lang="en-US" altLang="en-US" sz="2000" b="1" smtClean="0"/>
              <a:t> .</a:t>
            </a:r>
            <a:endParaRPr lang="ar-SA" altLang="en-US" sz="2000" b="1" smtClean="0"/>
          </a:p>
          <a:p>
            <a:pPr marL="0" indent="0" algn="just" eaLnBrk="1" hangingPunct="1">
              <a:lnSpc>
                <a:spcPct val="90000"/>
              </a:lnSpc>
              <a:buFont typeface="Wingdings" panose="05000000000000000000" pitchFamily="2" charset="2"/>
              <a:buNone/>
            </a:pPr>
            <a:r>
              <a:rPr lang="ar-SA" altLang="en-US" sz="2000" b="1" smtClean="0"/>
              <a:t>پس از خريداري پيتزا از يك پيتزا فروشي محلي در مشهد</a:t>
            </a:r>
            <a:r>
              <a:rPr lang="en-US" altLang="en-US" sz="2000" b="1" smtClean="0"/>
              <a:t> ( </a:t>
            </a:r>
            <a:r>
              <a:rPr lang="ar-SA" altLang="en-US" sz="2000" b="1" smtClean="0"/>
              <a:t>آيناز ) و نيز پيتزاهاي منجمد شركت رضوي و حرارت دادن انها در دو حالت</a:t>
            </a:r>
            <a:r>
              <a:rPr lang="en-US" altLang="en-US" sz="2000" b="1" smtClean="0"/>
              <a:t> ( </a:t>
            </a:r>
            <a:r>
              <a:rPr lang="ar-SA" altLang="en-US" sz="2000" b="1" smtClean="0"/>
              <a:t>با گريل و معمولي ) د رمايكروفر</a:t>
            </a:r>
            <a:r>
              <a:rPr lang="en-US" altLang="en-US" sz="2000" b="1" smtClean="0"/>
              <a:t> LG </a:t>
            </a:r>
            <a:r>
              <a:rPr lang="ar-SA" altLang="en-US" sz="2000" b="1" smtClean="0"/>
              <a:t>به مدت 5 دقيقه ، در تكرارهاي مختلف ، قطعات سانتي متري پيتزا انتخاب شده ، عمليات تصويري و آناليزهايي آماري روي آنها اعمال شد . </a:t>
            </a:r>
            <a:endParaRPr lang="en-US" altLang="en-US" sz="2000" b="1" smtClean="0"/>
          </a:p>
        </p:txBody>
      </p:sp>
    </p:spTree>
  </p:cSld>
  <p:clrMapOvr>
    <a:masterClrMapping/>
  </p:clrMapOvr>
  <p:transition>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pPr eaLnBrk="1" hangingPunct="1"/>
            <a:endParaRPr lang="en-US" altLang="en-US" smtClean="0"/>
          </a:p>
        </p:txBody>
      </p:sp>
      <p:sp>
        <p:nvSpPr>
          <p:cNvPr id="50179" name="Rectangle 3"/>
          <p:cNvSpPr>
            <a:spLocks noGrp="1" noChangeArrowheads="1"/>
          </p:cNvSpPr>
          <p:nvPr>
            <p:ph type="body" idx="1"/>
          </p:nvPr>
        </p:nvSpPr>
        <p:spPr>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marL="0" indent="0" algn="just" eaLnBrk="1" hangingPunct="1">
              <a:buFont typeface="Wingdings" panose="05000000000000000000" pitchFamily="2" charset="2"/>
              <a:buNone/>
            </a:pPr>
            <a:r>
              <a:rPr lang="ar-SA" altLang="en-US" sz="2000" b="1" smtClean="0"/>
              <a:t>پس از تصوير گري از نرم افزار</a:t>
            </a:r>
            <a:r>
              <a:rPr lang="en-US" altLang="en-US" sz="2000" b="1" smtClean="0"/>
              <a:t> Photoshop </a:t>
            </a:r>
            <a:r>
              <a:rPr lang="ar-SA" altLang="en-US" sz="2000" b="1" smtClean="0"/>
              <a:t>جهت استخراج پارامترهاي رنگي از قطعات پيتزا استفاده شد . براي ارزيابي رابطه مولفه هاي رنگي و پذيرش كلي رنگ توسط مصرف كننده ، تعداد30 قطعه پيتزا در اختيار</a:t>
            </a:r>
            <a:r>
              <a:rPr lang="en-US" altLang="en-US" sz="2000" b="1" smtClean="0"/>
              <a:t> 6 </a:t>
            </a:r>
            <a:r>
              <a:rPr lang="ar-SA" altLang="en-US" sz="2000" b="1" smtClean="0"/>
              <a:t>داور مجرب قرارگرفت و از آنها خواسته شد كه به رنگ پيتزا امتيازي از 1 تا 5 بدهند . نتايج حاصل از اين پژوهش ، منجر به بدست آوردن پروفايل مولفه هاي رنگي قطعات پيتزا درخطوط 1 تا 4 ( به صورت 24 نمودار ) شد . بر روي اين داده ها آناليز آماري نيز صوت گرفت . همچنين مدل رگرسيون خطي چند متغيره با استفاده از نرم افزار</a:t>
            </a:r>
            <a:r>
              <a:rPr lang="en-US" altLang="en-US" sz="2000" b="1" smtClean="0"/>
              <a:t> Sigmasta </a:t>
            </a:r>
            <a:r>
              <a:rPr lang="ar-SA" altLang="en-US" sz="2000" b="1" smtClean="0"/>
              <a:t>بدست آمد كه رابطه بين مولفه هاي رنگي ( در فضاي</a:t>
            </a:r>
            <a:r>
              <a:rPr lang="en-US" altLang="en-US" sz="2000" b="1" smtClean="0"/>
              <a:t> L*a*b </a:t>
            </a:r>
            <a:r>
              <a:rPr lang="ar-SA" altLang="en-US" sz="2000" b="1" smtClean="0"/>
              <a:t>نرم افزار</a:t>
            </a:r>
            <a:r>
              <a:rPr lang="en-US" altLang="en-US" sz="2000" b="1" smtClean="0"/>
              <a:t> Photoshop) </a:t>
            </a:r>
            <a:r>
              <a:rPr lang="ar-SA" altLang="en-US" sz="2000" b="1" smtClean="0"/>
              <a:t>را با ميران پذيرش رنگ پيتزا توسط داوران مجرب نشان داد </a:t>
            </a:r>
            <a:endParaRPr lang="fa-IR" altLang="en-US" sz="2000" b="1" smtClean="0"/>
          </a:p>
          <a:p>
            <a:pPr marL="0" indent="0" algn="just" eaLnBrk="1" hangingPunct="1">
              <a:buFont typeface="Wingdings" panose="05000000000000000000" pitchFamily="2" charset="2"/>
              <a:buNone/>
            </a:pPr>
            <a:r>
              <a:rPr lang="ar-SA" altLang="en-US" sz="2000" b="1" smtClean="0"/>
              <a:t>نتايح حاصل از اين پژوهش را مي توان به شرح ذيل خلاصه نمود</a:t>
            </a:r>
            <a:r>
              <a:rPr lang="en-US" altLang="en-US" sz="2000" b="1" smtClean="0"/>
              <a:t> :</a:t>
            </a:r>
            <a:br>
              <a:rPr lang="en-US" altLang="en-US" sz="2000" b="1" smtClean="0"/>
            </a:br>
            <a:r>
              <a:rPr lang="ar-SA" altLang="en-US" sz="2000" b="1" smtClean="0"/>
              <a:t>الف</a:t>
            </a:r>
            <a:r>
              <a:rPr lang="en-US" altLang="en-US" sz="2000" b="1" smtClean="0"/>
              <a:t> – </a:t>
            </a:r>
            <a:r>
              <a:rPr lang="ar-SA" altLang="en-US" sz="2000" b="1" smtClean="0"/>
              <a:t>رنگ سنجي با استفاده از پردازش تصوير ، حداقل براي كنترل كيفيت ، مي تواند به عنوان جايگزين روشهاي دستگاهي و شيميايي رنگ سنجي در صنايع غذايي مد نظر قرار بگيرد</a:t>
            </a:r>
            <a:r>
              <a:rPr lang="en-US" altLang="en-US" sz="2000" b="1" smtClean="0"/>
              <a:t>.</a:t>
            </a:r>
          </a:p>
        </p:txBody>
      </p:sp>
    </p:spTree>
  </p:cSld>
  <p:clrMapOvr>
    <a:masterClrMapping/>
  </p:clrMapOvr>
  <p:transition>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pPr eaLnBrk="1" hangingPunct="1"/>
            <a:endParaRPr lang="en-US" altLang="en-US" smtClean="0"/>
          </a:p>
        </p:txBody>
      </p:sp>
      <p:sp>
        <p:nvSpPr>
          <p:cNvPr id="51203" name="Rectangle 3"/>
          <p:cNvSpPr>
            <a:spLocks noGrp="1" noChangeArrowheads="1"/>
          </p:cNvSpPr>
          <p:nvPr>
            <p:ph type="body" idx="1"/>
          </p:nvPr>
        </p:nvSpPr>
        <p:spPr>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marL="0" indent="0" algn="just" eaLnBrk="1" hangingPunct="1">
              <a:buFont typeface="Wingdings" panose="05000000000000000000" pitchFamily="2" charset="2"/>
              <a:buNone/>
            </a:pPr>
            <a:r>
              <a:rPr lang="ar-SA" altLang="en-US" sz="2000" b="1" smtClean="0"/>
              <a:t>ب- در مواد غذايي با ساختار رنگي هتروژن ، نظير پيتزا ، كه پيچيدگي هاي آزمونهاي دستگاهي بيشتر مي شود ، پردازش تصوير امكانات مناسبي را در اختيار محققين قرار مي دهد</a:t>
            </a:r>
            <a:r>
              <a:rPr lang="en-US" altLang="en-US" sz="2000" b="1" smtClean="0"/>
              <a:t> .</a:t>
            </a:r>
            <a:endParaRPr lang="ar-SA" altLang="en-US" sz="2000" b="1" smtClean="0"/>
          </a:p>
          <a:p>
            <a:pPr marL="0" indent="0" algn="just" eaLnBrk="1" hangingPunct="1">
              <a:buFont typeface="Wingdings" panose="05000000000000000000" pitchFamily="2" charset="2"/>
              <a:buNone/>
            </a:pPr>
            <a:r>
              <a:rPr lang="ar-SA" altLang="en-US" sz="2000" b="1" smtClean="0"/>
              <a:t>ج- نرم افزار</a:t>
            </a:r>
            <a:r>
              <a:rPr lang="en-US" altLang="en-US" sz="2000" b="1" smtClean="0"/>
              <a:t> Photoshop</a:t>
            </a:r>
            <a:r>
              <a:rPr lang="ar-SA" altLang="en-US" sz="2000" b="1" smtClean="0"/>
              <a:t>به عنوان نرم افزاري عمومي ودر دسترس پتانسيل بالايي در پردازش تصوير دارد كه د راين پژوهش مورد توجه قرار گرفته است</a:t>
            </a:r>
            <a:r>
              <a:rPr lang="en-US" altLang="en-US" sz="2000" b="1" smtClean="0"/>
              <a:t> .</a:t>
            </a:r>
            <a:endParaRPr lang="fa-IR" altLang="en-US" sz="2000" b="1" smtClean="0"/>
          </a:p>
          <a:p>
            <a:pPr marL="0" indent="0" algn="just" eaLnBrk="1" hangingPunct="1">
              <a:buFont typeface="Wingdings" panose="05000000000000000000" pitchFamily="2" charset="2"/>
              <a:buNone/>
            </a:pPr>
            <a:r>
              <a:rPr lang="fa-IR" altLang="en-US" sz="2000" b="1" smtClean="0"/>
              <a:t>1-</a:t>
            </a:r>
            <a:r>
              <a:rPr lang="ar-SA" altLang="en-US" sz="2000" b="1" smtClean="0"/>
              <a:t>بين فرمولاسيون و نوع فرآيند حرارتي و پذيرش رنگ مصرف كننده ، همبستگي زيادي وجودي دارد</a:t>
            </a:r>
            <a:r>
              <a:rPr lang="en-US" altLang="en-US" sz="2000" b="1" smtClean="0"/>
              <a:t> .</a:t>
            </a:r>
            <a:endParaRPr lang="ar-SA" altLang="en-US" sz="2000" b="1" smtClean="0"/>
          </a:p>
          <a:p>
            <a:pPr marL="0" indent="0" algn="just" eaLnBrk="1" hangingPunct="1">
              <a:buFont typeface="Wingdings" panose="05000000000000000000" pitchFamily="2" charset="2"/>
              <a:buNone/>
            </a:pPr>
            <a:r>
              <a:rPr lang="ar-SA" altLang="en-US" sz="2000" b="1" smtClean="0"/>
              <a:t>ه- با تغيير پارامترهاي رنگي ، مي توان پذيرش رنگ توسط مصرف كنند گان را افزايش داد</a:t>
            </a:r>
            <a:r>
              <a:rPr lang="en-US" altLang="en-US" sz="2000" b="1" smtClean="0"/>
              <a:t> .</a:t>
            </a:r>
            <a:br>
              <a:rPr lang="en-US" altLang="en-US" sz="2000" b="1" smtClean="0"/>
            </a:br>
            <a:r>
              <a:rPr lang="ar-SA" altLang="en-US" sz="2000" b="1" smtClean="0"/>
              <a:t>و- در ميان مولفه هاي رنگي ، بيشترين رابطه بين پذيرش رنگ و ميزان</a:t>
            </a:r>
            <a:r>
              <a:rPr lang="en-US" altLang="en-US" sz="2000" b="1" smtClean="0"/>
              <a:t> L </a:t>
            </a:r>
            <a:r>
              <a:rPr lang="ar-SA" altLang="en-US" sz="2000" b="1" smtClean="0"/>
              <a:t>وجود دارد</a:t>
            </a:r>
            <a:r>
              <a:rPr lang="en-US" altLang="en-US" sz="2000" b="1" smtClean="0"/>
              <a:t> .</a:t>
            </a:r>
            <a:br>
              <a:rPr lang="en-US" altLang="en-US" sz="2000" b="1" smtClean="0"/>
            </a:br>
            <a:r>
              <a:rPr lang="ar-SA" altLang="en-US" sz="2000" b="1" smtClean="0"/>
              <a:t>ز</a:t>
            </a:r>
            <a:r>
              <a:rPr lang="en-US" altLang="en-US" sz="2000" b="1" smtClean="0"/>
              <a:t>- </a:t>
            </a:r>
            <a:r>
              <a:rPr lang="ar-SA" altLang="en-US" sz="2000" b="1" smtClean="0"/>
              <a:t>امكان شبيه سازي رفتار ذهن انسان د رمواجهه با رنگ مواد غذايي با استفاده از پردازش تصوير وجود دارد و به اين ترتيب ، رنگ سنجي به عنوان آزموني سوبژكتيو ، تبديل به روشي ابژكتيو خواهد شد</a:t>
            </a:r>
            <a:r>
              <a:rPr lang="en-US" altLang="en-US" sz="2000" b="1" smtClean="0"/>
              <a:t>.</a:t>
            </a:r>
          </a:p>
        </p:txBody>
      </p:sp>
    </p:spTree>
  </p:cSld>
  <p:clrMapOvr>
    <a:masterClrMapping/>
  </p:clrMapOvr>
  <p:transition>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AutoShape 2"/>
          <p:cNvSpPr>
            <a:spLocks noGrp="1" noChangeArrowheads="1"/>
          </p:cNvSpPr>
          <p:nvPr>
            <p:ph type="title"/>
          </p:nvPr>
        </p:nvSpPr>
        <p:spPr>
          <a:noFill/>
          <a:extLst>
            <a:ext uri="{91240B29-F687-4F45-9708-019B960494DF}">
              <a14:hiddenLine xmlns:a14="http://schemas.microsoft.com/office/drawing/2010/main" w="9525" cap="flat" cmpd="sng" algn="ctr">
                <a:solidFill>
                  <a:schemeClr val="tx1"/>
                </a:solidFill>
                <a:prstDash val="solid"/>
                <a:round/>
                <a:headEnd/>
                <a:tailEnd/>
              </a14:hiddenLine>
            </a:ext>
          </a:extLst>
        </p:spPr>
        <p:txBody>
          <a:bodyPr/>
          <a:lstStyle/>
          <a:p>
            <a:pPr algn="just" eaLnBrk="1" hangingPunct="1"/>
            <a:r>
              <a:rPr lang="ar-SA" altLang="en-US" smtClean="0"/>
              <a:t>نتيجه گيري </a:t>
            </a:r>
            <a:endParaRPr lang="en-US" altLang="en-US" smtClean="0"/>
          </a:p>
        </p:txBody>
      </p:sp>
      <p:sp>
        <p:nvSpPr>
          <p:cNvPr id="52227" name="Rectangle 3"/>
          <p:cNvSpPr>
            <a:spLocks noGrp="1" noChangeArrowheads="1"/>
          </p:cNvSpPr>
          <p:nvPr>
            <p:ph type="body" idx="1"/>
          </p:nvPr>
        </p:nvSpPr>
        <p:spPr>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marL="0" indent="0" algn="just" eaLnBrk="1" hangingPunct="1">
              <a:lnSpc>
                <a:spcPct val="280000"/>
              </a:lnSpc>
              <a:buFont typeface="Wingdings" panose="05000000000000000000" pitchFamily="2" charset="2"/>
              <a:buNone/>
            </a:pPr>
            <a:r>
              <a:rPr lang="ar-SA" altLang="en-US" sz="2000" b="1" smtClean="0"/>
              <a:t>رد پاي پردازش تصوير در بسياري از علوم و صنايع مشاهده مي‌شود و بعضي از اين کاربردها آنچنان به پردازش تصوير وابسته هستند که بدون آن، اساساً قابل استفاده نمي</a:t>
            </a:r>
            <a:r>
              <a:rPr lang="fa-IR" altLang="en-US" sz="2000" b="1" smtClean="0"/>
              <a:t>‌</a:t>
            </a:r>
            <a:r>
              <a:rPr lang="ar-SA" altLang="en-US" sz="2000" b="1" smtClean="0"/>
              <a:t>باشند. کاربرد پردازش تصوير در هر يک از زمينه‌هايي که بحث شد، بسيار گسترده است</a:t>
            </a:r>
            <a:endParaRPr lang="en-US" altLang="en-US" sz="2000" b="1" smtClean="0"/>
          </a:p>
        </p:txBody>
      </p:sp>
    </p:spTree>
  </p:cSld>
  <p:clrMapOvr>
    <a:masterClrMapping/>
  </p:clrMapOvr>
  <p:transition>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sz="quarter"/>
          </p:nvPr>
        </p:nvSpPr>
        <p:spPr/>
        <p:txBody>
          <a:bodyPr/>
          <a:lstStyle/>
          <a:p>
            <a:r>
              <a:rPr lang="fa-IR" dirty="0" smtClean="0"/>
              <a:t>پایان</a:t>
            </a:r>
            <a:endParaRPr lang="fa-IR" dirty="0"/>
          </a:p>
        </p:txBody>
      </p:sp>
    </p:spTree>
    <p:extLst>
      <p:ext uri="{BB962C8B-B14F-4D97-AF65-F5344CB8AC3E}">
        <p14:creationId xmlns:p14="http://schemas.microsoft.com/office/powerpoint/2010/main" val="1601905588"/>
      </p:ext>
    </p:extLst>
  </p:cSld>
  <p:clrMapOvr>
    <a:masterClrMapping/>
  </p:clrMapOvr>
  <p:transition>
    <p:random/>
  </p:transition>
</p:sld>
</file>

<file path=ppt/theme/theme1.xml><?xml version="1.0" encoding="utf-8"?>
<a:theme xmlns:a="http://schemas.openxmlformats.org/drawingml/2006/main" name="10453kvqnsfby">
  <a:themeElements>
    <a:clrScheme name="10453kvqnsfby 1">
      <a:dk1>
        <a:srgbClr val="003366"/>
      </a:dk1>
      <a:lt1>
        <a:srgbClr val="FFFFFF"/>
      </a:lt1>
      <a:dk2>
        <a:srgbClr val="006666"/>
      </a:dk2>
      <a:lt2>
        <a:srgbClr val="666699"/>
      </a:lt2>
      <a:accent1>
        <a:srgbClr val="33CCCC"/>
      </a:accent1>
      <a:accent2>
        <a:srgbClr val="99CC99"/>
      </a:accent2>
      <a:accent3>
        <a:srgbClr val="FFFFFF"/>
      </a:accent3>
      <a:accent4>
        <a:srgbClr val="002A56"/>
      </a:accent4>
      <a:accent5>
        <a:srgbClr val="ADE2E2"/>
      </a:accent5>
      <a:accent6>
        <a:srgbClr val="8AB98A"/>
      </a:accent6>
      <a:hlink>
        <a:srgbClr val="003366"/>
      </a:hlink>
      <a:folHlink>
        <a:srgbClr val="CC99FF"/>
      </a:folHlink>
    </a:clrScheme>
    <a:fontScheme name="10453kvqnsfby">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fa-IR"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fa-IR"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10453kvqnsfby 1">
        <a:dk1>
          <a:srgbClr val="003366"/>
        </a:dk1>
        <a:lt1>
          <a:srgbClr val="FFFFFF"/>
        </a:lt1>
        <a:dk2>
          <a:srgbClr val="006666"/>
        </a:dk2>
        <a:lt2>
          <a:srgbClr val="666699"/>
        </a:lt2>
        <a:accent1>
          <a:srgbClr val="33CCCC"/>
        </a:accent1>
        <a:accent2>
          <a:srgbClr val="99CC99"/>
        </a:accent2>
        <a:accent3>
          <a:srgbClr val="FFFFFF"/>
        </a:accent3>
        <a:accent4>
          <a:srgbClr val="002A56"/>
        </a:accent4>
        <a:accent5>
          <a:srgbClr val="ADE2E2"/>
        </a:accent5>
        <a:accent6>
          <a:srgbClr val="8AB98A"/>
        </a:accent6>
        <a:hlink>
          <a:srgbClr val="003366"/>
        </a:hlink>
        <a:folHlink>
          <a:srgbClr val="CC99FF"/>
        </a:folHlink>
      </a:clrScheme>
      <a:clrMap bg1="lt1" tx1="dk1" bg2="lt2" tx2="dk2" accent1="accent1" accent2="accent2" accent3="accent3" accent4="accent4" accent5="accent5" accent6="accent6" hlink="hlink" folHlink="folHlink"/>
    </a:extraClrScheme>
    <a:extraClrScheme>
      <a:clrScheme name="10453kvqnsfby 2">
        <a:dk1>
          <a:srgbClr val="000000"/>
        </a:dk1>
        <a:lt1>
          <a:srgbClr val="FFFFFF"/>
        </a:lt1>
        <a:dk2>
          <a:srgbClr val="000000"/>
        </a:dk2>
        <a:lt2>
          <a:srgbClr val="808000"/>
        </a:lt2>
        <a:accent1>
          <a:srgbClr val="FFCC99"/>
        </a:accent1>
        <a:accent2>
          <a:srgbClr val="99CC00"/>
        </a:accent2>
        <a:accent3>
          <a:srgbClr val="FFFFFF"/>
        </a:accent3>
        <a:accent4>
          <a:srgbClr val="000000"/>
        </a:accent4>
        <a:accent5>
          <a:srgbClr val="FFE2CA"/>
        </a:accent5>
        <a:accent6>
          <a:srgbClr val="8AB900"/>
        </a:accent6>
        <a:hlink>
          <a:srgbClr val="336600"/>
        </a:hlink>
        <a:folHlink>
          <a:srgbClr val="FFCC00"/>
        </a:folHlink>
      </a:clrScheme>
      <a:clrMap bg1="lt1" tx1="dk1" bg2="lt2" tx2="dk2" accent1="accent1" accent2="accent2" accent3="accent3" accent4="accent4" accent5="accent5" accent6="accent6" hlink="hlink" folHlink="folHlink"/>
    </a:extraClrScheme>
    <a:extraClrScheme>
      <a:clrScheme name="10453kvqnsfby 3">
        <a:dk1>
          <a:srgbClr val="006699"/>
        </a:dk1>
        <a:lt1>
          <a:srgbClr val="FFFFFF"/>
        </a:lt1>
        <a:dk2>
          <a:srgbClr val="6699FF"/>
        </a:dk2>
        <a:lt2>
          <a:srgbClr val="FFFFFF"/>
        </a:lt2>
        <a:accent1>
          <a:srgbClr val="33CCCC"/>
        </a:accent1>
        <a:accent2>
          <a:srgbClr val="006699"/>
        </a:accent2>
        <a:accent3>
          <a:srgbClr val="B8CAFF"/>
        </a:accent3>
        <a:accent4>
          <a:srgbClr val="DADADA"/>
        </a:accent4>
        <a:accent5>
          <a:srgbClr val="ADE2E2"/>
        </a:accent5>
        <a:accent6>
          <a:srgbClr val="005C8A"/>
        </a:accent6>
        <a:hlink>
          <a:srgbClr val="99CC00"/>
        </a:hlink>
        <a:folHlink>
          <a:srgbClr val="FFFFCC"/>
        </a:folHlink>
      </a:clrScheme>
      <a:clrMap bg1="dk2" tx1="lt1" bg2="dk1" tx2="lt2" accent1="accent1" accent2="accent2" accent3="accent3" accent4="accent4" accent5="accent5" accent6="accent6" hlink="hlink" folHlink="folHlink"/>
    </a:extraClrScheme>
    <a:extraClrScheme>
      <a:clrScheme name="10453kvqnsfby 4">
        <a:dk1>
          <a:srgbClr val="000000"/>
        </a:dk1>
        <a:lt1>
          <a:srgbClr val="FFFFFF"/>
        </a:lt1>
        <a:dk2>
          <a:srgbClr val="9900CC"/>
        </a:dk2>
        <a:lt2>
          <a:srgbClr val="006600"/>
        </a:lt2>
        <a:accent1>
          <a:srgbClr val="33CC33"/>
        </a:accent1>
        <a:accent2>
          <a:srgbClr val="FFCC66"/>
        </a:accent2>
        <a:accent3>
          <a:srgbClr val="FFFFFF"/>
        </a:accent3>
        <a:accent4>
          <a:srgbClr val="000000"/>
        </a:accent4>
        <a:accent5>
          <a:srgbClr val="ADE2AD"/>
        </a:accent5>
        <a:accent6>
          <a:srgbClr val="E7B95C"/>
        </a:accent6>
        <a:hlink>
          <a:srgbClr val="0033CC"/>
        </a:hlink>
        <a:folHlink>
          <a:srgbClr val="CC0066"/>
        </a:folHlink>
      </a:clrScheme>
      <a:clrMap bg1="lt1" tx1="dk1" bg2="lt2" tx2="dk2" accent1="accent1" accent2="accent2" accent3="accent3" accent4="accent4" accent5="accent5" accent6="accent6" hlink="hlink" folHlink="folHlink"/>
    </a:extraClrScheme>
    <a:extraClrScheme>
      <a:clrScheme name="10453kvqnsfby 5">
        <a:dk1>
          <a:srgbClr val="000066"/>
        </a:dk1>
        <a:lt1>
          <a:srgbClr val="FFFFFF"/>
        </a:lt1>
        <a:dk2>
          <a:srgbClr val="336699"/>
        </a:dk2>
        <a:lt2>
          <a:srgbClr val="FFFFEB"/>
        </a:lt2>
        <a:accent1>
          <a:srgbClr val="99CCFF"/>
        </a:accent1>
        <a:accent2>
          <a:srgbClr val="9999FF"/>
        </a:accent2>
        <a:accent3>
          <a:srgbClr val="ADB8CA"/>
        </a:accent3>
        <a:accent4>
          <a:srgbClr val="DADADA"/>
        </a:accent4>
        <a:accent5>
          <a:srgbClr val="CAE2FF"/>
        </a:accent5>
        <a:accent6>
          <a:srgbClr val="8A8AE7"/>
        </a:accent6>
        <a:hlink>
          <a:srgbClr val="CCCCFF"/>
        </a:hlink>
        <a:folHlink>
          <a:srgbClr val="C68DFF"/>
        </a:folHlink>
      </a:clrScheme>
      <a:clrMap bg1="dk2" tx1="lt1" bg2="dk1" tx2="lt2" accent1="accent1" accent2="accent2" accent3="accent3" accent4="accent4" accent5="accent5" accent6="accent6" hlink="hlink" folHlink="folHlink"/>
    </a:extraClrScheme>
    <a:extraClrScheme>
      <a:clrScheme name="10453kvqnsfby 6">
        <a:dk1>
          <a:srgbClr val="808000"/>
        </a:dk1>
        <a:lt1>
          <a:srgbClr val="FFFFFF"/>
        </a:lt1>
        <a:dk2>
          <a:srgbClr val="006666"/>
        </a:dk2>
        <a:lt2>
          <a:srgbClr val="FFFFFF"/>
        </a:lt2>
        <a:accent1>
          <a:srgbClr val="FFCC66"/>
        </a:accent1>
        <a:accent2>
          <a:srgbClr val="00ACA8"/>
        </a:accent2>
        <a:accent3>
          <a:srgbClr val="AAB8B8"/>
        </a:accent3>
        <a:accent4>
          <a:srgbClr val="DADADA"/>
        </a:accent4>
        <a:accent5>
          <a:srgbClr val="FFE2B8"/>
        </a:accent5>
        <a:accent6>
          <a:srgbClr val="009B98"/>
        </a:accent6>
        <a:hlink>
          <a:srgbClr val="CCCC00"/>
        </a:hlink>
        <a:folHlink>
          <a:srgbClr val="33CCCC"/>
        </a:folHlink>
      </a:clrScheme>
      <a:clrMap bg1="dk2" tx1="lt1" bg2="dk1" tx2="lt2" accent1="accent1" accent2="accent2" accent3="accent3" accent4="accent4" accent5="accent5" accent6="accent6" hlink="hlink" folHlink="folHlink"/>
    </a:extraClrScheme>
    <a:extraClrScheme>
      <a:clrScheme name="10453kvqnsfby 7">
        <a:dk1>
          <a:srgbClr val="FFFFCC"/>
        </a:dk1>
        <a:lt1>
          <a:srgbClr val="FFFFFF"/>
        </a:lt1>
        <a:dk2>
          <a:srgbClr val="660033"/>
        </a:dk2>
        <a:lt2>
          <a:srgbClr val="FFFFFF"/>
        </a:lt2>
        <a:accent1>
          <a:srgbClr val="FF9900"/>
        </a:accent1>
        <a:accent2>
          <a:srgbClr val="CC3300"/>
        </a:accent2>
        <a:accent3>
          <a:srgbClr val="B8AAAD"/>
        </a:accent3>
        <a:accent4>
          <a:srgbClr val="DADADA"/>
        </a:accent4>
        <a:accent5>
          <a:srgbClr val="FFCAAA"/>
        </a:accent5>
        <a:accent6>
          <a:srgbClr val="B92D00"/>
        </a:accent6>
        <a:hlink>
          <a:srgbClr val="FFCC00"/>
        </a:hlink>
        <a:folHlink>
          <a:srgbClr val="FFCC99"/>
        </a:folHlink>
      </a:clrScheme>
      <a:clrMap bg1="dk2" tx1="lt1" bg2="dk1" tx2="lt2" accent1="accent1" accent2="accent2" accent3="accent3" accent4="accent4" accent5="accent5" accent6="accent6" hlink="hlink" folHlink="folHlink"/>
    </a:extraClrScheme>
    <a:extraClrScheme>
      <a:clrScheme name="10453kvqnsfby 8">
        <a:dk1>
          <a:srgbClr val="FF0000"/>
        </a:dk1>
        <a:lt1>
          <a:srgbClr val="FFFFFF"/>
        </a:lt1>
        <a:dk2>
          <a:srgbClr val="000000"/>
        </a:dk2>
        <a:lt2>
          <a:srgbClr val="FFFFFF"/>
        </a:lt2>
        <a:accent1>
          <a:srgbClr val="FFCC00"/>
        </a:accent1>
        <a:accent2>
          <a:srgbClr val="CC3300"/>
        </a:accent2>
        <a:accent3>
          <a:srgbClr val="AAAAAA"/>
        </a:accent3>
        <a:accent4>
          <a:srgbClr val="DADADA"/>
        </a:accent4>
        <a:accent5>
          <a:srgbClr val="FFE2AA"/>
        </a:accent5>
        <a:accent6>
          <a:srgbClr val="B92D00"/>
        </a:accent6>
        <a:hlink>
          <a:srgbClr val="FF6600"/>
        </a:hlink>
        <a:folHlink>
          <a:srgbClr val="FF7C8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10453kvqnsfby</Template>
  <TotalTime>37</TotalTime>
  <Words>5158</Words>
  <Application>Microsoft Office PowerPoint</Application>
  <PresentationFormat>On-screen Show (4:3)</PresentationFormat>
  <Paragraphs>184</Paragraphs>
  <Slides>50</Slides>
  <Notes>0</Notes>
  <HiddenSlides>0</HiddenSlides>
  <MMClips>0</MMClips>
  <ScaleCrop>false</ScaleCrop>
  <HeadingPairs>
    <vt:vector size="4" baseType="variant">
      <vt:variant>
        <vt:lpstr>Theme</vt:lpstr>
      </vt:variant>
      <vt:variant>
        <vt:i4>1</vt:i4>
      </vt:variant>
      <vt:variant>
        <vt:lpstr>Slide Titles</vt:lpstr>
      </vt:variant>
      <vt:variant>
        <vt:i4>50</vt:i4>
      </vt:variant>
    </vt:vector>
  </HeadingPairs>
  <TitlesOfParts>
    <vt:vector size="51" baseType="lpstr">
      <vt:lpstr>10453kvqnsfby</vt:lpstr>
      <vt:lpstr>بنام خدا</vt:lpstr>
      <vt:lpstr>پردازش تصوير</vt:lpstr>
      <vt:lpstr>فهرست مطالب</vt:lpstr>
      <vt:lpstr>خلاصه</vt:lpstr>
      <vt:lpstr>مقدمه</vt:lpstr>
      <vt:lpstr>تاريخچه پردازش تصوير</vt:lpstr>
      <vt:lpstr>عمليات اصلي در پردازش تصوير</vt:lpstr>
      <vt:lpstr>فشرده‌سازي تصاوير</vt:lpstr>
      <vt:lpstr>روش JPEG </vt:lpstr>
      <vt:lpstr>روش MPEG  </vt:lpstr>
      <vt:lpstr>روش MP3 </vt:lpstr>
      <vt:lpstr>روش MPEG 4 </vt:lpstr>
      <vt:lpstr>PowerPoint Presentation</vt:lpstr>
      <vt:lpstr>تصاوير رقومي(ديجيتالي)</vt:lpstr>
      <vt:lpstr>مقادير پيکسلها</vt:lpstr>
      <vt:lpstr>دقت تصوير</vt:lpstr>
      <vt:lpstr>روش‌هاي پردازش تصاوير</vt:lpstr>
      <vt:lpstr>روشهاي متعددي در پردازش تصوير بکار برده ميشوند. برخي از آنان در زير توضيح داده شده‌اند:</vt:lpstr>
      <vt:lpstr>نواري شدن(باندي شدن)</vt:lpstr>
      <vt:lpstr>بالا بردن دقت عکس و هيستوگرام تصوير</vt:lpstr>
      <vt:lpstr>افزايش تباين از طريق کشيدن و امتداد آن</vt:lpstr>
      <vt:lpstr>کاربرد پردازش تصوير در زمينه‌هاي مختلف</vt:lpstr>
      <vt:lpstr>اتوماسيون صنعتي</vt:lpstr>
      <vt:lpstr>ماشين بينايي و پردازش تصوير در اتوماسيون صنعتي</vt:lpstr>
      <vt:lpstr>PowerPoint Presentation</vt:lpstr>
      <vt:lpstr>PowerPoint Presentation</vt:lpstr>
      <vt:lpstr>کاليبراسيون و ابزار دقيق</vt:lpstr>
      <vt:lpstr>PowerPoint Presentation</vt:lpstr>
      <vt:lpstr>صنعت</vt:lpstr>
      <vt:lpstr>هواشناسي</vt:lpstr>
      <vt:lpstr>شهرسازي</vt:lpstr>
      <vt:lpstr>کشاورزي</vt:lpstr>
      <vt:lpstr>علوم نظامي و امنيتي</vt:lpstr>
      <vt:lpstr>PowerPoint Presentation</vt:lpstr>
      <vt:lpstr>نجوم و فضا نوردي </vt:lpstr>
      <vt:lpstr>PowerPoint Presentation</vt:lpstr>
      <vt:lpstr>پزشکي </vt:lpstr>
      <vt:lpstr>فناوري‌هاي علمي </vt:lpstr>
      <vt:lpstr>باستان شناسي </vt:lpstr>
      <vt:lpstr>تبليغات</vt:lpstr>
      <vt:lpstr>سينما</vt:lpstr>
      <vt:lpstr>اقتصاد</vt:lpstr>
      <vt:lpstr>روانشناسي</vt:lpstr>
      <vt:lpstr>زمين شناسي‌</vt:lpstr>
      <vt:lpstr>كاربرد پردازش تصوير در رنگ سنجي مواد غذايي</vt:lpstr>
      <vt:lpstr>PowerPoint Presentation</vt:lpstr>
      <vt:lpstr>PowerPoint Presentation</vt:lpstr>
      <vt:lpstr>PowerPoint Presentation</vt:lpstr>
      <vt:lpstr>نتيجه گيري </vt:lpstr>
      <vt:lpstr>پایان</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پردازش تصوير</dc:title>
  <cp:lastModifiedBy>Windows User</cp:lastModifiedBy>
  <cp:revision>19</cp:revision>
  <dcterms:created xsi:type="dcterms:W3CDTF">2013-05-15T05:45:08Z</dcterms:created>
  <dcterms:modified xsi:type="dcterms:W3CDTF">2018-06-24T14:44:26Z</dcterms:modified>
</cp:coreProperties>
</file>