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drawings/drawing1.xml" ContentType="application/vnd.openxmlformats-officedocument.drawingml.chartshapes+xml"/>
  <Override PartName="/ppt/tags/tag5.xml" ContentType="application/vnd.openxmlformats-officedocument.presentationml.tags+xml"/>
  <Override PartName="/ppt/charts/chart4.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bookmarkIdSeed="28">
  <p:sldMasterIdLst>
    <p:sldMasterId id="2147483648" r:id="rId1"/>
  </p:sldMasterIdLst>
  <p:sldIdLst>
    <p:sldId id="291" r:id="rId2"/>
    <p:sldId id="292" r:id="rId3"/>
    <p:sldId id="259" r:id="rId4"/>
    <p:sldId id="260" r:id="rId5"/>
    <p:sldId id="284" r:id="rId6"/>
    <p:sldId id="285" r:id="rId7"/>
    <p:sldId id="286" r:id="rId8"/>
    <p:sldId id="287" r:id="rId9"/>
    <p:sldId id="288" r:id="rId10"/>
    <p:sldId id="266" r:id="rId11"/>
    <p:sldId id="289" r:id="rId12"/>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775DCB02-9BB8-47FD-8907-85C794F793BA}" styleName="سبک طرح زمینه داده شده 1 - اکسان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سبک طرح زمینه داده شده 1 - اکسان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69C7853C-536D-4A76-A0AE-DD22124D55A5}" styleName="سبک طرح زمینه داده شده 1 - اکسان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284E427A-3D55-4303-BF80-6455036E1DE7}" styleName="سبک طرح زمینه داده شده 1 - اکسان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5C22544A-7EE6-4342-B048-85BDC9FD1C3A}" styleName="سبک متوسط 2 - آکسان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بدون سبک، بدون خطوط شطرنجی">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D7B26C5-4107-4FEC-AEDC-1716B250A1EF}" styleName="سبک  روشن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بدون سبک، بدون خطوط شطرنجی جدول">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4" d="100"/>
          <a:sy n="64" d="100"/>
        </p:scale>
        <p:origin x="-1566" y="-102"/>
      </p:cViewPr>
      <p:guideLst>
        <p:guide orient="horz" pos="2160"/>
        <p:guide pos="2880"/>
      </p:guideLst>
    </p:cSldViewPr>
  </p:slideViewPr>
  <p:notesTextViewPr>
    <p:cViewPr>
      <p:scale>
        <a:sx n="100" d="100"/>
        <a:sy n="100" d="100"/>
      </p:scale>
      <p:origin x="0" y="0"/>
    </p:cViewPr>
  </p:notesTextViewPr>
  <p:sorterViewPr>
    <p:cViewPr>
      <p:scale>
        <a:sx n="90" d="100"/>
        <a:sy n="9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9"/>
    </mc:Choice>
    <mc:Fallback>
      <c:style val="9"/>
    </mc:Fallback>
  </mc:AlternateContent>
  <c:chart>
    <c:title>
      <c:layout/>
      <c:overlay val="0"/>
      <c:txPr>
        <a:bodyPr/>
        <a:lstStyle/>
        <a:p>
          <a:pPr>
            <a:defRPr bmk=""/>
          </a:pPr>
          <a:endParaRPr lang="en-US"/>
        </a:p>
      </c:txPr>
    </c:title>
    <c:autoTitleDeleted val="0"/>
    <c:plotArea>
      <c:layout/>
      <c:barChart>
        <c:barDir val="col"/>
        <c:grouping val="clustered"/>
        <c:varyColors val="0"/>
        <c:ser>
          <c:idx val="0"/>
          <c:order val="0"/>
          <c:tx>
            <c:strRef>
              <c:f>ورقه1!$B$1</c:f>
              <c:strCache>
                <c:ptCount val="1"/>
                <c:pt idx="0">
                  <c:v>«نمودار مستطیلی آزمون هوش»</c:v>
                </c:pt>
              </c:strCache>
            </c:strRef>
          </c:tx>
          <c:invertIfNegative val="0"/>
          <c:cat>
            <c:numRef>
              <c:f>ورقه1!$A$2:$A$10</c:f>
              <c:numCache>
                <c:formatCode>General</c:formatCode>
                <c:ptCount val="9"/>
                <c:pt idx="1">
                  <c:v>71</c:v>
                </c:pt>
                <c:pt idx="2">
                  <c:v>75</c:v>
                </c:pt>
                <c:pt idx="3">
                  <c:v>79</c:v>
                </c:pt>
                <c:pt idx="4">
                  <c:v>83</c:v>
                </c:pt>
                <c:pt idx="5">
                  <c:v>87</c:v>
                </c:pt>
                <c:pt idx="6">
                  <c:v>91</c:v>
                </c:pt>
                <c:pt idx="7">
                  <c:v>95</c:v>
                </c:pt>
                <c:pt idx="8">
                  <c:v>99</c:v>
                </c:pt>
              </c:numCache>
            </c:numRef>
          </c:cat>
          <c:val>
            <c:numRef>
              <c:f>ورقه1!$B$2:$B$10</c:f>
              <c:numCache>
                <c:formatCode>General</c:formatCode>
                <c:ptCount val="9"/>
                <c:pt idx="1">
                  <c:v>2</c:v>
                </c:pt>
                <c:pt idx="2">
                  <c:v>4</c:v>
                </c:pt>
                <c:pt idx="3">
                  <c:v>3</c:v>
                </c:pt>
                <c:pt idx="4">
                  <c:v>5</c:v>
                </c:pt>
                <c:pt idx="5">
                  <c:v>4</c:v>
                </c:pt>
                <c:pt idx="6">
                  <c:v>7</c:v>
                </c:pt>
                <c:pt idx="7">
                  <c:v>5</c:v>
                </c:pt>
              </c:numCache>
            </c:numRef>
          </c:val>
        </c:ser>
        <c:dLbls>
          <c:showLegendKey val="0"/>
          <c:showVal val="0"/>
          <c:showCatName val="0"/>
          <c:showSerName val="0"/>
          <c:showPercent val="0"/>
          <c:showBubbleSize val="0"/>
        </c:dLbls>
        <c:gapWidth val="0"/>
        <c:axId val="21206144"/>
        <c:axId val="21208064"/>
      </c:barChart>
      <c:catAx>
        <c:axId val="21206144"/>
        <c:scaling>
          <c:orientation val="minMax"/>
        </c:scaling>
        <c:delete val="0"/>
        <c:axPos val="b"/>
        <c:majorGridlines/>
        <c:title>
          <c:tx>
            <c:rich>
              <a:bodyPr/>
              <a:lstStyle/>
              <a:p>
                <a:pPr algn="ctr" rtl="1">
                  <a:defRPr bmk=""/>
                </a:pPr>
                <a:r>
                  <a:rPr lang="fa-IR"/>
                  <a:t>حدود دسته ها</a:t>
                </a:r>
              </a:p>
            </c:rich>
          </c:tx>
          <c:layout>
            <c:manualLayout>
              <c:xMode val="edge"/>
              <c:yMode val="edge"/>
              <c:x val="0.81486023622047243"/>
              <c:y val="0.86257800196850409"/>
            </c:manualLayout>
          </c:layout>
          <c:overlay val="0"/>
        </c:title>
        <c:numFmt formatCode="General" sourceLinked="0"/>
        <c:majorTickMark val="none"/>
        <c:minorTickMark val="none"/>
        <c:tickLblPos val="nextTo"/>
        <c:spPr>
          <a:ln w="15875" cmpd="sng">
            <a:bevel/>
            <a:headEnd type="triangle"/>
            <a:tailEnd type="triangle"/>
          </a:ln>
        </c:spPr>
        <c:txPr>
          <a:bodyPr rot="0" vert="horz"/>
          <a:lstStyle/>
          <a:p>
            <a:pPr>
              <a:defRPr/>
            </a:pPr>
            <a:endParaRPr lang="en-US"/>
          </a:p>
        </c:txPr>
        <c:crossAx val="21208064"/>
        <c:crosses val="autoZero"/>
        <c:auto val="1"/>
        <c:lblAlgn val="ctr"/>
        <c:lblOffset val="100"/>
        <c:noMultiLvlLbl val="0"/>
      </c:catAx>
      <c:valAx>
        <c:axId val="21208064"/>
        <c:scaling>
          <c:orientation val="minMax"/>
        </c:scaling>
        <c:delete val="0"/>
        <c:axPos val="l"/>
        <c:title>
          <c:tx>
            <c:rich>
              <a:bodyPr rot="0" vert="horz"/>
              <a:lstStyle/>
              <a:p>
                <a:pPr algn="ctr" rtl="1">
                  <a:defRPr bmk=""/>
                </a:pPr>
                <a:r>
                  <a:rPr lang="en-US"/>
                  <a:t>fi</a:t>
                </a:r>
              </a:p>
            </c:rich>
          </c:tx>
          <c:layout>
            <c:manualLayout>
              <c:xMode val="edge"/>
              <c:yMode val="edge"/>
              <c:x val="9.583333333333334E-2"/>
              <c:y val="5.0861958661417316E-2"/>
            </c:manualLayout>
          </c:layout>
          <c:overlay val="0"/>
        </c:title>
        <c:numFmt formatCode="General" sourceLinked="1"/>
        <c:majorTickMark val="out"/>
        <c:minorTickMark val="none"/>
        <c:tickLblPos val="nextTo"/>
        <c:crossAx val="21206144"/>
        <c:crosses val="autoZero"/>
        <c:crossBetween val="between"/>
      </c:valAx>
    </c:plotArea>
    <c:plotVisOnly val="1"/>
    <c:dispBlanksAs val="gap"/>
    <c:showDLblsOverMax val="0"/>
  </c:chart>
  <c:txPr>
    <a:bodyPr/>
    <a:lstStyle/>
    <a:p>
      <a:pPr algn="ctr" rtl="1">
        <a:defRPr lang="fa-IR" sz="1800" b="1" i="0" u="none" strike="noStrike"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42"/>
    </mc:Choice>
    <mc:Fallback>
      <c:style val="42"/>
    </mc:Fallback>
  </mc:AlternateContent>
  <c:chart>
    <c:title>
      <c:tx>
        <c:rich>
          <a:bodyPr/>
          <a:lstStyle/>
          <a:p>
            <a:pPr>
              <a:defRPr/>
            </a:pPr>
            <a:r>
              <a:rPr lang="fa-IR" dirty="0" smtClean="0"/>
              <a:t>«نمودار</a:t>
            </a:r>
            <a:r>
              <a:rPr lang="fa-IR" baseline="0" dirty="0" smtClean="0"/>
              <a:t> میله ای آزمون هوش»</a:t>
            </a:r>
            <a:endParaRPr lang="en-US" dirty="0" smtClean="0"/>
          </a:p>
        </c:rich>
      </c:tx>
      <c:layout/>
      <c:overlay val="0"/>
    </c:title>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ورقه1!$B$1</c:f>
              <c:strCache>
                <c:ptCount val="1"/>
                <c:pt idx="0">
                  <c:v>ستون1</c:v>
                </c:pt>
              </c:strCache>
            </c:strRef>
          </c:tx>
          <c:invertIfNegative val="0"/>
          <c:cat>
            <c:numRef>
              <c:f>ورقه1!$A$2:$A$10</c:f>
              <c:numCache>
                <c:formatCode>General</c:formatCode>
                <c:ptCount val="9"/>
                <c:pt idx="0">
                  <c:v>73</c:v>
                </c:pt>
                <c:pt idx="1">
                  <c:v>77</c:v>
                </c:pt>
                <c:pt idx="2">
                  <c:v>81</c:v>
                </c:pt>
                <c:pt idx="3">
                  <c:v>85</c:v>
                </c:pt>
                <c:pt idx="4">
                  <c:v>89</c:v>
                </c:pt>
                <c:pt idx="5">
                  <c:v>93</c:v>
                </c:pt>
                <c:pt idx="6">
                  <c:v>97</c:v>
                </c:pt>
              </c:numCache>
            </c:numRef>
          </c:cat>
          <c:val>
            <c:numRef>
              <c:f>ورقه1!$B$2:$B$10</c:f>
              <c:numCache>
                <c:formatCode>General</c:formatCode>
                <c:ptCount val="9"/>
              </c:numCache>
            </c:numRef>
          </c:val>
        </c:ser>
        <c:ser>
          <c:idx val="1"/>
          <c:order val="1"/>
          <c:tx>
            <c:strRef>
              <c:f>ورقه1!$C$1</c:f>
              <c:strCache>
                <c:ptCount val="1"/>
                <c:pt idx="0">
                  <c:v>ستون2</c:v>
                </c:pt>
              </c:strCache>
            </c:strRef>
          </c:tx>
          <c:invertIfNegative val="0"/>
          <c:cat>
            <c:numRef>
              <c:f>ورقه1!$A$2:$A$10</c:f>
              <c:numCache>
                <c:formatCode>General</c:formatCode>
                <c:ptCount val="9"/>
                <c:pt idx="0">
                  <c:v>73</c:v>
                </c:pt>
                <c:pt idx="1">
                  <c:v>77</c:v>
                </c:pt>
                <c:pt idx="2">
                  <c:v>81</c:v>
                </c:pt>
                <c:pt idx="3">
                  <c:v>85</c:v>
                </c:pt>
                <c:pt idx="4">
                  <c:v>89</c:v>
                </c:pt>
                <c:pt idx="5">
                  <c:v>93</c:v>
                </c:pt>
                <c:pt idx="6">
                  <c:v>97</c:v>
                </c:pt>
              </c:numCache>
            </c:numRef>
          </c:cat>
          <c:val>
            <c:numRef>
              <c:f>ورقه1!$C$2:$C$10</c:f>
              <c:numCache>
                <c:formatCode>General</c:formatCode>
                <c:ptCount val="9"/>
              </c:numCache>
            </c:numRef>
          </c:val>
        </c:ser>
        <c:ser>
          <c:idx val="2"/>
          <c:order val="2"/>
          <c:tx>
            <c:strRef>
              <c:f>ورقه1!$D$1</c:f>
              <c:strCache>
                <c:ptCount val="1"/>
                <c:pt idx="0">
                  <c:v>سری های سوم</c:v>
                </c:pt>
              </c:strCache>
            </c:strRef>
          </c:tx>
          <c:invertIfNegative val="0"/>
          <c:cat>
            <c:numRef>
              <c:f>ورقه1!$A$2:$A$10</c:f>
              <c:numCache>
                <c:formatCode>General</c:formatCode>
                <c:ptCount val="9"/>
                <c:pt idx="0">
                  <c:v>73</c:v>
                </c:pt>
                <c:pt idx="1">
                  <c:v>77</c:v>
                </c:pt>
                <c:pt idx="2">
                  <c:v>81</c:v>
                </c:pt>
                <c:pt idx="3">
                  <c:v>85</c:v>
                </c:pt>
                <c:pt idx="4">
                  <c:v>89</c:v>
                </c:pt>
                <c:pt idx="5">
                  <c:v>93</c:v>
                </c:pt>
                <c:pt idx="6">
                  <c:v>97</c:v>
                </c:pt>
              </c:numCache>
            </c:numRef>
          </c:cat>
          <c:val>
            <c:numRef>
              <c:f>ورقه1!$D$2:$D$10</c:f>
              <c:numCache>
                <c:formatCode>General</c:formatCode>
                <c:ptCount val="9"/>
                <c:pt idx="0">
                  <c:v>2</c:v>
                </c:pt>
                <c:pt idx="1">
                  <c:v>4</c:v>
                </c:pt>
                <c:pt idx="2">
                  <c:v>3</c:v>
                </c:pt>
                <c:pt idx="3">
                  <c:v>5</c:v>
                </c:pt>
                <c:pt idx="4">
                  <c:v>4</c:v>
                </c:pt>
                <c:pt idx="5">
                  <c:v>7</c:v>
                </c:pt>
                <c:pt idx="6">
                  <c:v>5</c:v>
                </c:pt>
              </c:numCache>
            </c:numRef>
          </c:val>
        </c:ser>
        <c:dLbls>
          <c:showLegendKey val="0"/>
          <c:showVal val="0"/>
          <c:showCatName val="0"/>
          <c:showSerName val="0"/>
          <c:showPercent val="0"/>
          <c:showBubbleSize val="0"/>
        </c:dLbls>
        <c:gapWidth val="0"/>
        <c:gapDepth val="0"/>
        <c:shape val="cylinder"/>
        <c:axId val="21795968"/>
        <c:axId val="21797888"/>
        <c:axId val="0"/>
      </c:bar3DChart>
      <c:catAx>
        <c:axId val="21795968"/>
        <c:scaling>
          <c:orientation val="minMax"/>
        </c:scaling>
        <c:delete val="0"/>
        <c:axPos val="b"/>
        <c:title>
          <c:tx>
            <c:rich>
              <a:bodyPr/>
              <a:lstStyle/>
              <a:p>
                <a:pPr>
                  <a:defRPr/>
                </a:pPr>
                <a:r>
                  <a:rPr lang="en-US" dirty="0" smtClean="0"/>
                  <a:t>xi</a:t>
                </a:r>
                <a:endParaRPr lang="en-US" dirty="0"/>
              </a:p>
            </c:rich>
          </c:tx>
          <c:layout>
            <c:manualLayout>
              <c:xMode val="edge"/>
              <c:yMode val="edge"/>
              <c:x val="0.87733420463771561"/>
              <c:y val="0.76686917326912851"/>
            </c:manualLayout>
          </c:layout>
          <c:overlay val="0"/>
        </c:title>
        <c:numFmt formatCode="General" sourceLinked="1"/>
        <c:majorTickMark val="none"/>
        <c:minorTickMark val="none"/>
        <c:tickLblPos val="nextTo"/>
        <c:spPr>
          <a:noFill/>
          <a:ln w="25400" cap="flat" cmpd="sng" algn="ctr">
            <a:solidFill>
              <a:schemeClr val="accent1"/>
            </a:solidFill>
            <a:prstDash val="solid"/>
          </a:ln>
          <a:effectLst>
            <a:outerShdw blurRad="40000" dist="20000" dir="5400000" rotWithShape="0">
              <a:srgbClr val="000000">
                <a:alpha val="38000"/>
              </a:srgbClr>
            </a:outerShdw>
          </a:effectLst>
        </c:spPr>
        <c:txPr>
          <a:bodyPr/>
          <a:lstStyle/>
          <a:p>
            <a:pPr>
              <a:defRPr b="1" cap="all" spc="0">
                <a:ln w="9000" cmpd="sng">
                  <a:solidFill>
                    <a:srgbClr val="00B0F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cs typeface="+mn-cs"/>
              </a:defRPr>
            </a:pPr>
            <a:endParaRPr lang="en-US"/>
          </a:p>
        </c:txPr>
        <c:crossAx val="21797888"/>
        <c:crosses val="autoZero"/>
        <c:auto val="1"/>
        <c:lblAlgn val="ctr"/>
        <c:lblOffset val="100"/>
        <c:noMultiLvlLbl val="0"/>
      </c:catAx>
      <c:valAx>
        <c:axId val="21797888"/>
        <c:scaling>
          <c:orientation val="minMax"/>
        </c:scaling>
        <c:delete val="0"/>
        <c:axPos val="l"/>
        <c:title>
          <c:tx>
            <c:rich>
              <a:bodyPr rot="0" vert="horz"/>
              <a:lstStyle/>
              <a:p>
                <a:pPr>
                  <a:defRPr/>
                </a:pPr>
                <a:r>
                  <a:rPr lang="en-US" dirty="0" err="1" smtClean="0"/>
                  <a:t>fi</a:t>
                </a:r>
                <a:endParaRPr lang="en-US" dirty="0"/>
              </a:p>
            </c:rich>
          </c:tx>
          <c:layout>
            <c:manualLayout>
              <c:xMode val="edge"/>
              <c:yMode val="edge"/>
              <c:x val="0.13507164020318599"/>
              <c:y val="7.9845227096689883E-2"/>
            </c:manualLayout>
          </c:layout>
          <c:overlay val="0"/>
        </c:title>
        <c:numFmt formatCode="General" sourceLinked="1"/>
        <c:majorTickMark val="out"/>
        <c:minorTickMark val="none"/>
        <c:tickLblPos val="nextTo"/>
        <c:spPr>
          <a:noFill/>
          <a:effectLst>
            <a:outerShdw blurRad="40000" dist="20000" dir="5400000" rotWithShape="0">
              <a:srgbClr val="000000">
                <a:alpha val="38000"/>
              </a:srgbClr>
            </a:outerShdw>
          </a:effectLst>
        </c:spPr>
        <c:txPr>
          <a:bodyPr/>
          <a:lstStyle/>
          <a:p>
            <a:pPr>
              <a:defRPr b="1" cap="all" spc="0">
                <a:ln w="9000" cmpd="sng">
                  <a:solidFill>
                    <a:srgbClr val="00B0F0"/>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mn-lt"/>
                <a:ea typeface="+mn-ea"/>
                <a:cs typeface="+mn-cs"/>
              </a:defRPr>
            </a:pPr>
            <a:endParaRPr lang="en-US"/>
          </a:p>
        </c:txPr>
        <c:crossAx val="21795968"/>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1"/>
    <c:plotArea>
      <c:layout/>
      <c:pieChart>
        <c:varyColors val="1"/>
        <c:ser>
          <c:idx val="0"/>
          <c:order val="0"/>
          <c:tx>
            <c:strRef>
              <c:f>ورقه1!$B$1</c:f>
              <c:strCache>
                <c:ptCount val="1"/>
                <c:pt idx="0">
                  <c:v>ستون1</c:v>
                </c:pt>
              </c:strCache>
            </c:strRef>
          </c:tx>
          <c:dLbls>
            <c:dLbl>
              <c:idx val="3"/>
              <c:layout>
                <c:manualLayout>
                  <c:x val="0.14240173403751649"/>
                  <c:y val="0.19583478617186167"/>
                </c:manualLayout>
              </c:layout>
              <c:showLegendKey val="0"/>
              <c:showVal val="1"/>
              <c:showCatName val="1"/>
              <c:showSerName val="0"/>
              <c:showPercent val="0"/>
              <c:showBubbleSize val="0"/>
            </c:dLbl>
            <c:txPr>
              <a:bodyPr/>
              <a:lstStyle/>
              <a:p>
                <a:pPr>
                  <a:defRPr sz="1600" b="1" cap="all" spc="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defRPr>
                </a:pPr>
                <a:endParaRPr lang="en-US"/>
              </a:p>
            </c:txPr>
            <c:showLegendKey val="0"/>
            <c:showVal val="1"/>
            <c:showCatName val="1"/>
            <c:showSerName val="0"/>
            <c:showPercent val="0"/>
            <c:showBubbleSize val="0"/>
            <c:showLeaderLines val="1"/>
          </c:dLbls>
          <c:cat>
            <c:strRef>
              <c:f>ورقه1!$A$2:$A$7</c:f>
              <c:strCache>
                <c:ptCount val="4"/>
                <c:pt idx="0">
                  <c:v>عالی</c:v>
                </c:pt>
                <c:pt idx="1">
                  <c:v>متوسط</c:v>
                </c:pt>
                <c:pt idx="2">
                  <c:v>خوب</c:v>
                </c:pt>
                <c:pt idx="3">
                  <c:v>خیلی خوب</c:v>
                </c:pt>
              </c:strCache>
            </c:strRef>
          </c:cat>
          <c:val>
            <c:numRef>
              <c:f>ورقه1!$B$2:$B$7</c:f>
              <c:numCache>
                <c:formatCode>General</c:formatCode>
                <c:ptCount val="6"/>
                <c:pt idx="0">
                  <c:v>132</c:v>
                </c:pt>
                <c:pt idx="1">
                  <c:v>48</c:v>
                </c:pt>
                <c:pt idx="2">
                  <c:v>84</c:v>
                </c:pt>
                <c:pt idx="3">
                  <c:v>96</c:v>
                </c:pt>
              </c:numCache>
            </c:numRef>
          </c:val>
        </c:ser>
        <c:dLbls>
          <c:showLegendKey val="0"/>
          <c:showVal val="0"/>
          <c:showCatName val="0"/>
          <c:showSerName val="0"/>
          <c:showPercent val="0"/>
          <c:showBubbleSize val="0"/>
          <c:showLeaderLines val="1"/>
        </c:dLbls>
        <c:firstSliceAng val="0"/>
      </c:pieChart>
    </c:plotArea>
    <c:legend>
      <c:legendPos val="r"/>
      <c:legendEntry>
        <c:idx val="4"/>
        <c:delete val="1"/>
      </c:legendEntry>
      <c:legendEntry>
        <c:idx val="5"/>
        <c:delete val="1"/>
      </c:legendEntry>
      <c:layout/>
      <c:overlay val="0"/>
      <c:txPr>
        <a:bodyPr/>
        <a:lstStyle/>
        <a:p>
          <a:pPr>
            <a:defRPr sz="2000" b="1" cap="all" spc="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defRPr>
          </a:pPr>
          <a:endParaRPr lang="en-US"/>
        </a:p>
      </c:txPr>
    </c:legend>
    <c:plotVisOnly val="1"/>
    <c:dispBlanksAs val="gap"/>
    <c:showDLblsOverMax val="0"/>
  </c:chart>
  <c:spPr>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c:spPr>
  <c:txPr>
    <a:bodyPr/>
    <a:lstStyle/>
    <a:p>
      <a:pPr>
        <a:defRPr>
          <a:solidFill>
            <a:schemeClr val="dk1"/>
          </a:solidFill>
          <a:latin typeface="+mn-lt"/>
          <a:ea typeface="+mn-ea"/>
          <a:cs typeface="+mn-cs"/>
        </a:defRPr>
      </a:pPr>
      <a:endParaRPr lang="en-US"/>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26"/>
    </mc:Choice>
    <mc:Fallback>
      <c:style val="26"/>
    </mc:Fallback>
  </mc:AlternateContent>
  <c:chart>
    <c:autoTitleDeleted val="0"/>
    <c:plotArea>
      <c:layout/>
      <c:lineChart>
        <c:grouping val="stacked"/>
        <c:varyColors val="0"/>
        <c:ser>
          <c:idx val="0"/>
          <c:order val="0"/>
          <c:tx>
            <c:strRef>
              <c:f>ورقه1!$B$1</c:f>
              <c:strCache>
                <c:ptCount val="1"/>
                <c:pt idx="0">
                  <c:v>سری 1</c:v>
                </c:pt>
              </c:strCache>
            </c:strRef>
          </c:tx>
          <c:cat>
            <c:numRef>
              <c:f>ورقه1!$A$2:$A$10</c:f>
              <c:numCache>
                <c:formatCode>General</c:formatCode>
                <c:ptCount val="9"/>
                <c:pt idx="0">
                  <c:v>69</c:v>
                </c:pt>
                <c:pt idx="1">
                  <c:v>73</c:v>
                </c:pt>
                <c:pt idx="2">
                  <c:v>77</c:v>
                </c:pt>
                <c:pt idx="3">
                  <c:v>81</c:v>
                </c:pt>
                <c:pt idx="4">
                  <c:v>85</c:v>
                </c:pt>
                <c:pt idx="5">
                  <c:v>89</c:v>
                </c:pt>
                <c:pt idx="6">
                  <c:v>93</c:v>
                </c:pt>
                <c:pt idx="7">
                  <c:v>97</c:v>
                </c:pt>
                <c:pt idx="8">
                  <c:v>101</c:v>
                </c:pt>
              </c:numCache>
            </c:numRef>
          </c:cat>
          <c:val>
            <c:numRef>
              <c:f>ورقه1!$B$2:$B$10</c:f>
              <c:numCache>
                <c:formatCode>General</c:formatCode>
                <c:ptCount val="9"/>
              </c:numCache>
            </c:numRef>
          </c:val>
          <c:smooth val="0"/>
        </c:ser>
        <c:ser>
          <c:idx val="1"/>
          <c:order val="1"/>
          <c:tx>
            <c:strRef>
              <c:f>ورقه1!$C$1</c:f>
              <c:strCache>
                <c:ptCount val="1"/>
                <c:pt idx="0">
                  <c:v>سری 2</c:v>
                </c:pt>
              </c:strCache>
            </c:strRef>
          </c:tx>
          <c:cat>
            <c:numRef>
              <c:f>ورقه1!$A$2:$A$10</c:f>
              <c:numCache>
                <c:formatCode>General</c:formatCode>
                <c:ptCount val="9"/>
                <c:pt idx="0">
                  <c:v>69</c:v>
                </c:pt>
                <c:pt idx="1">
                  <c:v>73</c:v>
                </c:pt>
                <c:pt idx="2">
                  <c:v>77</c:v>
                </c:pt>
                <c:pt idx="3">
                  <c:v>81</c:v>
                </c:pt>
                <c:pt idx="4">
                  <c:v>85</c:v>
                </c:pt>
                <c:pt idx="5">
                  <c:v>89</c:v>
                </c:pt>
                <c:pt idx="6">
                  <c:v>93</c:v>
                </c:pt>
                <c:pt idx="7">
                  <c:v>97</c:v>
                </c:pt>
                <c:pt idx="8">
                  <c:v>101</c:v>
                </c:pt>
              </c:numCache>
            </c:numRef>
          </c:cat>
          <c:val>
            <c:numRef>
              <c:f>ورقه1!$C$2:$C$10</c:f>
              <c:numCache>
                <c:formatCode>General</c:formatCode>
                <c:ptCount val="9"/>
              </c:numCache>
            </c:numRef>
          </c:val>
          <c:smooth val="0"/>
        </c:ser>
        <c:ser>
          <c:idx val="2"/>
          <c:order val="2"/>
          <c:tx>
            <c:strRef>
              <c:f>ورقه1!$D$1</c:f>
              <c:strCache>
                <c:ptCount val="1"/>
                <c:pt idx="0">
                  <c:v>سری های سوم</c:v>
                </c:pt>
              </c:strCache>
            </c:strRef>
          </c:tx>
          <c:cat>
            <c:numRef>
              <c:f>ورقه1!$A$2:$A$10</c:f>
              <c:numCache>
                <c:formatCode>General</c:formatCode>
                <c:ptCount val="9"/>
                <c:pt idx="0">
                  <c:v>69</c:v>
                </c:pt>
                <c:pt idx="1">
                  <c:v>73</c:v>
                </c:pt>
                <c:pt idx="2">
                  <c:v>77</c:v>
                </c:pt>
                <c:pt idx="3">
                  <c:v>81</c:v>
                </c:pt>
                <c:pt idx="4">
                  <c:v>85</c:v>
                </c:pt>
                <c:pt idx="5">
                  <c:v>89</c:v>
                </c:pt>
                <c:pt idx="6">
                  <c:v>93</c:v>
                </c:pt>
                <c:pt idx="7">
                  <c:v>97</c:v>
                </c:pt>
                <c:pt idx="8">
                  <c:v>101</c:v>
                </c:pt>
              </c:numCache>
            </c:numRef>
          </c:cat>
          <c:val>
            <c:numRef>
              <c:f>ورقه1!$D$2:$D$10</c:f>
              <c:numCache>
                <c:formatCode>General</c:formatCode>
                <c:ptCount val="9"/>
                <c:pt idx="0">
                  <c:v>0</c:v>
                </c:pt>
                <c:pt idx="1">
                  <c:v>2</c:v>
                </c:pt>
                <c:pt idx="2">
                  <c:v>4</c:v>
                </c:pt>
                <c:pt idx="3">
                  <c:v>3</c:v>
                </c:pt>
                <c:pt idx="4">
                  <c:v>5</c:v>
                </c:pt>
                <c:pt idx="5">
                  <c:v>3</c:v>
                </c:pt>
                <c:pt idx="6">
                  <c:v>7</c:v>
                </c:pt>
                <c:pt idx="7">
                  <c:v>6</c:v>
                </c:pt>
                <c:pt idx="8">
                  <c:v>0</c:v>
                </c:pt>
              </c:numCache>
            </c:numRef>
          </c:val>
          <c:smooth val="0"/>
        </c:ser>
        <c:dLbls>
          <c:showLegendKey val="0"/>
          <c:showVal val="0"/>
          <c:showCatName val="0"/>
          <c:showSerName val="0"/>
          <c:showPercent val="0"/>
          <c:showBubbleSize val="0"/>
        </c:dLbls>
        <c:marker val="1"/>
        <c:smooth val="0"/>
        <c:axId val="24081536"/>
        <c:axId val="24083072"/>
      </c:lineChart>
      <c:catAx>
        <c:axId val="24081536"/>
        <c:scaling>
          <c:orientation val="minMax"/>
        </c:scaling>
        <c:delete val="0"/>
        <c:axPos val="b"/>
        <c:numFmt formatCode="General" sourceLinked="1"/>
        <c:majorTickMark val="out"/>
        <c:minorTickMark val="none"/>
        <c:tickLblPos val="nextTo"/>
        <c:spPr>
          <a:noFill/>
          <a:ln w="25400" cap="flat" cmpd="sng" algn="ctr">
            <a:solidFill>
              <a:schemeClr val="accent5"/>
            </a:solidFill>
            <a:prstDash val="solid"/>
          </a:ln>
          <a:effectLst>
            <a:outerShdw blurRad="40000" dist="20000" dir="5400000" rotWithShape="0">
              <a:srgbClr val="000000">
                <a:alpha val="38000"/>
              </a:srgbClr>
            </a:outerShdw>
          </a:effectLst>
        </c:spPr>
        <c:txPr>
          <a:bodyPr/>
          <a:lstStyle/>
          <a:p>
            <a:pPr>
              <a:defRPr>
                <a:solidFill>
                  <a:schemeClr val="tx1"/>
                </a:solidFill>
                <a:latin typeface="+mn-lt"/>
                <a:ea typeface="+mn-ea"/>
                <a:cs typeface="+mn-cs"/>
              </a:defRPr>
            </a:pPr>
            <a:endParaRPr lang="en-US"/>
          </a:p>
        </c:txPr>
        <c:crossAx val="24083072"/>
        <c:crosses val="autoZero"/>
        <c:auto val="1"/>
        <c:lblAlgn val="ctr"/>
        <c:lblOffset val="100"/>
        <c:noMultiLvlLbl val="0"/>
      </c:catAx>
      <c:valAx>
        <c:axId val="24083072"/>
        <c:scaling>
          <c:orientation val="minMax"/>
        </c:scaling>
        <c:delete val="0"/>
        <c:axPos val="l"/>
        <c:majorGridlines>
          <c:spPr>
            <a:ln w="9525" cap="flat" cmpd="sng" algn="ctr">
              <a:solidFill>
                <a:srgbClr val="00B0F0"/>
              </a:solidFill>
              <a:prstDash val="solid"/>
            </a:ln>
            <a:effectLst/>
          </c:spPr>
        </c:majorGridlines>
        <c:numFmt formatCode="General" sourceLinked="1"/>
        <c:majorTickMark val="out"/>
        <c:minorTickMark val="none"/>
        <c:tickLblPos val="nextTo"/>
        <c:spPr>
          <a:noFill/>
          <a:ln w="25400" cap="flat" cmpd="sng" algn="ctr">
            <a:solidFill>
              <a:schemeClr val="accent5"/>
            </a:solidFill>
            <a:prstDash val="solid"/>
          </a:ln>
          <a:effectLst>
            <a:outerShdw blurRad="40000" dist="20000" dir="5400000" rotWithShape="0">
              <a:srgbClr val="000000">
                <a:alpha val="38000"/>
              </a:srgbClr>
            </a:outerShdw>
          </a:effectLst>
        </c:spPr>
        <c:txPr>
          <a:bodyPr/>
          <a:lstStyle/>
          <a:p>
            <a:pPr>
              <a:defRPr b="1" cap="all" spc="0">
                <a:ln w="9000" cmpd="sng">
                  <a:solidFill>
                    <a:sysClr val="windowText" lastClr="000000"/>
                  </a:solidFill>
                  <a:prstDash val="solid"/>
                </a:ln>
                <a:solidFill>
                  <a:sysClr val="windowText" lastClr="000000"/>
                </a:solidFill>
                <a:effectLst>
                  <a:reflection blurRad="12700" stA="28000" endPos="45000" dist="1000" dir="5400000" sy="-100000" algn="bl" rotWithShape="0"/>
                </a:effectLst>
                <a:latin typeface="+mn-lt"/>
                <a:ea typeface="+mn-ea"/>
                <a:cs typeface="+mn-cs"/>
              </a:defRPr>
            </a:pPr>
            <a:endParaRPr lang="en-US"/>
          </a:p>
        </c:txPr>
        <c:crossAx val="24081536"/>
        <c:crosses val="autoZero"/>
        <c:crossBetween val="between"/>
      </c:valAx>
    </c:plotArea>
    <c:plotVisOnly val="1"/>
    <c:dispBlanksAs val="zero"/>
    <c:showDLblsOverMax val="0"/>
  </c:chart>
  <c:spPr>
    <a:gradFill rotWithShape="1">
      <a:gsLst>
        <a:gs pos="0">
          <a:schemeClr val="accent3">
            <a:tint val="50000"/>
            <a:satMod val="300000"/>
          </a:schemeClr>
        </a:gs>
        <a:gs pos="35000">
          <a:schemeClr val="accent3">
            <a:tint val="37000"/>
            <a:satMod val="300000"/>
          </a:schemeClr>
        </a:gs>
        <a:gs pos="100000">
          <a:schemeClr val="accent3">
            <a:tint val="15000"/>
            <a:satMod val="350000"/>
          </a:schemeClr>
        </a:gs>
      </a:gsLst>
      <a:lin ang="16200000" scaled="1"/>
    </a:gradFill>
    <a:ln w="9525" cap="flat" cmpd="sng" algn="ctr">
      <a:solidFill>
        <a:schemeClr val="accent3">
          <a:shade val="95000"/>
          <a:satMod val="105000"/>
        </a:schemeClr>
      </a:solidFill>
      <a:prstDash val="solid"/>
    </a:ln>
    <a:effectLst>
      <a:outerShdw blurRad="40000" dist="20000" dir="5400000" rotWithShape="0">
        <a:srgbClr val="000000">
          <a:alpha val="38000"/>
        </a:srgbClr>
      </a:outerShdw>
    </a:effectLst>
  </c:spPr>
  <c:txPr>
    <a:bodyPr/>
    <a:lstStyle/>
    <a:p>
      <a:pPr>
        <a:defRPr>
          <a:solidFill>
            <a:schemeClr val="dk1"/>
          </a:solidFill>
          <a:latin typeface="+mn-lt"/>
          <a:ea typeface="+mn-ea"/>
          <a:cs typeface="+mn-cs"/>
        </a:defRPr>
      </a:pPr>
      <a:endParaRPr lang="en-US"/>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0.53334</cdr:x>
      <cdr:y>0</cdr:y>
    </cdr:from>
    <cdr:to>
      <cdr:x>0.99339</cdr:x>
      <cdr:y>0.1175</cdr:y>
    </cdr:to>
    <cdr:sp macro="" textlink="">
      <cdr:nvSpPr>
        <cdr:cNvPr id="2" name="Rectangle 1"/>
        <cdr:cNvSpPr/>
      </cdr:nvSpPr>
      <cdr:spPr>
        <a:xfrm xmlns:a="http://schemas.openxmlformats.org/drawingml/2006/main">
          <a:off x="3429024" y="0"/>
          <a:ext cx="2957861" cy="369332"/>
        </a:xfrm>
        <a:prstGeom xmlns:a="http://schemas.openxmlformats.org/drawingml/2006/main" prst="rect">
          <a:avLst/>
        </a:prstGeom>
      </cdr:spPr>
      <cdr:txBody>
        <a:bodyPr xmlns:a="http://schemas.openxmlformats.org/drawingml/2006/main" wrap="none">
          <a:spAutoFit/>
        </a:bodyPr>
        <a:lstStyle xmlns:a="http://schemas.openxmlformats.org/drawingml/2006/main">
          <a:defPPr>
            <a:defRPr lang="fa-IR"/>
          </a:defPPr>
          <a:lvl1pPr marL="0" algn="r" defTabSz="914400" rtl="1" eaLnBrk="1" latinLnBrk="0" hangingPunct="1">
            <a:defRPr sz="1800" kern="1200">
              <a:solidFill>
                <a:sysClr val="windowText" lastClr="000000"/>
              </a:solidFill>
              <a:latin typeface="Calibri"/>
            </a:defRPr>
          </a:lvl1pPr>
          <a:lvl2pPr marL="457200" algn="r" defTabSz="914400" rtl="1" eaLnBrk="1" latinLnBrk="0" hangingPunct="1">
            <a:defRPr sz="1800" kern="1200">
              <a:solidFill>
                <a:sysClr val="windowText" lastClr="000000"/>
              </a:solidFill>
              <a:latin typeface="Calibri"/>
            </a:defRPr>
          </a:lvl2pPr>
          <a:lvl3pPr marL="914400" algn="r" defTabSz="914400" rtl="1" eaLnBrk="1" latinLnBrk="0" hangingPunct="1">
            <a:defRPr sz="1800" kern="1200">
              <a:solidFill>
                <a:sysClr val="windowText" lastClr="000000"/>
              </a:solidFill>
              <a:latin typeface="Calibri"/>
            </a:defRPr>
          </a:lvl3pPr>
          <a:lvl4pPr marL="1371600" algn="r" defTabSz="914400" rtl="1" eaLnBrk="1" latinLnBrk="0" hangingPunct="1">
            <a:defRPr sz="1800" kern="1200">
              <a:solidFill>
                <a:sysClr val="windowText" lastClr="000000"/>
              </a:solidFill>
              <a:latin typeface="Calibri"/>
            </a:defRPr>
          </a:lvl4pPr>
          <a:lvl5pPr marL="1828800" algn="r" defTabSz="914400" rtl="1" eaLnBrk="1" latinLnBrk="0" hangingPunct="1">
            <a:defRPr sz="1800" kern="1200">
              <a:solidFill>
                <a:sysClr val="windowText" lastClr="000000"/>
              </a:solidFill>
              <a:latin typeface="Calibri"/>
            </a:defRPr>
          </a:lvl5pPr>
          <a:lvl6pPr marL="2286000" algn="r" defTabSz="914400" rtl="1" eaLnBrk="1" latinLnBrk="0" hangingPunct="1">
            <a:defRPr sz="1800" kern="1200">
              <a:solidFill>
                <a:sysClr val="windowText" lastClr="000000"/>
              </a:solidFill>
              <a:latin typeface="Calibri"/>
            </a:defRPr>
          </a:lvl6pPr>
          <a:lvl7pPr marL="2743200" algn="r" defTabSz="914400" rtl="1" eaLnBrk="1" latinLnBrk="0" hangingPunct="1">
            <a:defRPr sz="1800" kern="1200">
              <a:solidFill>
                <a:sysClr val="windowText" lastClr="000000"/>
              </a:solidFill>
              <a:latin typeface="Calibri"/>
            </a:defRPr>
          </a:lvl7pPr>
          <a:lvl8pPr marL="3200400" algn="r" defTabSz="914400" rtl="1" eaLnBrk="1" latinLnBrk="0" hangingPunct="1">
            <a:defRPr sz="1800" kern="1200">
              <a:solidFill>
                <a:sysClr val="windowText" lastClr="000000"/>
              </a:solidFill>
              <a:latin typeface="Calibri"/>
            </a:defRPr>
          </a:lvl8pPr>
          <a:lvl9pPr marL="3657600" algn="r" defTabSz="914400" rtl="1" eaLnBrk="1" latinLnBrk="0" hangingPunct="1">
            <a:defRPr sz="1800" kern="1200">
              <a:solidFill>
                <a:sysClr val="windowText" lastClr="000000"/>
              </a:solidFill>
              <a:latin typeface="Calibri"/>
            </a:defRPr>
          </a:lvl9pPr>
        </a:lstStyle>
        <a:p xmlns:a="http://schemas.openxmlformats.org/drawingml/2006/main">
          <a:r>
            <a:rPr lang="fa-IR"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«نمودار دایره ای برای آزمون هوش»</a:t>
          </a:r>
          <a:endParaRPr lang="fa-IR" dirty="0"/>
        </a:p>
      </cdr:txBody>
    </cdr:sp>
  </cdr:relSizeAnchor>
</c:userShap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عنوان اسلاید">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fa-IR" smtClean="0"/>
              <a:t>برای ویرایش سبک عنوان اسلاید اصلی، کلیک نمایید</a:t>
            </a:r>
            <a:endParaRPr lang="fa-IR"/>
          </a:p>
        </p:txBody>
      </p:sp>
      <p:sp>
        <p:nvSpPr>
          <p:cNvPr id="3" name="زیر نویس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a-IR" smtClean="0"/>
              <a:t>برای ویرایش سبک زیرعنوان اسلاید اصلی، کلیک نمایید</a:t>
            </a:r>
            <a:endParaRPr lang="fa-IR"/>
          </a:p>
        </p:txBody>
      </p:sp>
      <p:sp>
        <p:nvSpPr>
          <p:cNvPr id="4" name="نگهدارنده مکان تاریخ 3"/>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5" name="نگهدارنده مکان پانویس 4"/>
          <p:cNvSpPr>
            <a:spLocks noGrp="1"/>
          </p:cNvSpPr>
          <p:nvPr>
            <p:ph type="ftr" sz="quarter" idx="11"/>
          </p:nvPr>
        </p:nvSpPr>
        <p:spPr/>
        <p:txBody>
          <a:bodyPr/>
          <a:lstStyle/>
          <a:p>
            <a:endParaRPr lang="fa-IR"/>
          </a:p>
        </p:txBody>
      </p:sp>
      <p:sp>
        <p:nvSpPr>
          <p:cNvPr id="6" name="نگهدارنده مکان شماره اسلاید 5"/>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 محتوی">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fa-IR" smtClean="0"/>
              <a:t>برای ویرایش سبک عنوان اسلاید اصلی، کلیک نمایید</a:t>
            </a:r>
            <a:endParaRPr lang="fa-IR"/>
          </a:p>
        </p:txBody>
      </p:sp>
      <p:sp>
        <p:nvSpPr>
          <p:cNvPr id="3" name="نگهدارنده مکان محتوا 2"/>
          <p:cNvSpPr>
            <a:spLocks noGrp="1"/>
          </p:cNvSpPr>
          <p:nvPr>
            <p:ph idx="1"/>
          </p:nvPr>
        </p:nvSpPr>
        <p:spPr/>
        <p:txBody>
          <a:body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4" name="نگهدارنده مکان تاریخ 3"/>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5" name="نگهدارنده مکان پانویس 4"/>
          <p:cNvSpPr>
            <a:spLocks noGrp="1"/>
          </p:cNvSpPr>
          <p:nvPr>
            <p:ph type="ftr" sz="quarter" idx="11"/>
          </p:nvPr>
        </p:nvSpPr>
        <p:spPr/>
        <p:txBody>
          <a:bodyPr/>
          <a:lstStyle/>
          <a:p>
            <a:endParaRPr lang="fa-IR"/>
          </a:p>
        </p:txBody>
      </p:sp>
      <p:sp>
        <p:nvSpPr>
          <p:cNvPr id="6" name="نگهدارنده مکان شماره اسلاید 5"/>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سربرگ بخش">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fa-IR" smtClean="0"/>
              <a:t>برای ویرایش سبک عنوان اسلاید اصلی، کلیک نمایید</a:t>
            </a:r>
            <a:endParaRPr lang="fa-IR"/>
          </a:p>
        </p:txBody>
      </p:sp>
      <p:sp>
        <p:nvSpPr>
          <p:cNvPr id="3" name="نگهدارنده مکان متن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a-IR" smtClean="0"/>
              <a:t>برای ویرایش سبک متن اسلاید اصلی، کلیک نمایید</a:t>
            </a:r>
          </a:p>
        </p:txBody>
      </p:sp>
      <p:sp>
        <p:nvSpPr>
          <p:cNvPr id="4" name="نگهدارنده مکان تاریخ 3"/>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5" name="نگهدارنده مکان پانویس 4"/>
          <p:cNvSpPr>
            <a:spLocks noGrp="1"/>
          </p:cNvSpPr>
          <p:nvPr>
            <p:ph type="ftr" sz="quarter" idx="11"/>
          </p:nvPr>
        </p:nvSpPr>
        <p:spPr/>
        <p:txBody>
          <a:bodyPr/>
          <a:lstStyle/>
          <a:p>
            <a:endParaRPr lang="fa-IR"/>
          </a:p>
        </p:txBody>
      </p:sp>
      <p:sp>
        <p:nvSpPr>
          <p:cNvPr id="6" name="نگهدارنده مکان شماره اسلاید 5"/>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دو محتوا">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fa-IR" smtClean="0"/>
              <a:t>برای ویرایش سبک عنوان اسلاید اصلی، کلیک نمایید</a:t>
            </a:r>
            <a:endParaRPr lang="fa-IR"/>
          </a:p>
        </p:txBody>
      </p:sp>
      <p:sp>
        <p:nvSpPr>
          <p:cNvPr id="3" name="نگهدارنده مکان محتوا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4" name="نگهدارنده مکان محتوا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5" name="نگهدارنده مکان تاریخ 4"/>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6" name="نگهدارنده مکان پانویس 5"/>
          <p:cNvSpPr>
            <a:spLocks noGrp="1"/>
          </p:cNvSpPr>
          <p:nvPr>
            <p:ph type="ftr" sz="quarter" idx="11"/>
          </p:nvPr>
        </p:nvSpPr>
        <p:spPr/>
        <p:txBody>
          <a:bodyPr/>
          <a:lstStyle/>
          <a:p>
            <a:endParaRPr lang="fa-IR"/>
          </a:p>
        </p:txBody>
      </p:sp>
      <p:sp>
        <p:nvSpPr>
          <p:cNvPr id="7" name="نگهدارنده مکان شماره اسلاید 6"/>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یسه">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fa-IR" smtClean="0"/>
              <a:t>برای ویرایش سبک عنوان اسلاید اصلی، کلیک نمایید</a:t>
            </a:r>
            <a:endParaRPr lang="fa-IR"/>
          </a:p>
        </p:txBody>
      </p:sp>
      <p:sp>
        <p:nvSpPr>
          <p:cNvPr id="3" name="نگهدارنده مکان متن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smtClean="0"/>
              <a:t>برای ویرایش سبک متن اسلاید اصلی، کلیک نمایید</a:t>
            </a:r>
          </a:p>
        </p:txBody>
      </p:sp>
      <p:sp>
        <p:nvSpPr>
          <p:cNvPr id="4" name="نگهدارنده مکان محتوا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5" name="نگهدارنده مکان متن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a-IR" smtClean="0"/>
              <a:t>برای ویرایش سبک متن اسلاید اصلی، کلیک نمایید</a:t>
            </a:r>
          </a:p>
        </p:txBody>
      </p:sp>
      <p:sp>
        <p:nvSpPr>
          <p:cNvPr id="6" name="نگهدارنده مکان محتوا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7" name="نگهدارنده مکان تاریخ 6"/>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8" name="نگهدارنده مکان پانویس 7"/>
          <p:cNvSpPr>
            <a:spLocks noGrp="1"/>
          </p:cNvSpPr>
          <p:nvPr>
            <p:ph type="ftr" sz="quarter" idx="11"/>
          </p:nvPr>
        </p:nvSpPr>
        <p:spPr/>
        <p:txBody>
          <a:bodyPr/>
          <a:lstStyle/>
          <a:p>
            <a:endParaRPr lang="fa-IR"/>
          </a:p>
        </p:txBody>
      </p:sp>
      <p:sp>
        <p:nvSpPr>
          <p:cNvPr id="9" name="نگهدارنده مکان شماره اسلاید 8"/>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تنها عنوا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fa-IR" smtClean="0"/>
              <a:t>برای ویرایش سبک عنوان اسلاید اصلی، کلیک نمایید</a:t>
            </a:r>
            <a:endParaRPr lang="fa-IR"/>
          </a:p>
        </p:txBody>
      </p:sp>
      <p:sp>
        <p:nvSpPr>
          <p:cNvPr id="3" name="نگهدارنده مکان تاریخ 2"/>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4" name="نگهدارنده مکان پانویس 3"/>
          <p:cNvSpPr>
            <a:spLocks noGrp="1"/>
          </p:cNvSpPr>
          <p:nvPr>
            <p:ph type="ftr" sz="quarter" idx="11"/>
          </p:nvPr>
        </p:nvSpPr>
        <p:spPr/>
        <p:txBody>
          <a:bodyPr/>
          <a:lstStyle/>
          <a:p>
            <a:endParaRPr lang="fa-IR"/>
          </a:p>
        </p:txBody>
      </p:sp>
      <p:sp>
        <p:nvSpPr>
          <p:cNvPr id="5" name="نگهدارنده مکان شماره اسلاید 4"/>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خالی">
    <p:spTree>
      <p:nvGrpSpPr>
        <p:cNvPr id="1" name=""/>
        <p:cNvGrpSpPr/>
        <p:nvPr/>
      </p:nvGrpSpPr>
      <p:grpSpPr>
        <a:xfrm>
          <a:off x="0" y="0"/>
          <a:ext cx="0" cy="0"/>
          <a:chOff x="0" y="0"/>
          <a:chExt cx="0" cy="0"/>
        </a:xfrm>
      </p:grpSpPr>
      <p:sp>
        <p:nvSpPr>
          <p:cNvPr id="2" name="نگهدارنده مکان تاریخ 1"/>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3" name="نگهدارنده مکان پانویس 2"/>
          <p:cNvSpPr>
            <a:spLocks noGrp="1"/>
          </p:cNvSpPr>
          <p:nvPr>
            <p:ph type="ftr" sz="quarter" idx="11"/>
          </p:nvPr>
        </p:nvSpPr>
        <p:spPr/>
        <p:txBody>
          <a:bodyPr/>
          <a:lstStyle/>
          <a:p>
            <a:endParaRPr lang="fa-IR"/>
          </a:p>
        </p:txBody>
      </p:sp>
      <p:sp>
        <p:nvSpPr>
          <p:cNvPr id="4" name="نگهدارنده مکان شماره اسلاید 3"/>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ا با عنوان">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fa-IR" smtClean="0"/>
              <a:t>برای ویرایش سبک عنوان اسلاید اصلی، کلیک نمایید</a:t>
            </a:r>
            <a:endParaRPr lang="fa-IR"/>
          </a:p>
        </p:txBody>
      </p:sp>
      <p:sp>
        <p:nvSpPr>
          <p:cNvPr id="3" name="نگهدارنده مکان محتوا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4" name="نگهدارنده مکان متن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a-IR" smtClean="0"/>
              <a:t>برای ویرایش سبک متن اسلاید اصلی، کلیک نمایید</a:t>
            </a:r>
          </a:p>
        </p:txBody>
      </p:sp>
      <p:sp>
        <p:nvSpPr>
          <p:cNvPr id="5" name="نگهدارنده مکان تاریخ 4"/>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6" name="نگهدارنده مکان پانویس 5"/>
          <p:cNvSpPr>
            <a:spLocks noGrp="1"/>
          </p:cNvSpPr>
          <p:nvPr>
            <p:ph type="ftr" sz="quarter" idx="11"/>
          </p:nvPr>
        </p:nvSpPr>
        <p:spPr/>
        <p:txBody>
          <a:bodyPr/>
          <a:lstStyle/>
          <a:p>
            <a:endParaRPr lang="fa-IR"/>
          </a:p>
        </p:txBody>
      </p:sp>
      <p:sp>
        <p:nvSpPr>
          <p:cNvPr id="7" name="نگهدارنده مکان شماره اسلاید 6"/>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تصویر با عنوان">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fa-IR" smtClean="0"/>
              <a:t>برای ویرایش سبک عنوان اسلاید اصلی، کلیک نمایید</a:t>
            </a:r>
            <a:endParaRPr lang="fa-IR"/>
          </a:p>
        </p:txBody>
      </p:sp>
      <p:sp>
        <p:nvSpPr>
          <p:cNvPr id="3" name="نگهدارنده مکان تصویر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نگهدارنده مکان متن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a-IR" smtClean="0"/>
              <a:t>برای ویرایش سبک متن اسلاید اصلی، کلیک نمایید</a:t>
            </a:r>
          </a:p>
        </p:txBody>
      </p:sp>
      <p:sp>
        <p:nvSpPr>
          <p:cNvPr id="5" name="نگهدارنده مکان تاریخ 4"/>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6" name="نگهدارنده مکان پانویس 5"/>
          <p:cNvSpPr>
            <a:spLocks noGrp="1"/>
          </p:cNvSpPr>
          <p:nvPr>
            <p:ph type="ftr" sz="quarter" idx="11"/>
          </p:nvPr>
        </p:nvSpPr>
        <p:spPr/>
        <p:txBody>
          <a:bodyPr/>
          <a:lstStyle/>
          <a:p>
            <a:endParaRPr lang="fa-IR"/>
          </a:p>
        </p:txBody>
      </p:sp>
      <p:sp>
        <p:nvSpPr>
          <p:cNvPr id="7" name="نگهدارنده مکان شماره اسلاید 6"/>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 متن عمودی">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fa-IR" smtClean="0"/>
              <a:t>برای ویرایش سبک عنوان اسلاید اصلی، کلیک نمایید</a:t>
            </a:r>
            <a:endParaRPr lang="fa-IR"/>
          </a:p>
        </p:txBody>
      </p:sp>
      <p:sp>
        <p:nvSpPr>
          <p:cNvPr id="3" name="نگهدارنده مکان متن عمودی 2"/>
          <p:cNvSpPr>
            <a:spLocks noGrp="1"/>
          </p:cNvSpPr>
          <p:nvPr>
            <p:ph type="body" orient="vert" idx="1"/>
          </p:nvPr>
        </p:nvSpPr>
        <p:spPr/>
        <p:txBody>
          <a:bodyPr vert="eaVert"/>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4" name="نگهدارنده مکان تاریخ 3"/>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5" name="نگهدارنده مکان پانویس 4"/>
          <p:cNvSpPr>
            <a:spLocks noGrp="1"/>
          </p:cNvSpPr>
          <p:nvPr>
            <p:ph type="ftr" sz="quarter" idx="11"/>
          </p:nvPr>
        </p:nvSpPr>
        <p:spPr/>
        <p:txBody>
          <a:bodyPr/>
          <a:lstStyle/>
          <a:p>
            <a:endParaRPr lang="fa-IR"/>
          </a:p>
        </p:txBody>
      </p:sp>
      <p:sp>
        <p:nvSpPr>
          <p:cNvPr id="6" name="نگهدارنده مکان شماره اسلاید 5"/>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عمودی و متن">
    <p:spTree>
      <p:nvGrpSpPr>
        <p:cNvPr id="1" name=""/>
        <p:cNvGrpSpPr/>
        <p:nvPr/>
      </p:nvGrpSpPr>
      <p:grpSpPr>
        <a:xfrm>
          <a:off x="0" y="0"/>
          <a:ext cx="0" cy="0"/>
          <a:chOff x="0" y="0"/>
          <a:chExt cx="0" cy="0"/>
        </a:xfrm>
      </p:grpSpPr>
      <p:sp>
        <p:nvSpPr>
          <p:cNvPr id="2" name="عنوان عمودی 1"/>
          <p:cNvSpPr>
            <a:spLocks noGrp="1"/>
          </p:cNvSpPr>
          <p:nvPr>
            <p:ph type="title" orient="vert"/>
          </p:nvPr>
        </p:nvSpPr>
        <p:spPr>
          <a:xfrm>
            <a:off x="6629400" y="274638"/>
            <a:ext cx="2057400" cy="5851525"/>
          </a:xfrm>
        </p:spPr>
        <p:txBody>
          <a:bodyPr vert="eaVert"/>
          <a:lstStyle/>
          <a:p>
            <a:r>
              <a:rPr lang="fa-IR" smtClean="0"/>
              <a:t>برای ویرایش سبک عنوان اسلاید اصلی، کلیک نمایید</a:t>
            </a:r>
            <a:endParaRPr lang="fa-IR"/>
          </a:p>
        </p:txBody>
      </p:sp>
      <p:sp>
        <p:nvSpPr>
          <p:cNvPr id="3" name="نگهدارنده مکان متن عمودی 2"/>
          <p:cNvSpPr>
            <a:spLocks noGrp="1"/>
          </p:cNvSpPr>
          <p:nvPr>
            <p:ph type="body" orient="vert" idx="1"/>
          </p:nvPr>
        </p:nvSpPr>
        <p:spPr>
          <a:xfrm>
            <a:off x="457200" y="274638"/>
            <a:ext cx="6019800" cy="5851525"/>
          </a:xfrm>
        </p:spPr>
        <p:txBody>
          <a:bodyPr vert="eaVert"/>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4" name="نگهدارنده مکان تاریخ 3"/>
          <p:cNvSpPr>
            <a:spLocks noGrp="1"/>
          </p:cNvSpPr>
          <p:nvPr>
            <p:ph type="dt" sz="half" idx="10"/>
          </p:nvPr>
        </p:nvSpPr>
        <p:spPr/>
        <p:txBody>
          <a:bodyPr/>
          <a:lstStyle/>
          <a:p>
            <a:fld id="{3C207D1D-21E5-46DA-8224-1A39DDF80835}" type="datetimeFigureOut">
              <a:rPr lang="fa-IR" smtClean="0"/>
              <a:pPr/>
              <a:t>1439/09/22</a:t>
            </a:fld>
            <a:endParaRPr lang="fa-IR"/>
          </a:p>
        </p:txBody>
      </p:sp>
      <p:sp>
        <p:nvSpPr>
          <p:cNvPr id="5" name="نگهدارنده مکان پانویس 4"/>
          <p:cNvSpPr>
            <a:spLocks noGrp="1"/>
          </p:cNvSpPr>
          <p:nvPr>
            <p:ph type="ftr" sz="quarter" idx="11"/>
          </p:nvPr>
        </p:nvSpPr>
        <p:spPr/>
        <p:txBody>
          <a:bodyPr/>
          <a:lstStyle/>
          <a:p>
            <a:endParaRPr lang="fa-IR"/>
          </a:p>
        </p:txBody>
      </p:sp>
      <p:sp>
        <p:nvSpPr>
          <p:cNvPr id="6" name="نگهدارنده مکان شماره اسلاید 5"/>
          <p:cNvSpPr>
            <a:spLocks noGrp="1"/>
          </p:cNvSpPr>
          <p:nvPr>
            <p:ph type="sldNum" sz="quarter" idx="12"/>
          </p:nvPr>
        </p:nvSpPr>
        <p:spPr/>
        <p:txBody>
          <a:bodyPr/>
          <a:lstStyle/>
          <a:p>
            <a:fld id="{0CCA1102-C42E-4892-9985-816266A8A76A}"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نگهدارنده مکان 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fa-IR" smtClean="0"/>
              <a:t>برای ویرایش سبک عنوان اسلاید اصلی، کلیک نمایید</a:t>
            </a:r>
            <a:endParaRPr lang="fa-IR"/>
          </a:p>
        </p:txBody>
      </p:sp>
      <p:sp>
        <p:nvSpPr>
          <p:cNvPr id="3" name="نگهدارنده مکان متن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fa-IR" smtClean="0"/>
              <a:t>برای ویرایش سبک متن اسلاید اصلی، کلیک نمایید</a:t>
            </a:r>
          </a:p>
          <a:p>
            <a:pPr lvl="1"/>
            <a:r>
              <a:rPr lang="fa-IR" smtClean="0"/>
              <a:t>سطح دوم</a:t>
            </a:r>
          </a:p>
          <a:p>
            <a:pPr lvl="2"/>
            <a:r>
              <a:rPr lang="fa-IR" smtClean="0"/>
              <a:t>سطح سوم</a:t>
            </a:r>
          </a:p>
          <a:p>
            <a:pPr lvl="3"/>
            <a:r>
              <a:rPr lang="fa-IR" smtClean="0"/>
              <a:t>سطح چهارم</a:t>
            </a:r>
          </a:p>
          <a:p>
            <a:pPr lvl="4"/>
            <a:r>
              <a:rPr lang="fa-IR" smtClean="0"/>
              <a:t>سطح پنجم</a:t>
            </a:r>
            <a:endParaRPr lang="fa-IR"/>
          </a:p>
        </p:txBody>
      </p:sp>
      <p:sp>
        <p:nvSpPr>
          <p:cNvPr id="4" name="نگهدارنده مکان تاری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3C207D1D-21E5-46DA-8224-1A39DDF80835}" type="datetimeFigureOut">
              <a:rPr lang="fa-IR" smtClean="0"/>
              <a:pPr/>
              <a:t>1439/09/22</a:t>
            </a:fld>
            <a:endParaRPr lang="fa-IR"/>
          </a:p>
        </p:txBody>
      </p:sp>
      <p:sp>
        <p:nvSpPr>
          <p:cNvPr id="5" name="نگهدارنده مکان پانویس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نگهدارنده مکان شماره اسلاید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CCA1102-C42E-4892-9985-816266A8A76A}" type="slidenum">
              <a:rPr lang="fa-IR" smtClean="0"/>
              <a:pPr/>
              <a:t>‹#›</a:t>
            </a:fld>
            <a:endParaRPr lang="fa-I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file:///J:\&#1575;&#1589;&#1604;%20&#1586;&#1606;&#1711;.mp3" TargetMode="External"/><Relationship Id="rId1" Type="http://schemas.openxmlformats.org/officeDocument/2006/relationships/tags" Target="../tags/tag1.xml"/><Relationship Id="rId5" Type="http://schemas.openxmlformats.org/officeDocument/2006/relationships/image" Target="../media/image2.png"/><Relationship Id="rId4" Type="http://schemas.openxmlformats.org/officeDocument/2006/relationships/image" Target="../media/image1.wmf"/></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slideLayout" Target="../slideLayouts/slideLayout7.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0" Type="http://schemas.openxmlformats.org/officeDocument/2006/relationships/image" Target="../media/image11.png"/><Relationship Id="rId4" Type="http://schemas.openxmlformats.org/officeDocument/2006/relationships/image" Target="../media/image5.png"/><Relationship Id="rId9"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slideLayout" Target="../slideLayouts/slideLayout7.xml"/><Relationship Id="rId1" Type="http://schemas.openxmlformats.org/officeDocument/2006/relationships/tags" Target="../tags/tag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0"/>
            <a:ext cx="9144000" cy="6909584"/>
          </a:xfrm>
          <a:prstGeom prst="rect">
            <a:avLst/>
          </a:prstGeom>
        </p:spPr>
        <p:style>
          <a:lnRef idx="1">
            <a:schemeClr val="accent4"/>
          </a:lnRef>
          <a:fillRef idx="2">
            <a:schemeClr val="accent4"/>
          </a:fillRef>
          <a:effectRef idx="1">
            <a:schemeClr val="accent4"/>
          </a:effectRef>
          <a:fontRef idx="minor">
            <a:schemeClr val="dk1"/>
          </a:fontRef>
        </p:style>
        <p:txBody>
          <a:bodyPr wrap="square">
            <a:spAutoFit/>
          </a:bodyPr>
          <a:lstStyle/>
          <a:p>
            <a:pPr lvl="0" algn="ctr" eaLnBrk="0" fontAlgn="base" hangingPunct="0">
              <a:lnSpc>
                <a:spcPct val="150000"/>
              </a:lnSpc>
              <a:spcBef>
                <a:spcPct val="0"/>
              </a:spcBef>
              <a:spcAft>
                <a:spcPct val="0"/>
              </a:spcAft>
            </a:pPr>
            <a:endParaRPr kumimoji="0" lang="fa-IR"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lvl="0" algn="ctr" eaLnBrk="0" fontAlgn="base" hangingPunct="0">
              <a:lnSpc>
                <a:spcPct val="150000"/>
              </a:lnSpc>
              <a:spcBef>
                <a:spcPct val="0"/>
              </a:spcBef>
              <a:spcAft>
                <a:spcPct val="0"/>
              </a:spcAft>
            </a:pPr>
            <a:endParaRPr kumimoji="0" lang="fa-IR"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lvl="0" algn="ctr" eaLnBrk="0" fontAlgn="base" hangingPunct="0">
              <a:lnSpc>
                <a:spcPct val="150000"/>
              </a:lnSpc>
              <a:spcBef>
                <a:spcPct val="0"/>
              </a:spcBef>
              <a:spcAft>
                <a:spcPct val="0"/>
              </a:spcAft>
            </a:pPr>
            <a:endParaRPr lang="fa-IR"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lvl="0" algn="ctr" eaLnBrk="0" fontAlgn="base" hangingPunct="0">
              <a:lnSpc>
                <a:spcPct val="150000"/>
              </a:lnSpc>
              <a:spcBef>
                <a:spcPct val="0"/>
              </a:spcBef>
              <a:spcAft>
                <a:spcPct val="0"/>
              </a:spcAft>
            </a:pPr>
            <a:endParaRPr kumimoji="0" lang="fa-IR" sz="28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lvl="0" algn="ctr" eaLnBrk="0" fontAlgn="base" hangingPunct="0">
              <a:lnSpc>
                <a:spcPct val="150000"/>
              </a:lnSpc>
              <a:spcBef>
                <a:spcPct val="0"/>
              </a:spcBef>
              <a:spcAft>
                <a:spcPct val="0"/>
              </a:spcAft>
            </a:pPr>
            <a:r>
              <a:rPr kumimoji="0" lang="fa-IR" sz="28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rPr>
              <a:t>پروژه:</a:t>
            </a:r>
            <a:r>
              <a:rPr kumimoji="0" lang="fa-IR" sz="2800" b="1" i="0" u="none" strike="noStrike" cap="all" normalizeH="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rPr>
              <a:t> آمار</a:t>
            </a:r>
            <a:endParaRPr kumimoji="0" lang="en-US" sz="28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Arial" pitchFamily="34" charset="0"/>
              <a:cs typeface="Arial" pitchFamily="34" charset="0"/>
            </a:endParaRPr>
          </a:p>
          <a:p>
            <a:pPr lvl="0" algn="ctr" eaLnBrk="0" fontAlgn="base" hangingPunct="0">
              <a:lnSpc>
                <a:spcPct val="150000"/>
              </a:lnSpc>
              <a:spcBef>
                <a:spcPct val="0"/>
              </a:spcBef>
              <a:spcAft>
                <a:spcPct val="0"/>
              </a:spcAft>
            </a:pPr>
            <a:r>
              <a:rPr kumimoji="0" lang="fa-IR" sz="28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rPr>
              <a:t>موضوع: ضریب هوشی</a:t>
            </a:r>
            <a:r>
              <a:rPr kumimoji="0" lang="fa-IR" sz="2800" b="1" i="0" u="none" strike="noStrike" cap="all" normalizeH="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rPr>
              <a:t> دانش آموزان دبیرستانی</a:t>
            </a:r>
            <a:endParaRPr kumimoji="0" lang="fa-IR" sz="28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algn="ctr" eaLnBrk="0" fontAlgn="base" hangingPunct="0">
              <a:spcBef>
                <a:spcPct val="0"/>
              </a:spcBef>
              <a:spcAft>
                <a:spcPct val="0"/>
              </a:spcAft>
            </a:pPr>
            <a:endParaRPr lang="fa-IR"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algn="ctr" eaLnBrk="0" fontAlgn="base" hangingPunct="0">
              <a:spcBef>
                <a:spcPct val="0"/>
              </a:spcBef>
              <a:spcAft>
                <a:spcPct val="0"/>
              </a:spcAft>
            </a:pPr>
            <a:endParaRPr kumimoji="0" lang="fa-IR"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algn="ctr" eaLnBrk="0" fontAlgn="base" hangingPunct="0">
              <a:spcBef>
                <a:spcPct val="0"/>
              </a:spcBef>
              <a:spcAft>
                <a:spcPct val="0"/>
              </a:spcAft>
            </a:pPr>
            <a:endParaRPr kumimoji="0" lang="fa-IR" sz="28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algn="ctr" eaLnBrk="0" fontAlgn="base" hangingPunct="0">
              <a:spcBef>
                <a:spcPct val="0"/>
              </a:spcBef>
              <a:spcAft>
                <a:spcPct val="0"/>
              </a:spcAft>
            </a:pPr>
            <a:endParaRPr kumimoji="0" lang="fa-IR" sz="2800" b="1" i="0" u="none" strike="noStrike" cap="all" normalizeH="0" baseline="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Titr" pitchFamily="2" charset="-78"/>
            </a:endParaRPr>
          </a:p>
          <a:p>
            <a:pPr algn="ctr" eaLnBrk="0" fontAlgn="base" hangingPunct="0">
              <a:spcBef>
                <a:spcPct val="0"/>
              </a:spcBef>
              <a:spcAft>
                <a:spcPct val="0"/>
              </a:spcAft>
            </a:pPr>
            <a:endParaRPr lang="en-US"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cs typeface="B Titr" pitchFamily="2" charset="-78"/>
            </a:endParaRPr>
          </a:p>
          <a:p>
            <a:pPr algn="ctr" eaLnBrk="0" fontAlgn="base" hangingPunct="0">
              <a:spcBef>
                <a:spcPct val="0"/>
              </a:spcBef>
              <a:spcAft>
                <a:spcPct val="0"/>
              </a:spcAft>
            </a:pPr>
            <a:endParaRPr lang="en-U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cs typeface="B Titr" pitchFamily="2" charset="-78"/>
            </a:endParaRPr>
          </a:p>
          <a:p>
            <a:pPr algn="ctr" eaLnBrk="0" fontAlgn="base" hangingPunct="0">
              <a:spcBef>
                <a:spcPct val="0"/>
              </a:spcBef>
              <a:spcAft>
                <a:spcPct val="0"/>
              </a:spcAft>
            </a:pPr>
            <a:endParaRPr lang="en-US" sz="2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cs typeface="B Titr" pitchFamily="2" charset="-78"/>
            </a:endParaRPr>
          </a:p>
          <a:p>
            <a:pPr algn="ctr" eaLnBrk="0" fontAlgn="base" hangingPunct="0">
              <a:spcBef>
                <a:spcPct val="0"/>
              </a:spcBef>
              <a:spcAft>
                <a:spcPct val="0"/>
              </a:spcAft>
            </a:pPr>
            <a:endParaRPr lang="en-US"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cs typeface="B Titr" pitchFamily="2" charset="-78"/>
            </a:endParaRPr>
          </a:p>
          <a:p>
            <a:pPr algn="ctr" eaLnBrk="0" fontAlgn="base" hangingPunct="0">
              <a:spcBef>
                <a:spcPct val="0"/>
              </a:spcBef>
              <a:spcAft>
                <a:spcPct val="0"/>
              </a:spcAft>
            </a:pPr>
            <a:endParaRPr lang="fa-IR"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cs typeface="B Titr" pitchFamily="2" charset="-78"/>
            </a:endParaRPr>
          </a:p>
          <a:p>
            <a:pPr algn="ctr" eaLnBrk="0" fontAlgn="base" hangingPunct="0">
              <a:spcBef>
                <a:spcPct val="0"/>
              </a:spcBef>
              <a:spcAft>
                <a:spcPct val="0"/>
              </a:spcAft>
            </a:pPr>
            <a:endParaRPr lang="fa-IR"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38914" name="Picture 2" descr="bism1"/>
          <p:cNvPicPr>
            <a:picLocks noChangeAspect="1" noChangeArrowheads="1"/>
          </p:cNvPicPr>
          <p:nvPr/>
        </p:nvPicPr>
        <p:blipFill>
          <a:blip r:embed="rId4"/>
          <a:srcRect/>
          <a:stretch>
            <a:fillRect/>
          </a:stretch>
        </p:blipFill>
        <p:spPr bwMode="auto">
          <a:xfrm>
            <a:off x="3428992" y="214290"/>
            <a:ext cx="1943100" cy="828675"/>
          </a:xfrm>
          <a:prstGeom prst="rect">
            <a:avLst/>
          </a:prstGeom>
          <a:noFill/>
          <a:ln w="9525">
            <a:noFill/>
            <a:miter lim="800000"/>
            <a:headEnd/>
            <a:tailEnd/>
          </a:ln>
        </p:spPr>
      </p:pic>
      <p:pic>
        <p:nvPicPr>
          <p:cNvPr id="5" name="اصل زنگ.mp3">
            <a:hlinkClick r:id="" action="ppaction://media"/>
          </p:cNvPr>
          <p:cNvPicPr>
            <a:picLocks noRot="1" noChangeAspect="1"/>
          </p:cNvPicPr>
          <p:nvPr>
            <a:audioFile r:link="rId2"/>
          </p:nvPr>
        </p:nvPicPr>
        <p:blipFill>
          <a:blip r:embed="rId5"/>
          <a:stretch>
            <a:fillRect/>
          </a:stretch>
        </p:blipFill>
        <p:spPr>
          <a:xfrm>
            <a:off x="4419600" y="3276600"/>
            <a:ext cx="304800" cy="304800"/>
          </a:xfrm>
          <a:prstGeom prst="rect">
            <a:avLst/>
          </a:prstGeom>
        </p:spPr>
      </p:pic>
    </p:spTree>
    <p:custDataLst>
      <p:tags r:id="rId1"/>
    </p:custDataLst>
  </p:cSld>
  <p:clrMapOvr>
    <a:masterClrMapping/>
  </p:clrMapOvr>
  <p:transition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4">
                                            <p:txEl>
                                              <p:pRg st="4" end="4"/>
                                            </p:txEl>
                                          </p:spTgt>
                                        </p:tgtEl>
                                        <p:attrNameLst>
                                          <p:attrName>style.visibility</p:attrName>
                                        </p:attrNameLst>
                                      </p:cBhvr>
                                      <p:to>
                                        <p:strVal val="visible"/>
                                      </p:to>
                                    </p:set>
                                    <p:anim calcmode="lin" valueType="num">
                                      <p:cBhvr>
                                        <p:cTn id="7" dur="1000" fill="hold"/>
                                        <p:tgtEl>
                                          <p:spTgt spid="4">
                                            <p:txEl>
                                              <p:pRg st="4" end="4"/>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1000" fill="hold"/>
                                        <p:tgtEl>
                                          <p:spTgt spid="4">
                                            <p:txEl>
                                              <p:pRg st="4" end="4"/>
                                            </p:txEl>
                                          </p:spTgt>
                                        </p:tgtEl>
                                        <p:attrNameLst>
                                          <p:attrName>ppt_x</p:attrName>
                                        </p:attrNameLst>
                                      </p:cBhvr>
                                      <p:tavLst>
                                        <p:tav tm="0">
                                          <p:val>
                                            <p:fltVal val="-1"/>
                                          </p:val>
                                        </p:tav>
                                        <p:tav tm="50000">
                                          <p:val>
                                            <p:fltVal val="0.95"/>
                                          </p:val>
                                        </p:tav>
                                        <p:tav tm="100000">
                                          <p:val>
                                            <p:strVal val="#ppt_x"/>
                                          </p:val>
                                        </p:tav>
                                      </p:tavLst>
                                    </p:anim>
                                    <p:anim calcmode="lin" valueType="num">
                                      <p:cBhvr>
                                        <p:cTn id="9" dur="1000" fill="hold"/>
                                        <p:tgtEl>
                                          <p:spTgt spid="4">
                                            <p:txEl>
                                              <p:pRg st="4" end="4"/>
                                            </p:txEl>
                                          </p:spTgt>
                                        </p:tgtEl>
                                        <p:attrNameLst>
                                          <p:attrName>ppt_y</p:attrName>
                                        </p:attrNameLst>
                                      </p:cBhvr>
                                      <p:tavLst>
                                        <p:tav tm="0">
                                          <p:val>
                                            <p:strVal val="#ppt_y"/>
                                          </p:val>
                                        </p:tav>
                                        <p:tav tm="100000">
                                          <p:val>
                                            <p:strVal val="#ppt_y"/>
                                          </p:val>
                                        </p:tav>
                                      </p:tavLst>
                                    </p:anim>
                                    <p:animEffect transition="in" filter="fade">
                                      <p:cBhvr>
                                        <p:cTn id="10" dur="1000"/>
                                        <p:tgtEl>
                                          <p:spTgt spid="4">
                                            <p:txEl>
                                              <p:pRg st="4" end="4"/>
                                            </p:txEl>
                                          </p:spTgt>
                                        </p:tgtEl>
                                      </p:cBhvr>
                                    </p:animEffect>
                                  </p:childTnLst>
                                </p:cTn>
                              </p:par>
                              <p:par>
                                <p:cTn id="11" presetID="48" presetClass="entr" presetSubtype="0" accel="50000" fill="hold" nodeType="withEffect">
                                  <p:stCondLst>
                                    <p:cond delay="0"/>
                                  </p:stCondLst>
                                  <p:childTnLst>
                                    <p:set>
                                      <p:cBhvr>
                                        <p:cTn id="12" dur="1" fill="hold">
                                          <p:stCondLst>
                                            <p:cond delay="0"/>
                                          </p:stCondLst>
                                        </p:cTn>
                                        <p:tgtEl>
                                          <p:spTgt spid="4">
                                            <p:txEl>
                                              <p:pRg st="5" end="5"/>
                                            </p:txEl>
                                          </p:spTgt>
                                        </p:tgtEl>
                                        <p:attrNameLst>
                                          <p:attrName>style.visibility</p:attrName>
                                        </p:attrNameLst>
                                      </p:cBhvr>
                                      <p:to>
                                        <p:strVal val="visible"/>
                                      </p:to>
                                    </p:set>
                                    <p:anim calcmode="lin" valueType="num">
                                      <p:cBhvr>
                                        <p:cTn id="13" dur="1000" fill="hold"/>
                                        <p:tgtEl>
                                          <p:spTgt spid="4">
                                            <p:txEl>
                                              <p:pRg st="5" end="5"/>
                                            </p:txEl>
                                          </p:spTgt>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1000" fill="hold"/>
                                        <p:tgtEl>
                                          <p:spTgt spid="4">
                                            <p:txEl>
                                              <p:pRg st="5" end="5"/>
                                            </p:txEl>
                                          </p:spTgt>
                                        </p:tgtEl>
                                        <p:attrNameLst>
                                          <p:attrName>ppt_x</p:attrName>
                                        </p:attrNameLst>
                                      </p:cBhvr>
                                      <p:tavLst>
                                        <p:tav tm="0">
                                          <p:val>
                                            <p:fltVal val="-1"/>
                                          </p:val>
                                        </p:tav>
                                        <p:tav tm="50000">
                                          <p:val>
                                            <p:fltVal val="0.95"/>
                                          </p:val>
                                        </p:tav>
                                        <p:tav tm="100000">
                                          <p:val>
                                            <p:strVal val="#ppt_x"/>
                                          </p:val>
                                        </p:tav>
                                      </p:tavLst>
                                    </p:anim>
                                    <p:anim calcmode="lin" valueType="num">
                                      <p:cBhvr>
                                        <p:cTn id="15" dur="1000" fill="hold"/>
                                        <p:tgtEl>
                                          <p:spTgt spid="4">
                                            <p:txEl>
                                              <p:pRg st="5" end="5"/>
                                            </p:txEl>
                                          </p:spTgt>
                                        </p:tgtEl>
                                        <p:attrNameLst>
                                          <p:attrName>ppt_y</p:attrName>
                                        </p:attrNameLst>
                                      </p:cBhvr>
                                      <p:tavLst>
                                        <p:tav tm="0">
                                          <p:val>
                                            <p:strVal val="#ppt_y"/>
                                          </p:val>
                                        </p:tav>
                                        <p:tav tm="100000">
                                          <p:val>
                                            <p:strVal val="#ppt_y"/>
                                          </p:val>
                                        </p:tav>
                                      </p:tavLst>
                                    </p:anim>
                                    <p:animEffect transition="in" filter="fade">
                                      <p:cBhvr>
                                        <p:cTn id="16" dur="1000"/>
                                        <p:tgtEl>
                                          <p:spTgt spid="4">
                                            <p:txEl>
                                              <p:pRg st="5" end="5"/>
                                            </p:txEl>
                                          </p:spTgt>
                                        </p:tgtEl>
                                      </p:cBhvr>
                                    </p:animEffect>
                                  </p:childTnLst>
                                </p:cTn>
                              </p:par>
                            </p:childTnLst>
                          </p:cTn>
                        </p:par>
                        <p:par>
                          <p:cTn id="17" fill="hold">
                            <p:stCondLst>
                              <p:cond delay="1000"/>
                            </p:stCondLst>
                            <p:childTnLst>
                              <p:par>
                                <p:cTn id="18" presetID="1" presetClass="mediacall" presetSubtype="0" fill="hold" nodeType="afterEffect">
                                  <p:stCondLst>
                                    <p:cond delay="0"/>
                                  </p:stCondLst>
                                  <p:childTnLst>
                                    <p:cmd type="call" cmd="playFrom(0.0)">
                                      <p:cBhvr>
                                        <p:cTn id="19"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20" repeatCount="indefinite" fill="hold" display="0">
                  <p:stCondLst>
                    <p:cond delay="indefinite"/>
                  </p:stCondLst>
                  <p:endCondLst>
                    <p:cond evt="onPrev" delay="0">
                      <p:tgtEl>
                        <p:sldTgt/>
                      </p:tgtEl>
                    </p:cond>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1"/>
          <p:cNvSpPr>
            <a:spLocks noChangeArrowheads="1"/>
          </p:cNvSpPr>
          <p:nvPr/>
        </p:nvSpPr>
        <p:spPr bwMode="auto">
          <a:xfrm>
            <a:off x="0" y="1"/>
            <a:ext cx="9144000" cy="6801862"/>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vert="horz" wrap="square" lIns="91440" tIns="45720" rIns="91440" bIns="45720" numCol="1" anchor="ctr" anchorCtr="0" compatLnSpc="1">
            <a:prstTxWarp prst="textNoShape">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just" defTabSz="914400" eaLnBrk="1" fontAlgn="base" latinLnBrk="0" hangingPunct="1">
              <a:lnSpc>
                <a:spcPct val="200000"/>
              </a:lnSpc>
              <a:spcBef>
                <a:spcPct val="0"/>
              </a:spcBef>
              <a:spcAft>
                <a:spcPct val="0"/>
              </a:spcAft>
              <a:buClrTx/>
              <a:buSzTx/>
              <a:buFontTx/>
              <a:buNone/>
              <a:tabLst>
                <a:tab pos="5724525" algn="r"/>
              </a:tabLst>
            </a:pPr>
            <a:r>
              <a:rPr lang="fa-IR" sz="2000" b="1" cap="all" dirty="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فهرست </a:t>
            </a:r>
            <a:r>
              <a:rPr lang="fa-IR" sz="20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مطالب                                                                                                           صفحه</a:t>
            </a:r>
            <a:endParaRPr lang="en-US" sz="2000" b="1" cap="all" dirty="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 defTabSz="914400" eaLnBrk="0" fontAlgn="base" latinLnBrk="0" hangingPunct="0">
              <a:lnSpc>
                <a:spcPct val="150000"/>
              </a:lnSpc>
              <a:spcBef>
                <a:spcPct val="0"/>
              </a:spcBef>
              <a:spcAft>
                <a:spcPct val="0"/>
              </a:spcAft>
              <a:buClrTx/>
              <a:buSzTx/>
              <a:buFontTx/>
              <a:buNone/>
              <a:tabLst>
                <a:tab pos="5724525" algn="r"/>
              </a:tabLst>
            </a:pPr>
            <a:r>
              <a:rPr kumimoji="0" lang="fa-IR"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مقدمه</a:t>
            </a:r>
            <a:r>
              <a:rPr kumimoji="0" lang="fa-IR" sz="2400" b="1" i="0" strike="noStrike" normalizeH="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 و جمع آوری داده ها</a:t>
            </a:r>
            <a:r>
              <a:rPr kumimoji="0" lang="fa-IR"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a:t>
            </a:r>
            <a:r>
              <a:rPr kumimoji="0" lang="fa-IR"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1</a:t>
            </a:r>
            <a:endParaRPr kumimoji="0" lang="en-US"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cs typeface="Arial" pitchFamily="34" charset="0"/>
            </a:endParaRPr>
          </a:p>
          <a:p>
            <a:pPr lvl="0" algn="just" eaLnBrk="0" fontAlgn="base" hangingPunct="0">
              <a:lnSpc>
                <a:spcPct val="150000"/>
              </a:lnSpc>
              <a:spcBef>
                <a:spcPct val="0"/>
              </a:spcBef>
              <a:spcAft>
                <a:spcPct val="0"/>
              </a:spcAft>
              <a:buFont typeface="Wingdings" pitchFamily="2" charset="2"/>
              <a:buChar char="v"/>
              <a:tabLst>
                <a:tab pos="5724525" algn="r"/>
              </a:tabLst>
            </a:pPr>
            <a:r>
              <a:rPr kumimoji="0" lang="fa-IR"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نمودار </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مستطیلی:</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2</a:t>
            </a:r>
            <a:endParaRPr kumimoji="0" lang="en-US"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cs typeface="Arial" pitchFamily="34" charset="0"/>
            </a:endParaRPr>
          </a:p>
          <a:p>
            <a:pPr lvl="0" algn="just" eaLnBrk="0" fontAlgn="base" hangingPunct="0">
              <a:lnSpc>
                <a:spcPct val="150000"/>
              </a:lnSpc>
              <a:spcBef>
                <a:spcPct val="0"/>
              </a:spcBef>
              <a:spcAft>
                <a:spcPct val="0"/>
              </a:spcAft>
              <a:buFont typeface="Wingdings" pitchFamily="2" charset="2"/>
              <a:buChar char="v"/>
              <a:tabLst>
                <a:tab pos="5724525" algn="r"/>
              </a:tabLst>
            </a:pP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نمودار میله ای:</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3</a:t>
            </a:r>
            <a:endParaRPr lang="en-US"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cs typeface="Arial" pitchFamily="34" charset="0"/>
            </a:endParaRPr>
          </a:p>
          <a:p>
            <a:pPr algn="just" eaLnBrk="0" fontAlgn="base" hangingPunct="0">
              <a:lnSpc>
                <a:spcPct val="150000"/>
              </a:lnSpc>
              <a:spcBef>
                <a:spcPct val="0"/>
              </a:spcBef>
              <a:spcAft>
                <a:spcPct val="0"/>
              </a:spcAft>
              <a:buFont typeface="Wingdings" pitchFamily="2" charset="2"/>
              <a:buChar char="v"/>
              <a:tabLst>
                <a:tab pos="5724525" algn="r"/>
              </a:tabLst>
            </a:pP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نمودار دایره ای:</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4</a:t>
            </a:r>
            <a:endParaRPr lang="en-US"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cs typeface="Arial" pitchFamily="34" charset="0"/>
            </a:endParaRPr>
          </a:p>
          <a:p>
            <a:pPr algn="just" eaLnBrk="0" fontAlgn="base" hangingPunct="0">
              <a:lnSpc>
                <a:spcPct val="150000"/>
              </a:lnSpc>
              <a:spcBef>
                <a:spcPct val="0"/>
              </a:spcBef>
              <a:spcAft>
                <a:spcPct val="0"/>
              </a:spcAft>
              <a:buFont typeface="Wingdings" pitchFamily="2" charset="2"/>
              <a:buChar char="v"/>
              <a:tabLst>
                <a:tab pos="5724525" algn="r"/>
              </a:tabLst>
            </a:pP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نمودار شاخه و برگ:</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5</a:t>
            </a:r>
            <a:endParaRPr lang="en-US"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cs typeface="Arial" pitchFamily="34" charset="0"/>
            </a:endParaRPr>
          </a:p>
          <a:p>
            <a:pPr algn="just" eaLnBrk="0" fontAlgn="base" hangingPunct="0">
              <a:lnSpc>
                <a:spcPct val="150000"/>
              </a:lnSpc>
              <a:spcBef>
                <a:spcPct val="0"/>
              </a:spcBef>
              <a:spcAft>
                <a:spcPct val="0"/>
              </a:spcAft>
              <a:buFont typeface="Wingdings" pitchFamily="2" charset="2"/>
              <a:buChar char="v"/>
              <a:tabLst>
                <a:tab pos="5724525" algn="r"/>
              </a:tabLst>
            </a:pP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نمودار جعبه ای:</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6</a:t>
            </a:r>
            <a:endParaRPr lang="en-US"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cs typeface="Arial" pitchFamily="34" charset="0"/>
            </a:endParaRPr>
          </a:p>
          <a:p>
            <a:pPr lvl="0" algn="just" eaLnBrk="0" fontAlgn="base" hangingPunct="0">
              <a:lnSpc>
                <a:spcPct val="150000"/>
              </a:lnSpc>
              <a:spcBef>
                <a:spcPct val="0"/>
              </a:spcBef>
              <a:spcAft>
                <a:spcPct val="0"/>
              </a:spcAft>
              <a:buFont typeface="Wingdings" pitchFamily="2" charset="2"/>
              <a:buChar char="v"/>
              <a:tabLst>
                <a:tab pos="5724525" algn="r"/>
              </a:tabLst>
            </a:pP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میانگین، حد، </a:t>
            </a:r>
            <a:r>
              <a:rPr lang="fa-IR" sz="2400" b="1" dirty="0" err="1"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واریانس</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 و ... :</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7</a:t>
            </a:r>
            <a:endParaRPr kumimoji="0" lang="en-US"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cs typeface="Arial" pitchFamily="34" charset="0"/>
            </a:endParaRPr>
          </a:p>
          <a:p>
            <a:pPr algn="just" eaLnBrk="0" fontAlgn="base" hangingPunct="0">
              <a:lnSpc>
                <a:spcPct val="150000"/>
              </a:lnSpc>
              <a:spcBef>
                <a:spcPct val="0"/>
              </a:spcBef>
              <a:spcAft>
                <a:spcPct val="0"/>
              </a:spcAft>
              <a:buFont typeface="Wingdings" pitchFamily="2" charset="2"/>
              <a:buChar char="v"/>
              <a:tabLst>
                <a:tab pos="5724525" algn="r"/>
              </a:tabLst>
            </a:pP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نمودار چند بر فراوانی:</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8</a:t>
            </a:r>
          </a:p>
          <a:p>
            <a:pPr lvl="0" algn="just" eaLnBrk="0" fontAlgn="base" hangingPunct="0">
              <a:lnSpc>
                <a:spcPct val="150000"/>
              </a:lnSpc>
              <a:spcBef>
                <a:spcPct val="0"/>
              </a:spcBef>
              <a:spcAft>
                <a:spcPct val="0"/>
              </a:spcAft>
              <a:tabLst>
                <a:tab pos="5724525" algn="r"/>
              </a:tabLst>
            </a:pP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hlinkClick r:id=""/>
              </a:rPr>
              <a:t>نتیجه گیری :</a:t>
            </a:r>
            <a:r>
              <a:rPr lang="fa-IR"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ea typeface="Calibri" pitchFamily="34" charset="0"/>
                <a:cs typeface="B Nazanin" pitchFamily="2" charset="-78"/>
              </a:rPr>
              <a:t>                                                                                           9</a:t>
            </a:r>
          </a:p>
          <a:p>
            <a:pPr lvl="0" algn="just" eaLnBrk="0" fontAlgn="base" hangingPunct="0">
              <a:lnSpc>
                <a:spcPct val="150000"/>
              </a:lnSpc>
              <a:spcBef>
                <a:spcPct val="0"/>
              </a:spcBef>
              <a:spcAft>
                <a:spcPct val="0"/>
              </a:spcAft>
              <a:tabLst>
                <a:tab pos="5724525" algn="r"/>
              </a:tabLst>
            </a:pPr>
            <a:endParaRPr kumimoji="0" lang="fa-IR"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Calibri" pitchFamily="34" charset="0"/>
              <a:cs typeface="B Nazanin" pitchFamily="2" charset="-78"/>
            </a:endParaRPr>
          </a:p>
          <a:p>
            <a:pPr lvl="0" algn="just" eaLnBrk="0" fontAlgn="base" hangingPunct="0">
              <a:lnSpc>
                <a:spcPct val="150000"/>
              </a:lnSpc>
              <a:spcBef>
                <a:spcPct val="0"/>
              </a:spcBef>
              <a:spcAft>
                <a:spcPct val="0"/>
              </a:spcAft>
              <a:tabLst>
                <a:tab pos="5724525" algn="r"/>
              </a:tabLst>
            </a:pPr>
            <a:endParaRPr kumimoji="0" lang="en-US" sz="2400" b="1" i="0" strike="noStrike" normalizeH="0" baseline="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rial" pitchFamily="34" charset="0"/>
              <a:cs typeface="Arial" pitchFamily="34" charset="0"/>
            </a:endParaRPr>
          </a:p>
        </p:txBody>
      </p:sp>
    </p:spTree>
    <p:custDataLst>
      <p:tags r:id="rId1"/>
    </p:custDataLst>
  </p:cSld>
  <p:clrMapOvr>
    <a:masterClrMapping/>
  </p:clrMapOvr>
  <p:transition advClick="0" advTm="15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5361">
                                            <p:txEl>
                                              <p:pRg st="0" end="0"/>
                                            </p:txEl>
                                          </p:spTgt>
                                        </p:tgtEl>
                                        <p:attrNameLst>
                                          <p:attrName>style.visibility</p:attrName>
                                        </p:attrNameLst>
                                      </p:cBhvr>
                                      <p:to>
                                        <p:strVal val="visible"/>
                                      </p:to>
                                    </p:set>
                                    <p:animEffect transition="in" filter="blinds(horizontal)">
                                      <p:cBhvr>
                                        <p:cTn id="7" dur="1000"/>
                                        <p:tgtEl>
                                          <p:spTgt spid="15361">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5361">
                                            <p:txEl>
                                              <p:pRg st="1" end="1"/>
                                            </p:txEl>
                                          </p:spTgt>
                                        </p:tgtEl>
                                        <p:attrNameLst>
                                          <p:attrName>style.visibility</p:attrName>
                                        </p:attrNameLst>
                                      </p:cBhvr>
                                      <p:to>
                                        <p:strVal val="visible"/>
                                      </p:to>
                                    </p:set>
                                    <p:animEffect transition="in" filter="blinds(horizontal)">
                                      <p:cBhvr>
                                        <p:cTn id="10" dur="1000"/>
                                        <p:tgtEl>
                                          <p:spTgt spid="15361">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5361">
                                            <p:txEl>
                                              <p:pRg st="2" end="2"/>
                                            </p:txEl>
                                          </p:spTgt>
                                        </p:tgtEl>
                                        <p:attrNameLst>
                                          <p:attrName>style.visibility</p:attrName>
                                        </p:attrNameLst>
                                      </p:cBhvr>
                                      <p:to>
                                        <p:strVal val="visible"/>
                                      </p:to>
                                    </p:set>
                                    <p:animEffect transition="in" filter="blinds(horizontal)">
                                      <p:cBhvr>
                                        <p:cTn id="13" dur="1000"/>
                                        <p:tgtEl>
                                          <p:spTgt spid="15361">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5361">
                                            <p:txEl>
                                              <p:pRg st="4" end="4"/>
                                            </p:txEl>
                                          </p:spTgt>
                                        </p:tgtEl>
                                        <p:attrNameLst>
                                          <p:attrName>style.visibility</p:attrName>
                                        </p:attrNameLst>
                                      </p:cBhvr>
                                      <p:to>
                                        <p:strVal val="visible"/>
                                      </p:to>
                                    </p:set>
                                    <p:animEffect transition="in" filter="blinds(horizontal)">
                                      <p:cBhvr>
                                        <p:cTn id="16" dur="1000"/>
                                        <p:tgtEl>
                                          <p:spTgt spid="15361">
                                            <p:txEl>
                                              <p:pRg st="4" end="4"/>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5361">
                                            <p:txEl>
                                              <p:pRg st="5" end="5"/>
                                            </p:txEl>
                                          </p:spTgt>
                                        </p:tgtEl>
                                        <p:attrNameLst>
                                          <p:attrName>style.visibility</p:attrName>
                                        </p:attrNameLst>
                                      </p:cBhvr>
                                      <p:to>
                                        <p:strVal val="visible"/>
                                      </p:to>
                                    </p:set>
                                    <p:animEffect transition="in" filter="blinds(horizontal)">
                                      <p:cBhvr>
                                        <p:cTn id="19" dur="1000"/>
                                        <p:tgtEl>
                                          <p:spTgt spid="15361">
                                            <p:txEl>
                                              <p:pRg st="5" end="5"/>
                                            </p:txEl>
                                          </p:spTgt>
                                        </p:tgtEl>
                                      </p:cBhvr>
                                    </p:animEffect>
                                  </p:childTnLst>
                                </p:cTn>
                              </p:par>
                              <p:par>
                                <p:cTn id="20" presetID="3" presetClass="entr" presetSubtype="10" fill="hold" nodeType="withEffect">
                                  <p:stCondLst>
                                    <p:cond delay="0"/>
                                  </p:stCondLst>
                                  <p:childTnLst>
                                    <p:set>
                                      <p:cBhvr>
                                        <p:cTn id="21" dur="1" fill="hold">
                                          <p:stCondLst>
                                            <p:cond delay="0"/>
                                          </p:stCondLst>
                                        </p:cTn>
                                        <p:tgtEl>
                                          <p:spTgt spid="15361">
                                            <p:txEl>
                                              <p:pRg st="6" end="6"/>
                                            </p:txEl>
                                          </p:spTgt>
                                        </p:tgtEl>
                                        <p:attrNameLst>
                                          <p:attrName>style.visibility</p:attrName>
                                        </p:attrNameLst>
                                      </p:cBhvr>
                                      <p:to>
                                        <p:strVal val="visible"/>
                                      </p:to>
                                    </p:set>
                                    <p:animEffect transition="in" filter="blinds(horizontal)">
                                      <p:cBhvr>
                                        <p:cTn id="22" dur="1000"/>
                                        <p:tgtEl>
                                          <p:spTgt spid="15361">
                                            <p:txEl>
                                              <p:pRg st="6" end="6"/>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15361">
                                            <p:txEl>
                                              <p:pRg st="7" end="7"/>
                                            </p:txEl>
                                          </p:spTgt>
                                        </p:tgtEl>
                                        <p:attrNameLst>
                                          <p:attrName>style.visibility</p:attrName>
                                        </p:attrNameLst>
                                      </p:cBhvr>
                                      <p:to>
                                        <p:strVal val="visible"/>
                                      </p:to>
                                    </p:set>
                                    <p:animEffect transition="in" filter="blinds(horizontal)">
                                      <p:cBhvr>
                                        <p:cTn id="25" dur="1000"/>
                                        <p:tgtEl>
                                          <p:spTgt spid="15361">
                                            <p:txEl>
                                              <p:pRg st="7" end="7"/>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15361">
                                            <p:txEl>
                                              <p:pRg st="8" end="8"/>
                                            </p:txEl>
                                          </p:spTgt>
                                        </p:tgtEl>
                                        <p:attrNameLst>
                                          <p:attrName>style.visibility</p:attrName>
                                        </p:attrNameLst>
                                      </p:cBhvr>
                                      <p:to>
                                        <p:strVal val="visible"/>
                                      </p:to>
                                    </p:set>
                                    <p:animEffect transition="in" filter="blinds(horizontal)">
                                      <p:cBhvr>
                                        <p:cTn id="28" dur="1000"/>
                                        <p:tgtEl>
                                          <p:spTgt spid="15361">
                                            <p:txEl>
                                              <p:pRg st="8" end="8"/>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15361">
                                            <p:txEl>
                                              <p:pRg st="9" end="9"/>
                                            </p:txEl>
                                          </p:spTgt>
                                        </p:tgtEl>
                                        <p:attrNameLst>
                                          <p:attrName>style.visibility</p:attrName>
                                        </p:attrNameLst>
                                      </p:cBhvr>
                                      <p:to>
                                        <p:strVal val="visible"/>
                                      </p:to>
                                    </p:set>
                                    <p:animEffect transition="in" filter="blinds(horizontal)">
                                      <p:cBhvr>
                                        <p:cTn id="31" dur="1000"/>
                                        <p:tgtEl>
                                          <p:spTgt spid="15361">
                                            <p:txEl>
                                              <p:pRg st="9" end="9"/>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5361">
                                            <p:txEl>
                                              <p:pRg st="3" end="3"/>
                                            </p:txEl>
                                          </p:spTgt>
                                        </p:tgtEl>
                                        <p:attrNameLst>
                                          <p:attrName>style.visibility</p:attrName>
                                        </p:attrNameLst>
                                      </p:cBhvr>
                                      <p:to>
                                        <p:strVal val="visible"/>
                                      </p:to>
                                    </p:set>
                                    <p:animEffect transition="in" filter="blinds(horizontal)">
                                      <p:cBhvr>
                                        <p:cTn id="34" dur="1000"/>
                                        <p:tgtEl>
                                          <p:spTgt spid="1536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noChangeArrowheads="1"/>
          </p:cNvSpPr>
          <p:nvPr/>
        </p:nvSpPr>
        <p:spPr bwMode="auto">
          <a:xfrm>
            <a:off x="0" y="0"/>
            <a:ext cx="9144000" cy="6858000"/>
          </a:xfrm>
          <a:prstGeom prst="rect">
            <a:avLst/>
          </a:prstGeom>
          <a:ln>
            <a:solidFill>
              <a:srgbClr val="00B0F0"/>
            </a:solidFill>
            <a:headEnd/>
            <a:tailEnd/>
          </a:ln>
        </p:spPr>
        <p:style>
          <a:lnRef idx="1">
            <a:schemeClr val="accent3"/>
          </a:lnRef>
          <a:fillRef idx="2">
            <a:schemeClr val="accent3"/>
          </a:fillRef>
          <a:effectRef idx="1">
            <a:schemeClr val="accent3"/>
          </a:effectRef>
          <a:fontRef idx="minor">
            <a:schemeClr val="dk1"/>
          </a:fontRef>
        </p:style>
        <p:txBody>
          <a:bodyPr vert="horz" wrap="square" lIns="91440" tIns="304704" rIns="91440" bIns="0" numCol="1" anchor="ctr" anchorCtr="0" compatLnSpc="1">
            <a:prstTxWarp prst="textNoShape">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marR="0" lvl="0" indent="457200" algn="just" eaLnBrk="0" fontAlgn="base" hangingPunct="0">
              <a:lnSpc>
                <a:spcPct val="150000"/>
              </a:lnSpc>
              <a:spcBef>
                <a:spcPct val="0"/>
              </a:spcBef>
              <a:spcAft>
                <a:spcPct val="0"/>
              </a:spcAft>
              <a:buClrTx/>
              <a:buSzTx/>
              <a:buFontTx/>
              <a:buNone/>
              <a:tabLst/>
            </a:pPr>
            <a:r>
              <a:rPr lang="fa-IR" sz="2400" b="1" cap="all" dirty="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مقدمه:</a:t>
            </a:r>
            <a:endParaRPr lang="en-US" sz="2400" b="1" cap="all" dirty="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45720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all" normalizeH="0" baseline="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ea typeface="Calibri" pitchFamily="34" charset="0"/>
                <a:cs typeface="B Nazanin" pitchFamily="2" charset="-78"/>
              </a:rPr>
              <a:t>امروزه روشهای مختلفی برای تست</a:t>
            </a:r>
            <a:r>
              <a:rPr kumimoji="0" lang="fa-IR" sz="2000" b="1" i="0" u="none" strike="noStrike" cap="all" normalizeH="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ea typeface="Calibri" pitchFamily="34" charset="0"/>
                <a:cs typeface="B Nazanin" pitchFamily="2" charset="-78"/>
              </a:rPr>
              <a:t> هوش ابداع شده است شما می توانید به راحتی به این تست ها دسترسی پیدا کنید. حتی در مدارس هم از این تست ها برای کمک به انتخاب رشته ی صحیح دانش آموزان استفاده می کنند. سوال این است که در یک جامعه ضریب هوشی افراد چگونه است؟ آیا بیشتر افراد از ضریب هوشی بالایی برخوردارند؟ یا اکثریت جامعه را افراد با ضریب هوشی متوسط تشکیل می دهند؟</a:t>
            </a:r>
          </a:p>
          <a:p>
            <a:pPr marL="0" marR="0" lvl="0" indent="457200" algn="just" defTabSz="914400" rtl="1" eaLnBrk="0" fontAlgn="base" latinLnBrk="0" hangingPunct="0">
              <a:lnSpc>
                <a:spcPct val="150000"/>
              </a:lnSpc>
              <a:spcBef>
                <a:spcPct val="0"/>
              </a:spcBef>
              <a:spcAft>
                <a:spcPct val="0"/>
              </a:spcAft>
              <a:buClrTx/>
              <a:buSzTx/>
              <a:buFontTx/>
              <a:buNone/>
              <a:tabLst/>
            </a:pPr>
            <a:r>
              <a:rPr lang="fa-IR" sz="2000" b="1" cap="all" baseline="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ما برای یافتن پاسخ این قبیل سوال ها 30 نفر از دانش آموزان مدارس مختلف شهر خوی را به عنوان نمونه انتخاب کردیم و برای اینکه نمونه ی انتخابی </a:t>
            </a:r>
            <a:r>
              <a:rPr lang="fa-IR" sz="2000" b="1" cap="all" baseline="0" dirty="0" err="1"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نمایندۀ</a:t>
            </a:r>
            <a:r>
              <a:rPr lang="fa-IR" sz="2000" b="1" cap="all" baseline="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 خوبی از جامعه ی دانش آموزان باشد این امر کاملاً تصادفی صورت گرفت و سپس آزمونی تحت عنوان تست هوش از آنها به عمل آمد و امتیازات این آزمون را که امتیاز کامل آن 100 می باشد را در این پروژه درج کردیم تا با تجزیه و تحلیل آماری آن ها به پاسخ </a:t>
            </a:r>
            <a:r>
              <a:rPr lang="fa-IR" sz="2000" b="1" cap="all" baseline="0" dirty="0" err="1"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سوالمان</a:t>
            </a:r>
            <a:r>
              <a:rPr lang="fa-IR" sz="2000" b="1" cap="all" baseline="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 برسیم.</a:t>
            </a:r>
          </a:p>
          <a:p>
            <a:pPr marL="0" marR="0" lvl="0" indent="457200" algn="just" defTabSz="914400" rtl="1" eaLnBrk="0" fontAlgn="base" latinLnBrk="0" hangingPunct="0">
              <a:lnSpc>
                <a:spcPct val="150000"/>
              </a:lnSpc>
              <a:spcBef>
                <a:spcPct val="0"/>
              </a:spcBef>
              <a:spcAft>
                <a:spcPct val="0"/>
              </a:spcAft>
              <a:buClrTx/>
              <a:buSzTx/>
              <a:buFontTx/>
              <a:buNone/>
              <a:tabLst/>
            </a:pPr>
            <a:r>
              <a:rPr kumimoji="0" lang="fa-IR" sz="2000" b="1" i="0" u="none" strike="noStrike" cap="all" normalizeH="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داده </a:t>
            </a:r>
            <a:r>
              <a:rPr kumimoji="0" lang="fa-IR" sz="2000" b="1" i="0" u="none" strike="noStrike" cap="all" normalizeH="0" dirty="0" err="1"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هایی</a:t>
            </a:r>
            <a:r>
              <a:rPr kumimoji="0" lang="fa-IR" sz="2000" b="1" i="0" u="none" strike="noStrike" cap="all" normalizeH="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 که از این تست به دست آمد به شرح زیر می باشد.</a:t>
            </a:r>
          </a:p>
          <a:p>
            <a:pPr marL="0" marR="0" lvl="0" indent="457200" algn="just" defTabSz="914400" rtl="1" eaLnBrk="0" fontAlgn="base" latinLnBrk="0" hangingPunct="0">
              <a:lnSpc>
                <a:spcPct val="150000"/>
              </a:lnSpc>
              <a:spcBef>
                <a:spcPct val="0"/>
              </a:spcBef>
              <a:spcAft>
                <a:spcPct val="0"/>
              </a:spcAft>
              <a:buClrTx/>
              <a:buSzTx/>
              <a:buFontTx/>
              <a:buNone/>
              <a:tabLst/>
            </a:pPr>
            <a:endParaRPr kumimoji="0" lang="fa-IR" b="1" i="0" u="none" strike="noStrike" cap="all" normalizeH="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endParaRPr>
          </a:p>
          <a:p>
            <a:pPr marR="0" lvl="0" algn="just" defTabSz="914400" rtl="0" eaLnBrk="0" fontAlgn="base" latinLnBrk="0" hangingPunct="0">
              <a:lnSpc>
                <a:spcPct val="150000"/>
              </a:lnSpc>
              <a:spcBef>
                <a:spcPct val="0"/>
              </a:spcBef>
              <a:spcAft>
                <a:spcPct val="0"/>
              </a:spcAft>
              <a:buClrTx/>
              <a:buSzTx/>
              <a:buFontTx/>
              <a:buNone/>
              <a:tabLst/>
            </a:pPr>
            <a:r>
              <a:rPr kumimoji="0" lang="fa-IR" sz="1500" b="1" i="0" u="none" strike="noStrike" cap="all" normalizeH="0"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99-98-97-97-97-94-94-92-92-92-92-92-91-90-89-89-87-86-86-85-84-83-81-80-80-78-78-77-75-72-</a:t>
            </a:r>
            <a:r>
              <a:rPr kumimoji="0" lang="fa-IR" sz="1500" b="1" i="0" u="none" strike="noStrike" cap="all" normalizeH="0" dirty="0" smtClean="0" bmk="">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71 </a:t>
            </a:r>
            <a:endParaRPr kumimoji="0" lang="en-US" sz="1500" b="1" i="0" u="none" strike="noStrike" cap="all" normalizeH="0" baseline="0" dirty="0" smtClean="0" bmk="">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itchFamily="34" charset="0"/>
              <a:cs typeface="B Nazanin" pitchFamily="2" charset="-78"/>
            </a:endParaRPr>
          </a:p>
        </p:txBody>
      </p:sp>
    </p:spTree>
    <p:custDataLst>
      <p:tags r:id="rId1"/>
    </p:custDataLst>
  </p:cSld>
  <p:clrMapOvr>
    <a:masterClrMapping/>
  </p:clrMapOvr>
  <p:transition advClick="0" advTm="20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313">
                                            <p:txEl>
                                              <p:pRg st="0" end="0"/>
                                            </p:txEl>
                                          </p:spTgt>
                                        </p:tgtEl>
                                        <p:attrNameLst>
                                          <p:attrName>style.visibility</p:attrName>
                                        </p:attrNameLst>
                                      </p:cBhvr>
                                      <p:to>
                                        <p:strVal val="visible"/>
                                      </p:to>
                                    </p:set>
                                    <p:animEffect transition="in" filter="blinds(horizontal)">
                                      <p:cBhvr>
                                        <p:cTn id="7" dur="500"/>
                                        <p:tgtEl>
                                          <p:spTgt spid="13313">
                                            <p:txEl>
                                              <p:pRg st="0" end="0"/>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3313">
                                            <p:txEl>
                                              <p:pRg st="1" end="1"/>
                                            </p:txEl>
                                          </p:spTgt>
                                        </p:tgtEl>
                                        <p:attrNameLst>
                                          <p:attrName>style.visibility</p:attrName>
                                        </p:attrNameLst>
                                      </p:cBhvr>
                                      <p:to>
                                        <p:strVal val="visible"/>
                                      </p:to>
                                    </p:set>
                                    <p:animEffect transition="in" filter="blinds(horizontal)">
                                      <p:cBhvr>
                                        <p:cTn id="10" dur="500"/>
                                        <p:tgtEl>
                                          <p:spTgt spid="13313">
                                            <p:txEl>
                                              <p:pRg st="1" end="1"/>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3313">
                                            <p:txEl>
                                              <p:pRg st="2" end="2"/>
                                            </p:txEl>
                                          </p:spTgt>
                                        </p:tgtEl>
                                        <p:attrNameLst>
                                          <p:attrName>style.visibility</p:attrName>
                                        </p:attrNameLst>
                                      </p:cBhvr>
                                      <p:to>
                                        <p:strVal val="visible"/>
                                      </p:to>
                                    </p:set>
                                    <p:animEffect transition="in" filter="blinds(horizontal)">
                                      <p:cBhvr>
                                        <p:cTn id="13" dur="500"/>
                                        <p:tgtEl>
                                          <p:spTgt spid="13313">
                                            <p:txEl>
                                              <p:pRg st="2" end="2"/>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3313">
                                            <p:txEl>
                                              <p:pRg st="3" end="3"/>
                                            </p:txEl>
                                          </p:spTgt>
                                        </p:tgtEl>
                                        <p:attrNameLst>
                                          <p:attrName>style.visibility</p:attrName>
                                        </p:attrNameLst>
                                      </p:cBhvr>
                                      <p:to>
                                        <p:strVal val="visible"/>
                                      </p:to>
                                    </p:set>
                                    <p:animEffect transition="in" filter="blinds(horizontal)">
                                      <p:cBhvr>
                                        <p:cTn id="16" dur="500"/>
                                        <p:tgtEl>
                                          <p:spTgt spid="13313">
                                            <p:txEl>
                                              <p:pRg st="3" end="3"/>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3313">
                                            <p:txEl>
                                              <p:pRg st="5" end="5"/>
                                            </p:txEl>
                                          </p:spTgt>
                                        </p:tgtEl>
                                        <p:attrNameLst>
                                          <p:attrName>style.visibility</p:attrName>
                                        </p:attrNameLst>
                                      </p:cBhvr>
                                      <p:to>
                                        <p:strVal val="visible"/>
                                      </p:to>
                                    </p:set>
                                    <p:animEffect transition="in" filter="blinds(horizontal)">
                                      <p:cBhvr>
                                        <p:cTn id="19" dur="500"/>
                                        <p:tgtEl>
                                          <p:spTgt spid="1331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00" name="Rectangle 12"/>
          <p:cNvSpPr>
            <a:spLocks noChangeArrowheads="1"/>
          </p:cNvSpPr>
          <p:nvPr/>
        </p:nvSpPr>
        <p:spPr bwMode="auto">
          <a:xfrm>
            <a:off x="0" y="63817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100" b="0" i="0" u="none" strike="noStrike" cap="none" normalizeH="0" baseline="0" smtClean="0">
                <a:ln>
                  <a:noFill/>
                </a:ln>
                <a:solidFill>
                  <a:schemeClr val="tx1"/>
                </a:solidFill>
                <a:effectLst/>
                <a:latin typeface="Calibri" pitchFamily="34" charset="0"/>
                <a:ea typeface="Calibri" pitchFamily="34" charset="0"/>
                <a:cs typeface="Arial" pitchFamily="34" charset="0"/>
              </a:rPr>
              <a:t/>
            </a:r>
            <a:br>
              <a:rPr kumimoji="0" lang="en-US" sz="1100" b="0" i="0" u="none" strike="noStrike" cap="none" normalizeH="0" baseline="0" smtClean="0">
                <a:ln>
                  <a:noFill/>
                </a:ln>
                <a:solidFill>
                  <a:schemeClr val="tx1"/>
                </a:solidFill>
                <a:effectLst/>
                <a:latin typeface="Calibri" pitchFamily="34" charset="0"/>
                <a:ea typeface="Calibri" pitchFamily="34" charset="0"/>
                <a:cs typeface="Arial" pitchFamily="34" charset="0"/>
              </a:rPr>
            </a:b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302" name="Rectangle 14"/>
          <p:cNvSpPr>
            <a:spLocks noChangeArrowheads="1"/>
          </p:cNvSpPr>
          <p:nvPr/>
        </p:nvSpPr>
        <p:spPr bwMode="auto">
          <a:xfrm>
            <a:off x="0" y="0"/>
            <a:ext cx="9144000" cy="6858000"/>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tabLs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بر اساس این داده ها می توانیم نمودارهای مستطیلی، میله ای، چند بر فراوانی، دایره ای و جعبه ای آن ها را رسم کنیم:</a:t>
            </a:r>
          </a:p>
          <a:p>
            <a:pPr marL="0" marR="0" lvl="0" indent="0" algn="justLow" defTabSz="914400" rtl="1" eaLnBrk="1" fontAlgn="base" latinLnBrk="0" hangingPunct="1">
              <a:lnSpc>
                <a:spcPct val="150000"/>
              </a:lnSpc>
              <a:spcBef>
                <a:spcPct val="0"/>
              </a:spcBef>
              <a:spcAft>
                <a:spcPct val="0"/>
              </a:spcAft>
              <a:buClrTx/>
              <a:buSzTx/>
              <a:tabLst/>
            </a:pPr>
            <a:r>
              <a:rPr lang="fa-IR"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نمودار مستطیلی (</a:t>
            </a:r>
            <a:r>
              <a:rPr lang="fa-IR" b="1" cap="all" dirty="0" err="1"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هیستوگرام</a:t>
            </a:r>
            <a:r>
              <a:rPr lang="fa-IR"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این نمودار نمایشی از داده های دسته بندی شده است که در آن سطح مستطیل ها متناسب با فراوانی دسته </a:t>
            </a:r>
            <a:r>
              <a:rPr lang="fa-IR" b="1"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هاست</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p>
          <a:p>
            <a:pPr marL="0" marR="0" lvl="0" indent="0" algn="l" defTabSz="914400" rtl="1" eaLnBrk="1" fontAlgn="base" latinLnBrk="0" hangingPunct="1">
              <a:lnSpc>
                <a:spcPct val="150000"/>
              </a:lnSpc>
              <a:spcBef>
                <a:spcPct val="0"/>
              </a:spcBef>
              <a:spcAft>
                <a:spcPct val="0"/>
              </a:spcAft>
              <a:buClrTx/>
              <a:buSzTx/>
              <a:tabLs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4= 28/7 =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C </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R/k </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C</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28 = 71 - 99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R =</a:t>
            </a: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p:txBody>
      </p:sp>
      <p:sp>
        <p:nvSpPr>
          <p:cNvPr id="12305" name="Rectangle 17"/>
          <p:cNvSpPr>
            <a:spLocks noChangeArrowheads="1"/>
          </p:cNvSpPr>
          <p:nvPr/>
        </p:nvSpPr>
        <p:spPr bwMode="auto">
          <a:xfrm>
            <a:off x="6143636" y="0"/>
            <a:ext cx="3000364"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endParaRPr kumimoji="0" lang="fa-IR" sz="1800" b="0" i="0" u="none" strike="noStrike" cap="none" normalizeH="0" baseline="0" smtClean="0">
              <a:ln>
                <a:noFill/>
              </a:ln>
              <a:solidFill>
                <a:schemeClr val="tx1"/>
              </a:solidFill>
              <a:effectLst/>
              <a:latin typeface="Arial" pitchFamily="34" charset="0"/>
              <a:cs typeface="Arial" pitchFamily="34" charset="0"/>
            </a:endParaRPr>
          </a:p>
        </p:txBody>
      </p:sp>
      <p:sp>
        <p:nvSpPr>
          <p:cNvPr id="9" name="Right Arrow 8"/>
          <p:cNvSpPr/>
          <p:nvPr/>
        </p:nvSpPr>
        <p:spPr>
          <a:xfrm>
            <a:off x="3500430" y="1857364"/>
            <a:ext cx="357190" cy="142876"/>
          </a:xfrm>
          <a:prstGeom prst="rightArrow">
            <a:avLst/>
          </a:prstGeom>
        </p:spPr>
        <p:style>
          <a:lnRef idx="2">
            <a:schemeClr val="accent4">
              <a:shade val="50000"/>
            </a:schemeClr>
          </a:lnRef>
          <a:fillRef idx="1">
            <a:schemeClr val="accent4"/>
          </a:fillRef>
          <a:effectRef idx="0">
            <a:schemeClr val="accent4"/>
          </a:effectRef>
          <a:fontRef idx="minor">
            <a:schemeClr val="lt1"/>
          </a:fontRef>
        </p:style>
        <p:txBody>
          <a:bodyPr rtlCol="1" anchor="ctr"/>
          <a:lstStyle/>
          <a:p>
            <a:pPr algn="ctr"/>
            <a:endParaRPr lang="fa-IR" b="1" cap="all">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aphicFrame>
        <p:nvGraphicFramePr>
          <p:cNvPr id="10" name="جدول 9"/>
          <p:cNvGraphicFramePr>
            <a:graphicFrameLocks noGrp="1"/>
          </p:cNvGraphicFramePr>
          <p:nvPr/>
        </p:nvGraphicFramePr>
        <p:xfrm>
          <a:off x="285720" y="3214686"/>
          <a:ext cx="2857520" cy="2966720"/>
        </p:xfrm>
        <a:graphic>
          <a:graphicData uri="http://schemas.openxmlformats.org/drawingml/2006/table">
            <a:tbl>
              <a:tblPr rtl="1" firstRow="1" bandRow="1">
                <a:tableStyleId>{5940675A-B579-460E-94D1-54222C63F5DA}</a:tableStyleId>
              </a:tblPr>
              <a:tblGrid>
                <a:gridCol w="1596294"/>
                <a:gridCol w="1261226"/>
              </a:tblGrid>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فراوانی </a:t>
                      </a:r>
                      <a:r>
                        <a:rPr lang="fa-IR" sz="1800" b="1" kern="1200"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مطلق</a:t>
                      </a: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en-US" sz="1800" b="1" kern="1200"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fi</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دسته ها</a:t>
                      </a: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(75</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71</a:t>
                      </a:r>
                      <a:r>
                        <a:rPr lang="en-US"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75</a:t>
                      </a:r>
                      <a:r>
                        <a:rPr lang="en-US"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(83</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79</a:t>
                      </a:r>
                      <a:r>
                        <a:rPr lang="en-US"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(87</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83</a:t>
                      </a:r>
                      <a:r>
                        <a:rPr lang="en-US"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(91</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87</a:t>
                      </a:r>
                      <a:r>
                        <a:rPr lang="en-US"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(95</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91</a:t>
                      </a:r>
                      <a:r>
                        <a:rPr lang="en-US"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95</a:t>
                      </a:r>
                      <a:r>
                        <a:rPr lang="en-US"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bl>
          </a:graphicData>
        </a:graphic>
      </p:graphicFrame>
      <p:graphicFrame>
        <p:nvGraphicFramePr>
          <p:cNvPr id="11" name="نمودار 10"/>
          <p:cNvGraphicFramePr/>
          <p:nvPr/>
        </p:nvGraphicFramePr>
        <p:xfrm>
          <a:off x="3048000" y="2794000"/>
          <a:ext cx="6096000" cy="4064000"/>
        </p:xfrm>
        <a:graphic>
          <a:graphicData uri="http://schemas.openxmlformats.org/drawingml/2006/chart">
            <c:chart xmlns:c="http://schemas.openxmlformats.org/drawingml/2006/chart" xmlns:r="http://schemas.openxmlformats.org/officeDocument/2006/relationships" r:id="rId3"/>
          </a:graphicData>
        </a:graphic>
      </p:graphicFrame>
    </p:spTree>
    <p:custDataLst>
      <p:tags r:id="rId1"/>
    </p:custDataLst>
  </p:cSld>
  <p:clrMapOvr>
    <a:masterClrMapping/>
  </p:clrMapOvr>
  <p:transition advClick="0" advTm="20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12302">
                                            <p:txEl>
                                              <p:pRg st="0" end="0"/>
                                            </p:txEl>
                                          </p:spTgt>
                                        </p:tgtEl>
                                        <p:attrNameLst>
                                          <p:attrName>style.visibility</p:attrName>
                                        </p:attrNameLst>
                                      </p:cBhvr>
                                      <p:to>
                                        <p:strVal val="visible"/>
                                      </p:to>
                                    </p:set>
                                    <p:animEffect transition="in" filter="fade">
                                      <p:cBhvr>
                                        <p:cTn id="7" dur="1000"/>
                                        <p:tgtEl>
                                          <p:spTgt spid="12302">
                                            <p:txEl>
                                              <p:pRg st="0" end="0"/>
                                            </p:txEl>
                                          </p:spTgt>
                                        </p:tgtEl>
                                      </p:cBhvr>
                                    </p:animEffect>
                                    <p:anim calcmode="lin" valueType="num">
                                      <p:cBhvr>
                                        <p:cTn id="8" dur="1000" fill="hold"/>
                                        <p:tgtEl>
                                          <p:spTgt spid="1230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30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12302">
                                            <p:txEl>
                                              <p:pRg st="1" end="1"/>
                                            </p:txEl>
                                          </p:spTgt>
                                        </p:tgtEl>
                                        <p:attrNameLst>
                                          <p:attrName>style.visibility</p:attrName>
                                        </p:attrNameLst>
                                      </p:cBhvr>
                                      <p:to>
                                        <p:strVal val="visible"/>
                                      </p:to>
                                    </p:set>
                                    <p:animEffect transition="in" filter="fade">
                                      <p:cBhvr>
                                        <p:cTn id="14" dur="1000"/>
                                        <p:tgtEl>
                                          <p:spTgt spid="12302">
                                            <p:txEl>
                                              <p:pRg st="1" end="1"/>
                                            </p:txEl>
                                          </p:spTgt>
                                        </p:tgtEl>
                                      </p:cBhvr>
                                    </p:animEffect>
                                    <p:anim calcmode="lin" valueType="num">
                                      <p:cBhvr>
                                        <p:cTn id="15" dur="1000" fill="hold"/>
                                        <p:tgtEl>
                                          <p:spTgt spid="1230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1230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12302">
                                            <p:txEl>
                                              <p:pRg st="2" end="2"/>
                                            </p:txEl>
                                          </p:spTgt>
                                        </p:tgtEl>
                                        <p:attrNameLst>
                                          <p:attrName>style.visibility</p:attrName>
                                        </p:attrNameLst>
                                      </p:cBhvr>
                                      <p:to>
                                        <p:strVal val="visible"/>
                                      </p:to>
                                    </p:set>
                                    <p:animEffect transition="in" filter="fade">
                                      <p:cBhvr>
                                        <p:cTn id="21" dur="1000"/>
                                        <p:tgtEl>
                                          <p:spTgt spid="12302">
                                            <p:txEl>
                                              <p:pRg st="2" end="2"/>
                                            </p:txEl>
                                          </p:spTgt>
                                        </p:tgtEl>
                                      </p:cBhvr>
                                    </p:animEffect>
                                    <p:anim calcmode="lin" valueType="num">
                                      <p:cBhvr>
                                        <p:cTn id="22" dur="1000" fill="hold"/>
                                        <p:tgtEl>
                                          <p:spTgt spid="12302">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1230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جدول 1"/>
          <p:cNvGraphicFramePr>
            <a:graphicFrameLocks noGrp="1"/>
          </p:cNvGraphicFramePr>
          <p:nvPr/>
        </p:nvGraphicFramePr>
        <p:xfrm>
          <a:off x="76200" y="1785926"/>
          <a:ext cx="3281354" cy="2966720"/>
        </p:xfrm>
        <a:graphic>
          <a:graphicData uri="http://schemas.openxmlformats.org/drawingml/2006/table">
            <a:tbl>
              <a:tblPr rtl="1" firstRow="1" bandRow="1">
                <a:tableStyleId>{5940675A-B579-460E-94D1-54222C63F5DA}</a:tableStyleId>
              </a:tblPr>
              <a:tblGrid>
                <a:gridCol w="1091540"/>
                <a:gridCol w="930586"/>
                <a:gridCol w="1259228"/>
              </a:tblGrid>
              <a:tr h="370840">
                <a:tc>
                  <a:txBody>
                    <a:bodyPr/>
                    <a:lstStyle/>
                    <a:p>
                      <a:pPr algn="ctr" rtl="1"/>
                      <a:r>
                        <a:rPr lang="en-US" sz="1800" b="1" kern="1200" cap="none" baseline="0"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xI</a:t>
                      </a:r>
                      <a:endParaRPr lang="fa-IR" sz="1800" b="1" kern="1200" cap="none"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c>
                  <a:txBody>
                    <a:bodyPr/>
                    <a:lstStyle/>
                    <a:p>
                      <a:pPr algn="ctr" rtl="1"/>
                      <a:r>
                        <a:rPr lang="en-US" sz="1800" b="1" kern="1200" cap="none" baseline="0"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fi</a:t>
                      </a:r>
                      <a:endParaRPr lang="fa-IR" sz="1800" b="1" kern="1200" cap="none"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دسته ها</a:t>
                      </a: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75 </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و 71</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75</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81</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83</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79</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85</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87</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83</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89</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91</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87</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95</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91</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95</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bl>
          </a:graphicData>
        </a:graphic>
      </p:graphicFrame>
      <p:sp>
        <p:nvSpPr>
          <p:cNvPr id="3" name="Rectangle 2"/>
          <p:cNvSpPr/>
          <p:nvPr/>
        </p:nvSpPr>
        <p:spPr>
          <a:xfrm>
            <a:off x="7338852" y="571480"/>
            <a:ext cx="1497526" cy="369332"/>
          </a:xfrm>
          <a:prstGeom prst="rect">
            <a:avLst/>
          </a:prstGeom>
        </p:spPr>
        <p:txBody>
          <a:bodyPr wrap="none">
            <a:spAutoFit/>
          </a:bodyPr>
          <a:lstStyle/>
          <a:p>
            <a:r>
              <a:rPr lang="fa-IR"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«نمودار میله ای»</a:t>
            </a:r>
            <a:endParaRPr lang="fa-IR" dirty="0"/>
          </a:p>
        </p:txBody>
      </p:sp>
      <p:graphicFrame>
        <p:nvGraphicFramePr>
          <p:cNvPr id="4" name="نمودار 3"/>
          <p:cNvGraphicFramePr/>
          <p:nvPr/>
        </p:nvGraphicFramePr>
        <p:xfrm>
          <a:off x="3428992" y="1785926"/>
          <a:ext cx="5500694" cy="3286148"/>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
                                        </p:tgtEl>
                                        <p:attrNameLst>
                                          <p:attrName>ppt_x</p:attrName>
                                          <p:attrName>ppt_y</p:attrName>
                                        </p:attrNameLst>
                                      </p:cBhvr>
                                    </p:animMotion>
                                    <p:animEffect transition="in" filter="fade">
                                      <p:cBhvr>
                                        <p:cTn id="9" dur="1000"/>
                                        <p:tgtEl>
                                          <p:spTgt spid="4"/>
                                        </p:tgtEl>
                                      </p:cBhvr>
                                    </p:animEffect>
                                  </p:childTnLst>
                                </p:cTn>
                              </p:par>
                            </p:childTnLst>
                          </p:cTn>
                        </p:par>
                        <p:par>
                          <p:cTn id="10" fill="hold">
                            <p:stCondLst>
                              <p:cond delay="1000"/>
                            </p:stCondLst>
                            <p:childTnLst>
                              <p:par>
                                <p:cTn id="11" presetID="15"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6"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7" fill="hold">
                            <p:stCondLst>
                              <p:cond delay="2000"/>
                            </p:stCondLst>
                            <p:childTnLst>
                              <p:par>
                                <p:cTn id="18" presetID="8"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diamond(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Graphic spid="4" grpId="0">
        <p:bldAsOne/>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a:spLocks noChangeArrowheads="1"/>
          </p:cNvSpPr>
          <p:nvPr/>
        </p:nvSpPr>
        <p:spPr bwMode="auto">
          <a:xfrm>
            <a:off x="0" y="0"/>
            <a:ext cx="9144000" cy="6740307"/>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tabLst/>
            </a:pPr>
            <a:r>
              <a:rPr lang="fa-IR"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نمودار دایره ای: </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برای رسم این نمودار افراد را بر اساس امتیازی که بدست آورده </a:t>
            </a:r>
            <a:r>
              <a:rPr lang="fa-IR" b="1"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اند</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به چهار گروه عالی، خیلی خوب، </a:t>
            </a:r>
            <a:r>
              <a:rPr lang="fa-IR" b="1"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خوب</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متوسط تقسیم کردیم: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99 و 92</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( 92 و 85</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(85 و 78</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(78 و 71</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t>
            </a: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به کمک این نمودار می توان اطلاعات موجود در داده ها را به سرعت در معرض دید قرار داد.</a:t>
            </a:r>
          </a:p>
          <a:p>
            <a:pPr marL="0" marR="0" lvl="0" indent="0" algn="justLow"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p:txBody>
      </p:sp>
      <p:graphicFrame>
        <p:nvGraphicFramePr>
          <p:cNvPr id="3" name="جدول 2"/>
          <p:cNvGraphicFramePr>
            <a:graphicFrameLocks noGrp="1"/>
          </p:cNvGraphicFramePr>
          <p:nvPr/>
        </p:nvGraphicFramePr>
        <p:xfrm>
          <a:off x="1142976" y="1000108"/>
          <a:ext cx="7286645" cy="1737360"/>
        </p:xfrm>
        <a:graphic>
          <a:graphicData uri="http://schemas.openxmlformats.org/drawingml/2006/table">
            <a:tbl>
              <a:tblPr rtl="1" firstRow="1" bandRow="1">
                <a:tableStyleId>{5940675A-B579-460E-94D1-54222C63F5DA}</a:tableStyleId>
              </a:tblPr>
              <a:tblGrid>
                <a:gridCol w="1457329"/>
                <a:gridCol w="1457329"/>
                <a:gridCol w="1457329"/>
                <a:gridCol w="1457329"/>
                <a:gridCol w="1457329"/>
              </a:tblGrid>
              <a:tr h="330871">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عالی</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خیلی خوب</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خوب</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متوسط</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سطح هوش</a:t>
                      </a:r>
                    </a:p>
                  </a:txBody>
                  <a:tcPr anchor="ctr"/>
                </a:tc>
              </a:tr>
              <a:tr h="330871">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11</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تعداد افراد</a:t>
                      </a:r>
                    </a:p>
                  </a:txBody>
                  <a:tcPr anchor="ctr"/>
                </a:tc>
              </a:tr>
              <a:tr h="330871">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11/30</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8/30</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7/30</a:t>
                      </a: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4/30</a:t>
                      </a:r>
                    </a:p>
                  </a:txBody>
                  <a:tcPr anchor="ctr"/>
                </a:tc>
                <a:tc>
                  <a:txBody>
                    <a:bodyPr/>
                    <a:lstStyle/>
                    <a:p>
                      <a:pPr algn="ctr" rtl="1"/>
                      <a:r>
                        <a:rPr lang="en-US" sz="1800" b="1" kern="1200"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Fi</a:t>
                      </a:r>
                      <a:r>
                        <a:rPr lang="en-US"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/n</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nchor="ctr"/>
                </a:tc>
              </a:tr>
              <a:tr h="579023">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sym typeface="Symbol"/>
                        </a:rPr>
                        <a:t>132</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sym typeface="Symbol"/>
                        </a:rPr>
                        <a:t>96</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nchor="ct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sym typeface="Symbol"/>
                        </a:rPr>
                        <a:t>84</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sym typeface="Symbol"/>
                        </a:rPr>
                        <a:t>48</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nchor="ct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زاویه</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ی مرکزی 360 × </a:t>
                      </a:r>
                      <a:r>
                        <a:rPr lang="en-US" sz="1800" b="1" kern="1200" cap="all" baseline="0"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fi</a:t>
                      </a:r>
                      <a:r>
                        <a:rPr lang="en-US"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/n</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nchor="ctr"/>
                </a:tc>
              </a:tr>
            </a:tbl>
          </a:graphicData>
        </a:graphic>
      </p:graphicFrame>
      <p:graphicFrame>
        <p:nvGraphicFramePr>
          <p:cNvPr id="4" name="نمودار 3"/>
          <p:cNvGraphicFramePr/>
          <p:nvPr/>
        </p:nvGraphicFramePr>
        <p:xfrm>
          <a:off x="1714480" y="3429000"/>
          <a:ext cx="6429388" cy="3143272"/>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
                                            <p:txEl>
                                              <p:pRg st="6" end="6"/>
                                            </p:txEl>
                                          </p:spTgt>
                                        </p:tgtEl>
                                        <p:attrNameLst>
                                          <p:attrName>style.visibility</p:attrName>
                                        </p:attrNameLst>
                                      </p:cBhvr>
                                      <p:to>
                                        <p:strVal val="visible"/>
                                      </p:to>
                                    </p:set>
                                    <p:animEffect transition="in" filter="fade">
                                      <p:cBhvr>
                                        <p:cTn id="14" dur="1000"/>
                                        <p:tgtEl>
                                          <p:spTgt spid="2">
                                            <p:txEl>
                                              <p:pRg st="6" end="6"/>
                                            </p:txEl>
                                          </p:spTgt>
                                        </p:tgtEl>
                                      </p:cBhvr>
                                    </p:animEffect>
                                    <p:anim calcmode="lin" valueType="num">
                                      <p:cBhvr>
                                        <p:cTn id="15"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5"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ppt_x</p:attrName>
                                        </p:attrNameLst>
                                      </p:cBhvr>
                                      <p:tavLst>
                                        <p:tav tm="0" fmla="#ppt_x+(cos(-2*pi*(1-$))*-#ppt_x-sin(-2*pi*(1-$))*(1-#ppt_y))*(1-$)">
                                          <p:val>
                                            <p:fltVal val="0"/>
                                          </p:val>
                                        </p:tav>
                                        <p:tav tm="100000">
                                          <p:val>
                                            <p:fltVal val="1"/>
                                          </p:val>
                                        </p:tav>
                                      </p:tavLst>
                                    </p:anim>
                                    <p:anim calcmode="lin" valueType="num">
                                      <p:cBhvr>
                                        <p:cTn id="24" dur="1000" fill="hold"/>
                                        <p:tgtEl>
                                          <p:spTgt spid="4"/>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5" fill="hold">
                      <p:stCondLst>
                        <p:cond delay="indefinite"/>
                      </p:stCondLst>
                      <p:childTnLst>
                        <p:par>
                          <p:cTn id="26" fill="hold">
                            <p:stCondLst>
                              <p:cond delay="0"/>
                            </p:stCondLst>
                            <p:childTnLst>
                              <p:par>
                                <p:cTn id="27" presetID="8" presetClass="entr" presetSubtype="16" fill="hold" nodeType="click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diamond(in)">
                                      <p:cBhvr>
                                        <p:cTn id="29"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0" y="0"/>
            <a:ext cx="9144000" cy="6858000"/>
          </a:xfrm>
          <a:prstGeom prst="rect">
            <a:avLst/>
          </a:prstGeom>
          <a:ln>
            <a:headEnd/>
            <a:tailEnd/>
          </a:ln>
        </p:spPr>
        <p:style>
          <a:lnRef idx="1">
            <a:schemeClr val="accent4"/>
          </a:lnRef>
          <a:fillRef idx="2">
            <a:schemeClr val="accent4"/>
          </a:fillRef>
          <a:effectRef idx="1">
            <a:schemeClr val="accent4"/>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buFontTx/>
              <a:buChar char="•"/>
              <a:tabLst/>
            </a:pPr>
            <a:r>
              <a:rPr lang="fa-IR" sz="2400" b="1" cap="all" dirty="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نمودار </a:t>
            </a:r>
            <a:r>
              <a:rPr lang="fa-IR" sz="24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شاخه </a:t>
            </a:r>
            <a:r>
              <a:rPr lang="fa-IR" sz="2400" b="1" cap="all" dirty="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و </a:t>
            </a:r>
            <a:r>
              <a:rPr lang="fa-IR" sz="24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برگ:</a:t>
            </a:r>
          </a:p>
          <a:p>
            <a:pPr marL="0" marR="0" lvl="0" indent="0" algn="justLow" defTabSz="914400" rtl="1" eaLnBrk="1" fontAlgn="base" latinLnBrk="0" hangingPunct="1">
              <a:lnSpc>
                <a:spcPct val="150000"/>
              </a:lnSpc>
              <a:spcBef>
                <a:spcPct val="0"/>
              </a:spcBef>
              <a:spcAft>
                <a:spcPct val="0"/>
              </a:spcAft>
              <a:buClrTx/>
              <a:buSzTx/>
              <a:tabLst/>
            </a:pPr>
            <a:endParaRPr lang="fa-IR" sz="24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algn="ctr" fontAlgn="base">
              <a:lnSpc>
                <a:spcPct val="150000"/>
              </a:lnSpc>
              <a:spcBef>
                <a:spcPct val="0"/>
              </a:spcBef>
              <a:spcAft>
                <a:spcPct val="0"/>
              </a:spcAft>
            </a:pPr>
            <a:r>
              <a:rPr lang="fa-IR" sz="2400" b="1" cap="all" dirty="0" smtClean="0" bmk="">
                <a:ln/>
                <a:solidFill>
                  <a:srgbClr val="0070C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99-98-97-97-97-94-94-92-92-92-92-92-91-90-89-89-87-86-86-85-84-83-81-80-80-78-78-77-75-72-</a:t>
            </a:r>
            <a:r>
              <a:rPr lang="fa-IR" sz="2400" b="1" cap="all" dirty="0" smtClean="0" bmk="">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71 </a:t>
            </a:r>
          </a:p>
          <a:p>
            <a:pPr algn="ctr" fontAlgn="base">
              <a:lnSpc>
                <a:spcPct val="150000"/>
              </a:lnSpc>
              <a:spcBef>
                <a:spcPct val="0"/>
              </a:spcBef>
              <a:spcAft>
                <a:spcPct val="0"/>
              </a:spcAft>
            </a:pPr>
            <a:endParaRPr lang="fa-IR" sz="2400" b="1" cap="all" dirty="0" smtClean="0" bmk="">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endParaRPr>
          </a:p>
          <a:p>
            <a:pPr algn="ctr" fontAlgn="base">
              <a:lnSpc>
                <a:spcPct val="150000"/>
              </a:lnSpc>
              <a:spcBef>
                <a:spcPct val="0"/>
              </a:spcBef>
              <a:spcAft>
                <a:spcPct val="0"/>
              </a:spcAft>
            </a:pPr>
            <a:r>
              <a:rPr lang="fa-IR" sz="2400" b="1" cap="all" dirty="0" smtClean="0" bmk="">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Calibri" pitchFamily="34" charset="0"/>
                <a:cs typeface="B Nazanin" pitchFamily="2" charset="-78"/>
              </a:rPr>
              <a:t>برگ = 0                  ساقه 9 = 90 کلید</a:t>
            </a:r>
            <a:endParaRPr lang="en-US" sz="2400" b="1" cap="all" dirty="0" smtClean="0" bmk="">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Arial"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endParaRPr lang="fa-IR" sz="36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r>
              <a:rPr lang="fa-IR" sz="36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
            </a:r>
            <a:br>
              <a:rPr lang="fa-IR" sz="36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br>
            <a:endParaRPr lang="fa-IR" sz="36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0" fontAlgn="base" latinLnBrk="0" hangingPunct="0">
              <a:lnSpc>
                <a:spcPct val="150000"/>
              </a:lnSpc>
              <a:spcBef>
                <a:spcPct val="0"/>
              </a:spcBef>
              <a:spcAft>
                <a:spcPct val="0"/>
              </a:spcAft>
              <a:buClrTx/>
              <a:buSzTx/>
              <a:buFontTx/>
              <a:buNone/>
              <a:tabLst/>
            </a:pPr>
            <a:endParaRPr lang="fa-IR" sz="3600" dirty="0">
              <a:solidFill>
                <a:srgbClr val="00B050"/>
              </a:solidFill>
              <a:latin typeface="Calibri" pitchFamily="34" charset="0"/>
              <a:ea typeface="Calibri" pitchFamily="34" charset="0"/>
              <a:cs typeface="B Nazanin" pitchFamily="2" charset="-78"/>
            </a:endParaRPr>
          </a:p>
        </p:txBody>
      </p:sp>
      <p:graphicFrame>
        <p:nvGraphicFramePr>
          <p:cNvPr id="3" name="جدول 2"/>
          <p:cNvGraphicFramePr>
            <a:graphicFrameLocks noGrp="1"/>
          </p:cNvGraphicFramePr>
          <p:nvPr/>
        </p:nvGraphicFramePr>
        <p:xfrm>
          <a:off x="0" y="3571876"/>
          <a:ext cx="9144000" cy="2428891"/>
        </p:xfrm>
        <a:graphic>
          <a:graphicData uri="http://schemas.openxmlformats.org/drawingml/2006/table">
            <a:tbl>
              <a:tblPr rtl="1">
                <a:effectLst>
                  <a:innerShdw blurRad="114300">
                    <a:prstClr val="black"/>
                  </a:innerShdw>
                </a:effectLst>
                <a:tableStyleId>{69C7853C-536D-4A76-A0AE-DD22124D55A5}</a:tableStyleId>
              </a:tblPr>
              <a:tblGrid>
                <a:gridCol w="7774676"/>
                <a:gridCol w="1369324"/>
              </a:tblGrid>
              <a:tr h="435998">
                <a:tc>
                  <a:txBody>
                    <a:bodyPr/>
                    <a:lstStyle/>
                    <a:p>
                      <a:pPr algn="ctr" rtl="1">
                        <a:spcAft>
                          <a:spcPts val="0"/>
                        </a:spcAft>
                      </a:pPr>
                      <a:r>
                        <a:rPr lang="fa-IR" sz="2800" b="1" cap="all" spc="0"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برگ</a:t>
                      </a:r>
                      <a:endParaRPr lang="en-US" sz="2800" b="1" cap="all" spc="0"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a:ea typeface="Calibri"/>
                        <a:cs typeface="Arial"/>
                      </a:endParaRPr>
                    </a:p>
                  </a:txBody>
                  <a:tcPr marL="68580" marR="68580" marT="0" marB="0" anchor="ctr"/>
                </a:tc>
                <a:tc>
                  <a:txBody>
                    <a:bodyPr/>
                    <a:lstStyle/>
                    <a:p>
                      <a:pPr algn="ctr" rtl="1">
                        <a:spcAft>
                          <a:spcPts val="0"/>
                        </a:spcAft>
                      </a:pPr>
                      <a:r>
                        <a:rPr lang="fa-IR" sz="2800" b="1" cap="all" spc="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ساقه</a:t>
                      </a:r>
                      <a:endParaRPr lang="en-US" sz="2800" b="1" cap="all" spc="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a:ea typeface="Calibri"/>
                        <a:cs typeface="Arial"/>
                      </a:endParaRPr>
                    </a:p>
                  </a:txBody>
                  <a:tcPr marL="68580" marR="68580" marT="0" marB="0" anchor="ctr"/>
                </a:tc>
              </a:tr>
              <a:tr h="1992893">
                <a:tc>
                  <a:txBody>
                    <a:bodyPr/>
                    <a:lstStyle/>
                    <a:p>
                      <a:pPr algn="l" rtl="1">
                        <a:spcAft>
                          <a:spcPts val="0"/>
                        </a:spcAft>
                      </a:pPr>
                      <a:r>
                        <a:rPr lang="fa-IR" sz="2800" b="1" cap="all" spc="0" dirty="0" smtClean="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125788</a:t>
                      </a:r>
                      <a:endParaRPr lang="en-US" sz="2800" b="1" cap="all" spc="0"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l" rtl="1">
                        <a:spcAft>
                          <a:spcPts val="0"/>
                        </a:spcAft>
                      </a:pPr>
                      <a:r>
                        <a:rPr lang="fa-IR" sz="2800" b="1" cap="all" spc="0" dirty="0" smtClean="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00134566799</a:t>
                      </a:r>
                      <a:endParaRPr lang="en-US" sz="2800" b="1" cap="all" spc="0" dirty="0" smtClean="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l" rtl="1">
                        <a:spcAft>
                          <a:spcPts val="0"/>
                        </a:spcAft>
                      </a:pPr>
                      <a:r>
                        <a:rPr lang="fa-IR" sz="2800" b="1" cap="all" spc="0" dirty="0" smtClean="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0122224477789</a:t>
                      </a:r>
                      <a:endParaRPr lang="en-US" sz="2800" b="1" cap="all" spc="0" dirty="0" smtClean="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marL="68580" marR="68580" marT="0" marB="0" anchor="ctr"/>
                </a:tc>
                <a:tc>
                  <a:txBody>
                    <a:bodyPr/>
                    <a:lstStyle/>
                    <a:p>
                      <a:pPr algn="ctr" rtl="1">
                        <a:spcAft>
                          <a:spcPts val="0"/>
                        </a:spcAft>
                      </a:pPr>
                      <a:r>
                        <a:rPr lang="fa-IR" sz="2800" b="1" cap="all" spc="0"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7</a:t>
                      </a:r>
                      <a:endParaRPr lang="en-US" sz="2800" b="1" cap="all" spc="0"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rtl="1">
                        <a:spcAft>
                          <a:spcPts val="0"/>
                        </a:spcAft>
                      </a:pPr>
                      <a:r>
                        <a:rPr lang="fa-IR" sz="2800" b="1" cap="all" spc="0"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8</a:t>
                      </a:r>
                      <a:endParaRPr lang="en-US" sz="2800" b="1" cap="all" spc="0"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pPr algn="ctr" rtl="1">
                        <a:spcAft>
                          <a:spcPts val="0"/>
                        </a:spcAft>
                      </a:pPr>
                      <a:r>
                        <a:rPr lang="fa-IR" sz="2800" b="1" cap="all" spc="0" dirty="0" smtClean="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9</a:t>
                      </a:r>
                      <a:endParaRPr lang="en-US" sz="2800" b="1" cap="all" spc="0" dirty="0">
                        <a:ln w="9000" cmpd="sng">
                          <a:solidFill>
                            <a:schemeClr val="tx1"/>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txBody>
                  <a:tcPr marL="68580" marR="68580" marT="0" marB="0" anchor="ctr"/>
                </a:tc>
              </a:tr>
            </a:tbl>
          </a:graphicData>
        </a:graphic>
      </p:graphicFrame>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anim calcmode="discrete" valueType="clr">
                                      <p:cBhvr override="childStyle">
                                        <p:cTn id="7" dur="80"/>
                                        <p:tgtEl>
                                          <p:spTgt spid="2">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2">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nodeType="clickEffect">
                                  <p:stCondLst>
                                    <p:cond delay="0"/>
                                  </p:stCondLst>
                                  <p:iterate type="lt">
                                    <p:tmPct val="50000"/>
                                  </p:iterate>
                                  <p:childTnLst>
                                    <p:set>
                                      <p:cBhvr>
                                        <p:cTn id="13" dur="1" fill="hold">
                                          <p:stCondLst>
                                            <p:cond delay="0"/>
                                          </p:stCondLst>
                                        </p:cTn>
                                        <p:tgtEl>
                                          <p:spTgt spid="2">
                                            <p:txEl>
                                              <p:pRg st="2" end="2"/>
                                            </p:txEl>
                                          </p:spTgt>
                                        </p:tgtEl>
                                        <p:attrNameLst>
                                          <p:attrName>style.visibility</p:attrName>
                                        </p:attrNameLst>
                                      </p:cBhvr>
                                      <p:to>
                                        <p:strVal val="visible"/>
                                      </p:to>
                                    </p:set>
                                    <p:anim calcmode="discrete" valueType="clr">
                                      <p:cBhvr override="childStyle">
                                        <p:cTn id="14" dur="80"/>
                                        <p:tgtEl>
                                          <p:spTgt spid="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2">
                                            <p:txEl>
                                              <p:pRg st="2" end="2"/>
                                            </p:txEl>
                                          </p:spTgt>
                                        </p:tgtEl>
                                        <p:attrNameLst>
                                          <p:attrName>fillcolor</p:attrName>
                                        </p:attrNameLst>
                                      </p:cBhvr>
                                      <p:tavLst>
                                        <p:tav tm="0">
                                          <p:val>
                                            <p:clrVal>
                                              <a:schemeClr val="accent2"/>
                                            </p:clrVal>
                                          </p:val>
                                        </p:tav>
                                        <p:tav tm="50000">
                                          <p:val>
                                            <p:clrVal>
                                              <a:schemeClr val="hlink"/>
                                            </p:clrVal>
                                          </p:val>
                                        </p:tav>
                                      </p:tavLst>
                                    </p:anim>
                                    <p:set>
                                      <p:cBhvr>
                                        <p:cTn id="16" dur="80"/>
                                        <p:tgtEl>
                                          <p:spTgt spid="2">
                                            <p:txEl>
                                              <p:pRg st="2" end="2"/>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nodeType="clickEffect">
                                  <p:stCondLst>
                                    <p:cond delay="0"/>
                                  </p:stCondLst>
                                  <p:iterate type="lt">
                                    <p:tmPct val="50000"/>
                                  </p:iterate>
                                  <p:childTnLst>
                                    <p:set>
                                      <p:cBhvr>
                                        <p:cTn id="20" dur="1" fill="hold">
                                          <p:stCondLst>
                                            <p:cond delay="0"/>
                                          </p:stCondLst>
                                        </p:cTn>
                                        <p:tgtEl>
                                          <p:spTgt spid="2">
                                            <p:txEl>
                                              <p:pRg st="4" end="4"/>
                                            </p:txEl>
                                          </p:spTgt>
                                        </p:tgtEl>
                                        <p:attrNameLst>
                                          <p:attrName>style.visibility</p:attrName>
                                        </p:attrNameLst>
                                      </p:cBhvr>
                                      <p:to>
                                        <p:strVal val="visible"/>
                                      </p:to>
                                    </p:set>
                                    <p:anim calcmode="discrete" valueType="clr">
                                      <p:cBhvr override="childStyle">
                                        <p:cTn id="21" dur="80"/>
                                        <p:tgtEl>
                                          <p:spTgt spid="2">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2">
                                            <p:txEl>
                                              <p:pRg st="4" end="4"/>
                                            </p:txEl>
                                          </p:spTgt>
                                        </p:tgtEl>
                                        <p:attrNameLst>
                                          <p:attrName>fillcolor</p:attrName>
                                        </p:attrNameLst>
                                      </p:cBhvr>
                                      <p:tavLst>
                                        <p:tav tm="0">
                                          <p:val>
                                            <p:clrVal>
                                              <a:schemeClr val="accent2"/>
                                            </p:clrVal>
                                          </p:val>
                                        </p:tav>
                                        <p:tav tm="50000">
                                          <p:val>
                                            <p:clrVal>
                                              <a:schemeClr val="hlink"/>
                                            </p:clrVal>
                                          </p:val>
                                        </p:tav>
                                      </p:tavLst>
                                    </p:anim>
                                    <p:set>
                                      <p:cBhvr>
                                        <p:cTn id="23" dur="80"/>
                                        <p:tgtEl>
                                          <p:spTgt spid="2">
                                            <p:txEl>
                                              <p:pRg st="4" end="4"/>
                                            </p:txEl>
                                          </p:spTgt>
                                        </p:tgtEl>
                                        <p:attrNameLst>
                                          <p:attrName>fill.type</p:attrName>
                                        </p:attrNameLst>
                                      </p:cBhvr>
                                      <p:to>
                                        <p:strVal val="solid"/>
                                      </p:to>
                                    </p:set>
                                  </p:childTnLst>
                                </p:cTn>
                              </p:par>
                            </p:childTnLst>
                          </p:cTn>
                        </p:par>
                      </p:childTnLst>
                    </p:cTn>
                  </p:par>
                  <p:par>
                    <p:cTn id="24" fill="hold">
                      <p:stCondLst>
                        <p:cond delay="indefinite"/>
                      </p:stCondLst>
                      <p:childTnLst>
                        <p:par>
                          <p:cTn id="25" fill="hold">
                            <p:stCondLst>
                              <p:cond delay="0"/>
                            </p:stCondLst>
                            <p:childTnLst>
                              <p:par>
                                <p:cTn id="26" presetID="27" presetClass="entr" presetSubtype="0" fill="hold" nodeType="clickEffect">
                                  <p:stCondLst>
                                    <p:cond delay="0"/>
                                  </p:stCondLst>
                                  <p:iterate type="lt">
                                    <p:tmPct val="50000"/>
                                  </p:iterate>
                                  <p:childTnLst>
                                    <p:set>
                                      <p:cBhvr>
                                        <p:cTn id="27" dur="1" fill="hold">
                                          <p:stCondLst>
                                            <p:cond delay="0"/>
                                          </p:stCondLst>
                                        </p:cTn>
                                        <p:tgtEl>
                                          <p:spTgt spid="2">
                                            <p:txEl>
                                              <p:pRg st="6" end="6"/>
                                            </p:txEl>
                                          </p:spTgt>
                                        </p:tgtEl>
                                        <p:attrNameLst>
                                          <p:attrName>style.visibility</p:attrName>
                                        </p:attrNameLst>
                                      </p:cBhvr>
                                      <p:to>
                                        <p:strVal val="visible"/>
                                      </p:to>
                                    </p:set>
                                    <p:anim calcmode="discrete" valueType="clr">
                                      <p:cBhvr override="childStyle">
                                        <p:cTn id="28" dur="80"/>
                                        <p:tgtEl>
                                          <p:spTgt spid="2">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2">
                                            <p:txEl>
                                              <p:pRg st="6" end="6"/>
                                            </p:txEl>
                                          </p:spTgt>
                                        </p:tgtEl>
                                        <p:attrNameLst>
                                          <p:attrName>fillcolor</p:attrName>
                                        </p:attrNameLst>
                                      </p:cBhvr>
                                      <p:tavLst>
                                        <p:tav tm="0">
                                          <p:val>
                                            <p:clrVal>
                                              <a:schemeClr val="accent2"/>
                                            </p:clrVal>
                                          </p:val>
                                        </p:tav>
                                        <p:tav tm="50000">
                                          <p:val>
                                            <p:clrVal>
                                              <a:schemeClr val="hlink"/>
                                            </p:clrVal>
                                          </p:val>
                                        </p:tav>
                                      </p:tavLst>
                                    </p:anim>
                                    <p:set>
                                      <p:cBhvr>
                                        <p:cTn id="30" dur="80"/>
                                        <p:tgtEl>
                                          <p:spTgt spid="2">
                                            <p:txEl>
                                              <p:pRg st="6" end="6"/>
                                            </p:txEl>
                                          </p:spTgt>
                                        </p:tgtEl>
                                        <p:attrNameLst>
                                          <p:attrName>fill.type</p:attrName>
                                        </p:attrNameLst>
                                      </p:cBhvr>
                                      <p:to>
                                        <p:strVal val="solid"/>
                                      </p:to>
                                    </p:set>
                                  </p:childTnLst>
                                </p:cTn>
                              </p:par>
                            </p:childTnLst>
                          </p:cTn>
                        </p:par>
                      </p:childTnLst>
                    </p:cTn>
                  </p:par>
                  <p:par>
                    <p:cTn id="31" fill="hold">
                      <p:stCondLst>
                        <p:cond delay="indefinite"/>
                      </p:stCondLst>
                      <p:childTnLst>
                        <p:par>
                          <p:cTn id="32" fill="hold">
                            <p:stCondLst>
                              <p:cond delay="0"/>
                            </p:stCondLst>
                            <p:childTnLst>
                              <p:par>
                                <p:cTn id="33" presetID="8" presetClass="entr" presetSubtype="16" fill="hold"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diamond(in)">
                                      <p:cBhvr>
                                        <p:cTn id="35"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a:spLocks noChangeArrowheads="1"/>
          </p:cNvSpPr>
          <p:nvPr/>
        </p:nvSpPr>
        <p:spPr bwMode="auto">
          <a:xfrm>
            <a:off x="0" y="0"/>
            <a:ext cx="9144000" cy="6858000"/>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tabLst/>
            </a:pPr>
            <a:r>
              <a:rPr lang="fa-IR"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نمودار جعبه ای: </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به کمک این نمودار می توانیم به سوالاتی از قبیل آیا داده ها به هم نزدیک هستند؟ آیا داده ها بیشتر در اطراف میانگین </a:t>
            </a:r>
            <a:r>
              <a:rPr lang="fa-IR" b="1"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متمرکزاند</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یا بیشتر در اطراف کمترین داده یا بیشترین داده؟</a:t>
            </a:r>
          </a:p>
          <a:p>
            <a:pPr marL="0" marR="0" lvl="0" indent="0" algn="justLow" defTabSz="914400" rtl="1" eaLnBrk="1" fontAlgn="base" latinLnBrk="0" hangingPunct="1">
              <a:lnSpc>
                <a:spcPct val="150000"/>
              </a:lnSpc>
              <a:spcBef>
                <a:spcPct val="0"/>
              </a:spcBef>
              <a:spcAft>
                <a:spcPct val="0"/>
              </a:spcAft>
              <a:buClrTx/>
              <a:buSzTx/>
              <a:tabLs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نمودار جعبه ای را برای آزمون هوش به کمک 5 داده یعنی کوچکترین داده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a</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2- چارک اول 3- میانه 4- چارک سوم و 5- بزرگترین داده رسم کرده ایم.</a:t>
            </a: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l"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همان طور که دیده می شود پراکندگی داده ها در نیمه ی اول بیشتر از نیمه ی دوم می باشد و 50% داده ها که از 88 کوچکتر است نسبت به 50% باقی مانده ی داده ها که از 88 بزرگتر می باشد با فاصله و پراکندگی بیشتری از هم قرار دارند.</a:t>
            </a:r>
          </a:p>
        </p:txBody>
      </p:sp>
      <p:sp>
        <p:nvSpPr>
          <p:cNvPr id="3" name="Rectangle 2"/>
          <p:cNvSpPr/>
          <p:nvPr/>
        </p:nvSpPr>
        <p:spPr>
          <a:xfrm>
            <a:off x="0" y="2690336"/>
            <a:ext cx="8286776" cy="1200329"/>
          </a:xfrm>
          <a:prstGeom prst="rect">
            <a:avLst/>
          </a:prstGeom>
        </p:spPr>
        <p:txBody>
          <a:bodyPr wrap="square">
            <a:spAutoFit/>
          </a:bodyPr>
          <a:lstStyle/>
          <a:p>
            <a:pPr lvl="0" algn="l" eaLnBrk="0" fontAlgn="base" hangingPunct="0">
              <a:spcBef>
                <a:spcPct val="0"/>
              </a:spcBef>
              <a:spcAft>
                <a:spcPct val="0"/>
              </a:spcAf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71 =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a</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88 = 2/(89+87) =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Q2</a:t>
            </a:r>
          </a:p>
          <a:p>
            <a:pPr lvl="0" algn="l" eaLnBrk="0" fontAlgn="base" hangingPunct="0">
              <a:spcBef>
                <a:spcPct val="0"/>
              </a:spcBef>
              <a:spcAft>
                <a:spcPct val="0"/>
              </a:spcAf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99 =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b</a:t>
            </a: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80 = چارک اول = میانه ی چارک اول=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Q1</a:t>
            </a:r>
          </a:p>
          <a:p>
            <a:pPr lvl="0" algn="l" eaLnBrk="0" fontAlgn="base" hangingPunct="0">
              <a:spcBef>
                <a:spcPct val="0"/>
              </a:spcBef>
              <a:spcAft>
                <a:spcPct val="0"/>
              </a:spcAf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92 = چارک سوم = میانه ی نیمه ی دوم= </a:t>
            </a:r>
            <a:r>
              <a:rPr lang="en-US"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Q3</a:t>
            </a:r>
          </a:p>
          <a:p>
            <a:pPr lvl="0" algn="just" eaLnBrk="0" fontAlgn="base" hangingPunct="0">
              <a:spcBef>
                <a:spcPct val="0"/>
              </a:spcBef>
              <a:spcAft>
                <a:spcPct val="0"/>
              </a:spcAft>
            </a:pPr>
            <a:r>
              <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a:t>
            </a:r>
            <a:endParaRPr lang="en-US" b="1" cap="all" dirty="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2">
                                            <p:txEl>
                                              <p:pRg st="11" end="11"/>
                                            </p:txEl>
                                          </p:spTgt>
                                        </p:tgtEl>
                                        <p:attrNameLst>
                                          <p:attrName>style.visibility</p:attrName>
                                        </p:attrNameLst>
                                      </p:cBhvr>
                                      <p:to>
                                        <p:strVal val="visible"/>
                                      </p:to>
                                    </p:set>
                                    <p:animEffect transition="in" filter="fade">
                                      <p:cBhvr>
                                        <p:cTn id="21" dur="1000"/>
                                        <p:tgtEl>
                                          <p:spTgt spid="2">
                                            <p:txEl>
                                              <p:pRg st="11" end="11"/>
                                            </p:txEl>
                                          </p:spTgt>
                                        </p:tgtEl>
                                      </p:cBhvr>
                                    </p:animEffect>
                                    <p:anim calcmode="lin" valueType="num">
                                      <p:cBhvr>
                                        <p:cTn id="22" dur="1000" fill="hold"/>
                                        <p:tgtEl>
                                          <p:spTgt spid="2">
                                            <p:txEl>
                                              <p:pRg st="11" end="11"/>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11" end="1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a:spLocks noChangeArrowheads="1"/>
          </p:cNvSpPr>
          <p:nvPr/>
        </p:nvSpPr>
        <p:spPr bwMode="auto">
          <a:xfrm>
            <a:off x="0" y="0"/>
            <a:ext cx="9144000" cy="6832640"/>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tabLst/>
            </a:pPr>
            <a:r>
              <a:rPr lang="fa-IR"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میانگین </a:t>
            </a:r>
            <a:r>
              <a:rPr lang="en-US"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x</a:t>
            </a:r>
            <a:r>
              <a:rPr lang="fa-IR"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 </a:t>
            </a:r>
          </a:p>
          <a:p>
            <a:pPr marL="0" marR="0" lvl="0" indent="0" algn="justLow" defTabSz="914400" rtl="1" eaLnBrk="1" fontAlgn="base" latinLnBrk="0" hangingPunct="1">
              <a:lnSpc>
                <a:spcPct val="150000"/>
              </a:lnSpc>
              <a:spcBef>
                <a:spcPct val="0"/>
              </a:spcBef>
              <a:spcAft>
                <a:spcPct val="0"/>
              </a:spcAft>
              <a:buClrTx/>
              <a:buSzTx/>
              <a:tabLst/>
            </a:pPr>
            <a:endPar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r>
              <a:rPr lang="fa-IR"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حد: (نما) </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داده ای که بیشترین تکرار یا فراوانی را داشته باشد که در این جا 97 است.</a:t>
            </a:r>
          </a:p>
          <a:p>
            <a:pPr lvl="0" algn="justLow" fontAlgn="base">
              <a:lnSpc>
                <a:spcPct val="150000"/>
              </a:lnSpc>
              <a:spcBef>
                <a:spcPct val="0"/>
              </a:spcBef>
              <a:spcAft>
                <a:spcPct val="0"/>
              </a:spcAft>
            </a:pPr>
            <a:r>
              <a:rPr lang="fa-IR" sz="1400" b="1" dirty="0" err="1"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واریانس</a:t>
            </a:r>
            <a:r>
              <a:rPr lang="fa-IR"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fa-IR" sz="1400" b="1" dirty="0" err="1"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پراش</a:t>
            </a:r>
            <a:r>
              <a:rPr lang="fa-IR"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fa-IR" sz="1400" b="1"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واریانس</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برابر میانگین مجذور انحرافات از میانگین است و آن را با نماد</a:t>
            </a:r>
            <a:r>
              <a:rPr lang="fa-IR" sz="1400" b="1" baseline="300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el-G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δ</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نشان می دهیم.</a:t>
            </a:r>
          </a:p>
          <a:p>
            <a:pPr lvl="0" algn="justLow" fontAlgn="base">
              <a:lnSpc>
                <a:spcPct val="150000"/>
              </a:lnSpc>
              <a:spcBef>
                <a:spcPct val="0"/>
              </a:spcBef>
              <a:spcAft>
                <a:spcPct val="0"/>
              </a:spcAft>
            </a:pP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a:t>
            </a:r>
          </a:p>
          <a:p>
            <a:pPr lvl="0" fontAlgn="base">
              <a:lnSpc>
                <a:spcPct val="150000"/>
              </a:lnSpc>
              <a:spcBef>
                <a:spcPct val="0"/>
              </a:spcBef>
              <a:spcAft>
                <a:spcPct val="0"/>
              </a:spcAft>
            </a:pPr>
            <a:endPar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lvl="0" fontAlgn="base">
              <a:lnSpc>
                <a:spcPct val="150000"/>
              </a:lnSpc>
              <a:spcBef>
                <a:spcPct val="0"/>
              </a:spcBef>
              <a:spcAft>
                <a:spcPct val="0"/>
              </a:spcAft>
            </a:pPr>
            <a:r>
              <a:rPr lang="fa-IR"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انحراف از معیار: </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انحراف معیار که با نماد </a:t>
            </a:r>
            <a:r>
              <a:rPr lang="el-G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δ</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نشان داده می شود برابر </a:t>
            </a:r>
            <a:r>
              <a:rPr lang="fa-IR" sz="1400" b="1"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جذر</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fa-IR" sz="1400" b="1"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واریانس</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می باشد بنابراین </a:t>
            </a:r>
          </a:p>
          <a:p>
            <a:pPr lvl="0" fontAlgn="base">
              <a:lnSpc>
                <a:spcPct val="150000"/>
              </a:lnSpc>
              <a:spcBef>
                <a:spcPct val="0"/>
              </a:spcBef>
              <a:spcAft>
                <a:spcPct val="0"/>
              </a:spcAft>
            </a:pPr>
            <a:r>
              <a:rPr lang="fa-IR"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ضریب تغییرات: (</a:t>
            </a:r>
            <a:r>
              <a:rPr lang="en-US"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CV</a:t>
            </a:r>
            <a:r>
              <a:rPr lang="fa-IR" sz="1400" b="1"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 </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عبارت است از میزان پراکندگی به </a:t>
            </a:r>
            <a:r>
              <a:rPr lang="fa-IR" sz="1400" b="1"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ازای</a:t>
            </a:r>
            <a:r>
              <a:rPr lang="fa-IR" sz="1400"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یک واحد از میانگین و برای محاسبه ی آن انحراف از معیار را بر میانگین تقسیم میکنیم.</a:t>
            </a:r>
          </a:p>
          <a:p>
            <a:pPr lvl="0" fontAlgn="base">
              <a:lnSpc>
                <a:spcPct val="150000"/>
              </a:lnSpc>
              <a:spcBef>
                <a:spcPct val="0"/>
              </a:spcBef>
              <a:spcAft>
                <a:spcPct val="0"/>
              </a:spcAft>
            </a:pPr>
            <a:endParaRPr lang="fa-IR"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lvl="0" fontAlgn="base">
              <a:lnSpc>
                <a:spcPct val="150000"/>
              </a:lnSpc>
              <a:spcBef>
                <a:spcPct val="0"/>
              </a:spcBef>
              <a:spcAft>
                <a:spcPct val="0"/>
              </a:spcAft>
            </a:pPr>
            <a:endParaRPr lang="fa-IR"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lvl="0" fontAlgn="base">
              <a:lnSpc>
                <a:spcPct val="150000"/>
              </a:lnSpc>
              <a:spcBef>
                <a:spcPct val="0"/>
              </a:spcBef>
              <a:spcAft>
                <a:spcPct val="0"/>
              </a:spcAft>
            </a:pPr>
            <a:endParaRPr lang="fa-IR"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lvl="0" fontAlgn="base">
              <a:lnSpc>
                <a:spcPct val="150000"/>
              </a:lnSpc>
              <a:spcBef>
                <a:spcPct val="0"/>
              </a:spcBef>
              <a:spcAft>
                <a:spcPct val="0"/>
              </a:spcAft>
            </a:pPr>
            <a:endParaRPr lang="fa-IR"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lvl="0" fontAlgn="base">
              <a:lnSpc>
                <a:spcPct val="150000"/>
              </a:lnSpc>
              <a:spcBef>
                <a:spcPct val="0"/>
              </a:spcBef>
              <a:spcAft>
                <a:spcPct val="0"/>
              </a:spcAft>
            </a:pPr>
            <a:endParaRPr lang="fa-IR"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lvl="0" fontAlgn="base">
              <a:lnSpc>
                <a:spcPct val="150000"/>
              </a:lnSpc>
              <a:spcBef>
                <a:spcPct val="0"/>
              </a:spcBef>
              <a:spcAft>
                <a:spcPct val="0"/>
              </a:spcAft>
            </a:pPr>
            <a:endParaRPr lang="fa-IR"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lvl="0" fontAlgn="base">
              <a:lnSpc>
                <a:spcPct val="150000"/>
              </a:lnSpc>
              <a:spcBef>
                <a:spcPct val="0"/>
              </a:spcBef>
              <a:spcAft>
                <a:spcPct val="0"/>
              </a:spcAft>
            </a:pPr>
            <a:endParaRPr lang="fa-IR"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lvl="0" fontAlgn="base">
              <a:lnSpc>
                <a:spcPct val="150000"/>
              </a:lnSpc>
              <a:spcBef>
                <a:spcPct val="0"/>
              </a:spcBef>
              <a:spcAft>
                <a:spcPct val="0"/>
              </a:spcAft>
            </a:pPr>
            <a:endParaRPr lang="fa-IR" b="1"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defTabSz="914400" rtl="1" eaLnBrk="1" fontAlgn="base" latinLnBrk="0" hangingPunct="1">
              <a:lnSpc>
                <a:spcPct val="150000"/>
              </a:lnSpc>
              <a:spcBef>
                <a:spcPct val="0"/>
              </a:spcBef>
              <a:spcAft>
                <a:spcPct val="0"/>
              </a:spcAft>
              <a:buClrTx/>
              <a:buSzTx/>
              <a:tabLst/>
            </a:pPr>
            <a:endParaRPr lang="fa-IR"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p:txBody>
      </p:sp>
      <p:sp>
        <p:nvSpPr>
          <p:cNvPr id="102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25"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1500166" y="2071678"/>
            <a:ext cx="1571637" cy="241790"/>
          </a:xfrm>
          <a:prstGeom prst="rect">
            <a:avLst/>
          </a:prstGeom>
          <a:noFill/>
        </p:spPr>
      </p:pic>
      <p:sp>
        <p:nvSpPr>
          <p:cNvPr id="1028"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27" name="Picture 3"/>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572264" y="2714620"/>
            <a:ext cx="1845483" cy="357190"/>
          </a:xfrm>
          <a:prstGeom prst="rect">
            <a:avLst/>
          </a:prstGeom>
          <a:noFill/>
        </p:spPr>
      </p:pic>
      <p:sp>
        <p:nvSpPr>
          <p:cNvPr id="1030"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29" name="Picture 5"/>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3643306" y="285728"/>
            <a:ext cx="2214579" cy="365513"/>
          </a:xfrm>
          <a:prstGeom prst="rect">
            <a:avLst/>
          </a:prstGeom>
          <a:noFill/>
        </p:spPr>
      </p:pic>
      <p:sp>
        <p:nvSpPr>
          <p:cNvPr id="1032" name="Rectangle 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31" name="Picture 7"/>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2143108" y="1428736"/>
            <a:ext cx="5327236" cy="428628"/>
          </a:xfrm>
          <a:prstGeom prst="rect">
            <a:avLst/>
          </a:prstGeom>
          <a:noFill/>
        </p:spPr>
      </p:pic>
      <p:graphicFrame>
        <p:nvGraphicFramePr>
          <p:cNvPr id="11" name="جدول 10"/>
          <p:cNvGraphicFramePr>
            <a:graphicFrameLocks noGrp="1"/>
          </p:cNvGraphicFramePr>
          <p:nvPr/>
        </p:nvGraphicFramePr>
        <p:xfrm>
          <a:off x="5715008" y="3143248"/>
          <a:ext cx="3048000" cy="2928960"/>
        </p:xfrm>
        <a:graphic>
          <a:graphicData uri="http://schemas.openxmlformats.org/drawingml/2006/table">
            <a:tbl>
              <a:tblPr rtl="1" firstRow="1" bandRow="1">
                <a:tableStyleId>{5940675A-B579-460E-94D1-54222C63F5DA}</a:tableStyleId>
              </a:tblPr>
              <a:tblGrid>
                <a:gridCol w="762000"/>
                <a:gridCol w="762000"/>
                <a:gridCol w="593430"/>
                <a:gridCol w="930570"/>
              </a:tblGrid>
              <a:tr h="366120">
                <a:tc>
                  <a:txBody>
                    <a:bodyPr/>
                    <a:lstStyle/>
                    <a:p>
                      <a:pPr algn="ctr" rtl="1"/>
                      <a:endPar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c>
                  <a:txBody>
                    <a:bodyPr/>
                    <a:lstStyle/>
                    <a:p>
                      <a:pPr algn="ctr" rtl="1"/>
                      <a:endPar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c>
                  <a:txBody>
                    <a:bodyPr/>
                    <a:lstStyle/>
                    <a:p>
                      <a:pPr algn="ctr" rtl="1"/>
                      <a:endPar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دسته ها</a:t>
                      </a:r>
                    </a:p>
                  </a:txBody>
                  <a:tcPr/>
                </a:tc>
              </a:tr>
              <a:tr h="366120">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146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75 </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و 71</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66120">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308</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75</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66120">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243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81</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83</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79</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66120">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425</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85</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87</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83</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66120">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267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89</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91</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87</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66120">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651</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95</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91</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66120">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582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95</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bl>
          </a:graphicData>
        </a:graphic>
      </p:graphicFrame>
      <p:sp>
        <p:nvSpPr>
          <p:cNvPr id="1034" name="Rectangle 1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sp>
        <p:nvSpPr>
          <p:cNvPr id="1036" name="Rectangle 1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35" name="Picture 11"/>
          <p:cNvPicPr>
            <a:picLocks noChangeAspect="1" noChangeArrowheads="1"/>
          </p:cNvPicPr>
          <p:nvPr/>
        </p:nvPicPr>
        <p:blipFill>
          <a:blip r:embed="rId6">
            <a:clrChange>
              <a:clrFrom>
                <a:srgbClr val="FFFFFF"/>
              </a:clrFrom>
              <a:clrTo>
                <a:srgbClr val="FFFFFF">
                  <a:alpha val="0"/>
                </a:srgbClr>
              </a:clrTo>
            </a:clrChange>
          </a:blip>
          <a:srcRect/>
          <a:stretch>
            <a:fillRect/>
          </a:stretch>
        </p:blipFill>
        <p:spPr bwMode="auto">
          <a:xfrm>
            <a:off x="4857752" y="3286124"/>
            <a:ext cx="642942" cy="175348"/>
          </a:xfrm>
          <a:prstGeom prst="rect">
            <a:avLst/>
          </a:prstGeom>
          <a:noFill/>
        </p:spPr>
      </p:pic>
      <p:graphicFrame>
        <p:nvGraphicFramePr>
          <p:cNvPr id="16" name="جدول 15"/>
          <p:cNvGraphicFramePr>
            <a:graphicFrameLocks noGrp="1"/>
          </p:cNvGraphicFramePr>
          <p:nvPr/>
        </p:nvGraphicFramePr>
        <p:xfrm>
          <a:off x="285719" y="3143248"/>
          <a:ext cx="5286414" cy="2926080"/>
        </p:xfrm>
        <a:graphic>
          <a:graphicData uri="http://schemas.openxmlformats.org/drawingml/2006/table">
            <a:tbl>
              <a:tblPr rtl="1" firstRow="1" bandRow="1">
                <a:tableStyleId>{5940675A-B579-460E-94D1-54222C63F5DA}</a:tableStyleId>
              </a:tblPr>
              <a:tblGrid>
                <a:gridCol w="949651"/>
                <a:gridCol w="961066"/>
                <a:gridCol w="718180"/>
                <a:gridCol w="556256"/>
                <a:gridCol w="590857"/>
                <a:gridCol w="572137"/>
                <a:gridCol w="938267"/>
              </a:tblGrid>
              <a:tr h="241857">
                <a:tc>
                  <a:txBody>
                    <a:bodyPr/>
                    <a:lstStyle/>
                    <a:p>
                      <a:pPr rtl="1"/>
                      <a:endParaRPr lang="fa-IR" dirty="0"/>
                    </a:p>
                  </a:txBody>
                  <a:tcPr/>
                </a:tc>
                <a:tc>
                  <a:txBody>
                    <a:bodyPr/>
                    <a:lstStyle/>
                    <a:p>
                      <a:pPr rtl="1"/>
                      <a:endParaRPr lang="fa-IR" dirty="0"/>
                    </a:p>
                  </a:txBody>
                  <a:tcPr/>
                </a:tc>
                <a:tc>
                  <a:txBody>
                    <a:bodyPr/>
                    <a:lstStyle/>
                    <a:p>
                      <a:pPr rtl="1"/>
                      <a:endParaRPr lang="fa-IR"/>
                    </a:p>
                  </a:txBody>
                  <a:tcPr/>
                </a:tc>
                <a:tc>
                  <a:txBody>
                    <a:bodyPr/>
                    <a:lstStyle/>
                    <a:p>
                      <a:pPr rtl="1"/>
                      <a:endParaRPr lang="fa-IR" dirty="0"/>
                    </a:p>
                  </a:txBody>
                  <a:tcPr/>
                </a:tc>
                <a:tc>
                  <a:txBody>
                    <a:bodyPr/>
                    <a:lstStyle/>
                    <a:p>
                      <a:pPr rtl="1"/>
                      <a:endParaRPr lang="fa-IR"/>
                    </a:p>
                  </a:txBody>
                  <a:tcPr/>
                </a:tc>
                <a:tc>
                  <a:txBody>
                    <a:bodyPr/>
                    <a:lstStyle/>
                    <a:p>
                      <a:pPr rtl="1"/>
                      <a:endParaRPr lang="fa-IR"/>
                    </a:p>
                  </a:txBody>
                  <a:tcPr/>
                </a:tc>
                <a:tc>
                  <a:txBody>
                    <a:bodyPr/>
                    <a:lstStyle/>
                    <a:p>
                      <a:pP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دسته ها</a:t>
                      </a:r>
                    </a:p>
                  </a:txBody>
                  <a:tcPr/>
                </a:tc>
              </a:tr>
              <a:tr h="241857">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414.72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207.36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1414-</a:t>
                      </a:r>
                    </a:p>
                  </a:txBody>
                  <a:tcPr/>
                </a:tc>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146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75 </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و 71</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241857">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432.64</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108.16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1014-</a:t>
                      </a:r>
                    </a:p>
                  </a:txBody>
                  <a:tcPr/>
                </a:tc>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308</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75</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241857">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122.88</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40.96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6.4-</a:t>
                      </a:r>
                    </a:p>
                  </a:txBody>
                  <a:tcPr/>
                </a:tc>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243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81</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83</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79</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241857">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28.8</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5.76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2.4-</a:t>
                      </a:r>
                    </a:p>
                  </a:txBody>
                  <a:tcPr/>
                </a:tc>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425</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85</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87</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83</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241857">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7.68</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2.56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1.6</a:t>
                      </a:r>
                    </a:p>
                  </a:txBody>
                  <a:tcPr/>
                </a:tc>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267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89</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91</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87</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241857">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219.52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31.36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5.6</a:t>
                      </a:r>
                    </a:p>
                  </a:txBody>
                  <a:tcPr/>
                </a:tc>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651</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95</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91</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241857">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552.96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92.16</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9.6</a:t>
                      </a:r>
                    </a:p>
                  </a:txBody>
                  <a:tcPr/>
                </a:tc>
                <a:tc>
                  <a:txBody>
                    <a:bodyPr/>
                    <a:lstStyle/>
                    <a:p>
                      <a:pPr algn="ctr" rtl="1"/>
                      <a:r>
                        <a:rPr lang="fa-IR" sz="1400" b="1" kern="120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582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و 95</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bl>
          </a:graphicData>
        </a:graphic>
      </p:graphicFrame>
      <p:sp>
        <p:nvSpPr>
          <p:cNvPr id="1038" name="Rectangle 1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37" name="Picture 13"/>
          <p:cNvPicPr>
            <a:picLocks noChangeAspect="1" noChangeArrowheads="1"/>
          </p:cNvPicPr>
          <p:nvPr/>
        </p:nvPicPr>
        <p:blipFill>
          <a:blip r:embed="rId7">
            <a:clrChange>
              <a:clrFrom>
                <a:srgbClr val="FFFFFF"/>
              </a:clrFrom>
              <a:clrTo>
                <a:srgbClr val="FFFFFF">
                  <a:alpha val="0"/>
                </a:srgbClr>
              </a:clrTo>
            </a:clrChange>
          </a:blip>
          <a:srcRect/>
          <a:stretch>
            <a:fillRect/>
          </a:stretch>
        </p:blipFill>
        <p:spPr bwMode="auto">
          <a:xfrm>
            <a:off x="3786182" y="3143248"/>
            <a:ext cx="642942" cy="385766"/>
          </a:xfrm>
          <a:prstGeom prst="rect">
            <a:avLst/>
          </a:prstGeom>
          <a:noFill/>
        </p:spPr>
      </p:pic>
      <p:sp>
        <p:nvSpPr>
          <p:cNvPr id="1040" name="Rectangle 1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39" name="Picture 15"/>
          <p:cNvPicPr>
            <a:picLocks noChangeAspect="1" noChangeArrowheads="1"/>
          </p:cNvPicPr>
          <p:nvPr/>
        </p:nvPicPr>
        <p:blipFill>
          <a:blip r:embed="rId8">
            <a:clrChange>
              <a:clrFrom>
                <a:srgbClr val="FFFFFF"/>
              </a:clrFrom>
              <a:clrTo>
                <a:srgbClr val="FFFFFF">
                  <a:alpha val="0"/>
                </a:srgbClr>
              </a:clrTo>
            </a:clrChange>
          </a:blip>
          <a:srcRect/>
          <a:stretch>
            <a:fillRect/>
          </a:stretch>
        </p:blipFill>
        <p:spPr bwMode="auto">
          <a:xfrm>
            <a:off x="3071802" y="3214686"/>
            <a:ext cx="500066" cy="236142"/>
          </a:xfrm>
          <a:prstGeom prst="rect">
            <a:avLst/>
          </a:prstGeom>
          <a:noFill/>
        </p:spPr>
      </p:pic>
      <p:sp>
        <p:nvSpPr>
          <p:cNvPr id="1042" name="Rectangle 1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41" name="Picture 17"/>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2428860" y="3143248"/>
            <a:ext cx="428628" cy="364334"/>
          </a:xfrm>
          <a:prstGeom prst="rect">
            <a:avLst/>
          </a:prstGeom>
          <a:noFill/>
        </p:spPr>
      </p:pic>
      <p:sp>
        <p:nvSpPr>
          <p:cNvPr id="1044" name="Rectangle 20"/>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43" name="Picture 19"/>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2000232" y="3116836"/>
            <a:ext cx="214314" cy="331213"/>
          </a:xfrm>
          <a:prstGeom prst="rect">
            <a:avLst/>
          </a:prstGeom>
          <a:noFill/>
        </p:spPr>
      </p:pic>
      <p:sp>
        <p:nvSpPr>
          <p:cNvPr id="1046" name="Rectangle 2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45" name="Picture 21"/>
          <p:cNvPicPr>
            <a:picLocks noChangeAspect="1" noChangeArrowheads="1"/>
          </p:cNvPicPr>
          <p:nvPr/>
        </p:nvPicPr>
        <p:blipFill>
          <a:blip r:embed="rId10">
            <a:clrChange>
              <a:clrFrom>
                <a:srgbClr val="FFFFFF"/>
              </a:clrFrom>
              <a:clrTo>
                <a:srgbClr val="FFFFFF">
                  <a:alpha val="0"/>
                </a:srgbClr>
              </a:clrTo>
            </a:clrChange>
          </a:blip>
          <a:srcRect/>
          <a:stretch>
            <a:fillRect/>
          </a:stretch>
        </p:blipFill>
        <p:spPr bwMode="auto">
          <a:xfrm>
            <a:off x="7500958" y="3143248"/>
            <a:ext cx="214314" cy="331213"/>
          </a:xfrm>
          <a:prstGeom prst="rect">
            <a:avLst/>
          </a:prstGeom>
          <a:noFill/>
        </p:spPr>
      </p:pic>
      <p:pic>
        <p:nvPicPr>
          <p:cNvPr id="27" name="Picture 17"/>
          <p:cNvPicPr>
            <a:picLocks noChangeAspect="1" noChangeArrowheads="1"/>
          </p:cNvPicPr>
          <p:nvPr/>
        </p:nvPicPr>
        <p:blipFill>
          <a:blip r:embed="rId9">
            <a:clrChange>
              <a:clrFrom>
                <a:srgbClr val="FFFFFF"/>
              </a:clrFrom>
              <a:clrTo>
                <a:srgbClr val="FFFFFF">
                  <a:alpha val="0"/>
                </a:srgbClr>
              </a:clrTo>
            </a:clrChange>
          </a:blip>
          <a:srcRect/>
          <a:stretch>
            <a:fillRect/>
          </a:stretch>
        </p:blipFill>
        <p:spPr bwMode="auto">
          <a:xfrm>
            <a:off x="8143900" y="3143248"/>
            <a:ext cx="428628" cy="364334"/>
          </a:xfrm>
          <a:prstGeom prst="rect">
            <a:avLst/>
          </a:prstGeom>
          <a:noFill/>
        </p:spPr>
      </p:pic>
      <p:sp>
        <p:nvSpPr>
          <p:cNvPr id="1048" name="Rectangle 24"/>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47" name="Picture 23"/>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6786578" y="3143248"/>
            <a:ext cx="214314" cy="404815"/>
          </a:xfrm>
          <a:prstGeom prst="rect">
            <a:avLst/>
          </a:prstGeom>
          <a:noFill/>
        </p:spPr>
      </p:pic>
      <p:sp>
        <p:nvSpPr>
          <p:cNvPr id="1050" name="Rectangle 2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49" name="Picture 25"/>
          <p:cNvPicPr>
            <a:picLocks noChangeAspect="1" noChangeArrowheads="1"/>
          </p:cNvPicPr>
          <p:nvPr/>
        </p:nvPicPr>
        <p:blipFill>
          <a:blip r:embed="rId11">
            <a:clrChange>
              <a:clrFrom>
                <a:srgbClr val="FFFFFF"/>
              </a:clrFrom>
              <a:clrTo>
                <a:srgbClr val="FFFFFF">
                  <a:alpha val="0"/>
                </a:srgbClr>
              </a:clrTo>
            </a:clrChange>
          </a:blip>
          <a:srcRect/>
          <a:stretch>
            <a:fillRect/>
          </a:stretch>
        </p:blipFill>
        <p:spPr bwMode="auto">
          <a:xfrm>
            <a:off x="1357290" y="3178172"/>
            <a:ext cx="142876" cy="269877"/>
          </a:xfrm>
          <a:prstGeom prst="rect">
            <a:avLst/>
          </a:prstGeom>
          <a:noFill/>
        </p:spPr>
      </p:pic>
      <p:sp>
        <p:nvSpPr>
          <p:cNvPr id="1052" name="Rectangle 28"/>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a-IR"/>
          </a:p>
        </p:txBody>
      </p:sp>
      <p:pic>
        <p:nvPicPr>
          <p:cNvPr id="1051" name="Picture 27"/>
          <p:cNvPicPr>
            <a:picLocks noChangeAspect="1" noChangeArrowheads="1"/>
          </p:cNvPicPr>
          <p:nvPr/>
        </p:nvPicPr>
        <p:blipFill>
          <a:blip r:embed="rId12">
            <a:clrChange>
              <a:clrFrom>
                <a:srgbClr val="FFFFFF"/>
              </a:clrFrom>
              <a:clrTo>
                <a:srgbClr val="FFFFFF">
                  <a:alpha val="0"/>
                </a:srgbClr>
              </a:clrTo>
            </a:clrChange>
          </a:blip>
          <a:srcRect/>
          <a:stretch>
            <a:fillRect/>
          </a:stretch>
        </p:blipFill>
        <p:spPr bwMode="auto">
          <a:xfrm>
            <a:off x="5000628" y="6215082"/>
            <a:ext cx="2143140" cy="425789"/>
          </a:xfrm>
          <a:prstGeom prst="rect">
            <a:avLst/>
          </a:prstGeom>
          <a:noFill/>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
                                            <p:txEl>
                                              <p:pRg st="2" end="2"/>
                                            </p:txEl>
                                          </p:spTgt>
                                        </p:tgtEl>
                                        <p:attrNameLst>
                                          <p:attrName>style.visibility</p:attrName>
                                        </p:attrNameLst>
                                      </p:cBhvr>
                                      <p:to>
                                        <p:strVal val="visible"/>
                                      </p:to>
                                    </p:set>
                                    <p:animEffect transition="in" filter="fade">
                                      <p:cBhvr>
                                        <p:cTn id="14" dur="1000"/>
                                        <p:tgtEl>
                                          <p:spTgt spid="2">
                                            <p:txEl>
                                              <p:pRg st="2" end="2"/>
                                            </p:txEl>
                                          </p:spTgt>
                                        </p:tgtEl>
                                      </p:cBhvr>
                                    </p:animEffect>
                                    <p:anim calcmode="lin" valueType="num">
                                      <p:cBhvr>
                                        <p:cTn id="1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7" presetClass="entr" presetSubtype="0" fill="hold" nodeType="clickEffect">
                                  <p:stCondLst>
                                    <p:cond delay="0"/>
                                  </p:stCondLst>
                                  <p:childTnLst>
                                    <p:set>
                                      <p:cBhvr>
                                        <p:cTn id="20" dur="1" fill="hold">
                                          <p:stCondLst>
                                            <p:cond delay="0"/>
                                          </p:stCondLst>
                                        </p:cTn>
                                        <p:tgtEl>
                                          <p:spTgt spid="2">
                                            <p:txEl>
                                              <p:pRg st="3" end="3"/>
                                            </p:txEl>
                                          </p:spTgt>
                                        </p:tgtEl>
                                        <p:attrNameLst>
                                          <p:attrName>style.visibility</p:attrName>
                                        </p:attrNameLst>
                                      </p:cBhvr>
                                      <p:to>
                                        <p:strVal val="visible"/>
                                      </p:to>
                                    </p:set>
                                    <p:animEffect transition="in" filter="fade">
                                      <p:cBhvr>
                                        <p:cTn id="21" dur="1000"/>
                                        <p:tgtEl>
                                          <p:spTgt spid="2">
                                            <p:txEl>
                                              <p:pRg st="3" end="3"/>
                                            </p:txEl>
                                          </p:spTgt>
                                        </p:tgtEl>
                                      </p:cBhvr>
                                    </p:animEffect>
                                    <p:anim calcmode="lin" valueType="num">
                                      <p:cBhvr>
                                        <p:cTn id="2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7" presetClass="entr" presetSubtype="0" fill="hold" nodeType="clickEffect">
                                  <p:stCondLst>
                                    <p:cond delay="0"/>
                                  </p:stCondLst>
                                  <p:childTnLst>
                                    <p:set>
                                      <p:cBhvr>
                                        <p:cTn id="27" dur="1" fill="hold">
                                          <p:stCondLst>
                                            <p:cond delay="0"/>
                                          </p:stCondLst>
                                        </p:cTn>
                                        <p:tgtEl>
                                          <p:spTgt spid="2">
                                            <p:txEl>
                                              <p:pRg st="4" end="4"/>
                                            </p:txEl>
                                          </p:spTgt>
                                        </p:tgtEl>
                                        <p:attrNameLst>
                                          <p:attrName>style.visibility</p:attrName>
                                        </p:attrNameLst>
                                      </p:cBhvr>
                                      <p:to>
                                        <p:strVal val="visible"/>
                                      </p:to>
                                    </p:set>
                                    <p:animEffect transition="in" filter="fade">
                                      <p:cBhvr>
                                        <p:cTn id="28" dur="1000"/>
                                        <p:tgtEl>
                                          <p:spTgt spid="2">
                                            <p:txEl>
                                              <p:pRg st="4" end="4"/>
                                            </p:txEl>
                                          </p:spTgt>
                                        </p:tgtEl>
                                      </p:cBhvr>
                                    </p:animEffect>
                                    <p:anim calcmode="lin" valueType="num">
                                      <p:cBhvr>
                                        <p:cTn id="2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7" presetClass="entr" presetSubtype="0" fill="hold" nodeType="clickEffect">
                                  <p:stCondLst>
                                    <p:cond delay="0"/>
                                  </p:stCondLst>
                                  <p:childTnLst>
                                    <p:set>
                                      <p:cBhvr>
                                        <p:cTn id="34" dur="1" fill="hold">
                                          <p:stCondLst>
                                            <p:cond delay="0"/>
                                          </p:stCondLst>
                                        </p:cTn>
                                        <p:tgtEl>
                                          <p:spTgt spid="2">
                                            <p:txEl>
                                              <p:pRg st="6" end="6"/>
                                            </p:txEl>
                                          </p:spTgt>
                                        </p:tgtEl>
                                        <p:attrNameLst>
                                          <p:attrName>style.visibility</p:attrName>
                                        </p:attrNameLst>
                                      </p:cBhvr>
                                      <p:to>
                                        <p:strVal val="visible"/>
                                      </p:to>
                                    </p:set>
                                    <p:animEffect transition="in" filter="fade">
                                      <p:cBhvr>
                                        <p:cTn id="35" dur="1000"/>
                                        <p:tgtEl>
                                          <p:spTgt spid="2">
                                            <p:txEl>
                                              <p:pRg st="6" end="6"/>
                                            </p:txEl>
                                          </p:spTgt>
                                        </p:tgtEl>
                                      </p:cBhvr>
                                    </p:animEffect>
                                    <p:anim calcmode="lin" valueType="num">
                                      <p:cBhvr>
                                        <p:cTn id="36"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7" presetClass="entr" presetSubtype="0" fill="hold" nodeType="clickEffect">
                                  <p:stCondLst>
                                    <p:cond delay="0"/>
                                  </p:stCondLst>
                                  <p:childTnLst>
                                    <p:set>
                                      <p:cBhvr>
                                        <p:cTn id="41" dur="1" fill="hold">
                                          <p:stCondLst>
                                            <p:cond delay="0"/>
                                          </p:stCondLst>
                                        </p:cTn>
                                        <p:tgtEl>
                                          <p:spTgt spid="2">
                                            <p:txEl>
                                              <p:pRg st="7" end="7"/>
                                            </p:txEl>
                                          </p:spTgt>
                                        </p:tgtEl>
                                        <p:attrNameLst>
                                          <p:attrName>style.visibility</p:attrName>
                                        </p:attrNameLst>
                                      </p:cBhvr>
                                      <p:to>
                                        <p:strVal val="visible"/>
                                      </p:to>
                                    </p:set>
                                    <p:animEffect transition="in" filter="fade">
                                      <p:cBhvr>
                                        <p:cTn id="42" dur="1000"/>
                                        <p:tgtEl>
                                          <p:spTgt spid="2">
                                            <p:txEl>
                                              <p:pRg st="7" end="7"/>
                                            </p:txEl>
                                          </p:spTgt>
                                        </p:tgtEl>
                                      </p:cBhvr>
                                    </p:animEffect>
                                    <p:anim calcmode="lin" valueType="num">
                                      <p:cBhvr>
                                        <p:cTn id="43"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8" presetClass="entr" presetSubtype="16" fill="hold" nodeType="click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diamond(in)">
                                      <p:cBhvr>
                                        <p:cTn id="49" dur="2000"/>
                                        <p:tgtEl>
                                          <p:spTgt spid="16"/>
                                        </p:tgtEl>
                                      </p:cBhvr>
                                    </p:animEffect>
                                  </p:childTnLst>
                                </p:cTn>
                              </p:par>
                            </p:childTnLst>
                          </p:cTn>
                        </p:par>
                      </p:childTnLst>
                    </p:cTn>
                  </p:par>
                  <p:par>
                    <p:cTn id="50" fill="hold">
                      <p:stCondLst>
                        <p:cond delay="indefinite"/>
                      </p:stCondLst>
                      <p:childTnLst>
                        <p:par>
                          <p:cTn id="51" fill="hold">
                            <p:stCondLst>
                              <p:cond delay="0"/>
                            </p:stCondLst>
                            <p:childTnLst>
                              <p:par>
                                <p:cTn id="52" presetID="54" presetClass="entr" presetSubtype="0" accel="100000" fill="hold" nodeType="click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p:cTn id="54" dur="500" fill="hold"/>
                                        <p:tgtEl>
                                          <p:spTgt spid="11"/>
                                        </p:tgtEl>
                                        <p:attrNameLst>
                                          <p:attrName>ppt_w</p:attrName>
                                        </p:attrNameLst>
                                      </p:cBhvr>
                                      <p:tavLst>
                                        <p:tav tm="0">
                                          <p:val>
                                            <p:strVal val="#ppt_w*0.05"/>
                                          </p:val>
                                        </p:tav>
                                        <p:tav tm="100000">
                                          <p:val>
                                            <p:strVal val="#ppt_w"/>
                                          </p:val>
                                        </p:tav>
                                      </p:tavLst>
                                    </p:anim>
                                    <p:anim calcmode="lin" valueType="num">
                                      <p:cBhvr>
                                        <p:cTn id="55" dur="500" fill="hold"/>
                                        <p:tgtEl>
                                          <p:spTgt spid="11"/>
                                        </p:tgtEl>
                                        <p:attrNameLst>
                                          <p:attrName>ppt_h</p:attrName>
                                        </p:attrNameLst>
                                      </p:cBhvr>
                                      <p:tavLst>
                                        <p:tav tm="0">
                                          <p:val>
                                            <p:strVal val="#ppt_h"/>
                                          </p:val>
                                        </p:tav>
                                        <p:tav tm="100000">
                                          <p:val>
                                            <p:strVal val="#ppt_h"/>
                                          </p:val>
                                        </p:tav>
                                      </p:tavLst>
                                    </p:anim>
                                    <p:anim calcmode="lin" valueType="num">
                                      <p:cBhvr>
                                        <p:cTn id="56" dur="500" fill="hold"/>
                                        <p:tgtEl>
                                          <p:spTgt spid="11"/>
                                        </p:tgtEl>
                                        <p:attrNameLst>
                                          <p:attrName>ppt_x</p:attrName>
                                        </p:attrNameLst>
                                      </p:cBhvr>
                                      <p:tavLst>
                                        <p:tav tm="0">
                                          <p:val>
                                            <p:strVal val="#ppt_x-.2"/>
                                          </p:val>
                                        </p:tav>
                                        <p:tav tm="100000">
                                          <p:val>
                                            <p:strVal val="#ppt_x"/>
                                          </p:val>
                                        </p:tav>
                                      </p:tavLst>
                                    </p:anim>
                                    <p:anim calcmode="lin" valueType="num">
                                      <p:cBhvr>
                                        <p:cTn id="57" dur="500" fill="hold"/>
                                        <p:tgtEl>
                                          <p:spTgt spid="11"/>
                                        </p:tgtEl>
                                        <p:attrNameLst>
                                          <p:attrName>ppt_y</p:attrName>
                                        </p:attrNameLst>
                                      </p:cBhvr>
                                      <p:tavLst>
                                        <p:tav tm="0">
                                          <p:val>
                                            <p:strVal val="#ppt_y"/>
                                          </p:val>
                                        </p:tav>
                                        <p:tav tm="100000">
                                          <p:val>
                                            <p:strVal val="#ppt_y"/>
                                          </p:val>
                                        </p:tav>
                                      </p:tavLst>
                                    </p:anim>
                                    <p:animEffect transition="in" filter="fade">
                                      <p:cBhvr>
                                        <p:cTn id="5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ChangeArrowheads="1"/>
          </p:cNvSpPr>
          <p:nvPr/>
        </p:nvSpPr>
        <p:spPr bwMode="auto">
          <a:xfrm>
            <a:off x="6572264" y="0"/>
            <a:ext cx="2571736"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1" eaLnBrk="1" fontAlgn="base" latinLnBrk="0" hangingPunct="1">
              <a:lnSpc>
                <a:spcPct val="150000"/>
              </a:lnSpc>
              <a:spcBef>
                <a:spcPct val="0"/>
              </a:spcBef>
              <a:spcAft>
                <a:spcPct val="0"/>
              </a:spcAft>
              <a:buClrTx/>
              <a:buSzTx/>
              <a:buFontTx/>
              <a:buChar char="•"/>
              <a:tabLst/>
            </a:pPr>
            <a:r>
              <a:rPr lang="fa-IR" sz="2400" b="1" cap="all" dirty="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نمودار چند بر </a:t>
            </a:r>
            <a:r>
              <a:rPr lang="fa-IR" sz="24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فراوانی</a:t>
            </a:r>
            <a:endParaRPr lang="en-US" sz="2400" b="1" cap="all" dirty="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endParaRPr>
          </a:p>
        </p:txBody>
      </p:sp>
      <p:graphicFrame>
        <p:nvGraphicFramePr>
          <p:cNvPr id="3" name="نمودار 2"/>
          <p:cNvGraphicFramePr/>
          <p:nvPr/>
        </p:nvGraphicFramePr>
        <p:xfrm>
          <a:off x="3143240" y="785794"/>
          <a:ext cx="6000760" cy="44291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جدول 4"/>
          <p:cNvGraphicFramePr>
            <a:graphicFrameLocks noGrp="1"/>
          </p:cNvGraphicFramePr>
          <p:nvPr/>
        </p:nvGraphicFramePr>
        <p:xfrm>
          <a:off x="61882" y="785794"/>
          <a:ext cx="2995602" cy="3708400"/>
        </p:xfrm>
        <a:graphic>
          <a:graphicData uri="http://schemas.openxmlformats.org/drawingml/2006/table">
            <a:tbl>
              <a:tblPr rtl="1" firstRow="1" bandRow="1">
                <a:tableStyleId>{5940675A-B579-460E-94D1-54222C63F5DA}</a:tableStyleId>
              </a:tblPr>
              <a:tblGrid>
                <a:gridCol w="996485"/>
                <a:gridCol w="849547"/>
                <a:gridCol w="1149570"/>
              </a:tblGrid>
              <a:tr h="370840">
                <a:tc>
                  <a:txBody>
                    <a:bodyPr/>
                    <a:lstStyle/>
                    <a:p>
                      <a:pPr algn="ctr" rtl="1"/>
                      <a:r>
                        <a:rPr lang="en-US" sz="1800" b="1" kern="1200" cap="none" baseline="0"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xI</a:t>
                      </a:r>
                      <a:endParaRPr lang="fa-IR" sz="1800" b="1" kern="1200" cap="none"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c>
                  <a:txBody>
                    <a:bodyPr/>
                    <a:lstStyle/>
                    <a:p>
                      <a:pPr algn="ctr" rtl="1"/>
                      <a:r>
                        <a:rPr lang="en-US" sz="1800" b="1" kern="1200" cap="none" baseline="0"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fi</a:t>
                      </a:r>
                      <a:endParaRPr lang="fa-IR" sz="1800" b="1" kern="1200" cap="none"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دسته ها</a:t>
                      </a: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69</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0</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71- 67</a:t>
                      </a: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2</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75 </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- 71</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4</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- 75</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81</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83</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- 79</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85</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5</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87</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- 83</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89</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3</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91</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- 87</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93</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7</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95</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- 91</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97</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6</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99</a:t>
                      </a:r>
                      <a:r>
                        <a:rPr lang="fa-IR" sz="1800" b="1" kern="1200" cap="all" baseline="0"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- 95</a:t>
                      </a:r>
                      <a:endPar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txBody>
                  <a:tcPr/>
                </a:tc>
              </a:tr>
              <a:tr h="370840">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101</a:t>
                      </a:r>
                    </a:p>
                  </a:txBody>
                  <a:tcPr/>
                </a:tc>
                <a:tc>
                  <a:txBody>
                    <a:bodyPr/>
                    <a:lstStyle/>
                    <a:p>
                      <a:pPr algn="ctr" rtl="1"/>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0</a:t>
                      </a: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kern="1200"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103- 99</a:t>
                      </a:r>
                    </a:p>
                  </a:txBody>
                  <a:tcPr/>
                </a:tc>
              </a:tr>
            </a:tbl>
          </a:graphicData>
        </a:graphic>
      </p:graphicFrame>
    </p:spTree>
    <p:custDataLst>
      <p:tags r:id="rId1"/>
    </p:custDataLst>
  </p:cSld>
  <p:clrMapOvr>
    <a:masterClrMapping/>
  </p:clrMapOvr>
  <p:transition advClick="0" advTm="2000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146">
                                            <p:txEl>
                                              <p:pRg st="0" end="0"/>
                                            </p:txEl>
                                          </p:spTgt>
                                        </p:tgtEl>
                                        <p:attrNameLst>
                                          <p:attrName>style.visibility</p:attrName>
                                        </p:attrNameLst>
                                      </p:cBhvr>
                                      <p:to>
                                        <p:strVal val="visible"/>
                                      </p:to>
                                    </p:set>
                                    <p:animEffect transition="in" filter="blinds(horizontal)">
                                      <p:cBhvr>
                                        <p:cTn id="7" dur="500"/>
                                        <p:tgtEl>
                                          <p:spTgt spid="614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diamond(in)">
                                      <p:cBhvr>
                                        <p:cTn id="12" dur="20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5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Scale>
                                      <p:cBhvr>
                                        <p:cTn id="17"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5"/>
                                        </p:tgtEl>
                                        <p:attrNameLst>
                                          <p:attrName>ppt_x</p:attrName>
                                          <p:attrName>ppt_y</p:attrName>
                                        </p:attrNameLst>
                                      </p:cBhvr>
                                    </p:animMotion>
                                    <p:animEffect transition="in" filter="fade">
                                      <p:cBhvr>
                                        <p:cTn id="1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4"/>
          <p:cNvSpPr>
            <a:spLocks noChangeArrowheads="1"/>
          </p:cNvSpPr>
          <p:nvPr/>
        </p:nvSpPr>
        <p:spPr bwMode="auto">
          <a:xfrm>
            <a:off x="0" y="0"/>
            <a:ext cx="9144000" cy="6878806"/>
          </a:xfrm>
          <a:prstGeom prst="rect">
            <a:avLst/>
          </a:prstGeom>
          <a:ln>
            <a:headEnd/>
            <a:tailEnd/>
          </a:ln>
        </p:spPr>
        <p:style>
          <a:lnRef idx="1">
            <a:schemeClr val="accent5"/>
          </a:lnRef>
          <a:fillRef idx="2">
            <a:schemeClr val="accent5"/>
          </a:fillRef>
          <a:effectRef idx="1">
            <a:schemeClr val="accent5"/>
          </a:effectRef>
          <a:fontRef idx="minor">
            <a:schemeClr val="dk1"/>
          </a:fontRef>
        </p:style>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tabLst/>
            </a:pPr>
            <a:r>
              <a:rPr lang="fa-IR" sz="2800" b="1" cap="all" dirty="0" smtClean="0" bmk="">
                <a:ln w="9000" cmpd="sng">
                  <a:solidFill>
                    <a:srgbClr val="FF0000"/>
                  </a:solidFill>
                  <a:prstDash val="solid"/>
                </a:ln>
                <a:solidFill>
                  <a:srgbClr val="FF0000"/>
                </a:solidFill>
                <a:effectLst>
                  <a:reflection blurRad="12700" stA="28000" endPos="45000" dist="1000" dir="5400000" sy="-100000" algn="bl" rotWithShape="0"/>
                </a:effectLst>
                <a:latin typeface="Calibri" pitchFamily="34" charset="0"/>
                <a:ea typeface="Calibri" pitchFamily="34" charset="0"/>
                <a:cs typeface="B Nazanin" pitchFamily="2" charset="-78"/>
              </a:rPr>
              <a:t>نتیجه گیری: </a:t>
            </a:r>
            <a:r>
              <a:rPr lang="fa-IR" sz="2800"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با اینکه ما به کمک این تست </a:t>
            </a:r>
            <a:r>
              <a:rPr lang="fa-IR" sz="2800" b="1"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نمی</a:t>
            </a:r>
            <a:r>
              <a:rPr lang="fa-IR" sz="2800"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توانیم به طور کامل در مورد ضریب هوشی افراد قضاوت کنیم و یکی دیگر از عواملی که نتیجه ی این پروژه را محدود کرده است کم بودن تعداد اعضای نمونه است که البسه ما برای خنثی کردن اثر این مشکل سعی کردیم که انتخاب داده ها کاملاً به صورت تصادفی صورت گیرد.</a:t>
            </a:r>
          </a:p>
          <a:p>
            <a:pPr marL="0" marR="0" lvl="0" indent="0" algn="justLow" defTabSz="914400" rtl="1" eaLnBrk="1" fontAlgn="base" latinLnBrk="0" hangingPunct="1">
              <a:lnSpc>
                <a:spcPct val="150000"/>
              </a:lnSpc>
              <a:spcBef>
                <a:spcPct val="0"/>
              </a:spcBef>
              <a:spcAft>
                <a:spcPct val="0"/>
              </a:spcAft>
              <a:buClrTx/>
              <a:buSzTx/>
              <a:tabLst/>
            </a:pPr>
            <a:r>
              <a:rPr lang="fa-IR" sz="2800"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بر اساس این پروژه ما فهمیدیم که در این نمونه ما بیشتر افراد ضریب هوشی بالای 92 دارند و پراکندگی </a:t>
            </a:r>
            <a:r>
              <a:rPr lang="fa-IR" sz="2800" b="1" cap="all" dirty="0" err="1"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ذربین</a:t>
            </a:r>
            <a:r>
              <a:rPr lang="fa-IR" sz="2800"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rPr>
              <a:t> افراد با ضریب هوشی پایین بیشتر است.</a:t>
            </a:r>
          </a:p>
          <a:p>
            <a:pPr marL="0" marR="0" lvl="0" indent="0" algn="justLow" defTabSz="914400" rtl="1" eaLnBrk="1" fontAlgn="base" latinLnBrk="0" hangingPunct="1">
              <a:lnSpc>
                <a:spcPct val="150000"/>
              </a:lnSpc>
              <a:spcBef>
                <a:spcPct val="0"/>
              </a:spcBef>
              <a:spcAft>
                <a:spcPct val="0"/>
              </a:spcAft>
              <a:buClrTx/>
              <a:buSzTx/>
              <a:tabLst/>
            </a:pPr>
            <a:endParaRPr lang="fa-IR" sz="2800"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endParaRPr lang="fa-IR" sz="1400"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a:p>
            <a:pPr marL="0" marR="0" lvl="0" indent="0" algn="justLow" defTabSz="914400" rtl="1" eaLnBrk="1" fontAlgn="base" latinLnBrk="0" hangingPunct="1">
              <a:lnSpc>
                <a:spcPct val="150000"/>
              </a:lnSpc>
              <a:spcBef>
                <a:spcPct val="0"/>
              </a:spcBef>
              <a:spcAft>
                <a:spcPct val="0"/>
              </a:spcAft>
              <a:buClrTx/>
              <a:buSzTx/>
              <a:tabLst/>
            </a:pPr>
            <a:endParaRPr lang="fa-IR" sz="2800" b="1" cap="all" dirty="0" smtClean="0" bmk="">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Calibri" pitchFamily="34" charset="0"/>
              <a:ea typeface="Calibri" pitchFamily="34" charset="0"/>
              <a:cs typeface="B Nazanin" pitchFamily="2" charset="-78"/>
            </a:endParaRPr>
          </a:p>
        </p:txBody>
      </p:sp>
    </p:spTree>
  </p:cSld>
  <p:clrMapOvr>
    <a:masterClrMapping/>
  </p:clrMapOvr>
  <p:transition advClick="0" advTm="15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000"/>
                                        <p:tgtEl>
                                          <p:spTgt spid="2">
                                            <p:txEl>
                                              <p:pRg st="0" end="0"/>
                                            </p:txEl>
                                          </p:spTgt>
                                        </p:tgtEl>
                                      </p:cBhvr>
                                    </p:animEffect>
                                    <p:anim calcmode="lin" valueType="num">
                                      <p:cBhvr>
                                        <p:cTn id="8"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7" presetClass="entr" presetSubtype="0" fill="hold"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Effect transition="in" filter="fade">
                                      <p:cBhvr>
                                        <p:cTn id="14" dur="1000"/>
                                        <p:tgtEl>
                                          <p:spTgt spid="2">
                                            <p:txEl>
                                              <p:pRg st="1" end="1"/>
                                            </p:txEl>
                                          </p:spTgt>
                                        </p:tgtEl>
                                      </p:cBhvr>
                                    </p:animEffect>
                                    <p:anim calcmode="lin" valueType="num">
                                      <p:cBhvr>
                                        <p:cTn id="15"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3"/>
</p:tagLst>
</file>

<file path=ppt/tags/tag2.xml><?xml version="1.0" encoding="utf-8"?>
<p:tagLst xmlns:a="http://schemas.openxmlformats.org/drawingml/2006/main" xmlns:r="http://schemas.openxmlformats.org/officeDocument/2006/relationships" xmlns:p="http://schemas.openxmlformats.org/presentationml/2006/main">
  <p:tag name="TIMING" val="|0"/>
</p:tagLst>
</file>

<file path=ppt/tags/tag3.xml><?xml version="1.0" encoding="utf-8"?>
<p:tagLst xmlns:a="http://schemas.openxmlformats.org/drawingml/2006/main" xmlns:r="http://schemas.openxmlformats.org/officeDocument/2006/relationships" xmlns:p="http://schemas.openxmlformats.org/presentationml/2006/main">
  <p:tag name="TIMING" val="|0"/>
</p:tagLst>
</file>

<file path=ppt/tags/tag4.xml><?xml version="1.0" encoding="utf-8"?>
<p:tagLst xmlns:a="http://schemas.openxmlformats.org/drawingml/2006/main" xmlns:r="http://schemas.openxmlformats.org/officeDocument/2006/relationships" xmlns:p="http://schemas.openxmlformats.org/presentationml/2006/main">
  <p:tag name="TIMING" val="|0.2|1.5"/>
</p:tagLst>
</file>

<file path=ppt/tags/tag5.xml><?xml version="1.0" encoding="utf-8"?>
<p:tagLst xmlns:a="http://schemas.openxmlformats.org/drawingml/2006/main" xmlns:r="http://schemas.openxmlformats.org/officeDocument/2006/relationships" xmlns:p="http://schemas.openxmlformats.org/presentationml/2006/main">
  <p:tag name="TIMING" val="|0|1.4|1.3"/>
</p:tagLst>
</file>

<file path=ppt/theme/theme1.xml><?xml version="1.0" encoding="utf-8"?>
<a:theme xmlns:a="http://schemas.openxmlformats.org/drawingml/2006/main" name="طرح زمینه Office">
  <a:themeElements>
    <a:clrScheme name="دفتر کار">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دفتر کار">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دفتر کار">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492</TotalTime>
  <Words>1083</Words>
  <Application>Microsoft Office PowerPoint</Application>
  <PresentationFormat>On-screen Show (4:3)</PresentationFormat>
  <Paragraphs>285</Paragraphs>
  <Slides>11</Slides>
  <Notes>0</Notes>
  <HiddenSlides>0</HiddenSlides>
  <MMClips>1</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طرح زمینه Office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artin-masi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اسلاید 1</dc:title>
  <dc:creator>artin</dc:creator>
  <cp:lastModifiedBy>khoda</cp:lastModifiedBy>
  <cp:revision>78</cp:revision>
  <dcterms:created xsi:type="dcterms:W3CDTF">2012-05-12T19:03:09Z</dcterms:created>
  <dcterms:modified xsi:type="dcterms:W3CDTF">2018-06-05T21:28:42Z</dcterms:modified>
</cp:coreProperties>
</file>