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4"/>
  </p:notesMasterIdLst>
  <p:sldIdLst>
    <p:sldId id="270" r:id="rId2"/>
    <p:sldId id="256" r:id="rId3"/>
    <p:sldId id="257" r:id="rId4"/>
    <p:sldId id="258" r:id="rId5"/>
    <p:sldId id="259" r:id="rId6"/>
    <p:sldId id="260" r:id="rId7"/>
    <p:sldId id="264" r:id="rId8"/>
    <p:sldId id="265" r:id="rId9"/>
    <p:sldId id="266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ABCA40-85BE-44C9-8422-F6B7EA90940C}" type="datetimeFigureOut">
              <a:rPr lang="en-US" smtClean="0"/>
              <a:t>5/9/2020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EC7AA6-9083-41C2-A6B5-1DA70D9A50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461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EC7AA6-9083-41C2-A6B5-1DA70D9A50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259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079409-037C-4F69-B1A1-39EDB5B708BC}" type="slidenum">
              <a:rPr lang="en-US"/>
              <a:pPr/>
              <a:t>2</a:t>
            </a:fld>
            <a:endParaRPr lang="en-US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226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AC5E03F-B4F1-484D-B3C6-2A9E8D5FEA85}" type="slidenum">
              <a:rPr lang="en-US"/>
              <a:pPr/>
              <a:t>3</a:t>
            </a:fld>
            <a:endParaRPr lang="en-US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5324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33013C5-1696-4650-8676-638BAC40859C}" type="slidenum">
              <a:rPr lang="en-US"/>
              <a:pPr/>
              <a:t>4</a:t>
            </a:fld>
            <a:endParaRPr lang="en-US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31400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FED748-BF31-446D-9E9E-AF37908B4EF5}" type="slidenum">
              <a:rPr lang="en-US"/>
              <a:pPr/>
              <a:t>5</a:t>
            </a:fld>
            <a:endParaRPr lang="en-US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890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7AF024-FF7A-4F61-A081-22400F3C7A2A}" type="slidenum">
              <a:rPr lang="en-US"/>
              <a:pPr/>
              <a:t>6</a:t>
            </a:fld>
            <a:endParaRPr lang="en-US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3492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F0D0F07-B88A-4850-BECE-1C105E1B66A0}" type="slidenum">
              <a:rPr lang="en-US"/>
              <a:pPr/>
              <a:t>7</a:t>
            </a:fld>
            <a:endParaRPr lang="en-US"/>
          </a:p>
        </p:txBody>
      </p:sp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3792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652D514-B775-475F-A164-668310D37E71}" type="slidenum">
              <a:rPr lang="en-US"/>
              <a:pPr/>
              <a:t>8</a:t>
            </a:fld>
            <a:endParaRPr lang="en-US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464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B327B9-8678-4ACC-B5FB-ECBA9CE5ABCE}" type="slidenum">
              <a:rPr lang="en-US"/>
              <a:pPr/>
              <a:t>9</a:t>
            </a:fld>
            <a:endParaRPr lang="en-US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9067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E0C7FD-0B9B-424A-B806-91A295023CCD}" type="slidenum">
              <a:rPr lang="en-US"/>
              <a:pPr/>
              <a:t>10</a:t>
            </a:fld>
            <a:endParaRPr lang="en-US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7703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27D717-DDE8-4772-912F-D97FC126702E}" type="slidenum">
              <a:rPr lang="en-US"/>
              <a:pPr/>
              <a:t>11</a:t>
            </a:fld>
            <a:endParaRPr lang="en-US"/>
          </a:p>
        </p:txBody>
      </p:sp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1619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D32E9EB-7088-4AC6-98FD-D5177654D21E}" type="slidenum">
              <a:rPr lang="en-US"/>
              <a:pPr/>
              <a:t>12</a:t>
            </a:fld>
            <a:endParaRPr lang="en-US"/>
          </a:p>
        </p:txBody>
      </p:sp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49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76200"/>
            <a:ext cx="77724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62038" y="1766888"/>
            <a:ext cx="3808412" cy="41132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2850" y="1766888"/>
            <a:ext cx="3808413" cy="41132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685800" y="6400800"/>
            <a:ext cx="30480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Copyright © 2004 Allyn and Bacon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70104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	</a:t>
            </a:r>
            <a:fld id="{F8039593-3F19-4EBE-B010-D796CC73B57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1016248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" y="4114800"/>
            <a:ext cx="8458200" cy="1676400"/>
          </a:xfrm>
          <a:noFill/>
          <a:ln/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fa-IR" i="1" dirty="0" smtClean="0"/>
              <a:t>پس </a:t>
            </a:r>
            <a:r>
              <a:rPr lang="fa-IR" i="1" dirty="0" smtClean="0"/>
              <a:t>زمینه های باستان شناسی</a:t>
            </a:r>
            <a:endParaRPr lang="en-US" sz="700" i="1" dirty="0"/>
          </a:p>
          <a:p>
            <a:pPr>
              <a:lnSpc>
                <a:spcPct val="90000"/>
              </a:lnSpc>
            </a:pPr>
            <a:endParaRPr lang="en-US" sz="700" i="1" dirty="0"/>
          </a:p>
          <a:p>
            <a:pPr>
              <a:lnSpc>
                <a:spcPct val="90000"/>
              </a:lnSpc>
            </a:pPr>
            <a:endParaRPr lang="en-US" sz="700" i="1" dirty="0"/>
          </a:p>
          <a:p>
            <a:pPr>
              <a:lnSpc>
                <a:spcPct val="90000"/>
              </a:lnSpc>
            </a:pPr>
            <a:endParaRPr lang="en-US" sz="700" i="1" dirty="0"/>
          </a:p>
          <a:p>
            <a:pPr>
              <a:lnSpc>
                <a:spcPct val="60000"/>
              </a:lnSpc>
            </a:pPr>
            <a:endParaRPr lang="en-US" sz="800" dirty="0"/>
          </a:p>
          <a:p>
            <a:pPr>
              <a:lnSpc>
                <a:spcPct val="60000"/>
              </a:lnSpc>
            </a:pPr>
            <a:endParaRPr lang="en-US" sz="800" dirty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781800" y="6400800"/>
            <a:ext cx="1828800" cy="457200"/>
          </a:xfrm>
          <a:prstGeom prst="rect">
            <a:avLst/>
          </a:prstGeom>
        </p:spPr>
        <p:txBody>
          <a:bodyPr/>
          <a:lstStyle/>
          <a:p>
            <a:fld id="{9616C0A7-1FA7-44CD-BB83-DB00BA56B13F}" type="slidenum">
              <a:rPr lang="en-US"/>
              <a:pPr/>
              <a:t>2</a:t>
            </a:fld>
            <a:endParaRPr lang="en-US"/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1676400" y="6019800"/>
            <a:ext cx="66294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algn="l">
              <a:spcBef>
                <a:spcPct val="50000"/>
              </a:spcBef>
              <a:buFontTx/>
              <a:buChar char="•"/>
            </a:pPr>
            <a:endParaRPr lang="en-US" sz="240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686800" cy="1143000"/>
          </a:xfrm>
          <a:noFill/>
          <a:ln/>
        </p:spPr>
        <p:txBody>
          <a:bodyPr>
            <a:normAutofit fontScale="90000"/>
          </a:bodyPr>
          <a:lstStyle/>
          <a:p>
            <a:r>
              <a:rPr lang="en-US" sz="3600" dirty="0"/>
              <a:t>Ancient </a:t>
            </a:r>
            <a:r>
              <a:rPr lang="en-US" sz="3600" dirty="0" smtClean="0"/>
              <a:t>Archaeology</a:t>
            </a:r>
            <a:r>
              <a:rPr lang="fa-IR" sz="3600" dirty="0" smtClean="0"/>
              <a:t>باستان شناسی دوران باستان</a:t>
            </a:r>
            <a:endParaRPr lang="en-US" sz="3600" dirty="0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2004 Allyn and Bacon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	</a:t>
            </a:r>
            <a:fld id="{136654D4-3D9D-4EF5-9B96-875CDEF1C8DC}" type="slidenum">
              <a:rPr lang="en-US"/>
              <a:pPr/>
              <a:t>3</a:t>
            </a:fld>
            <a:endParaRPr lang="en-US"/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992188" y="3049588"/>
            <a:ext cx="3502025" cy="152082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>
              <a:lnSpc>
                <a:spcPct val="70000"/>
              </a:lnSpc>
            </a:pPr>
            <a:r>
              <a:rPr lang="en-US" dirty="0"/>
              <a:t>Ancient </a:t>
            </a:r>
            <a:r>
              <a:rPr lang="en-US" dirty="0" smtClean="0"/>
              <a:t>Egyptians</a:t>
            </a:r>
            <a:endParaRPr lang="fa-IR" dirty="0" smtClean="0"/>
          </a:p>
          <a:p>
            <a:pPr>
              <a:lnSpc>
                <a:spcPct val="70000"/>
              </a:lnSpc>
            </a:pPr>
            <a:r>
              <a:rPr lang="fa-IR" dirty="0" smtClean="0"/>
              <a:t>مصریان باستان</a:t>
            </a:r>
            <a:endParaRPr lang="en-US" dirty="0"/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5183188" y="4954588"/>
            <a:ext cx="3502025" cy="152082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F5F2EB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>
              <a:lnSpc>
                <a:spcPct val="80000"/>
              </a:lnSpc>
            </a:pPr>
            <a:r>
              <a:rPr lang="en-US" dirty="0"/>
              <a:t>Ancient </a:t>
            </a:r>
            <a:r>
              <a:rPr lang="en-US" dirty="0" smtClean="0"/>
              <a:t>Romans</a:t>
            </a:r>
            <a:endParaRPr lang="fa-IR" dirty="0" smtClean="0"/>
          </a:p>
          <a:p>
            <a:pPr>
              <a:lnSpc>
                <a:spcPct val="80000"/>
              </a:lnSpc>
            </a:pPr>
            <a:r>
              <a:rPr lang="fa-IR" dirty="0" smtClean="0"/>
              <a:t>رومیان باستان</a:t>
            </a:r>
            <a:endParaRPr lang="en-US" dirty="0"/>
          </a:p>
        </p:txBody>
      </p:sp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992188" y="4954588"/>
            <a:ext cx="3502025" cy="152082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D4C6A8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>
              <a:lnSpc>
                <a:spcPct val="80000"/>
              </a:lnSpc>
            </a:pPr>
            <a:r>
              <a:rPr lang="en-US" dirty="0"/>
              <a:t>Ancient </a:t>
            </a:r>
            <a:r>
              <a:rPr lang="en-US" dirty="0" smtClean="0"/>
              <a:t>Greeks</a:t>
            </a:r>
            <a:endParaRPr lang="fa-IR" dirty="0" smtClean="0"/>
          </a:p>
          <a:p>
            <a:pPr>
              <a:lnSpc>
                <a:spcPct val="80000"/>
              </a:lnSpc>
            </a:pPr>
            <a:r>
              <a:rPr lang="fa-IR" dirty="0" smtClean="0"/>
              <a:t>یونانیان باستان</a:t>
            </a:r>
            <a:endParaRPr lang="en-US" dirty="0"/>
          </a:p>
        </p:txBody>
      </p:sp>
      <p:sp>
        <p:nvSpPr>
          <p:cNvPr id="39943" name="Rectangle 7"/>
          <p:cNvSpPr>
            <a:spLocks noChangeArrowheads="1"/>
          </p:cNvSpPr>
          <p:nvPr/>
        </p:nvSpPr>
        <p:spPr bwMode="auto">
          <a:xfrm>
            <a:off x="5183188" y="3049588"/>
            <a:ext cx="3502025" cy="152082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>
              <a:lnSpc>
                <a:spcPct val="90000"/>
              </a:lnSpc>
            </a:pPr>
            <a:r>
              <a:rPr lang="en-US" dirty="0"/>
              <a:t>King of </a:t>
            </a:r>
            <a:r>
              <a:rPr lang="en-US" dirty="0" smtClean="0"/>
              <a:t>Babylon</a:t>
            </a:r>
            <a:endParaRPr lang="fa-IR" dirty="0" smtClean="0"/>
          </a:p>
          <a:p>
            <a:pPr>
              <a:lnSpc>
                <a:spcPct val="90000"/>
              </a:lnSpc>
            </a:pPr>
            <a:r>
              <a:rPr lang="fa-IR" dirty="0" smtClean="0"/>
              <a:t>پادشاهان بابل</a:t>
            </a:r>
            <a:endParaRPr lang="en-US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 animBg="1" autoUpdateAnimBg="0"/>
      <p:bldP spid="39941" grpId="0" animBg="1" autoUpdateAnimBg="0"/>
      <p:bldP spid="39942" grpId="0" animBg="1" autoUpdateAnimBg="0"/>
      <p:bldP spid="39943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 fontScale="90000"/>
          </a:bodyPr>
          <a:lstStyle/>
          <a:p>
            <a:r>
              <a:rPr lang="en-US" dirty="0" smtClean="0"/>
              <a:t>Antiquarians</a:t>
            </a:r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>عتیقه دوستان</a:t>
            </a:r>
            <a:endParaRPr lang="en-US" dirty="0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2004 Allyn and Bacon</a:t>
            </a: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	</a:t>
            </a:r>
            <a:fld id="{53505182-A937-461C-888B-F4265C6909CA}" type="slidenum">
              <a:rPr lang="en-US"/>
              <a:pPr/>
              <a:t>4</a:t>
            </a:fld>
            <a:endParaRPr lang="en-US"/>
          </a:p>
        </p:txBody>
      </p:sp>
      <p:sp>
        <p:nvSpPr>
          <p:cNvPr id="41987" name="Oval 3"/>
          <p:cNvSpPr>
            <a:spLocks noChangeArrowheads="1"/>
          </p:cNvSpPr>
          <p:nvPr/>
        </p:nvSpPr>
        <p:spPr bwMode="auto">
          <a:xfrm>
            <a:off x="1068388" y="2058988"/>
            <a:ext cx="4035425" cy="1978025"/>
          </a:xfrm>
          <a:prstGeom prst="ellipse">
            <a:avLst/>
          </a:prstGeom>
          <a:gradFill rotWithShape="0">
            <a:gsLst>
              <a:gs pos="0">
                <a:schemeClr val="accent1"/>
              </a:gs>
              <a:gs pos="100000">
                <a:srgbClr val="FFFFFF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r>
              <a:rPr lang="en-US" dirty="0"/>
              <a:t>Hobbyist </a:t>
            </a:r>
            <a:r>
              <a:rPr lang="en-US" dirty="0" smtClean="0"/>
              <a:t>Collectors</a:t>
            </a:r>
            <a:endParaRPr lang="fa-IR" dirty="0" smtClean="0"/>
          </a:p>
          <a:p>
            <a:r>
              <a:rPr lang="fa-IR" dirty="0" smtClean="0"/>
              <a:t>مجموعه داران علاقه مند</a:t>
            </a:r>
            <a:endParaRPr lang="en-US" dirty="0"/>
          </a:p>
        </p:txBody>
      </p:sp>
      <p:sp>
        <p:nvSpPr>
          <p:cNvPr id="41988" name="Oval 4"/>
          <p:cNvSpPr>
            <a:spLocks noChangeArrowheads="1"/>
          </p:cNvSpPr>
          <p:nvPr/>
        </p:nvSpPr>
        <p:spPr bwMode="auto">
          <a:xfrm>
            <a:off x="4649788" y="4344988"/>
            <a:ext cx="4035425" cy="1978025"/>
          </a:xfrm>
          <a:prstGeom prst="ellipse">
            <a:avLst/>
          </a:prstGeom>
          <a:gradFill rotWithShape="0">
            <a:gsLst>
              <a:gs pos="0">
                <a:srgbClr val="FFFFFF"/>
              </a:gs>
              <a:gs pos="100000">
                <a:schemeClr val="accent2"/>
              </a:gs>
            </a:gsLst>
            <a:lin ang="2700000" scaled="1"/>
          </a:gra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>
              <a:lnSpc>
                <a:spcPct val="80000"/>
              </a:lnSpc>
            </a:pPr>
            <a:r>
              <a:rPr lang="en-US" dirty="0" smtClean="0"/>
              <a:t>Tourism</a:t>
            </a:r>
            <a:r>
              <a:rPr lang="fa-IR" dirty="0" smtClean="0"/>
              <a:t>گردشگران</a:t>
            </a:r>
          </a:p>
        </p:txBody>
      </p:sp>
      <p:sp>
        <p:nvSpPr>
          <p:cNvPr id="41989" name="Line 5"/>
          <p:cNvSpPr>
            <a:spLocks noChangeShapeType="1"/>
          </p:cNvSpPr>
          <p:nvPr/>
        </p:nvSpPr>
        <p:spPr bwMode="auto">
          <a:xfrm flipV="1">
            <a:off x="1905000" y="2133600"/>
            <a:ext cx="6172200" cy="3657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animBg="1" autoUpdateAnimBg="0"/>
      <p:bldP spid="41988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 fontScale="90000"/>
          </a:bodyPr>
          <a:lstStyle/>
          <a:p>
            <a:r>
              <a:rPr lang="en-US" dirty="0"/>
              <a:t>The Discovery of </a:t>
            </a:r>
            <a:r>
              <a:rPr lang="en-US" dirty="0" smtClean="0"/>
              <a:t>Prehistory</a:t>
            </a:r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>کشف دوران پیش از تاریخ</a:t>
            </a:r>
            <a:endParaRPr lang="en-US" dirty="0"/>
          </a:p>
        </p:txBody>
      </p:sp>
      <p:sp>
        <p:nvSpPr>
          <p:cNvPr id="7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2004 Allyn and Bacon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	</a:t>
            </a:r>
            <a:fld id="{B407A3B2-0A60-4470-80D9-48AF8948FEA6}" type="slidenum">
              <a:rPr lang="en-US"/>
              <a:pPr/>
              <a:t>5</a:t>
            </a:fld>
            <a:endParaRPr lang="en-US"/>
          </a:p>
        </p:txBody>
      </p:sp>
      <p:sp>
        <p:nvSpPr>
          <p:cNvPr id="44035" name="Oval 3"/>
          <p:cNvSpPr>
            <a:spLocks noChangeArrowheads="1"/>
          </p:cNvSpPr>
          <p:nvPr/>
        </p:nvSpPr>
        <p:spPr bwMode="auto">
          <a:xfrm>
            <a:off x="2767445" y="1927370"/>
            <a:ext cx="3578225" cy="2130425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 algn="ctr"/>
            <a:r>
              <a:rPr lang="en-US" dirty="0"/>
              <a:t>Stone </a:t>
            </a:r>
            <a:r>
              <a:rPr lang="en-US" dirty="0" smtClean="0"/>
              <a:t>Tools</a:t>
            </a:r>
            <a:r>
              <a:rPr lang="fa-IR" dirty="0" smtClean="0"/>
              <a:t>دست افزارهای سنگی </a:t>
            </a:r>
            <a:endParaRPr lang="en-US" dirty="0"/>
          </a:p>
        </p:txBody>
      </p:sp>
      <p:sp>
        <p:nvSpPr>
          <p:cNvPr id="44036" name="Oval 4"/>
          <p:cNvSpPr>
            <a:spLocks noChangeArrowheads="1"/>
          </p:cNvSpPr>
          <p:nvPr/>
        </p:nvSpPr>
        <p:spPr bwMode="auto">
          <a:xfrm>
            <a:off x="5183188" y="4421188"/>
            <a:ext cx="3578225" cy="2130425"/>
          </a:xfrm>
          <a:prstGeom prst="ellipse">
            <a:avLst/>
          </a:prstGeom>
          <a:solidFill>
            <a:srgbClr val="EAE4D8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r>
              <a:rPr lang="en-US" dirty="0" smtClean="0"/>
              <a:t>Neanderthals</a:t>
            </a:r>
            <a:endParaRPr lang="fa-IR" dirty="0"/>
          </a:p>
          <a:p>
            <a:r>
              <a:rPr lang="fa-IR" dirty="0" smtClean="0"/>
              <a:t>نئاندرتال ها</a:t>
            </a:r>
            <a:endParaRPr lang="en-US" dirty="0"/>
          </a:p>
        </p:txBody>
      </p:sp>
      <p:sp>
        <p:nvSpPr>
          <p:cNvPr id="44037" name="Oval 5"/>
          <p:cNvSpPr>
            <a:spLocks noChangeArrowheads="1"/>
          </p:cNvSpPr>
          <p:nvPr/>
        </p:nvSpPr>
        <p:spPr bwMode="auto">
          <a:xfrm>
            <a:off x="992188" y="4344988"/>
            <a:ext cx="3578225" cy="2130425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r>
              <a:rPr lang="en-US" dirty="0"/>
              <a:t>Extinct </a:t>
            </a:r>
            <a:r>
              <a:rPr lang="en-US" dirty="0" smtClean="0"/>
              <a:t>Animals</a:t>
            </a:r>
            <a:endParaRPr lang="fa-IR" dirty="0" smtClean="0"/>
          </a:p>
          <a:p>
            <a:r>
              <a:rPr lang="fa-IR" dirty="0" smtClean="0"/>
              <a:t>جانوران منقرض شده </a:t>
            </a:r>
            <a:endParaRPr lang="en-US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animBg="1" autoUpdateAnimBg="0"/>
      <p:bldP spid="44036" grpId="0" animBg="1" autoUpdateAnimBg="0"/>
      <p:bldP spid="44037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  <a:noFill/>
          <a:ln/>
        </p:spPr>
        <p:txBody>
          <a:bodyPr>
            <a:noAutofit/>
          </a:bodyPr>
          <a:lstStyle/>
          <a:p>
            <a:r>
              <a:rPr lang="en-US" sz="2800" dirty="0"/>
              <a:t>Basic Chronological Periods of the Old </a:t>
            </a:r>
            <a:r>
              <a:rPr lang="en-US" sz="2800" dirty="0" smtClean="0"/>
              <a:t>World</a:t>
            </a:r>
            <a:r>
              <a:rPr lang="fa-IR" sz="2800" dirty="0" smtClean="0"/>
              <a:t/>
            </a:r>
            <a:br>
              <a:rPr lang="fa-IR" sz="2800" dirty="0" smtClean="0"/>
            </a:br>
            <a:r>
              <a:rPr lang="fa-IR" sz="2800" dirty="0" smtClean="0"/>
              <a:t>دوره های اصلی در عرض قدیم</a:t>
            </a:r>
            <a:endParaRPr lang="en-US" sz="2800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>
          <a:xfrm>
            <a:off x="0" y="1447800"/>
            <a:ext cx="9029700" cy="5410200"/>
          </a:xfrm>
          <a:noFill/>
          <a:ln/>
        </p:spPr>
        <p:txBody>
          <a:bodyPr>
            <a:normAutofit/>
          </a:bodyPr>
          <a:lstStyle/>
          <a:p>
            <a:r>
              <a:rPr lang="en-US" sz="2800" b="1" dirty="0"/>
              <a:t>Iron Age</a:t>
            </a:r>
            <a:r>
              <a:rPr lang="en-US" sz="2800" dirty="0"/>
              <a:t>: </a:t>
            </a:r>
            <a:r>
              <a:rPr lang="en-US" sz="2800" dirty="0" smtClean="0"/>
              <a:t>2800 to 3,500 </a:t>
            </a:r>
            <a:r>
              <a:rPr lang="en-US" sz="2800" dirty="0"/>
              <a:t>years </a:t>
            </a:r>
            <a:r>
              <a:rPr lang="en-US" sz="2800" dirty="0" smtClean="0"/>
              <a:t>ago</a:t>
            </a:r>
            <a:r>
              <a:rPr lang="fa-IR" sz="2800" b="1" dirty="0" smtClean="0"/>
              <a:t>عصر آهن: </a:t>
            </a:r>
            <a:endParaRPr lang="en-US" sz="2800" b="1" dirty="0"/>
          </a:p>
          <a:p>
            <a:r>
              <a:rPr lang="en-US" sz="2800" b="1" dirty="0"/>
              <a:t>Bronze Age</a:t>
            </a:r>
            <a:r>
              <a:rPr lang="en-US" sz="2800" dirty="0"/>
              <a:t>: </a:t>
            </a:r>
            <a:r>
              <a:rPr lang="en-US" sz="2800" dirty="0" smtClean="0"/>
              <a:t>3,500 </a:t>
            </a:r>
            <a:r>
              <a:rPr lang="en-US" sz="2800" dirty="0"/>
              <a:t>to </a:t>
            </a:r>
            <a:r>
              <a:rPr lang="en-US" sz="2800" dirty="0" smtClean="0"/>
              <a:t>5,000 </a:t>
            </a:r>
            <a:r>
              <a:rPr lang="en-US" sz="2800" dirty="0"/>
              <a:t>years </a:t>
            </a:r>
            <a:r>
              <a:rPr lang="en-US" sz="2800" dirty="0" smtClean="0"/>
              <a:t>ago</a:t>
            </a:r>
            <a:r>
              <a:rPr lang="fa-IR" sz="2800" b="1" dirty="0" smtClean="0"/>
              <a:t>عصر مفرغ: </a:t>
            </a:r>
          </a:p>
          <a:p>
            <a:r>
              <a:rPr lang="en-US" sz="2800" b="1" dirty="0" smtClean="0"/>
              <a:t>Chalcolithic:</a:t>
            </a:r>
            <a:r>
              <a:rPr lang="en-US" sz="2800" dirty="0" smtClean="0"/>
              <a:t>5000 to 7500 years ago</a:t>
            </a:r>
            <a:r>
              <a:rPr lang="fa-IR" sz="2800" b="1" dirty="0" smtClean="0"/>
              <a:t>مس و سنگی: </a:t>
            </a:r>
            <a:endParaRPr lang="en-US" sz="2800" b="1" dirty="0"/>
          </a:p>
          <a:p>
            <a:pPr lvl="1"/>
            <a:r>
              <a:rPr lang="en-US" sz="3200" b="1" dirty="0" smtClean="0"/>
              <a:t>Neolithic</a:t>
            </a:r>
            <a:r>
              <a:rPr lang="en-US" sz="3200" dirty="0"/>
              <a:t>: </a:t>
            </a:r>
            <a:r>
              <a:rPr lang="en-US" sz="3200" dirty="0" smtClean="0"/>
              <a:t>7,500 </a:t>
            </a:r>
            <a:r>
              <a:rPr lang="en-US" sz="3200" dirty="0"/>
              <a:t>to </a:t>
            </a:r>
            <a:r>
              <a:rPr lang="en-US" sz="3200" dirty="0" smtClean="0"/>
              <a:t>12,000 </a:t>
            </a:r>
            <a:r>
              <a:rPr lang="en-US" sz="3200" dirty="0"/>
              <a:t>years </a:t>
            </a:r>
            <a:r>
              <a:rPr lang="en-US" sz="3200" dirty="0" smtClean="0"/>
              <a:t>ago</a:t>
            </a:r>
            <a:r>
              <a:rPr lang="fa-IR" sz="3200" b="1" dirty="0" smtClean="0"/>
              <a:t>نوسنگی</a:t>
            </a:r>
            <a:r>
              <a:rPr lang="fa-IR" sz="3200" dirty="0" smtClean="0"/>
              <a:t>: </a:t>
            </a:r>
            <a:endParaRPr lang="en-US" sz="3200" dirty="0"/>
          </a:p>
          <a:p>
            <a:pPr lvl="1"/>
            <a:r>
              <a:rPr lang="en-US" sz="2400" b="1" dirty="0" err="1" smtClean="0"/>
              <a:t>Epipaleolithic</a:t>
            </a:r>
            <a:r>
              <a:rPr lang="en-US" sz="2400" dirty="0" smtClean="0"/>
              <a:t>: </a:t>
            </a:r>
            <a:r>
              <a:rPr lang="en-US" sz="2400" dirty="0"/>
              <a:t>12,000 to </a:t>
            </a:r>
            <a:r>
              <a:rPr lang="en-US" sz="2400" dirty="0" smtClean="0"/>
              <a:t>18,000 </a:t>
            </a:r>
            <a:r>
              <a:rPr lang="en-US" sz="2400" dirty="0"/>
              <a:t>years </a:t>
            </a:r>
            <a:r>
              <a:rPr lang="en-US" sz="2400" dirty="0" smtClean="0"/>
              <a:t>ago</a:t>
            </a:r>
            <a:r>
              <a:rPr lang="fa-IR" sz="2400" b="1" dirty="0" smtClean="0"/>
              <a:t>فراپارینه سنگی:</a:t>
            </a:r>
            <a:endParaRPr lang="en-US" sz="2400" b="1" dirty="0"/>
          </a:p>
          <a:p>
            <a:pPr lvl="1"/>
            <a:r>
              <a:rPr lang="en-US" sz="3200" b="1" dirty="0" smtClean="0"/>
              <a:t>Paleolithic</a:t>
            </a:r>
            <a:r>
              <a:rPr lang="fa-IR" sz="3200" b="1" dirty="0" smtClean="0"/>
              <a:t>پارینه سنگی: </a:t>
            </a:r>
            <a:endParaRPr lang="en-US" sz="3200" b="1" dirty="0"/>
          </a:p>
          <a:p>
            <a:pPr lvl="2"/>
            <a:r>
              <a:rPr lang="en-US" b="1" dirty="0" smtClean="0"/>
              <a:t>Upper</a:t>
            </a:r>
            <a:r>
              <a:rPr lang="en-US" dirty="0"/>
              <a:t>: </a:t>
            </a:r>
            <a:r>
              <a:rPr lang="en-US" dirty="0" smtClean="0"/>
              <a:t>18,000 </a:t>
            </a:r>
            <a:r>
              <a:rPr lang="en-US" dirty="0"/>
              <a:t>to </a:t>
            </a:r>
            <a:r>
              <a:rPr lang="en-US" dirty="0" smtClean="0"/>
              <a:t>40,000 </a:t>
            </a:r>
            <a:r>
              <a:rPr lang="en-US" dirty="0"/>
              <a:t>years </a:t>
            </a:r>
            <a:r>
              <a:rPr lang="en-US" dirty="0" smtClean="0"/>
              <a:t>ago</a:t>
            </a:r>
            <a:r>
              <a:rPr lang="fa-IR" dirty="0" smtClean="0"/>
              <a:t>پارینه سنگی جدید </a:t>
            </a:r>
            <a:endParaRPr lang="en-US" dirty="0"/>
          </a:p>
          <a:p>
            <a:pPr lvl="2"/>
            <a:r>
              <a:rPr lang="en-US" b="1" dirty="0"/>
              <a:t>Middle</a:t>
            </a:r>
            <a:r>
              <a:rPr lang="en-US" dirty="0"/>
              <a:t>: </a:t>
            </a:r>
            <a:r>
              <a:rPr lang="en-US" dirty="0" smtClean="0"/>
              <a:t>40,000 </a:t>
            </a:r>
            <a:r>
              <a:rPr lang="en-US" dirty="0"/>
              <a:t>to </a:t>
            </a:r>
            <a:r>
              <a:rPr lang="en-US" dirty="0" smtClean="0"/>
              <a:t>200,000 </a:t>
            </a:r>
            <a:r>
              <a:rPr lang="en-US" dirty="0"/>
              <a:t>years </a:t>
            </a:r>
            <a:r>
              <a:rPr lang="en-US" dirty="0" smtClean="0"/>
              <a:t>ago</a:t>
            </a:r>
            <a:r>
              <a:rPr lang="fa-IR" dirty="0" smtClean="0"/>
              <a:t>پارینه سنگی میانی </a:t>
            </a:r>
            <a:endParaRPr lang="en-US" dirty="0"/>
          </a:p>
          <a:p>
            <a:pPr lvl="2"/>
            <a:r>
              <a:rPr lang="en-US" b="1" dirty="0"/>
              <a:t>Lower</a:t>
            </a:r>
            <a:r>
              <a:rPr lang="en-US" dirty="0"/>
              <a:t>: </a:t>
            </a:r>
            <a:r>
              <a:rPr lang="en-US" dirty="0" smtClean="0"/>
              <a:t>200,000to 2.6 </a:t>
            </a:r>
            <a:r>
              <a:rPr lang="en-US" dirty="0"/>
              <a:t>million </a:t>
            </a:r>
            <a:r>
              <a:rPr lang="en-US" dirty="0" smtClean="0"/>
              <a:t>years ago</a:t>
            </a:r>
            <a:r>
              <a:rPr lang="fa-IR" dirty="0" smtClean="0"/>
              <a:t>پارینه سنگی قدیم </a:t>
            </a:r>
            <a:endParaRPr lang="en-US" dirty="0"/>
          </a:p>
          <a:p>
            <a:endParaRPr lang="en-US" sz="2800" dirty="0"/>
          </a:p>
          <a:p>
            <a:endParaRPr lang="en-US" sz="2800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2004 Allyn and Bacon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	</a:t>
            </a:r>
            <a:fld id="{B77FC846-8F5C-4D32-9CFD-5AE77E16C9B1}" type="slidenum">
              <a:rPr lang="en-US"/>
              <a:pPr/>
              <a:t>6</a:t>
            </a:fld>
            <a:endParaRPr 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46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60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 build="p" bldLvl="3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457199"/>
            <a:ext cx="8686800" cy="1069975"/>
          </a:xfrm>
          <a:noFill/>
          <a:ln/>
        </p:spPr>
        <p:txBody>
          <a:bodyPr>
            <a:normAutofit/>
          </a:bodyPr>
          <a:lstStyle/>
          <a:p>
            <a:r>
              <a:rPr lang="en-US" sz="2800" dirty="0"/>
              <a:t>The Emergence of Professional </a:t>
            </a:r>
            <a:r>
              <a:rPr lang="en-US" sz="2800" dirty="0" smtClean="0"/>
              <a:t>Archaeology</a:t>
            </a:r>
            <a:br>
              <a:rPr lang="en-US" sz="2800" dirty="0" smtClean="0"/>
            </a:br>
            <a:r>
              <a:rPr lang="fa-IR" sz="2800" dirty="0" smtClean="0"/>
              <a:t>پیدایش باستان شناسی حرفه ای</a:t>
            </a:r>
            <a:endParaRPr lang="en-US" sz="2800" dirty="0"/>
          </a:p>
        </p:txBody>
      </p:sp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2004 Allyn and Bacon</a:t>
            </a: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	</a:t>
            </a:r>
            <a:fld id="{02E364D6-B72D-4833-A75B-232C50DD8CE5}" type="slidenum">
              <a:rPr lang="en-US"/>
              <a:pPr/>
              <a:t>7</a:t>
            </a:fld>
            <a:endParaRPr lang="en-US"/>
          </a:p>
        </p:txBody>
      </p:sp>
      <p:sp>
        <p:nvSpPr>
          <p:cNvPr id="50179" name="Line 3"/>
          <p:cNvSpPr>
            <a:spLocks noChangeShapeType="1"/>
          </p:cNvSpPr>
          <p:nvPr/>
        </p:nvSpPr>
        <p:spPr bwMode="auto">
          <a:xfrm>
            <a:off x="5029200" y="2209800"/>
            <a:ext cx="0" cy="2057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0180" name="Line 4"/>
          <p:cNvSpPr>
            <a:spLocks noChangeShapeType="1"/>
          </p:cNvSpPr>
          <p:nvPr/>
        </p:nvSpPr>
        <p:spPr bwMode="auto">
          <a:xfrm>
            <a:off x="1447800" y="4267200"/>
            <a:ext cx="7086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5183188" y="2136775"/>
            <a:ext cx="3654425" cy="2054225"/>
          </a:xfrm>
          <a:prstGeom prst="rect">
            <a:avLst/>
          </a:prstGeom>
          <a:solidFill>
            <a:srgbClr val="EAE4D8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>
              <a:lnSpc>
                <a:spcPct val="80000"/>
              </a:lnSpc>
            </a:pPr>
            <a:r>
              <a:rPr lang="en-US" dirty="0" err="1"/>
              <a:t>Unilinear</a:t>
            </a:r>
            <a:r>
              <a:rPr lang="en-US" dirty="0"/>
              <a:t> </a:t>
            </a:r>
            <a:r>
              <a:rPr lang="en-US" dirty="0" smtClean="0"/>
              <a:t>Cultural Evolution</a:t>
            </a:r>
            <a:endParaRPr lang="fa-IR" dirty="0" smtClean="0"/>
          </a:p>
          <a:p>
            <a:pPr>
              <a:lnSpc>
                <a:spcPct val="80000"/>
              </a:lnSpc>
            </a:pPr>
            <a:r>
              <a:rPr lang="fa-IR" dirty="0" smtClean="0"/>
              <a:t>تطور یا فرگشت فرهنگی تکراستا</a:t>
            </a:r>
            <a:endParaRPr lang="en-US" dirty="0"/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3048000" y="4343400"/>
            <a:ext cx="3654425" cy="2054225"/>
          </a:xfrm>
          <a:prstGeom prst="rect">
            <a:avLst/>
          </a:prstGeom>
          <a:solidFill>
            <a:srgbClr val="EAE4D8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r>
              <a:rPr lang="en-US" dirty="0" smtClean="0"/>
              <a:t>Diffusion</a:t>
            </a:r>
            <a:r>
              <a:rPr lang="fa-IR" dirty="0"/>
              <a:t> </a:t>
            </a:r>
            <a:r>
              <a:rPr lang="fa-IR" dirty="0" smtClean="0"/>
              <a:t>انتشار </a:t>
            </a:r>
          </a:p>
        </p:txBody>
      </p:sp>
      <p:sp>
        <p:nvSpPr>
          <p:cNvPr id="50183" name="Rectangle 7"/>
          <p:cNvSpPr>
            <a:spLocks noChangeArrowheads="1"/>
          </p:cNvSpPr>
          <p:nvPr/>
        </p:nvSpPr>
        <p:spPr bwMode="auto">
          <a:xfrm>
            <a:off x="1220788" y="2136775"/>
            <a:ext cx="3654425" cy="205422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r>
              <a:rPr lang="en-US" dirty="0" smtClean="0"/>
              <a:t>Cultural-Historical Approach</a:t>
            </a:r>
            <a:endParaRPr lang="fa-IR" dirty="0" smtClean="0"/>
          </a:p>
          <a:p>
            <a:r>
              <a:rPr lang="fa-IR" smtClean="0"/>
              <a:t>رویکردهای تاریخ- </a:t>
            </a:r>
            <a:r>
              <a:rPr lang="fa-IR" dirty="0" smtClean="0"/>
              <a:t>فرهنگی</a:t>
            </a:r>
            <a:endParaRPr lang="en-US" dirty="0"/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1105694" y="1527175"/>
            <a:ext cx="7847012" cy="53181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 algn="ctr"/>
            <a:r>
              <a:rPr lang="fa-IR" b="1" dirty="0" smtClean="0"/>
              <a:t>فرهنگ چرا تغییر می کند؟</a:t>
            </a:r>
            <a:endParaRPr lang="en-US" b="1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1" grpId="0" animBg="1" autoUpdateAnimBg="0"/>
      <p:bldP spid="50182" grpId="0" animBg="1" autoUpdateAnimBg="0"/>
      <p:bldP spid="50183" grpId="0" animBg="1" autoUpdateAnimBg="0"/>
      <p:bldP spid="11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>
          <a:xfrm>
            <a:off x="0" y="2513013"/>
            <a:ext cx="9144000" cy="4192587"/>
          </a:xfrm>
          <a:noFill/>
          <a:ln/>
        </p:spPr>
        <p:txBody>
          <a:bodyPr/>
          <a:lstStyle/>
          <a:p>
            <a:r>
              <a:rPr lang="en-US" b="1" dirty="0" smtClean="0"/>
              <a:t>Focus </a:t>
            </a:r>
            <a:r>
              <a:rPr lang="en-US" b="1" dirty="0"/>
              <a:t>on When and </a:t>
            </a:r>
            <a:r>
              <a:rPr lang="en-US" b="1" dirty="0" smtClean="0"/>
              <a:t>Where</a:t>
            </a:r>
            <a:r>
              <a:rPr lang="fa-IR" b="1" dirty="0" smtClean="0"/>
              <a:t>تمرکز روی کی و کجا </a:t>
            </a:r>
            <a:endParaRPr lang="en-US" b="1" dirty="0"/>
          </a:p>
          <a:p>
            <a:r>
              <a:rPr lang="en-US" b="1" dirty="0" smtClean="0"/>
              <a:t>Discovery</a:t>
            </a:r>
            <a:r>
              <a:rPr lang="fa-IR" b="1" dirty="0" smtClean="0"/>
              <a:t> کشف </a:t>
            </a:r>
            <a:endParaRPr lang="en-US" b="1" dirty="0"/>
          </a:p>
          <a:p>
            <a:r>
              <a:rPr lang="en-US" b="1" dirty="0" smtClean="0"/>
              <a:t>Classification</a:t>
            </a:r>
            <a:r>
              <a:rPr lang="fa-IR" b="1" dirty="0" smtClean="0"/>
              <a:t>طبقه بندی </a:t>
            </a:r>
            <a:endParaRPr lang="en-US" b="1" dirty="0"/>
          </a:p>
          <a:p>
            <a:r>
              <a:rPr lang="en-US" b="1" dirty="0" smtClean="0"/>
              <a:t>Description</a:t>
            </a:r>
            <a:r>
              <a:rPr lang="fa-IR" b="1" dirty="0" smtClean="0"/>
              <a:t>توصیف </a:t>
            </a:r>
            <a:endParaRPr lang="en-US" b="1" dirty="0"/>
          </a:p>
          <a:p>
            <a:r>
              <a:rPr lang="en-US" b="1" dirty="0"/>
              <a:t>Culture History and </a:t>
            </a:r>
            <a:r>
              <a:rPr lang="en-US" b="1" dirty="0" smtClean="0"/>
              <a:t>Chronologies</a:t>
            </a:r>
            <a:endParaRPr lang="fa-IR" b="1" dirty="0" smtClean="0"/>
          </a:p>
          <a:p>
            <a:pPr marL="0" indent="0">
              <a:buNone/>
            </a:pPr>
            <a:r>
              <a:rPr lang="fa-IR" b="1" dirty="0" smtClean="0"/>
              <a:t>تاریخ فرهنگ و گاهنگاری</a:t>
            </a:r>
            <a:endParaRPr lang="en-US" b="1" dirty="0"/>
          </a:p>
          <a:p>
            <a:endParaRPr lang="en-US" b="1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2004 Allyn and Bacon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	</a:t>
            </a:r>
            <a:fld id="{E715D420-41DC-4995-96D9-750C97B78296}" type="slidenum">
              <a:rPr lang="en-US"/>
              <a:pPr/>
              <a:t>8</a:t>
            </a:fld>
            <a:endParaRPr lang="en-U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1373188" y="1830388"/>
            <a:ext cx="7312025" cy="682625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 algn="ctr"/>
            <a:r>
              <a:rPr lang="en-US" b="1" dirty="0" smtClean="0"/>
              <a:t>Cultural-Historical Approach</a:t>
            </a:r>
            <a:r>
              <a:rPr lang="fa-IR" b="1" dirty="0" smtClean="0"/>
              <a:t>رویکردهای تاریخی-فرهنگی  </a:t>
            </a:r>
            <a:endParaRPr lang="en-US" b="1" dirty="0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606552"/>
            <a:ext cx="8686800" cy="841248"/>
          </a:xfrm>
          <a:noFill/>
          <a:ln/>
        </p:spPr>
        <p:txBody>
          <a:bodyPr>
            <a:normAutofit fontScale="90000"/>
          </a:bodyPr>
          <a:lstStyle/>
          <a:p>
            <a:r>
              <a:rPr lang="en-US" sz="2800" dirty="0"/>
              <a:t>The Emergence of Professional </a:t>
            </a:r>
            <a:r>
              <a:rPr lang="en-US" sz="2800" dirty="0" smtClean="0"/>
              <a:t>Archaeology</a:t>
            </a:r>
            <a:br>
              <a:rPr lang="en-US" sz="2800" dirty="0" smtClean="0"/>
            </a:br>
            <a:r>
              <a:rPr lang="fa-IR" sz="2800" dirty="0" smtClean="0"/>
              <a:t>پیدایش باستان شناسی حرفه ای</a:t>
            </a:r>
            <a:endParaRPr lang="en-US" sz="28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2513013"/>
            <a:ext cx="9372600" cy="4192587"/>
          </a:xfrm>
          <a:noFill/>
          <a:ln/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sz="2400" b="1" dirty="0"/>
              <a:t>Lewis Henry Morgan/ </a:t>
            </a:r>
            <a:r>
              <a:rPr lang="en-US" sz="2400" b="1" dirty="0" smtClean="0"/>
              <a:t>Edward </a:t>
            </a:r>
            <a:r>
              <a:rPr lang="en-US" sz="2400" b="1" dirty="0"/>
              <a:t>B. </a:t>
            </a:r>
            <a:r>
              <a:rPr lang="en-US" sz="2400" b="1" dirty="0" err="1" smtClean="0"/>
              <a:t>Tylor</a:t>
            </a:r>
            <a:endParaRPr lang="fa-IR" sz="2400" b="1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fa-IR" sz="2400" dirty="0" smtClean="0"/>
              <a:t>لوییس هنری مورگان و ادوارت برنت تایلر</a:t>
            </a:r>
            <a:endParaRPr lang="en-US" sz="2400" dirty="0"/>
          </a:p>
          <a:p>
            <a:pPr>
              <a:lnSpc>
                <a:spcPct val="120000"/>
              </a:lnSpc>
            </a:pPr>
            <a:r>
              <a:rPr lang="en-US" sz="2400" b="1" dirty="0"/>
              <a:t>‘One Line’ </a:t>
            </a:r>
            <a:r>
              <a:rPr lang="en-US" sz="2400" b="1" dirty="0" smtClean="0"/>
              <a:t>Evolution</a:t>
            </a:r>
            <a:r>
              <a:rPr lang="fa-IR" sz="2400" b="1" dirty="0" smtClean="0"/>
              <a:t>تطور تکراستا </a:t>
            </a:r>
            <a:endParaRPr lang="en-US" sz="2400" b="1" dirty="0"/>
          </a:p>
          <a:p>
            <a:pPr>
              <a:lnSpc>
                <a:spcPct val="120000"/>
              </a:lnSpc>
            </a:pPr>
            <a:r>
              <a:rPr lang="en-US" sz="2400" b="1" dirty="0"/>
              <a:t>Savagery 	   </a:t>
            </a:r>
            <a:r>
              <a:rPr lang="fa-IR" sz="2400" b="1" dirty="0" smtClean="0"/>
              <a:t>       </a:t>
            </a:r>
            <a:r>
              <a:rPr lang="en-US" sz="2400" b="1" dirty="0" smtClean="0"/>
              <a:t>Civilization</a:t>
            </a:r>
            <a:r>
              <a:rPr lang="fa-IR" sz="2400" b="1" dirty="0" smtClean="0"/>
              <a:t>از توحش به بربریت به تمدن </a:t>
            </a:r>
            <a:endParaRPr lang="en-US" sz="2400" b="1" dirty="0"/>
          </a:p>
          <a:p>
            <a:pPr>
              <a:lnSpc>
                <a:spcPct val="120000"/>
              </a:lnSpc>
            </a:pPr>
            <a:r>
              <a:rPr lang="en-US" sz="2400" dirty="0"/>
              <a:t>Widely Adopted at </a:t>
            </a:r>
            <a:r>
              <a:rPr lang="en-US" sz="2400" dirty="0" smtClean="0"/>
              <a:t>First and Dismissed as Inaccurate and Simplistic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fa-IR" sz="2400" dirty="0" smtClean="0"/>
              <a:t>در ابتدا مورد پذیرش قرار گرفته اما سپس به علت ساده بودن و بی دقت بودن رد شد</a:t>
            </a:r>
            <a:endParaRPr lang="en-US" sz="2400" dirty="0" smtClean="0"/>
          </a:p>
          <a:p>
            <a:pPr>
              <a:lnSpc>
                <a:spcPct val="120000"/>
              </a:lnSpc>
            </a:pPr>
            <a:endParaRPr lang="en-US" sz="2400" b="1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Copyright © 2004 Allyn and Bacon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	</a:t>
            </a:r>
            <a:fld id="{52CBD99D-2ED3-4BA7-BA2E-6DD6E48D2737}" type="slidenum">
              <a:rPr lang="en-US"/>
              <a:pPr/>
              <a:t>9</a:t>
            </a:fld>
            <a:endParaRPr lang="en-US"/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1373188" y="1830388"/>
            <a:ext cx="7312025" cy="68262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r>
              <a:rPr lang="en-US" dirty="0" err="1"/>
              <a:t>Unilinear</a:t>
            </a:r>
            <a:r>
              <a:rPr lang="en-US" dirty="0"/>
              <a:t> Cultural </a:t>
            </a:r>
            <a:r>
              <a:rPr lang="en-US" dirty="0" smtClean="0"/>
              <a:t>Evolution</a:t>
            </a:r>
            <a:r>
              <a:rPr lang="fa-IR" dirty="0" smtClean="0"/>
              <a:t>تطور یا فرگشت فرهنگی تکراستا ا</a:t>
            </a:r>
            <a:endParaRPr lang="en-US" dirty="0"/>
          </a:p>
        </p:txBody>
      </p:sp>
      <p:sp>
        <p:nvSpPr>
          <p:cNvPr id="54277" name="Line 5"/>
          <p:cNvSpPr>
            <a:spLocks noChangeShapeType="1"/>
          </p:cNvSpPr>
          <p:nvPr/>
        </p:nvSpPr>
        <p:spPr bwMode="auto">
          <a:xfrm>
            <a:off x="1828800" y="4343400"/>
            <a:ext cx="838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stealth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606552"/>
            <a:ext cx="8686800" cy="841248"/>
          </a:xfrm>
          <a:noFill/>
          <a:ln/>
        </p:spPr>
        <p:txBody>
          <a:bodyPr>
            <a:normAutofit fontScale="90000"/>
          </a:bodyPr>
          <a:lstStyle/>
          <a:p>
            <a:r>
              <a:rPr lang="en-US" sz="2800" dirty="0"/>
              <a:t>The Emergence of Professional </a:t>
            </a:r>
            <a:r>
              <a:rPr lang="en-US" sz="2800" dirty="0" smtClean="0"/>
              <a:t>Archaeology</a:t>
            </a:r>
            <a:br>
              <a:rPr lang="en-US" sz="2800" dirty="0" smtClean="0"/>
            </a:br>
            <a:r>
              <a:rPr lang="fa-IR" sz="2800" dirty="0" smtClean="0"/>
              <a:t>پیدایش باستان شناسی حرفه ای</a:t>
            </a:r>
            <a:endParaRPr lang="en-US" sz="28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3"/>
          <p:cNvSpPr>
            <a:spLocks noGrp="1" noChangeArrowheads="1"/>
          </p:cNvSpPr>
          <p:nvPr>
            <p:ph idx="1"/>
          </p:nvPr>
        </p:nvSpPr>
        <p:spPr>
          <a:xfrm>
            <a:off x="0" y="2513013"/>
            <a:ext cx="9067800" cy="4344987"/>
          </a:xfrm>
          <a:noFill/>
          <a:ln/>
        </p:spPr>
        <p:txBody>
          <a:bodyPr>
            <a:normAutofit/>
          </a:bodyPr>
          <a:lstStyle/>
          <a:p>
            <a:pPr>
              <a:lnSpc>
                <a:spcPct val="140000"/>
              </a:lnSpc>
            </a:pPr>
            <a:r>
              <a:rPr lang="en-US" sz="2400" b="1" dirty="0"/>
              <a:t>Geographic Movement of </a:t>
            </a:r>
            <a:r>
              <a:rPr lang="en-US" sz="2400" b="1" dirty="0" smtClean="0"/>
              <a:t>Traits</a:t>
            </a:r>
            <a:r>
              <a:rPr lang="fa-IR" sz="2400" b="1" dirty="0" smtClean="0"/>
              <a:t>جابجایی جغرافیایی خصلت های فرهنگی </a:t>
            </a:r>
            <a:endParaRPr lang="en-US" sz="2400" b="1" dirty="0"/>
          </a:p>
          <a:p>
            <a:pPr>
              <a:lnSpc>
                <a:spcPct val="140000"/>
              </a:lnSpc>
            </a:pPr>
            <a:r>
              <a:rPr lang="en-US" sz="2400" b="1" dirty="0"/>
              <a:t>Civilization Diffused From Several </a:t>
            </a:r>
            <a:r>
              <a:rPr lang="en-US" sz="2400" b="1" dirty="0" smtClean="0"/>
              <a:t>Centers</a:t>
            </a:r>
            <a:endParaRPr lang="fa-IR" sz="2400" b="1" dirty="0"/>
          </a:p>
          <a:p>
            <a:pPr marL="0" indent="0">
              <a:lnSpc>
                <a:spcPct val="140000"/>
              </a:lnSpc>
              <a:buNone/>
            </a:pPr>
            <a:r>
              <a:rPr lang="fa-IR" sz="2400" b="1" dirty="0" smtClean="0"/>
              <a:t>تمدن از چند مرکز به سایر مناطق گسترش یافته است</a:t>
            </a:r>
            <a:endParaRPr lang="en-US" sz="2400" b="1" dirty="0"/>
          </a:p>
          <a:p>
            <a:pPr>
              <a:lnSpc>
                <a:spcPct val="140000"/>
              </a:lnSpc>
            </a:pPr>
            <a:r>
              <a:rPr lang="en-US" sz="2400" b="1" dirty="0"/>
              <a:t>Requires </a:t>
            </a:r>
            <a:r>
              <a:rPr lang="en-US" sz="2400" b="1" dirty="0" smtClean="0"/>
              <a:t>Contact</a:t>
            </a:r>
            <a:r>
              <a:rPr lang="fa-IR" sz="2400" b="1" dirty="0" smtClean="0"/>
              <a:t>گسترش خصلت های فرهنگی نیازمند وجود ارتباط میان جوامع است </a:t>
            </a:r>
            <a:endParaRPr lang="en-US" sz="2400" b="1" dirty="0"/>
          </a:p>
          <a:p>
            <a:pPr>
              <a:lnSpc>
                <a:spcPct val="140000"/>
              </a:lnSpc>
            </a:pPr>
            <a:r>
              <a:rPr lang="en-US" sz="2400" b="1" dirty="0" smtClean="0"/>
              <a:t>Racist?</a:t>
            </a:r>
            <a:r>
              <a:rPr lang="fa-IR" sz="2400" b="1" dirty="0" smtClean="0"/>
              <a:t>نژادپرستی </a:t>
            </a:r>
            <a:endParaRPr lang="en-US" sz="2400" b="1" dirty="0"/>
          </a:p>
          <a:p>
            <a:pPr>
              <a:lnSpc>
                <a:spcPct val="140000"/>
              </a:lnSpc>
            </a:pPr>
            <a:endParaRPr lang="en-US" sz="2400" b="1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2004 Allyn and Bacon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	</a:t>
            </a:r>
            <a:fld id="{1451F6C4-D53B-4CA0-80BB-32CBEB657240}" type="slidenum">
              <a:rPr lang="en-US"/>
              <a:pPr/>
              <a:t>10</a:t>
            </a:fld>
            <a:endParaRPr lang="en-US"/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1296988" y="1830388"/>
            <a:ext cx="7312025" cy="682625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 algn="ctr"/>
            <a:r>
              <a:rPr lang="en-US" sz="2800" b="1" dirty="0" smtClean="0"/>
              <a:t>Diffusion</a:t>
            </a:r>
            <a:r>
              <a:rPr lang="fa-IR" sz="2800" b="1" dirty="0" smtClean="0"/>
              <a:t>انتشار </a:t>
            </a:r>
            <a:endParaRPr lang="en-US" sz="2800" b="1"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301752" y="609600"/>
            <a:ext cx="8686800" cy="841248"/>
          </a:xfrm>
          <a:noFill/>
          <a:ln/>
        </p:spPr>
        <p:txBody>
          <a:bodyPr>
            <a:normAutofit fontScale="90000"/>
          </a:bodyPr>
          <a:lstStyle/>
          <a:p>
            <a:r>
              <a:rPr lang="en-US" sz="2800" dirty="0"/>
              <a:t>The Emergence of Professional </a:t>
            </a:r>
            <a:r>
              <a:rPr lang="en-US" sz="2800" dirty="0" smtClean="0"/>
              <a:t>Archaeology</a:t>
            </a:r>
            <a:br>
              <a:rPr lang="en-US" sz="2800" dirty="0" smtClean="0"/>
            </a:br>
            <a:r>
              <a:rPr lang="fa-IR" sz="2800" dirty="0" smtClean="0"/>
              <a:t>پیدایش باستان شناسی حرفه ای</a:t>
            </a:r>
            <a:endParaRPr lang="en-US" sz="28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 fontScale="90000"/>
          </a:bodyPr>
          <a:lstStyle/>
          <a:p>
            <a:r>
              <a:rPr lang="en-US" dirty="0"/>
              <a:t>Archaeology after World War </a:t>
            </a:r>
            <a:r>
              <a:rPr lang="en-US" dirty="0" smtClean="0"/>
              <a:t>II</a:t>
            </a:r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>باستان شناسی پس از جنگ جهانی دوم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2004 Allyn and Bacon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	</a:t>
            </a:r>
            <a:fld id="{F42059F5-8F01-46C0-9235-74BD2BE10D25}" type="slidenum">
              <a:rPr lang="en-US"/>
              <a:pPr/>
              <a:t>11</a:t>
            </a:fld>
            <a:endParaRPr lang="en-U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0" y="1830388"/>
            <a:ext cx="8761413" cy="1139825"/>
          </a:xfrm>
          <a:prstGeom prst="rect">
            <a:avLst/>
          </a:prstGeom>
          <a:solidFill>
            <a:srgbClr val="EAE4D8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>
              <a:lnSpc>
                <a:spcPct val="80000"/>
              </a:lnSpc>
            </a:pPr>
            <a:r>
              <a:rPr lang="en-US" dirty="0"/>
              <a:t>Archaeology experienced a paradigm shift </a:t>
            </a:r>
            <a:r>
              <a:rPr lang="en-US" dirty="0" smtClean="0"/>
              <a:t>from </a:t>
            </a:r>
            <a:r>
              <a:rPr lang="en-US" dirty="0"/>
              <a:t>description to explanation</a:t>
            </a:r>
            <a:r>
              <a:rPr lang="en-US" dirty="0" smtClean="0"/>
              <a:t>.</a:t>
            </a:r>
            <a:endParaRPr lang="fa-IR" dirty="0" smtClean="0"/>
          </a:p>
          <a:p>
            <a:pPr>
              <a:lnSpc>
                <a:spcPct val="80000"/>
              </a:lnSpc>
            </a:pPr>
            <a:r>
              <a:rPr lang="fa-IR" dirty="0" smtClean="0"/>
              <a:t>پارادایم باستان شناسی از توصیف به توضیح تغییر یافت</a:t>
            </a:r>
            <a:endParaRPr lang="en-US" dirty="0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1144588" y="3278188"/>
            <a:ext cx="3883025" cy="911225"/>
          </a:xfrm>
          <a:prstGeom prst="rect">
            <a:avLst/>
          </a:prstGeom>
          <a:gradFill rotWithShape="0">
            <a:gsLst>
              <a:gs pos="0">
                <a:srgbClr val="F5F2EB"/>
              </a:gs>
              <a:gs pos="100000">
                <a:schemeClr val="accent2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r>
              <a:rPr lang="en-US" dirty="0"/>
              <a:t>Radiocarbon </a:t>
            </a:r>
            <a:r>
              <a:rPr lang="en-US" dirty="0" smtClean="0"/>
              <a:t>Dating</a:t>
            </a:r>
            <a:endParaRPr lang="fa-IR" dirty="0" smtClean="0"/>
          </a:p>
          <a:p>
            <a:r>
              <a:rPr lang="fa-IR" dirty="0" smtClean="0"/>
              <a:t>تاریخگذاری رادیوکربن</a:t>
            </a:r>
            <a:endParaRPr lang="en-US" dirty="0"/>
          </a:p>
        </p:txBody>
      </p:sp>
      <p:sp>
        <p:nvSpPr>
          <p:cNvPr id="66565" name="Rectangle 5"/>
          <p:cNvSpPr>
            <a:spLocks noChangeArrowheads="1"/>
          </p:cNvSpPr>
          <p:nvPr/>
        </p:nvSpPr>
        <p:spPr bwMode="auto">
          <a:xfrm>
            <a:off x="3201988" y="4497388"/>
            <a:ext cx="3883025" cy="911225"/>
          </a:xfrm>
          <a:prstGeom prst="rect">
            <a:avLst/>
          </a:prstGeom>
          <a:gradFill rotWithShape="0">
            <a:gsLst>
              <a:gs pos="0">
                <a:srgbClr val="F5F2EB"/>
              </a:gs>
              <a:gs pos="100000">
                <a:schemeClr val="accent2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r>
              <a:rPr lang="en-US" dirty="0" smtClean="0"/>
              <a:t>Computers</a:t>
            </a:r>
            <a:r>
              <a:rPr lang="fa-IR" dirty="0" smtClean="0"/>
              <a:t>رایانه </a:t>
            </a:r>
            <a:endParaRPr lang="en-US" dirty="0"/>
          </a:p>
        </p:txBody>
      </p:sp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4878388" y="5564188"/>
            <a:ext cx="3883025" cy="911225"/>
          </a:xfrm>
          <a:prstGeom prst="rect">
            <a:avLst/>
          </a:prstGeom>
          <a:gradFill rotWithShape="0">
            <a:gsLst>
              <a:gs pos="0">
                <a:srgbClr val="F5F2EB"/>
              </a:gs>
              <a:gs pos="100000">
                <a:schemeClr val="accent2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r>
              <a:rPr lang="en-US" dirty="0"/>
              <a:t>Complex </a:t>
            </a:r>
            <a:r>
              <a:rPr lang="en-US" dirty="0" smtClean="0"/>
              <a:t>Statistics</a:t>
            </a:r>
            <a:r>
              <a:rPr lang="fa-IR" dirty="0" smtClean="0"/>
              <a:t>آمار پیچیده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429548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 animBg="1" autoUpdateAnimBg="0"/>
      <p:bldP spid="66565" grpId="0" animBg="1" autoUpdateAnimBg="0"/>
      <p:bldP spid="66566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" y="457200"/>
            <a:ext cx="9140952" cy="841248"/>
          </a:xfrm>
          <a:noFill/>
          <a:ln/>
        </p:spPr>
        <p:txBody>
          <a:bodyPr>
            <a:normAutofit fontScale="90000"/>
          </a:bodyPr>
          <a:lstStyle/>
          <a:p>
            <a:r>
              <a:rPr lang="en-US" dirty="0" err="1"/>
              <a:t>Processualism</a:t>
            </a:r>
            <a:r>
              <a:rPr lang="en-US" dirty="0"/>
              <a:t> and </a:t>
            </a:r>
            <a:r>
              <a:rPr lang="en-US" dirty="0" smtClean="0"/>
              <a:t>Scientific</a:t>
            </a:r>
            <a:r>
              <a:rPr lang="fa-IR" dirty="0" smtClean="0"/>
              <a:t> </a:t>
            </a:r>
            <a:r>
              <a:rPr lang="en-US" dirty="0" smtClean="0"/>
              <a:t>Archaeology</a:t>
            </a:r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>روندگرایی و باستان شناسی علمی 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© 2004 Allyn and Bacon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	</a:t>
            </a:r>
            <a:fld id="{FCB518BA-3956-47C3-BC14-0BA0F9F1A0DD}" type="slidenum">
              <a:rPr lang="en-US"/>
              <a:pPr/>
              <a:t>12</a:t>
            </a:fld>
            <a:endParaRPr lang="en-US"/>
          </a:p>
        </p:txBody>
      </p:sp>
      <p:sp>
        <p:nvSpPr>
          <p:cNvPr id="68611" name="Rectangle 3"/>
          <p:cNvSpPr>
            <a:spLocks noChangeArrowheads="1"/>
          </p:cNvSpPr>
          <p:nvPr/>
        </p:nvSpPr>
        <p:spPr bwMode="auto">
          <a:xfrm>
            <a:off x="999115" y="1260475"/>
            <a:ext cx="6477000" cy="1139825"/>
          </a:xfrm>
          <a:prstGeom prst="rect">
            <a:avLst/>
          </a:prstGeom>
          <a:solidFill>
            <a:srgbClr val="EAE4D8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>
              <a:lnSpc>
                <a:spcPct val="80000"/>
              </a:lnSpc>
            </a:pPr>
            <a:r>
              <a:rPr lang="en-US" dirty="0"/>
              <a:t>Archaeology experienced a paradigm shift </a:t>
            </a:r>
            <a:r>
              <a:rPr lang="en-US" dirty="0" smtClean="0"/>
              <a:t>from </a:t>
            </a:r>
            <a:r>
              <a:rPr lang="en-US" dirty="0"/>
              <a:t>history to science</a:t>
            </a:r>
            <a:r>
              <a:rPr lang="en-US" dirty="0" smtClean="0"/>
              <a:t>.</a:t>
            </a:r>
            <a:endParaRPr lang="fa-IR" dirty="0" smtClean="0"/>
          </a:p>
          <a:p>
            <a:pPr>
              <a:lnSpc>
                <a:spcPct val="80000"/>
              </a:lnSpc>
            </a:pPr>
            <a:r>
              <a:rPr lang="fa-IR" dirty="0" smtClean="0"/>
              <a:t>پارادایم باستان شناسی از تاریخ به علم تغییر یافت</a:t>
            </a:r>
            <a:endParaRPr lang="en-US" dirty="0"/>
          </a:p>
        </p:txBody>
      </p:sp>
      <p:sp>
        <p:nvSpPr>
          <p:cNvPr id="68612" name="Rectangle 4"/>
          <p:cNvSpPr>
            <a:spLocks noChangeArrowheads="1"/>
          </p:cNvSpPr>
          <p:nvPr/>
        </p:nvSpPr>
        <p:spPr bwMode="auto">
          <a:xfrm>
            <a:off x="4875213" y="3962400"/>
            <a:ext cx="3883025" cy="911225"/>
          </a:xfrm>
          <a:prstGeom prst="rect">
            <a:avLst/>
          </a:prstGeom>
          <a:gradFill rotWithShape="0">
            <a:gsLst>
              <a:gs pos="0">
                <a:srgbClr val="F5F2EB"/>
              </a:gs>
              <a:gs pos="100000">
                <a:schemeClr val="accent2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r>
              <a:rPr lang="en-US" dirty="0"/>
              <a:t>Walter </a:t>
            </a:r>
            <a:r>
              <a:rPr lang="en-US" dirty="0" smtClean="0"/>
              <a:t>Taylor</a:t>
            </a:r>
            <a:r>
              <a:rPr lang="fa-IR" dirty="0" smtClean="0"/>
              <a:t>والتر تایلر </a:t>
            </a:r>
            <a:endParaRPr lang="en-US" dirty="0"/>
          </a:p>
        </p:txBody>
      </p:sp>
      <p:sp>
        <p:nvSpPr>
          <p:cNvPr id="68613" name="Rectangle 5"/>
          <p:cNvSpPr>
            <a:spLocks noChangeArrowheads="1"/>
          </p:cNvSpPr>
          <p:nvPr/>
        </p:nvSpPr>
        <p:spPr bwMode="auto">
          <a:xfrm>
            <a:off x="3091152" y="4953000"/>
            <a:ext cx="3883025" cy="911225"/>
          </a:xfrm>
          <a:prstGeom prst="rect">
            <a:avLst/>
          </a:prstGeom>
          <a:gradFill rotWithShape="0">
            <a:gsLst>
              <a:gs pos="0">
                <a:srgbClr val="F5F2EB"/>
              </a:gs>
              <a:gs pos="100000">
                <a:schemeClr val="accent2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r>
              <a:rPr lang="en-US" dirty="0"/>
              <a:t>Lewis </a:t>
            </a:r>
            <a:r>
              <a:rPr lang="en-US" dirty="0" err="1" smtClean="0"/>
              <a:t>Binford</a:t>
            </a:r>
            <a:r>
              <a:rPr lang="fa-IR" dirty="0" smtClean="0"/>
              <a:t>لوییس بینفورد </a:t>
            </a:r>
            <a:endParaRPr lang="en-US" dirty="0"/>
          </a:p>
        </p:txBody>
      </p:sp>
      <p:sp>
        <p:nvSpPr>
          <p:cNvPr id="68614" name="Rectangle 6"/>
          <p:cNvSpPr>
            <a:spLocks noChangeArrowheads="1"/>
          </p:cNvSpPr>
          <p:nvPr/>
        </p:nvSpPr>
        <p:spPr bwMode="auto">
          <a:xfrm>
            <a:off x="971406" y="5946775"/>
            <a:ext cx="3883025" cy="911225"/>
          </a:xfrm>
          <a:prstGeom prst="rect">
            <a:avLst/>
          </a:prstGeom>
          <a:gradFill rotWithShape="0">
            <a:gsLst>
              <a:gs pos="0">
                <a:srgbClr val="F5F2EB"/>
              </a:gs>
              <a:gs pos="100000">
                <a:schemeClr val="accent2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r>
              <a:rPr lang="en-US" dirty="0" err="1" smtClean="0"/>
              <a:t>Processualism</a:t>
            </a:r>
            <a:r>
              <a:rPr lang="fa-IR" dirty="0" smtClean="0"/>
              <a:t>روندگرایی </a:t>
            </a:r>
            <a:endParaRPr lang="en-US" dirty="0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2514600" y="2517775"/>
            <a:ext cx="3883025" cy="911225"/>
          </a:xfrm>
          <a:prstGeom prst="rect">
            <a:avLst/>
          </a:prstGeom>
          <a:gradFill rotWithShape="0">
            <a:gsLst>
              <a:gs pos="0">
                <a:srgbClr val="F5F2EB"/>
              </a:gs>
              <a:gs pos="100000">
                <a:schemeClr val="accent2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r>
              <a:rPr lang="fa-IR" dirty="0" smtClean="0"/>
              <a:t>تغییر ماهیت، تغییر بینش و تغییر روش </a:t>
            </a:r>
          </a:p>
          <a:p>
            <a:pPr algn="ctr"/>
            <a:r>
              <a:rPr lang="fa-IR" dirty="0" smtClean="0"/>
              <a:t>باستان شناسی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941808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2" grpId="0" animBg="1" autoUpdateAnimBg="0"/>
      <p:bldP spid="68613" grpId="0" animBg="1" autoUpdateAnimBg="0"/>
      <p:bldP spid="68614" grpId="0" animBg="1" autoUpdateAnimBg="0"/>
      <p:bldP spid="9" grpId="0" animBg="1" autoUpdateAnimBg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172</TotalTime>
  <Words>439</Words>
  <Application>Microsoft Office PowerPoint</Application>
  <PresentationFormat>On-screen Show (4:3)</PresentationFormat>
  <Paragraphs>112</Paragraphs>
  <Slides>12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Trek</vt:lpstr>
      <vt:lpstr>بنام خدا</vt:lpstr>
      <vt:lpstr>PowerPoint Presentation</vt:lpstr>
      <vt:lpstr>Ancient Archaeologyباستان شناسی دوران باستان</vt:lpstr>
      <vt:lpstr>Antiquarians عتیقه دوستان</vt:lpstr>
      <vt:lpstr>The Discovery of Prehistory کشف دوران پیش از تاریخ</vt:lpstr>
      <vt:lpstr>Basic Chronological Periods of the Old World دوره های اصلی در عرض قدیم</vt:lpstr>
      <vt:lpstr>The Emergence of Professional Archaeology پیدایش باستان شناسی حرفه ای</vt:lpstr>
      <vt:lpstr>The Emergence of Professional Archaeology پیدایش باستان شناسی حرفه ای</vt:lpstr>
      <vt:lpstr>The Emergence of Professional Archaeology پیدایش باستان شناسی حرفه ای</vt:lpstr>
      <vt:lpstr>The Emergence of Professional Archaeology پیدایش باستان شناسی حرفه ای</vt:lpstr>
      <vt:lpstr>Archaeology after World War II باستان شناسی پس از جنگ جهانی دوم</vt:lpstr>
      <vt:lpstr>Processualism and Scientific Archaeology روندگرایی و باستان شناسی علمی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ARCHAEOLOGY The Science of the Human Past</dc:title>
  <dc:creator>user</dc:creator>
  <cp:lastModifiedBy>Windows User</cp:lastModifiedBy>
  <cp:revision>16</cp:revision>
  <dcterms:created xsi:type="dcterms:W3CDTF">2006-08-16T00:00:00Z</dcterms:created>
  <dcterms:modified xsi:type="dcterms:W3CDTF">2020-05-08T21:47:56Z</dcterms:modified>
</cp:coreProperties>
</file>