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78" r:id="rId2"/>
    <p:sldId id="364" r:id="rId3"/>
    <p:sldId id="365" r:id="rId4"/>
    <p:sldId id="366" r:id="rId5"/>
    <p:sldId id="367" r:id="rId6"/>
    <p:sldId id="368" r:id="rId7"/>
    <p:sldId id="369" r:id="rId8"/>
    <p:sldId id="370" r:id="rId9"/>
    <p:sldId id="371" r:id="rId10"/>
    <p:sldId id="372" r:id="rId11"/>
    <p:sldId id="373" r:id="rId12"/>
    <p:sldId id="374" r:id="rId13"/>
    <p:sldId id="376" r:id="rId14"/>
    <p:sldId id="289" r:id="rId15"/>
    <p:sldId id="330" r:id="rId16"/>
    <p:sldId id="274" r:id="rId17"/>
    <p:sldId id="279" r:id="rId18"/>
    <p:sldId id="271" r:id="rId19"/>
    <p:sldId id="280" r:id="rId20"/>
    <p:sldId id="320" r:id="rId21"/>
    <p:sldId id="282" r:id="rId22"/>
    <p:sldId id="283" r:id="rId23"/>
    <p:sldId id="284" r:id="rId24"/>
    <p:sldId id="332" r:id="rId25"/>
    <p:sldId id="333" r:id="rId26"/>
    <p:sldId id="334" r:id="rId27"/>
    <p:sldId id="335" r:id="rId28"/>
    <p:sldId id="341" r:id="rId29"/>
    <p:sldId id="342" r:id="rId30"/>
    <p:sldId id="343" r:id="rId31"/>
    <p:sldId id="344" r:id="rId32"/>
    <p:sldId id="345" r:id="rId33"/>
    <p:sldId id="346" r:id="rId34"/>
    <p:sldId id="347" r:id="rId35"/>
    <p:sldId id="348"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0" autoAdjust="0"/>
    <p:restoredTop sz="94660"/>
  </p:normalViewPr>
  <p:slideViewPr>
    <p:cSldViewPr snapToGrid="0">
      <p:cViewPr varScale="1">
        <p:scale>
          <a:sx n="74" d="100"/>
          <a:sy n="74" d="100"/>
        </p:scale>
        <p:origin x="-462" y="-9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EF0361-4588-4B8C-AE30-E75FC2B44CFE}" type="datetimeFigureOut">
              <a:rPr lang="en-US" smtClean="0"/>
              <a:t>6/13/2020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2B63AB-3468-4144-8FAE-55594159100F}" type="slidenum">
              <a:rPr lang="en-US" smtClean="0"/>
              <a:t>‹#›</a:t>
            </a:fld>
            <a:endParaRPr lang="en-US"/>
          </a:p>
        </p:txBody>
      </p:sp>
    </p:spTree>
    <p:extLst>
      <p:ext uri="{BB962C8B-B14F-4D97-AF65-F5344CB8AC3E}">
        <p14:creationId xmlns:p14="http://schemas.microsoft.com/office/powerpoint/2010/main" val="362509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B784A81-3673-4784-B183-7589817B5F0C}" type="slidenum">
              <a:rPr lang="en-US" altLang="en-US"/>
              <a:pPr eaLnBrk="1" hangingPunct="1"/>
              <a:t>15</a:t>
            </a:fld>
            <a:endParaRPr lang="en-US" altLang="en-US"/>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cs typeface="Arial" panose="020B0604020202020204" pitchFamily="34" charset="0"/>
            </a:endParaRPr>
          </a:p>
        </p:txBody>
      </p:sp>
    </p:spTree>
    <p:extLst>
      <p:ext uri="{BB962C8B-B14F-4D97-AF65-F5344CB8AC3E}">
        <p14:creationId xmlns:p14="http://schemas.microsoft.com/office/powerpoint/2010/main" val="112309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extLst>
      <p:ext uri="{BB962C8B-B14F-4D97-AF65-F5344CB8AC3E}">
        <p14:creationId xmlns:p14="http://schemas.microsoft.com/office/powerpoint/2010/main" val="3086924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063751A-2B31-4791-96D1-EEEDFAF9436B}" type="slidenum">
              <a:rPr lang="en-US" smtClean="0"/>
              <a:pPr/>
              <a:t>18</a:t>
            </a:fld>
            <a:endParaRPr lang="en-US" smtClean="0"/>
          </a:p>
        </p:txBody>
      </p:sp>
      <p:sp>
        <p:nvSpPr>
          <p:cNvPr id="1034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34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cs typeface="Arial" pitchFamily="34" charset="0"/>
            </a:endParaRPr>
          </a:p>
        </p:txBody>
      </p:sp>
    </p:spTree>
    <p:extLst>
      <p:ext uri="{BB962C8B-B14F-4D97-AF65-F5344CB8AC3E}">
        <p14:creationId xmlns:p14="http://schemas.microsoft.com/office/powerpoint/2010/main" val="2178511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93685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2306408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60259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792957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31ABC8-3394-4B01-B0D4-BAA6749CEDB3}"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42317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31ABC8-3394-4B01-B0D4-BAA6749CEDB3}"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81986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31ABC8-3394-4B01-B0D4-BAA6749CEDB3}" type="datetimeFigureOut">
              <a:rPr lang="en-US" smtClean="0"/>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678138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437202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972495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202531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524082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7813"/>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1"/>
            <a:ext cx="53848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1"/>
            <a:ext cx="53848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41763"/>
            <a:ext cx="53848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41763"/>
            <a:ext cx="53848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09600" y="6243638"/>
            <a:ext cx="2844800" cy="457200"/>
          </a:xfrm>
        </p:spPr>
        <p:txBody>
          <a:bodyPr/>
          <a:lstStyle>
            <a:lvl1pPr>
              <a:defRPr/>
            </a:lvl1pPr>
          </a:lstStyle>
          <a:p>
            <a:pPr>
              <a:defRPr/>
            </a:pPr>
            <a:endParaRPr lang="en-US"/>
          </a:p>
        </p:txBody>
      </p:sp>
      <p:sp>
        <p:nvSpPr>
          <p:cNvPr id="8" name="Footer Placeholder 7"/>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9" name="Slide Number Placeholder 8"/>
          <p:cNvSpPr>
            <a:spLocks noGrp="1"/>
          </p:cNvSpPr>
          <p:nvPr>
            <p:ph type="sldNum" sz="quarter" idx="12"/>
          </p:nvPr>
        </p:nvSpPr>
        <p:spPr>
          <a:xfrm>
            <a:off x="8737600" y="6243638"/>
            <a:ext cx="2844800" cy="457200"/>
          </a:xfrm>
        </p:spPr>
        <p:txBody>
          <a:bodyPr/>
          <a:lstStyle>
            <a:lvl1pPr>
              <a:defRPr/>
            </a:lvl1pPr>
          </a:lstStyle>
          <a:p>
            <a:pPr>
              <a:defRPr/>
            </a:pPr>
            <a:fld id="{2F86F0E8-8801-44DB-A718-56F0EBF559AC}" type="slidenum">
              <a:rPr lang="en-US"/>
              <a:pPr>
                <a:defRPr/>
              </a:pPr>
              <a:t>‹#›</a:t>
            </a:fld>
            <a:endParaRPr lang="en-US"/>
          </a:p>
        </p:txBody>
      </p:sp>
    </p:spTree>
    <p:extLst>
      <p:ext uri="{BB962C8B-B14F-4D97-AF65-F5344CB8AC3E}">
        <p14:creationId xmlns:p14="http://schemas.microsoft.com/office/powerpoint/2010/main" val="897680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3"/>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09600" y="6243638"/>
            <a:ext cx="28448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5C1D7E75-26E9-46A2-975B-C61AA23DCA98}" type="slidenum">
              <a:rPr lang="en-US" altLang="en-US"/>
              <a:pPr/>
              <a:t>‹#›</a:t>
            </a:fld>
            <a:endParaRPr lang="en-US" altLang="en-US"/>
          </a:p>
        </p:txBody>
      </p:sp>
    </p:spTree>
    <p:extLst>
      <p:ext uri="{BB962C8B-B14F-4D97-AF65-F5344CB8AC3E}">
        <p14:creationId xmlns:p14="http://schemas.microsoft.com/office/powerpoint/2010/main" val="234448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31ABC8-3394-4B01-B0D4-BAA6749CEDB3}" type="datetimeFigureOut">
              <a:rPr lang="en-US" smtClean="0"/>
              <a:t>6/13/2020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4CE39-110D-4C8A-A67E-FCAB24FF8AE6}" type="slidenum">
              <a:rPr lang="en-US" smtClean="0"/>
              <a:t>‹#›</a:t>
            </a:fld>
            <a:endParaRPr lang="en-US"/>
          </a:p>
        </p:txBody>
      </p:sp>
    </p:spTree>
    <p:extLst>
      <p:ext uri="{BB962C8B-B14F-4D97-AF65-F5344CB8AC3E}">
        <p14:creationId xmlns:p14="http://schemas.microsoft.com/office/powerpoint/2010/main" val="1939220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family.samhsa.gov/set/practicepreach.aspx"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family.samhsa.gov/set/discipline.aspx"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299489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fa-IR" altLang="en-US" dirty="0" smtClean="0"/>
              <a:t>پیشگیری در خانواده های شلوغ</a:t>
            </a:r>
            <a:endParaRPr lang="en-US" altLang="en-US" dirty="0" smtClean="0"/>
          </a:p>
        </p:txBody>
      </p:sp>
      <p:sp>
        <p:nvSpPr>
          <p:cNvPr id="2051" name="Rectangle 3"/>
          <p:cNvSpPr>
            <a:spLocks noGrp="1" noChangeArrowheads="1"/>
          </p:cNvSpPr>
          <p:nvPr>
            <p:ph type="subTitle" idx="1"/>
          </p:nvPr>
        </p:nvSpPr>
        <p:spPr/>
        <p:txBody>
          <a:bodyPr/>
          <a:lstStyle/>
          <a:p>
            <a:pPr eaLnBrk="1" hangingPunct="1"/>
            <a:r>
              <a:rPr lang="fa-IR" altLang="en-US" smtClean="0"/>
              <a:t>الگو شدن</a:t>
            </a:r>
          </a:p>
        </p:txBody>
      </p:sp>
    </p:spTree>
    <p:extLst>
      <p:ext uri="{BB962C8B-B14F-4D97-AF65-F5344CB8AC3E}">
        <p14:creationId xmlns:p14="http://schemas.microsoft.com/office/powerpoint/2010/main" val="570796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ar-SA" altLang="en-US" b="1" smtClean="0"/>
              <a:t>یکی از اصول 9 گانه خا نواده ها در پیشگیری این است:</a:t>
            </a:r>
            <a:endParaRPr lang="en-US" altLang="en-US" b="1" smtClean="0"/>
          </a:p>
        </p:txBody>
      </p:sp>
      <p:sp>
        <p:nvSpPr>
          <p:cNvPr id="3075" name="Rectangle 3"/>
          <p:cNvSpPr>
            <a:spLocks noGrp="1" noChangeArrowheads="1"/>
          </p:cNvSpPr>
          <p:nvPr>
            <p:ph type="subTitle" idx="1"/>
          </p:nvPr>
        </p:nvSpPr>
        <p:spPr/>
        <p:txBody>
          <a:bodyPr/>
          <a:lstStyle/>
          <a:p>
            <a:pPr rtl="1" eaLnBrk="1" hangingPunct="1"/>
            <a:r>
              <a:rPr lang="ar-SA" altLang="en-US" sz="4000"/>
              <a:t>از نیاز ها ومحدودیت ها ی خود بعنوان یک والد آگاه باشید</a:t>
            </a:r>
            <a:r>
              <a:rPr lang="en-US" altLang="en-US" sz="4000"/>
              <a:t> </a:t>
            </a:r>
          </a:p>
        </p:txBody>
      </p:sp>
    </p:spTree>
    <p:extLst>
      <p:ext uri="{BB962C8B-B14F-4D97-AF65-F5344CB8AC3E}">
        <p14:creationId xmlns:p14="http://schemas.microsoft.com/office/powerpoint/2010/main" val="4258717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24000" y="0"/>
            <a:ext cx="9144000" cy="1066800"/>
          </a:xfrm>
        </p:spPr>
        <p:txBody>
          <a:bodyPr/>
          <a:lstStyle/>
          <a:p>
            <a:pPr rtl="1" eaLnBrk="1" hangingPunct="1"/>
            <a:r>
              <a:rPr lang="ar-SA" altLang="en-US" sz="4800"/>
              <a:t>آگاه</a:t>
            </a:r>
            <a:r>
              <a:rPr lang="fa-IR" altLang="en-US" sz="4800"/>
              <a:t>ی از</a:t>
            </a:r>
            <a:r>
              <a:rPr lang="ar-SA" altLang="en-US" sz="4800"/>
              <a:t>محدودیت ها ی خود بعنوان یک والد</a:t>
            </a:r>
            <a:endParaRPr lang="en-US" altLang="en-US" sz="4800"/>
          </a:p>
        </p:txBody>
      </p:sp>
      <p:sp>
        <p:nvSpPr>
          <p:cNvPr id="4099" name="Rectangle 3"/>
          <p:cNvSpPr>
            <a:spLocks noGrp="1" noChangeArrowheads="1"/>
          </p:cNvSpPr>
          <p:nvPr>
            <p:ph type="body" idx="1"/>
          </p:nvPr>
        </p:nvSpPr>
        <p:spPr>
          <a:xfrm>
            <a:off x="1524000" y="1066800"/>
            <a:ext cx="9144000" cy="5791200"/>
          </a:xfrm>
        </p:spPr>
        <p:txBody>
          <a:bodyPr/>
          <a:lstStyle/>
          <a:p>
            <a:pPr algn="r" rtl="1" eaLnBrk="1" hangingPunct="1">
              <a:lnSpc>
                <a:spcPct val="80000"/>
              </a:lnSpc>
              <a:buFontTx/>
              <a:buNone/>
            </a:pPr>
            <a:r>
              <a:rPr lang="ar-SA" altLang="en-US" b="1"/>
              <a:t>1-خود را بشناسید</a:t>
            </a:r>
          </a:p>
          <a:p>
            <a:pPr algn="r" rtl="1" eaLnBrk="1" hangingPunct="1">
              <a:lnSpc>
                <a:spcPct val="80000"/>
              </a:lnSpc>
              <a:buFontTx/>
              <a:buNone/>
            </a:pPr>
            <a:r>
              <a:rPr lang="ar-SA" altLang="en-US" b="1"/>
              <a:t>2- سعی کنید از(توانمندی)خود،همسر وفرزندان توقعات واقعی داشته باشید</a:t>
            </a:r>
            <a:endParaRPr lang="en-US" altLang="en-US"/>
          </a:p>
          <a:p>
            <a:pPr algn="r" rtl="1" eaLnBrk="1" hangingPunct="1">
              <a:lnSpc>
                <a:spcPct val="80000"/>
              </a:lnSpc>
              <a:buFontTx/>
              <a:buNone/>
            </a:pPr>
            <a:r>
              <a:rPr lang="ar-SA" altLang="en-US" b="1"/>
              <a:t>لازم نیست جواب تمام سوالات را بدانید</a:t>
            </a:r>
            <a:endParaRPr lang="en-US" altLang="en-US"/>
          </a:p>
          <a:p>
            <a:pPr algn="r" rtl="1" eaLnBrk="1" hangingPunct="1">
              <a:lnSpc>
                <a:spcPct val="80000"/>
              </a:lnSpc>
              <a:buFontTx/>
              <a:buNone/>
            </a:pPr>
            <a:r>
              <a:rPr lang="ar-SA" altLang="en-US" b="1"/>
              <a:t>اشتباهات احتمالی خود را ببخشید</a:t>
            </a:r>
            <a:endParaRPr lang="en-US" altLang="en-US"/>
          </a:p>
          <a:p>
            <a:pPr algn="r" rtl="1" eaLnBrk="1" hangingPunct="1">
              <a:lnSpc>
                <a:spcPct val="80000"/>
              </a:lnSpc>
              <a:buFontTx/>
              <a:buNone/>
            </a:pPr>
            <a:r>
              <a:rPr lang="ar-SA" altLang="en-US" b="1"/>
              <a:t>3- والد بودن را به یک کار قابل انجام(ممکن) تبدیل کنید:</a:t>
            </a:r>
            <a:endParaRPr lang="en-US" altLang="en-US"/>
          </a:p>
          <a:p>
            <a:pPr algn="r" rtl="1" eaLnBrk="1" hangingPunct="1">
              <a:lnSpc>
                <a:spcPct val="80000"/>
              </a:lnSpc>
              <a:buFontTx/>
              <a:buNone/>
            </a:pPr>
            <a:r>
              <a:rPr lang="ar-SA" altLang="en-US" b="1"/>
              <a:t>بر چیز هائی که نیاز به دقت بیشتر دارند تمرکز کنید ولازم نیست بر همه چیزتمرکز کنید</a:t>
            </a:r>
            <a:endParaRPr lang="en-US" altLang="en-US"/>
          </a:p>
          <a:p>
            <a:pPr algn="r" rtl="1" eaLnBrk="1" hangingPunct="1">
              <a:lnSpc>
                <a:spcPct val="80000"/>
              </a:lnSpc>
              <a:buFontTx/>
              <a:buNone/>
            </a:pPr>
            <a:r>
              <a:rPr lang="ar-SA" altLang="en-US" b="1"/>
              <a:t>هروقت احساس می کنید دارید کم می آورید(</a:t>
            </a:r>
            <a:r>
              <a:rPr lang="en-US" altLang="en-US"/>
              <a:t>burn out </a:t>
            </a:r>
            <a:r>
              <a:rPr lang="ar-SA" altLang="en-US" b="1"/>
              <a:t>) این واقعیت را بپذیرید وان را کتمان نکنید</a:t>
            </a:r>
            <a:endParaRPr lang="en-US" altLang="en-US"/>
          </a:p>
          <a:p>
            <a:pPr algn="r" rtl="1" eaLnBrk="1" hangingPunct="1">
              <a:lnSpc>
                <a:spcPct val="80000"/>
              </a:lnSpc>
              <a:buFontTx/>
              <a:buNone/>
            </a:pPr>
            <a:r>
              <a:rPr lang="ar-SA" altLang="en-US" b="1"/>
              <a:t>در زمان </a:t>
            </a:r>
            <a:r>
              <a:rPr lang="en-US" altLang="en-US"/>
              <a:t>burn out </a:t>
            </a:r>
            <a:r>
              <a:rPr lang="ar-SA" altLang="en-US" b="1"/>
              <a:t> به خودتان استراحت بدهید تا تبدیل به یک والد ویا همسرخوشحال(واحتمالا موثر) شوید</a:t>
            </a:r>
            <a:endParaRPr lang="en-US" altLang="en-US"/>
          </a:p>
          <a:p>
            <a:pPr algn="r" rtl="1" eaLnBrk="1" hangingPunct="1">
              <a:lnSpc>
                <a:spcPct val="80000"/>
              </a:lnSpc>
              <a:buFontTx/>
              <a:buNone/>
            </a:pPr>
            <a:r>
              <a:rPr lang="ar-SA" altLang="en-US" b="1"/>
              <a:t>4-به نیاز های خود توجه کنید:</a:t>
            </a:r>
          </a:p>
          <a:p>
            <a:pPr algn="r" rtl="1" eaLnBrk="1" hangingPunct="1">
              <a:lnSpc>
                <a:spcPct val="80000"/>
              </a:lnSpc>
              <a:buFontTx/>
              <a:buNone/>
            </a:pPr>
            <a:r>
              <a:rPr lang="ar-SA" altLang="en-US" b="1"/>
              <a:t>این نشانه خود خواهی نیست</a:t>
            </a:r>
            <a:endParaRPr lang="en-US" altLang="en-US" b="1"/>
          </a:p>
        </p:txBody>
      </p:sp>
    </p:spTree>
    <p:extLst>
      <p:ext uri="{BB962C8B-B14F-4D97-AF65-F5344CB8AC3E}">
        <p14:creationId xmlns:p14="http://schemas.microsoft.com/office/powerpoint/2010/main" val="2420143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2209800" y="1600200"/>
            <a:ext cx="7924800" cy="2438400"/>
          </a:xfrm>
        </p:spPr>
        <p:txBody>
          <a:bodyPr/>
          <a:lstStyle/>
          <a:p>
            <a:pPr eaLnBrk="1" hangingPunct="1"/>
            <a:r>
              <a:rPr lang="ar-SA" altLang="en-US" sz="4000"/>
              <a:t>بسیار مهم تر وموثرتر است که درست زندگی کنیم (که این امر وقت اضافه نمی خواهد</a:t>
            </a:r>
            <a:r>
              <a:rPr lang="fa-IR" altLang="en-US" sz="4000"/>
              <a:t>)</a:t>
            </a:r>
            <a:r>
              <a:rPr lang="ar-SA" altLang="en-US" sz="4000"/>
              <a:t>تا اینکه درست زندگی کردن را به دیگران یاد بدهیم </a:t>
            </a:r>
            <a:endParaRPr lang="en-US" altLang="en-US" sz="4000" b="1"/>
          </a:p>
        </p:txBody>
      </p:sp>
      <p:sp>
        <p:nvSpPr>
          <p:cNvPr id="5123" name="Rectangle 3"/>
          <p:cNvSpPr>
            <a:spLocks noGrp="1" noChangeArrowheads="1"/>
          </p:cNvSpPr>
          <p:nvPr>
            <p:ph type="subTitle" idx="1"/>
          </p:nvPr>
        </p:nvSpPr>
        <p:spPr>
          <a:xfrm>
            <a:off x="1981200" y="4267200"/>
            <a:ext cx="8153400" cy="1371600"/>
          </a:xfrm>
        </p:spPr>
        <p:txBody>
          <a:bodyPr/>
          <a:lstStyle/>
          <a:p>
            <a:pPr algn="r" rtl="1" eaLnBrk="1" hangingPunct="1"/>
            <a:r>
              <a:rPr lang="en-US" altLang="en-US" b="1" smtClean="0">
                <a:hlinkClick r:id="rId2"/>
              </a:rPr>
              <a:t>setting a good example of healthy living</a:t>
            </a:r>
            <a:endParaRPr lang="en-US" altLang="en-US" b="1" smtClean="0"/>
          </a:p>
        </p:txBody>
      </p:sp>
    </p:spTree>
    <p:extLst>
      <p:ext uri="{BB962C8B-B14F-4D97-AF65-F5344CB8AC3E}">
        <p14:creationId xmlns:p14="http://schemas.microsoft.com/office/powerpoint/2010/main" val="2489471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eaLnBrk="1" hangingPunct="1"/>
            <a:r>
              <a:rPr lang="fa-IR" altLang="en-US" dirty="0" smtClean="0"/>
              <a:t>پژوهش ها نشان داده اند که:</a:t>
            </a:r>
            <a:endParaRPr lang="en-US" altLang="en-US" dirty="0" smtClean="0"/>
          </a:p>
        </p:txBody>
      </p:sp>
      <p:sp>
        <p:nvSpPr>
          <p:cNvPr id="6147" name="Rectangle 3"/>
          <p:cNvSpPr>
            <a:spLocks noGrp="1" noChangeArrowheads="1"/>
          </p:cNvSpPr>
          <p:nvPr>
            <p:ph type="body" idx="1"/>
          </p:nvPr>
        </p:nvSpPr>
        <p:spPr/>
        <p:txBody>
          <a:bodyPr/>
          <a:lstStyle/>
          <a:p>
            <a:pPr algn="r" rtl="1" eaLnBrk="1" hangingPunct="1"/>
            <a:r>
              <a:rPr lang="ar-SA" altLang="en-US" smtClean="0"/>
              <a:t>بچه هائی که دارای یک الگوی مثبت مناسب هستند هم عملکردتحصیلی بهتر وهم اعتماد به نفس بیشتر واحتمال آسیب اجتماعی(سوءمصرف مواد )کمتری دارند</a:t>
            </a:r>
          </a:p>
          <a:p>
            <a:pPr algn="r" rtl="1" eaLnBrk="1" hangingPunct="1"/>
            <a:r>
              <a:rPr lang="ar-SA" altLang="en-US" smtClean="0"/>
              <a:t>پژوهش ها به وضوح نشان داده اند که بیش از نیمی از زنان جوان مادر خود را بعنوان الگو قبول کرده اند وتقریبا حدود نیمی از نوجوانان یکی از اعضاء خانواده را بعنوان </a:t>
            </a:r>
            <a:r>
              <a:rPr lang="en-US" altLang="en-US" smtClean="0"/>
              <a:t>role model</a:t>
            </a:r>
            <a:r>
              <a:rPr lang="ar-SA" altLang="en-US" smtClean="0"/>
              <a:t> انتخاب کرده اند</a:t>
            </a:r>
            <a:endParaRPr lang="en-US" altLang="en-US" smtClean="0"/>
          </a:p>
        </p:txBody>
      </p:sp>
    </p:spTree>
    <p:extLst>
      <p:ext uri="{BB962C8B-B14F-4D97-AF65-F5344CB8AC3E}">
        <p14:creationId xmlns:p14="http://schemas.microsoft.com/office/powerpoint/2010/main" val="3995977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00" name="Group 196"/>
          <p:cNvGraphicFramePr>
            <a:graphicFrameLocks noGrp="1"/>
          </p:cNvGraphicFramePr>
          <p:nvPr/>
        </p:nvGraphicFramePr>
        <p:xfrm>
          <a:off x="1524000" y="0"/>
          <a:ext cx="9144000" cy="8134770"/>
        </p:xfrm>
        <a:graphic>
          <a:graphicData uri="http://schemas.openxmlformats.org/drawingml/2006/table">
            <a:tbl>
              <a:tblPr rtl="1"/>
              <a:tblGrid>
                <a:gridCol w="4267200">
                  <a:extLst>
                    <a:ext uri="{9D8B030D-6E8A-4147-A177-3AD203B41FA5}">
                      <a16:colId xmlns:a16="http://schemas.microsoft.com/office/drawing/2014/main" xmlns="" val="20000"/>
                    </a:ext>
                  </a:extLst>
                </a:gridCol>
                <a:gridCol w="4876800">
                  <a:extLst>
                    <a:ext uri="{9D8B030D-6E8A-4147-A177-3AD203B41FA5}">
                      <a16:colId xmlns:a16="http://schemas.microsoft.com/office/drawing/2014/main" xmlns="" val="20001"/>
                    </a:ext>
                  </a:extLst>
                </a:gridCol>
              </a:tblGrid>
              <a:tr h="396209">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2000" b="1" i="1" u="none" strike="noStrike" cap="none" normalizeH="0" baseline="0" smtClean="0">
                          <a:ln>
                            <a:noFill/>
                          </a:ln>
                          <a:solidFill>
                            <a:schemeClr val="tx1"/>
                          </a:solidFill>
                          <a:effectLst/>
                          <a:latin typeface="Times New Roman" pitchFamily="18" charset="0"/>
                          <a:cs typeface="Times New Roman" pitchFamily="18" charset="0"/>
                        </a:rPr>
                        <a:t>توصیه های معمولی</a:t>
                      </a:r>
                      <a:endParaRPr kumimoji="0" lang="fa-IR" sz="2000" b="0" i="1"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2000" b="1" i="1" u="none" strike="noStrike" cap="none" normalizeH="0" baseline="0" smtClean="0">
                          <a:ln>
                            <a:noFill/>
                          </a:ln>
                          <a:solidFill>
                            <a:schemeClr val="tx1"/>
                          </a:solidFill>
                          <a:effectLst/>
                          <a:latin typeface="Times New Roman" pitchFamily="18" charset="0"/>
                          <a:cs typeface="Times New Roman" pitchFamily="18" charset="0"/>
                        </a:rPr>
                        <a:t>توصیه های تخصصی</a:t>
                      </a:r>
                      <a:endParaRPr kumimoji="0" lang="fa-IR" sz="2000" b="0" i="1"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65731">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بیشتر زمان برای بودن با فرزندانتان اختصاص دهید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از زمان موجود خود استفاده صحیح بکنید </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به فرزندانتان راه درست را بیاموزید(وقت گذاشته سخنرانی کنید)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خودتان درست زندگی کنید(</a:t>
                      </a: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يك الگوي خوب باشند</a:t>
                      </a: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65731">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برای فرزندانتان وقت بگذارید </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بعضی کارها را با فرزندانتان انجام دهید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معلم باشید(</a:t>
                      </a:r>
                      <a:r>
                        <a:rPr kumimoji="0" lang="fa-IR" sz="1800" b="1" i="0" u="sng" strike="noStrike" cap="none" normalizeH="0" baseline="0" smtClean="0">
                          <a:ln>
                            <a:noFill/>
                          </a:ln>
                          <a:solidFill>
                            <a:schemeClr val="tx1"/>
                          </a:solidFill>
                          <a:effectLst/>
                          <a:latin typeface="Times New Roman" pitchFamily="18" charset="0"/>
                          <a:cs typeface="Times New Roman" pitchFamily="18" charset="0"/>
                        </a:rPr>
                        <a:t> </a:t>
                      </a: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فرزندانتان را از مضرات الكل ، تنباكو و ساير مواد آگاه کنید)</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والد باشید(</a:t>
                      </a:r>
                      <a:r>
                        <a:rPr kumimoji="0" lang="en-US" sz="1400" b="1" i="0" u="none" strike="noStrike" cap="none" normalizeH="0" baseline="0" smtClean="0">
                          <a:ln>
                            <a:noFill/>
                          </a:ln>
                          <a:solidFill>
                            <a:srgbClr val="666666"/>
                          </a:solidFill>
                          <a:effectLst/>
                          <a:latin typeface="Verdana" pitchFamily="34" charset="0"/>
                          <a:cs typeface="Times New Roman" pitchFamily="18" charset="0"/>
                        </a:rPr>
                        <a:t>Partnership is the Center of Family</a:t>
                      </a: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از باورهای فرزندانتان در رابطه با مواد آگاه باشید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در دنیای واقعی درست عمل کنید (مصرف،تماس با شخص مصرف کننده و...)</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65731">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فرزندانتان را به فعاليت هاي سالم تشويق كنید</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سالم زندگی کنید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بافرزندان خود به تعطیلات بروید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تعطیلات  راسالم کنید(استرس بعد از تعطیلات را حذف کنید،خوردن ،خوابیدن وخرید در تعطیلات را نظارت کنید)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914329">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به فرزندانشان كمك كنند تا ارزش هاي قوي ايجاد نمايند درباره دوستان و فعاليت هاي فرزندانشان سوال كنند</a:t>
                      </a:r>
                      <a:endParaRPr kumimoji="0" lang="ar-SA"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انتخاب سلامت بعنوان هدف وروش زندگی برای خودتان</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به فرزندان خود نحوه کنار آمدن با استرس های زندگی را یاد بدهید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فرزندان خود را در سیر ونحوه کنار آمدن با استرس های زندگی شریک کنید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640030">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فرزندانتان را براي انيكه احساس خوبي درباره خودشان داشته باشند كمك كنند </a:t>
                      </a: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cs typeface="Times New Roman" pitchFamily="18" charset="0"/>
                        </a:rPr>
                        <a:t> به </a:t>
                      </a: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خانواده(خود وفرزندان) احساس خوب بدهید(تشویق،تبریک موفقیت،...)</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r h="365731">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برای فرزندان در زندگی با خانواده قانون وضع کنید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به قوانین احترام بگذارید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r h="1520706">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والدین عالم تر(معلم،دانشمند و...) باشید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cs typeface="Times New Roman" pitchFamily="18" charset="0"/>
                        </a:rPr>
                        <a:t>والدو الگوباشید</a:t>
                      </a:r>
                      <a:endParaRPr kumimoji="0" lang="fa-IR" sz="18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2"/>
                  </a:ext>
                </a:extLst>
              </a:tr>
            </a:tbl>
          </a:graphicData>
        </a:graphic>
      </p:graphicFrame>
      <p:sp>
        <p:nvSpPr>
          <p:cNvPr id="7214" name="Rectangle 183"/>
          <p:cNvSpPr>
            <a:spLocks noChangeArrowheads="1"/>
          </p:cNvSpPr>
          <p:nvPr/>
        </p:nvSpPr>
        <p:spPr bwMode="auto">
          <a:xfrm>
            <a:off x="1524001" y="638758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ltLang="en-US"/>
          </a:p>
        </p:txBody>
      </p:sp>
    </p:spTree>
    <p:extLst>
      <p:ext uri="{BB962C8B-B14F-4D97-AF65-F5344CB8AC3E}">
        <p14:creationId xmlns:p14="http://schemas.microsoft.com/office/powerpoint/2010/main" val="38911495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ar-SA" altLang="en-US" b="1" u="sng" smtClean="0"/>
              <a:t>مهارت های الگو بودن</a:t>
            </a:r>
            <a:endParaRPr lang="en-US" altLang="en-US" b="1" i="1" u="sng" smtClean="0"/>
          </a:p>
        </p:txBody>
      </p:sp>
      <p:sp>
        <p:nvSpPr>
          <p:cNvPr id="8195" name="Rectangle 3"/>
          <p:cNvSpPr>
            <a:spLocks noGrp="1" noChangeArrowheads="1"/>
          </p:cNvSpPr>
          <p:nvPr>
            <p:ph type="body" idx="1"/>
          </p:nvPr>
        </p:nvSpPr>
        <p:spPr>
          <a:xfrm>
            <a:off x="1524000" y="1219200"/>
            <a:ext cx="9144000" cy="5638800"/>
          </a:xfrm>
        </p:spPr>
        <p:txBody>
          <a:bodyPr>
            <a:normAutofit lnSpcReduction="10000"/>
          </a:bodyPr>
          <a:lstStyle/>
          <a:p>
            <a:pPr algn="r" rtl="1" eaLnBrk="1" hangingPunct="1">
              <a:lnSpc>
                <a:spcPct val="80000"/>
              </a:lnSpc>
            </a:pPr>
            <a:r>
              <a:rPr lang="fa-IR" altLang="en-US" b="1" i="1" u="sng"/>
              <a:t>1-تکنیک های والدین ماهر بودن:</a:t>
            </a:r>
            <a:endParaRPr lang="fa-IR" altLang="en-US" b="1"/>
          </a:p>
          <a:p>
            <a:pPr algn="r" rtl="1" eaLnBrk="1" hangingPunct="1">
              <a:lnSpc>
                <a:spcPct val="80000"/>
              </a:lnSpc>
            </a:pPr>
            <a:r>
              <a:rPr lang="fa-IR" altLang="en-US" b="1"/>
              <a:t>والدین ماهر کیفیت ارتباط بهتری دارند ولزوما کمیت زمانی بالاتری لازم  برای فرزن پروری لازم ندارندندارند:</a:t>
            </a:r>
          </a:p>
          <a:p>
            <a:pPr algn="r" rtl="1" eaLnBrk="1" hangingPunct="1">
              <a:lnSpc>
                <a:spcPct val="80000"/>
              </a:lnSpc>
            </a:pPr>
            <a:r>
              <a:rPr lang="fa-IR" altLang="en-US" b="1"/>
              <a:t>ساده،واضح ،صادق وقابل قبول صحبت کنید</a:t>
            </a:r>
          </a:p>
          <a:p>
            <a:pPr algn="r" rtl="1" eaLnBrk="1" hangingPunct="1">
              <a:lnSpc>
                <a:spcPct val="80000"/>
              </a:lnSpc>
            </a:pPr>
            <a:r>
              <a:rPr lang="fa-IR" altLang="en-US" b="1"/>
              <a:t>قبل از صحبت فکر کنید</a:t>
            </a:r>
          </a:p>
          <a:p>
            <a:pPr algn="r" rtl="1" eaLnBrk="1" hangingPunct="1">
              <a:lnSpc>
                <a:spcPct val="80000"/>
              </a:lnSpc>
            </a:pPr>
            <a:r>
              <a:rPr lang="fa-IR" altLang="en-US" b="1"/>
              <a:t>از ابراز عقاید فرزندان خود تشکر کنید</a:t>
            </a:r>
          </a:p>
          <a:p>
            <a:pPr algn="r" rtl="1" eaLnBrk="1" hangingPunct="1">
              <a:lnSpc>
                <a:spcPct val="80000"/>
              </a:lnSpc>
            </a:pPr>
            <a:r>
              <a:rPr lang="fa-IR" altLang="en-US" b="1"/>
              <a:t>با در زمان وقت گذراندن با فرزندان خوداز نظر روحی وجسمی با آنان باشید وآنچه دوست دارند انجام دهید</a:t>
            </a:r>
          </a:p>
          <a:p>
            <a:pPr algn="r" rtl="1" eaLnBrk="1" hangingPunct="1">
              <a:lnSpc>
                <a:spcPct val="80000"/>
              </a:lnSpc>
            </a:pPr>
            <a:r>
              <a:rPr lang="fa-IR" altLang="en-US" b="1"/>
              <a:t>هر وقت ممکن شد با هم غذا بخورید</a:t>
            </a:r>
          </a:p>
          <a:p>
            <a:pPr algn="r" rtl="1" eaLnBrk="1" hangingPunct="1">
              <a:lnSpc>
                <a:spcPct val="80000"/>
              </a:lnSpc>
            </a:pPr>
            <a:r>
              <a:rPr lang="fa-IR" altLang="en-US" b="1"/>
              <a:t>رفتار و عقاید مثبت فرزندان خود را تحسین کنید</a:t>
            </a:r>
          </a:p>
          <a:p>
            <a:pPr algn="r" rtl="1" eaLnBrk="1" hangingPunct="1">
              <a:lnSpc>
                <a:spcPct val="80000"/>
              </a:lnSpc>
            </a:pPr>
            <a:r>
              <a:rPr lang="fa-IR" altLang="en-US" b="1"/>
              <a:t>مشکلات را با هم حل کنید</a:t>
            </a:r>
          </a:p>
          <a:p>
            <a:pPr algn="r" rtl="1" eaLnBrk="1" hangingPunct="1">
              <a:lnSpc>
                <a:spcPct val="80000"/>
              </a:lnSpc>
            </a:pPr>
            <a:r>
              <a:rPr lang="fa-IR" altLang="en-US" b="1"/>
              <a:t>رفتار سالم(روش زندگی ) روزانه را فراموش نکنید</a:t>
            </a:r>
          </a:p>
          <a:p>
            <a:pPr algn="r" rtl="1" eaLnBrk="1" hangingPunct="1">
              <a:lnSpc>
                <a:spcPct val="80000"/>
              </a:lnSpc>
            </a:pPr>
            <a:r>
              <a:rPr lang="fa-IR" altLang="en-US" b="1"/>
              <a:t>مواظب همدیگر باشید وبه هم احترام بگذارید .</a:t>
            </a:r>
            <a:endParaRPr lang="en-US" altLang="en-US" b="1"/>
          </a:p>
        </p:txBody>
      </p:sp>
    </p:spTree>
    <p:extLst>
      <p:ext uri="{BB962C8B-B14F-4D97-AF65-F5344CB8AC3E}">
        <p14:creationId xmlns:p14="http://schemas.microsoft.com/office/powerpoint/2010/main" val="19203402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ctrTitle"/>
          </p:nvPr>
        </p:nvSpPr>
        <p:spPr/>
        <p:txBody>
          <a:bodyPr/>
          <a:lstStyle/>
          <a:p>
            <a:pPr eaLnBrk="1" hangingPunct="1"/>
            <a:r>
              <a:rPr lang="en-US" altLang="en-US" b="1" smtClean="0"/>
              <a:t>Partnership is the Center of Family</a:t>
            </a:r>
            <a:endParaRPr lang="en-US" altLang="en-US" smtClean="0"/>
          </a:p>
        </p:txBody>
      </p:sp>
      <p:sp>
        <p:nvSpPr>
          <p:cNvPr id="9219" name="Rectangle 5"/>
          <p:cNvSpPr>
            <a:spLocks noGrp="1" noChangeArrowheads="1"/>
          </p:cNvSpPr>
          <p:nvPr>
            <p:ph type="subTitle" idx="1"/>
          </p:nvPr>
        </p:nvSpPr>
        <p:spPr/>
        <p:txBody>
          <a:bodyPr/>
          <a:lstStyle/>
          <a:p>
            <a:pPr eaLnBrk="1" hangingPunct="1"/>
            <a:endParaRPr lang="fa-IR" altLang="en-US" smtClean="0"/>
          </a:p>
        </p:txBody>
      </p:sp>
    </p:spTree>
    <p:extLst>
      <p:ext uri="{BB962C8B-B14F-4D97-AF65-F5344CB8AC3E}">
        <p14:creationId xmlns:p14="http://schemas.microsoft.com/office/powerpoint/2010/main" val="2631341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rtl="1" eaLnBrk="1" hangingPunct="1"/>
            <a:r>
              <a:rPr lang="ar-SA" altLang="en-US" sz="4000"/>
              <a:t>مواظب پیام پنهان(</a:t>
            </a:r>
            <a:r>
              <a:rPr lang="en-US" altLang="en-US" sz="4000"/>
              <a:t>covert agenda</a:t>
            </a:r>
            <a:r>
              <a:rPr lang="fa-IR" altLang="en-US" sz="4000"/>
              <a:t>) در رفتار وکلام خود باشید.</a:t>
            </a:r>
            <a:endParaRPr lang="en-US" altLang="en-US" sz="4000"/>
          </a:p>
        </p:txBody>
      </p:sp>
      <p:sp>
        <p:nvSpPr>
          <p:cNvPr id="10243" name="Rectangle 3"/>
          <p:cNvSpPr>
            <a:spLocks noGrp="1" noChangeArrowheads="1"/>
          </p:cNvSpPr>
          <p:nvPr>
            <p:ph type="body" idx="1"/>
          </p:nvPr>
        </p:nvSpPr>
        <p:spPr>
          <a:xfrm>
            <a:off x="1524000" y="1600200"/>
            <a:ext cx="9144000" cy="5257800"/>
          </a:xfrm>
        </p:spPr>
        <p:txBody>
          <a:bodyPr/>
          <a:lstStyle/>
          <a:p>
            <a:pPr algn="r" rtl="1" eaLnBrk="1" hangingPunct="1">
              <a:lnSpc>
                <a:spcPct val="90000"/>
              </a:lnSpc>
            </a:pPr>
            <a:r>
              <a:rPr lang="ar-SA" altLang="en-US" sz="2400"/>
              <a:t>مانند:</a:t>
            </a:r>
          </a:p>
          <a:p>
            <a:pPr algn="r" rtl="1" eaLnBrk="1" hangingPunct="1">
              <a:lnSpc>
                <a:spcPct val="90000"/>
              </a:lnSpc>
              <a:buFontTx/>
              <a:buNone/>
            </a:pPr>
            <a:r>
              <a:rPr lang="ar-SA" altLang="en-US" sz="2400"/>
              <a:t>1-</a:t>
            </a:r>
            <a:r>
              <a:rPr lang="fa-IR" altLang="en-US" sz="2400"/>
              <a:t>برای تطابق با علائم مشکلات وفشارهای زندگی از یک قرص استفاده کنیم</a:t>
            </a:r>
            <a:endParaRPr lang="ar-SA" altLang="en-US" sz="2400"/>
          </a:p>
          <a:p>
            <a:pPr algn="r" rtl="1" eaLnBrk="1" hangingPunct="1">
              <a:lnSpc>
                <a:spcPct val="90000"/>
              </a:lnSpc>
              <a:buFontTx/>
              <a:buNone/>
            </a:pPr>
            <a:r>
              <a:rPr lang="ar-SA" altLang="en-US" sz="2400"/>
              <a:t>2- وقتی قانون با نیازهای ما درتقابل قرار می گیرد اشکالی ندارد که شکسته شود.</a:t>
            </a:r>
          </a:p>
          <a:p>
            <a:pPr algn="r" rtl="1" eaLnBrk="1" hangingPunct="1">
              <a:lnSpc>
                <a:spcPct val="90000"/>
              </a:lnSpc>
              <a:buFontTx/>
              <a:buNone/>
            </a:pPr>
            <a:r>
              <a:rPr lang="ar-SA" altLang="en-US" sz="2400"/>
              <a:t>3-</a:t>
            </a:r>
            <a:r>
              <a:rPr lang="fa-IR" altLang="en-US" sz="2400"/>
              <a:t>بهترین راه مقابله با استرس ها،فشارومشکلات زندگی استفاده از ...است</a:t>
            </a:r>
            <a:endParaRPr lang="ar-SA" altLang="en-US" sz="2400"/>
          </a:p>
          <a:p>
            <a:pPr algn="r" rtl="1" eaLnBrk="1" hangingPunct="1">
              <a:lnSpc>
                <a:spcPct val="90000"/>
              </a:lnSpc>
              <a:buFontTx/>
              <a:buNone/>
            </a:pPr>
            <a:r>
              <a:rPr lang="ar-SA" altLang="en-US" sz="2400"/>
              <a:t>4- برای رسیدن به سرحالی وخوشحالی می توان  به جای لذت بردن از یک رابطه از یک ماده مانندداروویا مواد استفاده کرد(ترس از دوستان ناباب ومحدود کردن ارتباط) </a:t>
            </a:r>
            <a:endParaRPr lang="fa-IR" altLang="en-US" sz="2400"/>
          </a:p>
          <a:p>
            <a:pPr algn="r" rtl="1" eaLnBrk="1" hangingPunct="1">
              <a:lnSpc>
                <a:spcPct val="90000"/>
              </a:lnSpc>
              <a:buFontTx/>
              <a:buNone/>
            </a:pPr>
            <a:r>
              <a:rPr lang="fa-IR" altLang="en-US" sz="2400"/>
              <a:t>5-در زمان های ویژه (تعطیلات،عجله،امتحان و...)میتوان قوانین را زیر پا گذاشت </a:t>
            </a:r>
            <a:endParaRPr lang="ar-SA" altLang="en-US" sz="2400"/>
          </a:p>
          <a:p>
            <a:pPr algn="r" rtl="1" eaLnBrk="1" hangingPunct="1">
              <a:lnSpc>
                <a:spcPct val="90000"/>
              </a:lnSpc>
              <a:buFontTx/>
              <a:buNone/>
            </a:pPr>
            <a:r>
              <a:rPr lang="ar-SA" altLang="en-US" sz="2400"/>
              <a:t>6-</a:t>
            </a:r>
            <a:r>
              <a:rPr lang="fa-IR" altLang="en-US" sz="2400"/>
              <a:t>به جای همراهی فرزندان برای استفاده از تکنیک های حل مسئله ویا کاهش استرس از راهکارهای غلط(تعیین مقصر،مصرف،گوشه گیری و...)استفاده کنیم.(مواظب </a:t>
            </a:r>
            <a:r>
              <a:rPr lang="en-US" altLang="en-US" sz="2400"/>
              <a:t>learned helplessness</a:t>
            </a:r>
            <a:r>
              <a:rPr lang="fa-IR" altLang="en-US" sz="2400"/>
              <a:t> حاصل از سیستم آموزشی باشیم- مدارس رقابتی)</a:t>
            </a:r>
          </a:p>
          <a:p>
            <a:pPr algn="r" rtl="1" eaLnBrk="1" hangingPunct="1">
              <a:lnSpc>
                <a:spcPct val="90000"/>
              </a:lnSpc>
              <a:buFontTx/>
              <a:buNone/>
            </a:pPr>
            <a:r>
              <a:rPr lang="fa-IR" altLang="en-US" sz="2400"/>
              <a:t>7- ائتلاف با فرزند( اشکال ندارد حرف همسر تان زیر پا گذاشته شود)</a:t>
            </a:r>
            <a:endParaRPr lang="en-US" altLang="en-US" sz="2400"/>
          </a:p>
          <a:p>
            <a:pPr algn="r" rtl="1" eaLnBrk="1" hangingPunct="1">
              <a:lnSpc>
                <a:spcPct val="90000"/>
              </a:lnSpc>
            </a:pPr>
            <a:endParaRPr lang="en-US" altLang="en-US" sz="2400"/>
          </a:p>
        </p:txBody>
      </p:sp>
    </p:spTree>
    <p:extLst>
      <p:ext uri="{BB962C8B-B14F-4D97-AF65-F5344CB8AC3E}">
        <p14:creationId xmlns:p14="http://schemas.microsoft.com/office/powerpoint/2010/main" val="688373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eaLnBrk="1" hangingPunct="1"/>
            <a:r>
              <a:rPr lang="ar-SA" altLang="en-US" b="1" dirty="0" smtClean="0"/>
              <a:t>توجیه نکنید</a:t>
            </a:r>
            <a:endParaRPr lang="en-US" altLang="en-US" b="1" dirty="0" smtClean="0"/>
          </a:p>
        </p:txBody>
      </p:sp>
      <p:sp>
        <p:nvSpPr>
          <p:cNvPr id="11267" name="Rectangle 3"/>
          <p:cNvSpPr>
            <a:spLocks noGrp="1" noChangeArrowheads="1"/>
          </p:cNvSpPr>
          <p:nvPr>
            <p:ph type="body" idx="1"/>
          </p:nvPr>
        </p:nvSpPr>
        <p:spPr/>
        <p:txBody>
          <a:bodyPr/>
          <a:lstStyle/>
          <a:p>
            <a:pPr algn="r" rtl="1" eaLnBrk="1" hangingPunct="1">
              <a:buFontTx/>
              <a:buNone/>
            </a:pPr>
            <a:r>
              <a:rPr lang="en-US" altLang="en-US" b="1" smtClean="0"/>
              <a:t> </a:t>
            </a:r>
            <a:r>
              <a:rPr lang="ar-SA" altLang="en-US" b="1" smtClean="0"/>
              <a:t>مانند:</a:t>
            </a:r>
            <a:endParaRPr lang="en-US" altLang="en-US" smtClean="0"/>
          </a:p>
          <a:p>
            <a:pPr algn="r" rtl="1" eaLnBrk="1" hangingPunct="1">
              <a:buFontTx/>
              <a:buNone/>
            </a:pPr>
            <a:r>
              <a:rPr lang="ar-SA" altLang="en-US" b="1" smtClean="0"/>
              <a:t>1-ما که جوانتر بودیم اینقدر ا</a:t>
            </a:r>
            <a:r>
              <a:rPr lang="fa-IR" altLang="en-US" b="1" smtClean="0"/>
              <a:t>مکانات وجود نداش(معلم،کتاب،پول و...)</a:t>
            </a:r>
          </a:p>
          <a:p>
            <a:pPr algn="r" rtl="1" eaLnBrk="1" hangingPunct="1">
              <a:buFontTx/>
              <a:buNone/>
            </a:pPr>
            <a:r>
              <a:rPr lang="fa-IR" altLang="en-US" b="1" smtClean="0"/>
              <a:t>2-تو باید از من بهتر بشوی</a:t>
            </a:r>
          </a:p>
          <a:p>
            <a:pPr algn="r" rtl="1" eaLnBrk="1" hangingPunct="1">
              <a:buFontTx/>
              <a:buNone/>
            </a:pPr>
            <a:r>
              <a:rPr lang="fa-IR" altLang="en-US" b="1" smtClean="0"/>
              <a:t>3-از تجربیات من که سیگار می کشم ویا می کشیده ام استفاده کن</a:t>
            </a:r>
            <a:endParaRPr lang="ar-SA" altLang="en-US" b="1" i="1" u="sng" smtClean="0"/>
          </a:p>
          <a:p>
            <a:pPr algn="r" rtl="1" eaLnBrk="1" hangingPunct="1"/>
            <a:endParaRPr lang="en-US" altLang="en-US" smtClean="0"/>
          </a:p>
        </p:txBody>
      </p:sp>
    </p:spTree>
    <p:extLst>
      <p:ext uri="{BB962C8B-B14F-4D97-AF65-F5344CB8AC3E}">
        <p14:creationId xmlns:p14="http://schemas.microsoft.com/office/powerpoint/2010/main" val="550703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rtl="1" eaLnBrk="1" hangingPunct="1"/>
            <a:r>
              <a:rPr lang="ar-SA" altLang="en-US" b="1" i="1" u="sng" dirty="0" smtClean="0"/>
              <a:t>قانون مندی زندگی خانوادگی</a:t>
            </a:r>
            <a:endParaRPr lang="en-US" altLang="en-US" b="1" i="1" u="sng" dirty="0" smtClean="0"/>
          </a:p>
        </p:txBody>
      </p:sp>
      <p:sp>
        <p:nvSpPr>
          <p:cNvPr id="12291" name="Rectangle 3"/>
          <p:cNvSpPr>
            <a:spLocks noGrp="1" noChangeArrowheads="1"/>
          </p:cNvSpPr>
          <p:nvPr>
            <p:ph type="body" idx="1"/>
          </p:nvPr>
        </p:nvSpPr>
        <p:spPr>
          <a:xfrm>
            <a:off x="1524000" y="1600200"/>
            <a:ext cx="8686800" cy="5029200"/>
          </a:xfrm>
        </p:spPr>
        <p:txBody>
          <a:bodyPr>
            <a:normAutofit fontScale="92500"/>
          </a:bodyPr>
          <a:lstStyle/>
          <a:p>
            <a:pPr algn="r" rtl="1" eaLnBrk="1" hangingPunct="1">
              <a:lnSpc>
                <a:spcPct val="80000"/>
              </a:lnSpc>
            </a:pPr>
            <a:endParaRPr lang="fa-IR" altLang="en-US" sz="2400"/>
          </a:p>
          <a:p>
            <a:pPr algn="r" rtl="1" eaLnBrk="1" hangingPunct="1">
              <a:lnSpc>
                <a:spcPct val="80000"/>
              </a:lnSpc>
            </a:pPr>
            <a:r>
              <a:rPr lang="fa-IR" altLang="en-US" sz="2400"/>
              <a:t>وجود قوانين شفاف در خانواده بخصوص در مواردی که خود به آن پایبند باشیم.</a:t>
            </a:r>
          </a:p>
          <a:p>
            <a:pPr algn="r" rtl="1" eaLnBrk="1" hangingPunct="1">
              <a:lnSpc>
                <a:spcPct val="80000"/>
              </a:lnSpc>
            </a:pPr>
            <a:r>
              <a:rPr lang="fa-IR" altLang="en-US" sz="2400"/>
              <a:t>قوانین برای همه چیز هستند از جمله:</a:t>
            </a:r>
          </a:p>
          <a:p>
            <a:pPr algn="r" rtl="1" eaLnBrk="1" hangingPunct="1">
              <a:lnSpc>
                <a:spcPct val="80000"/>
              </a:lnSpc>
            </a:pPr>
            <a:r>
              <a:rPr lang="fa-IR" altLang="en-US" sz="2400"/>
              <a:t>تفریحات(زمان،مکان  واعمال تفریح(تلویزیون،ویدیو بازی و...) و...)</a:t>
            </a:r>
            <a:endParaRPr lang="en-US" altLang="en-US" sz="2400"/>
          </a:p>
          <a:p>
            <a:pPr algn="r" rtl="1" eaLnBrk="1" hangingPunct="1">
              <a:lnSpc>
                <a:spcPct val="80000"/>
              </a:lnSpc>
            </a:pPr>
            <a:r>
              <a:rPr lang="en-US" altLang="en-US" sz="2400"/>
              <a:t> </a:t>
            </a:r>
            <a:r>
              <a:rPr lang="fa-IR" altLang="en-US" sz="2400"/>
              <a:t>کار منزل</a:t>
            </a:r>
          </a:p>
          <a:p>
            <a:pPr algn="r" rtl="1" eaLnBrk="1" hangingPunct="1">
              <a:lnSpc>
                <a:spcPct val="80000"/>
              </a:lnSpc>
            </a:pPr>
            <a:r>
              <a:rPr lang="fa-IR" altLang="en-US" sz="2400"/>
              <a:t>رانندگی</a:t>
            </a:r>
          </a:p>
          <a:p>
            <a:pPr algn="r" rtl="1" eaLnBrk="1" hangingPunct="1">
              <a:lnSpc>
                <a:spcPct val="80000"/>
              </a:lnSpc>
            </a:pPr>
            <a:r>
              <a:rPr lang="fa-IR" altLang="en-US" sz="2400"/>
              <a:t>استفاده از اینترنت ، تلفن همراه</a:t>
            </a:r>
            <a:endParaRPr lang="fa-IR" altLang="en-US" sz="2400" b="1"/>
          </a:p>
          <a:p>
            <a:pPr algn="r" rtl="1" eaLnBrk="1" hangingPunct="1">
              <a:lnSpc>
                <a:spcPct val="80000"/>
              </a:lnSpc>
            </a:pPr>
            <a:r>
              <a:rPr lang="fa-IR" altLang="en-US" sz="2400" b="1"/>
              <a:t>بهترین راهکار قرار دادن قوانین مشخص سلامت در زندگی  خانواده است(</a:t>
            </a:r>
            <a:r>
              <a:rPr lang="en-US" altLang="en-US" sz="2400">
                <a:hlinkClick r:id="rId2"/>
              </a:rPr>
              <a:t>house rules</a:t>
            </a:r>
            <a:r>
              <a:rPr lang="fa-IR" altLang="en-US" sz="2400" b="1"/>
              <a:t>).</a:t>
            </a:r>
          </a:p>
          <a:p>
            <a:pPr algn="r" rtl="1" eaLnBrk="1" hangingPunct="1">
              <a:lnSpc>
                <a:spcPct val="80000"/>
              </a:lnSpc>
            </a:pPr>
            <a:r>
              <a:rPr lang="fa-IR" altLang="en-US" sz="2400" b="1"/>
              <a:t> به سلامت یکدیگر توجه کنید ،قابل اعتماد باشید وسر حرف خود بایستید(سلامت مهم ترین هدف زندگی شماست)</a:t>
            </a:r>
          </a:p>
          <a:p>
            <a:pPr algn="r" rtl="1" eaLnBrk="1" hangingPunct="1">
              <a:lnSpc>
                <a:spcPct val="80000"/>
              </a:lnSpc>
            </a:pPr>
            <a:r>
              <a:rPr lang="fa-IR" altLang="en-US" sz="2400" b="1"/>
              <a:t>نکات مهم: </a:t>
            </a:r>
          </a:p>
          <a:p>
            <a:pPr algn="r" rtl="1" eaLnBrk="1" hangingPunct="1">
              <a:lnSpc>
                <a:spcPct val="80000"/>
              </a:lnSpc>
            </a:pPr>
            <a:r>
              <a:rPr lang="fa-IR" altLang="en-US" sz="2400" b="1"/>
              <a:t>پایبندی خود به اجرا </a:t>
            </a:r>
          </a:p>
          <a:p>
            <a:pPr algn="r" rtl="1" eaLnBrk="1" hangingPunct="1">
              <a:lnSpc>
                <a:spcPct val="80000"/>
              </a:lnSpc>
            </a:pPr>
            <a:r>
              <a:rPr lang="fa-IR" altLang="en-US" sz="2400" b="1"/>
              <a:t>اجراء قوانین در رابطه با خود والدین</a:t>
            </a:r>
            <a:endParaRPr lang="en-US" altLang="en-US" sz="2400"/>
          </a:p>
        </p:txBody>
      </p:sp>
    </p:spTree>
    <p:extLst>
      <p:ext uri="{BB962C8B-B14F-4D97-AF65-F5344CB8AC3E}">
        <p14:creationId xmlns:p14="http://schemas.microsoft.com/office/powerpoint/2010/main" val="2568908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r>
              <a:rPr lang="fa-IR" altLang="en-US" b="1" u="sng" dirty="0" smtClean="0"/>
              <a:t>4-تبدیل به یک الگوی مثبت رفتاری بشوید</a:t>
            </a:r>
            <a:endParaRPr lang="fa-IR" altLang="en-US" dirty="0" smtClean="0"/>
          </a:p>
        </p:txBody>
      </p:sp>
      <p:sp>
        <p:nvSpPr>
          <p:cNvPr id="14339" name="Rectangle 3"/>
          <p:cNvSpPr>
            <a:spLocks noGrp="1" noChangeArrowheads="1"/>
          </p:cNvSpPr>
          <p:nvPr>
            <p:ph type="body" idx="1"/>
          </p:nvPr>
        </p:nvSpPr>
        <p:spPr/>
        <p:txBody>
          <a:bodyPr/>
          <a:lstStyle/>
          <a:p>
            <a:pPr algn="r" rtl="1" eaLnBrk="1" hangingPunct="1">
              <a:lnSpc>
                <a:spcPct val="80000"/>
              </a:lnSpc>
              <a:buFontTx/>
              <a:buNone/>
            </a:pPr>
            <a:r>
              <a:rPr lang="fa-IR" altLang="en-US" smtClean="0"/>
              <a:t>1-مواد مصرف نکنید</a:t>
            </a:r>
          </a:p>
          <a:p>
            <a:pPr algn="r" rtl="1" eaLnBrk="1" hangingPunct="1">
              <a:lnSpc>
                <a:spcPct val="80000"/>
              </a:lnSpc>
              <a:buFontTx/>
              <a:buNone/>
            </a:pPr>
            <a:r>
              <a:rPr lang="fa-IR" altLang="en-US" smtClean="0"/>
              <a:t>بچه ها درسنین بسیار پایین هم تحت تاثیر رفتار ونه گفتار ما قرار می گیرند</a:t>
            </a:r>
          </a:p>
          <a:p>
            <a:pPr algn="r" rtl="1" eaLnBrk="1" hangingPunct="1">
              <a:lnSpc>
                <a:spcPct val="80000"/>
              </a:lnSpc>
              <a:buFontTx/>
              <a:buNone/>
            </a:pPr>
            <a:r>
              <a:rPr lang="fa-IR" altLang="en-US" smtClean="0"/>
              <a:t>2- فرزندان خود را درفرایند  مصرف موادخود درگیر نکنید</a:t>
            </a:r>
            <a:endParaRPr lang="ar-SA" altLang="en-US" smtClean="0"/>
          </a:p>
          <a:p>
            <a:pPr algn="r" rtl="1" eaLnBrk="1" hangingPunct="1">
              <a:lnSpc>
                <a:spcPct val="80000"/>
              </a:lnSpc>
              <a:buFontTx/>
              <a:buNone/>
            </a:pPr>
            <a:r>
              <a:rPr lang="ar-SA" altLang="en-US" smtClean="0"/>
              <a:t>3-</a:t>
            </a:r>
            <a:r>
              <a:rPr lang="fa-IR" altLang="en-US" smtClean="0"/>
              <a:t>بر رفتار های منفی در افراد مصرف کننده تاکید کنید</a:t>
            </a:r>
            <a:endParaRPr lang="en-US" altLang="en-US" smtClean="0"/>
          </a:p>
          <a:p>
            <a:pPr algn="r" rtl="1" eaLnBrk="1" hangingPunct="1">
              <a:lnSpc>
                <a:spcPct val="80000"/>
              </a:lnSpc>
              <a:buFontTx/>
              <a:buNone/>
            </a:pPr>
            <a:r>
              <a:rPr lang="fa-IR" altLang="en-US" smtClean="0"/>
              <a:t>4-</a:t>
            </a:r>
            <a:r>
              <a:rPr lang="ar-SA" altLang="en-US" smtClean="0"/>
              <a:t>به سلامت خود توجه کنید این بهترین راه برای تبدیل شدن به یک مدل (نماد)برای فرزندان است</a:t>
            </a:r>
            <a:endParaRPr lang="en-US" altLang="en-US" smtClean="0"/>
          </a:p>
          <a:p>
            <a:pPr algn="ctr" rtl="1" eaLnBrk="1" hangingPunct="1">
              <a:lnSpc>
                <a:spcPct val="80000"/>
              </a:lnSpc>
              <a:buFontTx/>
              <a:buNone/>
            </a:pPr>
            <a:r>
              <a:rPr lang="fa-IR" altLang="en-US" sz="3600" b="1">
                <a:solidFill>
                  <a:srgbClr val="FF0000"/>
                </a:solidFill>
              </a:rPr>
              <a:t>والدین اولین وبهترین معلمین فرزندان هستند</a:t>
            </a:r>
            <a:endParaRPr lang="en-US" altLang="en-US" sz="3600" b="1">
              <a:solidFill>
                <a:srgbClr val="FF0000"/>
              </a:solidFill>
            </a:endParaRPr>
          </a:p>
          <a:p>
            <a:pPr algn="r" rtl="1" eaLnBrk="1" hangingPunct="1">
              <a:lnSpc>
                <a:spcPct val="80000"/>
              </a:lnSpc>
            </a:pPr>
            <a:endParaRPr lang="en-US" altLang="en-US" sz="900"/>
          </a:p>
        </p:txBody>
      </p:sp>
    </p:spTree>
    <p:extLst>
      <p:ext uri="{BB962C8B-B14F-4D97-AF65-F5344CB8AC3E}">
        <p14:creationId xmlns:p14="http://schemas.microsoft.com/office/powerpoint/2010/main" val="3439266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fa-IR" smtClean="0"/>
              <a:t>خانواده و تاب اوری</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320570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ctr" eaLnBrk="1" hangingPunct="1"/>
            <a:r>
              <a:rPr lang="fa-IR" altLang="en-US" dirty="0" smtClean="0"/>
              <a:t>عوامل خطر ساز در سطح خانواده</a:t>
            </a:r>
            <a:endParaRPr lang="en-US" altLang="en-US" dirty="0" smtClean="0">
              <a:ea typeface="Majalla UI"/>
              <a:cs typeface="Majalla UI"/>
            </a:endParaRPr>
          </a:p>
        </p:txBody>
      </p:sp>
      <p:sp>
        <p:nvSpPr>
          <p:cNvPr id="34819" name="Rectangle 3"/>
          <p:cNvSpPr>
            <a:spLocks noGrp="1" noChangeArrowheads="1"/>
          </p:cNvSpPr>
          <p:nvPr>
            <p:ph type="body" sz="half" idx="1"/>
          </p:nvPr>
        </p:nvSpPr>
        <p:spPr>
          <a:xfrm>
            <a:off x="3792539" y="1557338"/>
            <a:ext cx="5837237" cy="4525962"/>
          </a:xfrm>
        </p:spPr>
        <p:txBody>
          <a:bodyPr/>
          <a:lstStyle/>
          <a:p>
            <a:pPr algn="r" rtl="1" eaLnBrk="1" hangingPunct="1"/>
            <a:r>
              <a:rPr lang="fa-IR" altLang="en-US" dirty="0"/>
              <a:t>محيط خانوادگي آشفته</a:t>
            </a:r>
          </a:p>
          <a:p>
            <a:pPr algn="r" rtl="1" eaLnBrk="1" hangingPunct="1"/>
            <a:r>
              <a:rPr lang="fa-IR" altLang="en-US" dirty="0"/>
              <a:t>رفتار مشكل دار در تاريخ خانوادگي</a:t>
            </a:r>
          </a:p>
          <a:p>
            <a:pPr algn="r" rtl="1" eaLnBrk="1" hangingPunct="1"/>
            <a:r>
              <a:rPr lang="fa-IR" altLang="en-US" dirty="0"/>
              <a:t>فرزند آزاري</a:t>
            </a:r>
          </a:p>
          <a:p>
            <a:pPr algn="r" rtl="1" eaLnBrk="1" hangingPunct="1"/>
            <a:r>
              <a:rPr lang="fa-IR" altLang="en-US" dirty="0"/>
              <a:t>مديريت بد منزل</a:t>
            </a:r>
          </a:p>
          <a:p>
            <a:pPr algn="r" rtl="1" eaLnBrk="1" hangingPunct="1"/>
            <a:r>
              <a:rPr lang="fa-IR" altLang="en-US" dirty="0"/>
              <a:t>كمبود همبستگيهاي خانوادگي</a:t>
            </a:r>
          </a:p>
          <a:p>
            <a:pPr algn="r" rtl="1" eaLnBrk="1" hangingPunct="1"/>
            <a:r>
              <a:rPr lang="fa-IR" altLang="en-US" dirty="0"/>
              <a:t>داشتن نگرش + به مصرف مواد</a:t>
            </a:r>
          </a:p>
          <a:p>
            <a:pPr algn="r" rtl="1" eaLnBrk="1" hangingPunct="1"/>
            <a:r>
              <a:rPr lang="fa-IR" altLang="en-US" dirty="0"/>
              <a:t>......</a:t>
            </a:r>
            <a:endParaRPr lang="en-US" altLang="en-US" dirty="0">
              <a:ea typeface="Majalla UI"/>
              <a:cs typeface="Majalla UI"/>
            </a:endParaRPr>
          </a:p>
        </p:txBody>
      </p:sp>
      <p:pic>
        <p:nvPicPr>
          <p:cNvPr id="34820" name="Picture 4" descr="HM00116_">
            <a:hlinkClick r:id="rId3" action="ppaction://hlinksldjump"/>
          </p:cNvPr>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rot="10644370" flipV="1">
            <a:off x="1919289" y="5734051"/>
            <a:ext cx="1055687" cy="955675"/>
          </a:xfrm>
          <a:solidFill>
            <a:srgbClr val="FF0000"/>
          </a:solidFill>
        </p:spPr>
      </p:pic>
    </p:spTree>
    <p:extLst>
      <p:ext uri="{BB962C8B-B14F-4D97-AF65-F5344CB8AC3E}">
        <p14:creationId xmlns:p14="http://schemas.microsoft.com/office/powerpoint/2010/main" val="3321390098"/>
      </p:ext>
    </p:extLst>
  </p:cSld>
  <p:clrMapOvr>
    <a:masterClrMapping/>
  </p:clrMapOvr>
  <p:transition>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r" rtl="1"/>
            <a:r>
              <a:rPr lang="fa-IR" b="1" dirty="0"/>
              <a:t>فرايند خانواده محافظت كننده </a:t>
            </a:r>
            <a:r>
              <a:rPr lang="fa-IR" b="1" dirty="0" smtClean="0"/>
              <a:t>خانواده </a:t>
            </a:r>
            <a:r>
              <a:rPr lang="fa-IR" b="1" dirty="0"/>
              <a:t>در كجا شكل مي گيرد؟</a:t>
            </a:r>
            <a:endParaRPr lang="en-US" dirty="0"/>
          </a:p>
        </p:txBody>
      </p:sp>
      <p:sp>
        <p:nvSpPr>
          <p:cNvPr id="3" name="Content Placeholder 2"/>
          <p:cNvSpPr>
            <a:spLocks noGrp="1"/>
          </p:cNvSpPr>
          <p:nvPr>
            <p:ph idx="1"/>
          </p:nvPr>
        </p:nvSpPr>
        <p:spPr/>
        <p:txBody>
          <a:bodyPr/>
          <a:lstStyle/>
          <a:p>
            <a:pPr lvl="0" algn="r" rtl="1"/>
            <a:r>
              <a:rPr lang="fa-IR" sz="3600" dirty="0"/>
              <a:t>روابط والدين/فرزند</a:t>
            </a:r>
            <a:endParaRPr lang="en-US" sz="3600" dirty="0"/>
          </a:p>
          <a:p>
            <a:pPr lvl="0" algn="r" rtl="1"/>
            <a:r>
              <a:rPr lang="fa-IR" sz="3600" dirty="0"/>
              <a:t>نظارت والدين</a:t>
            </a:r>
            <a:r>
              <a:rPr lang="en-US" sz="3600" dirty="0"/>
              <a:t> </a:t>
            </a:r>
          </a:p>
          <a:p>
            <a:pPr lvl="0" algn="r" rtl="1"/>
            <a:r>
              <a:rPr lang="fa-IR" sz="3600" dirty="0"/>
              <a:t>ارزشهاي خانواده </a:t>
            </a:r>
            <a:endParaRPr lang="fa-IR" sz="3600" dirty="0" smtClean="0"/>
          </a:p>
          <a:p>
            <a:pPr lvl="0" algn="r" rtl="1"/>
            <a:r>
              <a:rPr lang="fa-IR" sz="3600" dirty="0" smtClean="0"/>
              <a:t> </a:t>
            </a:r>
            <a:r>
              <a:rPr lang="fa-IR" sz="3600" dirty="0"/>
              <a:t>گفتن نه به </a:t>
            </a:r>
            <a:r>
              <a:rPr lang="fa-IR" sz="3600" dirty="0" smtClean="0"/>
              <a:t>مواد و رفتارهای ناهنجار </a:t>
            </a:r>
            <a:r>
              <a:rPr lang="fa-IR" sz="3600" dirty="0"/>
              <a:t>در خانواده</a:t>
            </a:r>
            <a:endParaRPr lang="en-US" sz="3600" dirty="0"/>
          </a:p>
          <a:p>
            <a:pPr algn="r" rtl="1"/>
            <a:endParaRPr lang="en-US" dirty="0"/>
          </a:p>
        </p:txBody>
      </p:sp>
    </p:spTree>
    <p:extLst>
      <p:ext uri="{BB962C8B-B14F-4D97-AF65-F5344CB8AC3E}">
        <p14:creationId xmlns:p14="http://schemas.microsoft.com/office/powerpoint/2010/main" val="5337035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vert="horz" lIns="67866" tIns="33338" rIns="67866" bIns="33338" rtlCol="0" anchor="b">
            <a:normAutofit/>
          </a:bodyPr>
          <a:lstStyle/>
          <a:p>
            <a:pPr algn="ctr" eaLnBrk="1" hangingPunct="1"/>
            <a:r>
              <a:rPr lang="fa-IR" altLang="en-US" b="1" dirty="0" smtClean="0">
                <a:solidFill>
                  <a:srgbClr val="FF0000"/>
                </a:solidFill>
                <a:cs typeface="Zar" pitchFamily="2" charset="0"/>
              </a:rPr>
              <a:t>هفت عامل افزايش تاب آوري در فرزندان</a:t>
            </a:r>
            <a:endParaRPr lang="en-US" altLang="en-US" b="1" dirty="0" smtClean="0">
              <a:solidFill>
                <a:srgbClr val="FF0000"/>
              </a:solidFill>
              <a:cs typeface="Zar" pitchFamily="2" charset="0"/>
            </a:endParaRPr>
          </a:p>
        </p:txBody>
      </p:sp>
      <p:sp>
        <p:nvSpPr>
          <p:cNvPr id="8195" name="Rectangle 3"/>
          <p:cNvSpPr>
            <a:spLocks noGrp="1" noChangeArrowheads="1"/>
          </p:cNvSpPr>
          <p:nvPr>
            <p:ph type="body" idx="1"/>
          </p:nvPr>
        </p:nvSpPr>
        <p:spPr>
          <a:noFill/>
        </p:spPr>
        <p:txBody>
          <a:bodyPr vert="horz" lIns="67866" tIns="33338" rIns="67866" bIns="33338" rtlCol="0">
            <a:normAutofit/>
          </a:bodyPr>
          <a:lstStyle/>
          <a:p>
            <a:pPr algn="r" rtl="1" eaLnBrk="1" hangingPunct="1"/>
            <a:r>
              <a:rPr lang="fa-IR" altLang="en-US" b="1" smtClean="0">
                <a:cs typeface="Homa" pitchFamily="2" charset="0"/>
              </a:rPr>
              <a:t>شادي و اميد به آينده</a:t>
            </a:r>
            <a:endParaRPr lang="en-US" altLang="en-US" b="1" smtClean="0">
              <a:cs typeface="Homa" pitchFamily="2" charset="0"/>
            </a:endParaRPr>
          </a:p>
          <a:p>
            <a:pPr algn="r" rtl="1" eaLnBrk="1" hangingPunct="1"/>
            <a:r>
              <a:rPr lang="fa-IR" altLang="en-US" b="1" smtClean="0">
                <a:cs typeface="Homa" pitchFamily="2" charset="0"/>
              </a:rPr>
              <a:t>مراقبت و همدلي</a:t>
            </a:r>
            <a:endParaRPr lang="en-US" altLang="en-US" b="1" smtClean="0">
              <a:cs typeface="Homa" pitchFamily="2" charset="0"/>
            </a:endParaRPr>
          </a:p>
          <a:p>
            <a:pPr algn="r" rtl="1" eaLnBrk="1" hangingPunct="1"/>
            <a:r>
              <a:rPr lang="fa-IR" altLang="en-US" b="1" smtClean="0">
                <a:cs typeface="Homa" pitchFamily="2" charset="0"/>
              </a:rPr>
              <a:t>هدف و دورنما</a:t>
            </a:r>
            <a:endParaRPr lang="en-US" altLang="en-US" b="1" smtClean="0">
              <a:cs typeface="Homa" pitchFamily="2" charset="0"/>
            </a:endParaRPr>
          </a:p>
          <a:p>
            <a:pPr algn="r" rtl="1" eaLnBrk="1" hangingPunct="1"/>
            <a:r>
              <a:rPr lang="fa-IR" altLang="en-US" b="1" smtClean="0">
                <a:cs typeface="Homa" pitchFamily="2" charset="0"/>
              </a:rPr>
              <a:t>بهره هوشي مناسب</a:t>
            </a:r>
            <a:endParaRPr lang="en-US" altLang="en-US" b="1" smtClean="0">
              <a:cs typeface="Homa" pitchFamily="2" charset="0"/>
            </a:endParaRPr>
          </a:p>
          <a:p>
            <a:pPr algn="r" rtl="1" eaLnBrk="1" hangingPunct="1"/>
            <a:r>
              <a:rPr lang="fa-IR" altLang="en-US" b="1" smtClean="0">
                <a:cs typeface="Homa" pitchFamily="2" charset="0"/>
              </a:rPr>
              <a:t>اعتماد به نفس بالا (نه بادكنكي)</a:t>
            </a:r>
            <a:endParaRPr lang="en-US" altLang="en-US" b="1" smtClean="0">
              <a:cs typeface="Homa" pitchFamily="2" charset="0"/>
            </a:endParaRPr>
          </a:p>
          <a:p>
            <a:pPr algn="r" rtl="1" eaLnBrk="1" hangingPunct="1"/>
            <a:r>
              <a:rPr lang="fa-IR" altLang="en-US" b="1" smtClean="0">
                <a:cs typeface="Homa" pitchFamily="2" charset="0"/>
              </a:rPr>
              <a:t>در زندگي برنامه</a:t>
            </a:r>
            <a:r>
              <a:rPr lang="en-US" altLang="en-US" b="1" smtClean="0">
                <a:cs typeface="Homa" pitchFamily="2" charset="0"/>
              </a:rPr>
              <a:t> </a:t>
            </a:r>
            <a:r>
              <a:rPr lang="fa-IR" altLang="en-US" b="1" smtClean="0">
                <a:cs typeface="Homa" pitchFamily="2" charset="0"/>
              </a:rPr>
              <a:t>داشته و مسير خود را مي دانند</a:t>
            </a:r>
            <a:endParaRPr lang="en-US" altLang="en-US" b="1" smtClean="0">
              <a:cs typeface="Homa" pitchFamily="2" charset="0"/>
            </a:endParaRPr>
          </a:p>
          <a:p>
            <a:pPr algn="r" rtl="1" eaLnBrk="1" hangingPunct="1"/>
            <a:r>
              <a:rPr lang="fa-IR" altLang="en-US" b="1" smtClean="0">
                <a:cs typeface="Homa" pitchFamily="2" charset="0"/>
              </a:rPr>
              <a:t>ثابت قدمي و پشتكار</a:t>
            </a:r>
            <a:endParaRPr lang="en-US" altLang="en-US" b="1" smtClean="0">
              <a:cs typeface="Homa" pitchFamily="2" charset="0"/>
            </a:endParaRPr>
          </a:p>
        </p:txBody>
      </p:sp>
    </p:spTree>
    <p:extLst>
      <p:ext uri="{BB962C8B-B14F-4D97-AF65-F5344CB8AC3E}">
        <p14:creationId xmlns:p14="http://schemas.microsoft.com/office/powerpoint/2010/main" val="102616611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3"/>
          <p:cNvSpPr>
            <a:spLocks noGrp="1" noChangeArrowheads="1"/>
          </p:cNvSpPr>
          <p:nvPr>
            <p:ph type="title" sz="quarter"/>
          </p:nvPr>
        </p:nvSpPr>
        <p:spPr>
          <a:xfrm>
            <a:off x="668594" y="71422"/>
            <a:ext cx="10972800" cy="1143000"/>
          </a:xfrm>
        </p:spPr>
        <p:txBody>
          <a:bodyPr/>
          <a:lstStyle/>
          <a:p>
            <a:pPr algn="ctr" eaLnBrk="1" hangingPunct="1"/>
            <a:r>
              <a:rPr lang="fa-IR" dirty="0" smtClean="0"/>
              <a:t>عوامل محافظت كننده در سطح خانواده</a:t>
            </a:r>
            <a:endParaRPr lang="en-US" dirty="0" smtClean="0">
              <a:cs typeface="Majalla UI"/>
            </a:endParaRPr>
          </a:p>
        </p:txBody>
      </p:sp>
      <p:pic>
        <p:nvPicPr>
          <p:cNvPr id="27651" name="Picture 36" descr="HM00116_">
            <a:hlinkClick r:id="" action="ppaction://noaction"/>
          </p:cNvPr>
          <p:cNvPicPr>
            <a:picLocks noGrp="1" noChangeAspect="1" noChangeArrowheads="1"/>
          </p:cNvPicPr>
          <p:nvPr>
            <p:ph sz="quarter" idx="1"/>
          </p:nvPr>
        </p:nvPicPr>
        <p:blipFill>
          <a:blip r:embed="rId3" cstate="print"/>
          <a:srcRect/>
          <a:stretch>
            <a:fillRect/>
          </a:stretch>
        </p:blipFill>
        <p:spPr>
          <a:xfrm rot="10644370" flipV="1">
            <a:off x="2357439" y="5689601"/>
            <a:ext cx="985837" cy="892175"/>
          </a:xfrm>
          <a:solidFill>
            <a:srgbClr val="FF0000"/>
          </a:solidFill>
        </p:spPr>
      </p:pic>
      <p:pic>
        <p:nvPicPr>
          <p:cNvPr id="27652" name="Picture 42" descr="PE02278_"/>
          <p:cNvPicPr>
            <a:picLocks noGrp="1" noChangeAspect="1" noChangeArrowheads="1"/>
          </p:cNvPicPr>
          <p:nvPr>
            <p:ph sz="quarter" idx="2"/>
          </p:nvPr>
        </p:nvPicPr>
        <p:blipFill>
          <a:blip r:embed="rId4" cstate="print"/>
          <a:srcRect/>
          <a:stretch>
            <a:fillRect/>
          </a:stretch>
        </p:blipFill>
        <p:spPr>
          <a:xfrm>
            <a:off x="8688388" y="1268413"/>
            <a:ext cx="1346200" cy="1752600"/>
          </a:xfrm>
          <a:noFill/>
        </p:spPr>
      </p:pic>
      <p:pic>
        <p:nvPicPr>
          <p:cNvPr id="27653" name="Picture 44" descr="PE00531_"/>
          <p:cNvPicPr>
            <a:picLocks noGrp="1" noChangeAspect="1" noChangeArrowheads="1"/>
          </p:cNvPicPr>
          <p:nvPr>
            <p:ph sz="quarter" idx="3"/>
          </p:nvPr>
        </p:nvPicPr>
        <p:blipFill>
          <a:blip r:embed="rId5" cstate="print"/>
          <a:srcRect/>
          <a:stretch>
            <a:fillRect/>
          </a:stretch>
        </p:blipFill>
        <p:spPr>
          <a:xfrm>
            <a:off x="8112125" y="4797425"/>
            <a:ext cx="2254250" cy="1733550"/>
          </a:xfrm>
          <a:noFill/>
        </p:spPr>
      </p:pic>
      <p:sp>
        <p:nvSpPr>
          <p:cNvPr id="27654" name="Text Box 38"/>
          <p:cNvSpPr txBox="1">
            <a:spLocks noChangeArrowheads="1"/>
          </p:cNvSpPr>
          <p:nvPr/>
        </p:nvSpPr>
        <p:spPr bwMode="auto">
          <a:xfrm>
            <a:off x="88490" y="1214422"/>
            <a:ext cx="6650452" cy="4616648"/>
          </a:xfrm>
          <a:prstGeom prst="rect">
            <a:avLst/>
          </a:prstGeom>
          <a:noFill/>
          <a:ln w="9525">
            <a:noFill/>
            <a:miter lim="800000"/>
            <a:headEnd/>
            <a:tailEnd/>
          </a:ln>
        </p:spPr>
        <p:txBody>
          <a:bodyPr wrap="square">
            <a:spAutoFit/>
          </a:bodyPr>
          <a:lstStyle/>
          <a:p>
            <a:pPr algn="r" rtl="1">
              <a:spcBef>
                <a:spcPct val="50000"/>
              </a:spcBef>
              <a:buFontTx/>
              <a:buChar char="•"/>
            </a:pPr>
            <a:r>
              <a:rPr lang="fa-IR" sz="2800" dirty="0"/>
              <a:t>وجود </a:t>
            </a:r>
            <a:r>
              <a:rPr lang="fa-IR" sz="2800" dirty="0">
                <a:solidFill>
                  <a:srgbClr val="FF0000"/>
                </a:solidFill>
              </a:rPr>
              <a:t>حس مشاركت و مسئوليت پذيري </a:t>
            </a:r>
            <a:r>
              <a:rPr lang="fa-IR" sz="2800" dirty="0"/>
              <a:t>در خانواده</a:t>
            </a:r>
          </a:p>
          <a:p>
            <a:pPr algn="r" rtl="1">
              <a:spcBef>
                <a:spcPct val="50000"/>
              </a:spcBef>
              <a:buFontTx/>
              <a:buChar char="•"/>
            </a:pPr>
            <a:r>
              <a:rPr lang="fa-IR" sz="2800" dirty="0"/>
              <a:t>داشتن دلبستگي به والدين(پیوند عمیق با خانواده)</a:t>
            </a:r>
          </a:p>
          <a:p>
            <a:pPr algn="r" rtl="1">
              <a:spcBef>
                <a:spcPct val="50000"/>
              </a:spcBef>
              <a:buFontTx/>
              <a:buChar char="•"/>
            </a:pPr>
            <a:r>
              <a:rPr lang="fa-IR" sz="2800" dirty="0"/>
              <a:t>حضور قوانين شفاف و خوب در خانواده</a:t>
            </a:r>
          </a:p>
          <a:p>
            <a:pPr algn="r" rtl="1">
              <a:spcBef>
                <a:spcPct val="50000"/>
              </a:spcBef>
              <a:buFontTx/>
              <a:buChar char="•"/>
            </a:pPr>
            <a:r>
              <a:rPr lang="fa-IR" sz="2800" dirty="0"/>
              <a:t>مديريت خوب منزل </a:t>
            </a:r>
          </a:p>
          <a:p>
            <a:pPr algn="r" rtl="1">
              <a:buFont typeface="Arial" pitchFamily="34" charset="0"/>
              <a:buChar char="•"/>
            </a:pPr>
            <a:r>
              <a:rPr lang="fa-IR" sz="2800" dirty="0"/>
              <a:t>نظارت صحیح والدین بر فرزندان </a:t>
            </a:r>
            <a:endParaRPr lang="en-US" sz="2800" dirty="0"/>
          </a:p>
          <a:p>
            <a:pPr algn="r" rtl="1">
              <a:buFont typeface="Arial" pitchFamily="34" charset="0"/>
              <a:buChar char="•"/>
            </a:pPr>
            <a:r>
              <a:rPr lang="fa-IR" sz="2800" dirty="0">
                <a:solidFill>
                  <a:srgbClr val="C00000"/>
                </a:solidFill>
              </a:rPr>
              <a:t>درگیر کردن </a:t>
            </a:r>
            <a:r>
              <a:rPr lang="fa-IR" sz="2800" dirty="0"/>
              <a:t>والدین در زندگی فرزندان</a:t>
            </a:r>
          </a:p>
          <a:p>
            <a:pPr algn="r" rtl="1">
              <a:buFont typeface="Arial" pitchFamily="34" charset="0"/>
              <a:buChar char="•"/>
            </a:pPr>
            <a:r>
              <a:rPr lang="fa-IR" sz="2800" dirty="0"/>
              <a:t>بیان شفاف و صریح موضع والدین</a:t>
            </a:r>
          </a:p>
          <a:p>
            <a:pPr algn="r" rtl="1">
              <a:buFont typeface="Arial" pitchFamily="34" charset="0"/>
              <a:buChar char="•"/>
            </a:pPr>
            <a:r>
              <a:rPr lang="fa-IR" sz="2800" dirty="0"/>
              <a:t>وجود آگاهی در مورد مواد و راههای ابتلاء به آن</a:t>
            </a:r>
          </a:p>
          <a:p>
            <a:pPr algn="r" rtl="1">
              <a:buFont typeface="Arial" pitchFamily="34" charset="0"/>
              <a:buChar char="•"/>
            </a:pPr>
            <a:r>
              <a:rPr lang="fa-IR" sz="2800" dirty="0"/>
              <a:t>الگو بودن اعضای خانواده</a:t>
            </a:r>
          </a:p>
        </p:txBody>
      </p:sp>
      <p:pic>
        <p:nvPicPr>
          <p:cNvPr id="27655" name="Picture 46" descr="BD00146_"/>
          <p:cNvPicPr>
            <a:picLocks noGrp="1" noChangeAspect="1" noChangeArrowheads="1"/>
          </p:cNvPicPr>
          <p:nvPr>
            <p:ph sz="quarter" idx="4"/>
          </p:nvPr>
        </p:nvPicPr>
        <p:blipFill>
          <a:blip r:embed="rId6" cstate="print"/>
          <a:srcRect/>
          <a:stretch>
            <a:fillRect/>
          </a:stretch>
        </p:blipFill>
        <p:spPr>
          <a:xfrm>
            <a:off x="6959600" y="2781301"/>
            <a:ext cx="1817688" cy="1795463"/>
          </a:xfrm>
          <a:noFill/>
        </p:spPr>
      </p:pic>
    </p:spTree>
    <p:extLst>
      <p:ext uri="{BB962C8B-B14F-4D97-AF65-F5344CB8AC3E}">
        <p14:creationId xmlns:p14="http://schemas.microsoft.com/office/powerpoint/2010/main" val="16453111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r" rtl="1"/>
            <a:r>
              <a:rPr lang="fa-IR" b="1" i="1" dirty="0"/>
              <a:t>برنامه هاي مرتبط با خانواده مهارتهاي تاب آوري را آموزش مي </a:t>
            </a:r>
            <a:r>
              <a:rPr lang="fa-IR" b="1" i="1" dirty="0" smtClean="0"/>
              <a:t>دهند</a:t>
            </a:r>
            <a:endParaRPr lang="en-US" dirty="0"/>
          </a:p>
        </p:txBody>
      </p:sp>
      <p:sp>
        <p:nvSpPr>
          <p:cNvPr id="8" name="Content Placeholder 7"/>
          <p:cNvSpPr>
            <a:spLocks noGrp="1"/>
          </p:cNvSpPr>
          <p:nvPr>
            <p:ph idx="1"/>
          </p:nvPr>
        </p:nvSpPr>
        <p:spPr>
          <a:xfrm>
            <a:off x="176981" y="1789470"/>
            <a:ext cx="11916695" cy="4768645"/>
          </a:xfrm>
        </p:spPr>
        <p:txBody>
          <a:bodyPr>
            <a:normAutofit/>
          </a:bodyPr>
          <a:lstStyle/>
          <a:p>
            <a:pPr marL="742950" lvl="0" indent="-742950" algn="r" rtl="1">
              <a:buFont typeface="+mj-lt"/>
              <a:buAutoNum type="arabicPeriod"/>
            </a:pPr>
            <a:r>
              <a:rPr lang="fa-IR" sz="3600" b="1" dirty="0">
                <a:solidFill>
                  <a:srgbClr val="FF0000"/>
                </a:solidFill>
              </a:rPr>
              <a:t>مهارتهاي اجتماعي بين فردي</a:t>
            </a:r>
            <a:r>
              <a:rPr lang="fa-IR" sz="3600" b="1" dirty="0" smtClean="0">
                <a:solidFill>
                  <a:srgbClr val="FF0000"/>
                </a:solidFill>
              </a:rPr>
              <a:t>: </a:t>
            </a:r>
            <a:r>
              <a:rPr lang="fa-IR" sz="3600" b="1" dirty="0" smtClean="0"/>
              <a:t>گفتن </a:t>
            </a:r>
            <a:r>
              <a:rPr lang="fa-IR" sz="3600" b="1" dirty="0"/>
              <a:t>و شنيدن</a:t>
            </a:r>
            <a:endParaRPr lang="en-US" sz="3600" b="1" dirty="0"/>
          </a:p>
          <a:p>
            <a:pPr marL="742950" lvl="0" indent="-742950" algn="r" rtl="1">
              <a:buFont typeface="+mj-lt"/>
              <a:buAutoNum type="arabicPeriod"/>
            </a:pPr>
            <a:r>
              <a:rPr lang="fa-IR" sz="3600" b="1" dirty="0">
                <a:solidFill>
                  <a:srgbClr val="FF0000"/>
                </a:solidFill>
              </a:rPr>
              <a:t>برنامه ريزي و سازماندهي مهارتها</a:t>
            </a:r>
            <a:r>
              <a:rPr lang="fa-IR" sz="3600" b="1" dirty="0" smtClean="0"/>
              <a:t>: جلسات </a:t>
            </a:r>
            <a:r>
              <a:rPr lang="fa-IR" sz="3600" b="1" dirty="0"/>
              <a:t>خانوادگي</a:t>
            </a:r>
            <a:endParaRPr lang="en-US" sz="3600" b="1" dirty="0"/>
          </a:p>
          <a:p>
            <a:pPr marL="742950" lvl="0" indent="-742950" algn="r" rtl="1">
              <a:buFont typeface="+mj-lt"/>
              <a:buAutoNum type="arabicPeriod"/>
            </a:pPr>
            <a:r>
              <a:rPr lang="fa-IR" sz="3600" b="1" dirty="0">
                <a:solidFill>
                  <a:srgbClr val="FF0000"/>
                </a:solidFill>
              </a:rPr>
              <a:t>حل مسئله</a:t>
            </a:r>
            <a:r>
              <a:rPr lang="fa-IR" sz="3600" b="1" dirty="0" smtClean="0"/>
              <a:t>: مقاومت </a:t>
            </a:r>
            <a:r>
              <a:rPr lang="fa-IR" sz="3600" b="1" dirty="0"/>
              <a:t>در برابر همتايان</a:t>
            </a:r>
            <a:endParaRPr lang="en-US" sz="3600" b="1" dirty="0"/>
          </a:p>
          <a:p>
            <a:pPr marL="742950" lvl="0" indent="-742950" algn="r" rtl="1">
              <a:buFont typeface="+mj-lt"/>
              <a:buAutoNum type="arabicPeriod"/>
            </a:pPr>
            <a:r>
              <a:rPr lang="fa-IR" sz="3600" b="1" dirty="0">
                <a:solidFill>
                  <a:srgbClr val="FF0000"/>
                </a:solidFill>
              </a:rPr>
              <a:t>محافظت از اعتماد به نفس</a:t>
            </a:r>
            <a:r>
              <a:rPr lang="fa-IR" sz="3600" b="1" dirty="0" smtClean="0"/>
              <a:t>: شناخت </a:t>
            </a:r>
            <a:r>
              <a:rPr lang="fa-IR" sz="3600" b="1" dirty="0"/>
              <a:t>احساسات و پذيرفتن انتقادات</a:t>
            </a:r>
            <a:endParaRPr lang="en-US" sz="3600" b="1" dirty="0"/>
          </a:p>
          <a:p>
            <a:pPr marL="742950" indent="-742950" algn="r" rtl="1">
              <a:buFont typeface="+mj-lt"/>
              <a:buAutoNum type="arabicPeriod"/>
            </a:pPr>
            <a:r>
              <a:rPr lang="fa-IR" sz="3600" b="1" dirty="0">
                <a:solidFill>
                  <a:srgbClr val="FF0000"/>
                </a:solidFill>
              </a:rPr>
              <a:t>كنترل عواطف و احساسات</a:t>
            </a:r>
            <a:r>
              <a:rPr lang="fa-IR" sz="3600" b="1" dirty="0" smtClean="0"/>
              <a:t>: فائق </a:t>
            </a:r>
            <a:r>
              <a:rPr lang="fa-IR" sz="3600" b="1" dirty="0"/>
              <a:t>امدن بر عصبانيت</a:t>
            </a:r>
            <a:endParaRPr lang="en-US" sz="3600" b="1" dirty="0"/>
          </a:p>
        </p:txBody>
      </p:sp>
    </p:spTree>
    <p:extLst>
      <p:ext uri="{BB962C8B-B14F-4D97-AF65-F5344CB8AC3E}">
        <p14:creationId xmlns:p14="http://schemas.microsoft.com/office/powerpoint/2010/main" val="3099205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ar-SA" dirty="0"/>
              <a:t>3 دسته از عوامل </a:t>
            </a:r>
            <a:r>
              <a:rPr lang="ar-SA" dirty="0" smtClean="0"/>
              <a:t>محافظتي</a:t>
            </a:r>
            <a:r>
              <a:rPr lang="fa-IR" dirty="0" smtClean="0"/>
              <a:t> اصلی در خانواده</a:t>
            </a:r>
            <a:endParaRPr lang="en-US" dirty="0"/>
          </a:p>
        </p:txBody>
      </p:sp>
      <p:sp>
        <p:nvSpPr>
          <p:cNvPr id="8" name="Content Placeholder 7"/>
          <p:cNvSpPr>
            <a:spLocks noGrp="1"/>
          </p:cNvSpPr>
          <p:nvPr>
            <p:ph idx="1"/>
          </p:nvPr>
        </p:nvSpPr>
        <p:spPr/>
        <p:txBody>
          <a:bodyPr/>
          <a:lstStyle/>
          <a:p>
            <a:pPr algn="r" rtl="1"/>
            <a:r>
              <a:rPr lang="ar-SA" b="1" dirty="0"/>
              <a:t>الف‌ـ روابط مهربانانه</a:t>
            </a:r>
            <a:r>
              <a:rPr lang="ar-SA" b="1" dirty="0" smtClean="0"/>
              <a:t>:</a:t>
            </a:r>
            <a:endParaRPr lang="fa-IR" b="1" dirty="0" smtClean="0"/>
          </a:p>
          <a:p>
            <a:pPr algn="r" rtl="1"/>
            <a:r>
              <a:rPr lang="ar-SA" b="1" dirty="0"/>
              <a:t>ب‌ـ انتظارات بالا</a:t>
            </a:r>
            <a:r>
              <a:rPr lang="ar-SA" b="1" dirty="0" smtClean="0"/>
              <a:t>:</a:t>
            </a:r>
            <a:endParaRPr lang="fa-IR" b="1" dirty="0" smtClean="0"/>
          </a:p>
          <a:p>
            <a:pPr algn="r" rtl="1"/>
            <a:r>
              <a:rPr lang="ar-SA" b="1" dirty="0"/>
              <a:t>ج‌ـ فرصت‌هايي براي مشاركت:</a:t>
            </a:r>
            <a:endParaRPr lang="en-US" dirty="0"/>
          </a:p>
        </p:txBody>
      </p:sp>
    </p:spTree>
    <p:extLst>
      <p:ext uri="{BB962C8B-B14F-4D97-AF65-F5344CB8AC3E}">
        <p14:creationId xmlns:p14="http://schemas.microsoft.com/office/powerpoint/2010/main" val="2722166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smtClean="0"/>
              <a:t>الف‌ـ روابط مهربانانه:</a:t>
            </a:r>
            <a:endParaRPr lang="en-US" dirty="0"/>
          </a:p>
        </p:txBody>
      </p:sp>
      <p:sp>
        <p:nvSpPr>
          <p:cNvPr id="3" name="Content Placeholder 2"/>
          <p:cNvSpPr>
            <a:spLocks noGrp="1"/>
          </p:cNvSpPr>
          <p:nvPr>
            <p:ph idx="1"/>
          </p:nvPr>
        </p:nvSpPr>
        <p:spPr>
          <a:xfrm>
            <a:off x="838199" y="1825625"/>
            <a:ext cx="10931013" cy="4351338"/>
          </a:xfrm>
        </p:spPr>
        <p:txBody>
          <a:bodyPr>
            <a:normAutofit/>
          </a:bodyPr>
          <a:lstStyle/>
          <a:p>
            <a:pPr lvl="0" algn="r" rtl="1"/>
            <a:r>
              <a:rPr lang="ar-SA" sz="4000" dirty="0" smtClean="0"/>
              <a:t>حمايت </a:t>
            </a:r>
            <a:r>
              <a:rPr lang="ar-SA" sz="4000" dirty="0"/>
              <a:t>عاشقانه و بي‌چشمداشت از نوجوان</a:t>
            </a:r>
            <a:endParaRPr lang="en-US" sz="4000" dirty="0"/>
          </a:p>
          <a:p>
            <a:pPr lvl="0" algn="r" rtl="1"/>
            <a:r>
              <a:rPr lang="ar-SA" sz="4000" dirty="0"/>
              <a:t>احترام</a:t>
            </a:r>
            <a:endParaRPr lang="en-US" sz="4000" dirty="0"/>
          </a:p>
          <a:p>
            <a:pPr algn="r" rtl="1"/>
            <a:r>
              <a:rPr lang="ar-SA" sz="4000" dirty="0"/>
              <a:t>دلسوزي</a:t>
            </a:r>
            <a:endParaRPr lang="en-US" sz="4000" dirty="0"/>
          </a:p>
        </p:txBody>
      </p:sp>
    </p:spTree>
    <p:extLst>
      <p:ext uri="{BB962C8B-B14F-4D97-AF65-F5344CB8AC3E}">
        <p14:creationId xmlns:p14="http://schemas.microsoft.com/office/powerpoint/2010/main" val="286301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24232"/>
          </a:xfrm>
        </p:spPr>
        <p:txBody>
          <a:bodyPr/>
          <a:lstStyle/>
          <a:p>
            <a:pPr algn="r" rtl="1"/>
            <a:r>
              <a:rPr lang="ar-SA" b="1" dirty="0" smtClean="0"/>
              <a:t>ب‌ـ انتظارات بالا:</a:t>
            </a:r>
            <a:endParaRPr lang="en-US" dirty="0"/>
          </a:p>
        </p:txBody>
      </p:sp>
      <p:sp>
        <p:nvSpPr>
          <p:cNvPr id="3" name="Content Placeholder 2"/>
          <p:cNvSpPr>
            <a:spLocks noGrp="1"/>
          </p:cNvSpPr>
          <p:nvPr>
            <p:ph idx="1"/>
          </p:nvPr>
        </p:nvSpPr>
        <p:spPr>
          <a:xfrm>
            <a:off x="108155" y="924232"/>
            <a:ext cx="11965858" cy="5840362"/>
          </a:xfrm>
        </p:spPr>
        <p:txBody>
          <a:bodyPr>
            <a:normAutofit/>
          </a:bodyPr>
          <a:lstStyle/>
          <a:p>
            <a:pPr lvl="0" algn="r" rtl="1"/>
            <a:r>
              <a:rPr lang="ar-SA" sz="4000" dirty="0" smtClean="0"/>
              <a:t>باورداشتن </a:t>
            </a:r>
            <a:r>
              <a:rPr lang="ar-SA" sz="4000" dirty="0"/>
              <a:t>به تاب‌آوري ذاتي فرزندان و ظرفيت خود اصلاح‌گري او</a:t>
            </a:r>
            <a:endParaRPr lang="en-US" sz="4000" dirty="0"/>
          </a:p>
          <a:p>
            <a:pPr lvl="0" algn="r" rtl="1"/>
            <a:r>
              <a:rPr lang="ar-SA" sz="4000" dirty="0"/>
              <a:t>به چالش كشانيدن فرزندان، همراه با حمايتگري</a:t>
            </a:r>
            <a:endParaRPr lang="en-US" sz="4000" dirty="0"/>
          </a:p>
          <a:p>
            <a:pPr lvl="0" algn="r" rtl="1"/>
            <a:r>
              <a:rPr lang="ar-SA" sz="4000" dirty="0"/>
              <a:t>ارائه راهنمايي ساختاريافته، همراه با آزادي لازم براي خطرپذيري</a:t>
            </a:r>
            <a:endParaRPr lang="en-US" sz="4000" dirty="0"/>
          </a:p>
          <a:p>
            <a:pPr lvl="0" algn="r" rtl="1"/>
            <a:r>
              <a:rPr lang="ar-SA" sz="4000" dirty="0"/>
              <a:t>تمركز بر توانمندي‌هاي فرزندان</a:t>
            </a:r>
            <a:endParaRPr lang="en-US" sz="4000" dirty="0"/>
          </a:p>
          <a:p>
            <a:pPr lvl="0" algn="r" rtl="1"/>
            <a:r>
              <a:rPr lang="ar-SA" sz="4000" dirty="0"/>
              <a:t>باز تعريف داستان زندگي فرزند: </a:t>
            </a:r>
            <a:r>
              <a:rPr lang="ar-SA" sz="3200" dirty="0"/>
              <a:t>از يك قرباني آسيب‌ديده به يك تاب‌آور بازمانده از حادثه (تغيير نقش شخصيت اول در داستان)</a:t>
            </a:r>
            <a:endParaRPr lang="en-US" sz="3200" dirty="0"/>
          </a:p>
          <a:p>
            <a:pPr lvl="0" algn="r" rtl="1"/>
            <a:r>
              <a:rPr lang="ar-SA" sz="4000" dirty="0"/>
              <a:t>آموزش نوجوانان دربارة تاب‌آوري ذاتي آنان: </a:t>
            </a:r>
            <a:r>
              <a:rPr lang="ar-SA" sz="3200" dirty="0"/>
              <a:t>افكار و قضاوت‌هاي ما دربارة گذشته مي‌تواند براحساس و رفتار ما در آينده تأثيرگذارد (توان فراشناختي</a:t>
            </a:r>
            <a:r>
              <a:rPr lang="ar-SA" sz="3200" dirty="0" smtClean="0"/>
              <a:t>)</a:t>
            </a:r>
            <a:endParaRPr lang="fa-IR" sz="3200" dirty="0" smtClean="0"/>
          </a:p>
          <a:p>
            <a:pPr lvl="0" algn="r" rtl="1"/>
            <a:endParaRPr lang="en-US" dirty="0" smtClean="0"/>
          </a:p>
          <a:p>
            <a:pPr marL="0" indent="0" rtl="1">
              <a:buNone/>
            </a:pPr>
            <a:endParaRPr lang="en-US" dirty="0"/>
          </a:p>
          <a:p>
            <a:pPr algn="r" rtl="1"/>
            <a:endParaRPr lang="en-US" dirty="0"/>
          </a:p>
        </p:txBody>
      </p:sp>
    </p:spTree>
    <p:extLst>
      <p:ext uri="{BB962C8B-B14F-4D97-AF65-F5344CB8AC3E}">
        <p14:creationId xmlns:p14="http://schemas.microsoft.com/office/powerpoint/2010/main" val="20624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2220"/>
          </a:xfrm>
        </p:spPr>
        <p:txBody>
          <a:bodyPr>
            <a:normAutofit/>
          </a:bodyPr>
          <a:lstStyle/>
          <a:p>
            <a:pPr algn="r" rtl="1"/>
            <a:r>
              <a:rPr lang="ar-SA" b="1" dirty="0" smtClean="0"/>
              <a:t>ج‌ـ فرصت‌هايي براي مشاركت:</a:t>
            </a:r>
            <a:endParaRPr lang="en-US" dirty="0"/>
          </a:p>
        </p:txBody>
      </p:sp>
      <p:sp>
        <p:nvSpPr>
          <p:cNvPr id="3" name="Content Placeholder 2"/>
          <p:cNvSpPr>
            <a:spLocks noGrp="1"/>
          </p:cNvSpPr>
          <p:nvPr>
            <p:ph idx="1"/>
          </p:nvPr>
        </p:nvSpPr>
        <p:spPr>
          <a:xfrm>
            <a:off x="0" y="855406"/>
            <a:ext cx="12123174" cy="6002593"/>
          </a:xfrm>
        </p:spPr>
        <p:txBody>
          <a:bodyPr>
            <a:normAutofit/>
          </a:bodyPr>
          <a:lstStyle/>
          <a:p>
            <a:pPr lvl="0" algn="r" rtl="1"/>
            <a:r>
              <a:rPr lang="ar-SA" sz="3200" dirty="0" smtClean="0"/>
              <a:t>فراهم‌سازي </a:t>
            </a:r>
            <a:r>
              <a:rPr lang="ar-SA" sz="3200" dirty="0"/>
              <a:t>فرايندهاي متعامل گروهي</a:t>
            </a:r>
            <a:endParaRPr lang="en-US" sz="3200" dirty="0"/>
          </a:p>
          <a:p>
            <a:pPr lvl="0" algn="r" rtl="1"/>
            <a:r>
              <a:rPr lang="ar-SA" sz="3200" dirty="0"/>
              <a:t>فراهم‌سازي تفكر انتقادي، گفتگو و بازخورد</a:t>
            </a:r>
            <a:endParaRPr lang="en-US" sz="3200" dirty="0"/>
          </a:p>
          <a:p>
            <a:pPr lvl="0" algn="r" rtl="1"/>
            <a:r>
              <a:rPr lang="ar-SA" sz="3200" dirty="0"/>
              <a:t>مسئوليت‌پذيري</a:t>
            </a:r>
            <a:endParaRPr lang="en-US" sz="3200" dirty="0"/>
          </a:p>
          <a:p>
            <a:pPr lvl="0" algn="r" rtl="1"/>
            <a:r>
              <a:rPr lang="ar-SA" sz="3200" dirty="0"/>
              <a:t>دعوت از فرزندان براي آفرينش و تدوين مقررات منزل، روش مطالعه </a:t>
            </a:r>
            <a:endParaRPr lang="en-US" sz="3200" dirty="0"/>
          </a:p>
          <a:p>
            <a:pPr lvl="0" algn="r" rtl="1"/>
            <a:r>
              <a:rPr lang="ar-SA" sz="3200" dirty="0"/>
              <a:t>مشاركت فرزندان(نه کنترل آنان) در طراحي و اجراي برنامه های خانوادگی (فوق برنامه‌ها) و افزايش احساس مالكيت نسبت به برنامه</a:t>
            </a:r>
            <a:endParaRPr lang="en-US" sz="3200" dirty="0"/>
          </a:p>
          <a:p>
            <a:pPr lvl="0" algn="r" rtl="1"/>
            <a:r>
              <a:rPr lang="ar-SA" sz="3200" dirty="0"/>
              <a:t>تجربة تسلط و چيرگي (افزايش احساس خودكارآمدي)</a:t>
            </a:r>
            <a:endParaRPr lang="en-US" sz="3200" dirty="0"/>
          </a:p>
          <a:p>
            <a:pPr lvl="0" algn="r" rtl="1"/>
            <a:r>
              <a:rPr lang="ar-SA" sz="3200" dirty="0"/>
              <a:t>فرصت ابراز و بيان خلاقانه،‌كه مي‌تواند به شكل قصه‌گويي، نوشته‌هاي ادبي، نقاشي، اجراي موسيقي، اجراي نمايشنامه باشد.</a:t>
            </a:r>
            <a:endParaRPr lang="en-US" sz="3200" dirty="0"/>
          </a:p>
          <a:p>
            <a:pPr lvl="0" algn="r" rtl="1"/>
            <a:r>
              <a:rPr lang="ar-SA" sz="3200" dirty="0"/>
              <a:t>فراهم‌سازي فرصت‌هايي براي ياري‌رساني به ديگران</a:t>
            </a:r>
            <a:endParaRPr lang="en-US" sz="3200" dirty="0"/>
          </a:p>
          <a:p>
            <a:pPr algn="r" rtl="1"/>
            <a:endParaRPr lang="en-US" dirty="0"/>
          </a:p>
        </p:txBody>
      </p:sp>
    </p:spTree>
    <p:extLst>
      <p:ext uri="{BB962C8B-B14F-4D97-AF65-F5344CB8AC3E}">
        <p14:creationId xmlns:p14="http://schemas.microsoft.com/office/powerpoint/2010/main" val="245376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کارهایی که والدین می توانند برای تقویت تاب اوری کودکان خود انجام دهند</a:t>
            </a:r>
            <a:endParaRPr lang="en-US" dirty="0"/>
          </a:p>
        </p:txBody>
      </p:sp>
      <p:sp>
        <p:nvSpPr>
          <p:cNvPr id="3" name="Content Placeholder 2"/>
          <p:cNvSpPr>
            <a:spLocks noGrp="1"/>
          </p:cNvSpPr>
          <p:nvPr>
            <p:ph idx="1"/>
          </p:nvPr>
        </p:nvSpPr>
        <p:spPr>
          <a:xfrm>
            <a:off x="176981" y="1582994"/>
            <a:ext cx="12015019" cy="5063611"/>
          </a:xfrm>
        </p:spPr>
        <p:txBody>
          <a:bodyPr>
            <a:normAutofit/>
          </a:bodyPr>
          <a:lstStyle/>
          <a:p>
            <a:pPr algn="r" rtl="1"/>
            <a:r>
              <a:rPr lang="fa-IR" sz="3600" dirty="0"/>
              <a:t>به کودک یاد بدهیم که چگونه هیجانات منفی ( خشم- سرخوردگی-نا امیدی)خود را مدیریت کند:</a:t>
            </a:r>
          </a:p>
          <a:p>
            <a:pPr algn="r" rtl="1"/>
            <a:r>
              <a:rPr lang="fa-IR" sz="3600" dirty="0" smtClean="0"/>
              <a:t>کنترل خود و ارام ماندن تحت استرس</a:t>
            </a:r>
          </a:p>
          <a:p>
            <a:pPr marL="514350" indent="-514350" algn="r" rtl="1">
              <a:buFont typeface="+mj-lt"/>
              <a:buAutoNum type="arabicPeriod"/>
            </a:pPr>
            <a:r>
              <a:rPr lang="fa-IR" sz="3600" dirty="0" smtClean="0"/>
              <a:t>کنترل تکانه</a:t>
            </a:r>
          </a:p>
          <a:p>
            <a:pPr marL="514350" indent="-514350" algn="r" rtl="1">
              <a:buFont typeface="+mj-lt"/>
              <a:buAutoNum type="arabicPeriod"/>
            </a:pPr>
            <a:r>
              <a:rPr lang="fa-IR" sz="3600" dirty="0" smtClean="0"/>
              <a:t>به تعویق انداختن لذت</a:t>
            </a:r>
          </a:p>
          <a:p>
            <a:pPr marL="0" indent="0" algn="r" rtl="1">
              <a:buNone/>
            </a:pPr>
            <a:r>
              <a:rPr lang="fa-IR" sz="3600" dirty="0"/>
              <a:t>بهترین روش داشتن یک </a:t>
            </a:r>
            <a:r>
              <a:rPr lang="fa-IR" sz="3600" dirty="0">
                <a:solidFill>
                  <a:srgbClr val="FF0000"/>
                </a:solidFill>
              </a:rPr>
              <a:t>الگوی مناسب </a:t>
            </a:r>
          </a:p>
          <a:p>
            <a:pPr marL="514350" indent="-514350" algn="r" rtl="1">
              <a:buFont typeface="+mj-lt"/>
              <a:buAutoNum type="arabicPeriod"/>
            </a:pPr>
            <a:endParaRPr lang="fa-IR" sz="3600" dirty="0"/>
          </a:p>
        </p:txBody>
      </p:sp>
    </p:spTree>
    <p:extLst>
      <p:ext uri="{BB962C8B-B14F-4D97-AF65-F5344CB8AC3E}">
        <p14:creationId xmlns:p14="http://schemas.microsoft.com/office/powerpoint/2010/main" val="322562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کارهایی که والدین می توانند برای تقویت تاب اوری کودکان خود انجام دهند</a:t>
            </a:r>
            <a:endParaRPr lang="en-US" dirty="0"/>
          </a:p>
        </p:txBody>
      </p:sp>
      <p:sp>
        <p:nvSpPr>
          <p:cNvPr id="3" name="Content Placeholder 2"/>
          <p:cNvSpPr>
            <a:spLocks noGrp="1"/>
          </p:cNvSpPr>
          <p:nvPr>
            <p:ph idx="1"/>
          </p:nvPr>
        </p:nvSpPr>
        <p:spPr>
          <a:xfrm>
            <a:off x="176981" y="1582994"/>
            <a:ext cx="12015019" cy="5063611"/>
          </a:xfrm>
        </p:spPr>
        <p:txBody>
          <a:bodyPr>
            <a:normAutofit/>
          </a:bodyPr>
          <a:lstStyle/>
          <a:p>
            <a:pPr marL="0" indent="0" algn="r" rtl="1">
              <a:buNone/>
            </a:pPr>
            <a:r>
              <a:rPr lang="fa-IR" sz="3600" dirty="0" smtClean="0"/>
              <a:t>کمک به کودکان برای برنامه ریزی به منظور رسیدن به نتیجه مثبت بوسیله تحلیل علیتی مشکلات حال حاضر</a:t>
            </a:r>
            <a:endParaRPr lang="fa-IR" sz="3600" dirty="0"/>
          </a:p>
        </p:txBody>
      </p:sp>
    </p:spTree>
    <p:extLst>
      <p:ext uri="{BB962C8B-B14F-4D97-AF65-F5344CB8AC3E}">
        <p14:creationId xmlns:p14="http://schemas.microsoft.com/office/powerpoint/2010/main" val="10359207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کارهایی که والدین می توانند برای تقویت تاب اوری کودکان خود انجام دهند</a:t>
            </a:r>
            <a:endParaRPr lang="en-US" dirty="0"/>
          </a:p>
        </p:txBody>
      </p:sp>
      <p:sp>
        <p:nvSpPr>
          <p:cNvPr id="3" name="Content Placeholder 2"/>
          <p:cNvSpPr>
            <a:spLocks noGrp="1"/>
          </p:cNvSpPr>
          <p:nvPr>
            <p:ph idx="1"/>
          </p:nvPr>
        </p:nvSpPr>
        <p:spPr>
          <a:xfrm>
            <a:off x="176981" y="1582994"/>
            <a:ext cx="12015019" cy="5063611"/>
          </a:xfrm>
        </p:spPr>
        <p:txBody>
          <a:bodyPr>
            <a:normAutofit/>
          </a:bodyPr>
          <a:lstStyle/>
          <a:p>
            <a:pPr marL="0" indent="0" algn="r" rtl="1">
              <a:buNone/>
            </a:pPr>
            <a:r>
              <a:rPr lang="fa-IR" sz="3600" dirty="0" smtClean="0">
                <a:solidFill>
                  <a:srgbClr val="FF0000"/>
                </a:solidFill>
              </a:rPr>
              <a:t>راهنمایی کودکان به منظور</a:t>
            </a:r>
          </a:p>
          <a:p>
            <a:pPr marL="514350" indent="-514350" algn="r" rtl="1">
              <a:buFont typeface="+mj-lt"/>
              <a:buAutoNum type="arabicPeriod"/>
            </a:pPr>
            <a:r>
              <a:rPr lang="fa-IR" sz="3600" dirty="0" smtClean="0"/>
              <a:t>شناخت احساسات خود و دیگران</a:t>
            </a:r>
          </a:p>
          <a:p>
            <a:pPr marL="514350" indent="-514350" algn="r" rtl="1">
              <a:buFont typeface="+mj-lt"/>
              <a:buAutoNum type="arabicPeriod"/>
            </a:pPr>
            <a:r>
              <a:rPr lang="fa-IR" sz="3600" dirty="0" smtClean="0"/>
              <a:t>درک رابطه علل و معلول </a:t>
            </a:r>
          </a:p>
          <a:p>
            <a:pPr marL="514350" indent="-514350" algn="r" rtl="1">
              <a:buFont typeface="+mj-lt"/>
              <a:buAutoNum type="arabicPeriod"/>
            </a:pPr>
            <a:r>
              <a:rPr lang="fa-IR" sz="3600" dirty="0" smtClean="0"/>
              <a:t>درخواست حمایت از دیگران وقتی نیاز دارند</a:t>
            </a:r>
          </a:p>
        </p:txBody>
      </p:sp>
    </p:spTree>
    <p:extLst>
      <p:ext uri="{BB962C8B-B14F-4D97-AF65-F5344CB8AC3E}">
        <p14:creationId xmlns:p14="http://schemas.microsoft.com/office/powerpoint/2010/main" val="15327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کارهایی که والدین می توانند برای تقویت تاب اوری کودکان خود انجام دهند</a:t>
            </a:r>
            <a:endParaRPr lang="en-US" dirty="0"/>
          </a:p>
        </p:txBody>
      </p:sp>
      <p:sp>
        <p:nvSpPr>
          <p:cNvPr id="3" name="Content Placeholder 2"/>
          <p:cNvSpPr>
            <a:spLocks noGrp="1"/>
          </p:cNvSpPr>
          <p:nvPr>
            <p:ph idx="1"/>
          </p:nvPr>
        </p:nvSpPr>
        <p:spPr>
          <a:xfrm>
            <a:off x="176981" y="1582994"/>
            <a:ext cx="12015019" cy="5063611"/>
          </a:xfrm>
        </p:spPr>
        <p:txBody>
          <a:bodyPr>
            <a:normAutofit/>
          </a:bodyPr>
          <a:lstStyle/>
          <a:p>
            <a:pPr marL="0" indent="0" algn="r" rtl="1">
              <a:buNone/>
            </a:pPr>
            <a:r>
              <a:rPr lang="fa-IR" sz="3600" dirty="0" smtClean="0">
                <a:solidFill>
                  <a:srgbClr val="FF0000"/>
                </a:solidFill>
              </a:rPr>
              <a:t>ترغیب به توسعه خود</a:t>
            </a:r>
            <a:r>
              <a:rPr lang="en-US" sz="3600" dirty="0" smtClean="0">
                <a:solidFill>
                  <a:srgbClr val="FF0000"/>
                </a:solidFill>
              </a:rPr>
              <a:t>-</a:t>
            </a:r>
            <a:r>
              <a:rPr lang="fa-IR" sz="3600" dirty="0" smtClean="0">
                <a:solidFill>
                  <a:srgbClr val="FF0000"/>
                </a:solidFill>
              </a:rPr>
              <a:t>ارزشمندی و تشویق </a:t>
            </a:r>
            <a:r>
              <a:rPr lang="fa-IR" sz="3600" dirty="0" smtClean="0"/>
              <a:t>به :   </a:t>
            </a:r>
          </a:p>
          <a:p>
            <a:pPr marL="514350" indent="-514350" algn="r" rtl="1">
              <a:buFont typeface="+mj-lt"/>
              <a:buAutoNum type="arabicPeriod"/>
            </a:pPr>
            <a:r>
              <a:rPr lang="fa-IR" sz="3600" dirty="0" smtClean="0"/>
              <a:t>بیان علائق در زندگی</a:t>
            </a:r>
          </a:p>
          <a:p>
            <a:pPr marL="514350" indent="-514350" algn="r" rtl="1">
              <a:buFont typeface="+mj-lt"/>
              <a:buAutoNum type="arabicPeriod"/>
            </a:pPr>
            <a:r>
              <a:rPr lang="fa-IR" sz="3600" dirty="0" smtClean="0"/>
              <a:t>استفاده از امکانات و شرایط موجود</a:t>
            </a:r>
            <a:endParaRPr lang="fa-IR" sz="3600" dirty="0"/>
          </a:p>
          <a:p>
            <a:pPr marL="514350" indent="-514350" algn="r" rtl="1">
              <a:buFont typeface="+mj-lt"/>
              <a:buAutoNum type="arabicPeriod"/>
            </a:pPr>
            <a:r>
              <a:rPr lang="fa-IR" sz="3600" dirty="0" smtClean="0"/>
              <a:t>در گیرشدن در فعالیت هایی با حضور و مبتنی بر مشارکت دیگران</a:t>
            </a:r>
            <a:endParaRPr lang="en-US" sz="3600" dirty="0" smtClean="0"/>
          </a:p>
        </p:txBody>
      </p:sp>
    </p:spTree>
    <p:extLst>
      <p:ext uri="{BB962C8B-B14F-4D97-AF65-F5344CB8AC3E}">
        <p14:creationId xmlns:p14="http://schemas.microsoft.com/office/powerpoint/2010/main" val="408427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marL="0" indent="0" algn="r" rtl="1" fontAlgn="base">
              <a:buNone/>
            </a:pPr>
            <a:r>
              <a:rPr lang="fa-IR" b="1" dirty="0" smtClean="0"/>
              <a:t>1- ساخت ارتباط :</a:t>
            </a:r>
          </a:p>
          <a:p>
            <a:pPr marL="971550" lvl="1" indent="-514350" algn="r" rtl="1" fontAlgn="base">
              <a:buFont typeface="+mj-lt"/>
              <a:buAutoNum type="romanUcPeriod"/>
            </a:pPr>
            <a:r>
              <a:rPr lang="fa-IR" dirty="0" smtClean="0"/>
              <a:t>چگونه دوست پیدا کنند:مه</a:t>
            </a:r>
            <a:r>
              <a:rPr lang="fa-IR" dirty="0"/>
              <a:t>ا</a:t>
            </a:r>
            <a:r>
              <a:rPr lang="fa-IR" dirty="0" smtClean="0"/>
              <a:t>رت هم حسی و هم دلی( درک درد های دیگران)</a:t>
            </a:r>
          </a:p>
          <a:p>
            <a:pPr marL="971550" lvl="1" indent="-514350" algn="r" rtl="1" fontAlgn="base">
              <a:buFont typeface="+mj-lt"/>
              <a:buAutoNum type="romanUcPeriod"/>
            </a:pPr>
            <a:r>
              <a:rPr lang="fa-IR" dirty="0" smtClean="0"/>
              <a:t>دوست خوب بودن را یاد بدهید</a:t>
            </a:r>
            <a:endParaRPr lang="fa-IR" dirty="0"/>
          </a:p>
          <a:p>
            <a:pPr marL="971550" lvl="1" indent="-514350" algn="r" rtl="1" fontAlgn="base">
              <a:buFont typeface="+mj-lt"/>
              <a:buAutoNum type="romanUcPeriod"/>
            </a:pPr>
            <a:r>
              <a:rPr lang="fa-IR" dirty="0" smtClean="0"/>
              <a:t>ساخت و تقویت شبکه خانوادگی قوی به منظوردریافت حمایت ودادن حمایت در زمان های حوادث و تجربیات ناخواسته</a:t>
            </a:r>
          </a:p>
          <a:p>
            <a:pPr marL="0" indent="0" algn="r" rtl="1" fontAlgn="base">
              <a:buNone/>
            </a:pPr>
            <a:endParaRPr lang="en-US" dirty="0"/>
          </a:p>
        </p:txBody>
      </p:sp>
    </p:spTree>
    <p:extLst>
      <p:ext uri="{BB962C8B-B14F-4D97-AF65-F5344CB8AC3E}">
        <p14:creationId xmlns:p14="http://schemas.microsoft.com/office/powerpoint/2010/main" val="3756231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marL="0" indent="0" algn="r" rtl="1" fontAlgn="base">
              <a:buNone/>
            </a:pPr>
            <a:r>
              <a:rPr lang="fa-IR" b="1" dirty="0" smtClean="0"/>
              <a:t>2- کمک کردن:</a:t>
            </a:r>
            <a:r>
              <a:rPr lang="fa-IR" dirty="0" smtClean="0"/>
              <a:t>کمک به سایراشخاص باعث تقویت </a:t>
            </a:r>
            <a:r>
              <a:rPr lang="fa-IR" b="1" dirty="0" smtClean="0"/>
              <a:t>خودمان </a:t>
            </a:r>
            <a:r>
              <a:rPr lang="fa-IR" dirty="0" smtClean="0"/>
              <a:t>می شود</a:t>
            </a:r>
            <a:endParaRPr lang="fa-IR" b="1" dirty="0" smtClean="0"/>
          </a:p>
          <a:p>
            <a:pPr marL="0" indent="0" algn="r" rtl="1" fontAlgn="base">
              <a:buNone/>
            </a:pPr>
            <a:r>
              <a:rPr lang="fa-IR" b="1" dirty="0" smtClean="0"/>
              <a:t>خانواده:</a:t>
            </a:r>
          </a:p>
          <a:p>
            <a:pPr marL="0" indent="0" algn="r" rtl="1" fontAlgn="base">
              <a:buNone/>
            </a:pPr>
            <a:r>
              <a:rPr lang="fa-IR" dirty="0" smtClean="0"/>
              <a:t>در گیر کردن نوجوان در فعالیت های داوطلبانه مناسب سن</a:t>
            </a:r>
          </a:p>
          <a:p>
            <a:pPr marL="0" indent="0" algn="r" rtl="1" fontAlgn="base">
              <a:buNone/>
            </a:pPr>
            <a:r>
              <a:rPr lang="fa-IR" dirty="0" smtClean="0"/>
              <a:t>درخواست کمک در حد توانایی کودک و نوجوان برای کار ها</a:t>
            </a:r>
          </a:p>
          <a:p>
            <a:pPr marL="0" indent="0" algn="r" rtl="1" fontAlgn="base">
              <a:buNone/>
            </a:pPr>
            <a:r>
              <a:rPr lang="fa-IR" b="1" dirty="0" smtClean="0"/>
              <a:t>در مدرسه چه کنیم</a:t>
            </a:r>
            <a:r>
              <a:rPr lang="en-US" b="1" dirty="0" smtClean="0"/>
              <a:t>:</a:t>
            </a:r>
          </a:p>
          <a:p>
            <a:pPr marL="1028700" lvl="1" indent="-571500" algn="r" rtl="1" fontAlgn="base">
              <a:buFont typeface="+mj-lt"/>
              <a:buAutoNum type="romanLcPeriod"/>
            </a:pPr>
            <a:r>
              <a:rPr lang="fa-IR" dirty="0" smtClean="0"/>
              <a:t> بارش فکری برای نحو کمک به دیگران</a:t>
            </a:r>
          </a:p>
          <a:p>
            <a:pPr marL="0" indent="0" algn="r" rtl="1" fontAlgn="base">
              <a:buNone/>
            </a:pPr>
            <a:endParaRPr lang="en-US" dirty="0"/>
          </a:p>
        </p:txBody>
      </p:sp>
    </p:spTree>
    <p:extLst>
      <p:ext uri="{BB962C8B-B14F-4D97-AF65-F5344CB8AC3E}">
        <p14:creationId xmlns:p14="http://schemas.microsoft.com/office/powerpoint/2010/main" val="3823100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marL="0" indent="0" algn="r" rtl="1" fontAlgn="base">
              <a:buNone/>
            </a:pPr>
            <a:r>
              <a:rPr lang="fa-IR" b="1" dirty="0" smtClean="0"/>
              <a:t>3- کمک به ساخت برانامه های روتین روزانه:</a:t>
            </a:r>
          </a:p>
          <a:p>
            <a:pPr marL="0" indent="0" algn="r" rtl="1" fontAlgn="base">
              <a:buNone/>
            </a:pPr>
            <a:r>
              <a:rPr lang="fa-IR" b="1" dirty="0" smtClean="0"/>
              <a:t>خانواده:</a:t>
            </a:r>
          </a:p>
          <a:p>
            <a:pPr algn="r" rtl="1" fontAlgn="base"/>
            <a:r>
              <a:rPr lang="fa-IR" dirty="0" smtClean="0"/>
              <a:t>ساختار دادن به برنامه روزانه</a:t>
            </a:r>
            <a:endParaRPr lang="en-US" dirty="0" smtClean="0"/>
          </a:p>
          <a:p>
            <a:pPr marL="0" indent="0" algn="r" rtl="1" fontAlgn="base">
              <a:buNone/>
            </a:pPr>
            <a:r>
              <a:rPr lang="fa-IR" b="1" dirty="0" smtClean="0"/>
              <a:t>در مدرسه چه کنیم</a:t>
            </a:r>
            <a:r>
              <a:rPr lang="en-US" b="1" dirty="0" smtClean="0"/>
              <a:t>:</a:t>
            </a:r>
          </a:p>
          <a:p>
            <a:pPr marL="1028700" lvl="1" indent="-571500" algn="r" rtl="1" fontAlgn="base">
              <a:buFont typeface="+mj-lt"/>
              <a:buAutoNum type="romanLcPeriod"/>
            </a:pPr>
            <a:r>
              <a:rPr lang="fa-IR" dirty="0" smtClean="0"/>
              <a:t> بارش فکری برای نحو ساخت روتین های روزانه خود</a:t>
            </a:r>
          </a:p>
          <a:p>
            <a:pPr marL="0" indent="0" algn="r" rtl="1" fontAlgn="base">
              <a:buNone/>
            </a:pPr>
            <a:endParaRPr lang="en-US" dirty="0"/>
          </a:p>
        </p:txBody>
      </p:sp>
    </p:spTree>
    <p:extLst>
      <p:ext uri="{BB962C8B-B14F-4D97-AF65-F5344CB8AC3E}">
        <p14:creationId xmlns:p14="http://schemas.microsoft.com/office/powerpoint/2010/main" val="335656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marL="0" indent="0" algn="r" rtl="1" fontAlgn="base">
              <a:buNone/>
            </a:pPr>
            <a:r>
              <a:rPr lang="fa-IR" b="1" dirty="0" smtClean="0"/>
              <a:t>3- یک لحظه به ؟؟؟استرحت بدهید:</a:t>
            </a:r>
          </a:p>
          <a:p>
            <a:pPr marL="0" indent="0" algn="r" rtl="1" fontAlgn="base">
              <a:buNone/>
            </a:pPr>
            <a:r>
              <a:rPr lang="fa-IR" dirty="0" smtClean="0"/>
              <a:t>خانواده: روتین خود را قطع کنید</a:t>
            </a:r>
          </a:p>
          <a:p>
            <a:pPr marL="0" indent="0" algn="r" rtl="1" fontAlgn="base">
              <a:buNone/>
            </a:pPr>
            <a:r>
              <a:rPr lang="fa-IR" dirty="0" smtClean="0"/>
              <a:t>نگرانی مداوم سم است.</a:t>
            </a:r>
          </a:p>
          <a:p>
            <a:pPr marL="0" indent="0" algn="r" rtl="1" fontAlgn="base">
              <a:buNone/>
            </a:pPr>
            <a:r>
              <a:rPr lang="fa-IR" dirty="0" smtClean="0"/>
              <a:t>زود قضاوت نکنید</a:t>
            </a:r>
          </a:p>
          <a:p>
            <a:pPr marL="0" indent="0" algn="r" rtl="1" fontAlgn="base">
              <a:buNone/>
            </a:pPr>
            <a:r>
              <a:rPr lang="fa-IR" dirty="0" smtClean="0"/>
              <a:t>به کودک یاد بدهید چگونه به چیز های جنبی  و کناری هر حادثه را ببیند</a:t>
            </a:r>
          </a:p>
          <a:p>
            <a:pPr marL="0" indent="0" algn="r" rtl="1" fontAlgn="base">
              <a:buNone/>
            </a:pPr>
            <a:endParaRPr lang="en-US" dirty="0"/>
          </a:p>
        </p:txBody>
      </p:sp>
    </p:spTree>
    <p:extLst>
      <p:ext uri="{BB962C8B-B14F-4D97-AF65-F5344CB8AC3E}">
        <p14:creationId xmlns:p14="http://schemas.microsoft.com/office/powerpoint/2010/main" val="1791345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algn="r" rtl="1" fontAlgn="base"/>
            <a:r>
              <a:rPr lang="fa-IR" b="1" dirty="0" smtClean="0"/>
              <a:t>مراقبت از خود را یاد بدهید: </a:t>
            </a:r>
          </a:p>
          <a:p>
            <a:pPr algn="r" rtl="1" fontAlgn="base"/>
            <a:r>
              <a:rPr lang="fa-IR" dirty="0" smtClean="0"/>
              <a:t>ببینید ایا نوجوان شما برای خوردن، تحرک،استراحت برنامه زمان بندی دارد.</a:t>
            </a:r>
          </a:p>
          <a:p>
            <a:pPr algn="r" rtl="1" fontAlgn="base"/>
            <a:r>
              <a:rPr lang="fa-IR" dirty="0" smtClean="0"/>
              <a:t>مطمئن شوید که  کودک شما </a:t>
            </a:r>
            <a:r>
              <a:rPr lang="fa-IR" b="1" dirty="0" smtClean="0"/>
              <a:t>وقت دارد </a:t>
            </a:r>
            <a:r>
              <a:rPr lang="fa-IR" dirty="0" smtClean="0"/>
              <a:t>تفریح کند و لذت ببرد</a:t>
            </a:r>
          </a:p>
          <a:p>
            <a:pPr algn="r" rtl="1" fontAlgn="base"/>
            <a:r>
              <a:rPr lang="fa-IR" dirty="0" smtClean="0"/>
              <a:t>مطمئن شوید که  کودک شما </a:t>
            </a:r>
            <a:r>
              <a:rPr lang="fa-IR" b="1" dirty="0" smtClean="0"/>
              <a:t>بلد است </a:t>
            </a:r>
            <a:r>
              <a:rPr lang="fa-IR" dirty="0" smtClean="0"/>
              <a:t>تفریح کند و لذت ببرد</a:t>
            </a:r>
          </a:p>
          <a:p>
            <a:pPr algn="r" rtl="1" fontAlgn="base"/>
            <a:r>
              <a:rPr lang="fa-IR" dirty="0" smtClean="0"/>
              <a:t>مطمئن شوید که کودک شما </a:t>
            </a:r>
            <a:r>
              <a:rPr lang="fa-IR" b="1" dirty="0" smtClean="0"/>
              <a:t>بلد است </a:t>
            </a:r>
            <a:r>
              <a:rPr lang="fa-IR" dirty="0" smtClean="0"/>
              <a:t>در زمان فشار عصبی خود را ارام کند</a:t>
            </a:r>
            <a:endParaRPr lang="en-US" dirty="0" smtClean="0"/>
          </a:p>
          <a:p>
            <a:pPr algn="r" rtl="1" fontAlgn="base"/>
            <a:r>
              <a:rPr lang="fa-IR" dirty="0" smtClean="0"/>
              <a:t>زندگی متعادل داشته باشید وبه خودتان برسید تا کودک شما هم یاد بگیرد</a:t>
            </a:r>
          </a:p>
          <a:p>
            <a:pPr algn="r" rtl="1" fontAlgn="base"/>
            <a:r>
              <a:rPr lang="fa-IR" b="1" dirty="0" smtClean="0"/>
              <a:t>روش: </a:t>
            </a:r>
          </a:p>
          <a:p>
            <a:pPr algn="r" rtl="1" fontAlgn="base"/>
            <a:r>
              <a:rPr lang="fa-IR" b="1" dirty="0" smtClean="0"/>
              <a:t>الگو بودن</a:t>
            </a:r>
          </a:p>
        </p:txBody>
      </p:sp>
    </p:spTree>
    <p:extLst>
      <p:ext uri="{BB962C8B-B14F-4D97-AF65-F5344CB8AC3E}">
        <p14:creationId xmlns:p14="http://schemas.microsoft.com/office/powerpoint/2010/main" val="1027568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algn="r" rtl="1" fontAlgn="base"/>
            <a:r>
              <a:rPr lang="fa-IR" b="1" dirty="0" smtClean="0"/>
              <a:t>حرکت به سمت اهداف:</a:t>
            </a:r>
          </a:p>
          <a:p>
            <a:pPr algn="r" rtl="1" fontAlgn="base"/>
            <a:r>
              <a:rPr lang="fa-IR" dirty="0" smtClean="0"/>
              <a:t>به کودک هدف گذاری در زندگی را یاد بدهید</a:t>
            </a:r>
          </a:p>
          <a:p>
            <a:pPr algn="r" rtl="1" fontAlgn="base"/>
            <a:r>
              <a:rPr lang="fa-IR" dirty="0" smtClean="0"/>
              <a:t>اهداف کوچک بگذارید</a:t>
            </a:r>
          </a:p>
          <a:p>
            <a:pPr algn="r" rtl="1" fontAlgn="base"/>
            <a:r>
              <a:rPr lang="fa-IR" dirty="0" smtClean="0"/>
              <a:t>جنگیدن برای هدف را بیاموزید( الگو باشید)</a:t>
            </a:r>
          </a:p>
          <a:p>
            <a:pPr algn="r" rtl="1" fontAlgn="base"/>
            <a:r>
              <a:rPr lang="fa-IR" dirty="0" smtClean="0"/>
              <a:t>تشویق و جشن گرفتن  صحیح برای موفقیت های کوچک را فراموش نکنید( تقویت غرور)</a:t>
            </a:r>
          </a:p>
          <a:p>
            <a:pPr algn="r" rtl="1" fontAlgn="base"/>
            <a:r>
              <a:rPr lang="fa-IR" dirty="0" smtClean="0"/>
              <a:t>صحیح یعنی:تعریف دقیق رفتار هایی( جنگندگی،پشتکارو..) که بخاطران کودک ونوجوان راتشویق کرده اید بدون انکه بخاطر شکست ها و نقاط ضعف را یاد اوری کنید</a:t>
            </a:r>
          </a:p>
        </p:txBody>
      </p:sp>
    </p:spTree>
    <p:extLst>
      <p:ext uri="{BB962C8B-B14F-4D97-AF65-F5344CB8AC3E}">
        <p14:creationId xmlns:p14="http://schemas.microsoft.com/office/powerpoint/2010/main" val="2220405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algn="r" rtl="1" fontAlgn="base"/>
            <a:r>
              <a:rPr lang="fa-IR" b="1" dirty="0" smtClean="0"/>
              <a:t>پرورش دید مثبت به خود </a:t>
            </a:r>
          </a:p>
          <a:p>
            <a:pPr marL="971550" lvl="1" indent="-514350" algn="r" rtl="1" fontAlgn="base">
              <a:buFont typeface="+mj-lt"/>
              <a:buAutoNum type="romanUcPeriod"/>
            </a:pPr>
            <a:r>
              <a:rPr lang="fa-IR" dirty="0" smtClean="0"/>
              <a:t>یاد اوری و بازخوانی خاطراتی که در ان با شرایط سخت و پیچیده کنار امده است</a:t>
            </a:r>
          </a:p>
          <a:p>
            <a:pPr marL="971550" lvl="1" indent="-514350" algn="r" rtl="1" fontAlgn="base">
              <a:buFont typeface="+mj-lt"/>
              <a:buAutoNum type="romanUcPeriod"/>
            </a:pPr>
            <a:r>
              <a:rPr lang="fa-IR" dirty="0" smtClean="0"/>
              <a:t>کمک به درک این نکته که سختی های قبلی به توانمندی او برای بر خورد با سختی های زندگی در اینده کمک کرده است.</a:t>
            </a:r>
          </a:p>
          <a:p>
            <a:pPr marL="971550" lvl="1" indent="-514350" algn="r" rtl="1" fontAlgn="base">
              <a:buFont typeface="+mj-lt"/>
              <a:buAutoNum type="romanUcPeriod"/>
            </a:pPr>
            <a:r>
              <a:rPr lang="fa-IR" dirty="0" smtClean="0"/>
              <a:t>به کودک و نوجوان کمک کنید تا یاد بگیرد به خود برای حل مشکلات و گرفتن تصمیم صحیح اعتماد کند </a:t>
            </a:r>
          </a:p>
          <a:p>
            <a:pPr marL="971550" lvl="1" indent="-514350" algn="r" rtl="1" fontAlgn="base">
              <a:buFont typeface="+mj-lt"/>
              <a:buAutoNum type="romanUcPeriod"/>
            </a:pPr>
            <a:r>
              <a:rPr lang="fa-IR" dirty="0" smtClean="0"/>
              <a:t>به فرزند خود شوخ طبعی را یاد بدهید</a:t>
            </a:r>
          </a:p>
          <a:p>
            <a:pPr marL="971550" lvl="1" indent="-514350" algn="r" rtl="1" fontAlgn="base">
              <a:buFont typeface="+mj-lt"/>
              <a:buAutoNum type="romanUcPeriod"/>
            </a:pPr>
            <a:r>
              <a:rPr lang="fa-IR" dirty="0" smtClean="0"/>
              <a:t>توانایی  فرزند خود را برای خندیدن به جنبه ها یی از کار های خود را تقویت کنید</a:t>
            </a:r>
          </a:p>
        </p:txBody>
      </p:sp>
    </p:spTree>
    <p:extLst>
      <p:ext uri="{BB962C8B-B14F-4D97-AF65-F5344CB8AC3E}">
        <p14:creationId xmlns:p14="http://schemas.microsoft.com/office/powerpoint/2010/main" val="1788019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algn="r" rtl="1" fontAlgn="base"/>
            <a:r>
              <a:rPr lang="fa-IR" b="1" dirty="0" smtClean="0"/>
              <a:t>کمک به ایجاد دیدگاه امیدوارانه به زندگی:</a:t>
            </a:r>
          </a:p>
          <a:p>
            <a:pPr algn="r" rtl="1" fontAlgn="base"/>
            <a:r>
              <a:rPr lang="fa-IR" dirty="0" smtClean="0"/>
              <a:t>بگذارید همه چیز را در یک مقوله بزرگتر ببیند</a:t>
            </a:r>
          </a:p>
          <a:p>
            <a:pPr algn="r" rtl="1" fontAlgn="base"/>
            <a:r>
              <a:rPr lang="fa-IR" dirty="0" smtClean="0"/>
              <a:t>تفسیر سختی های زندگی خود در دنیای بزرگتر( معنویت)</a:t>
            </a:r>
          </a:p>
          <a:p>
            <a:pPr algn="r" rtl="1" fontAlgn="base"/>
            <a:r>
              <a:rPr lang="fa-IR" dirty="0" smtClean="0"/>
              <a:t>دنیا بعد از حادثه ادامه دارد.</a:t>
            </a:r>
            <a:r>
              <a:rPr lang="en-US" dirty="0"/>
              <a:t/>
            </a:r>
            <a:br>
              <a:rPr lang="en-US" dirty="0"/>
            </a:br>
            <a:endParaRPr lang="en-US" dirty="0"/>
          </a:p>
        </p:txBody>
      </p:sp>
    </p:spTree>
    <p:extLst>
      <p:ext uri="{BB962C8B-B14F-4D97-AF65-F5344CB8AC3E}">
        <p14:creationId xmlns:p14="http://schemas.microsoft.com/office/powerpoint/2010/main" val="3877340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ساخت تاب اوری</a:t>
            </a:r>
            <a:br>
              <a:rPr lang="fa-IR" dirty="0" smtClean="0"/>
            </a:br>
            <a:r>
              <a:rPr lang="fa-IR" b="1" dirty="0" smtClean="0"/>
              <a:t>خانواده:</a:t>
            </a:r>
            <a:endParaRPr lang="en-US" dirty="0"/>
          </a:p>
        </p:txBody>
      </p:sp>
      <p:sp>
        <p:nvSpPr>
          <p:cNvPr id="3" name="Content Placeholder 2"/>
          <p:cNvSpPr>
            <a:spLocks noGrp="1"/>
          </p:cNvSpPr>
          <p:nvPr>
            <p:ph idx="1"/>
          </p:nvPr>
        </p:nvSpPr>
        <p:spPr/>
        <p:txBody>
          <a:bodyPr>
            <a:normAutofit/>
          </a:bodyPr>
          <a:lstStyle/>
          <a:p>
            <a:pPr algn="r" rtl="1" fontAlgn="base"/>
            <a:r>
              <a:rPr lang="fa-IR" b="1" dirty="0" smtClean="0"/>
              <a:t>پذیرش اینکه تغییر قسمتی از زندگی است:</a:t>
            </a:r>
          </a:p>
          <a:p>
            <a:pPr algn="r" rtl="1" fontAlgn="base"/>
            <a:endParaRPr lang="fa-IR" b="1" dirty="0" smtClean="0"/>
          </a:p>
        </p:txBody>
      </p:sp>
    </p:spTree>
    <p:extLst>
      <p:ext uri="{BB962C8B-B14F-4D97-AF65-F5344CB8AC3E}">
        <p14:creationId xmlns:p14="http://schemas.microsoft.com/office/powerpoint/2010/main" val="3043796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TotalTime>
  <Words>1990</Words>
  <Application>Microsoft Office PowerPoint</Application>
  <PresentationFormat>Custom</PresentationFormat>
  <Paragraphs>231</Paragraphs>
  <Slides>36</Slides>
  <Notes>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بنام خدا</vt:lpstr>
      <vt:lpstr>پیشگیری در خانواده های شلوغ</vt:lpstr>
      <vt:lpstr>یکی از اصول 9 گانه خا نواده ها در پیشگیری این است:</vt:lpstr>
      <vt:lpstr>آگاهی ازمحدودیت ها ی خود بعنوان یک والد</vt:lpstr>
      <vt:lpstr>بسیار مهم تر وموثرتر است که درست زندگی کنیم (که این امر وقت اضافه نمی خواهد)تا اینکه درست زندگی کردن را به دیگران یاد بدهیم </vt:lpstr>
      <vt:lpstr>پژوهش ها نشان داده اند که:</vt:lpstr>
      <vt:lpstr>PowerPoint Presentation</vt:lpstr>
      <vt:lpstr>مهارت های الگو بودن</vt:lpstr>
      <vt:lpstr>Partnership is the Center of Family</vt:lpstr>
      <vt:lpstr>مواظب پیام پنهان(covert agenda) در رفتار وکلام خود باشید.</vt:lpstr>
      <vt:lpstr>توجیه نکنید</vt:lpstr>
      <vt:lpstr>قانون مندی زندگی خانوادگی</vt:lpstr>
      <vt:lpstr>4-تبدیل به یک الگوی مثبت رفتاری بشوید</vt:lpstr>
      <vt:lpstr>خانواده و تاب اوری</vt:lpstr>
      <vt:lpstr>عوامل خطر ساز در سطح خانواده</vt:lpstr>
      <vt:lpstr>فرايند خانواده محافظت كننده خانواده در كجا شكل مي گيرد؟</vt:lpstr>
      <vt:lpstr>هفت عامل افزايش تاب آوري در فرزندان</vt:lpstr>
      <vt:lpstr>عوامل محافظت كننده در سطح خانواده</vt:lpstr>
      <vt:lpstr>برنامه هاي مرتبط با خانواده مهارتهاي تاب آوري را آموزش مي دهند</vt:lpstr>
      <vt:lpstr>3 دسته از عوامل محافظتي اصلی در خانواده</vt:lpstr>
      <vt:lpstr>الف‌ـ روابط مهربانانه:</vt:lpstr>
      <vt:lpstr>ب‌ـ انتظارات بالا:</vt:lpstr>
      <vt:lpstr>ج‌ـ فرصت‌هايي براي مشاركت:</vt:lpstr>
      <vt:lpstr>کارهایی که والدین می توانند برای تقویت تاب اوری کودکان خود انجام دهند</vt:lpstr>
      <vt:lpstr>کارهایی که والدین می توانند برای تقویت تاب اوری کودکان خود انجام دهند</vt:lpstr>
      <vt:lpstr>کارهایی که والدین می توانند برای تقویت تاب اوری کودکان خود انجام دهند</vt:lpstr>
      <vt:lpstr>کارهایی که والدین می توانند برای تقویت تاب اوری کودکان خود انجام دهند</vt:lpstr>
      <vt:lpstr>ساخت تاب اوری خانواده:</vt:lpstr>
      <vt:lpstr>ساخت تاب اوری خانواده:</vt:lpstr>
      <vt:lpstr>ساخت تاب اوری خانواده:</vt:lpstr>
      <vt:lpstr>ساخت تاب اوری خانواده:</vt:lpstr>
      <vt:lpstr>ساخت تاب اوری خانواده:</vt:lpstr>
      <vt:lpstr>ساخت تاب اوری خانواده:</vt:lpstr>
      <vt:lpstr>ساخت تاب اوری خانواده:</vt:lpstr>
      <vt:lpstr>ساخت تاب اوری خانواده:</vt:lpstr>
      <vt:lpstr>ساخت تاب اوری خانواده: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تقويت تاب‌آوري</dc:title>
  <dc:creator>dr farnam</dc:creator>
  <cp:lastModifiedBy>Windows User</cp:lastModifiedBy>
  <cp:revision>60</cp:revision>
  <dcterms:created xsi:type="dcterms:W3CDTF">2016-12-09T18:43:33Z</dcterms:created>
  <dcterms:modified xsi:type="dcterms:W3CDTF">2020-06-13T19:13:27Z</dcterms:modified>
</cp:coreProperties>
</file>