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44" r:id="rId1"/>
  </p:sldMasterIdLst>
  <p:notesMasterIdLst>
    <p:notesMasterId r:id="rId6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470E0D5E-0D9E-4DD1-A43D-A3370E9BBBF1}" type="datetimeFigureOut">
              <a:rPr lang="fa-IR" smtClean="0"/>
              <a:t>12/27/1444</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A78A1770-53BF-4431-AED5-A03392CE2C6D}" type="slidenum">
              <a:rPr lang="fa-IR" smtClean="0"/>
              <a:t>‹#›</a:t>
            </a:fld>
            <a:endParaRPr lang="fa-IR"/>
          </a:p>
        </p:txBody>
      </p:sp>
    </p:spTree>
    <p:extLst>
      <p:ext uri="{BB962C8B-B14F-4D97-AF65-F5344CB8AC3E}">
        <p14:creationId xmlns:p14="http://schemas.microsoft.com/office/powerpoint/2010/main" val="1739413969"/>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BD6D1220-2029-447F-859C-19975AFF4F02}" type="datetimeFigureOut">
              <a:rPr lang="fa-IR" smtClean="0"/>
              <a:t>12/27/1444</a:t>
            </a:fld>
            <a:endParaRPr lang="fa-IR"/>
          </a:p>
        </p:txBody>
      </p:sp>
      <p:sp>
        <p:nvSpPr>
          <p:cNvPr id="19" name="Footer Placeholder 18"/>
          <p:cNvSpPr>
            <a:spLocks noGrp="1"/>
          </p:cNvSpPr>
          <p:nvPr>
            <p:ph type="ftr" sz="quarter" idx="11"/>
          </p:nvPr>
        </p:nvSpPr>
        <p:spPr/>
        <p:txBody>
          <a:bodyPr/>
          <a:lstStyle/>
          <a:p>
            <a:endParaRPr lang="fa-IR"/>
          </a:p>
        </p:txBody>
      </p:sp>
      <p:sp>
        <p:nvSpPr>
          <p:cNvPr id="27" name="Slide Number Placeholder 26"/>
          <p:cNvSpPr>
            <a:spLocks noGrp="1"/>
          </p:cNvSpPr>
          <p:nvPr>
            <p:ph type="sldNum" sz="quarter" idx="12"/>
          </p:nvPr>
        </p:nvSpPr>
        <p:spPr/>
        <p:txBody>
          <a:bodyPr/>
          <a:lstStyle/>
          <a:p>
            <a:fld id="{2E824408-AF50-459A-826B-ACCCF43367CD}" type="slidenum">
              <a:rPr lang="fa-IR" smtClean="0"/>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D6D1220-2029-447F-859C-19975AFF4F02}" type="datetimeFigureOut">
              <a:rPr lang="fa-IR" smtClean="0"/>
              <a:t>12/27/1444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2E824408-AF50-459A-826B-ACCCF43367CD}" type="slidenum">
              <a:rPr lang="fa-IR" smtClean="0"/>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BD6D1220-2029-447F-859C-19975AFF4F02}" type="datetimeFigureOut">
              <a:rPr lang="fa-IR" smtClean="0"/>
              <a:t>12/27/1444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2E824408-AF50-459A-826B-ACCCF43367CD}" type="slidenum">
              <a:rPr lang="fa-IR" smtClean="0"/>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BD6D1220-2029-447F-859C-19975AFF4F02}" type="datetimeFigureOut">
              <a:rPr lang="fa-IR" smtClean="0"/>
              <a:t>12/27/1444</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2E824408-AF50-459A-826B-ACCCF43367CD}" type="slidenum">
              <a:rPr lang="fa-IR" smtClean="0"/>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BD6D1220-2029-447F-859C-19975AFF4F02}" type="datetimeFigureOut">
              <a:rPr lang="fa-IR" smtClean="0"/>
              <a:t>12/27/1444</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2E824408-AF50-459A-826B-ACCCF43367CD}" type="slidenum">
              <a:rPr lang="fa-IR" smtClean="0"/>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BD6D1220-2029-447F-859C-19975AFF4F02}" type="datetimeFigureOut">
              <a:rPr lang="fa-IR" smtClean="0"/>
              <a:t>12/27/1444</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2E824408-AF50-459A-826B-ACCCF43367CD}" type="slidenum">
              <a:rPr lang="fa-IR" smtClean="0"/>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6D1220-2029-447F-859C-19975AFF4F02}" type="datetimeFigureOut">
              <a:rPr lang="fa-IR" smtClean="0"/>
              <a:t>12/27/1444</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2E824408-AF50-459A-826B-ACCCF43367CD}"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BD6D1220-2029-447F-859C-19975AFF4F02}" type="datetimeFigureOut">
              <a:rPr lang="fa-IR" smtClean="0"/>
              <a:t>12/27/1444</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2E824408-AF50-459A-826B-ACCCF43367CD}" type="slidenum">
              <a:rPr lang="fa-IR" smtClean="0"/>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BD6D1220-2029-447F-859C-19975AFF4F02}" type="datetimeFigureOut">
              <a:rPr lang="fa-IR" smtClean="0"/>
              <a:t>12/27/1444</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077200" y="6356350"/>
            <a:ext cx="609600" cy="365125"/>
          </a:xfrm>
        </p:spPr>
        <p:txBody>
          <a:bodyPr/>
          <a:lstStyle/>
          <a:p>
            <a:fld id="{2E824408-AF50-459A-826B-ACCCF43367CD}" type="slidenum">
              <a:rPr lang="fa-IR" smtClean="0"/>
              <a:t>‹#›</a:t>
            </a:fld>
            <a:endParaRPr lang="fa-I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D6D1220-2029-447F-859C-19975AFF4F02}" type="datetimeFigureOut">
              <a:rPr lang="fa-IR" smtClean="0"/>
              <a:t>12/27/1444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2E824408-AF50-459A-826B-ACCCF43367CD}"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BD6D1220-2029-447F-859C-19975AFF4F02}" type="datetimeFigureOut">
              <a:rPr lang="fa-IR" smtClean="0"/>
              <a:t>12/27/1444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2E824408-AF50-459A-826B-ACCCF43367CD}" type="slidenum">
              <a:rPr lang="fa-IR" smtClean="0"/>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D6D1220-2029-447F-859C-19975AFF4F02}" type="datetimeFigureOut">
              <a:rPr lang="fa-IR" smtClean="0"/>
              <a:t>12/27/1444</a:t>
            </a:fld>
            <a:endParaRPr lang="fa-I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a-I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2E824408-AF50-459A-826B-ACCCF43367CD}" type="slidenum">
              <a:rPr lang="fa-IR" smtClean="0"/>
              <a:t>‹#›</a:t>
            </a:fld>
            <a:endParaRPr lang="fa-I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643702" y="357166"/>
            <a:ext cx="2214578" cy="1200160"/>
          </a:xfrm>
        </p:spPr>
        <p:txBody>
          <a:bodyPr>
            <a:normAutofit/>
          </a:bodyPr>
          <a:lstStyle/>
          <a:p>
            <a:r>
              <a:rPr lang="fa-IR" sz="4000" dirty="0" smtClean="0"/>
              <a:t>بسمه تعالی</a:t>
            </a:r>
            <a:r>
              <a:rPr lang="fa-IR" dirty="0" smtClean="0"/>
              <a:t> </a:t>
            </a:r>
            <a:endParaRPr lang="fa-IR" dirty="0"/>
          </a:p>
        </p:txBody>
      </p:sp>
      <p:sp>
        <p:nvSpPr>
          <p:cNvPr id="4" name="Subtitle 3"/>
          <p:cNvSpPr>
            <a:spLocks noGrp="1"/>
          </p:cNvSpPr>
          <p:nvPr>
            <p:ph type="subTitle" idx="1"/>
          </p:nvPr>
        </p:nvSpPr>
        <p:spPr/>
        <p:txBody>
          <a:bodyPr/>
          <a:lstStyle/>
          <a:p>
            <a:endParaRPr lang="fa-I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29322" y="2357430"/>
            <a:ext cx="2071702" cy="132600"/>
          </a:xfrm>
        </p:spPr>
        <p:txBody>
          <a:bodyPr>
            <a:normAutofit fontScale="90000"/>
          </a:bodyPr>
          <a:lstStyle/>
          <a:p>
            <a:r>
              <a:rPr lang="fa-IR" b="1" dirty="0" smtClean="0"/>
              <a:t>تاريخچه تنيس</a:t>
            </a:r>
            <a:r>
              <a:rPr lang="en-US" b="1" i="1" dirty="0" smtClean="0"/>
              <a:t/>
            </a:r>
            <a:br>
              <a:rPr lang="en-US" b="1" i="1" dirty="0" smtClean="0"/>
            </a:br>
            <a:endParaRPr lang="fa-IR" dirty="0"/>
          </a:p>
        </p:txBody>
      </p:sp>
      <p:sp>
        <p:nvSpPr>
          <p:cNvPr id="3" name="Content Placeholder 2"/>
          <p:cNvSpPr>
            <a:spLocks noGrp="1"/>
          </p:cNvSpPr>
          <p:nvPr>
            <p:ph idx="1"/>
          </p:nvPr>
        </p:nvSpPr>
        <p:spPr>
          <a:xfrm>
            <a:off x="457200" y="1714488"/>
            <a:ext cx="8229600" cy="4610112"/>
          </a:xfrm>
        </p:spPr>
        <p:txBody>
          <a:bodyPr>
            <a:noAutofit/>
          </a:bodyPr>
          <a:lstStyle/>
          <a:p>
            <a:r>
              <a:rPr lang="fa-IR" sz="2400" dirty="0" smtClean="0"/>
              <a:t/>
            </a:r>
            <a:br>
              <a:rPr lang="fa-IR" sz="2400" dirty="0" smtClean="0"/>
            </a:br>
            <a:r>
              <a:rPr lang="fa-IR" sz="2400" dirty="0" smtClean="0"/>
              <a:t>تا آنجاكه شواهد تاريخي در اين مورد نشان مي دهد ، ورزش تنيس طي قرون 12 و 13 ميلادي ابتدا در كشور فرانسه ابداع شد. اما ارائه جدی اين ورزش در سال 1872 ميلادي بود که سرگرد هاري جم اين ورزش را در شهر لمينگتن( انگلستان) به مردم معرفي کرد . در آن زمان مقررات و خصوصيات اين ورزش بآنجه اكنون مي بينيم تفاوت بسيار داشت . در سال 1877ميلادي ، اولين بار در دنيا مسابقات تنيس با مقررات و قوانين بخصوصي در زمينهاي تنيس "باشگاه تنيس و كروكت ال انگلند" ويمبلدون  برگزار گرديد، محلي كه هم اكنون بزرگترين مسابقات تنيس دنيادر آن برگزار مي شود. </a:t>
            </a:r>
            <a:endParaRPr lang="en-US" sz="2400" b="1" i="1" dirty="0" smtClean="0"/>
          </a:p>
          <a:p>
            <a:r>
              <a:rPr lang="fa-IR" sz="2400" dirty="0" smtClean="0"/>
              <a:t>مسابقات ويمبلدون در سال 1877، يو اس او پن در سال 1881 ، ديويس كاپ 1899 و اوپن استراليادر سال 1905 و اپن فرانسه 1918شروع به فعاليت كردند.</a:t>
            </a:r>
            <a:br>
              <a:rPr lang="fa-IR" sz="2400" dirty="0" smtClean="0"/>
            </a:br>
            <a:endParaRPr lang="fa-IR" sz="2400" dirty="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71546"/>
            <a:ext cx="8229600" cy="5253054"/>
          </a:xfrm>
        </p:spPr>
        <p:txBody>
          <a:bodyPr/>
          <a:lstStyle/>
          <a:p>
            <a:r>
              <a:rPr lang="fa-IR" dirty="0" smtClean="0"/>
              <a:t>هنگامي كه تنيس شروع به رشد سريع كرد و جهان را فرا گرفت و طبيعتا اتحاديه هاي ملي شروع به هم پيوستن براي برگزاري مسابقات بزرگ جهاني و تنظيم قوانين و مقررات كردند . </a:t>
            </a:r>
            <a:br>
              <a:rPr lang="fa-IR" dirty="0" smtClean="0"/>
            </a:br>
            <a:r>
              <a:rPr lang="fa-IR" dirty="0" smtClean="0"/>
              <a:t>در سال 1911 نياز به وجود يك فدراسيون بين المللي تنيس، احساس شد . امتياز اين فدراسيون ابتدا به آقاي دوان ويليامز (يكي از افراد كشته شده در كشتي تايتانيك) كه نتوانست ايده خود را ببيند به آقاي چارلز بارد ( دبير اتحاديه تنيس سوئيس ) و آقاي هنري والت (رئيس فدراسيون تنيس فرانسه) اعطا شد </a:t>
            </a:r>
            <a:endParaRPr lang="fa-IR" dirty="0"/>
          </a:p>
        </p:txBody>
      </p:sp>
      <p:pic>
        <p:nvPicPr>
          <p:cNvPr id="1027" name="Picture 25" descr="http://mytennis4u.com/edu/tennishistory/hist_tennis1.jpg"/>
          <p:cNvPicPr>
            <a:picLocks noChangeAspect="1" noChangeArrowheads="1"/>
          </p:cNvPicPr>
          <p:nvPr/>
        </p:nvPicPr>
        <p:blipFill>
          <a:blip r:embed="rId2"/>
          <a:srcRect/>
          <a:stretch>
            <a:fillRect/>
          </a:stretch>
        </p:blipFill>
        <p:spPr bwMode="auto">
          <a:xfrm>
            <a:off x="285720" y="4048140"/>
            <a:ext cx="2143140" cy="2309818"/>
          </a:xfrm>
          <a:prstGeom prst="rect">
            <a:avLst/>
          </a:prstGeom>
          <a:noFill/>
        </p:spPr>
      </p:pic>
      <p:pic>
        <p:nvPicPr>
          <p:cNvPr id="1026" name="Picture 26" descr="http://mytennis4u.com/edu/tennishistory/hist_old.jpg"/>
          <p:cNvPicPr>
            <a:picLocks noChangeAspect="1" noChangeArrowheads="1"/>
          </p:cNvPicPr>
          <p:nvPr/>
        </p:nvPicPr>
        <p:blipFill>
          <a:blip r:embed="rId3"/>
          <a:srcRect/>
          <a:stretch>
            <a:fillRect/>
          </a:stretch>
        </p:blipFill>
        <p:spPr bwMode="auto">
          <a:xfrm>
            <a:off x="2962277" y="3929066"/>
            <a:ext cx="2609855" cy="2428891"/>
          </a:xfrm>
          <a:prstGeom prst="rect">
            <a:avLst/>
          </a:prstGeom>
          <a:noFill/>
        </p:spPr>
      </p:pic>
      <p:pic>
        <p:nvPicPr>
          <p:cNvPr id="1025" name="Picture 27" descr="http://mytennis4u.com/edu/tennishistory/hist_new.jpg"/>
          <p:cNvPicPr>
            <a:picLocks noChangeAspect="1" noChangeArrowheads="1"/>
          </p:cNvPicPr>
          <p:nvPr/>
        </p:nvPicPr>
        <p:blipFill>
          <a:blip r:embed="rId4"/>
          <a:srcRect/>
          <a:stretch>
            <a:fillRect/>
          </a:stretch>
        </p:blipFill>
        <p:spPr bwMode="auto">
          <a:xfrm>
            <a:off x="6072198" y="4000504"/>
            <a:ext cx="2643206" cy="2428891"/>
          </a:xfrm>
          <a:prstGeom prst="rect">
            <a:avLst/>
          </a:prstGeom>
          <a:noFill/>
        </p:spPr>
      </p:pic>
      <p:sp>
        <p:nvSpPr>
          <p:cNvPr id="1028"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a-IR"/>
          </a:p>
        </p:txBody>
      </p:sp>
      <p:sp>
        <p:nvSpPr>
          <p:cNvPr id="1029" name="Rectangle 5"/>
          <p:cNvSpPr>
            <a:spLocks noChangeArrowheads="1"/>
          </p:cNvSpPr>
          <p:nvPr/>
        </p:nvSpPr>
        <p:spPr bwMode="auto">
          <a:xfrm>
            <a:off x="0" y="1981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1030" name="Rectangle 6"/>
          <p:cNvSpPr>
            <a:spLocks noChangeArrowheads="1"/>
          </p:cNvSpPr>
          <p:nvPr/>
        </p:nvSpPr>
        <p:spPr bwMode="auto">
          <a:xfrm>
            <a:off x="0" y="33623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1031" name="Rectangle 7"/>
          <p:cNvSpPr>
            <a:spLocks noChangeArrowheads="1"/>
          </p:cNvSpPr>
          <p:nvPr/>
        </p:nvSpPr>
        <p:spPr bwMode="auto">
          <a:xfrm>
            <a:off x="0" y="474345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4422"/>
            <a:ext cx="8229600" cy="5110178"/>
          </a:xfrm>
        </p:spPr>
        <p:txBody>
          <a:bodyPr>
            <a:normAutofit fontScale="77500" lnSpcReduction="20000"/>
          </a:bodyPr>
          <a:lstStyle/>
          <a:p>
            <a:r>
              <a:rPr lang="fa-IR" dirty="0" smtClean="0"/>
              <a:t>دوازده اتحاديه تنيس در جلسه اصلي در پاريس ( 19 مارچ 1911) شركت كردند . که </a:t>
            </a:r>
            <a:r>
              <a:rPr lang="en-US" dirty="0" smtClean="0"/>
              <a:t>ILTF</a:t>
            </a:r>
            <a:r>
              <a:rPr lang="fa-IR" dirty="0" smtClean="0"/>
              <a:t> (فدراسيون لاون تنيس بين المللي) در آن شكل گرفت ، اين كشور ها عبارتند از :  </a:t>
            </a:r>
            <a:endParaRPr lang="en-US" b="1" i="1" dirty="0" smtClean="0"/>
          </a:p>
          <a:p>
            <a:r>
              <a:rPr lang="fa-IR" dirty="0" smtClean="0"/>
              <a:t>استراليا (استراليا و نيوز يلند) </a:t>
            </a:r>
            <a:endParaRPr lang="en-US" b="1" i="1" dirty="0" smtClean="0"/>
          </a:p>
          <a:p>
            <a:r>
              <a:rPr lang="fa-IR" dirty="0" smtClean="0"/>
              <a:t>اسپانيا</a:t>
            </a:r>
            <a:endParaRPr lang="en-US" b="1" i="1" dirty="0" smtClean="0"/>
          </a:p>
          <a:p>
            <a:r>
              <a:rPr lang="fa-IR" dirty="0" smtClean="0"/>
              <a:t>اتريش </a:t>
            </a:r>
            <a:endParaRPr lang="en-US" b="1" i="1" dirty="0" smtClean="0"/>
          </a:p>
          <a:p>
            <a:r>
              <a:rPr lang="fa-IR" dirty="0" smtClean="0"/>
              <a:t>بلژيك</a:t>
            </a:r>
            <a:endParaRPr lang="en-US" b="1" i="1" dirty="0" smtClean="0"/>
          </a:p>
          <a:p>
            <a:r>
              <a:rPr lang="fa-IR" dirty="0" smtClean="0"/>
              <a:t>آلمان </a:t>
            </a:r>
            <a:endParaRPr lang="en-US" b="1" i="1" dirty="0" smtClean="0"/>
          </a:p>
          <a:p>
            <a:r>
              <a:rPr lang="fa-IR" dirty="0" smtClean="0"/>
              <a:t>افريقاي جنوبي</a:t>
            </a:r>
            <a:endParaRPr lang="en-US" b="1" i="1" dirty="0" smtClean="0"/>
          </a:p>
          <a:p>
            <a:r>
              <a:rPr lang="fa-IR" dirty="0" smtClean="0"/>
              <a:t>دانمارك </a:t>
            </a:r>
            <a:endParaRPr lang="en-US" b="1" i="1" dirty="0" smtClean="0"/>
          </a:p>
          <a:p>
            <a:r>
              <a:rPr lang="fa-IR" dirty="0" smtClean="0"/>
              <a:t>فرانسه </a:t>
            </a:r>
            <a:endParaRPr lang="en-US" b="1" i="1" dirty="0" smtClean="0"/>
          </a:p>
          <a:p>
            <a:r>
              <a:rPr lang="fa-IR" dirty="0" smtClean="0"/>
              <a:t>بريتانياي كبير </a:t>
            </a:r>
            <a:endParaRPr lang="en-US" b="1" i="1" dirty="0" smtClean="0"/>
          </a:p>
          <a:p>
            <a:r>
              <a:rPr lang="fa-IR" dirty="0" smtClean="0"/>
              <a:t>هلند </a:t>
            </a:r>
            <a:endParaRPr lang="en-US" b="1" i="1" dirty="0" smtClean="0"/>
          </a:p>
          <a:p>
            <a:r>
              <a:rPr lang="fa-IR" dirty="0" smtClean="0"/>
              <a:t>روسيه </a:t>
            </a:r>
            <a:endParaRPr lang="en-US" b="1" i="1" dirty="0" smtClean="0"/>
          </a:p>
          <a:p>
            <a:r>
              <a:rPr lang="fa-IR" dirty="0" smtClean="0"/>
              <a:t>سوئيس </a:t>
            </a:r>
            <a:endParaRPr lang="en-US" b="1" i="1" dirty="0" smtClean="0"/>
          </a:p>
          <a:p>
            <a:r>
              <a:rPr lang="fa-IR" dirty="0" smtClean="0"/>
              <a:t>سوئد</a:t>
            </a:r>
            <a:endParaRPr lang="en-US" b="1" i="1" dirty="0" smtClean="0"/>
          </a:p>
          <a:p>
            <a:endParaRPr lang="fa-IR" dirty="0"/>
          </a:p>
        </p:txBody>
      </p:sp>
    </p:spTree>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00108"/>
            <a:ext cx="8229600" cy="5324492"/>
          </a:xfrm>
        </p:spPr>
        <p:txBody>
          <a:bodyPr>
            <a:normAutofit/>
          </a:bodyPr>
          <a:lstStyle/>
          <a:p>
            <a:r>
              <a:rPr lang="fa-IR" dirty="0" smtClean="0"/>
              <a:t>نتايج اولين نشست بدين صورت بود كه ، زبان رسمي فرانسوي باشد با ترجمه انگليسي و مقر فدراسيون دور از پاريس باشد. ( سوئيس مقر فدراسيون بين المللي انتخاب گرديد) . </a:t>
            </a:r>
            <a:br>
              <a:rPr lang="fa-IR" dirty="0" smtClean="0"/>
            </a:br>
            <a:r>
              <a:rPr lang="fa-IR" dirty="0" smtClean="0"/>
              <a:t>دبيرهاي فدراسيون : آقاي ه . ا. سابلي (دبير اتحاديه انگليس) و اقاي ر. گالاي ( رئيس فدراسيون تنيس فرانسه ) رئيس فدراسيون : اقاي دكتر ه . او . بهرنس</a:t>
            </a:r>
            <a:br>
              <a:rPr lang="fa-IR" dirty="0" smtClean="0"/>
            </a:br>
            <a:r>
              <a:rPr lang="fa-IR" dirty="0" smtClean="0"/>
              <a:t>همچنين حق برگزاري مسابقات جهاني ( قهرماني روي چمن ) براي هميشه به بريتانياي كبير اهدا گرديد . </a:t>
            </a:r>
            <a:endParaRPr lang="en-US" b="1" i="1" dirty="0" smtClean="0"/>
          </a:p>
          <a:p>
            <a:r>
              <a:rPr lang="fa-IR" dirty="0" smtClean="0"/>
              <a:t>17 ماه بعد از تشكيل فدراسيون ، جنگ جهاني اول همه چيز را بهم ريخت و يكبار ديگر تمام فعاليتهاي در سال 1919 از سر گرفته شد . </a:t>
            </a:r>
            <a:r>
              <a:rPr lang="en-US" dirty="0" smtClean="0"/>
              <a:t>ITLF</a:t>
            </a:r>
            <a:r>
              <a:rPr lang="fa-IR" dirty="0" smtClean="0"/>
              <a:t>  بعد از جنگ جهاني اول فقط با 10 كشور عضو گرچه ، از خرابي جنگ رنج مي برد کار خود را شروع کرد و اتفاقات ذيل بترتيب پيش آمد.</a:t>
            </a:r>
            <a:endParaRPr lang="en-US" b="1" i="1" dirty="0" smtClean="0"/>
          </a:p>
          <a:p>
            <a:endParaRPr lang="fa-IR" dirty="0"/>
          </a:p>
        </p:txBody>
      </p:sp>
    </p:spTree>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28670"/>
            <a:ext cx="8229600" cy="5395930"/>
          </a:xfrm>
        </p:spPr>
        <p:txBody>
          <a:bodyPr>
            <a:normAutofit fontScale="92500" lnSpcReduction="10000"/>
          </a:bodyPr>
          <a:lstStyle/>
          <a:p>
            <a:r>
              <a:rPr lang="fa-IR" dirty="0" smtClean="0"/>
              <a:t>1922- هيئت بين المللي قوانين توسط مشاور كميته  "كميته مديريت" ، براي پايان بخشيدن به مشكلاتي كه فدراسيون بين المللي داشت ، تاسيس گرديد. و همچنين براي تغيير قوانين بازيها حق اختصاصي پيدا كرد .</a:t>
            </a:r>
            <a:endParaRPr lang="en-US" b="1" i="1" dirty="0" smtClean="0"/>
          </a:p>
          <a:p>
            <a:r>
              <a:rPr lang="fa-IR" dirty="0" smtClean="0"/>
              <a:t>1923- 16 مارچ در نشست اصلي ساليانه در پاريس، قرار گرديد "قوانين تنيس" عمومي شود و از اول ژانويه سال 1924 ، ايالت متحده ، يكي از اعضاء رسمي اين فدراسيون پذيرفته شد . نام مسابقات قهرماني جهان بر داشته شد و يك زير مجموعه جديدي از مسابقات قهرماني بوجود آمد كه قرار شد مسابقات در بريتانياي كبير ، فرانسه ، ايالات متحده و استراليا برگزار گردد.</a:t>
            </a:r>
            <a:endParaRPr lang="en-US" b="1" i="1" dirty="0" smtClean="0"/>
          </a:p>
          <a:p>
            <a:r>
              <a:rPr lang="fa-IR" dirty="0" smtClean="0"/>
              <a:t>1924- </a:t>
            </a:r>
            <a:r>
              <a:rPr lang="en-US" dirty="0" smtClean="0"/>
              <a:t>ILTF </a:t>
            </a:r>
            <a:r>
              <a:rPr lang="fa-IR" dirty="0" smtClean="0"/>
              <a:t>بطور رسمي سازماندهي و كنترل مسابقات تنيس را در سراسر جهان به عهده گرفت . </a:t>
            </a:r>
            <a:endParaRPr lang="en-US" b="1" i="1" dirty="0" smtClean="0"/>
          </a:p>
          <a:p>
            <a:r>
              <a:rPr lang="fa-IR" dirty="0" smtClean="0"/>
              <a:t>1933 - كميته مديريت از  "مشاور كميته" جدا شد و بصورت راي گيري رئيس فدراسيون تعيين گرديد . اصطلاح گراند اسلم در همين سال بوجود آمد . ( ازاين اصطلاح براي توصيف و ضعيتي استفاده مي شود كه در آن بازيكن موفق شود هر چهار مسابقه اصلي رادر يك سال ببرد ) اصطلاح گراند اسلم را اولين بار جان كايرن اهل نيويورك در باره بازيكن استراليايي ( جك كرافورد ) به كار برد. او در سال 1933 كوشيد تا هر چهار مسابقه را ببرد. </a:t>
            </a:r>
            <a:endParaRPr lang="fa-IR" dirty="0"/>
          </a:p>
        </p:txBody>
      </p:sp>
    </p:spTree>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fa-IR" dirty="0" smtClean="0"/>
              <a:t>ولي گراند اسلم واقعي را اولين بار ( دانلد باج) امريكايي در سال 1938به دست آورد . چهار بازيكن ديگر هم فاتح گراند اسلم شدند . "آقايان" ( كانالي )1953، ( راد ليور) 1962 به عنوان آماتور و در سال 1969به عنوان حرفه اي و  " بانوان" ( مارگرت كورت) 1971 و ( اشتفي گراف ) 1988</a:t>
            </a:r>
            <a:endParaRPr lang="en-US" b="1" i="1" dirty="0" smtClean="0"/>
          </a:p>
          <a:p>
            <a:r>
              <a:rPr lang="fa-IR" dirty="0" smtClean="0"/>
              <a:t>1934- كميته مخصوص براي بحث در مورد تفاوت حرفه اي بودن و آماتور بودن و تعيين قابليت هزينه ادعا شده بازي آماتورها براي بيش از 8 هفته تشكيل گرديد .</a:t>
            </a:r>
            <a:endParaRPr lang="fa-IR" dirty="0"/>
          </a:p>
        </p:txBody>
      </p:sp>
    </p:spTree>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4422"/>
            <a:ext cx="8229600" cy="5110178"/>
          </a:xfrm>
        </p:spPr>
        <p:txBody>
          <a:bodyPr>
            <a:normAutofit/>
          </a:bodyPr>
          <a:lstStyle/>
          <a:p>
            <a:r>
              <a:rPr lang="fa-IR" dirty="0" smtClean="0"/>
              <a:t>( ظهور ورزش تنیس در ایران به بعد از جنگ جهانی دوم بازمی گردد. پیش ازاین درفاصله سالهای (1315-1318) باشگاه بوستان ورزش که دارای چندین زمین تنیس در محلی روبروی ورزشگاه شهید شیرودی فعلی به مدیریت شادروان شکوهی گشایش یافت . ورزشگاه شهید شیرودی ( امجدیه سابق) نیز همزمان با ورزشگاه بوستان ورزش با یک زمین تنیس درمحل کنونی افتتاح و نخستین مسابقات قهرمانی تنیس کشور در سال 1318 در همین ورزشگاه برگزار گردید. گفتنی است که ورزش تنیس بخاطر حضور اتباع انگلیسی در آبادان رونق خاصی داشت و اولین مسابقه تنیس بین تیمهای آبادان و تهران به سالهای 1317-1320بر می گردد.</a:t>
            </a:r>
            <a:br>
              <a:rPr lang="fa-IR" dirty="0" smtClean="0"/>
            </a:br>
            <a:r>
              <a:rPr lang="fa-IR" dirty="0" smtClean="0"/>
              <a:t>پس از جنگ جهانی دوم مسابقات قهرمانی تنیس کشور تاسال 1322 جریان داشت که برادران نعمانی ( هانری وژوزف ) در صدر بازیکنان قرار داشتند .از سال 1322-1332مقام قهرمانی تنیس کشور در اختیار ژرژ آفتاندلیان قرار داشت.)</a:t>
            </a:r>
            <a:endParaRPr lang="fa-IR" dirty="0"/>
          </a:p>
        </p:txBody>
      </p:sp>
    </p:spTree>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28670"/>
            <a:ext cx="8229600" cy="5395930"/>
          </a:xfrm>
        </p:spPr>
        <p:txBody>
          <a:bodyPr>
            <a:normAutofit lnSpcReduction="10000"/>
          </a:bodyPr>
          <a:lstStyle/>
          <a:p>
            <a:r>
              <a:rPr lang="fa-IR" dirty="0" smtClean="0"/>
              <a:t>1939- جمع کل کشورهای به عضویت درآمده به 59 کشور افزایش پیداکرد. درحین جنگ جهانی دوم بدلیل خرابیهایی که در فرانسه اتفاق افتاده بود و حمله به سوئیس (مقر ابتدائی </a:t>
            </a:r>
            <a:r>
              <a:rPr lang="en-US" dirty="0" smtClean="0"/>
              <a:t>ILTF</a:t>
            </a:r>
            <a:r>
              <a:rPr lang="fa-IR" dirty="0" smtClean="0"/>
              <a:t>) به بریتانیا انتقال پیدا کرد. از آن زمان تعیین گردید که </a:t>
            </a:r>
            <a:r>
              <a:rPr lang="en-US" dirty="0" smtClean="0"/>
              <a:t>ILTF</a:t>
            </a:r>
            <a:r>
              <a:rPr lang="fa-IR" dirty="0" smtClean="0"/>
              <a:t> در لندن باقی بماند.</a:t>
            </a:r>
            <a:endParaRPr lang="en-US" b="1" i="1" dirty="0" smtClean="0"/>
          </a:p>
          <a:p>
            <a:r>
              <a:rPr lang="fa-IR" dirty="0" smtClean="0"/>
              <a:t>1946- 5 جولای - اولین جلسه بعد از جنگ در هتل ساوی لندن برگزار گردید. 23 کشور باملیتهای گوناگون بعد از نتیجه جنگ جهانی دوم به عضویت </a:t>
            </a:r>
            <a:r>
              <a:rPr lang="en-US" dirty="0" smtClean="0"/>
              <a:t>ILTF</a:t>
            </a:r>
            <a:r>
              <a:rPr lang="fa-IR" dirty="0" smtClean="0"/>
              <a:t> درآمدند. با گذشت چند سال ملیتهایی که عضویت خود را به علت سیاستهای جهانی لغو کرده بودند با تغییرات بعد از جنگ دوباره به عضویت فدراسیون در آمدند مانند: آلمان غربی - آلمان شرقی -چین - تایوان- آفریقای جنوبی</a:t>
            </a:r>
            <a:endParaRPr lang="en-US" b="1" i="1" dirty="0" smtClean="0"/>
          </a:p>
          <a:p>
            <a:r>
              <a:rPr lang="fa-IR" dirty="0" smtClean="0"/>
              <a:t>1948- اولین گزارش از "کمیته بین المللی توپ" بدست آمد که ملزم می کرد که توپهای لاون تنیس به استاندارد قابل قبولی در جهان دست یابند . این توصیه کمیته توپ به فدراسیون بود که آنها باید یک طرحی مدون و ساختار جدیدی به توپهای خودشان بدهند که توپها قابلیت آن را داشته باشند که از آنها تست سرعت و سایر تستها در حین بازی به عمل آید .</a:t>
            </a:r>
            <a:endParaRPr lang="en-US" b="1" i="1" dirty="0" smtClean="0"/>
          </a:p>
          <a:p>
            <a:endParaRPr lang="fa-IR" dirty="0"/>
          </a:p>
        </p:txBody>
      </p:sp>
    </p:spTree>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57232"/>
            <a:ext cx="8229600" cy="5467368"/>
          </a:xfrm>
        </p:spPr>
        <p:txBody>
          <a:bodyPr>
            <a:normAutofit lnSpcReduction="10000"/>
          </a:bodyPr>
          <a:lstStyle/>
          <a:p>
            <a:r>
              <a:rPr lang="fa-IR" dirty="0" smtClean="0"/>
              <a:t>1951- اولین استراحت قانون 8 هفته ای ( قانون آماتورها) برای 210روز اجازه دادن به آماتورها که بتوانند در مسابقات مختلف شرکت کنند</a:t>
            </a:r>
            <a:endParaRPr lang="en-US" b="1" i="1" dirty="0" smtClean="0"/>
          </a:p>
          <a:p>
            <a:r>
              <a:rPr lang="fa-IR" dirty="0" smtClean="0"/>
              <a:t>1958- </a:t>
            </a:r>
            <a:r>
              <a:rPr lang="en-US" dirty="0" smtClean="0"/>
              <a:t>ILTF </a:t>
            </a:r>
            <a:r>
              <a:rPr lang="fa-IR" dirty="0" smtClean="0"/>
              <a:t>روی قضیه استراحت قانون آماتورها تاهمین سال اصرار فراوان داشت زیرا این استراحت را تشویقی برای بازیکنان و تمرکز آنها روی بازی تنیس و فرصتی درآمدزا برای آنها میدانست. </a:t>
            </a:r>
            <a:br>
              <a:rPr lang="fa-IR" dirty="0" smtClean="0"/>
            </a:br>
            <a:r>
              <a:rPr lang="fa-IR" dirty="0" smtClean="0"/>
              <a:t>( اولین سالی که ایران در جام دیویس شرکت نمود 1959 بود. تیم تنیس جام دیویس ایران به مدت 31 سال در جام دیویس بازی کرده و مجموعا64بازی آنجام داده است .که حاصل آن 32 برد و32باخت بوده :</a:t>
            </a:r>
            <a:br>
              <a:rPr lang="fa-IR" dirty="0" smtClean="0"/>
            </a:br>
            <a:r>
              <a:rPr lang="fa-IR" dirty="0" smtClean="0"/>
              <a:t>بیشترین برد از آن منصور بهرامی با 24 برد.</a:t>
            </a:r>
            <a:br>
              <a:rPr lang="fa-IR" dirty="0" smtClean="0"/>
            </a:br>
            <a:r>
              <a:rPr lang="fa-IR" dirty="0" smtClean="0"/>
              <a:t>بیشترین بازی برنده سینگل از آن تقی اکبری با 17 برد .</a:t>
            </a:r>
            <a:br>
              <a:rPr lang="fa-IR" dirty="0" smtClean="0"/>
            </a:br>
            <a:r>
              <a:rPr lang="fa-IR" dirty="0" smtClean="0"/>
              <a:t>بیشترین بازی برنده دوبل ازآن کامبیز درفشی جوان با 12 برد.</a:t>
            </a:r>
            <a:r>
              <a:rPr lang="en-US" b="1" i="1" dirty="0" smtClean="0"/>
              <a:t> </a:t>
            </a:r>
            <a:r>
              <a:rPr lang="fa-IR" dirty="0" smtClean="0"/>
              <a:t/>
            </a:r>
            <a:br>
              <a:rPr lang="fa-IR" dirty="0" smtClean="0"/>
            </a:br>
            <a:r>
              <a:rPr lang="fa-IR" dirty="0" smtClean="0"/>
              <a:t>بهترین تیم دوبل از آن کامبیز دزفشی جوان و مصطفی صالح با 6 برد .</a:t>
            </a:r>
            <a:br>
              <a:rPr lang="fa-IR" dirty="0" smtClean="0"/>
            </a:br>
            <a:r>
              <a:rPr lang="fa-IR" dirty="0" smtClean="0"/>
              <a:t>طولانی ترین بازیها از آن کامبیز درفشی جوان با 22بازی .</a:t>
            </a:r>
            <a:br>
              <a:rPr lang="fa-IR" dirty="0" smtClean="0"/>
            </a:br>
            <a:r>
              <a:rPr lang="fa-IR" dirty="0" smtClean="0"/>
              <a:t>و بیشترین سال عضویت در تیم دیویس کاپ از آن تقی اکبری با15 سال است.</a:t>
            </a:r>
            <a:endParaRPr lang="en-US" b="1" i="1" dirty="0" smtClean="0"/>
          </a:p>
          <a:p>
            <a:endParaRPr lang="fa-IR" dirty="0"/>
          </a:p>
        </p:txBody>
      </p:sp>
    </p:spTree>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57232"/>
            <a:ext cx="8229600" cy="5467368"/>
          </a:xfrm>
        </p:spPr>
        <p:txBody>
          <a:bodyPr>
            <a:normAutofit fontScale="92500" lnSpcReduction="20000"/>
          </a:bodyPr>
          <a:lstStyle/>
          <a:p>
            <a:r>
              <a:rPr lang="fa-IR" dirty="0" smtClean="0"/>
              <a:t>1963- در پنجاهمین جشن سالگرد </a:t>
            </a:r>
            <a:r>
              <a:rPr lang="en-US" dirty="0" smtClean="0"/>
              <a:t>ILTF </a:t>
            </a:r>
            <a:r>
              <a:rPr lang="fa-IR" dirty="0" smtClean="0"/>
              <a:t>مسابقات کاپ فدراسیون به عنوان یک مسابقه تیمی قهرمانی بین المللی برای بانوان بعنوان دیویس کاپ برگزار شد. ( بازی تیمی مردان هم از سال 1900وجود داشت اما زیر نظر </a:t>
            </a:r>
            <a:r>
              <a:rPr lang="en-US" dirty="0" smtClean="0"/>
              <a:t>ILTF </a:t>
            </a:r>
            <a:r>
              <a:rPr lang="fa-IR" dirty="0" smtClean="0"/>
              <a:t>نبود.)</a:t>
            </a:r>
            <a:endParaRPr lang="en-US" b="1" i="1" dirty="0" smtClean="0"/>
          </a:p>
          <a:p>
            <a:r>
              <a:rPr lang="fa-IR" dirty="0" smtClean="0"/>
              <a:t>1968- 30 مارچ - بعد از 10 سال گفتگو و بحث وجدل در فدراسیون یک نشست اضطراری در پاریس برگزار شد که 47 کشور با نظر رئیس فدراسیون در مورد قانون تنیس اوپن موافقت کردند. این بازیهای دوره ای تنیس سازماندهی شد و نام آن مسابقات قهرمانی جهان نامیده شد (</a:t>
            </a:r>
            <a:r>
              <a:rPr lang="en-US" dirty="0" err="1" smtClean="0"/>
              <a:t>wct</a:t>
            </a:r>
            <a:r>
              <a:rPr lang="en-US" dirty="0" smtClean="0"/>
              <a:t> </a:t>
            </a:r>
            <a:r>
              <a:rPr lang="fa-IR" dirty="0" smtClean="0"/>
              <a:t>) زیرنظر رسمی </a:t>
            </a:r>
            <a:r>
              <a:rPr lang="en-US" dirty="0" smtClean="0"/>
              <a:t>ILTF </a:t>
            </a:r>
            <a:r>
              <a:rPr lang="fa-IR" dirty="0" smtClean="0"/>
              <a:t>با قبول حامیان مالی برای سازماندهی این مسابقات راهی را برای مسابقه آزاد و قانونی برای بازیکنان جهت کسب درآمد بوجود آورد.</a:t>
            </a:r>
            <a:endParaRPr lang="en-US" b="1" i="1" dirty="0" smtClean="0"/>
          </a:p>
          <a:p>
            <a:r>
              <a:rPr lang="fa-IR" dirty="0" smtClean="0"/>
              <a:t>1969- باوجود زمینهایی مطابق و معادل باشرایط جغرافیایی محل زمینها موافقت شد .( نوع زمین خاکی - چمن - هارد )</a:t>
            </a:r>
            <a:endParaRPr lang="en-US" b="1" i="1" dirty="0" smtClean="0"/>
          </a:p>
          <a:p>
            <a:r>
              <a:rPr lang="fa-IR" dirty="0" smtClean="0"/>
              <a:t>1970- اولین تغییر در شمارش بازی اتفاق افتاد وقتی که فدراسیون تصمیم به تست سیستم تای برک در بازیهای گرفت این سیستم در بازیهای حرفه ای آمریکا در فیلادلفیا برای مدت کوتاهی انجام گرفت.</a:t>
            </a:r>
            <a:endParaRPr lang="en-US" b="1" i="1" dirty="0" smtClean="0"/>
          </a:p>
          <a:p>
            <a:r>
              <a:rPr lang="fa-IR" dirty="0" smtClean="0"/>
              <a:t>1971- </a:t>
            </a:r>
            <a:r>
              <a:rPr lang="en-US" dirty="0" smtClean="0"/>
              <a:t>ILTF </a:t>
            </a:r>
            <a:r>
              <a:rPr lang="fa-IR" dirty="0" smtClean="0"/>
              <a:t>باصدور بخشنامه ای در نشست اصلی سالیانه خود در ایتالیا ابلاغ گردید که هیچ بازیکنی که قرار </a:t>
            </a:r>
            <a:r>
              <a:rPr lang="en-US" dirty="0" smtClean="0"/>
              <a:t>WCT</a:t>
            </a:r>
            <a:r>
              <a:rPr lang="fa-IR" dirty="0" smtClean="0"/>
              <a:t> را دارد نمی تواند در مسابقاتی که اتحادیه تنیس تشکیل میدهد شرکت نماید . این بدین معنی بود که " جان نیو کامپ" نمی توانست از قهرمانی ویمبلدون در آن سال دفاع کند .</a:t>
            </a:r>
            <a:endParaRPr lang="en-US" b="1" i="1" dirty="0" smtClean="0"/>
          </a:p>
          <a:p>
            <a:endParaRPr lang="fa-IR" dirty="0"/>
          </a:p>
        </p:txBody>
      </p:sp>
    </p:spTree>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28670"/>
            <a:ext cx="8229600" cy="5715040"/>
          </a:xfrm>
        </p:spPr>
        <p:txBody>
          <a:bodyPr>
            <a:normAutofit fontScale="92500" lnSpcReduction="20000"/>
          </a:bodyPr>
          <a:lstStyle/>
          <a:p>
            <a:r>
              <a:rPr lang="fa-IR" dirty="0" smtClean="0"/>
              <a:t>1972- </a:t>
            </a:r>
            <a:r>
              <a:rPr lang="en-US" dirty="0" smtClean="0"/>
              <a:t>WCT</a:t>
            </a:r>
            <a:r>
              <a:rPr lang="fa-IR" dirty="0" smtClean="0"/>
              <a:t> و </a:t>
            </a:r>
            <a:r>
              <a:rPr lang="en-US" dirty="0" smtClean="0"/>
              <a:t>ILTF</a:t>
            </a:r>
            <a:r>
              <a:rPr lang="fa-IR" dirty="0" smtClean="0"/>
              <a:t> تسهیلاتی بوجود آوردند که بازیکنان برای پیشرفت خود بتوانند در مسابقات دیگر هم بازی کنند .بعد از اینگه مسابقات تنیس تحت پوشش تلویزیونی قرار گرفت استفاده از توپهای زرد رنگ بصورت اجبار و قانون در آمد . تا آن زمان باتوپهای سفید رنگ بصورت رایج بازی می کردند .</a:t>
            </a:r>
            <a:br>
              <a:rPr lang="fa-IR" dirty="0" smtClean="0"/>
            </a:br>
            <a:r>
              <a:rPr lang="fa-IR" dirty="0" smtClean="0"/>
              <a:t>تيم تنيس بانوان کشور ايران در همين سال با دو بازيکن به نامهای سرکار خانم صديقه اکبري و سرکار خانم پروين افشار در مسابقات فيدکاپ شرکت نموده و با تيمهای تنيس بانوان ژاپن و اکوادور روبرو شدند. </a:t>
            </a:r>
            <a:endParaRPr lang="en-US" b="1" i="1" dirty="0" smtClean="0"/>
          </a:p>
          <a:p>
            <a:r>
              <a:rPr lang="fa-IR" dirty="0" smtClean="0"/>
              <a:t>1973- بحث و جدلهای زیادی بین اتحادیه تنیس بازان حرفه ای</a:t>
            </a:r>
            <a:r>
              <a:rPr lang="en-US" dirty="0" smtClean="0"/>
              <a:t>ATP</a:t>
            </a:r>
            <a:r>
              <a:rPr lang="fa-IR" dirty="0" smtClean="0"/>
              <a:t> و </a:t>
            </a:r>
            <a:r>
              <a:rPr lang="en-US" dirty="0" smtClean="0"/>
              <a:t>ILTF</a:t>
            </a:r>
            <a:r>
              <a:rPr lang="fa-IR" dirty="0" smtClean="0"/>
              <a:t> دیده می شد . بخاطر به تعلیق در آوردن  9 ماهه بازی" نیکی پیلیچ"بازیکن یوگسلاوی بدلیل حضور نیافتن در مسابقات دیویس کاپ در مقابل نیوزلند در آن زمان این محرومیت باجلسه اضطراری </a:t>
            </a:r>
            <a:r>
              <a:rPr lang="en-US" dirty="0" smtClean="0"/>
              <a:t>ATP</a:t>
            </a:r>
            <a:r>
              <a:rPr lang="fa-IR" dirty="0" smtClean="0"/>
              <a:t> به یک ماه کاهش پیدا کرد و در همین سال اعضاء </a:t>
            </a:r>
            <a:r>
              <a:rPr lang="en-US" dirty="0" smtClean="0"/>
              <a:t>ATP </a:t>
            </a:r>
            <a:r>
              <a:rPr lang="fa-IR" dirty="0" smtClean="0"/>
              <a:t>بخاطر نشان دادن قدرت خود مسابقات ویمبلدون را با یکوت (تحریم) کردند. در پی این تصمیم 80 بازیکن از مسابقات کناره گیری کردند .</a:t>
            </a:r>
            <a:endParaRPr lang="en-US" b="1" i="1" dirty="0" smtClean="0"/>
          </a:p>
          <a:p>
            <a:r>
              <a:rPr lang="fa-IR" dirty="0" smtClean="0"/>
              <a:t>1974- تای برک بطور متغیر و نیمه رسمی وارد سیستم شمارش شد .</a:t>
            </a:r>
            <a:endParaRPr lang="en-US" b="1" i="1" dirty="0" smtClean="0"/>
          </a:p>
          <a:p>
            <a:r>
              <a:rPr lang="fa-IR" dirty="0" smtClean="0"/>
              <a:t>1975- شاهد تولد الگوی اداره کردن بعنوان یک متد برای کنترل رفتارهای ناشایست در بازی مردان بودیم ( کمیته انظباطی).دفتر بین المللی تنیس بازان زن حرفه ای (</a:t>
            </a:r>
            <a:r>
              <a:rPr lang="en-US" dirty="0" smtClean="0"/>
              <a:t>WTA </a:t>
            </a:r>
            <a:r>
              <a:rPr lang="fa-IR" dirty="0" smtClean="0"/>
              <a:t>) شکل گرفت و بطور مشترک تحت نظر </a:t>
            </a:r>
            <a:r>
              <a:rPr lang="en-US" dirty="0" smtClean="0"/>
              <a:t>ILTF</a:t>
            </a:r>
            <a:r>
              <a:rPr lang="fa-IR" dirty="0" smtClean="0"/>
              <a:t> , و </a:t>
            </a:r>
            <a:r>
              <a:rPr lang="en-US" dirty="0" smtClean="0"/>
              <a:t>WTA</a:t>
            </a:r>
            <a:r>
              <a:rPr lang="fa-IR" dirty="0" smtClean="0"/>
              <a:t> اداره می شد و هدف آن ارتقا- کنترل و اداره مسابقات تنیس بانوان در سراسر جهان بود.</a:t>
            </a:r>
            <a:endParaRPr lang="en-US" b="1" i="1" dirty="0" smtClean="0"/>
          </a:p>
          <a:p>
            <a:endParaRPr lang="fa-IR" dirty="0"/>
          </a:p>
        </p:txBody>
      </p:sp>
    </p:spTree>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538806"/>
          </a:xfrm>
        </p:spPr>
        <p:txBody>
          <a:bodyPr>
            <a:normAutofit fontScale="85000" lnSpcReduction="20000"/>
          </a:bodyPr>
          <a:lstStyle/>
          <a:p>
            <a:r>
              <a:rPr lang="fa-IR" dirty="0" smtClean="0"/>
              <a:t>1977- یک خاطره بد در نظر مردم :صد سال بعد از شروع بازیهای ویمبلدون (</a:t>
            </a:r>
            <a:r>
              <a:rPr lang="en-US" dirty="0" smtClean="0"/>
              <a:t>ILTF</a:t>
            </a:r>
            <a:r>
              <a:rPr lang="fa-IR" dirty="0" smtClean="0"/>
              <a:t>) یک تغییر کوچکی کرد . کلمه  </a:t>
            </a:r>
            <a:r>
              <a:rPr lang="en-US" dirty="0" smtClean="0"/>
              <a:t>LAWN </a:t>
            </a:r>
            <a:r>
              <a:rPr lang="fa-IR" dirty="0" smtClean="0"/>
              <a:t>حذف شد و تبدیل به فدراسیون بین المللی تنیس(</a:t>
            </a:r>
            <a:r>
              <a:rPr lang="en-US" dirty="0" smtClean="0"/>
              <a:t>ITF</a:t>
            </a:r>
            <a:r>
              <a:rPr lang="fa-IR" dirty="0" smtClean="0"/>
              <a:t>) گردید . </a:t>
            </a:r>
            <a:r>
              <a:rPr lang="en-US" dirty="0" smtClean="0"/>
              <a:t>ITF</a:t>
            </a:r>
            <a:r>
              <a:rPr lang="fa-IR" dirty="0" smtClean="0"/>
              <a:t> شروع به نو آوری در این رشته کرد از جمله طرح دو زهی راکت که به تصویب نرسید .</a:t>
            </a:r>
            <a:endParaRPr lang="en-US" b="1" i="1" dirty="0" smtClean="0"/>
          </a:p>
          <a:p>
            <a:r>
              <a:rPr lang="fa-IR" dirty="0" smtClean="0"/>
              <a:t>1978- اولین قهرمانان جهانی</a:t>
            </a:r>
            <a:r>
              <a:rPr lang="en-US" dirty="0" smtClean="0"/>
              <a:t>ITF</a:t>
            </a:r>
            <a:r>
              <a:rPr lang="fa-IR" dirty="0" smtClean="0"/>
              <a:t> معرفی شدند .(کریس اورت - بیورن بورگ ) این دو از طریق بازیکنان سابق تنیس برگزیده شدند .</a:t>
            </a:r>
            <a:endParaRPr lang="en-US" b="1" i="1" dirty="0" smtClean="0"/>
          </a:p>
          <a:p>
            <a:r>
              <a:rPr lang="fa-IR" dirty="0" smtClean="0"/>
              <a:t>1979- کشورهای عضو دیویس کاپ از </a:t>
            </a:r>
            <a:r>
              <a:rPr lang="en-US" dirty="0" smtClean="0"/>
              <a:t>ITF </a:t>
            </a:r>
            <a:r>
              <a:rPr lang="fa-IR" dirty="0" smtClean="0"/>
              <a:t>در خواست کردند که مسابقات را تحت نظر خود قرار دهد . مسابقات دیویس کاپ از سال 1900وجود داشت ولی زیر نظر </a:t>
            </a:r>
            <a:r>
              <a:rPr lang="en-US" dirty="0" smtClean="0"/>
              <a:t>ILTF </a:t>
            </a:r>
            <a:r>
              <a:rPr lang="fa-IR" dirty="0" smtClean="0"/>
              <a:t>نبود. یک کمیته به نام کمیته ملتهای دیویس کاپ وجود داشت . در همین سال اتحادیه ملی تنیس با ویلچر توسط ( برد پارکز - دیوید سالتز) تاسیس گردید .</a:t>
            </a:r>
            <a:endParaRPr lang="en-US" b="1" i="1" dirty="0" smtClean="0"/>
          </a:p>
          <a:p>
            <a:r>
              <a:rPr lang="fa-IR" dirty="0" smtClean="0"/>
              <a:t>1980- 10 مسابقه در آمریکا از جمله (</a:t>
            </a:r>
            <a:r>
              <a:rPr lang="en-US" dirty="0" smtClean="0"/>
              <a:t>US OPEN </a:t>
            </a:r>
            <a:r>
              <a:rPr lang="fa-IR" dirty="0" smtClean="0"/>
              <a:t>) مسابقه با ویلچر را برگزار کردند .</a:t>
            </a:r>
            <a:endParaRPr lang="en-US" b="1" i="1" dirty="0" smtClean="0"/>
          </a:p>
          <a:p>
            <a:r>
              <a:rPr lang="fa-IR" dirty="0" smtClean="0"/>
              <a:t>1981- </a:t>
            </a:r>
            <a:r>
              <a:rPr lang="en-US" dirty="0" smtClean="0"/>
              <a:t>NEC</a:t>
            </a:r>
            <a:r>
              <a:rPr lang="fa-IR" dirty="0" smtClean="0"/>
              <a:t> حامی اصلی مسابقات دیویس کاپ گردید . 16 گروه قوی جهانی تاسیس شد . </a:t>
            </a:r>
            <a:r>
              <a:rPr lang="en-US" dirty="0" smtClean="0"/>
              <a:t>NEC </a:t>
            </a:r>
            <a:r>
              <a:rPr lang="fa-IR" dirty="0" smtClean="0"/>
              <a:t>تاسال 1994 حامی مالی مسابقه جام فدراسیونها هم بود .</a:t>
            </a:r>
            <a:endParaRPr lang="en-US" b="1" i="1" dirty="0" smtClean="0"/>
          </a:p>
          <a:p>
            <a:r>
              <a:rPr lang="fa-IR" dirty="0" smtClean="0"/>
              <a:t>1987- </a:t>
            </a:r>
            <a:r>
              <a:rPr lang="en-US" dirty="0" smtClean="0"/>
              <a:t>ITF</a:t>
            </a:r>
            <a:r>
              <a:rPr lang="fa-IR" dirty="0" smtClean="0"/>
              <a:t> از ویمبلدون به بارون کورت در غرب لندن نزدیک استادیوم تنیس کوئین انتقال پیدا کرد.</a:t>
            </a:r>
            <a:endParaRPr lang="en-US" b="1" i="1" dirty="0" smtClean="0"/>
          </a:p>
          <a:p>
            <a:r>
              <a:rPr lang="fa-IR" dirty="0" smtClean="0"/>
              <a:t>1988- تنیس به مسابقات المپیک در سئول بازگشت. کره بعد از 64 سال در این مسابقات شرکت می کرد .همچنین جشن هفتاد و پنجمین سالگرد </a:t>
            </a:r>
            <a:r>
              <a:rPr lang="en-US" dirty="0" smtClean="0"/>
              <a:t>ITF </a:t>
            </a:r>
            <a:r>
              <a:rPr lang="fa-IR" dirty="0" smtClean="0"/>
              <a:t>با ریاست فیلیپ کارتیر برگزار گردید. در جلسه رسمی </a:t>
            </a:r>
            <a:r>
              <a:rPr lang="en-US" dirty="0" smtClean="0"/>
              <a:t>ITF</a:t>
            </a:r>
            <a:r>
              <a:rPr lang="fa-IR" dirty="0" smtClean="0"/>
              <a:t> اجرای سیستم تای برک برای بازیهای دیویس کاپ سال1989تصمیم گیری شد. در همان سال دو قانون جدید برای مسابقات تنیس با ویلچر تصویب شد.</a:t>
            </a:r>
            <a:endParaRPr lang="en-US" b="1" i="1" dirty="0" smtClean="0"/>
          </a:p>
          <a:p>
            <a:r>
              <a:rPr lang="fa-IR" dirty="0" smtClean="0"/>
              <a:t>1994- نام مسابقات جام فدراسیونها به فدکاپ (</a:t>
            </a:r>
            <a:r>
              <a:rPr lang="en-US" dirty="0" smtClean="0"/>
              <a:t>FED CUP</a:t>
            </a:r>
            <a:r>
              <a:rPr lang="fa-IR" dirty="0" smtClean="0"/>
              <a:t>) تغییر کرد.</a:t>
            </a:r>
            <a:endParaRPr lang="en-US" b="1" i="1" dirty="0" smtClean="0"/>
          </a:p>
          <a:p>
            <a:endParaRPr lang="fa-IR" dirty="0"/>
          </a:p>
        </p:txBody>
      </p:sp>
    </p:spTree>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2984"/>
            <a:ext cx="8229600" cy="5181616"/>
          </a:xfrm>
        </p:spPr>
        <p:txBody>
          <a:bodyPr/>
          <a:lstStyle/>
          <a:p>
            <a:r>
              <a:rPr lang="fa-IR" dirty="0" smtClean="0"/>
              <a:t>1995- مهمان و میزبان برای مسابقات فدکاپ (</a:t>
            </a:r>
            <a:r>
              <a:rPr lang="en-US" dirty="0" smtClean="0"/>
              <a:t>FED CUP</a:t>
            </a:r>
            <a:r>
              <a:rPr lang="fa-IR" dirty="0" smtClean="0"/>
              <a:t>) تعریف شد.</a:t>
            </a:r>
            <a:endParaRPr lang="en-US" b="1" i="1" dirty="0" smtClean="0"/>
          </a:p>
          <a:p>
            <a:r>
              <a:rPr lang="fa-IR" dirty="0" smtClean="0"/>
              <a:t>1998- </a:t>
            </a:r>
            <a:r>
              <a:rPr lang="en-US" dirty="0" smtClean="0"/>
              <a:t>ITF</a:t>
            </a:r>
            <a:r>
              <a:rPr lang="fa-IR" dirty="0" smtClean="0"/>
              <a:t> به مقر فعلی (مجموعه ورزشی انگلند) در روهامپتون تغییر مکان داد .</a:t>
            </a:r>
            <a:endParaRPr lang="en-US" b="1" i="1" dirty="0" smtClean="0"/>
          </a:p>
          <a:p>
            <a:r>
              <a:rPr lang="fa-IR" dirty="0" smtClean="0"/>
              <a:t>1999- یکصدمین سال برگزاری دیویس کاپ جشن گرفته شد.</a:t>
            </a:r>
            <a:endParaRPr lang="en-US" b="1" i="1" dirty="0" smtClean="0"/>
          </a:p>
          <a:p>
            <a:r>
              <a:rPr lang="fa-IR" dirty="0" smtClean="0"/>
              <a:t>2001- 142کشور عضویت دیویس کاپ رادارا بودند. مسابقه تنیس با ویلچر شاهد 25 سال تاسیس خود بودند .</a:t>
            </a:r>
            <a:endParaRPr lang="en-US" b="1" i="1" dirty="0" smtClean="0"/>
          </a:p>
          <a:p>
            <a:r>
              <a:rPr lang="fa-IR" dirty="0" smtClean="0"/>
              <a:t>2002- ( </a:t>
            </a:r>
            <a:r>
              <a:rPr lang="en-US" dirty="0" err="1" smtClean="0"/>
              <a:t>BNP.paribas</a:t>
            </a:r>
            <a:r>
              <a:rPr lang="fa-IR" dirty="0" smtClean="0"/>
              <a:t> )حامی اصلی مسابقات دیویس کاپ گردید.</a:t>
            </a:r>
            <a:endParaRPr lang="en-US" b="1" i="1" dirty="0" smtClean="0"/>
          </a:p>
          <a:p>
            <a:r>
              <a:rPr lang="fa-IR" dirty="0" smtClean="0"/>
              <a:t>2003- فدکاپ (</a:t>
            </a:r>
            <a:r>
              <a:rPr lang="en-US" dirty="0" smtClean="0"/>
              <a:t>fed cup</a:t>
            </a:r>
            <a:r>
              <a:rPr lang="fa-IR" dirty="0" smtClean="0"/>
              <a:t>) چهلمين سال تاسیس خود را جشن گرفت.</a:t>
            </a:r>
            <a:endParaRPr lang="en-US" b="1" i="1" dirty="0" smtClean="0"/>
          </a:p>
          <a:p>
            <a:r>
              <a:rPr lang="fa-IR" dirty="0" smtClean="0"/>
              <a:t>2005- یکصدمین سال برگزاری ( </a:t>
            </a:r>
            <a:r>
              <a:rPr lang="en-US" dirty="0" smtClean="0"/>
              <a:t>Australian Open </a:t>
            </a:r>
            <a:r>
              <a:rPr lang="fa-IR" dirty="0" smtClean="0"/>
              <a:t>) جشن گزفته شد.</a:t>
            </a:r>
            <a:endParaRPr lang="en-US" b="1" i="1" dirty="0" smtClean="0"/>
          </a:p>
          <a:p>
            <a:endParaRPr lang="fa-IR" dirty="0"/>
          </a:p>
        </p:txBody>
      </p:sp>
    </p:spTree>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t>قوانین بازی تنیس میدانی ( خاکی </a:t>
            </a:r>
            <a:r>
              <a:rPr lang="fa-IR" i="1" dirty="0" smtClean="0"/>
              <a:t>)</a:t>
            </a:r>
            <a:endParaRPr lang="fa-IR" dirty="0"/>
          </a:p>
        </p:txBody>
      </p:sp>
      <p:sp>
        <p:nvSpPr>
          <p:cNvPr id="3" name="Content Placeholder 2"/>
          <p:cNvSpPr>
            <a:spLocks noGrp="1"/>
          </p:cNvSpPr>
          <p:nvPr>
            <p:ph idx="1"/>
          </p:nvPr>
        </p:nvSpPr>
        <p:spPr/>
        <p:txBody>
          <a:bodyPr>
            <a:normAutofit fontScale="92500" lnSpcReduction="10000"/>
          </a:bodyPr>
          <a:lstStyle/>
          <a:p>
            <a:r>
              <a:rPr lang="fa-IR" dirty="0" smtClean="0"/>
              <a:t>ماده 1 زمين بازي انفرادي</a:t>
            </a:r>
            <a:br>
              <a:rPr lang="fa-IR" dirty="0" smtClean="0"/>
            </a:br>
            <a:r>
              <a:rPr lang="fa-IR" dirty="0" smtClean="0"/>
              <a:t>زمين بازي مستطيلي است بطول 77/23 متر به عرض 23/8 متر. زمين توسط توري كه از يك سيم با طناب به قطر حداكثر 8/0 سانتيمتر آويزان است، به دو نيمه تقسيم مي‏گردد. انتهاي اين سيم با طناب بايد به بالاي دو پايه در دو سوي تور متصل گردد يا از روي آن گردانيده شود. قطر مقطع پايه استوانه‏اي يا اصلاح مقطع پايه مكعب مستطيل شكل نبايد بيش از 15 سانتيمتر بيشتر باشد. مركز مقطع پايه ها مي‏بايد در فاصلة 914/0 متري از زمين بازي واقع شود و ارتفاع پايه ها بايد به گونه‏اي تنظيم گردد كه قسمت بالاي سيم نگهدارنده تور در ارتفاع 07/1 متري از سطح زمين واقع شود در صورتي كه از زمين مشترك براي «دوبل» (به مادة 34 رجوع شود) وانفرادي استفاده شود بايد تور را توسط دو پايه كه پايه هاي بازي انفرادي ناميده مي‏شوند، در ارتفاع 07/1 متري نگاهداشت. مركز مقطع اين پايه ها كه قطر و به اصلاح مقطع آنها نبايد بيش از 5/7 سانتيمتر باشد در هر طرف در فاصلة 914/0 متري از زمين انفرادي واقع مي‏گردد. </a:t>
            </a:r>
            <a:endParaRPr lang="fa-IR" dirty="0"/>
          </a:p>
        </p:txBody>
      </p:sp>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71546"/>
            <a:ext cx="8229600" cy="5253054"/>
          </a:xfrm>
        </p:spPr>
        <p:txBody>
          <a:bodyPr>
            <a:normAutofit fontScale="92500"/>
          </a:bodyPr>
          <a:lstStyle/>
          <a:p>
            <a:r>
              <a:rPr lang="fa-IR" dirty="0" smtClean="0"/>
              <a:t>تور بازي را بايد چنان كشيد كه فضاي مابين دو پايه را كاملاً پر كند و شبكه‏ هاي تور به اندازه‏اي كوچكتر در نظر گرفته مي‏شوند كه مانع عبور توپ شود. ارتفاع تور در وسط پايه 914/0 متر باشد لذا تور در اين قسمت توسط كمربندي كاملاً سفيد كه عرض آن بيش از 5 سانتيمتر نباشد محكم در ارتفاع مورد نظر نگاهداشته مي‏شود. نواري كاملاً سفيد كه عرض آن بيش از 5 سانتيمتر و در فاصلة مساوي در بين دو خط كناري و به موازات آنها كشيده مي‏شود. خط انتهائي در طرف داخلي زمين توسط علامت مركزي به طول 10 سانتيمتر و عرض 5 سانتيمتر در امتداد فرضي خط مركزي سرويس است و به دو بخش تقسيم مي‏شود. علامت مركزي در هر طرف زمين بر خطوط انتهائي عمود ومتصل است. از كليه خطوط ديگر نبايد از 5/2 سانتيمتر كمتر و از 5 سانتيمتر بيشتر باشد، به استثناء خط انتهائي كه نبايد بيشتر از 10 سانتيمتر عرض داشته باشد. در تمام اندازه‏گيريها بايد لبه خارجي خطوط را در نظر گرفت. رنگ تمام خطوط بايد يكنواخت باشد. استفاده از رنگهاي سفيد و يا زرد و نشانه‏هاي تبليغاتي يا هر چيز ديگري كه در دو انتهاي زمين قرار داده شده، غير مجاز است. استفاده از رنگهاي روشن تنها در صورتي مجاز است كه در اين امر در ديد بازيكنان اختلالي ايجاد نكند.</a:t>
            </a:r>
            <a:br>
              <a:rPr lang="fa-IR" dirty="0" smtClean="0"/>
            </a:br>
            <a:endParaRPr lang="fa-IR" dirty="0"/>
          </a:p>
        </p:txBody>
      </p:sp>
    </p:spTree>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57232"/>
            <a:ext cx="8229600" cy="5467368"/>
          </a:xfrm>
        </p:spPr>
        <p:txBody>
          <a:bodyPr>
            <a:normAutofit fontScale="92500" lnSpcReduction="10000"/>
          </a:bodyPr>
          <a:lstStyle/>
          <a:p>
            <a:r>
              <a:rPr lang="fa-IR" dirty="0" smtClean="0"/>
              <a:t>اگر نشانه‏هاي تبليغاتي بروي صندلي خط نگهدارنده دو انتهاي زمين نشسته‏اند، قرارداده شود، اين نشانه‏ها بايد فاقد رنگهاي سفيد و زرد باشند. از رنگهاي روشن در صورتي مجاز است كه اختلال در ديد بازيكنان ايجاد نكند.</a:t>
            </a:r>
            <a:br>
              <a:rPr lang="fa-IR" dirty="0" smtClean="0"/>
            </a:br>
            <a:r>
              <a:rPr lang="fa-IR" dirty="0" smtClean="0"/>
              <a:t>1- </a:t>
            </a:r>
            <a:r>
              <a:rPr lang="en-US" dirty="0" err="1" smtClean="0"/>
              <a:t>basiline</a:t>
            </a:r>
            <a:r>
              <a:rPr lang="fa-IR" dirty="0" smtClean="0"/>
              <a:t> </a:t>
            </a:r>
            <a:br>
              <a:rPr lang="fa-IR" dirty="0" smtClean="0"/>
            </a:br>
            <a:r>
              <a:rPr lang="fa-IR" dirty="0" smtClean="0"/>
              <a:t>2- </a:t>
            </a:r>
            <a:r>
              <a:rPr lang="en-US" dirty="0" smtClean="0"/>
              <a:t>Side- line</a:t>
            </a:r>
            <a:r>
              <a:rPr lang="fa-IR" dirty="0" smtClean="0"/>
              <a:t> </a:t>
            </a:r>
            <a:br>
              <a:rPr lang="fa-IR" dirty="0" smtClean="0"/>
            </a:br>
            <a:r>
              <a:rPr lang="fa-IR" dirty="0" smtClean="0"/>
              <a:t>3- </a:t>
            </a:r>
            <a:r>
              <a:rPr lang="en-US" dirty="0" smtClean="0"/>
              <a:t>Service- line</a:t>
            </a:r>
            <a:r>
              <a:rPr lang="fa-IR" dirty="0" smtClean="0"/>
              <a:t/>
            </a:r>
            <a:br>
              <a:rPr lang="fa-IR" dirty="0" smtClean="0"/>
            </a:br>
            <a:r>
              <a:rPr lang="fa-IR" dirty="0" smtClean="0"/>
              <a:t>4- </a:t>
            </a:r>
            <a:r>
              <a:rPr lang="en-US" dirty="0" err="1" smtClean="0"/>
              <a:t>Centerservice</a:t>
            </a:r>
            <a:r>
              <a:rPr lang="en-US" dirty="0" smtClean="0"/>
              <a:t>- line</a:t>
            </a:r>
            <a:r>
              <a:rPr lang="fa-IR" dirty="0" smtClean="0"/>
              <a:t/>
            </a:r>
            <a:br>
              <a:rPr lang="fa-IR" dirty="0" smtClean="0"/>
            </a:br>
            <a:r>
              <a:rPr lang="fa-IR" dirty="0" smtClean="0"/>
              <a:t>5- </a:t>
            </a:r>
            <a:r>
              <a:rPr lang="en-US" dirty="0" smtClean="0"/>
              <a:t>Service courts</a:t>
            </a:r>
            <a:r>
              <a:rPr lang="fa-IR" dirty="0" smtClean="0"/>
              <a:t/>
            </a:r>
            <a:br>
              <a:rPr lang="fa-IR" dirty="0" smtClean="0"/>
            </a:br>
            <a:r>
              <a:rPr lang="fa-IR" dirty="0" smtClean="0"/>
              <a:t>6- </a:t>
            </a:r>
            <a:r>
              <a:rPr lang="en-US" dirty="0" smtClean="0"/>
              <a:t>Center mark</a:t>
            </a:r>
            <a:r>
              <a:rPr lang="fa-IR" dirty="0" smtClean="0"/>
              <a:t/>
            </a:r>
            <a:br>
              <a:rPr lang="fa-IR" dirty="0" smtClean="0"/>
            </a:br>
            <a:r>
              <a:rPr lang="fa-IR" dirty="0" smtClean="0"/>
              <a:t>تبصره:</a:t>
            </a:r>
            <a:br>
              <a:rPr lang="fa-IR" dirty="0" smtClean="0"/>
            </a:br>
            <a:r>
              <a:rPr lang="fa-IR" dirty="0" smtClean="0"/>
              <a:t>در مسابقات «جام ديويس» و يا ديگر مسابقات رسمي قهرماني فدراسيون بين المللي تنيس بايد فاصله‏اي در پشت خطوط انتهائي در نظر گرفت كه كمتر از 4/6 متر نباشد و در طرف خارجي خطوط كنار هم بايد فاصله‏اي در نظر گرفت كه كمتر از 66/3 متر نباشد. مي‏توان صندلي خط نگهداران را در صورتيكه بيشتر از 914/0 متر بداخل اين فضاها پيشروي نكرده باشند. در فاصله 4/6 متر از خطوط انتهائي در فاصلة 66/4 متر از خطوط كناري قرار دارد</a:t>
            </a:r>
            <a:endParaRPr lang="fa-IR" dirty="0"/>
          </a:p>
        </p:txBody>
      </p:sp>
    </p:spTree>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28670"/>
            <a:ext cx="8229600" cy="5395930"/>
          </a:xfrm>
        </p:spPr>
        <p:txBody>
          <a:bodyPr/>
          <a:lstStyle/>
          <a:p>
            <a:r>
              <a:rPr lang="fa-IR" dirty="0" smtClean="0"/>
              <a:t>ماده 2 اجزائ ثابت زمين</a:t>
            </a:r>
            <a:br>
              <a:rPr lang="fa-IR" dirty="0" smtClean="0"/>
            </a:br>
            <a:r>
              <a:rPr lang="fa-IR" dirty="0" smtClean="0"/>
              <a:t>اجزاء ثابت زمين نه تنها در برگيرندة تور، پايه هاي زمين انفرادي طناب يا سيم نگهدارندة تور- نوار تور و كمربند نگهدارندة تور است، بلكه در صورت وجود، شامل موانع انتهائي و كناري جايگاهها، صندليهاي ثابت يا قابل نقل و انتقال پيرامون زمين بازي، افراد اشغال كنندة صندليها، كليه ديگر اجزاء ثابت در پيرامون و يا بالاي زمين بازي، داور، داور تور، داور خطاي پا، خط نگهداران توپ جمع كنها البته در هنگامي كه جاي مقر خود حضور دارند، نيز مي‏گردد.</a:t>
            </a:r>
            <a:br>
              <a:rPr lang="fa-IR" dirty="0" smtClean="0"/>
            </a:br>
            <a:r>
              <a:rPr lang="fa-IR" dirty="0" smtClean="0"/>
              <a:t>تبصره:</a:t>
            </a:r>
            <a:br>
              <a:rPr lang="fa-IR" dirty="0" smtClean="0"/>
            </a:br>
            <a:r>
              <a:rPr lang="fa-IR" dirty="0" smtClean="0"/>
              <a:t>در تأمين اهداف اين ماده بايد متذكر شد كه مفهوم لغت داور در برگيرندة داور، افرادي كه به آنها در بين بازي مكان مشخص اعطاء شد و كليه افرادي مي‏شود كه جهت همكاري با داور در جريان مسابقه برگزيده شده باشند.</a:t>
            </a:r>
            <a:endParaRPr lang="fa-IR" dirty="0"/>
          </a:p>
        </p:txBody>
      </p:sp>
    </p:spTree>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610244"/>
          </a:xfrm>
        </p:spPr>
        <p:txBody>
          <a:bodyPr>
            <a:normAutofit fontScale="77500" lnSpcReduction="20000"/>
          </a:bodyPr>
          <a:lstStyle/>
          <a:p>
            <a:r>
              <a:rPr lang="fa-IR" dirty="0" smtClean="0"/>
              <a:t>ماده 3 توپ تنيس</a:t>
            </a:r>
            <a:br>
              <a:rPr lang="fa-IR" dirty="0" smtClean="0"/>
            </a:br>
            <a:r>
              <a:rPr lang="fa-IR" dirty="0" smtClean="0"/>
              <a:t>سطح بيروني توپ بايد يكنواخت و برنگ سفيد يا زرد باشد، اگر روي توپ درزي وجود داشته باشد، اين محل نبايد بصورت دوخته و به شكل بخيه باشد. قطر توپ بايد بيش از 35/6 سانتيمتر و كمتر از 67/6 سانتيمتر باشد و وزن آن بايد بيش از 7/56 گرم و كمتر از 5/58 گرم باشد و جهش توپ در صورت رها شدن از فاصلة 254 سانتيمتر بر روي يك سطح بتوني بايد بيش از 135 سانتيمتر و كمتر از 147 سانتيمتر باشد تحت فشار 165/8 كيلو گرم توپ بايد دچار فرورفتگي بداخل به ميزان بيش از 56/0 سانتيمتر و كمتر از 74/0 سانتيمتر در قسمت جلوئي و فرورفتگي به ميزان بيش از 89/0 سانتيمتر و كمتر از 08/1 سانتيمتر در قسمت پشتي شود. ارقام گفته شده در مورد اين فرورفتگيها بايد ميانگين خواندن جدا از هم ارقام در هر يك از سه محور توپ باشد و در هر مورد اختلاف بين دو بار خواندن ارقام نبايد بيش از 08/0 سانتيمتر گردد. براي بازي در ارتفاع بيش از 1219 متر از سطح دريا مي‏توان از دو نوع ديگر توپ استفاده نمود. توپ اول تمام مشخصات پيش گفته را دارد جز آنكه جهش آن بيش از 93/121 سانتيمتر و كمتر از 135 سانتيمتر است و فشار داخلي آن بيش از فشار خارج آن است. اين نوع توپ مرسوم است به «توپ پر فشار» توپ نوع دوم تمام مشخصات پيش گفته را دارد جز آنكه جهش آن بيش از 135 سانتيمتر و كمتر از 147 سانتيمتر است و فشار داخلي تقريباً برابر فشار خارجي است اين توپ به منظور تطبيق بايد براي مدت 60 روز يا بيشتر در همان ارتفاع مورد نظر جهت انجام مسابقه قرار گيرد. به اين توپ معمولاً واژه توپ فشار صفر و يا توپ بدون فشار اطلاق مي‏گيرد.</a:t>
            </a:r>
            <a:br>
              <a:rPr lang="fa-IR" dirty="0" smtClean="0"/>
            </a:br>
            <a:r>
              <a:rPr lang="fa-IR" dirty="0" smtClean="0"/>
              <a:t>تمام آزمايشات در مورد جهش توپ اندازه و ميزان فرورفتگي بايد مطابق قوانين و ترتيبهاي معين شده در ضميمه 1 صورت گيرد.</a:t>
            </a:r>
            <a:br>
              <a:rPr lang="fa-IR" dirty="0" smtClean="0"/>
            </a:br>
            <a:r>
              <a:rPr lang="fa-IR" dirty="0" smtClean="0"/>
              <a:t>1- </a:t>
            </a:r>
            <a:r>
              <a:rPr lang="en-US" dirty="0" err="1" smtClean="0"/>
              <a:t>Pressurised</a:t>
            </a:r>
            <a:r>
              <a:rPr lang="en-US" dirty="0" smtClean="0"/>
              <a:t> Ball</a:t>
            </a:r>
            <a:r>
              <a:rPr lang="fa-IR" dirty="0" smtClean="0"/>
              <a:t/>
            </a:r>
            <a:br>
              <a:rPr lang="fa-IR" dirty="0" smtClean="0"/>
            </a:br>
            <a:r>
              <a:rPr lang="fa-IR" dirty="0" smtClean="0"/>
              <a:t>2- </a:t>
            </a:r>
            <a:r>
              <a:rPr lang="en-US" dirty="0" smtClean="0"/>
              <a:t>Zero-Pressure</a:t>
            </a:r>
            <a:r>
              <a:rPr lang="fa-IR" dirty="0" smtClean="0"/>
              <a:t/>
            </a:r>
            <a:br>
              <a:rPr lang="fa-IR" dirty="0" smtClean="0"/>
            </a:br>
            <a:r>
              <a:rPr lang="fa-IR" dirty="0" smtClean="0"/>
              <a:t>3-</a:t>
            </a:r>
            <a:r>
              <a:rPr lang="en-US" dirty="0" smtClean="0"/>
              <a:t>Non-</a:t>
            </a:r>
            <a:r>
              <a:rPr lang="en-US" dirty="0" err="1" smtClean="0"/>
              <a:t>Pressrised</a:t>
            </a:r>
            <a:r>
              <a:rPr lang="fa-IR" dirty="0" smtClean="0"/>
              <a:t/>
            </a:r>
            <a:br>
              <a:rPr lang="fa-IR" dirty="0" smtClean="0"/>
            </a:br>
            <a:endParaRPr lang="fa-IR" dirty="0"/>
          </a:p>
        </p:txBody>
      </p:sp>
    </p:spTree>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610244"/>
          </a:xfrm>
        </p:spPr>
        <p:txBody>
          <a:bodyPr>
            <a:normAutofit fontScale="70000" lnSpcReduction="20000"/>
          </a:bodyPr>
          <a:lstStyle/>
          <a:p>
            <a:r>
              <a:rPr lang="fa-IR" dirty="0" smtClean="0"/>
              <a:t>ماده 4- راكت تنيس</a:t>
            </a:r>
            <a:br>
              <a:rPr lang="fa-IR" dirty="0" smtClean="0"/>
            </a:br>
            <a:r>
              <a:rPr lang="fa-IR" dirty="0" smtClean="0"/>
              <a:t>راكتهائي كه از مشخصات ذيل پيروي نكنند جهت بازي مطابق مقررات تنيس، مورد تأئيد نمي‏باشند.</a:t>
            </a:r>
            <a:br>
              <a:rPr lang="fa-IR" dirty="0" smtClean="0"/>
            </a:br>
            <a:r>
              <a:rPr lang="fa-IR" dirty="0" smtClean="0"/>
              <a:t>الف) قسمتي از راكت كه در انجام ضربه مورد استفاده قرار مي‏گيرد بايد تخت باشد و از يك شبكه زه درهم شده متصل به قاب راكت تشكيل مي‏گردد. زه‏ها در محل تلاقي بازه‏هاي مجاور به تناوب از رو و زير به يكديگر مي‏پيوندند و به هم تافته مي‏شوند. در مجموع اين شبكة زه بايد يكدست باشد و بخصوص تراكم اين شبكه در قسمت مركز نبايد كمتر از ساير قسمتها باشد. زه‏ها بايد عاري از هر گونه اضافات و اتصالات جنبي باشند مگر آنچه كه جهت پيشگيري و محدود كردن فرسودگي و پارگي و يا لرزش بكار رود كه بايد اندازه و محل معقول و مناسب جهت تأمين اهداف فوق را داشته باشد.</a:t>
            </a:r>
            <a:br>
              <a:rPr lang="fa-IR" dirty="0" smtClean="0"/>
            </a:br>
            <a:r>
              <a:rPr lang="fa-IR" dirty="0" smtClean="0"/>
              <a:t>ب) طول راكت كه دسته را نيز شامل مي‏شود بايد عاري از هر گونه اضافات و اتصالات جنبي باشد مگر آنچه كه جهت پيشگيري به محدود كردن فرسودگي، پارگي، لرزش و آنچه كه جهت تقسيم وزن بكار رود كه در اين صورت بايد اندازه و محل معقول و مناسب جهت تأمين اهداف فوق را داشته باشد.</a:t>
            </a:r>
            <a:br>
              <a:rPr lang="fa-IR" dirty="0" smtClean="0"/>
            </a:br>
            <a:r>
              <a:rPr lang="fa-IR" dirty="0" smtClean="0"/>
              <a:t>و) قاب راكت كه شامل دسته نيز مي‏شود و زه‏ها بايد عاري از هر گونه وسيله‏اي باشند كه توانائي انجام تغيير عمده و مشخص و يا تغيير در تقسيم وزن در راكت: در هنگامي كه توپ در گردش است را امكان پذير نمايد. فدراسيون بين المللي تنيس در اين مورد كه آيا راكت نمونه و مدل اوليه راكت از شرايط فوق‏الذكر تبعيت مي‏كند و آيا راكت مورد تأئيد است يا خير تصميم‏گيرنده است. چنين تصميم‏گيري ممكن است بنا به ابتكار خود فدراسيون بين المللي تنيس و يا بدرخواست افراد ذينفع ماننذ بازيكن، كمپاني سازندة تجهيزات وسايل و يا سازمان ملي تنيس هر كشور و يا اعضاي آنها صورت پذيرد. چنين تصميم‏گيريها و درخواستها مي‏بايست مطابق قواعد و ترتيبات مرسوم فدراسيون بين المللي تنيس براي بررسي درخواستها و جهت دادن پاسخ صورت پذيرد كه نسخه‏هائي از روند اجراي كار را مي‏توان از دفتر معاونت اداري دريافت نمود.</a:t>
            </a:r>
            <a:br>
              <a:rPr lang="fa-IR" dirty="0" smtClean="0"/>
            </a:br>
            <a:r>
              <a:rPr lang="fa-IR" dirty="0" smtClean="0"/>
              <a:t>مورد اول- آيا مي‏توان از بيش از يك شبكة زه در قسمت ضربه زنندة راكت استفاده نمود؟</a:t>
            </a:r>
            <a:br>
              <a:rPr lang="fa-IR" dirty="0" smtClean="0"/>
            </a:br>
            <a:r>
              <a:rPr lang="fa-IR" dirty="0" smtClean="0"/>
              <a:t>پاسخ: خير- قانون به وضوح اشاره به يك شبكه مي‏كند و نه شبكه‏هائي از رده‏هاي درهم تنيده.</a:t>
            </a:r>
            <a:br>
              <a:rPr lang="fa-IR" dirty="0" smtClean="0"/>
            </a:br>
            <a:r>
              <a:rPr lang="fa-IR" dirty="0" smtClean="0"/>
              <a:t>مورد دوم- اگر زه‏ها در بيش از يك سطح قرار داشته باشد، آيا مي‏توان شبكة زه در كل تخت و يكدست دانست؟</a:t>
            </a:r>
            <a:br>
              <a:rPr lang="fa-IR" dirty="0" smtClean="0"/>
            </a:br>
            <a:r>
              <a:rPr lang="fa-IR" dirty="0" smtClean="0"/>
              <a:t>پاسخ: خير</a:t>
            </a:r>
            <a:br>
              <a:rPr lang="fa-IR" dirty="0" smtClean="0"/>
            </a:br>
            <a:r>
              <a:rPr lang="fa-IR" dirty="0" smtClean="0"/>
              <a:t>مورد سوم- آيا مي‏توان از وسايلي كه موجب كاهش لرزش مي‏شوند در روي راكت و كجا بايد قرار داد؟</a:t>
            </a:r>
            <a:br>
              <a:rPr lang="fa-IR" dirty="0" smtClean="0"/>
            </a:br>
            <a:r>
              <a:rPr lang="fa-IR" dirty="0" smtClean="0"/>
              <a:t>پاسخ: بلي- اما اين وسايل را فقط مي‏توان در خارج از شبكة بهم تافته زه قرار داد.</a:t>
            </a:r>
            <a:br>
              <a:rPr lang="fa-IR" dirty="0" smtClean="0"/>
            </a:br>
            <a:r>
              <a:rPr lang="fa-IR" dirty="0" smtClean="0"/>
              <a:t>مورد چهارم- در هنگاميكه توپ در گردش است. بطور اتفاقي زه راكت بازيكني پاره مي‏شود آيا بازيكن مجاز به ادامه بازي با چنين راكتي است؟</a:t>
            </a:r>
            <a:endParaRPr lang="fa-IR" dirty="0"/>
          </a:p>
        </p:txBody>
      </p:sp>
    </p:spTree>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28670"/>
            <a:ext cx="8229600" cy="5395930"/>
          </a:xfrm>
        </p:spPr>
        <p:txBody>
          <a:bodyPr>
            <a:normAutofit fontScale="92500"/>
          </a:bodyPr>
          <a:lstStyle/>
          <a:p>
            <a:r>
              <a:rPr lang="fa-IR" dirty="0" smtClean="0"/>
              <a:t>ماده 5- زننده سرويس و دريافت كننده سرويس</a:t>
            </a:r>
            <a:br>
              <a:rPr lang="fa-IR" dirty="0" smtClean="0"/>
            </a:br>
            <a:r>
              <a:rPr lang="fa-IR" dirty="0" smtClean="0"/>
              <a:t>بازيكنان بايد در دو سوي تور قرار بگيرند. بازيكني كه در ابتدا با ضربة خود توپ را به گردش در مي‏آورد «زننده سرويس» و فرد ديگر «دريافت كننده سرويس» ناميده مي‏شوند.</a:t>
            </a:r>
            <a:br>
              <a:rPr lang="fa-IR" dirty="0" smtClean="0"/>
            </a:br>
            <a:r>
              <a:rPr lang="fa-IR" dirty="0" smtClean="0"/>
              <a:t>مورد اول- اگر بازيكني در ضمن زدن ضربه از خط فرضي امتداد تور عبور كند، امتياز از دست مي‏دهد؟</a:t>
            </a:r>
            <a:br>
              <a:rPr lang="fa-IR" dirty="0" smtClean="0"/>
            </a:br>
            <a:r>
              <a:rPr lang="fa-IR" dirty="0" smtClean="0"/>
              <a:t>الف) قبل از ضربه زدن به توپ</a:t>
            </a:r>
            <a:br>
              <a:rPr lang="fa-IR" dirty="0" smtClean="0"/>
            </a:br>
            <a:r>
              <a:rPr lang="fa-IR" dirty="0" smtClean="0"/>
              <a:t>ب) پس از ضربه زدن به توپ</a:t>
            </a:r>
            <a:br>
              <a:rPr lang="fa-IR" dirty="0" smtClean="0"/>
            </a:br>
            <a:r>
              <a:rPr lang="fa-IR" dirty="0" smtClean="0"/>
              <a:t>پاسخ: در صورتي كه بازيكني وارد محدودة خطوط احاطه كنندة زمين حريف شود، در هيچيك از موارد فوق با عبور از خط فرضي امتياز از دست خواهد داد (مادة بيست) در مورد مانع شدن از اجراي ضربه حريف مي‏تواند خواستار تصميم‏گيري داور مطابق مادة 21 و 25 شود.</a:t>
            </a:r>
            <a:br>
              <a:rPr lang="fa-IR" dirty="0" smtClean="0"/>
            </a:br>
            <a:r>
              <a:rPr lang="fa-IR" dirty="0" smtClean="0"/>
              <a:t>مورد دوم- زننده سرويس ادعا مي‏كند كه دريافت كنندة سرويس بايد در محدوة خطوط زمين خود قرار بگيرد، آيا چنين امري ضروري است؟</a:t>
            </a:r>
            <a:br>
              <a:rPr lang="fa-IR" dirty="0" smtClean="0"/>
            </a:br>
            <a:r>
              <a:rPr lang="fa-IR" dirty="0" smtClean="0"/>
              <a:t>پاسخ: خير- دريافت كنندة سرويس مي‏تواند در هر جاي دلخواه در زمين مربوطه قرار گيرد</a:t>
            </a:r>
            <a:endParaRPr lang="fa-IR" dirty="0"/>
          </a:p>
        </p:txBody>
      </p:sp>
    </p:spTree>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538806"/>
          </a:xfrm>
        </p:spPr>
        <p:txBody>
          <a:bodyPr>
            <a:normAutofit fontScale="92500" lnSpcReduction="20000"/>
          </a:bodyPr>
          <a:lstStyle/>
          <a:p>
            <a:r>
              <a:rPr lang="fa-IR" dirty="0" smtClean="0"/>
              <a:t>ماده 6- انتخاب زمين و سرويس</a:t>
            </a:r>
            <a:br>
              <a:rPr lang="fa-IR" dirty="0" smtClean="0"/>
            </a:br>
            <a:r>
              <a:rPr lang="fa-IR" dirty="0" smtClean="0"/>
              <a:t>در گيم اول حق انتخاب زمين و حق سرويس كنندة يا دريافت كنندة سرويس بودن به قيد قرعه مشخص مي‏گردد. برندة قرعه حق انتخاب را دارد و يا مي‏تواند از حريف خود بخواهد يكي از موارد زير را انتخاب كند.</a:t>
            </a:r>
            <a:br>
              <a:rPr lang="fa-IR" dirty="0" smtClean="0"/>
            </a:br>
            <a:r>
              <a:rPr lang="fa-IR" dirty="0" smtClean="0"/>
              <a:t>الف) سرويس كننده و يا دريافت كنندة سرويس بودن كه در اين صورت بازيكن ديگر بايد زمين را انتخاب كند.</a:t>
            </a:r>
            <a:br>
              <a:rPr lang="fa-IR" dirty="0" smtClean="0"/>
            </a:br>
            <a:r>
              <a:rPr lang="fa-IR" dirty="0" smtClean="0"/>
              <a:t>ماده 7- سرويس</a:t>
            </a:r>
            <a:br>
              <a:rPr lang="fa-IR" dirty="0" smtClean="0"/>
            </a:br>
            <a:r>
              <a:rPr lang="fa-IR" dirty="0" smtClean="0"/>
              <a:t>اجراي ضربه سرويس بايد تحت شرايط زير صورت پذيرد. درست قبل از شروع ضربه سرويس كننده بايد با پاهاي متوقف در پشت خط انتهاي (در لبة خارجي خط كه نسبت به تور دور است) بايستد در محدوده‏ هاي بين امتداد فرضي علامت مركزي تا خط كناري سپس سرويس در لحظه برخورد توپ و راكت پايان يافته تلقي مي‏شود. بازيكني كه فقط يك دست داشته باشد، مي‏تواند توپ را با ضربه راكت به هوا پرتاب كند و سپس سرويس را انجام دهد.</a:t>
            </a:r>
            <a:br>
              <a:rPr lang="fa-IR" dirty="0" smtClean="0"/>
            </a:br>
            <a:r>
              <a:rPr lang="fa-IR" dirty="0" smtClean="0"/>
              <a:t>مورد اول- آيا سرويس كننده در بازي انفرادي حق ايستادن در محدودة پشت خط انتهاي زمين بين خط كناري بازي دوبل را دارد.</a:t>
            </a:r>
            <a:br>
              <a:rPr lang="fa-IR" dirty="0" smtClean="0"/>
            </a:br>
            <a:r>
              <a:rPr lang="fa-IR" dirty="0" smtClean="0"/>
              <a:t>مورد دوم- اگر بازيكني در هنگام زدن سرويس دو يا چند توپ را به جاي يك توپ به هوا پرتاب كند، آيا خطا كرده است؟</a:t>
            </a:r>
            <a:br>
              <a:rPr lang="fa-IR" dirty="0" smtClean="0"/>
            </a:br>
            <a:r>
              <a:rPr lang="fa-IR" dirty="0" smtClean="0"/>
              <a:t>پاسخ: خير- بايد اعلام بجا شود اما چنانچه اين عمل را عمدي تلقي كند مي‏تواند مطابق قوانين ماده 21 عمل كند.</a:t>
            </a:r>
            <a:endParaRPr lang="fa-IR" dirty="0"/>
          </a:p>
        </p:txBody>
      </p:sp>
    </p:spTree>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681682"/>
          </a:xfrm>
        </p:spPr>
        <p:txBody>
          <a:bodyPr>
            <a:normAutofit fontScale="92500" lnSpcReduction="20000"/>
          </a:bodyPr>
          <a:lstStyle/>
          <a:p>
            <a:r>
              <a:rPr lang="fa-IR" dirty="0" smtClean="0"/>
              <a:t>ماده 8 خطاي پا</a:t>
            </a:r>
            <a:br>
              <a:rPr lang="fa-IR" dirty="0" smtClean="0"/>
            </a:br>
            <a:r>
              <a:rPr lang="fa-IR" dirty="0" smtClean="0"/>
              <a:t>الف) سرويس كننده در حين اجراي ضربه:</a:t>
            </a:r>
            <a:br>
              <a:rPr lang="fa-IR" dirty="0" smtClean="0"/>
            </a:br>
            <a:r>
              <a:rPr lang="fa-IR" dirty="0" smtClean="0"/>
              <a:t>الف-1) جاي خود را با راه رفتن يا دويدن تغيير ندهد. حركت اندك‏ پاها كه عملاً اثري بر محل اصلي سرويس كننده نگذارد به عنوان تغيير محل به وسيله راه رفتن يا دويدن تلقي نمي‏گردد.</a:t>
            </a:r>
            <a:br>
              <a:rPr lang="fa-IR" dirty="0" smtClean="0"/>
            </a:br>
            <a:r>
              <a:rPr lang="fa-IR" dirty="0" smtClean="0"/>
              <a:t>الف-2) نبايد با هيچيك از پاها ناحيه‏اي به جز محدودة پشت خط انتهاي زمين در فاصله‏اي بين امتداد فرضي علامت مركزي تا خط كناري را لمس كند.</a:t>
            </a:r>
            <a:br>
              <a:rPr lang="fa-IR" dirty="0" smtClean="0"/>
            </a:br>
            <a:r>
              <a:rPr lang="fa-IR" dirty="0" smtClean="0"/>
              <a:t>ب) منظور از كلمة پا قسمتي از پا، از قوزك به پائين است.</a:t>
            </a:r>
            <a:br>
              <a:rPr lang="fa-IR" dirty="0" smtClean="0"/>
            </a:br>
            <a:r>
              <a:rPr lang="fa-IR" dirty="0" smtClean="0"/>
              <a:t>ماده 9- اجراي ضربة سرويس</a:t>
            </a:r>
            <a:br>
              <a:rPr lang="fa-IR" dirty="0" smtClean="0"/>
            </a:br>
            <a:r>
              <a:rPr lang="fa-IR" dirty="0" smtClean="0"/>
              <a:t>الف) براي اجراي ضربة سرويس، سرويس كننده بايد به تناوب در پشت نيمه راست و چپ زمين خود قرار گيرد. در هر گيم ابتدا بايد از نيمه راست ضربه سرويس اجرا شود. اگر سرويس از نيمه اشتباه مشخص نگردد، تمام بازيهاي انجام يافته با سرويس يا سرويس‏هاي زده شده از جهت اشتباه به قوت خود باقي مي‏ماند ولي اشتباه در محل اجراي سرويس به محض تشخيص بايد تصحيح شود.</a:t>
            </a:r>
            <a:br>
              <a:rPr lang="fa-IR" dirty="0" smtClean="0"/>
            </a:br>
            <a:r>
              <a:rPr lang="fa-IR" dirty="0" smtClean="0"/>
              <a:t>ب) توپ سرويس شده بايد پس از عبور از روي تور با زمين يا خطوط محدوه كار سرويس زمين حريف كه بصورتي مورب در نيمه ديگر زمين نسبت به محل سرويس قرار دارد، برخورد كرده و بعد توسط دريافت كنندة سرويس برگشت داده شود.</a:t>
            </a:r>
            <a:br>
              <a:rPr lang="fa-IR" dirty="0" smtClean="0"/>
            </a:br>
            <a:endParaRPr lang="fa-IR" dirty="0"/>
          </a:p>
        </p:txBody>
      </p:sp>
    </p:spTree>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681682"/>
          </a:xfrm>
        </p:spPr>
        <p:txBody>
          <a:bodyPr>
            <a:normAutofit fontScale="77500" lnSpcReduction="20000"/>
          </a:bodyPr>
          <a:lstStyle/>
          <a:p>
            <a:r>
              <a:rPr lang="fa-IR" dirty="0" smtClean="0"/>
              <a:t>ماده 10 خطاي سرويس</a:t>
            </a:r>
            <a:br>
              <a:rPr lang="fa-IR" dirty="0" smtClean="0"/>
            </a:br>
            <a:r>
              <a:rPr lang="fa-IR" dirty="0" smtClean="0"/>
              <a:t>سرويس، خطا محسوب مي‏گردد چنانچه:</a:t>
            </a:r>
            <a:br>
              <a:rPr lang="fa-IR" dirty="0" smtClean="0"/>
            </a:br>
            <a:r>
              <a:rPr lang="fa-IR" dirty="0" smtClean="0"/>
              <a:t>الف) سرويس كننده از قوانين مواد 7-8 يا 9 (ب) تخطي نمايد.</a:t>
            </a:r>
            <a:br>
              <a:rPr lang="fa-IR" dirty="0" smtClean="0"/>
            </a:br>
            <a:r>
              <a:rPr lang="fa-IR" dirty="0" smtClean="0"/>
              <a:t>ب) اگر در زدن سرويس توپ به راكت برخورد نكند.</a:t>
            </a:r>
            <a:br>
              <a:rPr lang="fa-IR" dirty="0" smtClean="0"/>
            </a:br>
            <a:r>
              <a:rPr lang="fa-IR" dirty="0" smtClean="0"/>
              <a:t>ج) اگر توپ سرويس شده قبل از اصابت به زمين به اجزاء دائمي زمين بجز(تور، كمربند تور، نوار تور) برخورد نمايد.</a:t>
            </a:r>
            <a:br>
              <a:rPr lang="fa-IR" dirty="0" smtClean="0"/>
            </a:br>
            <a:r>
              <a:rPr lang="fa-IR" dirty="0" smtClean="0"/>
              <a:t>مورد اول- بعد از پرتاب توپ بالا به عنوان مقدمه انجام ضربه سرويس، سرويس كننده تصميم به نزدن توپ مي‏گردد و در عوض آن را با دست مي‏گيرد،آيا اين كار خطا محسوب مي‏گردد؟</a:t>
            </a:r>
            <a:br>
              <a:rPr lang="fa-IR" dirty="0" smtClean="0"/>
            </a:br>
            <a:r>
              <a:rPr lang="fa-IR" dirty="0" smtClean="0"/>
              <a:t>پاسخ: خير</a:t>
            </a:r>
            <a:br>
              <a:rPr lang="fa-IR" dirty="0" smtClean="0"/>
            </a:br>
            <a:r>
              <a:rPr lang="fa-IR" dirty="0" smtClean="0"/>
              <a:t>مورد دوم- هنگام زدن سرويس در بازي انفرادي داخل يك زمين بازي دوبل كه داراي پايه هاي زمين انفرادي است، توپ به پايه زمين انفرادي برخورد مي‏كند و بعد در كادر صحيح سرويس فرود مي‏آيد. آيا اين خطا محسوب مي‏گردد و يا بايد اعلام بجا شود؟</a:t>
            </a:r>
            <a:br>
              <a:rPr lang="fa-IR" dirty="0" smtClean="0"/>
            </a:br>
            <a:r>
              <a:rPr lang="fa-IR" dirty="0" smtClean="0"/>
              <a:t>پاسخ: در سرويس، خطا محسوب مي‏گردد زيرا پايه هاي بازي انفرادي، پايه هاي زمين دوبل و بخشي از تور يا نوار تور مابين آنها جزء اجزاء دائمي زمين محسوب مي‏گردند. (طبق ماده 2 و 10 و با توجه به تبصره ماده 24)</a:t>
            </a:r>
            <a:br>
              <a:rPr lang="fa-IR" dirty="0" smtClean="0"/>
            </a:br>
            <a:r>
              <a:rPr lang="fa-IR" dirty="0" smtClean="0"/>
              <a:t>ب) انتخاب زمين كه در اينصورت بازيكن ديگر حق انتخاب سرويس كننده يا دريافت كننده سرويس بودن را دارد</a:t>
            </a:r>
            <a:br>
              <a:rPr lang="fa-IR" dirty="0" smtClean="0"/>
            </a:br>
            <a:r>
              <a:rPr lang="fa-IR" dirty="0" smtClean="0"/>
              <a:t>مورد اول- آيا بازيكنان در صورت با تأخير افتادن يا بحالت تعليق درآمدن بازي قبل از شروع آن حق انتخاب مجدد را دارند؟</a:t>
            </a:r>
            <a:br>
              <a:rPr lang="fa-IR" dirty="0" smtClean="0"/>
            </a:br>
            <a:r>
              <a:rPr lang="fa-IR" dirty="0" smtClean="0"/>
              <a:t>پاسخ: بلي- نتيجة قرعه كشي به قوت خود باقي است اما حق انتخاب مجدد در رابطه با زمين يا سرويس وجود دارد. </a:t>
            </a:r>
            <a:br>
              <a:rPr lang="fa-IR" dirty="0" smtClean="0"/>
            </a:br>
            <a:endParaRPr lang="fa-IR" dirty="0"/>
          </a:p>
        </p:txBody>
      </p:sp>
    </p:spTree>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538806"/>
          </a:xfrm>
        </p:spPr>
        <p:txBody>
          <a:bodyPr>
            <a:normAutofit fontScale="92500" lnSpcReduction="10000"/>
          </a:bodyPr>
          <a:lstStyle/>
          <a:p>
            <a:r>
              <a:rPr lang="fa-IR" dirty="0" smtClean="0"/>
              <a:t>ماده 11- سرويس دوم</a:t>
            </a:r>
          </a:p>
          <a:p>
            <a:r>
              <a:rPr lang="fa-IR" dirty="0" smtClean="0"/>
              <a:t>بعد از اعلام «خطاي سرويس» (چنانچه خطاي اول باشد) بازيكن بايد از همان زمين كه سرويس خطا انجام داده اقدام به زدن سرويس كند مگر آنكه سرويس از نيمة اشتباه زده شده بايد كه در اين صورت طبق ماده (9) سرويس كننده حق زدن تنها يك سرويس از پشت نيمه ديگر زمين را دارد.</a:t>
            </a:r>
            <a:br>
              <a:rPr lang="fa-IR" dirty="0" smtClean="0"/>
            </a:br>
            <a:r>
              <a:rPr lang="fa-IR" dirty="0" smtClean="0"/>
              <a:t>مورد اول- بازيكن از نيمه زمين سرويس مي‏كند. او امتياز را از دست مي‏دهد و سپس ادعا مي‏كند كه بخاطر اجراي سرويس از نيمه اشتباه زمين، خطا صورت گرفته است.</a:t>
            </a:r>
            <a:br>
              <a:rPr lang="fa-IR" dirty="0" smtClean="0"/>
            </a:br>
            <a:r>
              <a:rPr lang="fa-IR" dirty="0" smtClean="0"/>
              <a:t>پاسخ: امتياز به قوت خود باقي است و سرويس بعدي بايد با توجه به امتيازات از نيمه صحيح زمين زده شود.</a:t>
            </a:r>
            <a:br>
              <a:rPr lang="fa-IR" dirty="0" smtClean="0"/>
            </a:br>
            <a:r>
              <a:rPr lang="fa-IR" dirty="0" smtClean="0"/>
              <a:t>مورد دوم- (امتياز برابر 15 است) و سرويس كننده به اشتباه از طرف چپ زمين سرويس مي‏كند. او برنده امتياز مي‏شود سپس از طرف راست سرويس مي‏زنند و خطاي سرويس مي‏كند. در اين موقع اشتباه در امكان (براي سرويس آشكار مي‏شود) آيا امتياز قبلي به قوت خود باقي مي‏ماند؟ سرويس بعدي او از كدام نيمه زمين بايد زده شود.</a:t>
            </a:r>
            <a:br>
              <a:rPr lang="fa-IR" dirty="0" smtClean="0"/>
            </a:br>
            <a:r>
              <a:rPr lang="fa-IR" dirty="0" smtClean="0"/>
              <a:t>پاسخ: امتياز قبلي به قوت خود باقي مي‏مامند. سرويس بعدي بايد از نيمه چپ زمين زده شود. حساب امتيازات (15/30) است و سرويس كننده يك سرويس خطا زده است.</a:t>
            </a:r>
            <a:endParaRPr lang="fa-IR" dirty="0"/>
          </a:p>
        </p:txBody>
      </p:sp>
    </p:spTree>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57232"/>
            <a:ext cx="8229600" cy="5467368"/>
          </a:xfrm>
        </p:spPr>
        <p:txBody>
          <a:bodyPr>
            <a:normAutofit fontScale="92500" lnSpcReduction="10000"/>
          </a:bodyPr>
          <a:lstStyle/>
          <a:p>
            <a:r>
              <a:rPr lang="fa-IR" dirty="0" smtClean="0"/>
              <a:t>ماده 12- زمان اجراي سرويس</a:t>
            </a:r>
            <a:br>
              <a:rPr lang="fa-IR" dirty="0" smtClean="0"/>
            </a:br>
            <a:r>
              <a:rPr lang="fa-IR" dirty="0" smtClean="0"/>
              <a:t>سرويس كننده تا زماني كه دريافت كنندة سرويس آماده نباشد نبايد سرويس كند. اگر دريافت كننده سعي به بازگشت توپ نمايد بعنوان آماده بودن تلقي مي‏گردد. اگر چنانچه دريافت كننده سرويس فرود نيامده خطا اعلام كند. </a:t>
            </a:r>
            <a:endParaRPr lang="en-US" b="1" i="1" dirty="0" smtClean="0"/>
          </a:p>
          <a:p>
            <a:r>
              <a:rPr lang="fa-IR" dirty="0" smtClean="0"/>
              <a:t>ماده 13 قانون اعلام «بجا»</a:t>
            </a:r>
            <a:br>
              <a:rPr lang="fa-IR" dirty="0" smtClean="0"/>
            </a:br>
            <a:r>
              <a:rPr lang="fa-IR" dirty="0" smtClean="0"/>
              <a:t>در تمام مواردي كه با توجه به قوانين و يا بعلت هر گونه مداخله‏اي در بازي اعلام «بجا» ضروري مي‏شود يكي از موارد زير مي‏بايد مصداق يابد:</a:t>
            </a:r>
            <a:br>
              <a:rPr lang="fa-IR" dirty="0" smtClean="0"/>
            </a:br>
            <a:r>
              <a:rPr lang="fa-IR" dirty="0" smtClean="0"/>
              <a:t>الف) هنگاميكه «بجا» در رابطه با سرويس اعلام مي‏گردد فقط همان سرويس بايد تكرار شود.</a:t>
            </a:r>
            <a:br>
              <a:rPr lang="fa-IR" dirty="0" smtClean="0"/>
            </a:br>
            <a:r>
              <a:rPr lang="fa-IR" dirty="0" smtClean="0"/>
              <a:t>ب) اعلام «بجا» در هر شرايط ديگر موجب تكرار كامل آن امتياز مي‏گردد.</a:t>
            </a:r>
            <a:br>
              <a:rPr lang="fa-IR" dirty="0" smtClean="0"/>
            </a:br>
            <a:r>
              <a:rPr lang="fa-IR" dirty="0" smtClean="0"/>
              <a:t>مورد ا- اختلال در انجام سرويس توسط عاملي خارج از قوانين مشروحه در ماده (14) صورت مي‏گيرد. آيا تنها همان سرويس بايد تكرار شود؟</a:t>
            </a:r>
            <a:br>
              <a:rPr lang="fa-IR" dirty="0" smtClean="0"/>
            </a:br>
            <a:r>
              <a:rPr lang="fa-IR" dirty="0" smtClean="0"/>
              <a:t>پاسخ: خير- كل آن امتياز بايد دوباره بازي شود.</a:t>
            </a:r>
            <a:br>
              <a:rPr lang="fa-IR" dirty="0" smtClean="0"/>
            </a:br>
            <a:r>
              <a:rPr lang="fa-IR" dirty="0" smtClean="0"/>
              <a:t>مورد 2- اگر توپي در حين بازي پاره شود، آيا بايد اعلام «بجا» كرد؟</a:t>
            </a:r>
            <a:br>
              <a:rPr lang="fa-IR" dirty="0" smtClean="0"/>
            </a:br>
            <a:r>
              <a:rPr lang="fa-IR" dirty="0" smtClean="0"/>
              <a:t>پاسخ: بله</a:t>
            </a:r>
            <a:endParaRPr lang="fa-IR" dirty="0"/>
          </a:p>
        </p:txBody>
      </p:sp>
    </p:spTree>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538806"/>
          </a:xfrm>
        </p:spPr>
        <p:txBody>
          <a:bodyPr>
            <a:normAutofit fontScale="92500" lnSpcReduction="10000"/>
          </a:bodyPr>
          <a:lstStyle/>
          <a:p>
            <a:r>
              <a:rPr lang="fa-IR" dirty="0" smtClean="0"/>
              <a:t>ماده 14- قانون بجا در سرويس</a:t>
            </a:r>
            <a:br>
              <a:rPr lang="fa-IR" dirty="0" smtClean="0"/>
            </a:br>
            <a:r>
              <a:rPr lang="fa-IR" dirty="0" smtClean="0"/>
              <a:t>در سرويس هنگامي اعلام بجا مي‏شود كه:</a:t>
            </a:r>
            <a:br>
              <a:rPr lang="fa-IR" dirty="0" smtClean="0"/>
            </a:br>
            <a:r>
              <a:rPr lang="fa-IR" dirty="0" smtClean="0"/>
              <a:t>الف) توپ سرويس شده صحيحي به تور، كمربند يا نوار تور برخورد كند و يا توپ بعد از برخورد با تور، كمربند تور يا نوار تور به دريافت كننده يا به هر چيزي كه پوشيده يا به همراه دارد، قبل از برخورد با زمين اصابت كند.</a:t>
            </a:r>
            <a:br>
              <a:rPr lang="fa-IR" dirty="0" smtClean="0"/>
            </a:br>
            <a:r>
              <a:rPr lang="fa-IR" dirty="0" smtClean="0"/>
              <a:t>ب) اگر زماني كه دريافت كننده سرويس آماده نباشد سرويس زده شود يا سرويس خطائي انجام شود.</a:t>
            </a:r>
            <a:br>
              <a:rPr lang="fa-IR" dirty="0" smtClean="0"/>
            </a:br>
            <a:r>
              <a:rPr lang="fa-IR" dirty="0" smtClean="0"/>
              <a:t>(رجوع به ماده 12 شود). در صورت اعلام «بجا» سرويس زده شده به حساب نمي‏آيد و بايد مجدداً سرويس كرد اما سرويس بجا موجب عدم احتساب سرويس خطاي قبلي نخواهد شد و سرويس خطا به قوت خود باقي مي‏ماند.</a:t>
            </a:r>
            <a:br>
              <a:rPr lang="fa-IR" dirty="0" smtClean="0"/>
            </a:br>
            <a:r>
              <a:rPr lang="fa-IR" dirty="0" smtClean="0"/>
              <a:t>ماده 15- ترتيب اجراي سرويس</a:t>
            </a:r>
            <a:br>
              <a:rPr lang="fa-IR" dirty="0" smtClean="0"/>
            </a:br>
            <a:r>
              <a:rPr lang="fa-IR" dirty="0" smtClean="0"/>
              <a:t>در پايان گيم اول دريافت كننده زننده سرويس سرويس بعدي مي‏گردد و اين ترتيب متناوباً در تمامي گيمهاي بعدي بازي اجرا خواهد شد اگر بازيكني خارج از نوبت سرويس كند. بازيكني كه نوبت سرويس او بود، به محض مشخص شدن اشتباه بايد سرويس كند اما تمامي امتيازات قبل از كشف اشتباه محسوب مي‏گردد اگر قبل از مشخص شدن اشتباه، گيم به پايان برسد، ترتيب سرويس به صورت تغيير يافته ادامه خواهد يافت</a:t>
            </a:r>
            <a:endParaRPr lang="fa-IR" dirty="0"/>
          </a:p>
        </p:txBody>
      </p:sp>
    </p:spTree>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538806"/>
          </a:xfrm>
        </p:spPr>
        <p:txBody>
          <a:bodyPr/>
          <a:lstStyle/>
          <a:p>
            <a:r>
              <a:rPr lang="fa-IR" dirty="0" smtClean="0"/>
              <a:t>ماده 16- زمان تعويض زمين</a:t>
            </a:r>
            <a:br>
              <a:rPr lang="fa-IR" dirty="0" smtClean="0"/>
            </a:br>
            <a:r>
              <a:rPr lang="fa-IR" dirty="0" smtClean="0"/>
              <a:t>بازيكنان در پايان گيم‏هاي اول، سوم و به همين ترتيب در تناوبهاي بعدي و در پايان هر ست زمين را عوض مي‏كنند مگر اينكه مجموع تعداد گيمها در آن ست زوج باشد كه در اين صورت تعويض زمين تا پايان گيم اول ست بعدي صورت نمي‏پذيرد و ترتيب صحيح دنبال نشود، بازيكنان بايد به محض كشف اشتباه ترتيب صحيح را دنبال كنند.</a:t>
            </a:r>
            <a:br>
              <a:rPr lang="fa-IR" dirty="0" smtClean="0"/>
            </a:br>
            <a:r>
              <a:rPr lang="fa-IR" dirty="0" smtClean="0"/>
              <a:t>ماده 17- توپ در گردش</a:t>
            </a:r>
            <a:br>
              <a:rPr lang="fa-IR" dirty="0" smtClean="0"/>
            </a:br>
            <a:r>
              <a:rPr lang="fa-IR" dirty="0" smtClean="0"/>
              <a:t>از لحظه‏اي كه سرويس زده مي‏شود توپ در گردش خواهد بود و به غير از مواردي كه خطا يا «بجا» اعلام گردد. توپ تا زمان اعلام امتياز بايد در گردش بماند.</a:t>
            </a:r>
            <a:br>
              <a:rPr lang="fa-IR" dirty="0" smtClean="0"/>
            </a:br>
            <a:r>
              <a:rPr lang="fa-IR" dirty="0" smtClean="0"/>
              <a:t>مورد 1- بازيكن جواب سرويس را صحيح نمي‏دهد. اعلام خطا نمي‏شود و توپ در گردش مي‏ماند. آيا حريف مي‏تواند بعداً و پس از خاتمه تبادل توپ مدعي امتياز مربوطه شود؟</a:t>
            </a:r>
            <a:br>
              <a:rPr lang="fa-IR" dirty="0" smtClean="0"/>
            </a:br>
            <a:r>
              <a:rPr lang="fa-IR" dirty="0" smtClean="0"/>
              <a:t>پاسخ: خير- اگر بازيكنان بعد از وقوع خطا به بازي ادامه دهند كسي نمي‏تواند مدعي امتياز براي آن خطا گردد بشرط آنكه حريف از اينكار باز داشته نشده باشد.</a:t>
            </a:r>
            <a:endParaRPr lang="fa-IR" dirty="0"/>
          </a:p>
        </p:txBody>
      </p:sp>
    </p:spTree>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681682"/>
          </a:xfrm>
        </p:spPr>
        <p:txBody>
          <a:bodyPr>
            <a:normAutofit fontScale="92500" lnSpcReduction="20000"/>
          </a:bodyPr>
          <a:lstStyle/>
          <a:p>
            <a:r>
              <a:rPr lang="fa-IR" dirty="0" smtClean="0"/>
              <a:t>ماده 18- ثبت امتياز به نفع زننده سرويس</a:t>
            </a:r>
            <a:br>
              <a:rPr lang="fa-IR" dirty="0" smtClean="0"/>
            </a:br>
            <a:r>
              <a:rPr lang="fa-IR" dirty="0" smtClean="0"/>
              <a:t>سرويس كنندة زماني امتياز مي‏گيرد كه:</a:t>
            </a:r>
            <a:br>
              <a:rPr lang="fa-IR" dirty="0" smtClean="0"/>
            </a:br>
            <a:r>
              <a:rPr lang="fa-IR" dirty="0" smtClean="0"/>
              <a:t>الف) توپ سرويس شده (به شرط آنكه طبق ماده 14 «بجا» نباشد) قبل از برخورد با زمين به دريافت كننده سرويس هر آنچه پوشيده يا به همراه دارد برخورد نمايد.</a:t>
            </a:r>
            <a:br>
              <a:rPr lang="fa-IR" dirty="0" smtClean="0"/>
            </a:br>
            <a:r>
              <a:rPr lang="fa-IR" dirty="0" smtClean="0"/>
              <a:t>ب)دريافت كننده سرويس مطابق ماده 20 امتياز را از دست بدهد.</a:t>
            </a:r>
            <a:br>
              <a:rPr lang="fa-IR" dirty="0" smtClean="0"/>
            </a:br>
            <a:r>
              <a:rPr lang="fa-IR" dirty="0" smtClean="0"/>
              <a:t>ماده 19- ثبت امتياز به نفع دريافت كننده سرويس</a:t>
            </a:r>
            <a:br>
              <a:rPr lang="fa-IR" dirty="0" smtClean="0"/>
            </a:br>
            <a:r>
              <a:rPr lang="fa-IR" dirty="0" smtClean="0"/>
              <a:t>دريافت كننده زماني امتياز مي‏گيرد كه:</a:t>
            </a:r>
            <a:br>
              <a:rPr lang="fa-IR" dirty="0" smtClean="0"/>
            </a:br>
            <a:r>
              <a:rPr lang="fa-IR" dirty="0" smtClean="0"/>
              <a:t>الف) سرويس كننده دوبار پشت سر هم سرويس خطا بزند.</a:t>
            </a:r>
            <a:br>
              <a:rPr lang="fa-IR" dirty="0" smtClean="0"/>
            </a:br>
            <a:r>
              <a:rPr lang="fa-IR" dirty="0" smtClean="0"/>
              <a:t>ماده 20- مواردي كه سبب از دست دادن امتيازات مي‏گردد.</a:t>
            </a:r>
            <a:br>
              <a:rPr lang="fa-IR" dirty="0" smtClean="0"/>
            </a:br>
            <a:r>
              <a:rPr lang="fa-IR" dirty="0" smtClean="0"/>
              <a:t>بازيكني امتياز از دست ميدهد كه:</a:t>
            </a:r>
            <a:br>
              <a:rPr lang="fa-IR" dirty="0" smtClean="0"/>
            </a:br>
            <a:r>
              <a:rPr lang="fa-IR" dirty="0" smtClean="0"/>
              <a:t>الف) قبل از اينكه توپ دو بار به زمين بخورد قادر به برگرداندن بدون واسطه توپ از روي تور نشود (مگر طبق ماده 24 الف يا ج )</a:t>
            </a:r>
            <a:br>
              <a:rPr lang="fa-IR" dirty="0" smtClean="0"/>
            </a:br>
            <a:r>
              <a:rPr lang="fa-IR" dirty="0" smtClean="0"/>
              <a:t>ب) بازيكن توپ را به صورتي برگرداند كه به زمين يكي از اجزاء ثابت زمين و يا هر چيز ديگر خارج از محدود خطوط در برگيرنده زمين حريف برخورد كند (بجز موارد ذكر شده در ماده 24 الف يا ج).</a:t>
            </a:r>
            <a:br>
              <a:rPr lang="fa-IR" dirty="0" smtClean="0"/>
            </a:br>
            <a:r>
              <a:rPr lang="fa-IR" dirty="0" smtClean="0"/>
              <a:t>ج) بازيكن توپ را حتي اگر در خارج از محدوده خطوط زمين والي كند ولي موفق به بازگرداندن صحيح توپ نشود .</a:t>
            </a:r>
            <a:endParaRPr lang="fa-IR" dirty="0"/>
          </a:p>
        </p:txBody>
      </p:sp>
    </p:spTree>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610244"/>
          </a:xfrm>
        </p:spPr>
        <p:txBody>
          <a:bodyPr>
            <a:normAutofit fontScale="77500" lnSpcReduction="20000"/>
          </a:bodyPr>
          <a:lstStyle/>
          <a:p>
            <a:r>
              <a:rPr lang="fa-IR" dirty="0" smtClean="0"/>
              <a:t>د) در برگشت دادن توپ عمداً توپ را با راكت مي‏گيرد و يا حمل مي‏كند و يا عمداً به توپ پيش از يكبار ضربه مي‏زند .</a:t>
            </a:r>
            <a:br>
              <a:rPr lang="fa-IR" dirty="0" smtClean="0"/>
            </a:br>
            <a:r>
              <a:rPr lang="fa-IR" dirty="0" smtClean="0"/>
              <a:t>ه) بازيكن يا راكت بازيكن (در دست بازيكن يا به هر صورت ديگر) يا هر چيزي كه پوشيده يا به همراه دارد به تور، پايه هاي زمين، پايه هاي زمين انفرادي طناب يا سيم نگهدارنده تور، كمربند تور، نوار و يا زمين واقع در محدوده خطوط زمين حريف در زمان گردش توپ، برخورد نمايد.</a:t>
            </a:r>
            <a:br>
              <a:rPr lang="fa-IR" dirty="0" smtClean="0"/>
            </a:br>
            <a:r>
              <a:rPr lang="fa-IR" dirty="0" smtClean="0"/>
              <a:t>و) بازيكن توپ را قبل از عبور از تور والي كند.</a:t>
            </a:r>
            <a:br>
              <a:rPr lang="fa-IR" dirty="0" smtClean="0"/>
            </a:br>
            <a:r>
              <a:rPr lang="fa-IR" dirty="0" smtClean="0"/>
              <a:t>ز) توپ در گردش به بازيكن يا هر چيزي كه پوشيده يا به همراه دارد بجز راكت كه در دست يا دستهاي بازيكن باشد برخورد نمايد.</a:t>
            </a:r>
            <a:br>
              <a:rPr lang="fa-IR" dirty="0" smtClean="0"/>
            </a:br>
            <a:r>
              <a:rPr lang="fa-IR" dirty="0" smtClean="0"/>
              <a:t>ح) بازيكن با پرتاب راكت به توپ ضربه بزند.</a:t>
            </a:r>
            <a:br>
              <a:rPr lang="fa-IR" dirty="0" smtClean="0"/>
            </a:br>
            <a:r>
              <a:rPr lang="fa-IR" dirty="0" smtClean="0"/>
              <a:t>ط) بازيكن به عمد و به صورت مشخص شكل و حالت راكت را در حين آنكه توپ در گردش است تغيير دهد.</a:t>
            </a:r>
            <a:br>
              <a:rPr lang="fa-IR" dirty="0" smtClean="0"/>
            </a:br>
            <a:r>
              <a:rPr lang="fa-IR" dirty="0" smtClean="0"/>
              <a:t>مورد1- در هنگام سرويس كردن راكت از دست سرويس كننده رها مي‏شود و قبل از برخورد توپ به زمين به تور برخورد مي‏كند آيا اين حالت خطاي سرويس محسوب مي‏شود يا اينكه بازيكن امتياز را از دست مي‏دهد؟</a:t>
            </a:r>
            <a:br>
              <a:rPr lang="fa-IR" dirty="0" smtClean="0"/>
            </a:br>
            <a:r>
              <a:rPr lang="fa-IR" dirty="0" smtClean="0"/>
              <a:t>پاسخ: سرويس كننده امتياز را از دست مي‏دهد زيرا راكت او در حاليكه توپ در گردش بوده به تور برخورد كرده است.</a:t>
            </a:r>
            <a:br>
              <a:rPr lang="fa-IR" dirty="0" smtClean="0"/>
            </a:br>
            <a:r>
              <a:rPr lang="fa-IR" dirty="0" smtClean="0"/>
              <a:t>مورد2- در سرويس راكت از دست سرويس كننده رها مي‏شود و بعد از اصابت توپ به خارج از كادر سرويس به تور برخورد مي‏كند. آيا اين خطاست يا منجر به از دست رفتن امتياز بازيكن مي‏شود؟</a:t>
            </a:r>
            <a:br>
              <a:rPr lang="fa-IR" dirty="0" smtClean="0"/>
            </a:br>
            <a:r>
              <a:rPr lang="fa-IR" dirty="0" smtClean="0"/>
              <a:t>سرويس به تور برخورد مي‏كند. آيا اين خطاست يا منجر به از دست رفتن امتياز بازيكن مي‏شود؟</a:t>
            </a:r>
            <a:br>
              <a:rPr lang="fa-IR" dirty="0" smtClean="0"/>
            </a:br>
            <a:r>
              <a:rPr lang="fa-IR" dirty="0" smtClean="0"/>
              <a:t>پاسخ: اين عمل خطا محسوب مي‏گردد زيرا هنگام برخورد راكت به تور، توپ از گردش خارج شده بوده است.</a:t>
            </a:r>
            <a:br>
              <a:rPr lang="fa-IR" dirty="0" smtClean="0"/>
            </a:br>
            <a:endParaRPr lang="fa-IR" dirty="0"/>
          </a:p>
        </p:txBody>
      </p:sp>
    </p:spTree>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681682"/>
          </a:xfrm>
        </p:spPr>
        <p:txBody>
          <a:bodyPr>
            <a:normAutofit fontScale="70000" lnSpcReduction="20000"/>
          </a:bodyPr>
          <a:lstStyle/>
          <a:p>
            <a:r>
              <a:rPr lang="fa-IR" dirty="0" smtClean="0"/>
              <a:t>×× والي: ضربه به توپ قبل از برخورد آن به زمين 1 - </a:t>
            </a:r>
            <a:r>
              <a:rPr lang="en-US" dirty="0" smtClean="0"/>
              <a:t>Volley</a:t>
            </a:r>
            <a:r>
              <a:rPr lang="fa-IR" dirty="0" smtClean="0"/>
              <a:t> </a:t>
            </a:r>
            <a:br>
              <a:rPr lang="fa-IR" dirty="0" smtClean="0"/>
            </a:br>
            <a:r>
              <a:rPr lang="fa-IR" dirty="0" smtClean="0"/>
              <a:t>مورد3- فرد (الف) و (ب) در مقابل (ج) و (د) بازي مي‏كند. (الف) به (د) سرويس مي‏‏زند. (ج) قبل از برخورد توپ به زمين به تور برخورد مي‏كند سپس به علت خارج بودن سرويس اعلام خطاي سرويس مي‏شود آيا (ج) و (د) امتياز را از دست مي‏دهند.</a:t>
            </a:r>
            <a:br>
              <a:rPr lang="fa-IR" dirty="0" smtClean="0"/>
            </a:br>
            <a:r>
              <a:rPr lang="fa-IR" dirty="0" smtClean="0"/>
              <a:t>پاسخ: اعلام خطاي سرويس اشتباه بوده است. (ج) و (د) امتياز را قبل از آنكه بتوان اعلام خطا كرد، از دست داده‏اند زيرا (ج) در حالي به تور برخورد كرده كه توپ در گردش بوده است.</a:t>
            </a:r>
            <a:br>
              <a:rPr lang="fa-IR" dirty="0" smtClean="0"/>
            </a:br>
            <a:r>
              <a:rPr lang="fa-IR" dirty="0" smtClean="0"/>
              <a:t>«رجوع شوده به ماده 20»</a:t>
            </a:r>
            <a:br>
              <a:rPr lang="fa-IR" dirty="0" smtClean="0"/>
            </a:br>
            <a:r>
              <a:rPr lang="fa-IR" dirty="0" smtClean="0"/>
              <a:t>مورد 4- آيا بازيكن در حالي كه توپ در گردش است مي‏تواند از روي تور به داخل زمين حريف بپرد و هيچگونه تنبيهي شامل حال او نگردد؟</a:t>
            </a:r>
            <a:br>
              <a:rPr lang="fa-IR" dirty="0" smtClean="0"/>
            </a:br>
            <a:r>
              <a:rPr lang="fa-IR" dirty="0" smtClean="0"/>
              <a:t>پاسخ: خير- بازيكن امتياز را از دست مي‏دهد.</a:t>
            </a:r>
            <a:br>
              <a:rPr lang="fa-IR" dirty="0" smtClean="0"/>
            </a:br>
            <a:r>
              <a:rPr lang="fa-IR" dirty="0" smtClean="0"/>
              <a:t>مورد 5- بازيكن (الف) به توپ در نزديكي تور چرخش زير مي‏دهد به طوري كه توپ به سمت (الف) باز مي‏گردد. بازيكن (ب) ناتوان از رسيدن به توپ (در زمين خود) راكت خود را پرتاب مي‏كند و توپ را به خارج از زمين (الف) مي‏زند. آيا (ب) امتياز اين بازي را مي‏گيرد يا خير؟</a:t>
            </a:r>
            <a:br>
              <a:rPr lang="fa-IR" dirty="0" smtClean="0"/>
            </a:br>
            <a:r>
              <a:rPr lang="fa-IR" dirty="0" smtClean="0"/>
              <a:t>پاسخ: (ب) امتياز از دست مي‏دهد.</a:t>
            </a:r>
            <a:br>
              <a:rPr lang="fa-IR" dirty="0" smtClean="0"/>
            </a:br>
            <a:r>
              <a:rPr lang="fa-IR" dirty="0" smtClean="0"/>
              <a:t>مورد 6- بازيكني كه خارج از كادر سرويس ايستاده بوسيلة توپ سرويس شده و قبل از برخورد آن با زمين مورد اصابت قرار مي‏گيرد آيا امتياز را مي‏گيرد يا از دست مي‏دهد؟</a:t>
            </a:r>
            <a:br>
              <a:rPr lang="fa-IR" dirty="0" smtClean="0"/>
            </a:br>
            <a:r>
              <a:rPr lang="fa-IR" dirty="0" smtClean="0"/>
              <a:t>پاسخ: بازيكني كه موردئ اصابت توپ قرار گرفته امتياز را از دست مي‏دهد. مگر طبق موارد ذكر شده در ماده 14 (الف)</a:t>
            </a:r>
            <a:br>
              <a:rPr lang="fa-IR" dirty="0" smtClean="0"/>
            </a:br>
            <a:r>
              <a:rPr lang="fa-IR" dirty="0" smtClean="0"/>
              <a:t>مورد7- بازيكني كه خارج از محدوده خطوط زمين ايستاده، توپ را والي مي‏كند و يا آن را با دست مي‏گيرد مدعي امتياز مي‏شود زيرا توپ بدون شك «خارج» بوده است.</a:t>
            </a:r>
            <a:br>
              <a:rPr lang="fa-IR" dirty="0" smtClean="0"/>
            </a:br>
            <a:r>
              <a:rPr lang="fa-IR" dirty="0" smtClean="0"/>
              <a:t>پاسخ: او به هيچوجه نمي‏تواند مدعي امتياز شود.</a:t>
            </a:r>
            <a:br>
              <a:rPr lang="fa-IR" dirty="0" smtClean="0"/>
            </a:br>
            <a:r>
              <a:rPr lang="fa-IR" dirty="0" smtClean="0"/>
              <a:t>(</a:t>
            </a:r>
            <a:r>
              <a:rPr lang="en-US" dirty="0" smtClean="0"/>
              <a:t>A</a:t>
            </a:r>
            <a:r>
              <a:rPr lang="fa-IR" dirty="0" smtClean="0"/>
              <a:t>) چنانكه توپ را بگيرد امتياز طبق ماده 20 (ز) از دست مي‏دهد.</a:t>
            </a:r>
            <a:br>
              <a:rPr lang="fa-IR" dirty="0" smtClean="0"/>
            </a:br>
            <a:r>
              <a:rPr lang="fa-IR" dirty="0" smtClean="0"/>
              <a:t>(</a:t>
            </a:r>
            <a:r>
              <a:rPr lang="en-US" dirty="0" smtClean="0"/>
              <a:t>B</a:t>
            </a:r>
            <a:r>
              <a:rPr lang="fa-IR" dirty="0" smtClean="0"/>
              <a:t>) اگر والي كند توپ را به صورتي ناصحيح بازگشت دهد. طبق ماده 20 (ج) امتياز از دست مي‏دهد.</a:t>
            </a:r>
            <a:br>
              <a:rPr lang="fa-IR" dirty="0" smtClean="0"/>
            </a:br>
            <a:r>
              <a:rPr lang="fa-IR" dirty="0" smtClean="0"/>
              <a:t>(</a:t>
            </a:r>
            <a:r>
              <a:rPr lang="en-US" dirty="0" smtClean="0"/>
              <a:t>C</a:t>
            </a:r>
            <a:r>
              <a:rPr lang="fa-IR" dirty="0" smtClean="0"/>
              <a:t>) اگر والي كند و به صورتي صحيح توپ را برگشت دهد بازي ادامه مي‏دهد.</a:t>
            </a:r>
            <a:endParaRPr lang="fa-IR" dirty="0"/>
          </a:p>
        </p:txBody>
      </p:sp>
    </p:spTree>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681682"/>
          </a:xfrm>
        </p:spPr>
        <p:txBody>
          <a:bodyPr>
            <a:normAutofit fontScale="92500" lnSpcReduction="10000"/>
          </a:bodyPr>
          <a:lstStyle/>
          <a:p>
            <a:r>
              <a:rPr lang="fa-IR" dirty="0" smtClean="0"/>
              <a:t>ماده 21- بازيكن مانع حريف مي‏شود</a:t>
            </a:r>
            <a:br>
              <a:rPr lang="fa-IR" dirty="0" smtClean="0"/>
            </a:br>
            <a:r>
              <a:rPr lang="fa-IR" dirty="0" smtClean="0"/>
              <a:t>اگر بازيكن اقدام به هر عملي كند كه مانع اجراي ضربه توسط حريف شود، چنانچه اين عمل عمدي باشد بازيكن امتياز را از دست مي‏دهد و اگر سهواً باشد، بايد اعلام «بجا» شود.</a:t>
            </a:r>
            <a:br>
              <a:rPr lang="fa-IR" dirty="0" smtClean="0"/>
            </a:br>
            <a:r>
              <a:rPr lang="fa-IR" dirty="0" smtClean="0"/>
              <a:t>مورد 1- چنانچه بازيكن در حين زدن ضربه به حريف برخورد كند آيا تنبيهي شامل حال او خواهد شد؟</a:t>
            </a:r>
            <a:br>
              <a:rPr lang="fa-IR" dirty="0" smtClean="0"/>
            </a:br>
            <a:r>
              <a:rPr lang="fa-IR" dirty="0" smtClean="0"/>
              <a:t>پاسخ: خير- مگر اينكه داور اقدامي را ضروري بداند كه در آن صورت طبق ماده 21 عمل خواهد كرد.</a:t>
            </a:r>
            <a:br>
              <a:rPr lang="fa-IR" dirty="0" smtClean="0"/>
            </a:br>
            <a:r>
              <a:rPr lang="fa-IR" dirty="0" smtClean="0"/>
              <a:t>مورد2- اگر توپ از روي تور برگشت كند، بازيكني كه بايد به توپ ضربه بزند مي‏تواند براي زدن ضربه بروي تور، روي به داخل زمين حريف خم شود. در اين موقع اگر بازيكن حريف مانع اجراي ضربه او شود، چگونه بايد عمل كند؟</a:t>
            </a:r>
            <a:br>
              <a:rPr lang="fa-IR" dirty="0" smtClean="0"/>
            </a:br>
            <a:r>
              <a:rPr lang="fa-IR" dirty="0" smtClean="0"/>
              <a:t>پاسخ: مطابق ماده 21 داور مي‏تواند امتياز را به بازيكني كه براي او ايجاد مزاحمت شده است، بدهند و يا اعلام «بجا» كند. (به ماده 25 رجوع شود).</a:t>
            </a:r>
            <a:br>
              <a:rPr lang="fa-IR" dirty="0" smtClean="0"/>
            </a:br>
            <a:r>
              <a:rPr lang="fa-IR" dirty="0" smtClean="0"/>
              <a:t>مورد3- آيا مي‏توان دوبار ضربه به توپ را كه سهواً انجام مي‏شود با توجه به ماده 21، عملي كه مانع حريف مي‏شود، تلقي نمود؟</a:t>
            </a:r>
            <a:br>
              <a:rPr lang="fa-IR" dirty="0" smtClean="0"/>
            </a:br>
            <a:r>
              <a:rPr lang="fa-IR" dirty="0" smtClean="0"/>
              <a:t>پاسخ: خير- مگر اينكه داور اقدامي را ضروري بداند كه در آن صورت طبق ماده 21 عمل خواهد كرد.</a:t>
            </a:r>
            <a:endParaRPr lang="fa-IR" dirty="0"/>
          </a:p>
        </p:txBody>
      </p:sp>
    </p:spTree>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681682"/>
          </a:xfrm>
        </p:spPr>
        <p:txBody>
          <a:bodyPr>
            <a:normAutofit fontScale="92500" lnSpcReduction="20000"/>
          </a:bodyPr>
          <a:lstStyle/>
          <a:p>
            <a:r>
              <a:rPr lang="fa-IR" dirty="0" smtClean="0"/>
              <a:t>مورد 2- اگر توپ از روي تور برگشت كند، بازيكني كه بايد به توپ ضربه بزند مي‏تواند براي زدن ضربه بروي تو روي به داخل زمين حريف خم شود. در اين موقع اگر بازيكن حريف مانع اجراي ضربه او شود، چگونه بايد عمل كند؟</a:t>
            </a:r>
            <a:br>
              <a:rPr lang="fa-IR" dirty="0" smtClean="0"/>
            </a:br>
            <a:r>
              <a:rPr lang="fa-IR" dirty="0" smtClean="0"/>
              <a:t>پاسخ: مطابق ماده 21 داور مي‏تواند امتياز را به بازيكني كه براي او ايجاد مزاحمت شده است، بدهند و يا اعلام «بجا» كند. (به ماده 25 رجوع شود).</a:t>
            </a:r>
            <a:br>
              <a:rPr lang="fa-IR" dirty="0" smtClean="0"/>
            </a:br>
            <a:r>
              <a:rPr lang="fa-IR" dirty="0" smtClean="0"/>
              <a:t>مورد 3- آيا مي‏توان دوبار ضربه به توپ را كه سهواً انجام شود با توجه به ماده 21، عملي كه مانع حريف مي‏شود، تلقي نمود؟</a:t>
            </a:r>
            <a:br>
              <a:rPr lang="fa-IR" dirty="0" smtClean="0"/>
            </a:br>
            <a:r>
              <a:rPr lang="fa-IR" dirty="0" smtClean="0"/>
              <a:t>پاسخ: خير</a:t>
            </a:r>
            <a:br>
              <a:rPr lang="fa-IR" dirty="0" smtClean="0"/>
            </a:br>
            <a:r>
              <a:rPr lang="fa-IR" dirty="0" smtClean="0"/>
              <a:t>ماده22- اصابت توپ به خط</a:t>
            </a:r>
            <a:br>
              <a:rPr lang="fa-IR" dirty="0" smtClean="0"/>
            </a:br>
            <a:r>
              <a:rPr lang="fa-IR" dirty="0" smtClean="0"/>
              <a:t>توپي كه به خط اصابت كند همانند توپيكه داخل محدوده خطوط زمين است به حساب مي‏آيد.</a:t>
            </a:r>
            <a:br>
              <a:rPr lang="fa-IR" dirty="0" smtClean="0"/>
            </a:br>
            <a:r>
              <a:rPr lang="fa-IR" dirty="0" smtClean="0"/>
              <a:t>ماده 23-برخورد توپ به اجزاء ثابت زمين</a:t>
            </a:r>
            <a:br>
              <a:rPr lang="fa-IR" dirty="0" smtClean="0"/>
            </a:br>
            <a:r>
              <a:rPr lang="fa-IR" dirty="0" smtClean="0"/>
              <a:t>اگر توپ در گردش بعد از برخورد با زمين و اجزاء ثابت زمين (بجز تور، پايه هايزمين، پايه هاي بازي انفرادي طناب يا سيم نگهدارنده تور، كمربند تور يا نوار تور) برخورد نمايد، امتياز به بازيكن زننده ضربه تعلق مي‏گيرد چنانچه قبل از اصابت توپ به زمين آن توپ و اجزاء ثابت زمين برخورد نمايد، امتياز به حريف زننده توپ تعلق مي‏گيرد.</a:t>
            </a:r>
            <a:br>
              <a:rPr lang="fa-IR" dirty="0" smtClean="0"/>
            </a:br>
            <a:r>
              <a:rPr lang="fa-IR" dirty="0" smtClean="0"/>
              <a:t>مورد 1- توپ برگشت داده شده به داور يا صندلي داور و يا جايگاه برخورد مي‏نمايد. بازيكن مدعي است كه توپ در مسير ورود به داخل زمين بوده است.</a:t>
            </a:r>
            <a:br>
              <a:rPr lang="fa-IR" dirty="0" smtClean="0"/>
            </a:br>
            <a:r>
              <a:rPr lang="fa-IR" dirty="0" smtClean="0"/>
              <a:t>پاسخ: بازيكن امتياز را از دست مي‏دهد.</a:t>
            </a:r>
            <a:endParaRPr lang="fa-IR" dirty="0"/>
          </a:p>
        </p:txBody>
      </p:sp>
    </p:spTree>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681682"/>
          </a:xfrm>
        </p:spPr>
        <p:txBody>
          <a:bodyPr>
            <a:normAutofit fontScale="92500" lnSpcReduction="10000"/>
          </a:bodyPr>
          <a:lstStyle/>
          <a:p>
            <a:r>
              <a:rPr lang="fa-IR" dirty="0" smtClean="0"/>
              <a:t>ماده 24-برگشت دادن صحيح توپ</a:t>
            </a:r>
            <a:br>
              <a:rPr lang="fa-IR" dirty="0" smtClean="0"/>
            </a:br>
            <a:r>
              <a:rPr lang="fa-IR" dirty="0" smtClean="0"/>
              <a:t>توپي كه به يكي از صور زير برگشت داده شود، صحيح است:</a:t>
            </a:r>
            <a:br>
              <a:rPr lang="fa-IR" dirty="0" smtClean="0"/>
            </a:br>
            <a:r>
              <a:rPr lang="fa-IR" dirty="0" smtClean="0"/>
              <a:t>الف) اگر توپ به تور پايه هاي زمين انفرادي، طناب يا سيم نگهدارنده تور، كمربند يا نوار تور برخورد نمايد، به شرط آنكه از روي آنها گذشته و در داخل محدوده خطوط زمين حريف فرود آيد.</a:t>
            </a:r>
            <a:br>
              <a:rPr lang="fa-IR" dirty="0" smtClean="0"/>
            </a:br>
            <a:r>
              <a:rPr lang="fa-IR" dirty="0" smtClean="0"/>
              <a:t>ب) اگر توپ سرويس شده يا برگشت داده شده به صورت صحيح اصابت نمايد، سپس به كمك چرخش زيري كه دارد و يا با جريان هوا جهش به عقب نمايد و به زميني كه از طرف آن آماده بازگردد و بازيكني كه نوبت ضربه اوست با عبور از بالاي تور به توپ ضربه بزند، بشرط آنكه بازيكن موارد ماده 20 را نقض نكند.</a:t>
            </a:r>
            <a:br>
              <a:rPr lang="fa-IR" dirty="0" smtClean="0"/>
            </a:br>
            <a:r>
              <a:rPr lang="fa-IR" dirty="0" smtClean="0"/>
              <a:t>ج) اگر توپ از سمت خارج پايه ها با پايه هاي زمين انفرادي در سطحي بالاتر يا پائين‏تر نسبت به لبه تور برگشت داده شود، حتي در صورت تماس با پايه ها و پايه هاي زمين انفرادي مشروط برآنكه در داخل محدوده‏هاي خطوط زمين حريف فرود آيد.</a:t>
            </a:r>
            <a:br>
              <a:rPr lang="fa-IR" dirty="0" smtClean="0"/>
            </a:br>
            <a:r>
              <a:rPr lang="fa-IR" dirty="0" smtClean="0"/>
              <a:t>د) چنانچه راكت بازيكني پس از زدن ضربه و برگشت ساده توپ، از روي تور عبور كند به شرط آنكه ضربه به توپ پس از عبور توپ از روي تور (به داخل زمين بازيكن) صورت گرفته باشد و توپ هم صحيح برگشت داده شده باشد.</a:t>
            </a:r>
            <a:br>
              <a:rPr lang="fa-IR" dirty="0" smtClean="0"/>
            </a:br>
            <a:endParaRPr lang="fa-IR" dirty="0"/>
          </a:p>
        </p:txBody>
      </p:sp>
    </p:spTree>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610244"/>
          </a:xfrm>
        </p:spPr>
        <p:txBody>
          <a:bodyPr>
            <a:normAutofit fontScale="85000" lnSpcReduction="10000"/>
          </a:bodyPr>
          <a:lstStyle/>
          <a:p>
            <a:r>
              <a:rPr lang="fa-IR" dirty="0" smtClean="0"/>
              <a:t>د) اگر بازيكني بتواند توپ سرويس شده و پا در حال گردش را برگشت دهد و توپ او به توپي كه در محدوده خطوط زمين حريف قرار دارد اصابت نمايد.</a:t>
            </a:r>
            <a:br>
              <a:rPr lang="fa-IR" dirty="0" smtClean="0"/>
            </a:br>
            <a:r>
              <a:rPr lang="fa-IR" dirty="0" smtClean="0"/>
              <a:t>تبصره:</a:t>
            </a:r>
            <a:br>
              <a:rPr lang="fa-IR" dirty="0" smtClean="0"/>
            </a:br>
            <a:r>
              <a:rPr lang="fa-IR" dirty="0" smtClean="0"/>
              <a:t>در بازي انفرادي چنانچه جهت راستي بيشتر زمين دوبل را با پايه هاي زمين انفرادي تجهيز كرده و مورد استفاده قرار دهند، پايه تور زمين دوبل بخشهايي از تور، طناب يا سيم نگهدارنده تور و نوار تور كه خارج از پايه هاي زمين انفرادي واقع مي‏شود، هميشه به عنوان اجزاء ثابت زمين محسوب شده و جزو پايه ها يا بخشهائي از زمين انفرادي به شمار نمي‏آيد. توپي كه از زير سيم نگهدارنده تور در قسمت بين پايه هاي زمين انفرادي و پايهفاي كنار آن برگشت داده شود در صورتي كه با سيم نگهدارنده تور، تور و پايه ها تماس نبابد در محدوده خطوط زمين حريف فرود آيد، صحيح است.</a:t>
            </a:r>
            <a:br>
              <a:rPr lang="fa-IR" dirty="0" smtClean="0"/>
            </a:br>
            <a:r>
              <a:rPr lang="fa-IR" dirty="0" smtClean="0"/>
              <a:t>مورد1- توپي كه در حال خارج شدن از محدوده زمين بازي است به پايه ه‏اي تور يا پايه هاي زمين انفرداي برخورد مي‏كند و درون محدوده خطوط زمين حريف فرود مي‏آيد آيا اين ضربه صحيح است؟</a:t>
            </a:r>
            <a:br>
              <a:rPr lang="fa-IR" dirty="0" smtClean="0"/>
            </a:br>
            <a:r>
              <a:rPr lang="fa-IR" dirty="0" smtClean="0"/>
              <a:t>پاسخ: چنانچه سرويس باشد، خير، مطابق قانون 10 (چ) چنانچه به جز سرويس باشد، بله، مطابق قانون 24 (الف)</a:t>
            </a:r>
            <a:br>
              <a:rPr lang="fa-IR" dirty="0" smtClean="0"/>
            </a:br>
            <a:r>
              <a:rPr lang="fa-IR" dirty="0" smtClean="0"/>
              <a:t>مورد 2- آيا ضربه بازيكني كه راكت را با دو دست نگه دارد و توپ را برگشت دهد صحيح است؟</a:t>
            </a:r>
            <a:br>
              <a:rPr lang="fa-IR" dirty="0" smtClean="0"/>
            </a:br>
            <a:r>
              <a:rPr lang="fa-IR" dirty="0" smtClean="0"/>
              <a:t>پاسخ، بله.</a:t>
            </a:r>
            <a:br>
              <a:rPr lang="fa-IR" dirty="0" smtClean="0"/>
            </a:br>
            <a:endParaRPr lang="fa-IR" dirty="0"/>
          </a:p>
        </p:txBody>
      </p:sp>
    </p:spTree>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681682"/>
          </a:xfrm>
        </p:spPr>
        <p:txBody>
          <a:bodyPr/>
          <a:lstStyle/>
          <a:p>
            <a:r>
              <a:rPr lang="fa-IR" dirty="0" smtClean="0"/>
              <a:t>مورد3- توپ سرويس شده و در حال گردش به توپي واقع در محدوده خطوط زمين بازي برخورد مي‏كند آيا در اين جا نتيجه امتياز مشخص مي‏شود؟</a:t>
            </a:r>
            <a:br>
              <a:rPr lang="fa-IR" dirty="0" smtClean="0"/>
            </a:br>
            <a:r>
              <a:rPr lang="fa-IR" dirty="0" smtClean="0"/>
              <a:t>پاسخ: خير، بازي بايد اعلام (بجا) شود.</a:t>
            </a:r>
            <a:br>
              <a:rPr lang="fa-IR" dirty="0" smtClean="0"/>
            </a:br>
            <a:r>
              <a:rPr lang="fa-IR" dirty="0" smtClean="0"/>
              <a:t>مورد4- آيا بازيكني در زمان گردش توپ اجازه استفاده از بيش يك راكت را دارد؟</a:t>
            </a:r>
            <a:br>
              <a:rPr lang="fa-IR" dirty="0" smtClean="0"/>
            </a:br>
            <a:r>
              <a:rPr lang="fa-IR" dirty="0" smtClean="0"/>
              <a:t>پاسخ: خير- در تماس قوانين بصورت مفرد اشاره شده است.</a:t>
            </a:r>
            <a:br>
              <a:rPr lang="fa-IR" dirty="0" smtClean="0"/>
            </a:br>
            <a:r>
              <a:rPr lang="fa-IR" dirty="0" smtClean="0"/>
              <a:t>مورد 5- آيا بازيكني مي‏تواند درخواست كند كه توپ يا توپها واقع در محدوده خطوط زمين حريف برداشته شوند؟</a:t>
            </a:r>
            <a:br>
              <a:rPr lang="fa-IR" dirty="0" smtClean="0"/>
            </a:br>
            <a:r>
              <a:rPr lang="fa-IR" dirty="0" smtClean="0"/>
              <a:t>پاسخ: بله- اما نه در هنگامي كه توپ در گردش است.</a:t>
            </a:r>
            <a:br>
              <a:rPr lang="fa-IR" dirty="0" smtClean="0"/>
            </a:br>
            <a:endParaRPr lang="fa-IR" dirty="0"/>
          </a:p>
        </p:txBody>
      </p:sp>
    </p:spTree>
  </p:cSld>
  <p:clrMapOvr>
    <a:masterClrMapping/>
  </p:clrMapOvr>
  <p:transition>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610244"/>
          </a:xfrm>
        </p:spPr>
        <p:txBody>
          <a:bodyPr>
            <a:normAutofit fontScale="77500" lnSpcReduction="20000"/>
          </a:bodyPr>
          <a:lstStyle/>
          <a:p>
            <a:r>
              <a:rPr lang="fa-IR" dirty="0" smtClean="0"/>
              <a:t>ماده 25- زمانيكه بازيكن از بازي بازداشته شود</a:t>
            </a:r>
            <a:br>
              <a:rPr lang="fa-IR" dirty="0" smtClean="0"/>
            </a:br>
            <a:r>
              <a:rPr lang="fa-IR" dirty="0" smtClean="0"/>
              <a:t>در صورتيكه بازيكن از زدن ضربه خود توسط هر عاملي كه خارج از اختيار او باشد، بجز اجزاء دائمي زمين و بجز موارد ذكر شده در ماده21، بازداشته شود و بايد اعلام «بجا» شود.</a:t>
            </a:r>
            <a:br>
              <a:rPr lang="fa-IR" dirty="0" smtClean="0"/>
            </a:br>
            <a:r>
              <a:rPr lang="fa-IR" dirty="0" smtClean="0"/>
              <a:t>مورد1- يكي از تماشاچيان سد راه بازيكن مي‏شود و او نمي‏تواند توپ را برگشت دهد. آيا بازيكن مي‏تواند مدعي اعلام «بجا» شود؟</a:t>
            </a:r>
            <a:br>
              <a:rPr lang="fa-IR" dirty="0" smtClean="0"/>
            </a:br>
            <a:r>
              <a:rPr lang="fa-IR" dirty="0" smtClean="0"/>
              <a:t>پاسخ: بله- چنانچه به تشخيص داور غير از اجزاء ثابت زمين با ترتيبات زمين بازي، شرايطي خارج از اختيار بازيكن مانع او شده باشد.</a:t>
            </a:r>
            <a:br>
              <a:rPr lang="fa-IR" dirty="0" smtClean="0"/>
            </a:br>
            <a:r>
              <a:rPr lang="fa-IR" dirty="0" smtClean="0"/>
              <a:t>مورد2- همانند مورد 1 اختلالي در بازيكن پيش مي‏آيد و داور اعلام «بجا» مي‏نمايد. اگر سرويس كننده در هنگام به گردش انداختن توپ يك سرويس خطا زده باشد، آيا او محق به اجراي دو سرويس است؟</a:t>
            </a:r>
            <a:br>
              <a:rPr lang="fa-IR" dirty="0" smtClean="0"/>
            </a:br>
            <a:r>
              <a:rPr lang="fa-IR" dirty="0" smtClean="0"/>
              <a:t>پاسخ: بله- از آنجائيكه توپ در گردش بوده است طبق مقررات، «بازي» ونه فقط آن ضربه، تكرار مي‏شود.</a:t>
            </a:r>
            <a:br>
              <a:rPr lang="fa-IR" dirty="0" smtClean="0"/>
            </a:br>
            <a:r>
              <a:rPr lang="fa-IR" dirty="0" smtClean="0"/>
              <a:t>مورد 3- آيا بازيكن مطابق ماده 25 مي‏تواند به جهت آنكه تصور مي‏كرده حريف او از بازي بازداشته شده و بنابراين انتظار پاسخ او نمي‏گرفته مدعي اعلام «بجا» شود؟</a:t>
            </a:r>
            <a:br>
              <a:rPr lang="fa-IR" dirty="0" smtClean="0"/>
            </a:br>
            <a:r>
              <a:rPr lang="fa-IR" dirty="0" smtClean="0"/>
              <a:t>پاسخ: خير</a:t>
            </a:r>
            <a:br>
              <a:rPr lang="fa-IR" dirty="0" smtClean="0"/>
            </a:br>
            <a:r>
              <a:rPr lang="fa-IR" dirty="0" smtClean="0"/>
              <a:t>مورد4- آيا چنانچه توپ در گردش با توپ ديگري در هوا برخورد كند، اين ضربه صحيح محسوب مي‏گردد؟</a:t>
            </a:r>
            <a:br>
              <a:rPr lang="fa-IR" dirty="0" smtClean="0"/>
            </a:br>
            <a:r>
              <a:rPr lang="fa-IR" dirty="0" smtClean="0"/>
              <a:t>پاسخ: بايد اعلام «بجا» شود مگر اينكه توپ دوم را يكي از بازيكنان به هوا زده باشد كه در اين صورت داور مطابق ماده 21 اتخاذ تصميم مي‏كند.</a:t>
            </a:r>
            <a:br>
              <a:rPr lang="fa-IR" dirty="0" smtClean="0"/>
            </a:br>
            <a:r>
              <a:rPr lang="fa-IR" dirty="0" smtClean="0"/>
              <a:t>مورد5- اگر داور يا هر قضاوت كننده ديگري به اشتباه اعلام خطا يا خارج نمايد و بعد اشتباه خود را تصحيح كند، كدام نظر بايد ملاك قرار گيرد؟</a:t>
            </a:r>
            <a:br>
              <a:rPr lang="fa-IR" dirty="0" smtClean="0"/>
            </a:br>
            <a:r>
              <a:rPr lang="fa-IR" dirty="0" smtClean="0"/>
              <a:t>پاسخ: بايد اعلام «بجا» شود مگر اينكه داور اختلالي در بازي هيچيك از بازيكنان روي نداده باشند كه در اينصورت نظر تصحيح شده بايد ملاك قرار گيرد.</a:t>
            </a:r>
            <a:br>
              <a:rPr lang="fa-IR" dirty="0" smtClean="0"/>
            </a:br>
            <a:endParaRPr lang="fa-IR" dirty="0"/>
          </a:p>
        </p:txBody>
      </p:sp>
    </p:spTree>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681682"/>
          </a:xfrm>
        </p:spPr>
        <p:txBody>
          <a:bodyPr/>
          <a:lstStyle/>
          <a:p>
            <a:r>
              <a:rPr lang="fa-IR" dirty="0" smtClean="0"/>
              <a:t>مورد6- چنانچه توپ سرويس اول كه خطا شده، بازگشت كرده و در هنگام اجراي سرويس دوم اختلالي در پاسخ دريافت كننده سرويس ايجاد نمايد، آيا دريافت كننده سرويس مي‏تواند مدعي اعلام بجا شود؟</a:t>
            </a:r>
            <a:br>
              <a:rPr lang="fa-IR" dirty="0" smtClean="0"/>
            </a:br>
            <a:r>
              <a:rPr lang="fa-IR" dirty="0" smtClean="0"/>
              <a:t>پاسخ: بله- اگر او امكان خارج كردن اين توپ را داشته و در اين كار اعمال كرده باشد ديگر نمي‏تواند مدعي اعلام بجا شود.</a:t>
            </a:r>
            <a:br>
              <a:rPr lang="fa-IR" dirty="0" smtClean="0"/>
            </a:br>
            <a:r>
              <a:rPr lang="fa-IR" dirty="0" smtClean="0"/>
              <a:t>مورد 7- اگر توپ به شي ساكني و يا متحرك واقع در محدوده خطوط زمين برخورد نمايد، ضربه صحيح است؟</a:t>
            </a:r>
            <a:br>
              <a:rPr lang="fa-IR" dirty="0" smtClean="0"/>
            </a:br>
            <a:r>
              <a:rPr lang="fa-IR" dirty="0" smtClean="0"/>
              <a:t>پاسخ: ضربه صحيح است مگر اينكه شي ساكن پس از به جريان درآمدن توپ به داخا امده باشد كه در اينصورت بايد اعلام بجا شود. اگر توپ در جريان بازي با شي‏اي باشد كه در روي زمين و يا در بالاي سطح زمين در حركت است برخورد كند بايد اعلام بجا شود.</a:t>
            </a:r>
            <a:br>
              <a:rPr lang="fa-IR" dirty="0" smtClean="0"/>
            </a:br>
            <a:r>
              <a:rPr lang="fa-IR" dirty="0" smtClean="0"/>
              <a:t>مورد 8- سرويس اول خطا و سرويس دوم صحيح است اما طبق ماده 25 يا بعلت عدم توانائي داور در تصميم‏گيري، نياز به اعلام بجا مي‏شود قانون در اين مورد چيست؟</a:t>
            </a:r>
            <a:br>
              <a:rPr lang="fa-IR" dirty="0" smtClean="0"/>
            </a:br>
            <a:r>
              <a:rPr lang="fa-IR" dirty="0" smtClean="0"/>
              <a:t>پاسخ: بايد خطاي سرويس اول در نظر گرفته نشود و توپ از نو به گردش درآيد. </a:t>
            </a:r>
            <a:endParaRPr lang="en-US" b="1" i="1" dirty="0" smtClean="0"/>
          </a:p>
          <a:p>
            <a:endParaRPr lang="fa-IR" dirty="0"/>
          </a:p>
        </p:txBody>
      </p:sp>
    </p:spTree>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681682"/>
          </a:xfrm>
        </p:spPr>
        <p:txBody>
          <a:bodyPr>
            <a:normAutofit lnSpcReduction="10000"/>
          </a:bodyPr>
          <a:lstStyle/>
          <a:p>
            <a:r>
              <a:rPr lang="fa-IR" dirty="0" smtClean="0"/>
              <a:t>ماده26-حساب امتيازات در يك گيم</a:t>
            </a:r>
            <a:br>
              <a:rPr lang="fa-IR" dirty="0" smtClean="0"/>
            </a:br>
            <a:r>
              <a:rPr lang="fa-IR" dirty="0" smtClean="0"/>
              <a:t>هر گاه بازيكني امتياز اول را بگيرد امتياز 15 براي آن بازيكن ثبت مي‏شود. با گرفتن امتياز دوم، امتياز 30 اعلام مي‏شود. با گرفتن امتياز سوم امتياز آن بازيكن 40 اعلام مي‏شود. هر گاه بازيكن امتياز چهارم را نيز بگيرد، امتياز به صورت اعلام «گيم» مشخص مي‏شود.</a:t>
            </a:r>
            <a:br>
              <a:rPr lang="fa-IR" dirty="0" smtClean="0"/>
            </a:br>
            <a:r>
              <a:rPr lang="fa-IR" dirty="0" smtClean="0"/>
              <a:t>مگر اينكه: اگر هر يك از دو بازيكن سه امتياز بگيرند، حساب امتياز «برابر» (ديويس) اعلام مي‏شود و امتياز گرفته شده توسط يك بازيكن به عنوان (آوانتاژ) «امتياز» مثبت اعلام مي‏شود. اگر همين بازيكن امتياز ديگري بگيرد، برنده «گيم» مي‏شود. ولي اگر حريف امتياز بعدي را بگيرد، حساب امتيازات دوباره به صورت «برابر اعلام مي‏شود. اين كار به همين ترتيب ادامه مي‏يابد تا آنكه يكي از بازيكنان پس از اعلام نتيجه برابر دوباره امتياز بگيرد كه نتيجه «گيم» به نفع آن بازيكن اعلام مي‏شود.</a:t>
            </a:r>
            <a:br>
              <a:rPr lang="fa-IR" dirty="0" smtClean="0"/>
            </a:br>
            <a:r>
              <a:rPr lang="fa-IR" dirty="0" smtClean="0"/>
              <a:t>1-</a:t>
            </a:r>
            <a:r>
              <a:rPr lang="en-US" dirty="0" smtClean="0"/>
              <a:t>Game</a:t>
            </a:r>
            <a:r>
              <a:rPr lang="fa-IR" dirty="0" smtClean="0"/>
              <a:t/>
            </a:r>
            <a:br>
              <a:rPr lang="fa-IR" dirty="0" smtClean="0"/>
            </a:br>
            <a:r>
              <a:rPr lang="fa-IR" dirty="0" smtClean="0"/>
              <a:t>2-</a:t>
            </a:r>
            <a:r>
              <a:rPr lang="en-US" dirty="0" smtClean="0"/>
              <a:t>Deuce</a:t>
            </a:r>
            <a:r>
              <a:rPr lang="fa-IR" dirty="0" smtClean="0"/>
              <a:t/>
            </a:r>
            <a:br>
              <a:rPr lang="fa-IR" dirty="0" smtClean="0"/>
            </a:br>
            <a:r>
              <a:rPr lang="fa-IR" dirty="0" smtClean="0"/>
              <a:t>3-</a:t>
            </a:r>
            <a:r>
              <a:rPr lang="en-US" dirty="0" err="1" smtClean="0"/>
              <a:t>Advatage</a:t>
            </a:r>
            <a:r>
              <a:rPr lang="fa-IR" dirty="0" smtClean="0"/>
              <a:t/>
            </a:r>
            <a:br>
              <a:rPr lang="fa-IR" dirty="0" smtClean="0"/>
            </a:br>
            <a:endParaRPr lang="fa-IR" dirty="0"/>
          </a:p>
        </p:txBody>
      </p:sp>
    </p:spTree>
  </p:cSld>
  <p:clrMapOvr>
    <a:masterClrMapping/>
  </p:clrMapOvr>
  <p:transition>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785794"/>
            <a:ext cx="8229600" cy="5681682"/>
          </a:xfrm>
        </p:spPr>
        <p:txBody>
          <a:bodyPr>
            <a:normAutofit/>
          </a:bodyPr>
          <a:lstStyle/>
          <a:p>
            <a:r>
              <a:rPr lang="fa-IR" dirty="0" smtClean="0"/>
              <a:t>ماده 27- حساب امتيازات در «ست»</a:t>
            </a:r>
            <a:br>
              <a:rPr lang="fa-IR" dirty="0" smtClean="0"/>
            </a:br>
            <a:r>
              <a:rPr lang="fa-IR" dirty="0" smtClean="0"/>
              <a:t>الف) بازيكني كه زودتر شش «گيم» را بگيرد برنده «ست» مي‏شود. البته به شرطي كه دو گيم از حريف جلوتر باشد. هر جا كه لازم باشد بايد ست را ادامه داد تا اين در اختلاف حاصل گردد.</a:t>
            </a:r>
            <a:br>
              <a:rPr lang="fa-IR" dirty="0" smtClean="0"/>
            </a:br>
            <a:r>
              <a:rPr lang="fa-IR" dirty="0" smtClean="0"/>
              <a:t>ب) روش امتياز بندي ديگري كه مي‏تواند جايگزين روش فوق ‏الذكر (پاراگراف الف) باشد، روش «تاي-بريك» است به شرط آنكه تصميم به استفاده از آن پيش از برگزاري مسابقه اعلام شده باشد. در اين صورت قوانين زير بايد رعايت گردد:</a:t>
            </a:r>
            <a:br>
              <a:rPr lang="fa-IR" dirty="0" smtClean="0"/>
            </a:br>
            <a:r>
              <a:rPr lang="fa-IR" dirty="0" smtClean="0"/>
              <a:t>اين روش هنگامي به اجرا در مي‏آيد كه نتيجه برابر «شش» از نظر گيمي حاصل شده باشد. از اين روش نمي‏توان در ست سوم در بازي سه «سته» و در «ست» پنجم در بازي پنج «سته» استفاده نمود بايد روش عادي يعني برد و يا اختلاف دو گيم اجرا گردد مگر اينكه پيش از مسابقه به نحو ديگري اتخاذ تصميم شده باشد. در يك گيم «تاي-بريك» روش زير اعمال مي‏شود.</a:t>
            </a:r>
            <a:br>
              <a:rPr lang="fa-IR" dirty="0" smtClean="0"/>
            </a:br>
            <a:endParaRPr lang="fa-IR" dirty="0"/>
          </a:p>
        </p:txBody>
      </p:sp>
    </p:spTree>
  </p:cSld>
  <p:clrMapOvr>
    <a:masterClrMapping/>
  </p:clrMapOvr>
  <p:transition>
    <p:fad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753120"/>
          </a:xfrm>
        </p:spPr>
        <p:txBody>
          <a:bodyPr>
            <a:normAutofit fontScale="92500" lnSpcReduction="20000"/>
          </a:bodyPr>
          <a:lstStyle/>
          <a:p>
            <a:r>
              <a:rPr lang="fa-IR" dirty="0" smtClean="0"/>
              <a:t>(</a:t>
            </a:r>
            <a:r>
              <a:rPr lang="en-US" dirty="0" smtClean="0"/>
              <a:t>I</a:t>
            </a:r>
            <a:r>
              <a:rPr lang="fa-IR" dirty="0" smtClean="0"/>
              <a:t>) بازيكني كه زودتر 7 امتياز را بگيرد، برنده گيم و ست مي‏شود به شرط آنكه دو امتياز از حريف جلوتر باشد. اگر امتياز (برابر شش) شود، گيم بايد ادامه يابد تا اين اختلاف حاصل شود. در روش «تاي-بريك» امتياز دهي بايد از سيستم عددي انجام شود.</a:t>
            </a:r>
            <a:br>
              <a:rPr lang="fa-IR" dirty="0" smtClean="0"/>
            </a:br>
            <a:r>
              <a:rPr lang="fa-IR" dirty="0" smtClean="0"/>
              <a:t>1- </a:t>
            </a:r>
            <a:r>
              <a:rPr lang="en-US" dirty="0" smtClean="0"/>
              <a:t>Set</a:t>
            </a:r>
            <a:r>
              <a:rPr lang="fa-IR" dirty="0" smtClean="0"/>
              <a:t/>
            </a:r>
            <a:br>
              <a:rPr lang="fa-IR" dirty="0" smtClean="0"/>
            </a:br>
            <a:r>
              <a:rPr lang="fa-IR" dirty="0" smtClean="0"/>
              <a:t>2-</a:t>
            </a:r>
            <a:r>
              <a:rPr lang="en-US" dirty="0" smtClean="0"/>
              <a:t>Tic-Break</a:t>
            </a:r>
            <a:r>
              <a:rPr lang="fa-IR" dirty="0" smtClean="0"/>
              <a:t/>
            </a:r>
            <a:br>
              <a:rPr lang="fa-IR" dirty="0" smtClean="0"/>
            </a:br>
            <a:r>
              <a:rPr lang="fa-IR" dirty="0" smtClean="0"/>
              <a:t>3-</a:t>
            </a:r>
            <a:r>
              <a:rPr lang="en-US" dirty="0" smtClean="0"/>
              <a:t>Numerical </a:t>
            </a:r>
            <a:r>
              <a:rPr lang="en-US" dirty="0" err="1" smtClean="0"/>
              <a:t>Scorint</a:t>
            </a:r>
            <a:r>
              <a:rPr lang="fa-IR" dirty="0" smtClean="0"/>
              <a:t/>
            </a:r>
            <a:br>
              <a:rPr lang="fa-IR" dirty="0" smtClean="0"/>
            </a:br>
            <a:r>
              <a:rPr lang="fa-IR" dirty="0" smtClean="0"/>
              <a:t>(</a:t>
            </a:r>
            <a:r>
              <a:rPr lang="en-US" dirty="0" smtClean="0"/>
              <a:t>II</a:t>
            </a:r>
            <a:r>
              <a:rPr lang="fa-IR" dirty="0" smtClean="0"/>
              <a:t>) بازيكني كه نوبت سرويس او باشد براي تعيين امتياز اول سرويس مي‏كند. حريف او براي تعيين امتيازات دوم و سوم سرويس مي‏كند و از آن به بعد هر بازيكن به تناوب براي دو امتياز بعدي سرويس مي‏كند تا برنده گيم مشخص شود.</a:t>
            </a:r>
            <a:br>
              <a:rPr lang="fa-IR" dirty="0" smtClean="0"/>
            </a:br>
            <a:r>
              <a:rPr lang="fa-IR" dirty="0" smtClean="0"/>
              <a:t>(</a:t>
            </a:r>
            <a:r>
              <a:rPr lang="en-US" dirty="0" smtClean="0"/>
              <a:t>III</a:t>
            </a:r>
            <a:r>
              <a:rPr lang="fa-IR" dirty="0" smtClean="0"/>
              <a:t>)از امتيازات اول بايد به تناوب از نيمه راست و چپ سرويس كرد، كه در ابتدا از نيمه راست شروع مي‏شود. اگر سرويس از نيمه اشتباه زمين زده شود و معلوم نگردد تمام نتايج بازي كه از آن سرويس يا سرويسهاي اشتباه در محل سرويس به محض آشكار شدن بايد تصحيح شود. (توضيح آنكه بجز براي امتياز اول كه سرويس از نيمه راست زده مي‏شود، براي هر دو امتياز بعدي تا پايان «تاي-بريك» هر بازيكن به ترتيب اول از نيمه چپ و سپس از نيمه راست سرويس مي‏كند). </a:t>
            </a:r>
            <a:br>
              <a:rPr lang="fa-IR" dirty="0" smtClean="0"/>
            </a:br>
            <a:r>
              <a:rPr lang="fa-IR" dirty="0" smtClean="0"/>
              <a:t>(</a:t>
            </a:r>
            <a:r>
              <a:rPr lang="en-US" dirty="0" smtClean="0"/>
              <a:t>IV</a:t>
            </a:r>
            <a:r>
              <a:rPr lang="fa-IR" dirty="0" smtClean="0"/>
              <a:t>)بازيكنان بايد پس از هر شش امتياز و در خاتمه گيم «تاي-بريك» اقدام به تعويض زمين بنمايد.</a:t>
            </a:r>
            <a:br>
              <a:rPr lang="fa-IR" dirty="0" smtClean="0"/>
            </a:br>
            <a:endParaRPr lang="fa-IR" dirty="0"/>
          </a:p>
        </p:txBody>
      </p:sp>
    </p:spTree>
  </p:cSld>
  <p:clrMapOvr>
    <a:masterClrMapping/>
  </p:clrMapOvr>
  <p:transition>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610244"/>
          </a:xfrm>
        </p:spPr>
        <p:txBody>
          <a:bodyPr/>
          <a:lstStyle/>
          <a:p>
            <a:r>
              <a:rPr lang="fa-IR" dirty="0" smtClean="0"/>
              <a:t>(</a:t>
            </a:r>
            <a:r>
              <a:rPr lang="en-US" dirty="0" smtClean="0"/>
              <a:t>V</a:t>
            </a:r>
            <a:r>
              <a:rPr lang="fa-IR" dirty="0" smtClean="0"/>
              <a:t>)از نظر تعويض توپ، گيم «تاي-بريك» بعنوان يك گيم محسوب مي‏شود. البته اگر در شروع «تاي-بريك» زمان تعويض توپ فرا برسد بايد تعويض توپ را تا شروع گيم دوم «ست» بعدي به تعويق انداخت.</a:t>
            </a:r>
            <a:br>
              <a:rPr lang="fa-IR" dirty="0" smtClean="0"/>
            </a:br>
            <a:r>
              <a:rPr lang="fa-IR" dirty="0" smtClean="0"/>
              <a:t>پاسخ: اگر بازيكن نوبت سرويس خود را كامل كرده، ترتيب سرويس به صورت جديد عوض كرده، ترتيب سرويس به صورت جديد عوض مي‏شود اگر كشف اشتباه قبل از پايان نوبت سرويس بازيكن صورت گيرد، ترتيب سرويس به محض مشخص شدن بايد تصحيح شود و هر امتياز بازي شده محسوب مي‏گردد.</a:t>
            </a:r>
            <a:br>
              <a:rPr lang="fa-IR" dirty="0" smtClean="0"/>
            </a:br>
            <a:r>
              <a:rPr lang="fa-IR" dirty="0" smtClean="0"/>
              <a:t>ماده 28- حداكثر تعداد «ست‏ها»</a:t>
            </a:r>
            <a:br>
              <a:rPr lang="fa-IR" dirty="0" smtClean="0"/>
            </a:br>
            <a:r>
              <a:rPr lang="fa-IR" dirty="0" smtClean="0"/>
              <a:t>حداكثر تعداد ستها در بازي پنج ست براي آقايان و سه ست براي بانوان مي‏باشد.</a:t>
            </a:r>
            <a:br>
              <a:rPr lang="fa-IR" dirty="0" smtClean="0"/>
            </a:br>
            <a:endParaRPr lang="fa-IR" dirty="0"/>
          </a:p>
        </p:txBody>
      </p:sp>
    </p:spTree>
  </p:cSld>
  <p:clrMapOvr>
    <a:masterClrMapping/>
  </p:clrMapOvr>
  <p:transition>
    <p:fad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642918"/>
            <a:ext cx="8229600" cy="5675004"/>
          </a:xfrm>
        </p:spPr>
        <p:txBody>
          <a:bodyPr>
            <a:normAutofit fontScale="92500" lnSpcReduction="20000"/>
          </a:bodyPr>
          <a:lstStyle/>
          <a:p>
            <a:r>
              <a:rPr lang="fa-IR" dirty="0" smtClean="0"/>
              <a:t>ماده29- شرح وظايف مسئولان</a:t>
            </a:r>
            <a:br>
              <a:rPr lang="fa-IR" dirty="0" smtClean="0"/>
            </a:br>
            <a:r>
              <a:rPr lang="fa-IR" dirty="0" smtClean="0"/>
              <a:t>در مسابقاتي كه داور تعيين مي‏گردد و رأي او حكم نهائي است، اما هنگامي كه سرداور منسوب مي‏گردد، در صورتي كه داور در موارد مربوط به تنيس «قوانين» اتخاز تصميم نمايد، جهت رسيدگي مجدد مي‏توان موارد مورد اختلاف را به سرداور، حكم نهائي خواهد بود. در مسابقاتي كه براي داور دستياراني تعيين مي‏گردند (خط نگهدار- داور تور- داور خطاي پا) تصميم اين افراد در مواردي كه بايد سريعاً اعلام رأي نمود، قطعي خواهد بود، مگر اينكه به نظر داور اشتباه واضحي روي داده باشد كه در اين صورت، حق تغيير رأي دستياران خود و يا اعلام بجا خواهد داشت. وقتي يكي از دستياران قادر به تصميم‏گيري نباشد بايد فوراً اين مسئله را به داور اعلام كند تا داور اتخاذ تصميم نمايد. زماني كه داور اعلام تا داور اتخاذ تصميم نمايد. زماني كه اور قادر به تصميم‏گيري در مواردي كه بايد سريعاً اعلام رأي نمود، نباشد بايد اعلام بجا نمايد. در مسابقات جام ديويس يا مسابقات تيمي ديگر كه يك سر داور نيز در زمين حضور دارد، سر داور مي‏تواند هر تصميم اتخاذ شده را تغيير دهد و يا مي‏تواند از داور بخواهد اعلام بجا نمايد. سر داور به صلاح ديد خويش مي‏تواند هر زمان مسابقه را به علت تاريكي يا شرايط زمين و شرايط جوي به تعويق اندازد. در صورت به تعويق افتادن بازي حساب امتيازات و چگونگي جاگيري در زمين بايد به همان صورت قبلي باشد، مگر اينكه سرداور و بازيكنان بالاتفاق به نحو ديگر به توافق برسند.</a:t>
            </a:r>
            <a:br>
              <a:rPr lang="fa-IR" dirty="0" smtClean="0"/>
            </a:br>
            <a:endParaRPr lang="fa-IR" dirty="0"/>
          </a:p>
        </p:txBody>
      </p:sp>
    </p:spTree>
  </p:cSld>
  <p:clrMapOvr>
    <a:masterClrMapping/>
  </p:clrMapOvr>
  <p:transition>
    <p:fad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610244"/>
          </a:xfrm>
        </p:spPr>
        <p:txBody>
          <a:bodyPr>
            <a:normAutofit fontScale="85000" lnSpcReduction="20000"/>
          </a:bodyPr>
          <a:lstStyle/>
          <a:p>
            <a:r>
              <a:rPr lang="fa-IR" dirty="0" smtClean="0"/>
              <a:t>مورد1- داور اعلام بجا ولي بازيكن مدعي است كه نبايد اعلام بجا شود. آيا مي‏توان از سرداور خواست كه اتخاذ تصميم نمايد؟ روش پيش گفته در بازي انفرادي در بازي دوبل نيز صدق مي‏كند. بازيكني كه نوبت سرويس اوست.</a:t>
            </a:r>
            <a:br>
              <a:rPr lang="fa-IR" dirty="0" smtClean="0"/>
            </a:br>
            <a:r>
              <a:rPr lang="fa-IR" dirty="0" smtClean="0"/>
              <a:t>جهت تعيين اولين امتياز سرويس مي‏كند و از آن به بعد هر بازيكن به همان ترتيبي كه در آن ست اقدام به زدن سرويس مي‏كرد، براي تعيين تكليف در امتياز، سرويس مي‏كند تا نتيجه گيم و ست معلوم گردد.</a:t>
            </a:r>
            <a:br>
              <a:rPr lang="fa-IR" dirty="0" smtClean="0"/>
            </a:br>
            <a:r>
              <a:rPr lang="fa-IR" dirty="0" smtClean="0"/>
              <a:t>بازيكن (با دو بار بازي دوبل) كه در گيم «تاي-بريك» نوبت اول سرويس را داشته‏اند بايد در اولين گيم ست بعدي دريافت كننده سرويس باشد.</a:t>
            </a:r>
            <a:br>
              <a:rPr lang="fa-IR" dirty="0" smtClean="0"/>
            </a:br>
            <a:r>
              <a:rPr lang="fa-IR" dirty="0" smtClean="0"/>
              <a:t>مورد 1- در امتياز (برابر شش) «تاي-بريك» اعمال مي‏شود در صورتيكه قبل از مسابقه ادامه بازي به روش عادي اعلام شده باشد، آيا امتيازاتي كه بازي شده‏اند به حساب مي‏آيند؟</a:t>
            </a:r>
            <a:br>
              <a:rPr lang="fa-IR" dirty="0" smtClean="0"/>
            </a:br>
            <a:r>
              <a:rPr lang="fa-IR" dirty="0" smtClean="0"/>
              <a:t>پاسخ؟ اگر مشخص شدن اشتباه قبل از به گردش آوردن توپ براي امتياز دوم دوم كسر شود، گيم به روش «تاي-بريك» ادامه يابد.</a:t>
            </a:r>
            <a:br>
              <a:rPr lang="fa-IR" dirty="0" smtClean="0"/>
            </a:br>
            <a:r>
              <a:rPr lang="fa-IR" dirty="0" smtClean="0"/>
              <a:t>مورد2- در امتياز (برابر شش) بازي به روش عادي ادامه مي‏يابد اگر به مطابق تصميمات متخذه در قبل از مسابقه روش «تاي-بريك» مي‏يابد اجرا مي‏شده است. آيا امتيازات بدست آمده محسوب مي‏شوند؟</a:t>
            </a:r>
            <a:br>
              <a:rPr lang="fa-IR" dirty="0" smtClean="0"/>
            </a:br>
            <a:r>
              <a:rPr lang="fa-IR" dirty="0" smtClean="0"/>
              <a:t>پاسخ: اگر اشتباه قبل از به گردش درآمدن توپ براي امتياز دوم آشكار شود، امتياز اول محسوب مي‏گردد ولي اشتباه بعد از به گردش درآمدن توپ براي امتياز دوم صورت گيرد روش عادي بايد ادامه يابد. اگر امتياز (برابر هشت) يا اعداد زوج بالا برسد بايد روش «تاي-بريك اجرا شود.</a:t>
            </a:r>
            <a:br>
              <a:rPr lang="fa-IR" dirty="0" smtClean="0"/>
            </a:br>
            <a:endParaRPr lang="fa-IR" dirty="0"/>
          </a:p>
        </p:txBody>
      </p:sp>
    </p:spTree>
  </p:cSld>
  <p:clrMapOvr>
    <a:masterClrMapping/>
  </p:clrMapOvr>
  <p:transition>
    <p:fad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681682"/>
          </a:xfrm>
        </p:spPr>
        <p:txBody>
          <a:bodyPr>
            <a:normAutofit fontScale="92500" lnSpcReduction="20000"/>
          </a:bodyPr>
          <a:lstStyle/>
          <a:p>
            <a:r>
              <a:rPr lang="fa-IR" dirty="0" smtClean="0"/>
              <a:t>مورد3- اگر در حين «تاي-بريك» براي بازي انفرادي يا دوبل، بازيكني خارج از نوبت سرويس بزند، آيا ترتيب سرويس بصورت جديد و تا پايان گيم ادامه مي‏يابد؟</a:t>
            </a:r>
            <a:br>
              <a:rPr lang="fa-IR" dirty="0" smtClean="0"/>
            </a:br>
            <a:r>
              <a:rPr lang="fa-IR" dirty="0" smtClean="0"/>
              <a:t>پاسخ: بله- سؤالاتي كه مربوط به تبيين قوانين است و موضوع آن اعمال شرايط ويژه مي‏باشد بايد توسط داور تصميم‏گيري شود. با اين وجود اگر داور و يا بازيكن نسبت به تصميم‏گرفته شده اطمينان نداشته باشد، مي‏توان از سرداور تقاضاي تصميم‏گيري نمود كه اين نهائي است.</a:t>
            </a:r>
            <a:br>
              <a:rPr lang="fa-IR" dirty="0" smtClean="0"/>
            </a:br>
            <a:r>
              <a:rPr lang="fa-IR" dirty="0" smtClean="0"/>
              <a:t>مورد4- اعلام «خارج» مي‏شود اما بازيكن مدعي است كه توپ صحيح بوده آيا سرداور مي‏تواند در اين مورد تصميم‏گيري كند؟</a:t>
            </a:r>
            <a:br>
              <a:rPr lang="fa-IR" dirty="0" smtClean="0"/>
            </a:br>
            <a:r>
              <a:rPr lang="fa-IR" dirty="0" smtClean="0"/>
              <a:t>پاسخ: خبر- از آنجا كه اين مورد يك رويداد لحظه‏اي است و اين موضوع واقع مشخص كه در يك لحظه زماني مشخص به وقوع پيوسته و تمام شده مي‏باشد، لذا تصميم مسئولان حاضر در زمين نهائي خواهد بود.</a:t>
            </a:r>
            <a:br>
              <a:rPr lang="fa-IR" dirty="0" smtClean="0"/>
            </a:br>
            <a:r>
              <a:rPr lang="fa-IR" dirty="0" smtClean="0"/>
              <a:t>مورد5-آيا در صورتي كه به نظر داور خطاي واضحي در زمان گردش توپ صورت گرفته باشد، مي‏تواند پس از تبادل پايان توپ و تعيين نتيجه نظر خط نگهدار را تغيير دهد؟</a:t>
            </a:r>
            <a:br>
              <a:rPr lang="fa-IR" dirty="0" smtClean="0"/>
            </a:br>
            <a:r>
              <a:rPr lang="fa-IR" dirty="0" smtClean="0"/>
              <a:t>پاسخ: خير مگر اينكه بنا به اعتقاد داور «مانع حريف» شده باشند در غير اينصورت داور تنها در صورتي مي‏تواند نظر خط نگهدار راتغيير دهد كه اينكار را بلافاصله پس از انجام خطا صورت دهد.</a:t>
            </a:r>
            <a:br>
              <a:rPr lang="fa-IR" dirty="0" smtClean="0"/>
            </a:br>
            <a:r>
              <a:rPr lang="fa-IR" dirty="0" smtClean="0"/>
              <a:t>مورد 6- خط نگهدار اعلام «خارج» مي‏كند. داور كه به وضوح نديده است، گمان مي‏برد كه توپ صحيح بوده.</a:t>
            </a:r>
            <a:endParaRPr lang="fa-IR" dirty="0"/>
          </a:p>
        </p:txBody>
      </p:sp>
    </p:spTree>
  </p:cSld>
  <p:clrMapOvr>
    <a:masterClrMapping/>
  </p:clrMapOvr>
  <p:transition>
    <p:fad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681682"/>
          </a:xfrm>
        </p:spPr>
        <p:txBody>
          <a:bodyPr>
            <a:normAutofit fontScale="92500"/>
          </a:bodyPr>
          <a:lstStyle/>
          <a:p>
            <a:r>
              <a:rPr lang="fa-IR" dirty="0" smtClean="0"/>
              <a:t>آيا داور مي‏تواند خلاف نظر نگهداري رأي دهد؟</a:t>
            </a:r>
            <a:br>
              <a:rPr lang="fa-IR" dirty="0" smtClean="0"/>
            </a:br>
            <a:r>
              <a:rPr lang="fa-IR" dirty="0" smtClean="0"/>
              <a:t>پاسخ: خير- داور تنها در صورتي مي‏تواند نظر دستياران خود را تغيير دهد كه هيچ شك و شبهه‏اي نداشته باشد. او تنها در صورتي مي‏تواند نظر خط نگهداري را كه توپي را صحيح مي‏داند تغيير دهد كه بتواند فاصله‏اي بين توپ و خط را ببيند. داور تنها در صورتي مي‏تواند توپ «خارج» اعلام شده و يا خطائي كه توسط خط نگهدار اعلام شده را تغيير دهد كه برخورد توپ و يا فرود توپ در محدوده داخل خطوط زمين را مشاهده كرده باشد.</a:t>
            </a:r>
            <a:br>
              <a:rPr lang="fa-IR" dirty="0" smtClean="0"/>
            </a:br>
            <a:r>
              <a:rPr lang="fa-IR" dirty="0" smtClean="0"/>
              <a:t>مورد7- آيا خط نگهدار مي‏تواند پس از اعلام امتياز توسط داور نظر خود را تغيير دهد؟</a:t>
            </a:r>
            <a:br>
              <a:rPr lang="fa-IR" dirty="0" smtClean="0"/>
            </a:br>
            <a:r>
              <a:rPr lang="fa-IR" dirty="0" smtClean="0"/>
              <a:t>پاسخ: بله- اگر خط نگهدار متوجه اشتباه خود شود مي‏تواند آن را تصحيح كند بشرط آنكه بلافاصله چنين كند.</a:t>
            </a:r>
            <a:br>
              <a:rPr lang="fa-IR" dirty="0" smtClean="0"/>
            </a:br>
            <a:r>
              <a:rPr lang="fa-IR" dirty="0" smtClean="0"/>
              <a:t>مورد8- بازيكن پس از اعلام «خارج» توسط خط نگهدار مدعي است كه توپي را كه برگشت داده، صحيح بوده است. آيا داور مي‏تواند خط نگهدار را تغيير دهد؟</a:t>
            </a:r>
            <a:br>
              <a:rPr lang="fa-IR" dirty="0" smtClean="0"/>
            </a:br>
            <a:r>
              <a:rPr lang="fa-IR" dirty="0" smtClean="0"/>
              <a:t>پاسخ: خير- داور هيچگاه نمي تواند در نتيجه اعتراض يا درخواست رسيدگي بازيكن، آنچه را كه اعلام شده تغيير دهد.</a:t>
            </a:r>
            <a:br>
              <a:rPr lang="fa-IR" dirty="0" smtClean="0"/>
            </a:br>
            <a:endParaRPr lang="fa-IR" dirty="0"/>
          </a:p>
        </p:txBody>
      </p:sp>
    </p:spTree>
  </p:cSld>
  <p:clrMapOvr>
    <a:masterClrMapping/>
  </p:clrMapOvr>
  <p:transition>
    <p:fad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610244"/>
          </a:xfrm>
        </p:spPr>
        <p:txBody>
          <a:bodyPr>
            <a:normAutofit fontScale="92500"/>
          </a:bodyPr>
          <a:lstStyle/>
          <a:p>
            <a:r>
              <a:rPr lang="fa-IR" dirty="0" smtClean="0"/>
              <a:t>ماده30- حفظ تداوم بازي و زمانهاي استراحت</a:t>
            </a:r>
            <a:br>
              <a:rPr lang="fa-IR" dirty="0" smtClean="0"/>
            </a:br>
            <a:r>
              <a:rPr lang="fa-IR" dirty="0" smtClean="0"/>
              <a:t>از لحظه اجراي سرويس اول تا خاتمه مسابقه بازي بايد بصورتي مستمر ادامه يايد و شرايط زير نيز مراعات شود.</a:t>
            </a:r>
            <a:br>
              <a:rPr lang="fa-IR" dirty="0" smtClean="0"/>
            </a:br>
            <a:r>
              <a:rPr lang="fa-IR" dirty="0" smtClean="0"/>
              <a:t>الف) اگر سرويس اول خطا باشد، سرويس كنند. بايد بدون تأخير اقدام به زدن سرويس بايد همگون با سرعت معقول زننده سرويس بازي كند و هنگامي كه سرويس كننده آماده زدن سرويس است، او نيز آماده دريافت سرويس باشد. هنگام تعويض زمين از لحظه‏اي كه توپ از گردش خارج مي‏شود تا زمانيكه توپ جهت امتياز اول گيم بعدي به گردش افتد، حداكثر فاصله زماني يك دقيقه و سي‏ثانيه مي‏باشد. داور بايد در جائيكه مانع و تداخلي موجب عدم استمرار بازي مي‏شود، از اختيارات خود استفاده كند. سازمان دهندگان مسابقات بين المللي و مسابقات تيمي كه به مورد تأئيد </a:t>
            </a:r>
            <a:r>
              <a:rPr lang="en-US" dirty="0" smtClean="0"/>
              <a:t>ITF</a:t>
            </a:r>
            <a:r>
              <a:rPr lang="fa-IR" dirty="0" smtClean="0"/>
              <a:t> هستند مي‏توانند فاصله زماني مجاز بين دو امتياز را خود تعيين نمايند كه به هر حال نبايد بيش از 25 ثانيه باشد.</a:t>
            </a:r>
            <a:br>
              <a:rPr lang="fa-IR" dirty="0" smtClean="0"/>
            </a:br>
            <a:r>
              <a:rPr lang="fa-IR" dirty="0" smtClean="0"/>
              <a:t>ب) هيچگاه نبايد جهت تجديد نيرو و يا نفس‏گيري و يا بخاطر وضعيت فيزيكي بازيكن، بازي را به حال تعليق درآورد، در آن تأخير بوجود آورد و يا مانعي در ادامه بازي ايجاد نمود. به هر حال در پيش آمدهاي منجر به جراحت داور مي‏تواند براي يكبار و به مدت سه دقيقه بازي را متوقف كند.</a:t>
            </a:r>
            <a:endParaRPr lang="fa-IR" dirty="0"/>
          </a:p>
        </p:txBody>
      </p:sp>
    </p:spTree>
  </p:cSld>
  <p:clrMapOvr>
    <a:masterClrMapping/>
  </p:clrMapOvr>
  <p:transition>
    <p:fad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681682"/>
          </a:xfrm>
        </p:spPr>
        <p:txBody>
          <a:bodyPr>
            <a:normAutofit fontScale="92500" lnSpcReduction="20000"/>
          </a:bodyPr>
          <a:lstStyle/>
          <a:p>
            <a:r>
              <a:rPr lang="fa-IR" dirty="0" smtClean="0"/>
              <a:t>سازمان دهندگان مسابقات بين‏ المللي و مسابقات تيمي مورد تأئيد فدراسيون بين‏ المللي تنيس </a:t>
            </a:r>
            <a:r>
              <a:rPr lang="en-US" dirty="0" smtClean="0"/>
              <a:t>ITF</a:t>
            </a:r>
            <a:r>
              <a:rPr lang="fa-IR" dirty="0" smtClean="0"/>
              <a:t> مي‏تواند اين يك بار مهلت توقف بازي را از سه دقيقه به پنج دقيقه افزايش دهند.</a:t>
            </a:r>
            <a:br>
              <a:rPr lang="fa-IR" dirty="0" smtClean="0"/>
            </a:br>
            <a:r>
              <a:rPr lang="fa-IR" dirty="0" smtClean="0"/>
              <a:t>ج) اگر تحت شرايطي خارج از اختيار بازيكن البسه، كفش يا وسايل او (بغير از راكت تنيس) دچار اشكال يا آسيب شوند به نحوي كه ادامه بازي را ناممكن يا ناراحت كننده كند، داور مي‏تواند بازي را متوقف كند تا اشكال تصحيح شود.</a:t>
            </a:r>
            <a:br>
              <a:rPr lang="fa-IR" dirty="0" smtClean="0"/>
            </a:br>
            <a:r>
              <a:rPr lang="fa-IR" dirty="0" smtClean="0"/>
              <a:t>د) داور مي‏تواند هر زمان كه ضروري باشند يا مناسب تشخيص دهد بازيكن را متوقف كند و يا به تأخير اندازد.</a:t>
            </a:r>
            <a:br>
              <a:rPr lang="fa-IR" dirty="0" smtClean="0"/>
            </a:br>
            <a:r>
              <a:rPr lang="fa-IR" dirty="0" smtClean="0"/>
              <a:t>ه) بعد از ست سوم يا در مورد بانوان پس از ست دوم هر كدام از بازيكنان مي‏توانند حداكثر ده دقيقه استراحت كنند. در كشورهائي كه در عرض جغرافي 15 شمالي و 15 جنوبي واقع شده‏اند مدت استراحت 45 دقيقه و يا بيشتر است. در صورت لزوم و در صورتيكه شرايط خارج از اختيار بازيكنان ايجاد كند، داور مي‏تواند بازي را تا مدتي كه لازم مي‏داند متوقف كند. اگر بازي متوقف شود و به روز ديگري موكول گردد. اين استراحت پس از انجام سه «ست»، (مورد بانوان پس از انجام دو ست بازي) انجام مي‏شود. در اين مورد يك ست ناتمام به عنوان يك ست كامل به حساب مي‏آيد. هر كشور و يا كميته سازمان دهنده مسابقات جهاني و مسابقات سطوح پائين‏ تر، بجز مسابقات حرفه‏اي بين المللي تنيس (جام ديويس و جام فدراسيون) مختار هستند كه اين شرايط را تعديل يا از قوانين خود حذف نمايد و به شرط آن كه اعلام اين امر قبل از شروع مسابقات صورت گيرد.</a:t>
            </a:r>
            <a:endParaRPr lang="fa-IR" dirty="0"/>
          </a:p>
        </p:txBody>
      </p:sp>
    </p:spTree>
  </p:cSld>
  <p:clrMapOvr>
    <a:masterClrMapping/>
  </p:clrMapOvr>
  <p:transition>
    <p:fad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idx="1"/>
          </p:nvPr>
        </p:nvSpPr>
        <p:spPr>
          <a:xfrm>
            <a:off x="500063" y="714375"/>
            <a:ext cx="8229600" cy="5603875"/>
          </a:xfrm>
        </p:spPr>
        <p:txBody>
          <a:bodyPr/>
          <a:lstStyle/>
          <a:p>
            <a:r>
              <a:rPr lang="fa-IR" dirty="0" smtClean="0"/>
              <a:t>و) كميته مسابقات اختيار تصميم‏گيري در مورد ميزان زمان مجاز براي گرم كردن پيش از شروع مسابقه را دارد. اما اين زمان نبايد بيش از 5 دقيقه شود و بايد قبل از آغاز مسابقات اعلام شود.</a:t>
            </a:r>
            <a:br>
              <a:rPr lang="fa-IR" dirty="0" smtClean="0"/>
            </a:br>
            <a:r>
              <a:rPr lang="fa-IR" dirty="0" smtClean="0"/>
              <a:t>ز) هنگاميكه اعمال سيستم تنبيه مرحله به مرحله و «تنبيه امتياز» مورد تأئيد باشد، داور بايد تصميم خود را در محدوده قوانين اين سيستم اتخاذ نمايد (تنبيه مرحله به مرحله) تنبيهي است كه مرور شدت مجازات با هر خطائي اضافي افزايش مي‏يابد. مثلاً اول اخطار داده مي‏شود، سپس امتياز كسب مي‏گردد، بعد گيم به حريف واگذار مي‏شود و در آخر بازيكن اخراج مي‏شود اما در تنبيه با كسر امتياز با هر خطاي بازيكن يك امتياز به حريف داده مي‏شود. </a:t>
            </a:r>
            <a:br>
              <a:rPr lang="fa-IR" dirty="0" smtClean="0"/>
            </a:br>
            <a:r>
              <a:rPr lang="fa-IR" dirty="0" smtClean="0"/>
              <a:t>ح) در صورت نقض قوانين مربوط به ادامه بازي به صورت مستمر، داور مي‏تواند پس از دادن اخطار لازم، بازيكن خاطي را فاقد صلاحيت ادامه بازي اعلام كند.</a:t>
            </a:r>
            <a:br>
              <a:rPr lang="fa-IR" dirty="0" smtClean="0"/>
            </a:br>
            <a:r>
              <a:rPr lang="fa-IR" dirty="0" smtClean="0"/>
              <a:t>1- </a:t>
            </a:r>
            <a:r>
              <a:rPr lang="en-US" dirty="0" smtClean="0"/>
              <a:t>Point Penalty</a:t>
            </a:r>
            <a:r>
              <a:rPr lang="fa-IR" dirty="0" smtClean="0"/>
              <a:t/>
            </a:r>
            <a:br>
              <a:rPr lang="fa-IR" dirty="0" smtClean="0"/>
            </a:br>
            <a:r>
              <a:rPr lang="fa-IR" dirty="0" smtClean="0"/>
              <a:t>2-</a:t>
            </a:r>
            <a:r>
              <a:rPr lang="en-US" dirty="0" smtClean="0"/>
              <a:t>non-</a:t>
            </a:r>
            <a:r>
              <a:rPr lang="en-US" dirty="0" err="1" smtClean="0"/>
              <a:t>Accumulatue</a:t>
            </a:r>
            <a:r>
              <a:rPr lang="en-US" dirty="0" smtClean="0"/>
              <a:t> Point Penalty</a:t>
            </a:r>
            <a:endParaRPr lang="fa-IR" dirty="0"/>
          </a:p>
        </p:txBody>
      </p:sp>
    </p:spTree>
  </p:cSld>
  <p:clrMapOvr>
    <a:masterClrMapping/>
  </p:clrMapOvr>
  <p:transition>
    <p:fad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681682"/>
          </a:xfrm>
        </p:spPr>
        <p:txBody>
          <a:bodyPr>
            <a:normAutofit fontScale="85000" lnSpcReduction="20000"/>
          </a:bodyPr>
          <a:lstStyle/>
          <a:p>
            <a:r>
              <a:rPr lang="fa-IR" dirty="0" smtClean="0"/>
              <a:t>ماده 31- راهنمائي بازيكن توسط مربي يا غيره</a:t>
            </a:r>
            <a:br>
              <a:rPr lang="fa-IR" dirty="0" smtClean="0"/>
            </a:br>
            <a:r>
              <a:rPr lang="fa-IR" dirty="0" smtClean="0"/>
              <a:t>در حين انجام مسابقات تيمي، بازيكن مي‏تواند در مواقع تعويض زمين، در خاتمه گيم، توسط كاپيتان كه در زمين بازي حضور دارد راهنمائي شود. اما اين قانون شامل مواقعي كه در ضمن اجراي «تاي بريك» تعويض زمين صورت مي‏گيرد، نمي‏شود. در هيچ مسابقه ديگري بازيكن حق دريافت راهنمائي ندارد، اعمال دقيق مفاد اين قانون ضروري است. پس از دادن اخطار لازم مي‏توان بازيكن خاطي را اخراج كرد. در تنبيه مرحله داور مي‏بايد مجازاتهائي منطبق بر اين روش تنبيهي اعمال نمايد.</a:t>
            </a:r>
            <a:br>
              <a:rPr lang="fa-IR" dirty="0" smtClean="0"/>
            </a:br>
            <a:r>
              <a:rPr lang="fa-IR" dirty="0" smtClean="0"/>
              <a:t>مورد 1- اگر راهنمائي بازيكن بصورتي غير آشكار و با علائم صورت گيرد، آيا بايد به او اخطار داد و يا بازيكن را اخراج كرد؟</a:t>
            </a:r>
            <a:br>
              <a:rPr lang="fa-IR" dirty="0" smtClean="0"/>
            </a:br>
            <a:r>
              <a:rPr lang="fa-IR" dirty="0" smtClean="0"/>
              <a:t>پاسخ: داور بايد به محض اطلاع از راهنمائي شدن بازيكن چه به صورت گفتاري و چه به صورت علائم، اتخاذ تصميم نمايد. اگر داور متوجه راهنمائي بازيكن نشود، حريف مي‏تواند توجه او را به اين مطلب جلب نمايد.</a:t>
            </a:r>
            <a:br>
              <a:rPr lang="fa-IR" dirty="0" smtClean="0"/>
            </a:br>
            <a:r>
              <a:rPr lang="fa-IR" dirty="0" smtClean="0"/>
              <a:t>مورد2- آيا بازيكن مي‏تواند در زمان استراحت قانوني، مطابق ماده 30 (ه) و يا هنگامي كه بازي متوقف شده و او زمين را ترك كرده، (راهنمائي شود؟)</a:t>
            </a:r>
            <a:br>
              <a:rPr lang="fa-IR" dirty="0" smtClean="0"/>
            </a:br>
            <a:r>
              <a:rPr lang="fa-IR" dirty="0" smtClean="0"/>
              <a:t>پاسخ: بله- در اين شرايط بازيكن در زمين بازي حضور ندارد، هيچ محدوديتي براي دريافت «راهنمائي» وجود ندارد.</a:t>
            </a:r>
            <a:br>
              <a:rPr lang="fa-IR" dirty="0" smtClean="0"/>
            </a:br>
            <a:r>
              <a:rPr lang="fa-IR" dirty="0" smtClean="0"/>
              <a:t>تبصره:</a:t>
            </a:r>
            <a:br>
              <a:rPr lang="fa-IR" dirty="0" smtClean="0"/>
            </a:br>
            <a:r>
              <a:rPr lang="fa-IR" dirty="0" smtClean="0"/>
              <a:t>كلمه «راهنمائي» شامل هر نوع تعليم يا راهنمائي مي‏گردد.</a:t>
            </a:r>
            <a:br>
              <a:rPr lang="fa-IR" dirty="0" smtClean="0"/>
            </a:br>
            <a:r>
              <a:rPr lang="fa-IR" dirty="0" smtClean="0"/>
              <a:t>1- </a:t>
            </a:r>
            <a:r>
              <a:rPr lang="en-US" dirty="0" smtClean="0"/>
              <a:t>coaching</a:t>
            </a:r>
            <a:r>
              <a:rPr lang="fa-IR" dirty="0" smtClean="0"/>
              <a:t/>
            </a:r>
            <a:br>
              <a:rPr lang="fa-IR" dirty="0" smtClean="0"/>
            </a:br>
            <a:endParaRPr lang="fa-IR" dirty="0"/>
          </a:p>
        </p:txBody>
      </p:sp>
    </p:spTree>
  </p:cSld>
  <p:clrMapOvr>
    <a:masterClrMapping/>
  </p:clrMapOvr>
  <p:transition>
    <p:fad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538806"/>
          </a:xfrm>
        </p:spPr>
        <p:txBody>
          <a:bodyPr>
            <a:normAutofit fontScale="92500" lnSpcReduction="10000"/>
          </a:bodyPr>
          <a:lstStyle/>
          <a:p>
            <a:r>
              <a:rPr lang="fa-IR" dirty="0" smtClean="0"/>
              <a:t>ماده 32- تعويض توپ</a:t>
            </a:r>
            <a:br>
              <a:rPr lang="fa-IR" dirty="0" smtClean="0"/>
            </a:br>
            <a:r>
              <a:rPr lang="fa-IR" dirty="0" smtClean="0"/>
              <a:t>در مواردي كه بايد توپها را پس از تعداد گيمهاي مشخص تعويض كرد، اگر توپها در موعد مقرر تعويض نشوند اين اشتباه بايد طوري تصحيح شود كه بازيكني (و دو يار در بازي دوبل) كه در صورت تعويض به موقع توپها نوبت سرويس او بوده است مجدداً نوبت سرويس او فرا رسد. از آن به بعد بايد تعويض توپها طوري قرار گيرد كه فاصله تعداد گيمهاي مشخص شده براي تعويض توپها رعايت شود.</a:t>
            </a:r>
            <a:br>
              <a:rPr lang="fa-IR" dirty="0" smtClean="0"/>
            </a:br>
            <a:r>
              <a:rPr lang="fa-IR" dirty="0" smtClean="0"/>
              <a:t>ماده33- بازي دوبل</a:t>
            </a:r>
            <a:br>
              <a:rPr lang="fa-IR" dirty="0" smtClean="0"/>
            </a:br>
            <a:r>
              <a:rPr lang="fa-IR" dirty="0" smtClean="0"/>
              <a:t>بجز موارد ذيل قوانين فوق‏الذكر در بازي دوبل نيز صدق مي‏كنند.</a:t>
            </a:r>
            <a:br>
              <a:rPr lang="fa-IR" dirty="0" smtClean="0"/>
            </a:br>
            <a:r>
              <a:rPr lang="fa-IR" dirty="0" smtClean="0"/>
              <a:t>ماده 34- زمين بازي دوبل</a:t>
            </a:r>
            <a:br>
              <a:rPr lang="fa-IR" dirty="0" smtClean="0"/>
            </a:br>
            <a:r>
              <a:rPr lang="fa-IR" dirty="0" smtClean="0"/>
              <a:t>در بازي دوبل، عرض زمين بايد 97/10 متر باشد، يعني در هر نيمه 37/1 متر عريض‏تر از زمين بازي انفرادي و آن بخشهائي از خطوط كناري زمين بازي انفرادي كه بين دو خط سرويس واقع مي‏شوند به نام «خطوط سرويس كناري» ناميده مي‏شوند. در موارد ديگر زمين بازي، همان است كه در ماده يك شرح داده شده است اما قسمتهائي از خطوط كناري زمين انفرادي كه بين خط انتهائي و خط سرويس در هر ست تور واقع شده را مي‏توان حذف نمود.</a:t>
            </a:r>
            <a:br>
              <a:rPr lang="fa-IR" dirty="0" smtClean="0"/>
            </a:br>
            <a:endParaRPr lang="fa-IR" dirty="0"/>
          </a:p>
        </p:txBody>
      </p:sp>
    </p:spTree>
  </p:cSld>
  <p:clrMapOvr>
    <a:masterClrMapping/>
  </p:clrMapOvr>
  <p:transition>
    <p:fad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idx="1"/>
          </p:nvPr>
        </p:nvSpPr>
        <p:spPr>
          <a:xfrm>
            <a:off x="457200" y="857250"/>
            <a:ext cx="8229600" cy="5467350"/>
          </a:xfrm>
        </p:spPr>
        <p:txBody>
          <a:bodyPr/>
          <a:lstStyle/>
          <a:p>
            <a:r>
              <a:rPr lang="fa-IR" dirty="0" smtClean="0"/>
              <a:t>ماده 35- ترتيب سرويس در بازي دوبل</a:t>
            </a:r>
            <a:br>
              <a:rPr lang="fa-IR" dirty="0" smtClean="0"/>
            </a:br>
            <a:r>
              <a:rPr lang="fa-IR" dirty="0" smtClean="0"/>
              <a:t>ترتيب زدن سرويس در ابتداي هر ست به شرح زير انجام مي‏گيرد:</a:t>
            </a:r>
            <a:br>
              <a:rPr lang="fa-IR" dirty="0" smtClean="0"/>
            </a:br>
            <a:r>
              <a:rPr lang="fa-IR" dirty="0" smtClean="0"/>
              <a:t>دو ياري كه نوبت سرويس دارند، در گيم اول هر ست بايد تصميم بگيرند كه كداميك سرويس نمايند و دو يار طرف ديگر بايد به همين ترتيب براي زدن سرويس گيم دوم تصميم بگيرند و يا بازيكني كه در گيم اول سرويس كرده بايد در گيم سوم سرويس كند و يار بازيكني كه در گيم دوم سرويس كرده بايد در گيم چهارم سرويس كند و به همين ترتيب در گيمهاي بعدي «ست» بايد عمل شود.</a:t>
            </a:r>
            <a:br>
              <a:rPr lang="fa-IR" dirty="0" smtClean="0"/>
            </a:br>
            <a:r>
              <a:rPr lang="fa-IR" dirty="0" smtClean="0"/>
              <a:t>مورد 1- در بازي «دوبل» يكي از بازيكنان در موعد مقرر حاضر نمي‏شود و يار او مدعي است كه اجازه دارد به تنهائي مقابل حريفان بازي كند. آيا ادعاي او صحيح است؟</a:t>
            </a:r>
            <a:br>
              <a:rPr lang="fa-IR" dirty="0" smtClean="0"/>
            </a:br>
            <a:r>
              <a:rPr lang="fa-IR" dirty="0" smtClean="0"/>
              <a:t>پاسخ: خير</a:t>
            </a:r>
            <a:endParaRPr lang="fa-IR" dirty="0"/>
          </a:p>
        </p:txBody>
      </p:sp>
    </p:spTree>
  </p:cSld>
  <p:clrMapOvr>
    <a:masterClrMapping/>
  </p:clrMapOvr>
  <p:transition>
    <p:fad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610244"/>
          </a:xfrm>
        </p:spPr>
        <p:txBody>
          <a:bodyPr/>
          <a:lstStyle/>
          <a:p>
            <a:r>
              <a:rPr lang="fa-IR" dirty="0" smtClean="0"/>
              <a:t>ماده 36- ترتيب دريافت سرويس در بازي دوبل</a:t>
            </a:r>
            <a:br>
              <a:rPr lang="fa-IR" dirty="0" smtClean="0"/>
            </a:br>
            <a:r>
              <a:rPr lang="fa-IR" dirty="0" smtClean="0"/>
              <a:t>ترتيب دريافت سرويس بايد در ابتداي هر ست به شرح ذيل مشخص گردد:</a:t>
            </a:r>
            <a:br>
              <a:rPr lang="fa-IR" dirty="0" smtClean="0"/>
            </a:br>
            <a:r>
              <a:rPr lang="fa-IR" dirty="0" smtClean="0"/>
              <a:t>دو ياري كه در گيم اول دريافت كننده سرويس هستند بايد تصميم بگيرند كه كداميك دريافت كننده اولين سرويس باشد. دو يار طرف ديگر نيز بايد به همين ترتيب تصميم بگيرند كه كداميك دريافت كننده اولين سرويس در گيم دوم باشند كه در اين فرد كه در هر دو طرف كه براي دريافت سرويس مشخص شده‏اند، همچنان در كليه گيمهاي زوج آن ست دريافت كننده اولين سرويس باشد. دو يار بايد در هر گيم به تناوب دريافت كننده سرويس باشند.</a:t>
            </a:r>
            <a:br>
              <a:rPr lang="fa-IR" dirty="0" smtClean="0"/>
            </a:br>
            <a:r>
              <a:rPr lang="fa-IR" dirty="0" smtClean="0"/>
              <a:t>مورد 1- آيا در بازي دوبل فرد سرويس كننده با يار دريافت كننده سرويس مجاز است در حالي قرار گيرد كه مانع ديد دريافت كننده سرويس شود؟</a:t>
            </a:r>
            <a:br>
              <a:rPr lang="fa-IR" dirty="0" smtClean="0"/>
            </a:br>
            <a:r>
              <a:rPr lang="fa-IR" dirty="0" smtClean="0"/>
              <a:t>پاسخ: بله- يار فرد سرويس كننده با يار فرد دريافت كننده سرويس مي‏تواند در هر حالتي و محلي از زمين خود كه بخواهد چه در داخل و چه در خارج محدوده خطوط زمين قرار بگيرد.</a:t>
            </a:r>
            <a:endParaRPr lang="fa-IR" dirty="0"/>
          </a:p>
        </p:txBody>
      </p:sp>
    </p:spTree>
  </p:cSld>
  <p:clrMapOvr>
    <a:masterClrMapping/>
  </p:clrMapOvr>
  <p:transition>
    <p:fad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681682"/>
          </a:xfrm>
        </p:spPr>
        <p:txBody>
          <a:bodyPr>
            <a:normAutofit fontScale="92500" lnSpcReduction="10000"/>
          </a:bodyPr>
          <a:lstStyle/>
          <a:p>
            <a:r>
              <a:rPr lang="fa-IR" dirty="0" smtClean="0"/>
              <a:t>ماده 37- سرويس خارج از نوبت در بازي دوبل</a:t>
            </a:r>
            <a:br>
              <a:rPr lang="fa-IR" dirty="0" smtClean="0"/>
            </a:br>
            <a:r>
              <a:rPr lang="fa-IR" dirty="0" smtClean="0"/>
              <a:t>اگر يكي از دو يار، خارج از نوبت سرويس كند، يار او مي‏بايد سرويس مي‏كرده و به محض آشكار شدن اشتباه بايد اقدام به زدن سرويس كند، اما تمام امتيازات قبلي محسوب مي‏گردد و سرويس خطاي زده شده قبل از آشكار شدن اشتباه نيز به قوت خود باقي است. اگر قبل از آشكار شدن اشتباه و گيم شود ترتيب زدن سرويس به صورت تغيير يافته ادامه يابد.</a:t>
            </a:r>
            <a:br>
              <a:rPr lang="fa-IR" dirty="0" smtClean="0"/>
            </a:br>
            <a:r>
              <a:rPr lang="fa-IR" dirty="0" smtClean="0"/>
              <a:t>ماده 38- دريافت سرويس خارج از نوبت در بازي دوبل</a:t>
            </a:r>
            <a:br>
              <a:rPr lang="fa-IR" dirty="0" smtClean="0"/>
            </a:br>
            <a:r>
              <a:rPr lang="fa-IR" dirty="0" smtClean="0"/>
              <a:t>اگر در يك گيم ترتيب دريافت سرويس توسط دريافت كنندگان سرويس تغيير يابد، اين ترتيب تغيير يافته بايد تا پايان گيم مراعات شود اما دو يار بايد ترتيب اوليه را در دريافت سرويس در گيم بعدي آن است كه دريافت كننده سرويس مي‏شوند. مراعات نمايند.</a:t>
            </a:r>
            <a:br>
              <a:rPr lang="fa-IR" dirty="0" smtClean="0"/>
            </a:br>
            <a:r>
              <a:rPr lang="fa-IR" dirty="0" smtClean="0"/>
              <a:t>ماده 39- خطاي سرويس در بازي دوبل</a:t>
            </a:r>
            <a:br>
              <a:rPr lang="fa-IR" dirty="0" smtClean="0"/>
            </a:br>
            <a:r>
              <a:rPr lang="fa-IR" dirty="0" smtClean="0"/>
              <a:t>سرويس در صورتي كه از مفاد ماده 10 پيروي كند خطا محسوب مي‏گردد و چنانچه توپ با يار فرد سرويس كننده يا آنچه او پوشيده يا به همراه دارد برخورد نمايد آن نيز خطا محسوب مي‏شود اما اگر توپ سرويس شده قبل از برخورد با زمين به يار دريافت كننده يا هر آنچه پوشيده يا به همراه دارد، اصابت نمايد و اين توپ مطابق ماده 14 (الف) بجا نباشد، سرويس كننده برنده امتياز مي‏باشد.</a:t>
            </a:r>
            <a:br>
              <a:rPr lang="fa-IR" dirty="0" smtClean="0"/>
            </a:br>
            <a:endParaRPr lang="fa-IR" dirty="0"/>
          </a:p>
        </p:txBody>
      </p:sp>
    </p:spTree>
  </p:cSld>
  <p:clrMapOvr>
    <a:masterClrMapping/>
  </p:clrMapOvr>
  <p:transition>
    <p:fad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610244"/>
          </a:xfrm>
        </p:spPr>
        <p:txBody>
          <a:bodyPr>
            <a:normAutofit fontScale="92500" lnSpcReduction="20000"/>
          </a:bodyPr>
          <a:lstStyle/>
          <a:p>
            <a:r>
              <a:rPr lang="fa-IR" dirty="0" smtClean="0"/>
              <a:t>ماده 40-گردش توپ در بازي دوبل</a:t>
            </a:r>
            <a:br>
              <a:rPr lang="fa-IR" dirty="0" smtClean="0"/>
            </a:br>
            <a:r>
              <a:rPr lang="fa-IR" dirty="0" smtClean="0"/>
              <a:t>توپ بايد به تناوب و هر بار توسط يكي از دو يار كه در دو طرف قرار گرفته‏اند زده شود واگر توپ با يكي از بازيكنان در تناقض با مفاد اين ماده برخورد نمايد، حريفان برنده امتياز مي‏شوند.</a:t>
            </a:r>
            <a:br>
              <a:rPr lang="fa-IR" dirty="0" smtClean="0"/>
            </a:br>
            <a:r>
              <a:rPr lang="fa-IR" dirty="0" smtClean="0"/>
              <a:t>تبصره: مگر در مواردي كه بصورتي ديگر ذكر شده است هر گونه اشاره‏اي در اين موارد به آقايان، بانوان را شامل مي‏گردد.</a:t>
            </a:r>
            <a:br>
              <a:rPr lang="fa-IR" dirty="0" smtClean="0"/>
            </a:br>
            <a:r>
              <a:rPr lang="fa-IR" dirty="0" smtClean="0"/>
              <a:t>ضميمه1: ترتيبات و مقررات لازم جهت انجام آزمايشات ماده 3</a:t>
            </a:r>
            <a:br>
              <a:rPr lang="fa-IR" dirty="0" smtClean="0"/>
            </a:br>
            <a:r>
              <a:rPr lang="fa-IR" dirty="0" smtClean="0"/>
              <a:t>1- مگر در مواقعي كه بصورتي ديگر مشخص شود، تمام آن آزمايشات بايد در حرارت 20 و رطوبت نسبي 60 صورت گيرد. تمام توپها بايد از جعبه خود خارج شده و به مدت 24 ساعت قبل از شروع آزمايشات در حرارت و رطوبت مورد نظر قرار گيرند و در همين درجه حرارت و رطوبت هم مورد آزمايش واقع شوند.</a:t>
            </a:r>
            <a:br>
              <a:rPr lang="fa-IR" dirty="0" smtClean="0"/>
            </a:br>
            <a:r>
              <a:rPr lang="fa-IR" dirty="0" smtClean="0"/>
              <a:t>2- مگر در مواردي كه به صورتي ديگر مشخص گرديده، ميزان فشار اتمسفر در آزمايش بايد نهان باشد كه دستگاه «بارومتر» فشار 76 سانتيمتر را نشان دهد.</a:t>
            </a:r>
            <a:br>
              <a:rPr lang="fa-IR" dirty="0" smtClean="0"/>
            </a:br>
            <a:r>
              <a:rPr lang="fa-IR" dirty="0" smtClean="0"/>
              <a:t>3- مي‏توان اين استانداردها را مطابق با شرايط مكاني نقاط برگزاري مسابقاتيكه ميانيگين حرارت و رطوبت و فشار بارومتري آن به طور مشخص با ميزان 20 و 60 و 76 سانتيمتر اختلاف دارد، تنظيم نمود. چنين استانداردهاي تطابق يافته را مي‏توان از طريق سازمان تنيس كشوري و بوسيله درخواستنامه به فدراسيون بين المللي تنيس ارجاع كرد تا در صورت تأئيد براي آن شرايط مكاني مورد استفاده قرار مي‏گيرد.</a:t>
            </a:r>
            <a:endParaRPr lang="fa-IR" dirty="0"/>
          </a:p>
        </p:txBody>
      </p:sp>
    </p:spTree>
  </p:cSld>
  <p:clrMapOvr>
    <a:masterClrMapping/>
  </p:clrMapOvr>
  <p:transition>
    <p:fade/>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681682"/>
          </a:xfrm>
        </p:spPr>
        <p:txBody>
          <a:bodyPr>
            <a:normAutofit fontScale="92500" lnSpcReduction="10000"/>
          </a:bodyPr>
          <a:lstStyle/>
          <a:p>
            <a:r>
              <a:rPr lang="fa-IR" dirty="0" smtClean="0"/>
              <a:t>- در تمام آزمايشات اندازه‏گيري قطر، از دهانه‏اي حلقوي كه متشكل از يك ورقه فلزي و ترجيحاً مقاوم در مقابل فرسايش با ضخامت يكنواخت 32/0 سانتيمتر استفاده مي‏شود كه داراي دو دهانه گرد به قطرهاي 54/6 و 86/6 سانتيمتر است. سطح داخلي دهانه حلقوي داراي قسمتي محدود به شعاع 16/0 سانتيمتر است. توپ نبايد با وزن خودش بدرون دهانه كوچكتر بيافتد و بايد وزن خودش بدرون دهانه بزرگتر بيافتد.</a:t>
            </a:r>
            <a:br>
              <a:rPr lang="fa-IR" dirty="0" smtClean="0"/>
            </a:br>
            <a:r>
              <a:rPr lang="fa-IR" dirty="0" smtClean="0"/>
              <a:t>5- در اجراي كليه آزمايشات تغيير شكل توپ در ماده 3، دستگاه طراحي شده بوسيله آقاي «پرسي هر برت استيونس» كه در كشور انگليس تحت شماره 230250 به ثبت رسيده با اضافات و اصلاحات صورت گرفته بعدي كه جهت اندازه‏گيري ميزان فرورفتگي پشتي توپ ضروري مي‏باشد. بايد استفاده نمود و يا دستگاهي كه توسط سازمان تنيس كشور مورد تأئيد باشد واعداد وارقام مشابه دستگاه استيونس ارائه دهد</a:t>
            </a:r>
            <a:br>
              <a:rPr lang="fa-IR" dirty="0" smtClean="0"/>
            </a:br>
            <a:r>
              <a:rPr lang="fa-IR" dirty="0" smtClean="0"/>
              <a:t>6- </a:t>
            </a:r>
            <a:br>
              <a:rPr lang="fa-IR" dirty="0" smtClean="0"/>
            </a:br>
            <a:r>
              <a:rPr lang="fa-IR" dirty="0" smtClean="0"/>
              <a:t>6-1 مرحله پيش فشردگي، قبل از آزمايشات توپ بايد آن را بميزان 54/2 بصورت پشت سرهم و در امتداد هر يك از سه محور قائم برهم فشرد و اين عمل را سه بار تكرار كرد كه جمعاً 9 بار توپ تحت فشار قرارداده مي‏شود. تمام آزمايشات بايد در مدت دو ساعت از اين مرحله پيش فشردگي خاتمه يابند.</a:t>
            </a:r>
            <a:br>
              <a:rPr lang="fa-IR" dirty="0" smtClean="0"/>
            </a:br>
            <a:endParaRPr lang="fa-IR" dirty="0"/>
          </a:p>
        </p:txBody>
      </p:sp>
    </p:spTree>
  </p:cSld>
  <p:clrMapOvr>
    <a:masterClrMapping/>
  </p:clrMapOvr>
  <p:transition>
    <p:fade/>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idx="1"/>
          </p:nvPr>
        </p:nvSpPr>
        <p:spPr>
          <a:xfrm>
            <a:off x="428625" y="714375"/>
            <a:ext cx="8229600" cy="5603875"/>
          </a:xfrm>
        </p:spPr>
        <p:txBody>
          <a:bodyPr>
            <a:normAutofit lnSpcReduction="10000"/>
          </a:bodyPr>
          <a:lstStyle/>
          <a:p>
            <a:r>
              <a:rPr lang="fa-IR" dirty="0" smtClean="0"/>
              <a:t>6-2-آزمايش جهش توپ مطابق ماده 3: اندازه‏گيريها نسبت به كف سيماني و انتهاي زيرين توپ صورت مي‏گيرد.</a:t>
            </a:r>
            <a:br>
              <a:rPr lang="fa-IR" dirty="0" smtClean="0"/>
            </a:br>
            <a:r>
              <a:rPr lang="fa-IR" dirty="0" smtClean="0"/>
              <a:t>6-3- آزمايش اندازه‏هاي كمي توپ (مطابق بخش 4 بالا)</a:t>
            </a:r>
            <a:br>
              <a:rPr lang="fa-IR" dirty="0" smtClean="0"/>
            </a:br>
            <a:r>
              <a:rPr lang="fa-IR" dirty="0" smtClean="0"/>
              <a:t>6-4- توپ را طوري در دستگاه اصلاح شده استيونس قرار دهيم كه هيچيك از ورقه‏هاي دستگاه در تماس با درزهاي توپ نباشد. وزن حاصل از تماس توپ اعمال مي‏شود و عقربه و علامت را در يك سطر قرار مي‏دهيم و شماره‏‏ها را در حد صفر تنظيم مي‏كنيم. وزنه آزمايش 165/8 كيلوگرمي را روي نوار مربوطه قرار داده مي‏شود و به اين نحو فشار اعمال مي‏گردد كه با گرداندن چرخ با سرعتي يكنواخت بنحوي كه 5 ثانيه بين لحظه‏اي كه نوار از تكيه كاهش خارج مي‏شود تا زماني كه عقربه با علامت همسطح شود فاصله بيافتد. هنگاميكه گرداندن متوقف شود عدد دستگاه كه همان «فرورفتگي جلوئي» مي‏باشد بايد ثبت گردد. چرخ دوباره گردانده مي‏شود تا رقم 10 مشخص گردد (بميزان 54/2 سانتيمتر فرورفتگي) سپس چرخ در جهت عكس باسرعتي ثابت گردانده مي‏شود (كه به مرور فشار آزاد مي‏شود) تا عقربه نوار دوباره با علامت تنظيم مي‏شود. سپس ارقام ثبت مي‏شود (فرورفتگي پشتي).</a:t>
            </a:r>
            <a:endParaRPr lang="fa-IR" dirty="0"/>
          </a:p>
        </p:txBody>
      </p:sp>
    </p:spTree>
  </p:cSld>
  <p:clrMapOvr>
    <a:masterClrMapping/>
  </p:clrMapOvr>
  <p:transition>
    <p:fade/>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538806"/>
          </a:xfrm>
        </p:spPr>
        <p:txBody>
          <a:bodyPr>
            <a:normAutofit fontScale="92500" lnSpcReduction="20000"/>
          </a:bodyPr>
          <a:lstStyle/>
          <a:p>
            <a:r>
              <a:rPr lang="fa-IR" dirty="0" smtClean="0"/>
              <a:t>اين عمليات در امتداد دو قطر عمود بر قطر اندازه‏گيري شده اوليه (برروي آن توپ) كه عمود بر يكديگر نيز مي‏باشند، بايد تكرار شود.</a:t>
            </a:r>
            <a:br>
              <a:rPr lang="fa-IR" dirty="0" smtClean="0"/>
            </a:br>
            <a:r>
              <a:rPr lang="fa-IR" dirty="0" smtClean="0"/>
              <a:t>1-</a:t>
            </a:r>
            <a:r>
              <a:rPr lang="en-US" dirty="0" smtClean="0"/>
              <a:t>Pre-Compression</a:t>
            </a:r>
            <a:r>
              <a:rPr lang="fa-IR" dirty="0" smtClean="0"/>
              <a:t/>
            </a:r>
            <a:br>
              <a:rPr lang="fa-IR" dirty="0" smtClean="0"/>
            </a:br>
            <a:r>
              <a:rPr lang="fa-IR" dirty="0" smtClean="0"/>
              <a:t>ضميمه2: قوانين بازي با صندلي چرخدار</a:t>
            </a:r>
            <a:br>
              <a:rPr lang="fa-IR" dirty="0" smtClean="0"/>
            </a:br>
            <a:r>
              <a:rPr lang="fa-IR" dirty="0" smtClean="0"/>
              <a:t>بجز موارد استثنا ذكر شده در زير، كليه قوانين تنيس در هر باري با صندلي چرخدار صدق مي‏كند.</a:t>
            </a:r>
            <a:br>
              <a:rPr lang="fa-IR" dirty="0" smtClean="0"/>
            </a:br>
            <a:r>
              <a:rPr lang="fa-IR" dirty="0" smtClean="0"/>
              <a:t>1- دوبار برخورد توپ به زمين مجاز است</a:t>
            </a:r>
            <a:br>
              <a:rPr lang="fa-IR" dirty="0" smtClean="0"/>
            </a:br>
            <a:r>
              <a:rPr lang="fa-IR" dirty="0" smtClean="0"/>
              <a:t>2- برخورد اول توپ با زمين بايد در محدوده خطوط زمين صورت گيرد.</a:t>
            </a:r>
            <a:br>
              <a:rPr lang="fa-IR" dirty="0" smtClean="0"/>
            </a:br>
            <a:r>
              <a:rPr lang="fa-IR" dirty="0" smtClean="0"/>
              <a:t>3- ضربه سرويس بايد در حالي انجام پذيرد كه چرخهاي عقبي در پشت خط انتهائي قرار گرفته‏اند.</a:t>
            </a:r>
            <a:br>
              <a:rPr lang="fa-IR" dirty="0" smtClean="0"/>
            </a:br>
            <a:r>
              <a:rPr lang="fa-IR" dirty="0" smtClean="0"/>
              <a:t>4- صندلي چرخدار جزئي از بدن بازيكن محسوب مي‏شود. تمام قوانين مربوطه در اين مورد صدق مي‏كند.</a:t>
            </a:r>
            <a:br>
              <a:rPr lang="fa-IR" dirty="0" smtClean="0"/>
            </a:br>
            <a:r>
              <a:rPr lang="fa-IR" dirty="0" smtClean="0"/>
              <a:t>الف) بازيكن در صورت برخورد توپ سرويس شده به بدن صندلي چرخدار آنچه كه پوشيده يا به همراه دارد بجز راكتي كه در دست يا دستهايش قرار دارد، امتياز را از دست مي‏دهد اگر توپ سرويس كننده به يار بازيكن اصابت كند، خطا محسوب مي‏شود.</a:t>
            </a:r>
            <a:br>
              <a:rPr lang="fa-IR" dirty="0" smtClean="0"/>
            </a:br>
            <a:r>
              <a:rPr lang="fa-IR" dirty="0" smtClean="0"/>
              <a:t>ب) خطاي چرخ زماني صورت مي‏گيرد كه هنگام اجراي ضربه سرويس هر يك از چرخهاي عقب يا ناحيه‏ اي بجز پشت خط انتهائي در محدوده بين ادامه فرضي علامت مركزي تا خط كناري تماس يابد. چرخهاي جلو را مي‏توان روي خط انتهائي و يا خطوط مركزي گذاشت.</a:t>
            </a:r>
            <a:endParaRPr lang="fa-IR" dirty="0"/>
          </a:p>
        </p:txBody>
      </p:sp>
    </p:spTree>
  </p:cSld>
  <p:clrMapOvr>
    <a:masterClrMapping/>
  </p:clrMapOvr>
  <p:transition>
    <p:fade/>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500702"/>
            <a:ext cx="7972452" cy="823898"/>
          </a:xfrm>
        </p:spPr>
        <p:txBody>
          <a:bodyPr/>
          <a:lstStyle/>
          <a:p>
            <a:pPr>
              <a:buNone/>
            </a:pPr>
            <a:r>
              <a:rPr lang="en-US" dirty="0" smtClean="0"/>
              <a:t>The End</a:t>
            </a:r>
            <a:endParaRPr lang="fa-IR" dirty="0"/>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63</TotalTime>
  <Words>2055</Words>
  <Application>Microsoft Office PowerPoint</Application>
  <PresentationFormat>On-screen Show (4:3)</PresentationFormat>
  <Paragraphs>105</Paragraphs>
  <Slides>59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59</vt:i4>
      </vt:variant>
    </vt:vector>
  </HeadingPairs>
  <TitlesOfParts>
    <vt:vector size="66" baseType="lpstr">
      <vt:lpstr>Arial</vt:lpstr>
      <vt:lpstr>Calibri</vt:lpstr>
      <vt:lpstr>Constantia</vt:lpstr>
      <vt:lpstr>Majalla UI</vt:lpstr>
      <vt:lpstr>Traditional Arabic</vt:lpstr>
      <vt:lpstr>Wingdings 2</vt:lpstr>
      <vt:lpstr>Flow</vt:lpstr>
      <vt:lpstr>بسمه تعالی </vt:lpstr>
      <vt:lpstr>تاريخچه تنيس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قوانین بازی تنیس میدانی ( خاکی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بسمه تعالی</dc:title>
  <dc:creator>TM</dc:creator>
  <cp:lastModifiedBy>MRT www.Win2Farsi.com</cp:lastModifiedBy>
  <cp:revision>9</cp:revision>
  <dcterms:created xsi:type="dcterms:W3CDTF">2014-12-30T18:11:27Z</dcterms:created>
  <dcterms:modified xsi:type="dcterms:W3CDTF">2023-07-15T13:12:02Z</dcterms:modified>
</cp:coreProperties>
</file>