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8"/>
  </p:notesMasterIdLst>
  <p:sldIdLst>
    <p:sldId id="28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88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3" r:id="rId25"/>
    <p:sldId id="284" r:id="rId26"/>
    <p:sldId id="28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CE592EC-7B4B-4FAD-BEB0-F6C80F13648D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DFFC646-BBE6-4D34-92FB-EC8CA13ACFA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51131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Use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FC646-BBE6-4D34-92FB-EC8CA13ACFA7}" type="slidenum">
              <a:rPr lang="fa-IR" smtClean="0"/>
              <a:pPr/>
              <a:t>12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Use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FC646-BBE6-4D34-92FB-EC8CA13ACFA7}" type="slidenum">
              <a:rPr lang="fa-IR" smtClean="0"/>
              <a:pPr/>
              <a:t>13</a:t>
            </a:fld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Use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FC646-BBE6-4D34-92FB-EC8CA13ACFA7}" type="slidenum">
              <a:rPr lang="fa-IR" smtClean="0"/>
              <a:pPr/>
              <a:t>14</a:t>
            </a:fld>
            <a:endParaRPr lang="fa-I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Use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FC646-BBE6-4D34-92FB-EC8CA13ACFA7}" type="slidenum">
              <a:rPr lang="fa-IR" smtClean="0"/>
              <a:pPr/>
              <a:t>15</a:t>
            </a:fld>
            <a:endParaRPr lang="fa-I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Use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FC646-BBE6-4D34-92FB-EC8CA13ACFA7}" type="slidenum">
              <a:rPr lang="fa-IR" smtClean="0"/>
              <a:pPr/>
              <a:t>16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a-IR" smtClean="0"/>
              <a:t> </a:t>
            </a:r>
            <a:endParaRPr lang="ar-SA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ar-SA" smtClean="0"/>
          </a:p>
        </p:txBody>
      </p:sp>
      <p:pic>
        <p:nvPicPr>
          <p:cNvPr id="2052" name="Picture 4" descr="besmela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تاریخچه روانپزشکی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 تمدن های اولیه مصر باستان و خاور نزدیک، بیماریهای روانی به نیروهای جادویی و خدایان بدنهاد نسبت داده می شد و درمانگران اصلی این بیماران، کشیشها بودند که با استفاده از مذهب و جادو با این نیروها به مبارزه می پرداختند.</a:t>
            </a:r>
          </a:p>
          <a:p>
            <a:pPr algn="just" rtl="1">
              <a:lnSpc>
                <a:spcPct val="12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بقراط تلاش کرد که نشان دهد که بدن انسان از چهار طبع بلغم، صفرای زرد، صفرای سیاه و خون تشکیل شده است که در اعضای مختلف بدن ترشح شده است و کیفیت های متفاوتی دارد و با فصول مختلف تغییر می کند. مغز انسان مرکز حیات تلقی می شد و کارکرد طبیعی مغز نیازمند تعادل بین این چهار طبع می باشد.</a:t>
            </a:r>
          </a:p>
          <a:p>
            <a:pPr algn="just" rtl="1">
              <a:lnSpc>
                <a:spcPct val="12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میزان زیاد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بلغم باعث ایجاد دمانس، صفرای زرد باعث شیدایی، صفرای سیاه باعث ملانکولی (نوعی افسردگی) می شود. کمبود میزان این سه طبع باعث ایجاد شخصیتهای بلغمی، صفراوی و خونی می شود. این نظریه بقراط، اولین تلاشی بود که اختلافات در سرشتها و شخصیت ها را توضیح می داد.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تاریخچه روانپزشکی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افلاطون نفس انسان را به سه جزء تقسیم بندی نمود:منطقی، شهوانی و روحانی-عاطفی. دیوانگی وقتی اتفاق می افتد که نفس شهوانی تاثیرپذیریش را از نفس منطقی از دست بدهد یا ارواح آزاردهنده نفس باعث ایجاد رفتارهای مخرب شوند.</a:t>
            </a:r>
          </a:p>
          <a:p>
            <a:pPr algn="just" rtl="1">
              <a:lnSpc>
                <a:spcPct val="12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ارسطو معتقد بود که بیماریهای روانی زمانی ایجاد می شود که سرشتها، صفرای سیاه و هیجانات نفس تغییر یابد.</a:t>
            </a:r>
          </a:p>
          <a:p>
            <a:pPr algn="just" rtl="1">
              <a:lnSpc>
                <a:spcPct val="12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جالینوس مطرح نمود که مزاجهای انسان در فرمهای طبیعی و غیرطبیعی موجود است و چهار کیفیت آن –گرم، سرد، خشک و تر- برای شکل گیری سرشتهای انسانی لازم می باشد.</a:t>
            </a:r>
          </a:p>
          <a:p>
            <a:pPr algn="just" rtl="1">
              <a:lnSpc>
                <a:spcPct val="12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چون از نظر اسلام جامعه مسوول مراقبت مهربانانه از بیماران روانی بود، اعراب بیمارستانهایی با بخشهای روانپزشکی در بغداد، قاهره ساختند؛ همچنین در دمشق و حلب و گرانادا آسایشگاههای بیماران روانی تاسیس نمودند.</a:t>
            </a:r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تاریخچه روانپزشکی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ابوعلی سینا کشف کرد که بیماریهای جسمی تحت تاثیر ناراحتی های هیجانی ایجاد می شود.</a:t>
            </a:r>
          </a:p>
          <a:p>
            <a:pPr algn="just" rtl="1">
              <a:lnSpc>
                <a:spcPct val="120000"/>
              </a:lnSpc>
              <a:buNone/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فلیکس پلاتر پزشک سوییسی دو کتاب بزرگ منتشر نمود بنام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Practice of Medicine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و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Observations of Diseases Injurious to Body and Mind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که تمام بیماریهای شناخته شده موجود و پروسه روانشناختی و فلسفی ایجاد بیماری را تقسیم بندی و توضیح داد.</a:t>
            </a:r>
          </a:p>
          <a:p>
            <a:pPr algn="just" rtl="1">
              <a:lnSpc>
                <a:spcPct val="120000"/>
              </a:lnSpc>
              <a:buNone/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پزشک فرانسوی </a:t>
            </a:r>
            <a:r>
              <a:rPr lang="en-US" dirty="0" err="1" smtClean="0">
                <a:latin typeface="Times New Roman" pitchFamily="18" charset="0"/>
                <a:cs typeface="B Mitra" pitchFamily="2" charset="-78"/>
              </a:rPr>
              <a:t>Boissier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 de </a:t>
            </a:r>
            <a:r>
              <a:rPr lang="en-US" dirty="0" err="1" smtClean="0">
                <a:latin typeface="Times New Roman" pitchFamily="18" charset="0"/>
                <a:cs typeface="B Mitra" pitchFamily="2" charset="-78"/>
              </a:rPr>
              <a:t>Sauvages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تمام بیماریهای شناخته شده را در 10 کلاس طبقه بندی نمود که 8 طبقه آن بیماریهای روانپزشکی بود.</a:t>
            </a:r>
          </a:p>
          <a:p>
            <a:pPr algn="just" rtl="1">
              <a:lnSpc>
                <a:spcPct val="120000"/>
              </a:lnSpc>
              <a:buNone/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2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پینل تقسیم بندی جدیدی از بیماریهای روانپزشکی ایجاد نمود که شامل شیدایی، مالیخویا، حماقت و زوال مغز بود و مطرح نمود که آنها عمدتاً توسط وراثت ایجاد می شود و تحت تاثیر محیط قرار دارند.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تاریخچه روانپزشکی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 سال 1844 ، 13 آسایشگاه روانی توسط انجمن روانپزشکان آمریکا تاسیس گردید.</a:t>
            </a:r>
          </a:p>
          <a:p>
            <a:pPr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کرپلین و بلویلر روانپزشکانی بودند که تقسیم بندی جدیدی در مورد روانپریشی فانکشنال مطرح نمودند.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سندرم ورنیکه کورسارکوف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بیماری آلزهایمر</a:t>
            </a:r>
          </a:p>
          <a:p>
            <a:pPr lvl="1" algn="just" rtl="1"/>
            <a:r>
              <a:rPr lang="en-US" dirty="0" smtClean="0">
                <a:latin typeface="Times New Roman" pitchFamily="18" charset="0"/>
                <a:cs typeface="B Mitra" pitchFamily="2" charset="-78"/>
              </a:rPr>
              <a:t>General Paresis</a:t>
            </a:r>
          </a:p>
          <a:p>
            <a:pPr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فروید در این دوره روانکاوی را ابداع نموده است.</a:t>
            </a: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62000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تاریخچه روانپزشکی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Autofit/>
          </a:bodyPr>
          <a:lstStyle/>
          <a:p>
            <a:pPr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کلرپرومازین: در سال 1952 دو روانپزشک فرانسوی گزارش نمودند که داروی بیهوشی کلروپرومازین، بیماران مبتلا به اسکیزوفرنی مزمن </a:t>
            </a:r>
            <a:r>
              <a:rPr lang="fa-IR" sz="1800" b="1" smtClean="0">
                <a:latin typeface="Times New Roman" pitchFamily="18" charset="0"/>
                <a:cs typeface="B Nazanin" pitchFamily="2" charset="-78"/>
              </a:rPr>
              <a:t>را (بدون </a:t>
            </a:r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ایجاد </a:t>
            </a:r>
            <a:r>
              <a:rPr lang="fa-IR" sz="1800" b="1" smtClean="0">
                <a:latin typeface="Times New Roman" pitchFamily="18" charset="0"/>
                <a:cs typeface="B Nazanin" pitchFamily="2" charset="-78"/>
              </a:rPr>
              <a:t>علائم افسردگی) </a:t>
            </a:r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آرام می نماید و علائم سایکوز را از بین می برد.</a:t>
            </a:r>
          </a:p>
          <a:p>
            <a:pPr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بنزودیازپین ها: در سالهای 1960 تا 1963 دو داروی بنزودیازپین وارد بازار شدند.</a:t>
            </a:r>
          </a:p>
          <a:p>
            <a:pPr algn="just" rtl="1"/>
            <a:endParaRPr lang="fa-IR" sz="1800" b="1" dirty="0" smtClean="0">
              <a:latin typeface="Times New Roman" pitchFamily="18" charset="0"/>
              <a:cs typeface="B Nazanin" pitchFamily="2" charset="-78"/>
            </a:endParaRPr>
          </a:p>
          <a:p>
            <a:pPr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در سال 1957 داروهای سه حلقه ای و مهار کننده های منوآمینواکسیداز وارد بازار شدند.</a:t>
            </a:r>
          </a:p>
          <a:p>
            <a:pPr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در سال 1988 داروهای مهار کنندده اختصاصی بازجذب سروتونین وارد بازار شدند.</a:t>
            </a:r>
          </a:p>
          <a:p>
            <a:pPr algn="just" rtl="1"/>
            <a:endParaRPr lang="fa-IR" sz="1800" b="1" dirty="0" smtClean="0">
              <a:latin typeface="Times New Roman" pitchFamily="18" charset="0"/>
              <a:cs typeface="B Nazanin" pitchFamily="2" charset="-78"/>
            </a:endParaRPr>
          </a:p>
          <a:p>
            <a:pPr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لیتیوم در سال 1949 وارد بازار شد.</a:t>
            </a:r>
          </a:p>
          <a:p>
            <a:pPr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داروهای محرک در سال 1937 شناخته شدند.</a:t>
            </a:r>
          </a:p>
          <a:p>
            <a:pPr algn="just" rtl="1"/>
            <a:endParaRPr lang="fa-IR" sz="1800" b="1" dirty="0" smtClean="0">
              <a:latin typeface="Times New Roman" pitchFamily="18" charset="0"/>
              <a:cs typeface="B Nazanin" pitchFamily="2" charset="-78"/>
            </a:endParaRPr>
          </a:p>
          <a:p>
            <a:pPr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آنتاگونیستهای سروتونین – دوپامین </a:t>
            </a:r>
          </a:p>
          <a:p>
            <a:pPr lvl="1"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کلوزاپین در سال 1970</a:t>
            </a:r>
          </a:p>
          <a:p>
            <a:pPr lvl="1"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ریسپریدون در سال 1984</a:t>
            </a:r>
          </a:p>
          <a:p>
            <a:pPr lvl="1" algn="just" rtl="1"/>
            <a:r>
              <a:rPr lang="fa-IR" sz="1800" b="1" dirty="0" smtClean="0">
                <a:latin typeface="Times New Roman" pitchFamily="18" charset="0"/>
                <a:cs typeface="B Nazanin" pitchFamily="2" charset="-78"/>
              </a:rPr>
              <a:t>الانزاپین در سال 1996</a:t>
            </a:r>
            <a:endParaRPr lang="en-US" sz="18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طبقه بندی در روانپزشکی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en-US" dirty="0" smtClean="0">
                <a:latin typeface="Times New Roman" pitchFamily="18" charset="0"/>
                <a:cs typeface="B Mitra" pitchFamily="2" charset="-78"/>
              </a:rPr>
              <a:t>International Classification of Diseases (ICD)</a:t>
            </a:r>
          </a:p>
          <a:p>
            <a:pPr lvl="1"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آخرین نسخه : </a:t>
            </a:r>
            <a:r>
              <a:rPr lang="en-US" sz="2000" dirty="0" smtClean="0">
                <a:latin typeface="Times New Roman" pitchFamily="18" charset="0"/>
                <a:cs typeface="B Mitra" pitchFamily="2" charset="-78"/>
              </a:rPr>
              <a:t>ICD-10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 </a:t>
            </a: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 سال 1982 ایجاد شد.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توسط سازمان جهانی بهداشت (</a:t>
            </a:r>
            <a:r>
              <a:rPr lang="en-US" sz="2000" dirty="0" smtClean="0">
                <a:latin typeface="Times New Roman" pitchFamily="18" charset="0"/>
                <a:cs typeface="B Mitra" pitchFamily="2" charset="-78"/>
              </a:rPr>
              <a:t>WHO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 طراحی گردید 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تقسیم بندی، به صورت رسمی در اروپا و سایر کشورهای دنیا مورد استفاده قرار می گیرد.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تمامی بیماریها از جمله بیماریهای روانی و جسمی در این تقسیم بندی مورد طبقه بندی قرار گرفته اند.</a:t>
            </a: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طبقه بندی در روانپزشکی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en-US" sz="2800" dirty="0" smtClean="0">
                <a:latin typeface="Times New Roman" pitchFamily="18" charset="0"/>
                <a:cs typeface="B Mitra" pitchFamily="2" charset="-78"/>
              </a:rPr>
              <a:t>Diagnostic and Statistical Manual of Mental Disorders (DSM)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توسط انجمن روانپزشکان آمریکا ایجاد و توسعه داده شده است.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اولین نسخه آن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(DSM-I)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در سال 1952 ایجاد شده است.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آخرین نسخه ای که منتشر شده است نسخه پنجم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(DSM-5)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و در سال 2013 بوده است.</a:t>
            </a:r>
          </a:p>
          <a:p>
            <a:pPr lvl="1" algn="just" rtl="1"/>
            <a:r>
              <a:rPr lang="en-US" dirty="0" smtClean="0">
                <a:latin typeface="Times New Roman" pitchFamily="18" charset="0"/>
                <a:cs typeface="B Mitra" pitchFamily="2" charset="-78"/>
              </a:rPr>
              <a:t>DSM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فقط بیماریهای روانپزشکی را تقسیم بندی نموده است.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تمام تشخیص هایی که در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DSM-5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وجود دارد در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ICD-10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یافت می شود ولی تمام تشخیصهای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ICD-10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در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DSM-5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وجود ندارد.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شرح حال روانپزشکی و معاینه وضعیت روانی</a:t>
            </a:r>
            <a:endParaRPr lang="fa-IR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r" rtl="1"/>
            <a:r>
              <a:rPr lang="fa-IR" sz="2400" b="1" dirty="0" smtClean="0">
                <a:cs typeface="B Nazanin" pitchFamily="2" charset="-78"/>
              </a:rPr>
              <a:t>مشخصات کلی </a:t>
            </a:r>
            <a:endParaRPr lang="en-US" sz="2400" b="1" dirty="0" smtClean="0">
              <a:cs typeface="B Nazanin" pitchFamily="2" charset="-78"/>
            </a:endParaRPr>
          </a:p>
          <a:p>
            <a:pPr lvl="0" algn="r" rtl="1"/>
            <a:r>
              <a:rPr lang="fa-IR" sz="2400" b="1" dirty="0" smtClean="0">
                <a:cs typeface="B Nazanin" pitchFamily="2" charset="-78"/>
              </a:rPr>
              <a:t>مشکل و شکایت اصلی </a:t>
            </a:r>
            <a:endParaRPr lang="en-US" sz="2400" b="1" dirty="0" smtClean="0">
              <a:cs typeface="B Nazanin" pitchFamily="2" charset="-78"/>
            </a:endParaRPr>
          </a:p>
          <a:p>
            <a:pPr lvl="0" algn="r" rtl="1"/>
            <a:r>
              <a:rPr lang="fa-IR" sz="2400" b="1" dirty="0" smtClean="0">
                <a:cs typeface="B Nazanin" pitchFamily="2" charset="-78"/>
              </a:rPr>
              <a:t>تاریخچ بیماری فعلی </a:t>
            </a:r>
            <a:endParaRPr lang="en-US" sz="2400" b="1" dirty="0" smtClean="0">
              <a:cs typeface="B Nazanin" pitchFamily="2" charset="-78"/>
            </a:endParaRPr>
          </a:p>
          <a:p>
            <a:pPr lvl="1" algn="r" rtl="1"/>
            <a:r>
              <a:rPr lang="fa-IR" b="1" dirty="0" smtClean="0">
                <a:cs typeface="B Nazanin" pitchFamily="2" charset="-78"/>
              </a:rPr>
              <a:t>شروع </a:t>
            </a:r>
            <a:endParaRPr lang="en-US" b="1" dirty="0" smtClean="0">
              <a:cs typeface="B Nazanin" pitchFamily="2" charset="-78"/>
            </a:endParaRPr>
          </a:p>
          <a:p>
            <a:pPr lvl="1" algn="r" rtl="1"/>
            <a:r>
              <a:rPr lang="fa-IR" b="1" dirty="0" smtClean="0">
                <a:cs typeface="B Nazanin" pitchFamily="2" charset="-78"/>
              </a:rPr>
              <a:t>عوامل آشکارساز </a:t>
            </a:r>
            <a:endParaRPr lang="en-US" b="1" dirty="0" smtClean="0">
              <a:cs typeface="B Nazanin" pitchFamily="2" charset="-78"/>
            </a:endParaRPr>
          </a:p>
          <a:p>
            <a:pPr lvl="0" algn="r" rtl="1"/>
            <a:r>
              <a:rPr lang="fa-IR" sz="2400" b="1" dirty="0" smtClean="0">
                <a:cs typeface="B Nazanin" pitchFamily="2" charset="-78"/>
              </a:rPr>
              <a:t>بیماریهای قبلی </a:t>
            </a:r>
            <a:endParaRPr lang="en-US" sz="2400" b="1" dirty="0" smtClean="0">
              <a:cs typeface="B Nazanin" pitchFamily="2" charset="-78"/>
            </a:endParaRPr>
          </a:p>
          <a:p>
            <a:pPr lvl="1" algn="r" rtl="1"/>
            <a:r>
              <a:rPr lang="fa-IR" b="1" dirty="0" smtClean="0">
                <a:cs typeface="B Nazanin" pitchFamily="2" charset="-78"/>
              </a:rPr>
              <a:t>روانپزشکی </a:t>
            </a:r>
            <a:endParaRPr lang="en-US" b="1" dirty="0" smtClean="0">
              <a:cs typeface="B Nazanin" pitchFamily="2" charset="-78"/>
            </a:endParaRPr>
          </a:p>
          <a:p>
            <a:pPr lvl="1" algn="r" rtl="1"/>
            <a:r>
              <a:rPr lang="fa-IR" b="1" dirty="0" smtClean="0">
                <a:cs typeface="B Nazanin" pitchFamily="2" charset="-78"/>
              </a:rPr>
              <a:t>طبی </a:t>
            </a:r>
            <a:endParaRPr lang="en-US" b="1" dirty="0" smtClean="0">
              <a:cs typeface="B Nazanin" pitchFamily="2" charset="-78"/>
            </a:endParaRPr>
          </a:p>
          <a:p>
            <a:pPr lvl="1" algn="r" rtl="1"/>
            <a:r>
              <a:rPr lang="fa-IR" b="1" dirty="0" smtClean="0">
                <a:cs typeface="B Nazanin" pitchFamily="2" charset="-78"/>
              </a:rPr>
              <a:t>سابقه مصرف الکل و سایر مواد </a:t>
            </a:r>
            <a:endParaRPr lang="en-US" b="1" dirty="0" smtClean="0">
              <a:cs typeface="B Nazanin" pitchFamily="2" charset="-78"/>
            </a:endParaRPr>
          </a:p>
          <a:p>
            <a:pPr lvl="0" algn="r" rtl="1"/>
            <a:r>
              <a:rPr lang="fa-IR" sz="2400" b="1" dirty="0" smtClean="0">
                <a:cs typeface="B Nazanin" pitchFamily="2" charset="-78"/>
              </a:rPr>
              <a:t>سابقه خانوادگی </a:t>
            </a:r>
            <a:endParaRPr lang="en-US" sz="2400" b="1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Mitra" pitchFamily="2" charset="-78"/>
              </a:rPr>
              <a:t>شرح حال روانپزشکی و 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r" rtl="1"/>
            <a:r>
              <a:rPr lang="fa-IR" sz="1600" b="1" dirty="0" smtClean="0">
                <a:cs typeface="B Nazanin" pitchFamily="2" charset="-78"/>
              </a:rPr>
              <a:t>تاریخچه شخصی </a:t>
            </a:r>
            <a:endParaRPr lang="en-US" sz="1600" b="1" dirty="0" smtClean="0">
              <a:cs typeface="B Nazanin" pitchFamily="2" charset="-78"/>
            </a:endParaRPr>
          </a:p>
          <a:p>
            <a:pPr lvl="1" algn="r" rtl="1"/>
            <a:r>
              <a:rPr lang="fa-IR" sz="1600" b="1" dirty="0" smtClean="0">
                <a:cs typeface="B Nazanin" pitchFamily="2" charset="-78"/>
              </a:rPr>
              <a:t>پیش از تولد و حوالی تولد </a:t>
            </a:r>
            <a:endParaRPr lang="en-US" sz="1600" b="1" dirty="0" smtClean="0">
              <a:cs typeface="B Nazanin" pitchFamily="2" charset="-78"/>
            </a:endParaRPr>
          </a:p>
          <a:p>
            <a:pPr lvl="1" algn="r" rtl="1"/>
            <a:r>
              <a:rPr lang="fa-IR" sz="1600" b="1" dirty="0" smtClean="0">
                <a:cs typeface="B Nazanin" pitchFamily="2" charset="-78"/>
              </a:rPr>
              <a:t>اوایل کودکی (تا 3 سالگی) </a:t>
            </a:r>
            <a:endParaRPr lang="en-US" sz="1600" b="1" dirty="0" smtClean="0">
              <a:cs typeface="B Nazanin" pitchFamily="2" charset="-78"/>
            </a:endParaRPr>
          </a:p>
          <a:p>
            <a:pPr lvl="1" algn="r" rtl="1"/>
            <a:r>
              <a:rPr lang="fa-IR" sz="1600" b="1" dirty="0" smtClean="0">
                <a:cs typeface="B Nazanin" pitchFamily="2" charset="-78"/>
              </a:rPr>
              <a:t>اواسط کودکی (3 تا 11 سالگی) </a:t>
            </a:r>
            <a:endParaRPr lang="en-US" sz="1600" b="1" dirty="0" smtClean="0">
              <a:cs typeface="B Nazanin" pitchFamily="2" charset="-78"/>
            </a:endParaRPr>
          </a:p>
          <a:p>
            <a:pPr lvl="1" algn="r" rtl="1"/>
            <a:r>
              <a:rPr lang="fa-IR" sz="1600" b="1" dirty="0" smtClean="0">
                <a:cs typeface="B Nazanin" pitchFamily="2" charset="-78"/>
              </a:rPr>
              <a:t>اواخر کودکی(بلوغ و نوجوانی)</a:t>
            </a:r>
            <a:endParaRPr lang="en-US" sz="1600" b="1" dirty="0" smtClean="0">
              <a:cs typeface="B Nazanin" pitchFamily="2" charset="-78"/>
            </a:endParaRPr>
          </a:p>
          <a:p>
            <a:pPr lvl="1" algn="r" rtl="1"/>
            <a:r>
              <a:rPr lang="fa-IR" sz="1600" b="1" dirty="0" smtClean="0">
                <a:cs typeface="B Nazanin" pitchFamily="2" charset="-78"/>
              </a:rPr>
              <a:t>بزرگسالی </a:t>
            </a:r>
            <a:endParaRPr lang="en-US" sz="1600" b="1" dirty="0" smtClean="0">
              <a:cs typeface="B Nazanin" pitchFamily="2" charset="-78"/>
            </a:endParaRPr>
          </a:p>
          <a:p>
            <a:pPr lvl="2" algn="r" rtl="1"/>
            <a:r>
              <a:rPr lang="fa-IR" sz="1600" b="1" dirty="0" smtClean="0">
                <a:cs typeface="B Nazanin" pitchFamily="2" charset="-78"/>
              </a:rPr>
              <a:t>تاریخچه شغلی </a:t>
            </a:r>
            <a:endParaRPr lang="en-US" sz="1600" b="1" dirty="0" smtClean="0">
              <a:cs typeface="B Nazanin" pitchFamily="2" charset="-78"/>
            </a:endParaRPr>
          </a:p>
          <a:p>
            <a:pPr lvl="2" algn="r" rtl="1"/>
            <a:r>
              <a:rPr lang="fa-IR" sz="1600" b="1" dirty="0" smtClean="0">
                <a:cs typeface="B Nazanin" pitchFamily="2" charset="-78"/>
              </a:rPr>
              <a:t>تاریخچه زناشویی و روابط</a:t>
            </a:r>
            <a:endParaRPr lang="en-US" sz="1600" b="1" dirty="0" smtClean="0">
              <a:cs typeface="B Nazanin" pitchFamily="2" charset="-78"/>
            </a:endParaRPr>
          </a:p>
          <a:p>
            <a:pPr lvl="2" algn="r" rtl="1"/>
            <a:r>
              <a:rPr lang="ar-SA" sz="1600" b="1" dirty="0" smtClean="0">
                <a:cs typeface="B Nazanin" pitchFamily="2" charset="-78"/>
              </a:rPr>
              <a:t>تاریخچه نظامی</a:t>
            </a:r>
            <a:endParaRPr lang="en-US" sz="1600" b="1" dirty="0" smtClean="0">
              <a:cs typeface="B Nazanin" pitchFamily="2" charset="-78"/>
            </a:endParaRPr>
          </a:p>
          <a:p>
            <a:pPr lvl="2" algn="r" rtl="1"/>
            <a:r>
              <a:rPr lang="ar-SA" sz="1600" b="1" dirty="0" smtClean="0">
                <a:cs typeface="B Nazanin" pitchFamily="2" charset="-78"/>
              </a:rPr>
              <a:t>تاریخچه آموزشی</a:t>
            </a:r>
            <a:endParaRPr lang="en-US" sz="1600" b="1" dirty="0" smtClean="0">
              <a:cs typeface="B Nazanin" pitchFamily="2" charset="-78"/>
            </a:endParaRPr>
          </a:p>
          <a:p>
            <a:pPr lvl="2" algn="r" rtl="1"/>
            <a:r>
              <a:rPr lang="ar-SA" sz="1600" b="1" dirty="0" smtClean="0">
                <a:cs typeface="B Nazanin" pitchFamily="2" charset="-78"/>
              </a:rPr>
              <a:t>مذهب</a:t>
            </a:r>
            <a:endParaRPr lang="en-US" sz="1600" b="1" dirty="0" smtClean="0">
              <a:cs typeface="B Nazanin" pitchFamily="2" charset="-78"/>
            </a:endParaRPr>
          </a:p>
          <a:p>
            <a:pPr lvl="2" algn="r" rtl="1"/>
            <a:r>
              <a:rPr lang="ar-SA" sz="1600" b="1" dirty="0" smtClean="0">
                <a:cs typeface="B Nazanin" pitchFamily="2" charset="-78"/>
              </a:rPr>
              <a:t>فعالیتهای اجتماعی </a:t>
            </a:r>
            <a:endParaRPr lang="en-US" sz="1600" b="1" dirty="0" smtClean="0">
              <a:cs typeface="B Nazanin" pitchFamily="2" charset="-78"/>
            </a:endParaRPr>
          </a:p>
          <a:p>
            <a:pPr lvl="2" algn="r" rtl="1"/>
            <a:r>
              <a:rPr lang="ar-SA" sz="1600" b="1" dirty="0" smtClean="0">
                <a:cs typeface="B Nazanin" pitchFamily="2" charset="-78"/>
              </a:rPr>
              <a:t>موقعیت زندگی فعلی </a:t>
            </a:r>
            <a:endParaRPr lang="en-US" sz="1600" b="1" dirty="0" smtClean="0">
              <a:cs typeface="B Nazanin" pitchFamily="2" charset="-78"/>
            </a:endParaRPr>
          </a:p>
          <a:p>
            <a:pPr lvl="2" algn="r" rtl="1"/>
            <a:r>
              <a:rPr lang="ar-SA" sz="1600" b="1" dirty="0" smtClean="0">
                <a:cs typeface="B Nazanin" pitchFamily="2" charset="-78"/>
              </a:rPr>
              <a:t>تاریخچه قانونی</a:t>
            </a:r>
            <a:endParaRPr lang="en-US" sz="1600" b="1" dirty="0" smtClean="0">
              <a:cs typeface="B Nazanin" pitchFamily="2" charset="-78"/>
            </a:endParaRPr>
          </a:p>
          <a:p>
            <a:pPr lvl="1" algn="r" rtl="1"/>
            <a:r>
              <a:rPr lang="ar-SA" sz="1600" b="1" dirty="0" smtClean="0">
                <a:cs typeface="B Nazanin" pitchFamily="2" charset="-78"/>
              </a:rPr>
              <a:t>تاریخچه جنسی </a:t>
            </a:r>
            <a:endParaRPr lang="en-US" sz="1600" b="1" dirty="0" smtClean="0">
              <a:cs typeface="B Nazanin" pitchFamily="2" charset="-78"/>
            </a:endParaRPr>
          </a:p>
          <a:p>
            <a:endParaRPr lang="fa-IR" sz="16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شرح حال روانپزشکی و 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r" rtl="1"/>
            <a:r>
              <a:rPr lang="fa-IR" sz="2800" dirty="0" smtClean="0">
                <a:cs typeface="B Mitra" pitchFamily="2" charset="-78"/>
              </a:rPr>
              <a:t>مشخصات کلی (</a:t>
            </a:r>
            <a:r>
              <a:rPr lang="en-US" sz="2800" dirty="0" smtClean="0">
                <a:cs typeface="B Mitra" pitchFamily="2" charset="-78"/>
              </a:rPr>
              <a:t>Identification data</a:t>
            </a:r>
            <a:r>
              <a:rPr lang="fa-IR" sz="2800" dirty="0" smtClean="0">
                <a:cs typeface="B Mitra" pitchFamily="2" charset="-78"/>
              </a:rPr>
              <a:t>)</a:t>
            </a:r>
            <a:endParaRPr lang="en-US" sz="2800" dirty="0" smtClean="0">
              <a:cs typeface="B Mitra" pitchFamily="2" charset="-78"/>
            </a:endParaRPr>
          </a:p>
          <a:p>
            <a:pPr lvl="1" algn="r" rtl="1"/>
            <a:r>
              <a:rPr lang="fa-IR" dirty="0" smtClean="0">
                <a:cs typeface="B Mitra" pitchFamily="2" charset="-78"/>
              </a:rPr>
              <a:t>نام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سن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وضعیت تاهل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جنس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شغل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زبان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مذهب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جایی که مصاحبه در آن جا انجام می شود.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منابع اخذ شرح حال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شرح حال روانپزشکی و 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علت ارجاع</a:t>
            </a:r>
          </a:p>
          <a:p>
            <a:pPr algn="r" rtl="1"/>
            <a:endParaRPr lang="fa-IR" b="1" dirty="0" smtClean="0">
              <a:latin typeface="Times New Roman" pitchFamily="18" charset="0"/>
              <a:cs typeface="B Nazanin" pitchFamily="2" charset="-78"/>
            </a:endParaRPr>
          </a:p>
          <a:p>
            <a:pPr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شکایت اصلی(</a:t>
            </a: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chief complaint</a:t>
            </a:r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)</a:t>
            </a:r>
          </a:p>
          <a:p>
            <a:pPr algn="r" rtl="1"/>
            <a:endParaRPr lang="fa-IR" b="1" dirty="0" smtClean="0">
              <a:latin typeface="Times New Roman" pitchFamily="18" charset="0"/>
              <a:cs typeface="B Nazanin" pitchFamily="2" charset="-78"/>
            </a:endParaRPr>
          </a:p>
          <a:p>
            <a:pPr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در این قسمت بر اساس کلماتی که در آن بیمار بیان می کند که چرا ایشان برای کمک آمده است یا اینکه توسط سایرین آورده شده است.</a:t>
            </a:r>
          </a:p>
          <a:p>
            <a:pPr algn="r" rtl="1"/>
            <a:endParaRPr lang="fa-IR" b="1" dirty="0" smtClean="0">
              <a:latin typeface="Times New Roman" pitchFamily="18" charset="0"/>
              <a:cs typeface="B Nazanin" pitchFamily="2" charset="-78"/>
            </a:endParaRPr>
          </a:p>
          <a:p>
            <a:pPr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تاریخچه بیماری فعلی(</a:t>
            </a: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history of present illness</a:t>
            </a:r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)</a:t>
            </a:r>
          </a:p>
          <a:p>
            <a:pPr algn="r" rtl="1"/>
            <a:endParaRPr lang="fa-IR" b="1" dirty="0" smtClean="0">
              <a:latin typeface="Times New Roman" pitchFamily="18" charset="0"/>
              <a:cs typeface="B Nazanin" pitchFamily="2" charset="-78"/>
            </a:endParaRPr>
          </a:p>
          <a:p>
            <a:pPr lvl="1"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زمان بندی رویدادهایی که به لحظه جاری در زندگی بیمار انجامیده است.</a:t>
            </a:r>
          </a:p>
          <a:p>
            <a:pPr lvl="1"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شرایط زندگی بیمار هنگام شروع نشانه های بالینی</a:t>
            </a:r>
          </a:p>
          <a:p>
            <a:pPr lvl="1"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بیماری چگونه بر فعالیتهای زندگی و روابط شخصی بیمار تاثیر گذاشته است.</a:t>
            </a:r>
          </a:p>
          <a:p>
            <a:pPr lvl="1"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علائم سایکوفیزیولوژیکال: ماهیت و جزئیات اختلال عملکرد، درد، مکان، شدت، نوسانات علائم</a:t>
            </a:r>
          </a:p>
          <a:p>
            <a:pPr lvl="1" algn="r" rtl="1"/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استفاده از داروها و سایر فعالیتهایی که در بهبود علائم تاثیر داشته است.</a:t>
            </a:r>
            <a:endParaRPr lang="en-US" b="1" dirty="0" smtClean="0"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شرح حال روانپزشکی و 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تاریخچه قبلی بیماریهای طبی و روانپزشکی(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past medical and </a:t>
            </a:r>
            <a:r>
              <a:rPr lang="en-US" dirty="0" err="1" smtClean="0">
                <a:latin typeface="Times New Roman" pitchFamily="18" charset="0"/>
                <a:cs typeface="B Mitra" pitchFamily="2" charset="-78"/>
              </a:rPr>
              <a:t>pschiatry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 history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اختلالات هیجانی و ذهنی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اختلالات روانتنی: مانند التهاب مفاصل، التهاب روده، خستگی مزمن، ...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بیمارهای جسمی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اختلالات نورولوژیک: سردرد، ضربه های مغزی، کاهش هوشیاری، تشنج، تومور</a:t>
            </a:r>
          </a:p>
          <a:p>
            <a:pPr lvl="1"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تاریخچه خانوادگی(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Family history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گزارش کوتاهی از بیماری روانپزشکی، بستری و درمانهایی که خانواده بیمار دریافت کرده اند.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سابقه مصرف دارو و الکل و رفتارهای ضد اجتماعی در خانواده بیمار.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شخصیت و هوش هر یک از اعضای خانواده بیمار</a:t>
            </a:r>
          </a:p>
          <a:p>
            <a:endParaRPr lang="fa-IR" dirty="0" smtClean="0">
              <a:latin typeface="Times New Roman" pitchFamily="18" charset="0"/>
              <a:cs typeface="Times New Roman" pitchFamily="18" charset="0"/>
            </a:endParaRPr>
          </a:p>
          <a:p>
            <a:endParaRPr lang="fa-IR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شرح حال روانپزشکی و 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r" rtl="1"/>
            <a:r>
              <a:rPr lang="fa-IR" sz="3100" dirty="0" smtClean="0">
                <a:cs typeface="B Mitra" pitchFamily="2" charset="-78"/>
              </a:rPr>
              <a:t>تاریخچه شخصی(</a:t>
            </a:r>
            <a:r>
              <a:rPr lang="en-US" sz="3100" dirty="0" smtClean="0">
                <a:cs typeface="B Mitra" pitchFamily="2" charset="-78"/>
              </a:rPr>
              <a:t>personal history</a:t>
            </a:r>
            <a:r>
              <a:rPr lang="fa-IR" sz="3100" dirty="0" smtClean="0">
                <a:cs typeface="B Mitra" pitchFamily="2" charset="-78"/>
              </a:rPr>
              <a:t>)</a:t>
            </a: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پیش از تولد و حوالی تولد : طول مدت بارداری، نوع زایمان تروماهای حین زایمان، اینکه حاملگی خواسته یا تصادفی بوده است، آسیبهای حین تولد</a:t>
            </a:r>
            <a:endParaRPr lang="en-US" sz="29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اوایل کودکی (تا 3 سالگی) </a:t>
            </a: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تغذیه: باشیر مادر یا شیشه</a:t>
            </a: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وضعیت زبان، حرکت، الگوهای خواب، اضطراب بیگانه، اضطراب جدایی</a:t>
            </a: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آموزش توالت</a:t>
            </a: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مکیدن شست، قشقرق، تیک، کوبیدن سر، ترسها، شب ادراری، ناخن جویدن</a:t>
            </a:r>
            <a:endParaRPr lang="en-US" sz="2900" dirty="0" smtClean="0">
              <a:cs typeface="B Mitra" pitchFamily="2" charset="-78"/>
            </a:endParaRPr>
          </a:p>
          <a:p>
            <a:pPr algn="just" rtl="1"/>
            <a:endParaRPr lang="fa-I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fa-I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شرح حال روانپزشکی و 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sz="2800" dirty="0" smtClean="0">
                <a:cs typeface="B Mitra" pitchFamily="2" charset="-78"/>
              </a:rPr>
              <a:t>اواسط کودکی (3 تا 11 سالگی) 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شرح حال مدرسه رفتن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شناسایی جنسیت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ارتباطات اجتماعی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نگرش نسبت به خواهرها و برادرها و همبازی ها</a:t>
            </a:r>
            <a:endParaRPr lang="en-US" dirty="0" smtClean="0">
              <a:cs typeface="B Mitra" pitchFamily="2" charset="-78"/>
            </a:endParaRPr>
          </a:p>
          <a:p>
            <a:pPr algn="r" rtl="1"/>
            <a:r>
              <a:rPr lang="fa-IR" sz="2800" dirty="0" smtClean="0">
                <a:cs typeface="B Mitra" pitchFamily="2" charset="-78"/>
              </a:rPr>
              <a:t>اواخر کودکی(بلوغ و نوجوانی)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ارتباط با همسالان و صمیمیت با آنها، شرکت کردن در گروه ها، پرخاشگری، اضطراب، رفتارهای ضد اجتماعی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کابوسهای شبانه، فوبیاها، فرار کردن، سیگار کشیدن، مصرف مواد و الکل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زمینه های مذهبی</a:t>
            </a:r>
          </a:p>
          <a:p>
            <a:pPr lvl="1" algn="r" rtl="1"/>
            <a:r>
              <a:rPr lang="fa-IR" dirty="0" smtClean="0">
                <a:cs typeface="B Mitra" pitchFamily="2" charset="-78"/>
              </a:rPr>
              <a:t>رفتارهای جنسی</a:t>
            </a:r>
            <a:endParaRPr lang="en-US" dirty="0" smtClean="0">
              <a:cs typeface="B Mitra" pitchFamily="2" charset="-78"/>
            </a:endParaRPr>
          </a:p>
          <a:p>
            <a:endParaRPr lang="fa-IR" dirty="0" smtClean="0">
              <a:latin typeface="Times New Roman" pitchFamily="18" charset="0"/>
              <a:cs typeface="Times New Roman" pitchFamily="18" charset="0"/>
            </a:endParaRPr>
          </a:p>
          <a:p>
            <a:endParaRPr lang="fa-IR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Mitra" pitchFamily="2" charset="-78"/>
              </a:rPr>
              <a:t>شرح حال روانپزشکی و 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بزرگسالی </a:t>
            </a:r>
          </a:p>
          <a:p>
            <a:pPr lvl="1" algn="r" rtl="1"/>
            <a:r>
              <a:rPr lang="fa-IR" sz="2200" dirty="0" smtClean="0">
                <a:cs typeface="B Mitra" pitchFamily="2" charset="-78"/>
              </a:rPr>
              <a:t>وضعیت شغلی</a:t>
            </a:r>
          </a:p>
          <a:p>
            <a:pPr lvl="1" algn="r" rtl="1"/>
            <a:r>
              <a:rPr lang="fa-IR" sz="2200" dirty="0" smtClean="0">
                <a:cs typeface="B Mitra" pitchFamily="2" charset="-78"/>
              </a:rPr>
              <a:t>ارتباطات اجتماعی</a:t>
            </a:r>
          </a:p>
          <a:p>
            <a:pPr lvl="1" algn="r" rtl="1"/>
            <a:r>
              <a:rPr lang="fa-IR" sz="2200" dirty="0" smtClean="0">
                <a:cs typeface="B Mitra" pitchFamily="2" charset="-78"/>
              </a:rPr>
              <a:t>رفتارهای جنسی</a:t>
            </a:r>
          </a:p>
          <a:p>
            <a:pPr lvl="1" algn="r" rtl="1"/>
            <a:r>
              <a:rPr lang="fa-IR" sz="2200" dirty="0" smtClean="0">
                <a:cs typeface="B Mitra" pitchFamily="2" charset="-78"/>
              </a:rPr>
              <a:t>تاریخچه نظامی</a:t>
            </a:r>
            <a:endParaRPr lang="en-US" sz="2200" dirty="0" smtClean="0">
              <a:cs typeface="B Mitra" pitchFamily="2" charset="-78"/>
            </a:endParaRPr>
          </a:p>
          <a:p>
            <a:endParaRPr lang="fa-IR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algn="r" rtl="1"/>
            <a:r>
              <a:rPr lang="fa-IR" sz="3400" dirty="0" smtClean="0">
                <a:cs typeface="B Mitra" pitchFamily="2" charset="-78"/>
              </a:rPr>
              <a:t>ظاهر</a:t>
            </a:r>
            <a:endParaRPr lang="en-US" sz="34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رفتار آشکار</a:t>
            </a:r>
            <a:endParaRPr lang="en-US" sz="34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نگرش</a:t>
            </a:r>
            <a:endParaRPr lang="en-US" sz="34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تکلم</a:t>
            </a:r>
            <a:endParaRPr lang="en-US" sz="34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خلق و عاطفه</a:t>
            </a:r>
            <a:endParaRPr lang="en-US" sz="34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تفکر</a:t>
            </a:r>
            <a:endParaRPr lang="en-US" sz="34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شکل</a:t>
            </a:r>
            <a:endParaRPr lang="en-US" sz="29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محتوی</a:t>
            </a:r>
            <a:endParaRPr lang="en-US" sz="29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ادراک</a:t>
            </a:r>
            <a:endParaRPr lang="en-US" sz="34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وضعیت شناختی</a:t>
            </a:r>
            <a:endParaRPr lang="en-US" sz="34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هوشیاری</a:t>
            </a:r>
            <a:endParaRPr lang="en-US" sz="29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موقعیت سنجی (وقوف به زمان و مکان و اشخاص)</a:t>
            </a:r>
            <a:endParaRPr lang="en-US" sz="29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تمرکز</a:t>
            </a:r>
            <a:endParaRPr lang="en-US" sz="29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حافظه (فوری، نزدیک و درازمدت)</a:t>
            </a:r>
            <a:endParaRPr lang="en-US" sz="29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محاسبه</a:t>
            </a:r>
            <a:endParaRPr lang="en-US" sz="29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معلومات عمومی</a:t>
            </a:r>
            <a:endParaRPr lang="en-US" sz="2900" dirty="0" smtClean="0">
              <a:cs typeface="B Mitra" pitchFamily="2" charset="-78"/>
            </a:endParaRPr>
          </a:p>
          <a:p>
            <a:pPr lvl="1" algn="r" rtl="1"/>
            <a:r>
              <a:rPr lang="fa-IR" sz="2900" dirty="0" smtClean="0">
                <a:cs typeface="B Mitra" pitchFamily="2" charset="-78"/>
              </a:rPr>
              <a:t>استدلال انتزاعی</a:t>
            </a:r>
            <a:endParaRPr lang="en-US" sz="29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بینش</a:t>
            </a:r>
            <a:endParaRPr lang="en-US" sz="3400" dirty="0" smtClean="0">
              <a:cs typeface="B Mitra" pitchFamily="2" charset="-78"/>
            </a:endParaRPr>
          </a:p>
          <a:p>
            <a:pPr algn="r" rtl="1"/>
            <a:r>
              <a:rPr lang="fa-IR" sz="3400" dirty="0" smtClean="0">
                <a:cs typeface="B Mitra" pitchFamily="2" charset="-78"/>
              </a:rPr>
              <a:t>قضاوت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ظاهر(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General appearance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)</a:t>
            </a:r>
            <a:endParaRPr lang="en-US" b="1" dirty="0" smtClean="0">
              <a:latin typeface="Times New Roman" pitchFamily="18" charset="0"/>
              <a:cs typeface="B Mitra" pitchFamily="2" charset="-78"/>
            </a:endParaRPr>
          </a:p>
          <a:p>
            <a:pPr algn="just" rtl="1"/>
            <a:endParaRPr lang="en-US" b="1" dirty="0" smtClean="0">
              <a:latin typeface="Times New Roman" pitchFamily="18" charset="0"/>
              <a:cs typeface="B Mitra" pitchFamily="2" charset="-78"/>
            </a:endParaRP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توصیف کوتاه غیر تکنیکی از وضعیت ظاهر و رفتارهای فرد</a:t>
            </a:r>
            <a:endParaRPr lang="en-US" dirty="0" smtClean="0">
              <a:latin typeface="Times New Roman" pitchFamily="18" charset="0"/>
              <a:cs typeface="B Mitra" pitchFamily="2" charset="-78"/>
            </a:endParaRPr>
          </a:p>
          <a:p>
            <a:pPr lvl="1" algn="just" rtl="1"/>
            <a:endParaRPr lang="en-US" dirty="0" smtClean="0">
              <a:latin typeface="Times New Roman" pitchFamily="18" charset="0"/>
              <a:cs typeface="B Mitra" pitchFamily="2" charset="-78"/>
            </a:endParaRP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توصیف عمومی: وضعیت، لباسها، رسیدگی ظاهری، موها، سن ظاهری، سلامت، عصبانیت، علائم اضطرابی، تماس چشمی (50% طبیعی است)</a:t>
            </a:r>
            <a:endParaRPr lang="en-US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تکلم(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Speech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)</a:t>
            </a:r>
            <a:endParaRPr lang="en-US" b="1" dirty="0" smtClean="0">
              <a:latin typeface="Times New Roman" pitchFamily="18" charset="0"/>
              <a:cs typeface="B Mitra" pitchFamily="2" charset="-78"/>
            </a:endParaRPr>
          </a:p>
          <a:p>
            <a:pPr algn="r" rtl="1"/>
            <a:endParaRPr lang="en-US" b="1" dirty="0" smtClean="0">
              <a:latin typeface="Times New Roman" pitchFamily="18" charset="0"/>
              <a:cs typeface="B Mitra" pitchFamily="2" charset="-78"/>
            </a:endParaRP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تند، کند، هیجانی، مونوتون، بلند، پچ پچ کردن، جویده جویده، لکنت زبان، شدت، فرکانس، تولید کلام، روایی کلام، دامنه لغات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خلق و عاطفه(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mood &amp; affect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algn="just" rtl="1"/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خلق 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mood)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)(حالت هیجانی و مستمر و نافذی که ادراک شخص از دنیا را تحت الشعاع قرار می دهد):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آنچه که بیمار در مورد آنچه که احساس می کند می گوید: عمق، شدت، مدت، تحریک پذیری، اضطراب، تهی بودن، انبساط، شنگول، احساس گناه، هراسان، ...</a:t>
            </a:r>
            <a:endParaRPr lang="en-US" dirty="0" smtClean="0">
              <a:latin typeface="Times New Roman" pitchFamily="18" charset="0"/>
              <a:cs typeface="B Mitra" pitchFamily="2" charset="-78"/>
            </a:endParaRPr>
          </a:p>
          <a:p>
            <a:pPr lvl="1" algn="just"/>
            <a:endParaRPr lang="fa-IR" b="1" dirty="0" smtClean="0">
              <a:latin typeface="Times New Roman" pitchFamily="18" charset="0"/>
              <a:cs typeface="B Mitra" pitchFamily="2" charset="-78"/>
            </a:endParaRPr>
          </a:p>
          <a:p>
            <a:pPr algn="just" rtl="1"/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عاطفه(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Affect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)(بروز بیرونی تجربیات درونی خلق که از روی حالت چهره و حدود رفتار بیانی بیمار در حین مصاحبه دیده می شود):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محدود، کند، سطحی . وقتی عاطفه محدود است شدت و ابراز هیجان کاهش می یابد.</a:t>
            </a:r>
            <a:endParaRPr lang="en-US" dirty="0" smtClean="0">
              <a:latin typeface="Times New Roman" pitchFamily="18" charset="0"/>
              <a:cs typeface="B Mitra" pitchFamily="2" charset="-78"/>
            </a:endParaRPr>
          </a:p>
          <a:p>
            <a:pPr algn="just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تفکر(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Thought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  <a:endParaRPr lang="en-US" dirty="0" smtClean="0">
              <a:latin typeface="Times New Roman" pitchFamily="18" charset="0"/>
              <a:cs typeface="B Mitra" pitchFamily="2" charset="-78"/>
            </a:endParaRPr>
          </a:p>
          <a:p>
            <a:pPr lvl="1" algn="just" rtl="1"/>
            <a:r>
              <a:rPr lang="en-US" dirty="0" smtClean="0">
                <a:latin typeface="Times New Roman" pitchFamily="18" charset="0"/>
                <a:cs typeface="B Mitra" pitchFamily="2" charset="-78"/>
              </a:rPr>
              <a:t>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فرم تفکر(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form of </a:t>
            </a:r>
            <a:r>
              <a:rPr lang="en-US" dirty="0" err="1" smtClean="0">
                <a:latin typeface="Times New Roman" pitchFamily="18" charset="0"/>
                <a:cs typeface="B Mitra" pitchFamily="2" charset="-78"/>
              </a:rPr>
              <a:t>thougth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تولید: فکر افکار، پرش افکار، تفکر سریع، تفکر آهسته. آیا بیمار به خودی خود صحبت می کند یا اینکه حتماً باید از او سوال شود. جریان افکار</a:t>
            </a:r>
          </a:p>
          <a:p>
            <a:pPr lvl="2"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تداوم افکار: آیا بیمار درست به سوالاتی که از او پرسیده ایم جواب می دهد و منتهی به هدف است یا جواب سوال درست است؟ شل شده تداعی ها، تفکر مماسی، انسداد افکار، حواس پرتی، حاشیه پردازی</a:t>
            </a:r>
          </a:p>
          <a:p>
            <a:pPr lvl="2"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 زبان: مانند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incoherent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، سالاد کلمات، قافیه سازی، نئولوژیسم.</a:t>
            </a:r>
            <a:endParaRPr lang="en-US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تفکر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2. محتوای تفکر(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content of thought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مشغولیتهای ذهنی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وسواسها، اجتارها، فوبیاها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نقشه ای که بیمار برای خودکشی یا دیگرکشی دارد.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هذیانها: هذیان گزند و آسیب، 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افکار انتساب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پخش افکار – افکاری که توسط سایرین شنیده می شود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جایگذاری افکار: افکاری که به زور توسط سایرین در ذهن فرد جایگذاری می 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800" dirty="0" smtClean="0">
                <a:latin typeface="Times New Roman" pitchFamily="18" charset="0"/>
                <a:cs typeface="B Mitra" pitchFamily="2" charset="-78"/>
              </a:rPr>
              <a:t>ادراک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توهمات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Hallucinations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 و خطاهای حسی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illusions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): آیا بیمار صداهایی می شنود یا اینکه چیزهایی ببیند که وجود خارجی نداشته باشند. یا تحریف ادراک</a:t>
            </a:r>
            <a:endParaRPr lang="en-US" sz="2800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800" dirty="0" smtClean="0">
                <a:latin typeface="Times New Roman" pitchFamily="18" charset="0"/>
                <a:cs typeface="B Mitra" pitchFamily="2" charset="-78"/>
              </a:rPr>
              <a:t>شناخت (</a:t>
            </a:r>
            <a:r>
              <a:rPr lang="en-US" sz="2800" dirty="0" smtClean="0">
                <a:latin typeface="Times New Roman" pitchFamily="18" charset="0"/>
                <a:cs typeface="B Mitra" pitchFamily="2" charset="-78"/>
              </a:rPr>
              <a:t>Cognition</a:t>
            </a:r>
            <a:r>
              <a:rPr lang="fa-IR" sz="2800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هشیاری(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(consciousness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آگاهی در مورد محیط، توجه، ابری شدن هشیاری، نوسانات هشیاری، خواب آلودگی، بهت، تیرگی، کما</a:t>
            </a:r>
          </a:p>
          <a:p>
            <a:pPr lvl="1"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موقعیت سنجی(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orientation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زمان(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time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):اینکه آیا بیمار می داند که در چه روزی و در چه ساعتی از زمان قرار دارد. اگر در بیمارستان بستری است، آیا می داند که چند روز است که بستری شده است، یا روز بستری را به خاطر می آورد.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مکان(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place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): محلی که بیمار می داند که اکنون در آن قرار دارد.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اشخاص(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(person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آیا بیمار می داند که کسی که او را معاینه می کند چه کسی است و یا اینکه او با چه کسانی در ارتباط است.</a:t>
            </a:r>
            <a:endParaRPr lang="en-US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800" dirty="0" smtClean="0">
                <a:latin typeface="Times New Roman" pitchFamily="18" charset="0"/>
                <a:cs typeface="B Mitra" pitchFamily="2" charset="-78"/>
              </a:rPr>
              <a:t>شناخت (</a:t>
            </a:r>
            <a:r>
              <a:rPr lang="en-US" sz="2800" dirty="0" smtClean="0">
                <a:latin typeface="Times New Roman" pitchFamily="18" charset="0"/>
                <a:cs typeface="B Mitra" pitchFamily="2" charset="-78"/>
              </a:rPr>
              <a:t>Cognition</a:t>
            </a:r>
            <a:r>
              <a:rPr lang="fa-IR" sz="2800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تمرکز و محاسبه: آیا بیمار می تواند از 100، 7 تا 7 تا کم کند. آیا محاسبات ریاضی را می تواند انجام دهد.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حافظه: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حافظه دور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remote)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:) توانایی به یاد آوردن وقایع گذشته ای که در جوانی یا زمانی که بیمار نبود برای او اتفاق افتاده است.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حافظه اخیر(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(recent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به یاد آوردن وقایعی که در چند روز اخیر یا دیروز برای بیمار اتفاق افتاده است.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حافظه سریع(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immediate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):  توانایی به خاطر آوردن سه کلمه ای که 3 دقیقه پیش به بیمار گفته ایم.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Mitra" pitchFamily="2" charset="-78"/>
              </a:rPr>
              <a:t>معاینه وضعیت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 rtl="1"/>
            <a:r>
              <a:rPr lang="fa-IR" sz="2800" dirty="0" smtClean="0">
                <a:latin typeface="Times New Roman" pitchFamily="18" charset="0"/>
                <a:cs typeface="B Mitra" pitchFamily="2" charset="-78"/>
              </a:rPr>
              <a:t>شناخت (</a:t>
            </a:r>
            <a:r>
              <a:rPr lang="en-US" sz="2800" dirty="0" smtClean="0">
                <a:latin typeface="Times New Roman" pitchFamily="18" charset="0"/>
                <a:cs typeface="B Mitra" pitchFamily="2" charset="-78"/>
              </a:rPr>
              <a:t>Cognition</a:t>
            </a:r>
            <a:r>
              <a:rPr lang="fa-IR" sz="2800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معلومات عمومی: سوال در مورد اطلاعاتی که بیمار در مورد اطلاعات عمومی متناسب با سطح فرهنگی و تحصیلی خودش دارد.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تفکر انتزاعی: پرسش در مورد تفاوتها و شباهتها، درک معانی ضرب المثل ها و ...</a:t>
            </a:r>
          </a:p>
          <a:p>
            <a:pPr lvl="1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بینش: قضاوتی که بیمار نسبت به وجود بیماری در خودش دارد. 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انکار کامل وجود بیماری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وجود بیماری خفیف و نیاز به کمک اما نه در حال حاضر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قبول وجود بیماری، اما نسبت دادن علت آن به سایرین یا سایر علل طبی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بینش عقلانی: بیماری و علائم بیماری را قبول دارد، اما برای رفع آنها اقدامی نمی کند.</a:t>
            </a:r>
          </a:p>
          <a:p>
            <a:pPr lvl="2"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بینش هیجانی: آگاهی کامل نسبت به وجود بیماری و جود علائم پاتولوژیک. به گونه ای که رفتارها و زندگی را تحت تاثیر قرار می دهد و بیمار در جهت بهبود بیماری تلاش می کند.</a:t>
            </a:r>
          </a:p>
          <a:p>
            <a:pPr lvl="1"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lvl="1"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3306</TotalTime>
  <Words>2098</Words>
  <Application>Microsoft Office PowerPoint</Application>
  <PresentationFormat>On-screen Show (4:3)</PresentationFormat>
  <Paragraphs>256</Paragraphs>
  <Slides>26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Flow</vt:lpstr>
      <vt:lpstr> </vt:lpstr>
      <vt:lpstr>تاریخچه روانپزشکی</vt:lpstr>
      <vt:lpstr>تاریخچه روانپزشکی</vt:lpstr>
      <vt:lpstr>تاریخچه روانپزشکی</vt:lpstr>
      <vt:lpstr>تاریخچه روانپزشکی</vt:lpstr>
      <vt:lpstr>تاریخچه روانپزشکی</vt:lpstr>
      <vt:lpstr>طبقه بندی در روانپزشکی</vt:lpstr>
      <vt:lpstr>طبقه بندی در روانپزشکی</vt:lpstr>
      <vt:lpstr>شرح حال روانپزشکی و معاینه وضعیت روانی</vt:lpstr>
      <vt:lpstr>شرح حال روانپزشکی و معاینه وضعیت روانی</vt:lpstr>
      <vt:lpstr>شرح حال روانپزشکی و معاینه وضعیت روانی</vt:lpstr>
      <vt:lpstr>شرح حال روانپزشکی و معاینه وضعیت روانی</vt:lpstr>
      <vt:lpstr>شرح حال روانپزشکی و معاینه وضعیت روانی</vt:lpstr>
      <vt:lpstr>شرح حال روانپزشکی و معاینه وضعیت روانی</vt:lpstr>
      <vt:lpstr>شرح حال روانپزشکی و معاینه وضعیت روانی</vt:lpstr>
      <vt:lpstr>شرح حال روانپزشکی و معاینه وضعیت روانی</vt:lpstr>
      <vt:lpstr>معاینه وضعیت روانی</vt:lpstr>
      <vt:lpstr>معاینه وضعیت روانی</vt:lpstr>
      <vt:lpstr>معاینه وضعیت روانی</vt:lpstr>
      <vt:lpstr>معاینه وضعیت روانی</vt:lpstr>
      <vt:lpstr>معاینه وضعیت روانی</vt:lpstr>
      <vt:lpstr>معاینه وضعیت روانی</vt:lpstr>
      <vt:lpstr>معاینه وضعیت روانی</vt:lpstr>
      <vt:lpstr>معاینه وضعیت روانی</vt:lpstr>
      <vt:lpstr>معاینه وضعیت روانی</vt:lpstr>
      <vt:lpstr>معاینه وضعیت روانی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Windows User</cp:lastModifiedBy>
  <cp:revision>197</cp:revision>
  <dcterms:created xsi:type="dcterms:W3CDTF">2006-08-16T00:00:00Z</dcterms:created>
  <dcterms:modified xsi:type="dcterms:W3CDTF">2020-04-29T01:45:28Z</dcterms:modified>
</cp:coreProperties>
</file>