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56" r:id="rId2"/>
    <p:sldId id="267" r:id="rId3"/>
    <p:sldId id="266" r:id="rId4"/>
    <p:sldId id="268" r:id="rId5"/>
    <p:sldId id="269" r:id="rId6"/>
    <p:sldId id="270" r:id="rId7"/>
    <p:sldId id="271" r:id="rId8"/>
    <p:sldId id="272" r:id="rId9"/>
    <p:sldId id="280" r:id="rId10"/>
    <p:sldId id="289" r:id="rId11"/>
    <p:sldId id="273" r:id="rId12"/>
    <p:sldId id="274" r:id="rId13"/>
    <p:sldId id="275" r:id="rId14"/>
    <p:sldId id="276" r:id="rId15"/>
    <p:sldId id="277" r:id="rId16"/>
    <p:sldId id="278" r:id="rId17"/>
    <p:sldId id="279" r:id="rId18"/>
    <p:sldId id="281" r:id="rId19"/>
    <p:sldId id="282" r:id="rId20"/>
    <p:sldId id="283" r:id="rId21"/>
    <p:sldId id="284" r:id="rId22"/>
    <p:sldId id="285" r:id="rId23"/>
    <p:sldId id="287" r:id="rId24"/>
    <p:sldId id="288" r:id="rId25"/>
    <p:sldId id="290" r:id="rId26"/>
    <p:sldId id="291" r:id="rId27"/>
    <p:sldId id="292" r:id="rId28"/>
    <p:sldId id="293" r:id="rId29"/>
    <p:sldId id="294" r:id="rId30"/>
    <p:sldId id="301" r:id="rId31"/>
    <p:sldId id="299" r:id="rId32"/>
    <p:sldId id="295" r:id="rId33"/>
    <p:sldId id="296" r:id="rId34"/>
    <p:sldId id="297" r:id="rId35"/>
    <p:sldId id="298" r:id="rId36"/>
    <p:sldId id="300" r:id="rId37"/>
    <p:sldId id="302" r:id="rId38"/>
  </p:sldIdLst>
  <p:sldSz cx="9144000" cy="6858000" type="screen4x3"/>
  <p:notesSz cx="6858000" cy="9180513"/>
  <p:custDataLst>
    <p:tags r:id="rId41"/>
  </p:custDataLst>
  <p:defaultTextStyle>
    <a:defPPr>
      <a:defRPr lang="en-US"/>
    </a:defPPr>
    <a:lvl1pPr algn="l" rtl="0" fontAlgn="base">
      <a:spcBef>
        <a:spcPct val="0"/>
      </a:spcBef>
      <a:spcAft>
        <a:spcPct val="0"/>
      </a:spcAft>
      <a:defRPr kumimoji="1" sz="2400" kern="1200">
        <a:solidFill>
          <a:schemeClr val="tx1"/>
        </a:solidFill>
        <a:latin typeface="Times New Roman" pitchFamily="18" charset="0"/>
        <a:ea typeface="+mn-ea"/>
        <a:cs typeface="B Zar" pitchFamily="2" charset="-78"/>
      </a:defRPr>
    </a:lvl1pPr>
    <a:lvl2pPr marL="457200" algn="l" rtl="0" fontAlgn="base">
      <a:spcBef>
        <a:spcPct val="0"/>
      </a:spcBef>
      <a:spcAft>
        <a:spcPct val="0"/>
      </a:spcAft>
      <a:defRPr kumimoji="1" sz="2400" kern="1200">
        <a:solidFill>
          <a:schemeClr val="tx1"/>
        </a:solidFill>
        <a:latin typeface="Times New Roman" pitchFamily="18" charset="0"/>
        <a:ea typeface="+mn-ea"/>
        <a:cs typeface="B Zar" pitchFamily="2" charset="-78"/>
      </a:defRPr>
    </a:lvl2pPr>
    <a:lvl3pPr marL="914400" algn="l" rtl="0" fontAlgn="base">
      <a:spcBef>
        <a:spcPct val="0"/>
      </a:spcBef>
      <a:spcAft>
        <a:spcPct val="0"/>
      </a:spcAft>
      <a:defRPr kumimoji="1" sz="2400" kern="1200">
        <a:solidFill>
          <a:schemeClr val="tx1"/>
        </a:solidFill>
        <a:latin typeface="Times New Roman" pitchFamily="18" charset="0"/>
        <a:ea typeface="+mn-ea"/>
        <a:cs typeface="B Zar" pitchFamily="2" charset="-78"/>
      </a:defRPr>
    </a:lvl3pPr>
    <a:lvl4pPr marL="1371600" algn="l" rtl="0" fontAlgn="base">
      <a:spcBef>
        <a:spcPct val="0"/>
      </a:spcBef>
      <a:spcAft>
        <a:spcPct val="0"/>
      </a:spcAft>
      <a:defRPr kumimoji="1" sz="2400" kern="1200">
        <a:solidFill>
          <a:schemeClr val="tx1"/>
        </a:solidFill>
        <a:latin typeface="Times New Roman" pitchFamily="18" charset="0"/>
        <a:ea typeface="+mn-ea"/>
        <a:cs typeface="B Zar" pitchFamily="2" charset="-78"/>
      </a:defRPr>
    </a:lvl4pPr>
    <a:lvl5pPr marL="1828800" algn="l" rtl="0" fontAlgn="base">
      <a:spcBef>
        <a:spcPct val="0"/>
      </a:spcBef>
      <a:spcAft>
        <a:spcPct val="0"/>
      </a:spcAft>
      <a:defRPr kumimoji="1" sz="2400" kern="1200">
        <a:solidFill>
          <a:schemeClr val="tx1"/>
        </a:solidFill>
        <a:latin typeface="Times New Roman" pitchFamily="18" charset="0"/>
        <a:ea typeface="+mn-ea"/>
        <a:cs typeface="B Zar" pitchFamily="2" charset="-78"/>
      </a:defRPr>
    </a:lvl5pPr>
    <a:lvl6pPr marL="2286000" algn="l" defTabSz="914400" rtl="0" eaLnBrk="1" latinLnBrk="0" hangingPunct="1">
      <a:defRPr kumimoji="1" sz="2400" kern="1200">
        <a:solidFill>
          <a:schemeClr val="tx1"/>
        </a:solidFill>
        <a:latin typeface="Times New Roman" pitchFamily="18" charset="0"/>
        <a:ea typeface="+mn-ea"/>
        <a:cs typeface="B Zar" pitchFamily="2" charset="-78"/>
      </a:defRPr>
    </a:lvl6pPr>
    <a:lvl7pPr marL="2743200" algn="l" defTabSz="914400" rtl="0" eaLnBrk="1" latinLnBrk="0" hangingPunct="1">
      <a:defRPr kumimoji="1" sz="2400" kern="1200">
        <a:solidFill>
          <a:schemeClr val="tx1"/>
        </a:solidFill>
        <a:latin typeface="Times New Roman" pitchFamily="18" charset="0"/>
        <a:ea typeface="+mn-ea"/>
        <a:cs typeface="B Zar" pitchFamily="2" charset="-78"/>
      </a:defRPr>
    </a:lvl7pPr>
    <a:lvl8pPr marL="3200400" algn="l" defTabSz="914400" rtl="0" eaLnBrk="1" latinLnBrk="0" hangingPunct="1">
      <a:defRPr kumimoji="1" sz="2400" kern="1200">
        <a:solidFill>
          <a:schemeClr val="tx1"/>
        </a:solidFill>
        <a:latin typeface="Times New Roman" pitchFamily="18" charset="0"/>
        <a:ea typeface="+mn-ea"/>
        <a:cs typeface="B Zar" pitchFamily="2" charset="-78"/>
      </a:defRPr>
    </a:lvl8pPr>
    <a:lvl9pPr marL="3657600" algn="l" defTabSz="914400" rtl="0" eaLnBrk="1" latinLnBrk="0" hangingPunct="1">
      <a:defRPr kumimoji="1" sz="2400" kern="1200">
        <a:solidFill>
          <a:schemeClr val="tx1"/>
        </a:solidFill>
        <a:latin typeface="Times New Roman" pitchFamily="18" charset="0"/>
        <a:ea typeface="+mn-ea"/>
        <a:cs typeface="B Zar" pitchFamily="2" charset="-7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FF"/>
    <a:srgbClr val="FF3399"/>
    <a:srgbClr val="FFFF00"/>
    <a:srgbClr val="006666"/>
    <a:srgbClr val="CBCBCB"/>
    <a:srgbClr val="F8F8F8"/>
    <a:srgbClr val="FFFF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tags" Target="tags/tag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38463" cy="446088"/>
          </a:xfrm>
          <a:prstGeom prst="rect">
            <a:avLst/>
          </a:prstGeom>
          <a:noFill/>
          <a:ln w="12700" cap="sq">
            <a:noFill/>
            <a:miter lim="800000"/>
            <a:headEnd type="none" w="sm" len="sm"/>
            <a:tailEnd type="none" w="sm" len="sm"/>
          </a:ln>
          <a:effectLst/>
        </p:spPr>
        <p:txBody>
          <a:bodyPr vert="horz" wrap="square" lIns="89794" tIns="44897" rIns="89794" bIns="44897" numCol="1" anchor="t" anchorCtr="0" compatLnSpc="1">
            <a:prstTxWarp prst="textNoShape">
              <a:avLst/>
            </a:prstTxWarp>
          </a:bodyPr>
          <a:lstStyle>
            <a:lvl1pPr defTabSz="898525" eaLnBrk="0" hangingPunct="0">
              <a:defRPr kumimoji="0" sz="1200">
                <a:cs typeface="Arial" charset="0"/>
              </a:defRPr>
            </a:lvl1pPr>
          </a:lstStyle>
          <a:p>
            <a:endParaRPr lang="en-US"/>
          </a:p>
        </p:txBody>
      </p:sp>
      <p:sp>
        <p:nvSpPr>
          <p:cNvPr id="3075" name="Rectangle 3"/>
          <p:cNvSpPr>
            <a:spLocks noGrp="1" noChangeArrowheads="1"/>
          </p:cNvSpPr>
          <p:nvPr>
            <p:ph type="dt" sz="quarter" idx="1"/>
          </p:nvPr>
        </p:nvSpPr>
        <p:spPr bwMode="auto">
          <a:xfrm>
            <a:off x="3919538" y="0"/>
            <a:ext cx="2938462" cy="446088"/>
          </a:xfrm>
          <a:prstGeom prst="rect">
            <a:avLst/>
          </a:prstGeom>
          <a:noFill/>
          <a:ln w="12700" cap="sq">
            <a:noFill/>
            <a:miter lim="800000"/>
            <a:headEnd type="none" w="sm" len="sm"/>
            <a:tailEnd type="none" w="sm" len="sm"/>
          </a:ln>
          <a:effectLst/>
        </p:spPr>
        <p:txBody>
          <a:bodyPr vert="horz" wrap="square" lIns="89794" tIns="44897" rIns="89794" bIns="44897" numCol="1" anchor="t" anchorCtr="0" compatLnSpc="1">
            <a:prstTxWarp prst="textNoShape">
              <a:avLst/>
            </a:prstTxWarp>
          </a:bodyPr>
          <a:lstStyle>
            <a:lvl1pPr algn="r" defTabSz="898525" eaLnBrk="0" hangingPunct="0">
              <a:defRPr kumimoji="0" sz="1200">
                <a:cs typeface="Arial" charset="0"/>
              </a:defRPr>
            </a:lvl1pPr>
          </a:lstStyle>
          <a:p>
            <a:endParaRPr lang="en-US"/>
          </a:p>
        </p:txBody>
      </p:sp>
      <p:sp>
        <p:nvSpPr>
          <p:cNvPr id="3076" name="Rectangle 4"/>
          <p:cNvSpPr>
            <a:spLocks noGrp="1" noChangeArrowheads="1"/>
          </p:cNvSpPr>
          <p:nvPr>
            <p:ph type="ftr" sz="quarter" idx="2"/>
          </p:nvPr>
        </p:nvSpPr>
        <p:spPr bwMode="auto">
          <a:xfrm>
            <a:off x="0" y="8709025"/>
            <a:ext cx="2938463" cy="446088"/>
          </a:xfrm>
          <a:prstGeom prst="rect">
            <a:avLst/>
          </a:prstGeom>
          <a:noFill/>
          <a:ln w="12700" cap="sq">
            <a:noFill/>
            <a:miter lim="800000"/>
            <a:headEnd type="none" w="sm" len="sm"/>
            <a:tailEnd type="none" w="sm" len="sm"/>
          </a:ln>
          <a:effectLst/>
        </p:spPr>
        <p:txBody>
          <a:bodyPr vert="horz" wrap="square" lIns="89794" tIns="44897" rIns="89794" bIns="44897" numCol="1" anchor="b" anchorCtr="0" compatLnSpc="1">
            <a:prstTxWarp prst="textNoShape">
              <a:avLst/>
            </a:prstTxWarp>
          </a:bodyPr>
          <a:lstStyle>
            <a:lvl1pPr defTabSz="898525" eaLnBrk="0" hangingPunct="0">
              <a:defRPr kumimoji="0" sz="1200">
                <a:cs typeface="Arial" charset="0"/>
              </a:defRPr>
            </a:lvl1pPr>
          </a:lstStyle>
          <a:p>
            <a:endParaRPr lang="en-US"/>
          </a:p>
        </p:txBody>
      </p:sp>
      <p:sp>
        <p:nvSpPr>
          <p:cNvPr id="3077" name="Rectangle 5"/>
          <p:cNvSpPr>
            <a:spLocks noGrp="1" noChangeArrowheads="1"/>
          </p:cNvSpPr>
          <p:nvPr>
            <p:ph type="sldNum" sz="quarter" idx="3"/>
          </p:nvPr>
        </p:nvSpPr>
        <p:spPr bwMode="auto">
          <a:xfrm>
            <a:off x="3919538" y="8709025"/>
            <a:ext cx="2938462" cy="446088"/>
          </a:xfrm>
          <a:prstGeom prst="rect">
            <a:avLst/>
          </a:prstGeom>
          <a:noFill/>
          <a:ln w="12700" cap="sq">
            <a:noFill/>
            <a:miter lim="800000"/>
            <a:headEnd type="none" w="sm" len="sm"/>
            <a:tailEnd type="none" w="sm" len="sm"/>
          </a:ln>
          <a:effectLst/>
        </p:spPr>
        <p:txBody>
          <a:bodyPr vert="horz" wrap="square" lIns="89794" tIns="44897" rIns="89794" bIns="44897" numCol="1" anchor="b" anchorCtr="0" compatLnSpc="1">
            <a:prstTxWarp prst="textNoShape">
              <a:avLst/>
            </a:prstTxWarp>
          </a:bodyPr>
          <a:lstStyle>
            <a:lvl1pPr algn="r" defTabSz="898525" eaLnBrk="0" hangingPunct="0">
              <a:defRPr kumimoji="0" sz="1200">
                <a:cs typeface="Arial" charset="0"/>
              </a:defRPr>
            </a:lvl1pPr>
          </a:lstStyle>
          <a:p>
            <a:fld id="{051E361B-1CE8-40E1-AEAC-8DFCF7771226}" type="slidenum">
              <a:rPr lang="en-US"/>
              <a:pPr/>
              <a:t>‹#›</a:t>
            </a:fld>
            <a:endParaRPr lang="en-US"/>
          </a:p>
        </p:txBody>
      </p:sp>
    </p:spTree>
    <p:extLst>
      <p:ext uri="{BB962C8B-B14F-4D97-AF65-F5344CB8AC3E}">
        <p14:creationId xmlns:p14="http://schemas.microsoft.com/office/powerpoint/2010/main" val="34596382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eaLnBrk="0" hangingPunct="0">
              <a:defRPr kumimoji="0" sz="1200">
                <a:cs typeface="Arial" charset="0"/>
              </a:defRPr>
            </a:lvl1pPr>
          </a:lstStyle>
          <a:p>
            <a:endParaRPr lang="en-US"/>
          </a:p>
        </p:txBody>
      </p:sp>
      <p:sp>
        <p:nvSpPr>
          <p:cNvPr id="4099" name="Rectangle 3"/>
          <p:cNvSpPr>
            <a:spLocks noGrp="1" noChangeArrowheads="1"/>
          </p:cNvSpPr>
          <p:nvPr>
            <p:ph type="dt" idx="1"/>
          </p:nvPr>
        </p:nvSpPr>
        <p:spPr bwMode="auto">
          <a:xfrm>
            <a:off x="3886200" y="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lvl1pPr algn="r" eaLnBrk="0" hangingPunct="0">
              <a:defRPr kumimoji="0" sz="1200">
                <a:cs typeface="Arial" charset="0"/>
              </a:defRPr>
            </a:lvl1pPr>
          </a:lstStyle>
          <a:p>
            <a:endParaRPr 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914400" y="4343400"/>
            <a:ext cx="5029200" cy="41148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eaLnBrk="0" hangingPunct="0">
              <a:defRPr kumimoji="0" sz="1200">
                <a:cs typeface="Arial" charset="0"/>
              </a:defRPr>
            </a:lvl1pPr>
          </a:lstStyle>
          <a:p>
            <a:endParaRPr lang="en-US"/>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w="12700" cap="sq">
            <a:noFill/>
            <a:miter lim="800000"/>
            <a:headEnd type="none" w="sm" len="sm"/>
            <a:tailEnd type="none" w="sm" len="sm"/>
          </a:ln>
          <a:effectLst/>
        </p:spPr>
        <p:txBody>
          <a:bodyPr vert="horz" wrap="square" lIns="91440" tIns="45720" rIns="91440" bIns="45720" numCol="1" anchor="b" anchorCtr="0" compatLnSpc="1">
            <a:prstTxWarp prst="textNoShape">
              <a:avLst/>
            </a:prstTxWarp>
          </a:bodyPr>
          <a:lstStyle>
            <a:lvl1pPr algn="r" eaLnBrk="0" hangingPunct="0">
              <a:defRPr kumimoji="0" sz="1200">
                <a:cs typeface="Arial" charset="0"/>
              </a:defRPr>
            </a:lvl1pPr>
          </a:lstStyle>
          <a:p>
            <a:fld id="{21711640-7E12-4749-A815-A7ABD7ED1DC9}" type="slidenum">
              <a:rPr lang="en-US"/>
              <a:pPr/>
              <a:t>‹#›</a:t>
            </a:fld>
            <a:endParaRPr lang="en-US"/>
          </a:p>
        </p:txBody>
      </p:sp>
    </p:spTree>
    <p:extLst>
      <p:ext uri="{BB962C8B-B14F-4D97-AF65-F5344CB8AC3E}">
        <p14:creationId xmlns:p14="http://schemas.microsoft.com/office/powerpoint/2010/main" val="1490575538"/>
      </p:ext>
    </p:extLst>
  </p:cSld>
  <p:clrMap bg1="lt1" tx1="dk1" bg2="lt2" tx2="dk2" accent1="accent1" accent2="accent2" accent3="accent3" accent4="accent4" accent5="accent5" accent6="accent6" hlink="hlink" folHlink="folHlink"/>
  <p:notesStyle>
    <a:lvl1pPr algn="l" defTabSz="933450" rtl="0" fontAlgn="base">
      <a:spcBef>
        <a:spcPct val="30000"/>
      </a:spcBef>
      <a:spcAft>
        <a:spcPct val="0"/>
      </a:spcAft>
      <a:defRPr kumimoji="1" sz="1200" kern="1200">
        <a:solidFill>
          <a:schemeClr val="tx1"/>
        </a:solidFill>
        <a:latin typeface="Times New Roman" pitchFamily="18" charset="0"/>
        <a:ea typeface="+mn-ea"/>
        <a:cs typeface="Arial" charset="0"/>
      </a:defRPr>
    </a:lvl1pPr>
    <a:lvl2pPr marL="461963" algn="l" defTabSz="933450" rtl="0" fontAlgn="base">
      <a:spcBef>
        <a:spcPct val="30000"/>
      </a:spcBef>
      <a:spcAft>
        <a:spcPct val="0"/>
      </a:spcAft>
      <a:defRPr kumimoji="1" sz="1200" kern="1200">
        <a:solidFill>
          <a:schemeClr val="tx1"/>
        </a:solidFill>
        <a:latin typeface="Times New Roman" pitchFamily="18" charset="0"/>
        <a:ea typeface="+mn-ea"/>
        <a:cs typeface="Arial" charset="0"/>
      </a:defRPr>
    </a:lvl2pPr>
    <a:lvl3pPr marL="923925" algn="l" defTabSz="933450" rtl="0" fontAlgn="base">
      <a:spcBef>
        <a:spcPct val="30000"/>
      </a:spcBef>
      <a:spcAft>
        <a:spcPct val="0"/>
      </a:spcAft>
      <a:defRPr kumimoji="1" sz="1200" kern="1200">
        <a:solidFill>
          <a:schemeClr val="tx1"/>
        </a:solidFill>
        <a:latin typeface="Times New Roman" pitchFamily="18" charset="0"/>
        <a:ea typeface="+mn-ea"/>
        <a:cs typeface="Arial" charset="0"/>
      </a:defRPr>
    </a:lvl3pPr>
    <a:lvl4pPr marL="1387475" algn="l" defTabSz="933450" rtl="0" fontAlgn="base">
      <a:spcBef>
        <a:spcPct val="30000"/>
      </a:spcBef>
      <a:spcAft>
        <a:spcPct val="0"/>
      </a:spcAft>
      <a:defRPr kumimoji="1" sz="1200" kern="1200">
        <a:solidFill>
          <a:schemeClr val="tx1"/>
        </a:solidFill>
        <a:latin typeface="Times New Roman" pitchFamily="18" charset="0"/>
        <a:ea typeface="+mn-ea"/>
        <a:cs typeface="Arial" charset="0"/>
      </a:defRPr>
    </a:lvl4pPr>
    <a:lvl5pPr marL="1849438" algn="l" defTabSz="933450" rtl="0" fontAlgn="base">
      <a:spcBef>
        <a:spcPct val="30000"/>
      </a:spcBef>
      <a:spcAft>
        <a:spcPct val="0"/>
      </a:spcAft>
      <a:defRPr kumimoji="1"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2050" name="Picture 2" descr="Sprite 10"/>
          <p:cNvPicPr>
            <a:picLocks noChangeAspect="1" noChangeArrowheads="1"/>
          </p:cNvPicPr>
          <p:nvPr/>
        </p:nvPicPr>
        <p:blipFill>
          <a:blip r:embed="rId2"/>
          <a:srcRect l="-35" r="415" b="1929"/>
          <a:stretch>
            <a:fillRect/>
          </a:stretch>
        </p:blipFill>
        <p:spPr bwMode="auto">
          <a:xfrm>
            <a:off x="-3175" y="2895600"/>
            <a:ext cx="9147175" cy="1130300"/>
          </a:xfrm>
          <a:prstGeom prst="rect">
            <a:avLst/>
          </a:prstGeom>
          <a:noFill/>
        </p:spPr>
      </p:pic>
      <p:sp>
        <p:nvSpPr>
          <p:cNvPr id="2051" name="Rectangle 3"/>
          <p:cNvSpPr>
            <a:spLocks noGrp="1" noChangeArrowheads="1"/>
          </p:cNvSpPr>
          <p:nvPr>
            <p:ph type="ctrTitle" sz="quarter"/>
          </p:nvPr>
        </p:nvSpPr>
        <p:spPr>
          <a:xfrm>
            <a:off x="685800" y="2895600"/>
            <a:ext cx="7772400" cy="1143000"/>
          </a:xfrm>
        </p:spPr>
        <p:txBody>
          <a:bodyPr/>
          <a:lstStyle>
            <a:lvl1pPr>
              <a:defRPr/>
            </a:lvl1pPr>
          </a:lstStyle>
          <a:p>
            <a:r>
              <a:rPr lang="en-US"/>
              <a:t>Click to edit Master title style</a:t>
            </a:r>
          </a:p>
        </p:txBody>
      </p:sp>
      <p:sp>
        <p:nvSpPr>
          <p:cNvPr id="2052" name="Rectangle 4"/>
          <p:cNvSpPr>
            <a:spLocks noGrp="1" noChangeArrowheads="1"/>
          </p:cNvSpPr>
          <p:nvPr>
            <p:ph type="subTitle" sz="quarter" idx="1"/>
          </p:nvPr>
        </p:nvSpPr>
        <p:spPr>
          <a:xfrm>
            <a:off x="1371600" y="4419600"/>
            <a:ext cx="6400800" cy="1752600"/>
          </a:xfrm>
        </p:spPr>
        <p:txBody>
          <a:bodyPr/>
          <a:lstStyle>
            <a:lvl1pPr marL="0" indent="0" algn="ctr">
              <a:buFontTx/>
              <a:buNone/>
              <a:defRPr>
                <a:solidFill>
                  <a:schemeClr val="tx1"/>
                </a:solidFill>
                <a:latin typeface="Arial Narrow" pitchFamily="34" charset="0"/>
              </a:defRPr>
            </a:lvl1pPr>
          </a:lstStyle>
          <a:p>
            <a:r>
              <a:rPr lang="en-US"/>
              <a:t>Click to edit Master subtitle style</a:t>
            </a:r>
          </a:p>
        </p:txBody>
      </p:sp>
      <p:sp>
        <p:nvSpPr>
          <p:cNvPr id="2053" name="Rectangle 5"/>
          <p:cNvSpPr>
            <a:spLocks noGrp="1" noChangeArrowheads="1"/>
          </p:cNvSpPr>
          <p:nvPr>
            <p:ph type="dt" sz="quarter" idx="2"/>
          </p:nvPr>
        </p:nvSpPr>
        <p:spPr>
          <a:xfrm>
            <a:off x="685800" y="0"/>
            <a:ext cx="1905000" cy="457200"/>
          </a:xfrm>
        </p:spPr>
        <p:txBody>
          <a:bodyPr anchor="t"/>
          <a:lstStyle>
            <a:lvl1pPr>
              <a:defRPr/>
            </a:lvl1pPr>
          </a:lstStyle>
          <a:p>
            <a:endParaRPr lang="en-US"/>
          </a:p>
        </p:txBody>
      </p:sp>
      <p:sp>
        <p:nvSpPr>
          <p:cNvPr id="2054" name="Rectangle 6"/>
          <p:cNvSpPr>
            <a:spLocks noGrp="1" noChangeArrowheads="1"/>
          </p:cNvSpPr>
          <p:nvPr>
            <p:ph type="ftr" sz="quarter" idx="3"/>
          </p:nvPr>
        </p:nvSpPr>
        <p:spPr>
          <a:xfrm>
            <a:off x="3124200" y="0"/>
            <a:ext cx="2895600" cy="457200"/>
          </a:xfrm>
        </p:spPr>
        <p:txBody>
          <a:bodyPr anchor="t"/>
          <a:lstStyle>
            <a:lvl1pPr>
              <a:defRPr/>
            </a:lvl1pPr>
          </a:lstStyle>
          <a:p>
            <a:endParaRPr lang="en-US"/>
          </a:p>
        </p:txBody>
      </p:sp>
      <p:sp>
        <p:nvSpPr>
          <p:cNvPr id="2055" name="Rectangle 7"/>
          <p:cNvSpPr>
            <a:spLocks noGrp="1" noChangeArrowheads="1"/>
          </p:cNvSpPr>
          <p:nvPr>
            <p:ph type="sldNum" sz="quarter" idx="4"/>
          </p:nvPr>
        </p:nvSpPr>
        <p:spPr>
          <a:xfrm>
            <a:off x="6553200" y="0"/>
            <a:ext cx="1905000" cy="457200"/>
          </a:xfrm>
        </p:spPr>
        <p:txBody>
          <a:bodyPr anchor="t"/>
          <a:lstStyle>
            <a:lvl1pPr>
              <a:defRPr/>
            </a:lvl1pPr>
          </a:lstStyle>
          <a:p>
            <a:fld id="{450258BC-471E-432E-A9E1-26A9A06E6D5C}" type="slidenum">
              <a:rPr lang="en-US"/>
              <a:pPr/>
              <a:t>‹#›</a:t>
            </a:fld>
            <a:endParaRPr lang="en-US"/>
          </a:p>
        </p:txBody>
      </p:sp>
      <p:sp>
        <p:nvSpPr>
          <p:cNvPr id="2056" name="Rectangle 8"/>
          <p:cNvSpPr>
            <a:spLocks noChangeArrowheads="1"/>
          </p:cNvSpPr>
          <p:nvPr/>
        </p:nvSpPr>
        <p:spPr bwMode="auto">
          <a:xfrm>
            <a:off x="0" y="4025900"/>
            <a:ext cx="9142413" cy="152400"/>
          </a:xfrm>
          <a:prstGeom prst="rect">
            <a:avLst/>
          </a:prstGeom>
          <a:gradFill rotWithShape="0">
            <a:gsLst>
              <a:gs pos="0">
                <a:schemeClr val="tx1"/>
              </a:gs>
              <a:gs pos="100000">
                <a:schemeClr val="bg1"/>
              </a:gs>
            </a:gsLst>
            <a:lin ang="5400000" scaled="1"/>
          </a:gradFill>
          <a:ln w="9525">
            <a:noFill/>
            <a:miter lim="800000"/>
            <a:headEnd/>
            <a:tailEnd/>
          </a:ln>
          <a:effectLst/>
        </p:spPr>
        <p:txBody>
          <a:bodyPr/>
          <a:lstStyle/>
          <a:p>
            <a:endParaRPr lang="en-US">
              <a:cs typeface="Arial" charset="0"/>
            </a:endParaRPr>
          </a:p>
        </p:txBody>
      </p:sp>
      <p:sp>
        <p:nvSpPr>
          <p:cNvPr id="2057" name="Rectangle 9"/>
          <p:cNvSpPr>
            <a:spLocks noChangeArrowheads="1"/>
          </p:cNvSpPr>
          <p:nvPr/>
        </p:nvSpPr>
        <p:spPr bwMode="auto">
          <a:xfrm>
            <a:off x="0" y="2743200"/>
            <a:ext cx="9142413" cy="152400"/>
          </a:xfrm>
          <a:prstGeom prst="rect">
            <a:avLst/>
          </a:prstGeom>
          <a:gradFill rotWithShape="0">
            <a:gsLst>
              <a:gs pos="0">
                <a:schemeClr val="bg1"/>
              </a:gs>
              <a:gs pos="100000">
                <a:schemeClr val="tx1"/>
              </a:gs>
            </a:gsLst>
            <a:lin ang="5400000" scaled="1"/>
          </a:gradFill>
          <a:ln w="9525">
            <a:noFill/>
            <a:miter lim="800000"/>
            <a:headEnd/>
            <a:tailEnd/>
          </a:ln>
          <a:effectLst/>
        </p:spPr>
        <p:txBody>
          <a:bodyPr/>
          <a:lstStyle/>
          <a:p>
            <a:endParaRPr lang="en-US">
              <a:cs typeface="Arial" charset="0"/>
            </a:endParaRPr>
          </a:p>
        </p:txBody>
      </p:sp>
    </p:spTree>
  </p:cSld>
  <p:clrMapOvr>
    <a:masterClrMapping/>
  </p:clrMapOvr>
  <p:transition>
    <p:wheel spokes="3"/>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FB43DFA-C032-4452-831F-555E105734B4}" type="slidenum">
              <a:rPr lang="en-US"/>
              <a:pPr/>
              <a:t>‹#›</a:t>
            </a:fld>
            <a:endParaRPr lang="en-US"/>
          </a:p>
        </p:txBody>
      </p:sp>
    </p:spTree>
  </p:cSld>
  <p:clrMapOvr>
    <a:masterClrMapping/>
  </p:clrMapOvr>
  <p:transition>
    <p:wheel spokes="3"/>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4ED12F1-2E62-4F1E-B908-21E3AD92031B}" type="slidenum">
              <a:rPr lang="en-US"/>
              <a:pPr/>
              <a:t>‹#›</a:t>
            </a:fld>
            <a:endParaRPr lang="en-US"/>
          </a:p>
        </p:txBody>
      </p:sp>
    </p:spTree>
  </p:cSld>
  <p:clrMapOvr>
    <a:masterClrMapping/>
  </p:clrMapOvr>
  <p:transition>
    <p:wheel spokes="3"/>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28600" y="1447800"/>
            <a:ext cx="42672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42672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B313A21-F7AF-4817-854B-04081AC26265}" type="slidenum">
              <a:rPr lang="en-US"/>
              <a:pPr/>
              <a:t>‹#›</a:t>
            </a:fld>
            <a:endParaRPr lang="en-US"/>
          </a:p>
        </p:txBody>
      </p:sp>
    </p:spTree>
  </p:cSld>
  <p:clrMapOvr>
    <a:masterClrMapping/>
  </p:clrMapOvr>
  <p:transition>
    <p:wheel spokes="3"/>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1018C73-0751-42A2-93AD-8D0CCB8A2F3C}" type="slidenum">
              <a:rPr lang="en-US"/>
              <a:pPr/>
              <a:t>‹#›</a:t>
            </a:fld>
            <a:endParaRPr lang="en-US"/>
          </a:p>
        </p:txBody>
      </p:sp>
    </p:spTree>
  </p:cSld>
  <p:clrMapOvr>
    <a:masterClrMapping/>
  </p:clrMapOvr>
  <p:transition>
    <p:wheel spokes="3"/>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85ABE1C-5A51-4DAC-A18D-6EDEC2F79422}" type="slidenum">
              <a:rPr lang="en-US"/>
              <a:pPr/>
              <a:t>‹#›</a:t>
            </a:fld>
            <a:endParaRPr lang="en-US"/>
          </a:p>
        </p:txBody>
      </p:sp>
    </p:spTree>
  </p:cSld>
  <p:clrMapOvr>
    <a:masterClrMapping/>
  </p:clrMapOvr>
  <p:transition>
    <p:wheel spokes="3"/>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FB666DA9-0634-4488-8C51-BAD2C2AD13E5}" type="slidenum">
              <a:rPr lang="en-US"/>
              <a:pPr/>
              <a:t>‹#›</a:t>
            </a:fld>
            <a:endParaRPr lang="en-US"/>
          </a:p>
        </p:txBody>
      </p:sp>
    </p:spTree>
  </p:cSld>
  <p:clrMapOvr>
    <a:masterClrMapping/>
  </p:clrMapOvr>
  <p:transition>
    <p:wheel spokes="3"/>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1FE3C40-B301-4C91-9844-3E8356AC8C03}" type="slidenum">
              <a:rPr lang="en-US"/>
              <a:pPr/>
              <a:t>‹#›</a:t>
            </a:fld>
            <a:endParaRPr lang="en-US"/>
          </a:p>
        </p:txBody>
      </p:sp>
    </p:spTree>
  </p:cSld>
  <p:clrMapOvr>
    <a:masterClrMapping/>
  </p:clrMapOvr>
  <p:transition>
    <p:wheel spokes="3"/>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B133812-667C-4AFE-99E4-4CEE27C7A07E}" type="slidenum">
              <a:rPr lang="en-US"/>
              <a:pPr/>
              <a:t>‹#›</a:t>
            </a:fld>
            <a:endParaRPr lang="en-US"/>
          </a:p>
        </p:txBody>
      </p:sp>
    </p:spTree>
  </p:cSld>
  <p:clrMapOvr>
    <a:masterClrMapping/>
  </p:clrMapOvr>
  <p:transition>
    <p:wheel spokes="3"/>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CE59407-5BFF-4291-91E1-86A3E82BEF50}" type="slidenum">
              <a:rPr lang="en-US"/>
              <a:pPr/>
              <a:t>‹#›</a:t>
            </a:fld>
            <a:endParaRPr lang="en-US"/>
          </a:p>
        </p:txBody>
      </p:sp>
    </p:spTree>
  </p:cSld>
  <p:clrMapOvr>
    <a:masterClrMapping/>
  </p:clrMapOvr>
  <p:transition>
    <p:wheel spokes="3"/>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0"/>
            <a:ext cx="2171700" cy="6248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8600" y="0"/>
            <a:ext cx="636270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FFDFD20-E4B2-4658-9792-D4BBB76A1829}" type="slidenum">
              <a:rPr lang="en-US"/>
              <a:pPr/>
              <a:t>‹#›</a:t>
            </a:fld>
            <a:endParaRPr lang="en-US"/>
          </a:p>
        </p:txBody>
      </p:sp>
    </p:spTree>
  </p:cSld>
  <p:clrMapOvr>
    <a:masterClrMapping/>
  </p:clrMapOvr>
  <p:transition>
    <p:wheel spokes="3"/>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28600" y="1447800"/>
            <a:ext cx="4267200" cy="4800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4267200" cy="4800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228600" y="6399213"/>
            <a:ext cx="1905000" cy="457200"/>
          </a:xfrm>
        </p:spPr>
        <p:txBody>
          <a:bodyPr/>
          <a:lstStyle>
            <a:lvl1pPr>
              <a:defRPr/>
            </a:lvl1pPr>
          </a:lstStyle>
          <a:p>
            <a:endParaRPr lang="en-US"/>
          </a:p>
        </p:txBody>
      </p:sp>
      <p:sp>
        <p:nvSpPr>
          <p:cNvPr id="6" name="Footer Placeholder 5"/>
          <p:cNvSpPr>
            <a:spLocks noGrp="1"/>
          </p:cNvSpPr>
          <p:nvPr>
            <p:ph type="ftr" sz="quarter" idx="11"/>
          </p:nvPr>
        </p:nvSpPr>
        <p:spPr>
          <a:xfrm>
            <a:off x="3124200" y="6399213"/>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7010400" y="6399213"/>
            <a:ext cx="1905000" cy="457200"/>
          </a:xfrm>
        </p:spPr>
        <p:txBody>
          <a:bodyPr/>
          <a:lstStyle>
            <a:lvl1pPr>
              <a:defRPr/>
            </a:lvl1pPr>
          </a:lstStyle>
          <a:p>
            <a:fld id="{F3B6DBEE-5696-42AF-919F-1224BF0F9C1C}" type="slidenum">
              <a:rPr lang="en-US"/>
              <a:pPr/>
              <a:t>‹#›</a:t>
            </a:fld>
            <a:endParaRPr lang="en-US"/>
          </a:p>
        </p:txBody>
      </p:sp>
    </p:spTree>
  </p:cSld>
  <p:clrMapOvr>
    <a:masterClrMapping/>
  </p:clrMapOvr>
  <p:transition>
    <p:wheel spokes="3"/>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77724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228600" y="1447800"/>
            <a:ext cx="8686800" cy="4800600"/>
          </a:xfrm>
        </p:spPr>
        <p:txBody>
          <a:bodyPr/>
          <a:lstStyle/>
          <a:p>
            <a:endParaRPr lang="en-US"/>
          </a:p>
        </p:txBody>
      </p:sp>
      <p:sp>
        <p:nvSpPr>
          <p:cNvPr id="4" name="Date Placeholder 3"/>
          <p:cNvSpPr>
            <a:spLocks noGrp="1"/>
          </p:cNvSpPr>
          <p:nvPr>
            <p:ph type="dt" sz="half" idx="10"/>
          </p:nvPr>
        </p:nvSpPr>
        <p:spPr>
          <a:xfrm>
            <a:off x="228600" y="6399213"/>
            <a:ext cx="1905000" cy="457200"/>
          </a:xfrm>
        </p:spPr>
        <p:txBody>
          <a:bodyPr/>
          <a:lstStyle>
            <a:lvl1pPr>
              <a:defRPr/>
            </a:lvl1pPr>
          </a:lstStyle>
          <a:p>
            <a:endParaRPr lang="en-US"/>
          </a:p>
        </p:txBody>
      </p:sp>
      <p:sp>
        <p:nvSpPr>
          <p:cNvPr id="5" name="Footer Placeholder 4"/>
          <p:cNvSpPr>
            <a:spLocks noGrp="1"/>
          </p:cNvSpPr>
          <p:nvPr>
            <p:ph type="ftr" sz="quarter" idx="11"/>
          </p:nvPr>
        </p:nvSpPr>
        <p:spPr>
          <a:xfrm>
            <a:off x="3124200" y="6399213"/>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7010400" y="6399213"/>
            <a:ext cx="1905000" cy="457200"/>
          </a:xfrm>
        </p:spPr>
        <p:txBody>
          <a:bodyPr/>
          <a:lstStyle>
            <a:lvl1pPr>
              <a:defRPr/>
            </a:lvl1pPr>
          </a:lstStyle>
          <a:p>
            <a:fld id="{E23CA43E-445B-4202-A086-8106047704BC}" type="slidenum">
              <a:rPr lang="en-US"/>
              <a:pPr/>
              <a:t>‹#›</a:t>
            </a:fld>
            <a:endParaRPr lang="en-US"/>
          </a:p>
        </p:txBody>
      </p:sp>
    </p:spTree>
  </p:cSld>
  <p:clrMapOvr>
    <a:masterClrMapping/>
  </p:clrMapOvr>
  <p:transition>
    <p:wheel spokes="3"/>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Sprite 10"/>
          <p:cNvPicPr>
            <a:picLocks noChangeAspect="1" noChangeArrowheads="1"/>
          </p:cNvPicPr>
          <p:nvPr/>
        </p:nvPicPr>
        <p:blipFill>
          <a:blip r:embed="rId15"/>
          <a:srcRect r="415" b="1929"/>
          <a:stretch>
            <a:fillRect/>
          </a:stretch>
        </p:blipFill>
        <p:spPr bwMode="auto">
          <a:xfrm>
            <a:off x="0" y="0"/>
            <a:ext cx="9144000" cy="1130300"/>
          </a:xfrm>
          <a:prstGeom prst="rect">
            <a:avLst/>
          </a:prstGeom>
          <a:noFill/>
        </p:spPr>
      </p:pic>
      <p:sp>
        <p:nvSpPr>
          <p:cNvPr id="1027" name="Rectangle 3"/>
          <p:cNvSpPr>
            <a:spLocks noGrp="1" noChangeArrowheads="1"/>
          </p:cNvSpPr>
          <p:nvPr>
            <p:ph type="title"/>
          </p:nvPr>
        </p:nvSpPr>
        <p:spPr bwMode="auto">
          <a:xfrm>
            <a:off x="685800" y="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228600" y="1447800"/>
            <a:ext cx="8686800" cy="48006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dt" sz="half" idx="2"/>
          </p:nvPr>
        </p:nvSpPr>
        <p:spPr bwMode="auto">
          <a:xfrm>
            <a:off x="228600" y="6399213"/>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defRPr kumimoji="0" sz="1400">
                <a:cs typeface="+mn-cs"/>
              </a:defRPr>
            </a:lvl1pPr>
          </a:lstStyle>
          <a:p>
            <a:endParaRPr lang="en-US"/>
          </a:p>
        </p:txBody>
      </p:sp>
      <p:sp>
        <p:nvSpPr>
          <p:cNvPr id="1030" name="Rectangle 6"/>
          <p:cNvSpPr>
            <a:spLocks noGrp="1" noChangeArrowheads="1"/>
          </p:cNvSpPr>
          <p:nvPr>
            <p:ph type="ftr" sz="quarter" idx="3"/>
          </p:nvPr>
        </p:nvSpPr>
        <p:spPr bwMode="auto">
          <a:xfrm>
            <a:off x="3124200" y="6399213"/>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kumimoji="0" sz="1400">
                <a:cs typeface="+mn-cs"/>
              </a:defRPr>
            </a:lvl1pPr>
          </a:lstStyle>
          <a:p>
            <a:endParaRPr lang="en-US"/>
          </a:p>
        </p:txBody>
      </p:sp>
      <p:sp>
        <p:nvSpPr>
          <p:cNvPr id="1031" name="Rectangle 7"/>
          <p:cNvSpPr>
            <a:spLocks noGrp="1" noChangeArrowheads="1"/>
          </p:cNvSpPr>
          <p:nvPr>
            <p:ph type="sldNum" sz="quarter" idx="4"/>
          </p:nvPr>
        </p:nvSpPr>
        <p:spPr bwMode="auto">
          <a:xfrm>
            <a:off x="7010400" y="6399213"/>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a:defRPr kumimoji="0" sz="1400">
                <a:cs typeface="+mn-cs"/>
              </a:defRPr>
            </a:lvl1pPr>
          </a:lstStyle>
          <a:p>
            <a:fld id="{6A72DD9A-D729-4C55-8F8B-44280BDFF463}" type="slidenum">
              <a:rPr lang="en-US"/>
              <a:pPr/>
              <a:t>‹#›</a:t>
            </a:fld>
            <a:endParaRPr lang="en-US"/>
          </a:p>
        </p:txBody>
      </p:sp>
      <p:sp>
        <p:nvSpPr>
          <p:cNvPr id="1032" name="Rectangle 8"/>
          <p:cNvSpPr>
            <a:spLocks noChangeArrowheads="1"/>
          </p:cNvSpPr>
          <p:nvPr/>
        </p:nvSpPr>
        <p:spPr bwMode="auto">
          <a:xfrm>
            <a:off x="0" y="1130300"/>
            <a:ext cx="9142413" cy="152400"/>
          </a:xfrm>
          <a:prstGeom prst="rect">
            <a:avLst/>
          </a:prstGeom>
          <a:gradFill rotWithShape="0">
            <a:gsLst>
              <a:gs pos="0">
                <a:schemeClr val="tx1"/>
              </a:gs>
              <a:gs pos="100000">
                <a:schemeClr val="bg1"/>
              </a:gs>
            </a:gsLst>
            <a:lin ang="5400000" scaled="1"/>
          </a:gradFill>
          <a:ln w="9525">
            <a:noFill/>
            <a:miter lim="800000"/>
            <a:headEnd/>
            <a:tailEnd/>
          </a:ln>
          <a:effectLst/>
        </p:spPr>
        <p:txBody>
          <a:bodyPr/>
          <a:lstStyle/>
          <a:p>
            <a:endParaRPr lang="en-US">
              <a:cs typeface="Arial"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p:wheel spokes="3"/>
  </p:transition>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cs typeface="Arial"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cs typeface="Arial"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cs typeface="Arial"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Black" pitchFamily="34" charset="0"/>
          <a:cs typeface="Arial" charset="0"/>
        </a:defRPr>
      </a:lvl9pPr>
    </p:titleStyle>
    <p:bodyStyle>
      <a:lvl1pPr marL="342900" indent="-342900" algn="l" rtl="0" fontAlgn="base">
        <a:spcBef>
          <a:spcPct val="20000"/>
        </a:spcBef>
        <a:spcAft>
          <a:spcPct val="0"/>
        </a:spcAft>
        <a:buChar char="•"/>
        <a:defRPr sz="3200">
          <a:solidFill>
            <a:schemeClr val="tx2"/>
          </a:solidFill>
          <a:latin typeface="+mn-lt"/>
          <a:ea typeface="+mn-ea"/>
          <a:cs typeface="+mn-cs"/>
        </a:defRPr>
      </a:lvl1pPr>
      <a:lvl2pPr marL="742950" indent="-285750" algn="l" rtl="0" fontAlgn="base">
        <a:spcBef>
          <a:spcPct val="20000"/>
        </a:spcBef>
        <a:spcAft>
          <a:spcPct val="0"/>
        </a:spcAft>
        <a:buChar char="–"/>
        <a:defRPr sz="2800">
          <a:solidFill>
            <a:schemeClr val="tx2"/>
          </a:solidFill>
          <a:latin typeface="+mn-lt"/>
          <a:cs typeface="+mn-cs"/>
        </a:defRPr>
      </a:lvl2pPr>
      <a:lvl3pPr marL="1143000" indent="-228600" algn="l" rtl="0" fontAlgn="base">
        <a:spcBef>
          <a:spcPct val="20000"/>
        </a:spcBef>
        <a:spcAft>
          <a:spcPct val="0"/>
        </a:spcAft>
        <a:buChar char="•"/>
        <a:defRPr sz="2400">
          <a:solidFill>
            <a:schemeClr val="tx2"/>
          </a:solidFill>
          <a:latin typeface="+mn-lt"/>
          <a:cs typeface="+mn-cs"/>
        </a:defRPr>
      </a:lvl3pPr>
      <a:lvl4pPr marL="1600200" indent="-228600" algn="l" rtl="0" fontAlgn="base">
        <a:spcBef>
          <a:spcPct val="20000"/>
        </a:spcBef>
        <a:spcAft>
          <a:spcPct val="0"/>
        </a:spcAft>
        <a:buChar char="–"/>
        <a:defRPr sz="2000">
          <a:solidFill>
            <a:schemeClr val="tx2"/>
          </a:solidFill>
          <a:latin typeface="+mn-lt"/>
          <a:cs typeface="+mn-cs"/>
        </a:defRPr>
      </a:lvl4pPr>
      <a:lvl5pPr marL="2057400" indent="-228600" algn="l" rtl="0" fontAlgn="base">
        <a:spcBef>
          <a:spcPct val="20000"/>
        </a:spcBef>
        <a:spcAft>
          <a:spcPct val="0"/>
        </a:spcAft>
        <a:buChar char="•"/>
        <a:defRPr sz="2000">
          <a:solidFill>
            <a:schemeClr val="tx2"/>
          </a:solidFill>
          <a:latin typeface="+mn-lt"/>
          <a:cs typeface="+mn-cs"/>
        </a:defRPr>
      </a:lvl5pPr>
      <a:lvl6pPr marL="2514600" indent="-228600" algn="l" rtl="0" fontAlgn="base">
        <a:spcBef>
          <a:spcPct val="20000"/>
        </a:spcBef>
        <a:spcAft>
          <a:spcPct val="0"/>
        </a:spcAft>
        <a:buChar char="•"/>
        <a:defRPr sz="2000">
          <a:solidFill>
            <a:schemeClr val="tx2"/>
          </a:solidFill>
          <a:latin typeface="+mn-lt"/>
          <a:cs typeface="+mn-cs"/>
        </a:defRPr>
      </a:lvl6pPr>
      <a:lvl7pPr marL="2971800" indent="-228600" algn="l" rtl="0" fontAlgn="base">
        <a:spcBef>
          <a:spcPct val="20000"/>
        </a:spcBef>
        <a:spcAft>
          <a:spcPct val="0"/>
        </a:spcAft>
        <a:buChar char="•"/>
        <a:defRPr sz="2000">
          <a:solidFill>
            <a:schemeClr val="tx2"/>
          </a:solidFill>
          <a:latin typeface="+mn-lt"/>
          <a:cs typeface="+mn-cs"/>
        </a:defRPr>
      </a:lvl7pPr>
      <a:lvl8pPr marL="3429000" indent="-228600" algn="l" rtl="0" fontAlgn="base">
        <a:spcBef>
          <a:spcPct val="20000"/>
        </a:spcBef>
        <a:spcAft>
          <a:spcPct val="0"/>
        </a:spcAft>
        <a:buChar char="•"/>
        <a:defRPr sz="2000">
          <a:solidFill>
            <a:schemeClr val="tx2"/>
          </a:solidFill>
          <a:latin typeface="+mn-lt"/>
          <a:cs typeface="+mn-cs"/>
        </a:defRPr>
      </a:lvl8pPr>
      <a:lvl9pPr marL="3886200" indent="-228600" algn="l" rtl="0" fontAlgn="base">
        <a:spcBef>
          <a:spcPct val="20000"/>
        </a:spcBef>
        <a:spcAft>
          <a:spcPct val="0"/>
        </a:spcAft>
        <a:buChar char="•"/>
        <a:defRPr sz="2000">
          <a:solidFill>
            <a:schemeClr val="tx2"/>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611188" y="908050"/>
            <a:ext cx="7991475" cy="1646238"/>
          </a:xfrm>
        </p:spPr>
        <p:txBody>
          <a:bodyPr/>
          <a:lstStyle/>
          <a:p>
            <a:r>
              <a:rPr lang="fa-IR" sz="4000" dirty="0">
                <a:solidFill>
                  <a:srgbClr val="FFFF00"/>
                </a:solidFill>
                <a:cs typeface="B Zar" pitchFamily="2" charset="-78"/>
              </a:rPr>
              <a:t>تجزیه و تحلیل ارزش افزوده ، ارزش افزوده اقتصادی و ارزش افزوده بازار جهت ارزیابی عملکرد شرکتها</a:t>
            </a:r>
            <a:endParaRPr lang="en-US" sz="4000" dirty="0">
              <a:solidFill>
                <a:srgbClr val="FFFF00"/>
              </a:solidFill>
              <a:cs typeface="B Zar" pitchFamily="2" charset="-78"/>
            </a:endParaRPr>
          </a:p>
        </p:txBody>
      </p:sp>
      <p:sp>
        <p:nvSpPr>
          <p:cNvPr id="5124" name="Rectangle 4"/>
          <p:cNvSpPr>
            <a:spLocks noChangeArrowheads="1"/>
          </p:cNvSpPr>
          <p:nvPr/>
        </p:nvSpPr>
        <p:spPr bwMode="auto">
          <a:xfrm>
            <a:off x="2268538" y="0"/>
            <a:ext cx="4537075" cy="765175"/>
          </a:xfrm>
          <a:prstGeom prst="rect">
            <a:avLst/>
          </a:prstGeom>
          <a:noFill/>
          <a:ln w="12700" cap="sq">
            <a:noFill/>
            <a:miter lim="800000"/>
            <a:headEnd type="none" w="sm" len="sm"/>
            <a:tailEnd type="none" w="sm" len="sm"/>
          </a:ln>
          <a:effectLst/>
        </p:spPr>
        <p:txBody>
          <a:bodyPr wrap="none" anchor="ctr"/>
          <a:lstStyle/>
          <a:p>
            <a:pPr algn="ctr"/>
            <a:r>
              <a:rPr kumimoji="0" lang="fa-IR">
                <a:solidFill>
                  <a:schemeClr val="tx2"/>
                </a:solidFill>
                <a:cs typeface="Arial" charset="0"/>
              </a:rPr>
              <a:t>بسم الله الرحمن الرحیم</a:t>
            </a:r>
            <a:endParaRPr kumimoji="0" lang="en-US">
              <a:solidFill>
                <a:schemeClr val="tx2"/>
              </a:solidFill>
              <a:cs typeface="Arial" charset="0"/>
            </a:endParaRPr>
          </a:p>
        </p:txBody>
      </p:sp>
    </p:spTree>
  </p:cSld>
  <p:clrMapOvr>
    <a:masterClrMapping/>
  </p:clrMapOvr>
  <p:transition>
    <p:wheel spokes="3"/>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39750" y="2997200"/>
            <a:ext cx="7772400" cy="1143000"/>
          </a:xfrm>
        </p:spPr>
        <p:txBody>
          <a:bodyPr/>
          <a:lstStyle/>
          <a:p>
            <a:r>
              <a:rPr lang="fa-IR" sz="5400" b="1">
                <a:solidFill>
                  <a:srgbClr val="FFFF00"/>
                </a:solidFill>
              </a:rPr>
              <a:t>مفهوم ارزش</a:t>
            </a:r>
            <a:r>
              <a:rPr lang="fa-IR"/>
              <a:t> 	</a:t>
            </a:r>
            <a:endParaRPr lang="en-US"/>
          </a:p>
        </p:txBody>
      </p:sp>
    </p:spTree>
  </p:cSld>
  <p:clrMapOvr>
    <a:masterClrMapping/>
  </p:clrMapOvr>
  <p:transition>
    <p:wheel spokes="3"/>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body" idx="1"/>
          </p:nvPr>
        </p:nvSpPr>
        <p:spPr>
          <a:xfrm>
            <a:off x="0" y="1447800"/>
            <a:ext cx="8915400" cy="4800600"/>
          </a:xfrm>
        </p:spPr>
        <p:txBody>
          <a:bodyPr/>
          <a:lstStyle/>
          <a:p>
            <a:pPr algn="r" rtl="1">
              <a:buFontTx/>
              <a:buNone/>
            </a:pPr>
            <a:endParaRPr lang="fa-IR" sz="2400"/>
          </a:p>
          <a:p>
            <a:pPr algn="r" rtl="1">
              <a:buFontTx/>
              <a:buNone/>
            </a:pPr>
            <a:endParaRPr lang="fa-IR" sz="2400"/>
          </a:p>
          <a:p>
            <a:pPr algn="r" rtl="1">
              <a:buFontTx/>
              <a:buNone/>
            </a:pPr>
            <a:r>
              <a:rPr lang="en-US" sz="2400"/>
              <a:t>  </a:t>
            </a:r>
            <a:r>
              <a:rPr lang="fa-IR" sz="2400"/>
              <a:t>  </a:t>
            </a:r>
            <a:r>
              <a:rPr lang="fa-IR">
                <a:cs typeface="B Zar" pitchFamily="2" charset="-78"/>
              </a:rPr>
              <a:t>مدیریت مبتنی بر ارزش به ذهن هر کسی که در سازمان است این موضوع را القاء می نماید که بیاموزد تصمیمات خود را مبتنی بر درک خویش از چگونگی کمک این تصمیمات به ارزش شرکت ، الویت بندی نماید.</a:t>
            </a:r>
          </a:p>
          <a:p>
            <a:pPr algn="r" rtl="1">
              <a:buFontTx/>
              <a:buNone/>
            </a:pPr>
            <a:endParaRPr lang="fa-IR">
              <a:cs typeface="B Zar" pitchFamily="2" charset="-78"/>
            </a:endParaRPr>
          </a:p>
          <a:p>
            <a:pPr algn="r" rtl="1">
              <a:buFontTx/>
              <a:buNone/>
            </a:pPr>
            <a:r>
              <a:rPr lang="fa-IR">
                <a:cs typeface="B Zar" pitchFamily="2" charset="-78"/>
              </a:rPr>
              <a:t>     این بدین معنی است که همه فرآیندها و نظامهای اساسی به سمت ایجاد ارزش بایستی جهت گیری شوند.</a:t>
            </a:r>
          </a:p>
          <a:p>
            <a:pPr algn="r" rtl="1">
              <a:buFontTx/>
              <a:buNone/>
            </a:pPr>
            <a:endParaRPr lang="en-US">
              <a:cs typeface="B Zar" pitchFamily="2" charset="-78"/>
            </a:endParaRPr>
          </a:p>
        </p:txBody>
      </p:sp>
      <p:sp>
        <p:nvSpPr>
          <p:cNvPr id="7171" name="Text Box 3"/>
          <p:cNvSpPr txBox="1">
            <a:spLocks noChangeArrowheads="1"/>
          </p:cNvSpPr>
          <p:nvPr/>
        </p:nvSpPr>
        <p:spPr bwMode="auto">
          <a:xfrm>
            <a:off x="0" y="404813"/>
            <a:ext cx="9144000" cy="944562"/>
          </a:xfrm>
          <a:prstGeom prst="rect">
            <a:avLst/>
          </a:prstGeom>
          <a:noFill/>
          <a:ln w="12700" cap="sq">
            <a:noFill/>
            <a:miter lim="800000"/>
            <a:headEnd type="none" w="sm" len="sm"/>
            <a:tailEnd type="none" w="sm" len="sm"/>
          </a:ln>
          <a:effectLst/>
        </p:spPr>
        <p:txBody>
          <a:bodyPr>
            <a:spAutoFit/>
          </a:bodyPr>
          <a:lstStyle/>
          <a:p>
            <a:pPr algn="ctr" rtl="1">
              <a:spcBef>
                <a:spcPct val="50000"/>
              </a:spcBef>
            </a:pPr>
            <a:r>
              <a:rPr kumimoji="0" lang="en-US" b="1">
                <a:solidFill>
                  <a:srgbClr val="FF3399"/>
                </a:solidFill>
                <a:effectLst>
                  <a:outerShdw blurRad="38100" dist="38100" dir="2700000" algn="tl">
                    <a:srgbClr val="000000"/>
                  </a:outerShdw>
                </a:effectLst>
              </a:rPr>
              <a:t>  </a:t>
            </a:r>
            <a:r>
              <a:rPr kumimoji="0" lang="fa-IR" sz="3200" b="1">
                <a:solidFill>
                  <a:srgbClr val="FF3399"/>
                </a:solidFill>
                <a:effectLst>
                  <a:outerShdw blurRad="38100" dist="38100" dir="2700000" algn="tl">
                    <a:srgbClr val="000000"/>
                  </a:outerShdw>
                </a:effectLst>
              </a:rPr>
              <a:t>مدیریت مبتنی بر ارزش</a:t>
            </a:r>
            <a:r>
              <a:rPr kumimoji="0" lang="en-US" b="1">
                <a:solidFill>
                  <a:srgbClr val="FF3399"/>
                </a:solidFill>
                <a:effectLst>
                  <a:outerShdw blurRad="38100" dist="38100" dir="2700000" algn="tl">
                    <a:srgbClr val="000000"/>
                  </a:outerShdw>
                </a:effectLst>
              </a:rPr>
              <a:t>       </a:t>
            </a:r>
            <a:r>
              <a:rPr kumimoji="0" lang="en-US" sz="2800" b="1">
                <a:solidFill>
                  <a:srgbClr val="FF3399"/>
                </a:solidFill>
                <a:effectLst>
                  <a:outerShdw blurRad="38100" dist="38100" dir="2700000" algn="tl">
                    <a:srgbClr val="000000"/>
                  </a:outerShdw>
                </a:effectLst>
                <a:latin typeface="Arial" charset="0"/>
                <a:cs typeface="Arial" charset="0"/>
              </a:rPr>
              <a:t>Value</a:t>
            </a:r>
            <a:r>
              <a:rPr kumimoji="0" lang="en-US" sz="2800" b="1">
                <a:solidFill>
                  <a:srgbClr val="FF3399"/>
                </a:solidFill>
                <a:effectLst>
                  <a:outerShdw blurRad="38100" dist="38100" dir="2700000" algn="tl">
                    <a:srgbClr val="000000"/>
                  </a:outerShdw>
                </a:effectLst>
              </a:rPr>
              <a:t> </a:t>
            </a:r>
            <a:r>
              <a:rPr kumimoji="0" lang="en-US" sz="2800" b="1">
                <a:solidFill>
                  <a:srgbClr val="FF3399"/>
                </a:solidFill>
                <a:effectLst>
                  <a:outerShdw blurRad="38100" dist="38100" dir="2700000" algn="tl">
                    <a:srgbClr val="000000"/>
                  </a:outerShdw>
                </a:effectLst>
                <a:latin typeface="Arial" charset="0"/>
                <a:cs typeface="Arial" charset="0"/>
              </a:rPr>
              <a:t>Based</a:t>
            </a:r>
            <a:r>
              <a:rPr kumimoji="0" lang="en-US" sz="2800" b="1">
                <a:solidFill>
                  <a:srgbClr val="FF3399"/>
                </a:solidFill>
                <a:effectLst>
                  <a:outerShdw blurRad="38100" dist="38100" dir="2700000" algn="tl">
                    <a:srgbClr val="000000"/>
                  </a:outerShdw>
                </a:effectLst>
                <a:cs typeface="Arial" charset="0"/>
              </a:rPr>
              <a:t> </a:t>
            </a:r>
            <a:r>
              <a:rPr kumimoji="0" lang="en-US" sz="2800" b="1">
                <a:solidFill>
                  <a:srgbClr val="FF3399"/>
                </a:solidFill>
                <a:effectLst>
                  <a:outerShdw blurRad="38100" dist="38100" dir="2700000" algn="tl">
                    <a:srgbClr val="000000"/>
                  </a:outerShdw>
                </a:effectLst>
                <a:latin typeface="Arial" charset="0"/>
                <a:cs typeface="Arial" charset="0"/>
              </a:rPr>
              <a:t>Management</a:t>
            </a:r>
            <a:r>
              <a:rPr kumimoji="0" lang="en-US" b="1">
                <a:solidFill>
                  <a:srgbClr val="FF3399"/>
                </a:solidFill>
                <a:effectLst>
                  <a:outerShdw blurRad="38100" dist="38100" dir="2700000" algn="tl">
                    <a:srgbClr val="000000"/>
                  </a:outerShdw>
                </a:effectLst>
                <a:latin typeface="Arial" charset="0"/>
                <a:cs typeface="Arial" charset="0"/>
              </a:rPr>
              <a:t>                      </a:t>
            </a:r>
          </a:p>
        </p:txBody>
      </p:sp>
    </p:spTree>
  </p:cSld>
  <p:clrMapOvr>
    <a:masterClrMapping/>
  </p:clrMapOvr>
  <p:transition>
    <p:wheel spokes="3"/>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50825" y="0"/>
            <a:ext cx="8207375" cy="1143000"/>
          </a:xfrm>
        </p:spPr>
        <p:txBody>
          <a:bodyPr/>
          <a:lstStyle/>
          <a:p>
            <a:pPr rtl="1"/>
            <a:r>
              <a:rPr lang="fa-IR" sz="4000" b="1">
                <a:solidFill>
                  <a:srgbClr val="FF3399"/>
                </a:solidFill>
                <a:cs typeface="B Zar" pitchFamily="2" charset="-78"/>
              </a:rPr>
              <a:t>ارزش آفرینی</a:t>
            </a:r>
            <a:r>
              <a:rPr lang="en-US" sz="2400" b="1">
                <a:solidFill>
                  <a:srgbClr val="FF3399"/>
                </a:solidFill>
                <a:cs typeface="B Zar" pitchFamily="2" charset="-78"/>
              </a:rPr>
              <a:t>                        </a:t>
            </a:r>
            <a:r>
              <a:rPr lang="fa-IR" sz="2400">
                <a:solidFill>
                  <a:srgbClr val="FF3399"/>
                </a:solidFill>
                <a:cs typeface="B Zar" pitchFamily="2" charset="-78"/>
              </a:rPr>
              <a:t> </a:t>
            </a:r>
            <a:r>
              <a:rPr lang="en-US" sz="3600">
                <a:solidFill>
                  <a:srgbClr val="FF3399"/>
                </a:solidFill>
                <a:latin typeface="Arial" charset="0"/>
              </a:rPr>
              <a:t>Value Creation</a:t>
            </a:r>
          </a:p>
        </p:txBody>
      </p:sp>
      <p:sp>
        <p:nvSpPr>
          <p:cNvPr id="8195" name="Rectangle 3"/>
          <p:cNvSpPr>
            <a:spLocks noGrp="1" noChangeArrowheads="1"/>
          </p:cNvSpPr>
          <p:nvPr>
            <p:ph type="body" idx="1"/>
          </p:nvPr>
        </p:nvSpPr>
        <p:spPr/>
        <p:txBody>
          <a:bodyPr/>
          <a:lstStyle/>
          <a:p>
            <a:pPr algn="r" rtl="1">
              <a:buFontTx/>
              <a:buNone/>
            </a:pPr>
            <a:r>
              <a:rPr lang="fa-IR">
                <a:cs typeface="B Zar" pitchFamily="2" charset="-78"/>
              </a:rPr>
              <a:t>   </a:t>
            </a:r>
            <a:endParaRPr lang="en-US">
              <a:cs typeface="B Zar" pitchFamily="2" charset="-78"/>
            </a:endParaRPr>
          </a:p>
          <a:p>
            <a:pPr algn="r" rtl="1">
              <a:buFontTx/>
              <a:buNone/>
            </a:pPr>
            <a:endParaRPr lang="en-US">
              <a:cs typeface="B Zar" pitchFamily="2" charset="-78"/>
            </a:endParaRPr>
          </a:p>
          <a:p>
            <a:pPr algn="r" rtl="1">
              <a:buFontTx/>
              <a:buNone/>
            </a:pPr>
            <a:endParaRPr lang="en-US">
              <a:cs typeface="B Zar" pitchFamily="2" charset="-78"/>
            </a:endParaRPr>
          </a:p>
          <a:p>
            <a:pPr algn="r" rtl="1">
              <a:buFontTx/>
              <a:buNone/>
            </a:pPr>
            <a:r>
              <a:rPr lang="en-US">
                <a:cs typeface="B Zar" pitchFamily="2" charset="-78"/>
              </a:rPr>
              <a:t>  </a:t>
            </a:r>
            <a:r>
              <a:rPr lang="fa-IR">
                <a:cs typeface="B Zar" pitchFamily="2" charset="-78"/>
              </a:rPr>
              <a:t> در چهارچوب فرآیند و زنجیره ارزش در ادبیات مالی و اقتصادی و بازرگانی مورد توجه قرار گرفته است که پایه واساس آن ، مفهوم ارزش است.</a:t>
            </a:r>
            <a:endParaRPr lang="en-US">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fa-IR" sz="4800" b="1">
                <a:solidFill>
                  <a:srgbClr val="FF3399"/>
                </a:solidFill>
                <a:cs typeface="B Zar" pitchFamily="2" charset="-78"/>
              </a:rPr>
              <a:t>ارزش</a:t>
            </a:r>
            <a:endParaRPr lang="en-US" sz="4800" b="1">
              <a:solidFill>
                <a:srgbClr val="FF3399"/>
              </a:solidFill>
              <a:cs typeface="B Zar" pitchFamily="2" charset="-78"/>
            </a:endParaRPr>
          </a:p>
        </p:txBody>
      </p:sp>
      <p:sp>
        <p:nvSpPr>
          <p:cNvPr id="9219" name="Rectangle 3"/>
          <p:cNvSpPr>
            <a:spLocks noGrp="1" noChangeArrowheads="1"/>
          </p:cNvSpPr>
          <p:nvPr>
            <p:ph type="body" idx="1"/>
          </p:nvPr>
        </p:nvSpPr>
        <p:spPr/>
        <p:txBody>
          <a:bodyPr/>
          <a:lstStyle/>
          <a:p>
            <a:pPr algn="r" rtl="1">
              <a:buFontTx/>
              <a:buNone/>
            </a:pPr>
            <a:r>
              <a:rPr lang="fa-IR"/>
              <a:t>   </a:t>
            </a:r>
          </a:p>
          <a:p>
            <a:pPr algn="r" rtl="1">
              <a:buFontTx/>
              <a:buNone/>
            </a:pPr>
            <a:endParaRPr lang="fa-IR"/>
          </a:p>
          <a:p>
            <a:pPr algn="r" rtl="1">
              <a:buFontTx/>
              <a:buNone/>
            </a:pPr>
            <a:endParaRPr lang="fa-IR"/>
          </a:p>
          <a:p>
            <a:pPr algn="r" rtl="1">
              <a:buFontTx/>
              <a:buNone/>
            </a:pPr>
            <a:r>
              <a:rPr lang="fa-IR"/>
              <a:t>   </a:t>
            </a:r>
            <a:r>
              <a:rPr lang="fa-IR">
                <a:cs typeface="B Zar" pitchFamily="2" charset="-78"/>
              </a:rPr>
              <a:t>عبارت است از بار معنایی خاص که انسان به برخی اعمال ، حالتها و پدیده ها نسبت می دهد.</a:t>
            </a:r>
            <a:endParaRPr lang="en-US">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rtl="1"/>
            <a:r>
              <a:rPr lang="fa-IR" sz="4000" b="1">
                <a:solidFill>
                  <a:srgbClr val="FFFF00"/>
                </a:solidFill>
                <a:cs typeface="B Zar" pitchFamily="2" charset="-78"/>
              </a:rPr>
              <a:t>ارزش افزوده</a:t>
            </a:r>
            <a:r>
              <a:rPr lang="en-US" sz="4000" b="1">
                <a:solidFill>
                  <a:srgbClr val="FFFF00"/>
                </a:solidFill>
                <a:cs typeface="B Zar" pitchFamily="2" charset="-78"/>
              </a:rPr>
              <a:t>   </a:t>
            </a:r>
            <a:r>
              <a:rPr lang="en-US" sz="4000">
                <a:solidFill>
                  <a:srgbClr val="FFFF00"/>
                </a:solidFill>
                <a:latin typeface="Arial" charset="0"/>
              </a:rPr>
              <a:t>Value Added        </a:t>
            </a:r>
          </a:p>
        </p:txBody>
      </p:sp>
      <p:sp>
        <p:nvSpPr>
          <p:cNvPr id="10243" name="Rectangle 3"/>
          <p:cNvSpPr>
            <a:spLocks noGrp="1" noChangeArrowheads="1"/>
          </p:cNvSpPr>
          <p:nvPr>
            <p:ph type="body" idx="1"/>
          </p:nvPr>
        </p:nvSpPr>
        <p:spPr/>
        <p:txBody>
          <a:bodyPr/>
          <a:lstStyle/>
          <a:p>
            <a:pPr algn="r" rtl="1">
              <a:buFontTx/>
              <a:buNone/>
            </a:pPr>
            <a:endParaRPr lang="fa-IR">
              <a:solidFill>
                <a:schemeClr val="bg1"/>
              </a:solidFill>
            </a:endParaRPr>
          </a:p>
          <a:p>
            <a:pPr algn="r" rtl="1">
              <a:buFontTx/>
              <a:buNone/>
            </a:pPr>
            <a:endParaRPr lang="fa-IR">
              <a:solidFill>
                <a:schemeClr val="bg1"/>
              </a:solidFill>
            </a:endParaRPr>
          </a:p>
          <a:p>
            <a:pPr algn="r" rtl="1">
              <a:buFontTx/>
              <a:buNone/>
            </a:pPr>
            <a:endParaRPr lang="fa-IR">
              <a:solidFill>
                <a:schemeClr val="bg1"/>
              </a:solidFill>
            </a:endParaRPr>
          </a:p>
          <a:p>
            <a:pPr algn="r" rtl="1">
              <a:buFontTx/>
              <a:buNone/>
            </a:pPr>
            <a:r>
              <a:rPr lang="fa-IR">
                <a:solidFill>
                  <a:srgbClr val="F8F8F8"/>
                </a:solidFill>
              </a:rPr>
              <a:t>   </a:t>
            </a:r>
            <a:r>
              <a:rPr lang="ar-SA">
                <a:solidFill>
                  <a:srgbClr val="F8F8F8"/>
                </a:solidFill>
                <a:cs typeface="B Zar" pitchFamily="2" charset="-78"/>
              </a:rPr>
              <a:t>به مفهوم ما به ازاي ارزشي است كه بر اثر برخي اعمال و پديده ها ايجاد مي شود كه درچهارچوب ارز</a:t>
            </a:r>
            <a:r>
              <a:rPr lang="fa-IR">
                <a:solidFill>
                  <a:srgbClr val="F8F8F8"/>
                </a:solidFill>
                <a:cs typeface="B Zar" pitchFamily="2" charset="-78"/>
              </a:rPr>
              <a:t>ش</a:t>
            </a:r>
            <a:r>
              <a:rPr lang="ar-SA">
                <a:solidFill>
                  <a:srgbClr val="F8F8F8"/>
                </a:solidFill>
                <a:cs typeface="B Zar" pitchFamily="2" charset="-78"/>
              </a:rPr>
              <a:t>هاي اقتصاد تببين و طبقه بندي مي گردد</a:t>
            </a:r>
            <a:r>
              <a:rPr lang="en-US">
                <a:solidFill>
                  <a:srgbClr val="F8F8F8"/>
                </a:solidFill>
                <a:cs typeface="B Zar" pitchFamily="2" charset="-78"/>
              </a:rPr>
              <a:t> </a:t>
            </a:r>
            <a:r>
              <a:rPr lang="fa-IR">
                <a:solidFill>
                  <a:srgbClr val="F8F8F8"/>
                </a:solidFill>
                <a:cs typeface="B Zar" pitchFamily="2" charset="-78"/>
              </a:rPr>
              <a:t>.</a:t>
            </a:r>
          </a:p>
          <a:p>
            <a:pPr algn="r" rtl="1">
              <a:buFontTx/>
              <a:buNone/>
            </a:pPr>
            <a:r>
              <a:rPr lang="fa-IR">
                <a:solidFill>
                  <a:srgbClr val="F8F8F8"/>
                </a:solidFill>
                <a:cs typeface="B Zar" pitchFamily="2" charset="-78"/>
              </a:rPr>
              <a:t>    نشاندهندۀ تفاوت ارزش معاملاتی (ارزش فروش) و ارزش کالا و خدمات خریداری شده (واسطه ای) است.</a:t>
            </a:r>
            <a:endParaRPr lang="en-US">
              <a:solidFill>
                <a:srgbClr val="F8F8F8"/>
              </a:solidFill>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rtl="1"/>
            <a:r>
              <a:rPr lang="fa-IR" b="1">
                <a:solidFill>
                  <a:srgbClr val="FFFF00"/>
                </a:solidFill>
                <a:cs typeface="B Zar" pitchFamily="2" charset="-78"/>
              </a:rPr>
              <a:t>روشهای محاسبۀ ارزش افزوده</a:t>
            </a:r>
            <a:endParaRPr lang="en-US" b="1">
              <a:solidFill>
                <a:srgbClr val="FFFF00"/>
              </a:solidFill>
              <a:cs typeface="B Zar" pitchFamily="2" charset="-78"/>
            </a:endParaRPr>
          </a:p>
        </p:txBody>
      </p:sp>
      <p:sp>
        <p:nvSpPr>
          <p:cNvPr id="11267" name="Rectangle 3"/>
          <p:cNvSpPr>
            <a:spLocks noGrp="1" noChangeArrowheads="1"/>
          </p:cNvSpPr>
          <p:nvPr>
            <p:ph type="body" idx="1"/>
          </p:nvPr>
        </p:nvSpPr>
        <p:spPr/>
        <p:txBody>
          <a:bodyPr/>
          <a:lstStyle/>
          <a:p>
            <a:pPr marL="609600" indent="-609600" algn="r" rtl="1" eaLnBrk="0" hangingPunct="0">
              <a:lnSpc>
                <a:spcPct val="130000"/>
              </a:lnSpc>
              <a:spcBef>
                <a:spcPct val="0"/>
              </a:spcBef>
              <a:buFontTx/>
              <a:buNone/>
            </a:pPr>
            <a:r>
              <a:rPr lang="fa-IR" sz="2400" b="1">
                <a:solidFill>
                  <a:srgbClr val="FF3399"/>
                </a:solidFill>
                <a:cs typeface="B Zar" pitchFamily="2" charset="-78"/>
              </a:rPr>
              <a:t>1-</a:t>
            </a:r>
            <a:r>
              <a:rPr lang="ar-SA" sz="2400" b="1">
                <a:solidFill>
                  <a:srgbClr val="FF3399"/>
                </a:solidFill>
                <a:cs typeface="B Zar" pitchFamily="2" charset="-78"/>
              </a:rPr>
              <a:t>محاسبه ارزش افزوده بر اساس ارزش معاملات و يا به عبارتي ارزش كالا و خدمات</a:t>
            </a:r>
            <a:r>
              <a:rPr lang="fa-IR" sz="2400" b="1">
                <a:solidFill>
                  <a:srgbClr val="FF3399"/>
                </a:solidFill>
                <a:cs typeface="B Zar" pitchFamily="2" charset="-78"/>
              </a:rPr>
              <a:t> (روش تفریق)</a:t>
            </a:r>
            <a:endParaRPr lang="en-US" sz="2400" b="1">
              <a:solidFill>
                <a:srgbClr val="FF3399"/>
              </a:solidFill>
              <a:cs typeface="B Zar" pitchFamily="2" charset="-78"/>
            </a:endParaRPr>
          </a:p>
          <a:p>
            <a:pPr marL="609600" indent="-609600" algn="r" rtl="1">
              <a:buFontTx/>
              <a:buNone/>
            </a:pPr>
            <a:endParaRPr lang="en-US" sz="2400" b="1">
              <a:solidFill>
                <a:srgbClr val="FF3399"/>
              </a:solidFill>
              <a:cs typeface="B Zar" pitchFamily="2" charset="-78"/>
            </a:endParaRPr>
          </a:p>
        </p:txBody>
      </p:sp>
      <p:sp>
        <p:nvSpPr>
          <p:cNvPr id="11268" name="Rectangle 4"/>
          <p:cNvSpPr>
            <a:spLocks noChangeArrowheads="1"/>
          </p:cNvSpPr>
          <p:nvPr/>
        </p:nvSpPr>
        <p:spPr bwMode="auto">
          <a:xfrm>
            <a:off x="0" y="2492375"/>
            <a:ext cx="8964613" cy="1917700"/>
          </a:xfrm>
          <a:prstGeom prst="rect">
            <a:avLst/>
          </a:prstGeom>
          <a:noFill/>
          <a:ln w="12700" cap="sq">
            <a:noFill/>
            <a:miter lim="800000"/>
            <a:headEnd type="none" w="sm" len="sm"/>
            <a:tailEnd type="none" w="sm" len="sm"/>
          </a:ln>
          <a:effectLst/>
        </p:spPr>
        <p:txBody>
          <a:bodyPr>
            <a:spAutoFit/>
          </a:bodyPr>
          <a:lstStyle/>
          <a:p>
            <a:pPr lvl="2" algn="ctr"/>
            <a:endParaRPr kumimoji="0" lang="fa-IR">
              <a:solidFill>
                <a:srgbClr val="F8F8F8"/>
              </a:solidFill>
            </a:endParaRPr>
          </a:p>
          <a:p>
            <a:pPr lvl="2" algn="ctr"/>
            <a:r>
              <a:rPr kumimoji="0" lang="ar-SA" b="1">
                <a:solidFill>
                  <a:srgbClr val="F8F8F8"/>
                </a:solidFill>
                <a:effectLst>
                  <a:outerShdw blurRad="38100" dist="38100" dir="2700000" algn="tl">
                    <a:srgbClr val="000000"/>
                  </a:outerShdw>
                </a:effectLst>
              </a:rPr>
              <a:t>ارزش معاملات واسطه اي – ارزش مع</a:t>
            </a:r>
            <a:r>
              <a:rPr kumimoji="0" lang="fa-IR" b="1">
                <a:solidFill>
                  <a:srgbClr val="F8F8F8"/>
                </a:solidFill>
                <a:effectLst>
                  <a:outerShdw blurRad="38100" dist="38100" dir="2700000" algn="tl">
                    <a:srgbClr val="000000"/>
                  </a:outerShdw>
                </a:effectLst>
              </a:rPr>
              <a:t>ا</a:t>
            </a:r>
            <a:r>
              <a:rPr kumimoji="0" lang="ar-SA" b="1">
                <a:solidFill>
                  <a:srgbClr val="F8F8F8"/>
                </a:solidFill>
                <a:effectLst>
                  <a:outerShdw blurRad="38100" dist="38100" dir="2700000" algn="tl">
                    <a:srgbClr val="000000"/>
                  </a:outerShdw>
                </a:effectLst>
              </a:rPr>
              <a:t>ملات نهايي = ارزش افزوده</a:t>
            </a:r>
            <a:endParaRPr kumimoji="0" lang="en-US">
              <a:solidFill>
                <a:srgbClr val="F8F8F8"/>
              </a:solidFill>
            </a:endParaRPr>
          </a:p>
          <a:p>
            <a:pPr lvl="2" algn="r"/>
            <a:r>
              <a:rPr kumimoji="0" lang="ar-SA">
                <a:solidFill>
                  <a:srgbClr val="F8F8F8"/>
                </a:solidFill>
              </a:rPr>
              <a:t>يا</a:t>
            </a:r>
            <a:endParaRPr kumimoji="0" lang="en-US">
              <a:solidFill>
                <a:srgbClr val="F8F8F8"/>
              </a:solidFill>
            </a:endParaRPr>
          </a:p>
          <a:p>
            <a:pPr lvl="2" algn="ctr"/>
            <a:r>
              <a:rPr kumimoji="0" lang="ar-SA" sz="1800" b="1">
                <a:solidFill>
                  <a:srgbClr val="F8F8F8"/>
                </a:solidFill>
                <a:effectLst>
                  <a:outerShdw blurRad="38100" dist="38100" dir="2700000" algn="tl">
                    <a:srgbClr val="000000"/>
                  </a:outerShdw>
                </a:effectLst>
              </a:rPr>
              <a:t>ارزش افزوده </a:t>
            </a:r>
            <a:r>
              <a:rPr kumimoji="0" lang="en-US" sz="1800" b="1">
                <a:solidFill>
                  <a:srgbClr val="F8F8F8"/>
                </a:solidFill>
                <a:effectLst>
                  <a:outerShdw blurRad="38100" dist="38100" dir="2700000" algn="tl">
                    <a:srgbClr val="000000"/>
                  </a:outerShdw>
                </a:effectLst>
              </a:rPr>
              <a:t>=</a:t>
            </a:r>
            <a:r>
              <a:rPr kumimoji="0" lang="en-US" sz="2000" b="1">
                <a:solidFill>
                  <a:srgbClr val="F8F8F8"/>
                </a:solidFill>
              </a:rPr>
              <a:t> </a:t>
            </a:r>
            <a:r>
              <a:rPr kumimoji="0" lang="ar-SA" sz="1800" b="1">
                <a:solidFill>
                  <a:srgbClr val="F8F8F8"/>
                </a:solidFill>
                <a:effectLst>
                  <a:outerShdw blurRad="38100" dist="38100" dir="2700000" algn="tl">
                    <a:srgbClr val="000000"/>
                  </a:outerShdw>
                </a:effectLst>
              </a:rPr>
              <a:t>ارزش كالاها و خدمات واسطه اي و مواد اوليه – ارزش كالا و خدمات توليد شده</a:t>
            </a:r>
            <a:r>
              <a:rPr kumimoji="0" lang="en-US">
                <a:solidFill>
                  <a:srgbClr val="F8F8F8"/>
                </a:solidFill>
                <a:cs typeface="Arial" charset="0"/>
              </a:rPr>
              <a:t> </a:t>
            </a:r>
            <a:endParaRPr kumimoji="0" lang="en-US" sz="2000">
              <a:solidFill>
                <a:srgbClr val="F8F8F8"/>
              </a:solidFill>
              <a:cs typeface="Arial" charset="0"/>
            </a:endParaRPr>
          </a:p>
          <a:p>
            <a:pPr lvl="2"/>
            <a:endParaRPr kumimoji="0" lang="en-US">
              <a:solidFill>
                <a:srgbClr val="F8F8F8"/>
              </a:solidFill>
              <a:cs typeface="Arial" charset="0"/>
            </a:endParaRPr>
          </a:p>
        </p:txBody>
      </p:sp>
      <p:sp>
        <p:nvSpPr>
          <p:cNvPr id="11269" name="Rectangle 5"/>
          <p:cNvSpPr>
            <a:spLocks noChangeArrowheads="1"/>
          </p:cNvSpPr>
          <p:nvPr/>
        </p:nvSpPr>
        <p:spPr bwMode="auto">
          <a:xfrm>
            <a:off x="395288" y="4508500"/>
            <a:ext cx="8380412" cy="1771650"/>
          </a:xfrm>
          <a:prstGeom prst="rect">
            <a:avLst/>
          </a:prstGeom>
          <a:noFill/>
          <a:ln w="12700" cap="sq">
            <a:noFill/>
            <a:miter lim="800000"/>
            <a:headEnd type="none" w="sm" len="sm"/>
            <a:tailEnd type="none" w="sm" len="sm"/>
          </a:ln>
          <a:effectLst/>
        </p:spPr>
        <p:txBody>
          <a:bodyPr>
            <a:spAutoFit/>
          </a:bodyPr>
          <a:lstStyle/>
          <a:p>
            <a:pPr marL="457200" indent="-457200" algn="r" rtl="1"/>
            <a:r>
              <a:rPr kumimoji="0" lang="fa-IR" b="1">
                <a:solidFill>
                  <a:srgbClr val="FF3399"/>
                </a:solidFill>
              </a:rPr>
              <a:t>2-</a:t>
            </a:r>
            <a:r>
              <a:rPr kumimoji="0" lang="ar-SA" b="1">
                <a:solidFill>
                  <a:srgbClr val="FF3399"/>
                </a:solidFill>
              </a:rPr>
              <a:t>محاسبه ارزش افزوده بر اساس دريافتي عوامل توليد</a:t>
            </a:r>
            <a:r>
              <a:rPr kumimoji="0" lang="fa-IR" b="1">
                <a:solidFill>
                  <a:srgbClr val="FF3399"/>
                </a:solidFill>
              </a:rPr>
              <a:t> (روش جمع)</a:t>
            </a:r>
          </a:p>
          <a:p>
            <a:pPr marL="457200" indent="-457200" algn="ctr" rtl="1" eaLnBrk="0" hangingPunct="0">
              <a:lnSpc>
                <a:spcPct val="130000"/>
              </a:lnSpc>
            </a:pPr>
            <a:endParaRPr kumimoji="0" lang="fa-IR" b="1">
              <a:solidFill>
                <a:srgbClr val="F8F8F8"/>
              </a:solidFill>
              <a:effectLst>
                <a:outerShdw blurRad="38100" dist="38100" dir="2700000" algn="tl">
                  <a:srgbClr val="000000"/>
                </a:outerShdw>
              </a:effectLst>
            </a:endParaRPr>
          </a:p>
          <a:p>
            <a:pPr marL="457200" indent="-457200" algn="ctr" rtl="1" eaLnBrk="0" hangingPunct="0">
              <a:lnSpc>
                <a:spcPct val="130000"/>
              </a:lnSpc>
            </a:pPr>
            <a:r>
              <a:rPr kumimoji="0" lang="ar-SA" b="1">
                <a:solidFill>
                  <a:srgbClr val="F8F8F8"/>
                </a:solidFill>
                <a:effectLst>
                  <a:outerShdw blurRad="38100" dist="38100" dir="2700000" algn="tl">
                    <a:srgbClr val="000000"/>
                  </a:outerShdw>
                </a:effectLst>
              </a:rPr>
              <a:t>استهلاك سرمايه + سود + بهره + اجاره + حقوق و دستمزد = ارزش افزوده</a:t>
            </a:r>
            <a:endParaRPr kumimoji="0" lang="en-US" b="1">
              <a:solidFill>
                <a:srgbClr val="F8F8F8"/>
              </a:solidFill>
              <a:effectLst>
                <a:outerShdw blurRad="38100" dist="38100" dir="2700000" algn="tl">
                  <a:srgbClr val="000000"/>
                </a:outerShdw>
              </a:effectLst>
            </a:endParaRPr>
          </a:p>
          <a:p>
            <a:pPr marL="457200" indent="-457200" algn="r" rtl="1"/>
            <a:endParaRPr kumimoji="0" lang="en-US" b="1">
              <a:solidFill>
                <a:srgbClr val="FF3399"/>
              </a:solidFill>
            </a:endParaRPr>
          </a:p>
        </p:txBody>
      </p:sp>
    </p:spTree>
  </p:cSld>
  <p:clrMapOvr>
    <a:masterClrMapping/>
  </p:clrMapOvr>
  <p:transition>
    <p:wheel spokes="3"/>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fa-IR" b="1">
                <a:solidFill>
                  <a:srgbClr val="FFFF00"/>
                </a:solidFill>
                <a:cs typeface="B Zar" pitchFamily="2" charset="-78"/>
              </a:rPr>
              <a:t>کارکردهای ارزش افزوده</a:t>
            </a:r>
            <a:endParaRPr lang="en-US" b="1">
              <a:solidFill>
                <a:srgbClr val="FFFF00"/>
              </a:solidFill>
              <a:cs typeface="B Zar" pitchFamily="2" charset="-78"/>
            </a:endParaRPr>
          </a:p>
        </p:txBody>
      </p:sp>
      <p:sp>
        <p:nvSpPr>
          <p:cNvPr id="12291" name="Rectangle 3"/>
          <p:cNvSpPr>
            <a:spLocks noGrp="1" noChangeArrowheads="1"/>
          </p:cNvSpPr>
          <p:nvPr>
            <p:ph type="body" idx="1"/>
          </p:nvPr>
        </p:nvSpPr>
        <p:spPr/>
        <p:txBody>
          <a:bodyPr/>
          <a:lstStyle/>
          <a:p>
            <a:pPr algn="r" rtl="1" eaLnBrk="0" hangingPunct="0">
              <a:spcBef>
                <a:spcPct val="0"/>
              </a:spcBef>
              <a:buFontTx/>
              <a:buNone/>
            </a:pPr>
            <a:r>
              <a:rPr lang="ar-SA" b="1">
                <a:solidFill>
                  <a:srgbClr val="FF3399"/>
                </a:solidFill>
                <a:cs typeface="B Zar" pitchFamily="2" charset="-78"/>
              </a:rPr>
              <a:t>اهداف و كا</a:t>
            </a:r>
            <a:r>
              <a:rPr lang="fa-IR" b="1">
                <a:solidFill>
                  <a:srgbClr val="FF3399"/>
                </a:solidFill>
                <a:cs typeface="B Zar" pitchFamily="2" charset="-78"/>
              </a:rPr>
              <a:t>ر</a:t>
            </a:r>
            <a:r>
              <a:rPr lang="ar-SA" b="1">
                <a:solidFill>
                  <a:srgbClr val="FF3399"/>
                </a:solidFill>
                <a:cs typeface="B Zar" pitchFamily="2" charset="-78"/>
              </a:rPr>
              <a:t>برد ارزش افزوده</a:t>
            </a:r>
            <a:endParaRPr lang="en-US" b="1">
              <a:solidFill>
                <a:srgbClr val="FF3399"/>
              </a:solidFill>
              <a:cs typeface="B Zar" pitchFamily="2" charset="-78"/>
            </a:endParaRPr>
          </a:p>
          <a:p>
            <a:pPr algn="r" rtl="1">
              <a:buFontTx/>
              <a:buNone/>
            </a:pPr>
            <a:endParaRPr lang="en-US"/>
          </a:p>
        </p:txBody>
      </p:sp>
      <p:sp>
        <p:nvSpPr>
          <p:cNvPr id="12292" name="Rectangle 4"/>
          <p:cNvSpPr>
            <a:spLocks noChangeArrowheads="1"/>
          </p:cNvSpPr>
          <p:nvPr/>
        </p:nvSpPr>
        <p:spPr bwMode="auto">
          <a:xfrm>
            <a:off x="0" y="2205038"/>
            <a:ext cx="8945563" cy="3508375"/>
          </a:xfrm>
          <a:prstGeom prst="rect">
            <a:avLst/>
          </a:prstGeom>
          <a:noFill/>
          <a:ln w="12700" cap="sq">
            <a:noFill/>
            <a:miter lim="800000"/>
            <a:headEnd type="none" w="sm" len="sm"/>
            <a:tailEnd type="none" w="sm" len="sm"/>
          </a:ln>
          <a:effectLst/>
        </p:spPr>
        <p:txBody>
          <a:bodyPr>
            <a:spAutoFit/>
          </a:bodyPr>
          <a:lstStyle/>
          <a:p>
            <a:pPr algn="r" rtl="1"/>
            <a:r>
              <a:rPr kumimoji="0" lang="ar-SA" sz="2800">
                <a:solidFill>
                  <a:srgbClr val="F8F8F8"/>
                </a:solidFill>
              </a:rPr>
              <a:t>كا</a:t>
            </a:r>
            <a:r>
              <a:rPr kumimoji="0" lang="fa-IR" sz="2800">
                <a:solidFill>
                  <a:srgbClr val="F8F8F8"/>
                </a:solidFill>
              </a:rPr>
              <a:t>ر</a:t>
            </a:r>
            <a:r>
              <a:rPr kumimoji="0" lang="ar-SA" sz="2800">
                <a:solidFill>
                  <a:srgbClr val="F8F8F8"/>
                </a:solidFill>
              </a:rPr>
              <a:t>برد ارزش افزوده را مي توان در سه حوزه مورد توجه قرار داد</a:t>
            </a:r>
            <a:r>
              <a:rPr kumimoji="0" lang="fa-IR" sz="2800">
                <a:solidFill>
                  <a:srgbClr val="F8F8F8"/>
                </a:solidFill>
              </a:rPr>
              <a:t>:</a:t>
            </a:r>
            <a:endParaRPr kumimoji="0" lang="en-US" sz="2800">
              <a:solidFill>
                <a:srgbClr val="F8F8F8"/>
              </a:solidFill>
            </a:endParaRPr>
          </a:p>
          <a:p>
            <a:pPr algn="r" rtl="1"/>
            <a:endParaRPr kumimoji="0" lang="fa-IR" sz="2800" b="1">
              <a:solidFill>
                <a:srgbClr val="F8F8F8"/>
              </a:solidFill>
            </a:endParaRPr>
          </a:p>
          <a:p>
            <a:pPr algn="r" rtl="1"/>
            <a:r>
              <a:rPr kumimoji="0" lang="ar-SA" sz="2800" b="1">
                <a:solidFill>
                  <a:srgbClr val="F8F8F8"/>
                </a:solidFill>
                <a:effectLst>
                  <a:outerShdw blurRad="38100" dist="38100" dir="2700000" algn="tl">
                    <a:srgbClr val="000000"/>
                  </a:outerShdw>
                </a:effectLst>
              </a:rPr>
              <a:t>كاربرد اقتصادي</a:t>
            </a:r>
            <a:r>
              <a:rPr kumimoji="0" lang="ar-SA" sz="2800">
                <a:solidFill>
                  <a:srgbClr val="F8F8F8"/>
                </a:solidFill>
                <a:effectLst>
                  <a:outerShdw blurRad="38100" dist="38100" dir="2700000" algn="tl">
                    <a:srgbClr val="000000"/>
                  </a:outerShdw>
                </a:effectLst>
              </a:rPr>
              <a:t> :</a:t>
            </a:r>
            <a:r>
              <a:rPr kumimoji="0" lang="ar-SA" sz="2800">
                <a:solidFill>
                  <a:srgbClr val="F8F8F8"/>
                </a:solidFill>
              </a:rPr>
              <a:t> شناخت توانمنديهاي اقتصادي بنگاهها نظير بهره وري منابع و عوامل توليد</a:t>
            </a:r>
            <a:endParaRPr kumimoji="0" lang="en-US" sz="2800">
              <a:solidFill>
                <a:srgbClr val="F8F8F8"/>
              </a:solidFill>
            </a:endParaRPr>
          </a:p>
          <a:p>
            <a:pPr algn="r" rtl="1"/>
            <a:r>
              <a:rPr kumimoji="0" lang="ar-SA" sz="2800" b="1">
                <a:solidFill>
                  <a:srgbClr val="F8F8F8"/>
                </a:solidFill>
                <a:effectLst>
                  <a:outerShdw blurRad="38100" dist="38100" dir="2700000" algn="tl">
                    <a:srgbClr val="000000"/>
                  </a:outerShdw>
                </a:effectLst>
              </a:rPr>
              <a:t>كاربرد مديريتي </a:t>
            </a:r>
            <a:r>
              <a:rPr kumimoji="0" lang="ar-SA" sz="2800">
                <a:solidFill>
                  <a:srgbClr val="F8F8F8"/>
                </a:solidFill>
                <a:effectLst>
                  <a:outerShdw blurRad="38100" dist="38100" dir="2700000" algn="tl">
                    <a:srgbClr val="000000"/>
                  </a:outerShdw>
                </a:effectLst>
              </a:rPr>
              <a:t>:</a:t>
            </a:r>
            <a:r>
              <a:rPr kumimoji="0" lang="ar-SA" sz="2800">
                <a:solidFill>
                  <a:srgbClr val="F8F8F8"/>
                </a:solidFill>
              </a:rPr>
              <a:t> شناخت توانمنديها و كاركردهاي منابع انساني نظير نيروي كار توليد  به منظور سنجش عملكرد</a:t>
            </a:r>
            <a:endParaRPr kumimoji="0" lang="en-US" sz="2800">
              <a:solidFill>
                <a:srgbClr val="F8F8F8"/>
              </a:solidFill>
            </a:endParaRPr>
          </a:p>
          <a:p>
            <a:pPr algn="r" rtl="1"/>
            <a:r>
              <a:rPr kumimoji="0" lang="ar-SA" sz="2800" b="1">
                <a:solidFill>
                  <a:srgbClr val="F8F8F8"/>
                </a:solidFill>
                <a:effectLst>
                  <a:outerShdw blurRad="38100" dist="38100" dir="2700000" algn="tl">
                    <a:srgbClr val="000000"/>
                  </a:outerShdw>
                </a:effectLst>
              </a:rPr>
              <a:t>كاربرد حسابداري </a:t>
            </a:r>
            <a:r>
              <a:rPr kumimoji="0" lang="ar-SA" sz="2800">
                <a:solidFill>
                  <a:srgbClr val="F8F8F8"/>
                </a:solidFill>
                <a:effectLst>
                  <a:outerShdw blurRad="38100" dist="38100" dir="2700000" algn="tl">
                    <a:srgbClr val="000000"/>
                  </a:outerShdw>
                </a:effectLst>
              </a:rPr>
              <a:t>:</a:t>
            </a:r>
            <a:r>
              <a:rPr kumimoji="0" lang="ar-SA" sz="2800">
                <a:solidFill>
                  <a:srgbClr val="F8F8F8"/>
                </a:solidFill>
              </a:rPr>
              <a:t> تحليل مالي  منطقي و سودمند از وضعيت و عملكرد مالي بنگاههاي اقتصادي در مقايسه با سود حسابداري</a:t>
            </a:r>
            <a:endParaRPr kumimoji="0" lang="en-US" sz="2800">
              <a:solidFill>
                <a:srgbClr val="F8F8F8"/>
              </a:solidFill>
            </a:endParaRPr>
          </a:p>
        </p:txBody>
      </p:sp>
    </p:spTree>
  </p:cSld>
  <p:clrMapOvr>
    <a:masterClrMapping/>
  </p:clrMapOvr>
  <p:transition>
    <p:wheel spokes="3"/>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fa-IR" b="1">
                <a:solidFill>
                  <a:srgbClr val="FFFF00"/>
                </a:solidFill>
                <a:cs typeface="B Zar" pitchFamily="2" charset="-78"/>
              </a:rPr>
              <a:t>روشهای ارزیابی و سنجش عملکرد</a:t>
            </a:r>
            <a:endParaRPr lang="en-US" b="1">
              <a:solidFill>
                <a:srgbClr val="FFFF00"/>
              </a:solidFill>
              <a:cs typeface="B Zar" pitchFamily="2" charset="-78"/>
            </a:endParaRPr>
          </a:p>
        </p:txBody>
      </p:sp>
      <p:sp>
        <p:nvSpPr>
          <p:cNvPr id="13315" name="Rectangle 3"/>
          <p:cNvSpPr>
            <a:spLocks noGrp="1" noChangeArrowheads="1"/>
          </p:cNvSpPr>
          <p:nvPr>
            <p:ph type="body" idx="1"/>
          </p:nvPr>
        </p:nvSpPr>
        <p:spPr/>
        <p:txBody>
          <a:bodyPr/>
          <a:lstStyle/>
          <a:p>
            <a:pPr algn="r" rtl="1">
              <a:buFontTx/>
              <a:buNone/>
            </a:pPr>
            <a:r>
              <a:rPr lang="fa-IR"/>
              <a:t>معیارهای مالی و غیر مالی سنجش عملکرد</a:t>
            </a:r>
          </a:p>
          <a:p>
            <a:pPr algn="r" rtl="1"/>
            <a:r>
              <a:rPr lang="fa-IR"/>
              <a:t>معیارهای مالی</a:t>
            </a:r>
          </a:p>
          <a:p>
            <a:pPr lvl="1" algn="r" rtl="1"/>
            <a:r>
              <a:rPr lang="fa-IR"/>
              <a:t>معیار مالی داخلی   (سود عملیاتی)</a:t>
            </a:r>
          </a:p>
          <a:p>
            <a:pPr lvl="1" algn="r" rtl="1"/>
            <a:r>
              <a:rPr lang="fa-IR"/>
              <a:t>معیار مالی خارجی   (قیمت سهام)</a:t>
            </a:r>
          </a:p>
          <a:p>
            <a:pPr algn="r" rtl="1"/>
            <a:r>
              <a:rPr lang="fa-IR"/>
              <a:t>معیارهای غیر مالی</a:t>
            </a:r>
          </a:p>
          <a:p>
            <a:pPr lvl="1" algn="r" rtl="1"/>
            <a:r>
              <a:rPr lang="fa-IR"/>
              <a:t>معیار غیرمالی داخلی   (زمان تحویل کالا)</a:t>
            </a:r>
          </a:p>
          <a:p>
            <a:pPr lvl="1" algn="r" rtl="1"/>
            <a:r>
              <a:rPr lang="fa-IR"/>
              <a:t>معیار غیر مالی خارجی  (رضایت مندی مشتریان)</a:t>
            </a:r>
          </a:p>
          <a:p>
            <a:pPr lvl="1" algn="r" rtl="1">
              <a:buFontTx/>
              <a:buNone/>
            </a:pPr>
            <a:endParaRPr lang="fa-IR"/>
          </a:p>
          <a:p>
            <a:pPr algn="r" rtl="1"/>
            <a:endParaRPr lang="fa-IR"/>
          </a:p>
          <a:p>
            <a:pPr algn="r" rtl="1">
              <a:buFontTx/>
              <a:buNone/>
            </a:pPr>
            <a:endParaRPr lang="fa-IR"/>
          </a:p>
          <a:p>
            <a:pPr algn="r" rtl="1">
              <a:buFontTx/>
              <a:buNone/>
            </a:pPr>
            <a:endParaRPr lang="en-US"/>
          </a:p>
        </p:txBody>
      </p:sp>
    </p:spTree>
  </p:cSld>
  <p:clrMapOvr>
    <a:masterClrMapping/>
  </p:clrMapOvr>
  <p:transition>
    <p:wheel spokes="3"/>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50825" y="0"/>
            <a:ext cx="8458200" cy="1143000"/>
          </a:xfrm>
        </p:spPr>
        <p:txBody>
          <a:bodyPr/>
          <a:lstStyle/>
          <a:p>
            <a:pPr algn="r"/>
            <a:r>
              <a:rPr lang="en-US" sz="3200" b="1">
                <a:solidFill>
                  <a:srgbClr val="FF3399"/>
                </a:solidFill>
                <a:latin typeface="Arial" charset="0"/>
              </a:rPr>
              <a:t>Balanced Scorecard</a:t>
            </a:r>
            <a:r>
              <a:rPr lang="fa-IR" sz="3200" b="1">
                <a:solidFill>
                  <a:srgbClr val="FF3399"/>
                </a:solidFill>
                <a:latin typeface="Arial" charset="0"/>
              </a:rPr>
              <a:t>معیار سنجش جامع عملکرد</a:t>
            </a:r>
            <a:r>
              <a:rPr lang="fa-IR" sz="3200" b="1">
                <a:latin typeface="Arial" charset="0"/>
              </a:rPr>
              <a:t>    </a:t>
            </a:r>
            <a:endParaRPr lang="en-US" sz="3200" b="1">
              <a:latin typeface="Arial" charset="0"/>
            </a:endParaRPr>
          </a:p>
        </p:txBody>
      </p:sp>
      <p:sp>
        <p:nvSpPr>
          <p:cNvPr id="14339" name="Rectangle 3"/>
          <p:cNvSpPr>
            <a:spLocks noGrp="1" noChangeArrowheads="1"/>
          </p:cNvSpPr>
          <p:nvPr>
            <p:ph type="body" idx="1"/>
          </p:nvPr>
        </p:nvSpPr>
        <p:spPr/>
        <p:txBody>
          <a:bodyPr/>
          <a:lstStyle/>
          <a:p>
            <a:pPr marL="609600" indent="-609600" algn="r" rtl="1">
              <a:lnSpc>
                <a:spcPct val="90000"/>
              </a:lnSpc>
              <a:buFontTx/>
              <a:buNone/>
            </a:pPr>
            <a:r>
              <a:rPr lang="fa-IR"/>
              <a:t>   شرکتها معیارهای مالی و غیر مالی را تحت گزارشی به نام معیار سنجش جامع عملکرد( </a:t>
            </a:r>
            <a:r>
              <a:rPr lang="en-US" sz="2400" b="1">
                <a:solidFill>
                  <a:srgbClr val="F8F8F8"/>
                </a:solidFill>
                <a:latin typeface="Arial" charset="0"/>
              </a:rPr>
              <a:t>Balanced Scorecard</a:t>
            </a:r>
            <a:r>
              <a:rPr lang="fa-IR" sz="2400" b="1">
                <a:solidFill>
                  <a:srgbClr val="F8F8F8"/>
                </a:solidFill>
                <a:latin typeface="Arial" charset="0"/>
              </a:rPr>
              <a:t>)</a:t>
            </a:r>
            <a:r>
              <a:rPr lang="fa-IR"/>
              <a:t> بیان </a:t>
            </a:r>
          </a:p>
          <a:p>
            <a:pPr marL="609600" indent="-609600" algn="r" rtl="1">
              <a:lnSpc>
                <a:spcPct val="90000"/>
              </a:lnSpc>
              <a:buFontTx/>
              <a:buNone/>
            </a:pPr>
            <a:r>
              <a:rPr lang="fa-IR"/>
              <a:t>   می کنند.این گزارشات شامل موارد زیر است:</a:t>
            </a:r>
          </a:p>
          <a:p>
            <a:pPr marL="609600" indent="-609600" algn="r" rtl="1">
              <a:lnSpc>
                <a:spcPct val="90000"/>
              </a:lnSpc>
              <a:buFontTx/>
              <a:buAutoNum type="arabicPeriod"/>
            </a:pPr>
            <a:r>
              <a:rPr lang="fa-IR" b="1">
                <a:cs typeface="B Zar" pitchFamily="2" charset="-78"/>
              </a:rPr>
              <a:t>معیارهای سودآوری:</a:t>
            </a:r>
            <a:r>
              <a:rPr lang="fa-IR">
                <a:cs typeface="B Zar" pitchFamily="2" charset="-78"/>
              </a:rPr>
              <a:t> سود عملیاتی و رشد درآمدی</a:t>
            </a:r>
          </a:p>
          <a:p>
            <a:pPr marL="609600" indent="-609600" algn="r" rtl="1">
              <a:lnSpc>
                <a:spcPct val="90000"/>
              </a:lnSpc>
              <a:buFontTx/>
              <a:buAutoNum type="arabicPeriod"/>
            </a:pPr>
            <a:r>
              <a:rPr lang="fa-IR" b="1">
                <a:cs typeface="B Zar" pitchFamily="2" charset="-78"/>
              </a:rPr>
              <a:t>معیارهای رضایتمندی مشتریان :</a:t>
            </a:r>
            <a:r>
              <a:rPr lang="fa-IR">
                <a:cs typeface="B Zar" pitchFamily="2" charset="-78"/>
              </a:rPr>
              <a:t> سهم بازار ، پاسخگویی به مشتریان ، عملیات به موقع</a:t>
            </a:r>
          </a:p>
          <a:p>
            <a:pPr marL="609600" indent="-609600" algn="r" rtl="1">
              <a:lnSpc>
                <a:spcPct val="90000"/>
              </a:lnSpc>
              <a:buFontTx/>
              <a:buAutoNum type="arabicPeriod"/>
            </a:pPr>
            <a:r>
              <a:rPr lang="fa-IR" b="1">
                <a:cs typeface="B Zar" pitchFamily="2" charset="-78"/>
              </a:rPr>
              <a:t>معیارهای کارایی ، کیفیت و زمان :</a:t>
            </a:r>
            <a:r>
              <a:rPr lang="fa-IR">
                <a:cs typeface="B Zar" pitchFamily="2" charset="-78"/>
              </a:rPr>
              <a:t> انحراف کارایی مواد مستقیم ، انحراف سربار جذب شده</a:t>
            </a:r>
          </a:p>
          <a:p>
            <a:pPr marL="609600" indent="-609600" algn="r" rtl="1">
              <a:lnSpc>
                <a:spcPct val="90000"/>
              </a:lnSpc>
              <a:buFontTx/>
              <a:buAutoNum type="arabicPeriod"/>
            </a:pPr>
            <a:r>
              <a:rPr lang="fa-IR" b="1">
                <a:cs typeface="B Zar" pitchFamily="2" charset="-78"/>
              </a:rPr>
              <a:t>معیارهای نوآوری :</a:t>
            </a:r>
            <a:r>
              <a:rPr lang="fa-IR">
                <a:cs typeface="B Zar" pitchFamily="2" charset="-78"/>
              </a:rPr>
              <a:t> تعداد اختراعات ، تعداد کالاهای جدید</a:t>
            </a:r>
          </a:p>
          <a:p>
            <a:pPr marL="609600" indent="-609600" algn="r" rtl="1">
              <a:lnSpc>
                <a:spcPct val="90000"/>
              </a:lnSpc>
              <a:buFontTx/>
              <a:buNone/>
            </a:pPr>
            <a:endParaRPr lang="en-US"/>
          </a:p>
        </p:txBody>
      </p:sp>
    </p:spTree>
  </p:cSld>
  <p:clrMapOvr>
    <a:masterClrMapping/>
  </p:clrMapOvr>
  <p:transition>
    <p:wheel spokes="3"/>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rtl="1"/>
            <a:r>
              <a:rPr lang="fa-IR" b="1">
                <a:solidFill>
                  <a:srgbClr val="FFFF00"/>
                </a:solidFill>
                <a:cs typeface="B Zar" pitchFamily="2" charset="-78"/>
              </a:rPr>
              <a:t>روشهای ارزیابی و سنجش عملکرد</a:t>
            </a:r>
            <a:endParaRPr lang="en-US" b="1">
              <a:solidFill>
                <a:srgbClr val="FFFF00"/>
              </a:solidFill>
              <a:cs typeface="B Zar" pitchFamily="2" charset="-78"/>
            </a:endParaRPr>
          </a:p>
        </p:txBody>
      </p:sp>
      <p:sp>
        <p:nvSpPr>
          <p:cNvPr id="15363" name="Rectangle 3"/>
          <p:cNvSpPr>
            <a:spLocks noGrp="1" noChangeArrowheads="1"/>
          </p:cNvSpPr>
          <p:nvPr>
            <p:ph type="body" idx="1"/>
          </p:nvPr>
        </p:nvSpPr>
        <p:spPr/>
        <p:txBody>
          <a:bodyPr/>
          <a:lstStyle/>
          <a:p>
            <a:pPr marL="609600" indent="-609600" algn="r" rtl="1">
              <a:buFontTx/>
              <a:buNone/>
            </a:pPr>
            <a:endParaRPr lang="fa-IR">
              <a:solidFill>
                <a:srgbClr val="FF3399"/>
              </a:solidFill>
            </a:endParaRPr>
          </a:p>
          <a:p>
            <a:pPr marL="609600" indent="-609600" algn="r" rtl="1">
              <a:buFontTx/>
              <a:buNone/>
            </a:pPr>
            <a:r>
              <a:rPr lang="fa-IR" b="1">
                <a:solidFill>
                  <a:srgbClr val="FF3399"/>
                </a:solidFill>
                <a:effectLst>
                  <a:outerShdw blurRad="38100" dist="38100" dir="2700000" algn="tl">
                    <a:srgbClr val="000000"/>
                  </a:outerShdw>
                </a:effectLst>
                <a:cs typeface="B Zar" pitchFamily="2" charset="-78"/>
              </a:rPr>
              <a:t>الف-روشهای سنتی:</a:t>
            </a:r>
          </a:p>
          <a:p>
            <a:pPr marL="609600" indent="-609600" algn="r" rtl="1">
              <a:buFontTx/>
              <a:buAutoNum type="arabicPeriod"/>
            </a:pPr>
            <a:r>
              <a:rPr lang="fa-IR" b="1">
                <a:solidFill>
                  <a:srgbClr val="FF3399"/>
                </a:solidFill>
                <a:effectLst>
                  <a:outerShdw blurRad="38100" dist="38100" dir="2700000" algn="tl">
                    <a:srgbClr val="000000"/>
                  </a:outerShdw>
                </a:effectLst>
                <a:cs typeface="B Zar" pitchFamily="2" charset="-78"/>
              </a:rPr>
              <a:t>بازده سرمایه گذاری</a:t>
            </a:r>
            <a:r>
              <a:rPr lang="en-US" b="1">
                <a:solidFill>
                  <a:srgbClr val="FF3399"/>
                </a:solidFill>
                <a:effectLst>
                  <a:outerShdw blurRad="38100" dist="38100" dir="2700000" algn="tl">
                    <a:srgbClr val="000000"/>
                  </a:outerShdw>
                </a:effectLst>
                <a:latin typeface="Arial" charset="0"/>
                <a:cs typeface="B Zar" pitchFamily="2" charset="-78"/>
              </a:rPr>
              <a:t>(ROI)</a:t>
            </a:r>
            <a:endParaRPr lang="fa-IR" b="1">
              <a:solidFill>
                <a:srgbClr val="FF3399"/>
              </a:solidFill>
              <a:effectLst>
                <a:outerShdw blurRad="38100" dist="38100" dir="2700000" algn="tl">
                  <a:srgbClr val="000000"/>
                </a:outerShdw>
              </a:effectLst>
              <a:cs typeface="B Zar" pitchFamily="2" charset="-78"/>
            </a:endParaRPr>
          </a:p>
          <a:p>
            <a:pPr marL="609600" indent="-609600" algn="r" rtl="1">
              <a:buFontTx/>
              <a:buAutoNum type="arabicPeriod"/>
            </a:pPr>
            <a:r>
              <a:rPr lang="fa-IR" b="1">
                <a:solidFill>
                  <a:srgbClr val="FF3399"/>
                </a:solidFill>
                <a:effectLst>
                  <a:outerShdw blurRad="38100" dist="38100" dir="2700000" algn="tl">
                    <a:srgbClr val="000000"/>
                  </a:outerShdw>
                </a:effectLst>
                <a:cs typeface="B Zar" pitchFamily="2" charset="-78"/>
              </a:rPr>
              <a:t>سود باقیمانده</a:t>
            </a:r>
            <a:r>
              <a:rPr lang="en-US" b="1">
                <a:solidFill>
                  <a:srgbClr val="FF3399"/>
                </a:solidFill>
                <a:effectLst>
                  <a:outerShdw blurRad="38100" dist="38100" dir="2700000" algn="tl">
                    <a:srgbClr val="000000"/>
                  </a:outerShdw>
                </a:effectLst>
                <a:latin typeface="Arial" charset="0"/>
                <a:cs typeface="B Zar" pitchFamily="2" charset="-78"/>
              </a:rPr>
              <a:t>(RI)</a:t>
            </a:r>
          </a:p>
          <a:p>
            <a:pPr marL="609600" indent="-609600" algn="r" rtl="1">
              <a:buFontTx/>
              <a:buAutoNum type="arabicPeriod"/>
            </a:pPr>
            <a:r>
              <a:rPr lang="fa-IR" b="1">
                <a:solidFill>
                  <a:srgbClr val="FF3399"/>
                </a:solidFill>
                <a:effectLst>
                  <a:outerShdw blurRad="38100" dist="38100" dir="2700000" algn="tl">
                    <a:srgbClr val="000000"/>
                  </a:outerShdw>
                </a:effectLst>
                <a:cs typeface="B Zar" pitchFamily="2" charset="-78"/>
              </a:rPr>
              <a:t>بازده فروش</a:t>
            </a:r>
            <a:r>
              <a:rPr lang="en-US" b="1">
                <a:solidFill>
                  <a:srgbClr val="FF3399"/>
                </a:solidFill>
                <a:effectLst>
                  <a:outerShdw blurRad="38100" dist="38100" dir="2700000" algn="tl">
                    <a:srgbClr val="000000"/>
                  </a:outerShdw>
                </a:effectLst>
                <a:latin typeface="Arial" charset="0"/>
                <a:cs typeface="B Zar" pitchFamily="2" charset="-78"/>
              </a:rPr>
              <a:t>(ROS)</a:t>
            </a:r>
            <a:endParaRPr lang="fa-IR" b="1">
              <a:solidFill>
                <a:srgbClr val="FF3399"/>
              </a:solidFill>
              <a:effectLst>
                <a:outerShdw blurRad="38100" dist="38100" dir="2700000" algn="tl">
                  <a:srgbClr val="000000"/>
                </a:outerShdw>
              </a:effectLst>
              <a:latin typeface="Arial" charset="0"/>
              <a:cs typeface="B Zar" pitchFamily="2" charset="-78"/>
            </a:endParaRPr>
          </a:p>
          <a:p>
            <a:pPr marL="609600" indent="-609600" algn="r" rtl="1">
              <a:buFontTx/>
              <a:buAutoNum type="arabicPeriod"/>
            </a:pPr>
            <a:r>
              <a:rPr lang="fa-IR" b="1">
                <a:solidFill>
                  <a:srgbClr val="FF3399"/>
                </a:solidFill>
                <a:effectLst>
                  <a:outerShdw blurRad="38100" dist="38100" dir="2700000" algn="tl">
                    <a:srgbClr val="000000"/>
                  </a:outerShdw>
                </a:effectLst>
                <a:cs typeface="B Zar" pitchFamily="2" charset="-78"/>
              </a:rPr>
              <a:t>عایدی هر سهم</a:t>
            </a:r>
            <a:r>
              <a:rPr lang="en-US" b="1">
                <a:solidFill>
                  <a:srgbClr val="FF3399"/>
                </a:solidFill>
                <a:effectLst>
                  <a:outerShdw blurRad="38100" dist="38100" dir="2700000" algn="tl">
                    <a:srgbClr val="000000"/>
                  </a:outerShdw>
                </a:effectLst>
                <a:latin typeface="Arial" charset="0"/>
                <a:cs typeface="B Zar" pitchFamily="2" charset="-78"/>
              </a:rPr>
              <a:t>(EPS)</a:t>
            </a:r>
            <a:endParaRPr lang="fa-IR" b="1">
              <a:solidFill>
                <a:srgbClr val="FF3399"/>
              </a:solidFill>
              <a:effectLst>
                <a:outerShdw blurRad="38100" dist="38100" dir="2700000" algn="tl">
                  <a:srgbClr val="000000"/>
                </a:outerShdw>
              </a:effectLst>
              <a:latin typeface="Arial" charset="0"/>
              <a:cs typeface="B Zar" pitchFamily="2" charset="-78"/>
            </a:endParaRPr>
          </a:p>
          <a:p>
            <a:pPr marL="609600" indent="-609600" algn="r" rtl="1">
              <a:buFontTx/>
              <a:buAutoNum type="arabicPeriod"/>
            </a:pPr>
            <a:r>
              <a:rPr lang="fa-IR" b="1">
                <a:solidFill>
                  <a:srgbClr val="FF3399"/>
                </a:solidFill>
                <a:effectLst>
                  <a:outerShdw blurRad="38100" dist="38100" dir="2700000" algn="tl">
                    <a:srgbClr val="000000"/>
                  </a:outerShdw>
                </a:effectLst>
                <a:cs typeface="B Zar" pitchFamily="2" charset="-78"/>
              </a:rPr>
              <a:t>نسبت قیمت بازار سهم به سود هر سهم</a:t>
            </a:r>
            <a:r>
              <a:rPr lang="en-US" b="1">
                <a:solidFill>
                  <a:srgbClr val="FF3399"/>
                </a:solidFill>
                <a:effectLst>
                  <a:outerShdw blurRad="38100" dist="38100" dir="2700000" algn="tl">
                    <a:srgbClr val="000000"/>
                  </a:outerShdw>
                </a:effectLst>
                <a:latin typeface="Arial" charset="0"/>
                <a:cs typeface="B Zar" pitchFamily="2" charset="-78"/>
              </a:rPr>
              <a:t>(P/E)</a:t>
            </a:r>
          </a:p>
          <a:p>
            <a:pPr marL="609600" indent="-609600" algn="r" rtl="1">
              <a:buFontTx/>
              <a:buAutoNum type="arabicPeriod"/>
            </a:pPr>
            <a:endParaRPr lang="fa-IR">
              <a:solidFill>
                <a:srgbClr val="FF3399"/>
              </a:solidFill>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fa-IR" b="1">
                <a:solidFill>
                  <a:srgbClr val="FF3399"/>
                </a:solidFill>
                <a:cs typeface="B Zar" pitchFamily="2" charset="-78"/>
              </a:rPr>
              <a:t>الف-روشهای سنتی:</a:t>
            </a:r>
            <a:endParaRPr lang="en-US" b="1">
              <a:solidFill>
                <a:srgbClr val="FF3399"/>
              </a:solidFill>
              <a:cs typeface="B Zar" pitchFamily="2" charset="-78"/>
            </a:endParaRPr>
          </a:p>
        </p:txBody>
      </p:sp>
      <p:sp>
        <p:nvSpPr>
          <p:cNvPr id="16387" name="Rectangle 3"/>
          <p:cNvSpPr>
            <a:spLocks noGrp="1" noChangeArrowheads="1"/>
          </p:cNvSpPr>
          <p:nvPr>
            <p:ph type="body" idx="1"/>
          </p:nvPr>
        </p:nvSpPr>
        <p:spPr>
          <a:ln/>
        </p:spPr>
        <p:txBody>
          <a:bodyPr/>
          <a:lstStyle/>
          <a:p>
            <a:pPr algn="ctr">
              <a:spcBef>
                <a:spcPct val="0"/>
              </a:spcBef>
              <a:buFontTx/>
              <a:buNone/>
            </a:pPr>
            <a:endParaRPr kumimoji="1" lang="en-US"/>
          </a:p>
        </p:txBody>
      </p:sp>
      <p:sp>
        <p:nvSpPr>
          <p:cNvPr id="16388" name="Rectangle 4"/>
          <p:cNvSpPr>
            <a:spLocks noChangeArrowheads="1"/>
          </p:cNvSpPr>
          <p:nvPr/>
        </p:nvSpPr>
        <p:spPr bwMode="auto">
          <a:xfrm>
            <a:off x="1476375" y="3357563"/>
            <a:ext cx="2881313" cy="504825"/>
          </a:xfrm>
          <a:prstGeom prst="rect">
            <a:avLst/>
          </a:prstGeom>
          <a:noFill/>
          <a:ln w="12700" cap="sq">
            <a:noFill/>
            <a:miter lim="800000"/>
            <a:headEnd type="none" w="sm" len="sm"/>
            <a:tailEnd type="none" w="sm" len="sm"/>
          </a:ln>
          <a:effectLst/>
        </p:spPr>
        <p:txBody>
          <a:bodyPr wrap="none" anchor="ctr"/>
          <a:lstStyle/>
          <a:p>
            <a:pPr algn="ctr"/>
            <a:r>
              <a:rPr lang="fa-IR" sz="3600">
                <a:solidFill>
                  <a:srgbClr val="F8F8F8"/>
                </a:solidFill>
              </a:rPr>
              <a:t>متوسط سرمایه گذاری</a:t>
            </a:r>
            <a:endParaRPr lang="en-US" sz="3600">
              <a:solidFill>
                <a:srgbClr val="F8F8F8"/>
              </a:solidFill>
            </a:endParaRPr>
          </a:p>
        </p:txBody>
      </p:sp>
      <p:sp>
        <p:nvSpPr>
          <p:cNvPr id="16389" name="Rectangle 5"/>
          <p:cNvSpPr>
            <a:spLocks noChangeArrowheads="1"/>
          </p:cNvSpPr>
          <p:nvPr/>
        </p:nvSpPr>
        <p:spPr bwMode="auto">
          <a:xfrm>
            <a:off x="4932363" y="2492375"/>
            <a:ext cx="3455987" cy="1584325"/>
          </a:xfrm>
          <a:prstGeom prst="rect">
            <a:avLst/>
          </a:prstGeom>
          <a:noFill/>
          <a:ln w="12700" cap="sq">
            <a:noFill/>
            <a:miter lim="800000"/>
            <a:headEnd type="none" w="sm" len="sm"/>
            <a:tailEnd type="none" w="sm" len="sm"/>
          </a:ln>
          <a:effectLst/>
        </p:spPr>
        <p:txBody>
          <a:bodyPr wrap="none" anchor="ctr"/>
          <a:lstStyle/>
          <a:p>
            <a:pPr algn="ctr"/>
            <a:r>
              <a:rPr lang="fa-IR" sz="3600" b="1">
                <a:solidFill>
                  <a:srgbClr val="FF3399"/>
                </a:solidFill>
                <a:effectLst>
                  <a:outerShdw blurRad="38100" dist="38100" dir="2700000" algn="tl">
                    <a:srgbClr val="000000"/>
                  </a:outerShdw>
                </a:effectLst>
              </a:rPr>
              <a:t>1- بازده سرمایه گذاری=</a:t>
            </a:r>
          </a:p>
          <a:p>
            <a:pPr algn="ctr"/>
            <a:r>
              <a:rPr lang="en-US" sz="3600" b="1">
                <a:solidFill>
                  <a:srgbClr val="FF3399"/>
                </a:solidFill>
                <a:effectLst>
                  <a:outerShdw blurRad="38100" dist="38100" dir="2700000" algn="tl">
                    <a:srgbClr val="000000"/>
                  </a:outerShdw>
                </a:effectLst>
                <a:latin typeface="Arial" charset="0"/>
              </a:rPr>
              <a:t>(ROI)</a:t>
            </a:r>
          </a:p>
        </p:txBody>
      </p:sp>
      <p:sp>
        <p:nvSpPr>
          <p:cNvPr id="16390" name="Rectangle 6"/>
          <p:cNvSpPr>
            <a:spLocks noChangeArrowheads="1"/>
          </p:cNvSpPr>
          <p:nvPr/>
        </p:nvSpPr>
        <p:spPr bwMode="auto">
          <a:xfrm>
            <a:off x="1979613" y="2276475"/>
            <a:ext cx="1889125" cy="641350"/>
          </a:xfrm>
          <a:prstGeom prst="rect">
            <a:avLst/>
          </a:prstGeom>
          <a:noFill/>
          <a:ln w="12700" cap="sq">
            <a:noFill/>
            <a:miter lim="800000"/>
            <a:headEnd type="none" w="sm" len="sm"/>
            <a:tailEnd type="none" w="sm" len="sm"/>
          </a:ln>
          <a:effectLst/>
        </p:spPr>
        <p:txBody>
          <a:bodyPr wrap="none">
            <a:spAutoFit/>
          </a:bodyPr>
          <a:lstStyle/>
          <a:p>
            <a:pPr algn="ctr"/>
            <a:r>
              <a:rPr lang="fa-IR" sz="3600">
                <a:solidFill>
                  <a:schemeClr val="tx2"/>
                </a:solidFill>
              </a:rPr>
              <a:t>سود عملیاتی</a:t>
            </a:r>
            <a:endParaRPr lang="en-US" sz="3600">
              <a:solidFill>
                <a:schemeClr val="tx2"/>
              </a:solidFill>
            </a:endParaRPr>
          </a:p>
        </p:txBody>
      </p:sp>
      <p:sp>
        <p:nvSpPr>
          <p:cNvPr id="16391" name="Line 7"/>
          <p:cNvSpPr>
            <a:spLocks noChangeShapeType="1"/>
          </p:cNvSpPr>
          <p:nvPr/>
        </p:nvSpPr>
        <p:spPr bwMode="auto">
          <a:xfrm flipH="1">
            <a:off x="1187450" y="3068638"/>
            <a:ext cx="3384550" cy="0"/>
          </a:xfrm>
          <a:prstGeom prst="line">
            <a:avLst/>
          </a:prstGeom>
          <a:noFill/>
          <a:ln w="12700" cap="sq">
            <a:solidFill>
              <a:srgbClr val="F8F8F8"/>
            </a:solidFill>
            <a:round/>
            <a:headEnd type="none" w="sm" len="sm"/>
            <a:tailEnd type="none" w="sm" len="sm"/>
          </a:ln>
          <a:effectLst/>
        </p:spPr>
        <p:txBody>
          <a:bodyPr/>
          <a:lstStyle/>
          <a:p>
            <a:endParaRPr lang="en-US"/>
          </a:p>
        </p:txBody>
      </p:sp>
    </p:spTree>
  </p:cSld>
  <p:clrMapOvr>
    <a:masterClrMapping/>
  </p:clrMapOvr>
  <p:transition>
    <p:wheel spokes="3"/>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fa-IR" b="1">
                <a:solidFill>
                  <a:srgbClr val="FF3399"/>
                </a:solidFill>
                <a:cs typeface="B Zar" pitchFamily="2" charset="-78"/>
              </a:rPr>
              <a:t>الف-روشهای سنتی:</a:t>
            </a:r>
            <a:endParaRPr lang="en-US" b="1">
              <a:solidFill>
                <a:srgbClr val="FF3399"/>
              </a:solidFill>
              <a:cs typeface="B Zar" pitchFamily="2" charset="-78"/>
            </a:endParaRPr>
          </a:p>
        </p:txBody>
      </p:sp>
      <p:sp>
        <p:nvSpPr>
          <p:cNvPr id="17411" name="Rectangle 3"/>
          <p:cNvSpPr>
            <a:spLocks noGrp="1" noChangeArrowheads="1"/>
          </p:cNvSpPr>
          <p:nvPr>
            <p:ph type="body" idx="1"/>
          </p:nvPr>
        </p:nvSpPr>
        <p:spPr/>
        <p:txBody>
          <a:bodyPr/>
          <a:lstStyle/>
          <a:p>
            <a:pPr marL="609600" indent="-609600" algn="r" rtl="1">
              <a:buFontTx/>
              <a:buNone/>
            </a:pPr>
            <a:endParaRPr lang="fa-IR">
              <a:solidFill>
                <a:srgbClr val="FF3399"/>
              </a:solidFill>
            </a:endParaRPr>
          </a:p>
          <a:p>
            <a:pPr marL="609600" indent="-609600" algn="r" rtl="1">
              <a:buFontTx/>
              <a:buNone/>
            </a:pPr>
            <a:endParaRPr lang="fa-IR">
              <a:solidFill>
                <a:srgbClr val="FF3399"/>
              </a:solidFill>
            </a:endParaRPr>
          </a:p>
          <a:p>
            <a:pPr marL="609600" indent="-609600" algn="r" rtl="1">
              <a:buFontTx/>
              <a:buNone/>
            </a:pPr>
            <a:endParaRPr lang="fa-IR">
              <a:solidFill>
                <a:srgbClr val="FF3399"/>
              </a:solidFill>
            </a:endParaRPr>
          </a:p>
          <a:p>
            <a:pPr marL="609600" indent="-609600" algn="r" rtl="1">
              <a:buFontTx/>
              <a:buNone/>
            </a:pPr>
            <a:r>
              <a:rPr lang="fa-IR" sz="3600" b="1">
                <a:solidFill>
                  <a:srgbClr val="FF3399"/>
                </a:solidFill>
                <a:effectLst>
                  <a:outerShdw blurRad="38100" dist="38100" dir="2700000" algn="tl">
                    <a:srgbClr val="000000"/>
                  </a:outerShdw>
                </a:effectLst>
                <a:cs typeface="B Zar" pitchFamily="2" charset="-78"/>
              </a:rPr>
              <a:t>2-سود باقیمانده</a:t>
            </a:r>
            <a:r>
              <a:rPr lang="en-US" sz="3600" b="1">
                <a:solidFill>
                  <a:srgbClr val="FF3399"/>
                </a:solidFill>
                <a:effectLst>
                  <a:outerShdw blurRad="38100" dist="38100" dir="2700000" algn="tl">
                    <a:srgbClr val="000000"/>
                  </a:outerShdw>
                </a:effectLst>
                <a:latin typeface="Arial" charset="0"/>
                <a:cs typeface="B Zar" pitchFamily="2" charset="-78"/>
              </a:rPr>
              <a:t>(RI)</a:t>
            </a:r>
            <a:r>
              <a:rPr lang="fa-IR" sz="3600" b="1">
                <a:solidFill>
                  <a:srgbClr val="FF3399"/>
                </a:solidFill>
                <a:effectLst>
                  <a:outerShdw blurRad="38100" dist="38100" dir="2700000" algn="tl">
                    <a:srgbClr val="000000"/>
                  </a:outerShdw>
                </a:effectLst>
                <a:latin typeface="Arial" charset="0"/>
                <a:cs typeface="B Zar" pitchFamily="2" charset="-78"/>
              </a:rPr>
              <a:t>=</a:t>
            </a:r>
            <a:r>
              <a:rPr lang="fa-IR" sz="3600" b="1">
                <a:solidFill>
                  <a:srgbClr val="FF3399"/>
                </a:solidFill>
                <a:latin typeface="Arial" charset="0"/>
                <a:cs typeface="B Zar" pitchFamily="2" charset="-78"/>
              </a:rPr>
              <a:t> </a:t>
            </a:r>
            <a:r>
              <a:rPr lang="fa-IR" sz="2400" b="1">
                <a:solidFill>
                  <a:srgbClr val="F8F8F8"/>
                </a:solidFill>
                <a:latin typeface="Arial" charset="0"/>
                <a:cs typeface="B Zar" pitchFamily="2" charset="-78"/>
              </a:rPr>
              <a:t>سود منهای بازده مورد انتظار سرمایه گذاری</a:t>
            </a:r>
            <a:endParaRPr lang="en-US" sz="2400" b="1">
              <a:solidFill>
                <a:srgbClr val="FF3399"/>
              </a:solidFill>
              <a:latin typeface="Arial" charset="0"/>
              <a:cs typeface="B Zar" pitchFamily="2" charset="-78"/>
            </a:endParaRPr>
          </a:p>
          <a:p>
            <a:pPr marL="609600" indent="-609600" algn="r" rtl="1">
              <a:buFontTx/>
              <a:buNone/>
            </a:pPr>
            <a:endParaRPr lang="fa-IR" sz="2400" b="1">
              <a:cs typeface="B Zar" pitchFamily="2" charset="-78"/>
            </a:endParaRPr>
          </a:p>
          <a:p>
            <a:pPr marL="609600" indent="-609600" algn="r" rtl="1">
              <a:buFontTx/>
              <a:buNone/>
            </a:pPr>
            <a:r>
              <a:rPr lang="fa-IR" sz="2400" b="1">
                <a:cs typeface="B Zar" pitchFamily="2" charset="-78"/>
              </a:rPr>
              <a:t>(سرمایه گذاری</a:t>
            </a:r>
            <a:r>
              <a:rPr lang="fa-IR" sz="2400" b="1">
                <a:latin typeface="Arial" charset="0"/>
              </a:rPr>
              <a:t> </a:t>
            </a:r>
            <a:r>
              <a:rPr lang="en-US" sz="2400" b="1">
                <a:latin typeface="Arial" charset="0"/>
              </a:rPr>
              <a:t>X</a:t>
            </a:r>
            <a:r>
              <a:rPr lang="fa-IR" sz="2400" b="1">
                <a:cs typeface="B Zar" pitchFamily="2" charset="-78"/>
              </a:rPr>
              <a:t> نرخ بازده مورد انتظار) – سود عملیاتی = سود باقیمانده</a:t>
            </a:r>
            <a:endParaRPr lang="en-US" sz="2400" b="1">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fa-IR" b="1">
                <a:solidFill>
                  <a:srgbClr val="FF3399"/>
                </a:solidFill>
                <a:cs typeface="B Zar" pitchFamily="2" charset="-78"/>
              </a:rPr>
              <a:t>الف-روشهای سنتی:</a:t>
            </a:r>
            <a:endParaRPr lang="en-US" b="1">
              <a:solidFill>
                <a:srgbClr val="FF3399"/>
              </a:solidFill>
              <a:cs typeface="B Zar" pitchFamily="2" charset="-78"/>
            </a:endParaRPr>
          </a:p>
        </p:txBody>
      </p:sp>
      <p:sp>
        <p:nvSpPr>
          <p:cNvPr id="18435" name="Rectangle 3"/>
          <p:cNvSpPr>
            <a:spLocks noGrp="1" noChangeArrowheads="1"/>
          </p:cNvSpPr>
          <p:nvPr>
            <p:ph type="body" idx="1"/>
          </p:nvPr>
        </p:nvSpPr>
        <p:spPr/>
        <p:txBody>
          <a:bodyPr/>
          <a:lstStyle/>
          <a:p>
            <a:pPr marL="609600" indent="-609600" algn="r" rtl="1">
              <a:buFontTx/>
              <a:buNone/>
            </a:pPr>
            <a:endParaRPr lang="fa-IR" sz="3600">
              <a:solidFill>
                <a:srgbClr val="FF3399"/>
              </a:solidFill>
              <a:cs typeface="B Zar" pitchFamily="2" charset="-78"/>
            </a:endParaRPr>
          </a:p>
          <a:p>
            <a:pPr marL="609600" indent="-609600" algn="r" rtl="1">
              <a:buFontTx/>
              <a:buNone/>
            </a:pPr>
            <a:endParaRPr lang="fa-IR" sz="3600">
              <a:solidFill>
                <a:srgbClr val="FF3399"/>
              </a:solidFill>
              <a:cs typeface="B Zar" pitchFamily="2" charset="-78"/>
            </a:endParaRPr>
          </a:p>
          <a:p>
            <a:pPr marL="609600" indent="-609600" algn="r" rtl="1">
              <a:buFontTx/>
              <a:buNone/>
            </a:pPr>
            <a:endParaRPr lang="fa-IR" sz="3600">
              <a:solidFill>
                <a:srgbClr val="FF3399"/>
              </a:solidFill>
              <a:cs typeface="B Zar" pitchFamily="2" charset="-78"/>
            </a:endParaRPr>
          </a:p>
          <a:p>
            <a:pPr marL="609600" indent="-609600" algn="r" rtl="1">
              <a:buFontTx/>
              <a:buNone/>
            </a:pPr>
            <a:r>
              <a:rPr lang="fa-IR" sz="3600" b="1">
                <a:solidFill>
                  <a:srgbClr val="FF3399"/>
                </a:solidFill>
                <a:effectLst>
                  <a:outerShdw blurRad="38100" dist="38100" dir="2700000" algn="tl">
                    <a:srgbClr val="000000"/>
                  </a:outerShdw>
                </a:effectLst>
                <a:cs typeface="B Zar" pitchFamily="2" charset="-78"/>
              </a:rPr>
              <a:t>3-بازده فروش</a:t>
            </a:r>
            <a:r>
              <a:rPr lang="en-US" sz="3600" b="1">
                <a:solidFill>
                  <a:srgbClr val="FF3399"/>
                </a:solidFill>
                <a:effectLst>
                  <a:outerShdw blurRad="38100" dist="38100" dir="2700000" algn="tl">
                    <a:srgbClr val="000000"/>
                  </a:outerShdw>
                </a:effectLst>
                <a:latin typeface="Arial" charset="0"/>
                <a:cs typeface="B Zar" pitchFamily="2" charset="-78"/>
              </a:rPr>
              <a:t>(ROS)</a:t>
            </a:r>
            <a:r>
              <a:rPr lang="fa-IR" sz="3600" b="1">
                <a:solidFill>
                  <a:srgbClr val="FF3399"/>
                </a:solidFill>
                <a:effectLst>
                  <a:outerShdw blurRad="38100" dist="38100" dir="2700000" algn="tl">
                    <a:srgbClr val="000000"/>
                  </a:outerShdw>
                </a:effectLst>
                <a:latin typeface="Arial" charset="0"/>
                <a:cs typeface="B Zar" pitchFamily="2" charset="-78"/>
              </a:rPr>
              <a:t>=</a:t>
            </a:r>
            <a:endParaRPr lang="fa-IR" sz="3600" b="1">
              <a:solidFill>
                <a:srgbClr val="FF3399"/>
              </a:solidFill>
              <a:effectLst>
                <a:outerShdw blurRad="38100" dist="38100" dir="2700000" algn="tl">
                  <a:srgbClr val="000000"/>
                </a:outerShdw>
              </a:effectLst>
              <a:cs typeface="B Zar" pitchFamily="2" charset="-78"/>
            </a:endParaRPr>
          </a:p>
          <a:p>
            <a:pPr marL="609600" indent="-609600">
              <a:buFontTx/>
              <a:buNone/>
            </a:pPr>
            <a:endParaRPr lang="en-US" sz="3600">
              <a:cs typeface="B Zar" pitchFamily="2" charset="-78"/>
            </a:endParaRPr>
          </a:p>
        </p:txBody>
      </p:sp>
      <p:sp>
        <p:nvSpPr>
          <p:cNvPr id="18436" name="Line 4"/>
          <p:cNvSpPr>
            <a:spLocks noChangeShapeType="1"/>
          </p:cNvSpPr>
          <p:nvPr/>
        </p:nvSpPr>
        <p:spPr bwMode="auto">
          <a:xfrm flipH="1">
            <a:off x="1692275" y="3716338"/>
            <a:ext cx="3168650" cy="0"/>
          </a:xfrm>
          <a:prstGeom prst="line">
            <a:avLst/>
          </a:prstGeom>
          <a:noFill/>
          <a:ln w="12700" cap="sq">
            <a:solidFill>
              <a:schemeClr val="tx2"/>
            </a:solidFill>
            <a:round/>
            <a:headEnd type="none" w="sm" len="sm"/>
            <a:tailEnd type="none" w="sm" len="sm"/>
          </a:ln>
          <a:effectLst/>
        </p:spPr>
        <p:txBody>
          <a:bodyPr/>
          <a:lstStyle/>
          <a:p>
            <a:endParaRPr lang="en-US"/>
          </a:p>
        </p:txBody>
      </p:sp>
      <p:sp>
        <p:nvSpPr>
          <p:cNvPr id="18437" name="Rectangle 5"/>
          <p:cNvSpPr>
            <a:spLocks noChangeArrowheads="1"/>
          </p:cNvSpPr>
          <p:nvPr/>
        </p:nvSpPr>
        <p:spPr bwMode="auto">
          <a:xfrm>
            <a:off x="1908175" y="2781300"/>
            <a:ext cx="3168650" cy="792163"/>
          </a:xfrm>
          <a:prstGeom prst="rect">
            <a:avLst/>
          </a:prstGeom>
          <a:noFill/>
          <a:ln w="12700" cap="sq">
            <a:noFill/>
            <a:miter lim="800000"/>
            <a:headEnd type="none" w="sm" len="sm"/>
            <a:tailEnd type="none" w="sm" len="sm"/>
          </a:ln>
          <a:effectLst/>
        </p:spPr>
        <p:txBody>
          <a:bodyPr wrap="none" anchor="ctr"/>
          <a:lstStyle/>
          <a:p>
            <a:pPr algn="ctr"/>
            <a:r>
              <a:rPr lang="fa-IR" sz="3600" b="1">
                <a:solidFill>
                  <a:srgbClr val="F8F8F8"/>
                </a:solidFill>
              </a:rPr>
              <a:t>سود عملیاتی</a:t>
            </a:r>
            <a:endParaRPr lang="en-US" sz="3600" b="1">
              <a:solidFill>
                <a:srgbClr val="F8F8F8"/>
              </a:solidFill>
            </a:endParaRPr>
          </a:p>
        </p:txBody>
      </p:sp>
      <p:sp>
        <p:nvSpPr>
          <p:cNvPr id="18438" name="Rectangle 6"/>
          <p:cNvSpPr>
            <a:spLocks noChangeArrowheads="1"/>
          </p:cNvSpPr>
          <p:nvPr/>
        </p:nvSpPr>
        <p:spPr bwMode="auto">
          <a:xfrm>
            <a:off x="2484438" y="3789363"/>
            <a:ext cx="2233612" cy="865187"/>
          </a:xfrm>
          <a:prstGeom prst="rect">
            <a:avLst/>
          </a:prstGeom>
          <a:noFill/>
          <a:ln w="12700" cap="sq">
            <a:noFill/>
            <a:miter lim="800000"/>
            <a:headEnd type="none" w="sm" len="sm"/>
            <a:tailEnd type="none" w="sm" len="sm"/>
          </a:ln>
          <a:effectLst/>
        </p:spPr>
        <p:txBody>
          <a:bodyPr wrap="none" anchor="ctr"/>
          <a:lstStyle/>
          <a:p>
            <a:pPr algn="ctr"/>
            <a:r>
              <a:rPr lang="fa-IR" sz="3600" b="1">
                <a:solidFill>
                  <a:srgbClr val="F8F8F8"/>
                </a:solidFill>
              </a:rPr>
              <a:t>درآمد</a:t>
            </a:r>
            <a:endParaRPr lang="en-US" sz="3600" b="1">
              <a:solidFill>
                <a:srgbClr val="F8F8F8"/>
              </a:solidFill>
            </a:endParaRPr>
          </a:p>
        </p:txBody>
      </p:sp>
    </p:spTree>
  </p:cSld>
  <p:clrMapOvr>
    <a:masterClrMapping/>
  </p:clrMapOvr>
  <p:transition>
    <p:wheel spokes="3"/>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fa-IR" b="1">
                <a:solidFill>
                  <a:srgbClr val="FF3399"/>
                </a:solidFill>
                <a:cs typeface="B Zar" pitchFamily="2" charset="-78"/>
              </a:rPr>
              <a:t>الف-روشهای سنتی:</a:t>
            </a:r>
            <a:endParaRPr lang="en-US" b="1">
              <a:solidFill>
                <a:srgbClr val="FF3399"/>
              </a:solidFill>
              <a:cs typeface="B Zar" pitchFamily="2" charset="-78"/>
            </a:endParaRPr>
          </a:p>
        </p:txBody>
      </p:sp>
      <p:sp>
        <p:nvSpPr>
          <p:cNvPr id="19459" name="Rectangle 3"/>
          <p:cNvSpPr>
            <a:spLocks noGrp="1" noChangeArrowheads="1"/>
          </p:cNvSpPr>
          <p:nvPr>
            <p:ph type="body" idx="1"/>
          </p:nvPr>
        </p:nvSpPr>
        <p:spPr/>
        <p:txBody>
          <a:bodyPr/>
          <a:lstStyle/>
          <a:p>
            <a:pPr algn="r" rtl="1">
              <a:buFontTx/>
              <a:buNone/>
            </a:pPr>
            <a:endParaRPr lang="fa-IR">
              <a:solidFill>
                <a:srgbClr val="FF3399"/>
              </a:solidFill>
            </a:endParaRPr>
          </a:p>
          <a:p>
            <a:pPr algn="r" rtl="1">
              <a:buFontTx/>
              <a:buNone/>
            </a:pPr>
            <a:endParaRPr lang="fa-IR">
              <a:solidFill>
                <a:srgbClr val="FF3399"/>
              </a:solidFill>
            </a:endParaRPr>
          </a:p>
          <a:p>
            <a:pPr algn="r" rtl="1">
              <a:buFontTx/>
              <a:buNone/>
            </a:pPr>
            <a:endParaRPr lang="fa-IR">
              <a:solidFill>
                <a:srgbClr val="FF3399"/>
              </a:solidFill>
            </a:endParaRPr>
          </a:p>
          <a:p>
            <a:pPr algn="r" rtl="1">
              <a:buFontTx/>
              <a:buNone/>
            </a:pPr>
            <a:r>
              <a:rPr lang="fa-IR" sz="3600" b="1">
                <a:solidFill>
                  <a:srgbClr val="FF3399"/>
                </a:solidFill>
                <a:effectLst>
                  <a:outerShdw blurRad="38100" dist="38100" dir="2700000" algn="tl">
                    <a:srgbClr val="000000"/>
                  </a:outerShdw>
                </a:effectLst>
                <a:cs typeface="B Zar" pitchFamily="2" charset="-78"/>
              </a:rPr>
              <a:t>4-عایدی هر سهم</a:t>
            </a:r>
            <a:r>
              <a:rPr lang="en-US" sz="3600" b="1">
                <a:solidFill>
                  <a:srgbClr val="FF3399"/>
                </a:solidFill>
                <a:effectLst>
                  <a:outerShdw blurRad="38100" dist="38100" dir="2700000" algn="tl">
                    <a:srgbClr val="000000"/>
                  </a:outerShdw>
                </a:effectLst>
                <a:latin typeface="Arial" charset="0"/>
                <a:cs typeface="B Zar" pitchFamily="2" charset="-78"/>
              </a:rPr>
              <a:t>(EPS)</a:t>
            </a:r>
            <a:r>
              <a:rPr lang="fa-IR" sz="3600" b="1">
                <a:solidFill>
                  <a:srgbClr val="FF3399"/>
                </a:solidFill>
                <a:effectLst>
                  <a:outerShdw blurRad="38100" dist="38100" dir="2700000" algn="tl">
                    <a:srgbClr val="000000"/>
                  </a:outerShdw>
                </a:effectLst>
                <a:latin typeface="Arial" charset="0"/>
                <a:cs typeface="B Zar" pitchFamily="2" charset="-78"/>
              </a:rPr>
              <a:t>=</a:t>
            </a:r>
            <a:r>
              <a:rPr lang="fa-IR" sz="3600">
                <a:solidFill>
                  <a:srgbClr val="FF3399"/>
                </a:solidFill>
                <a:latin typeface="Arial" charset="0"/>
                <a:cs typeface="B Zar" pitchFamily="2" charset="-78"/>
              </a:rPr>
              <a:t> </a:t>
            </a:r>
            <a:endParaRPr lang="en-US" sz="3600">
              <a:solidFill>
                <a:srgbClr val="FF3399"/>
              </a:solidFill>
              <a:latin typeface="Arial" charset="0"/>
              <a:cs typeface="B Zar" pitchFamily="2" charset="-78"/>
            </a:endParaRPr>
          </a:p>
        </p:txBody>
      </p:sp>
      <p:sp>
        <p:nvSpPr>
          <p:cNvPr id="19460" name="Line 4"/>
          <p:cNvSpPr>
            <a:spLocks noChangeShapeType="1"/>
          </p:cNvSpPr>
          <p:nvPr/>
        </p:nvSpPr>
        <p:spPr bwMode="auto">
          <a:xfrm flipH="1">
            <a:off x="1187450" y="3500438"/>
            <a:ext cx="3167063" cy="0"/>
          </a:xfrm>
          <a:prstGeom prst="line">
            <a:avLst/>
          </a:prstGeom>
          <a:noFill/>
          <a:ln w="12700" cap="sq">
            <a:solidFill>
              <a:srgbClr val="F8F8F8"/>
            </a:solidFill>
            <a:round/>
            <a:headEnd type="none" w="sm" len="sm"/>
            <a:tailEnd type="none" w="sm" len="sm"/>
          </a:ln>
          <a:effectLst/>
        </p:spPr>
        <p:txBody>
          <a:bodyPr/>
          <a:lstStyle/>
          <a:p>
            <a:endParaRPr lang="en-US"/>
          </a:p>
        </p:txBody>
      </p:sp>
      <p:sp>
        <p:nvSpPr>
          <p:cNvPr id="19461" name="Rectangle 5"/>
          <p:cNvSpPr>
            <a:spLocks noChangeArrowheads="1"/>
          </p:cNvSpPr>
          <p:nvPr/>
        </p:nvSpPr>
        <p:spPr bwMode="auto">
          <a:xfrm>
            <a:off x="1258888" y="2492375"/>
            <a:ext cx="2952750" cy="792163"/>
          </a:xfrm>
          <a:prstGeom prst="rect">
            <a:avLst/>
          </a:prstGeom>
          <a:noFill/>
          <a:ln w="12700" cap="sq">
            <a:noFill/>
            <a:miter lim="800000"/>
            <a:headEnd type="none" w="sm" len="sm"/>
            <a:tailEnd type="none" w="sm" len="sm"/>
          </a:ln>
          <a:effectLst/>
        </p:spPr>
        <p:txBody>
          <a:bodyPr wrap="none" anchor="ctr"/>
          <a:lstStyle/>
          <a:p>
            <a:pPr algn="ctr"/>
            <a:r>
              <a:rPr lang="fa-IR" sz="3600" b="1">
                <a:solidFill>
                  <a:srgbClr val="F8F8F8"/>
                </a:solidFill>
              </a:rPr>
              <a:t>سود خالص</a:t>
            </a:r>
            <a:endParaRPr lang="en-US" sz="3600" b="1">
              <a:solidFill>
                <a:srgbClr val="F8F8F8"/>
              </a:solidFill>
            </a:endParaRPr>
          </a:p>
        </p:txBody>
      </p:sp>
      <p:sp>
        <p:nvSpPr>
          <p:cNvPr id="19462" name="Rectangle 6"/>
          <p:cNvSpPr>
            <a:spLocks noChangeArrowheads="1"/>
          </p:cNvSpPr>
          <p:nvPr/>
        </p:nvSpPr>
        <p:spPr bwMode="auto">
          <a:xfrm>
            <a:off x="1258888" y="3573463"/>
            <a:ext cx="3024187" cy="863600"/>
          </a:xfrm>
          <a:prstGeom prst="rect">
            <a:avLst/>
          </a:prstGeom>
          <a:noFill/>
          <a:ln w="12700" cap="sq">
            <a:noFill/>
            <a:miter lim="800000"/>
            <a:headEnd type="none" w="sm" len="sm"/>
            <a:tailEnd type="none" w="sm" len="sm"/>
          </a:ln>
          <a:effectLst/>
        </p:spPr>
        <p:txBody>
          <a:bodyPr wrap="none" anchor="ctr"/>
          <a:lstStyle/>
          <a:p>
            <a:pPr algn="ctr"/>
            <a:r>
              <a:rPr lang="fa-IR" sz="3600" b="1">
                <a:solidFill>
                  <a:srgbClr val="F8F8F8"/>
                </a:solidFill>
              </a:rPr>
              <a:t>تعداد سهام عادی</a:t>
            </a:r>
            <a:endParaRPr lang="en-US" sz="3600" b="1">
              <a:solidFill>
                <a:srgbClr val="F8F8F8"/>
              </a:solidFill>
            </a:endParaRPr>
          </a:p>
        </p:txBody>
      </p:sp>
    </p:spTree>
  </p:cSld>
  <p:clrMapOvr>
    <a:masterClrMapping/>
  </p:clrMapOvr>
  <p:transition>
    <p:wheel spokes="3"/>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fa-IR" b="1">
                <a:solidFill>
                  <a:srgbClr val="FF3399"/>
                </a:solidFill>
                <a:cs typeface="B Zar" pitchFamily="2" charset="-78"/>
              </a:rPr>
              <a:t>الف-روشهای سنتی:</a:t>
            </a:r>
            <a:endParaRPr lang="en-US" b="1">
              <a:solidFill>
                <a:srgbClr val="FF3399"/>
              </a:solidFill>
              <a:cs typeface="B Zar" pitchFamily="2" charset="-78"/>
            </a:endParaRPr>
          </a:p>
        </p:txBody>
      </p:sp>
      <p:sp>
        <p:nvSpPr>
          <p:cNvPr id="20483" name="Rectangle 3"/>
          <p:cNvSpPr>
            <a:spLocks noGrp="1" noChangeArrowheads="1"/>
          </p:cNvSpPr>
          <p:nvPr>
            <p:ph type="body" idx="1"/>
          </p:nvPr>
        </p:nvSpPr>
        <p:spPr/>
        <p:txBody>
          <a:bodyPr/>
          <a:lstStyle/>
          <a:p>
            <a:pPr algn="r" rtl="1">
              <a:buFontTx/>
              <a:buNone/>
            </a:pPr>
            <a:endParaRPr lang="fa-IR">
              <a:solidFill>
                <a:srgbClr val="FF3399"/>
              </a:solidFill>
            </a:endParaRPr>
          </a:p>
          <a:p>
            <a:pPr algn="r" rtl="1">
              <a:buFontTx/>
              <a:buNone/>
            </a:pPr>
            <a:endParaRPr lang="fa-IR">
              <a:solidFill>
                <a:srgbClr val="FF3399"/>
              </a:solidFill>
            </a:endParaRPr>
          </a:p>
          <a:p>
            <a:pPr algn="r" rtl="1">
              <a:buFontTx/>
              <a:buNone/>
            </a:pPr>
            <a:endParaRPr lang="fa-IR">
              <a:solidFill>
                <a:srgbClr val="FF3399"/>
              </a:solidFill>
            </a:endParaRPr>
          </a:p>
          <a:p>
            <a:pPr algn="r" rtl="1">
              <a:buFontTx/>
              <a:buNone/>
            </a:pPr>
            <a:r>
              <a:rPr lang="fa-IR" b="1">
                <a:solidFill>
                  <a:srgbClr val="FF3399"/>
                </a:solidFill>
                <a:effectLst>
                  <a:outerShdw blurRad="38100" dist="38100" dir="2700000" algn="tl">
                    <a:srgbClr val="000000"/>
                  </a:outerShdw>
                </a:effectLst>
                <a:cs typeface="B Zar" pitchFamily="2" charset="-78"/>
              </a:rPr>
              <a:t>5-نسبت قیمت بازار سهم به سود هر سهم</a:t>
            </a:r>
            <a:r>
              <a:rPr lang="en-US" b="1">
                <a:solidFill>
                  <a:srgbClr val="FF3399"/>
                </a:solidFill>
                <a:effectLst>
                  <a:outerShdw blurRad="38100" dist="38100" dir="2700000" algn="tl">
                    <a:srgbClr val="000000"/>
                  </a:outerShdw>
                </a:effectLst>
                <a:cs typeface="B Zar" pitchFamily="2" charset="-78"/>
              </a:rPr>
              <a:t> =</a:t>
            </a:r>
            <a:r>
              <a:rPr lang="en-US" b="1">
                <a:solidFill>
                  <a:srgbClr val="FF3399"/>
                </a:solidFill>
                <a:effectLst>
                  <a:outerShdw blurRad="38100" dist="38100" dir="2700000" algn="tl">
                    <a:srgbClr val="000000"/>
                  </a:outerShdw>
                </a:effectLst>
                <a:latin typeface="Arial" charset="0"/>
                <a:cs typeface="B Zar" pitchFamily="2" charset="-78"/>
              </a:rPr>
              <a:t>(P/E)</a:t>
            </a:r>
          </a:p>
        </p:txBody>
      </p:sp>
      <p:sp>
        <p:nvSpPr>
          <p:cNvPr id="20484" name="Line 4"/>
          <p:cNvSpPr>
            <a:spLocks noChangeShapeType="1"/>
          </p:cNvSpPr>
          <p:nvPr/>
        </p:nvSpPr>
        <p:spPr bwMode="auto">
          <a:xfrm flipH="1">
            <a:off x="0" y="3429000"/>
            <a:ext cx="1871663" cy="0"/>
          </a:xfrm>
          <a:prstGeom prst="line">
            <a:avLst/>
          </a:prstGeom>
          <a:noFill/>
          <a:ln w="12700" cap="sq">
            <a:solidFill>
              <a:schemeClr val="tx2"/>
            </a:solidFill>
            <a:round/>
            <a:headEnd type="none" w="sm" len="sm"/>
            <a:tailEnd type="none" w="sm" len="sm"/>
          </a:ln>
          <a:effectLst/>
        </p:spPr>
        <p:txBody>
          <a:bodyPr/>
          <a:lstStyle/>
          <a:p>
            <a:endParaRPr lang="en-US"/>
          </a:p>
        </p:txBody>
      </p:sp>
      <p:sp>
        <p:nvSpPr>
          <p:cNvPr id="20485" name="Rectangle 5"/>
          <p:cNvSpPr>
            <a:spLocks noChangeArrowheads="1"/>
          </p:cNvSpPr>
          <p:nvPr/>
        </p:nvSpPr>
        <p:spPr bwMode="auto">
          <a:xfrm>
            <a:off x="0" y="2852738"/>
            <a:ext cx="1800225" cy="433387"/>
          </a:xfrm>
          <a:prstGeom prst="rect">
            <a:avLst/>
          </a:prstGeom>
          <a:noFill/>
          <a:ln w="12700" cap="sq">
            <a:noFill/>
            <a:miter lim="800000"/>
            <a:headEnd type="none" w="sm" len="sm"/>
            <a:tailEnd type="none" w="sm" len="sm"/>
          </a:ln>
          <a:effectLst/>
        </p:spPr>
        <p:txBody>
          <a:bodyPr wrap="none" anchor="ctr"/>
          <a:lstStyle/>
          <a:p>
            <a:pPr algn="ctr" rtl="1"/>
            <a:r>
              <a:rPr lang="fa-IR" sz="3200" b="1">
                <a:solidFill>
                  <a:srgbClr val="F8F8F8"/>
                </a:solidFill>
              </a:rPr>
              <a:t>قیمت</a:t>
            </a:r>
            <a:endParaRPr lang="en-US" sz="3200" b="1">
              <a:solidFill>
                <a:srgbClr val="F8F8F8"/>
              </a:solidFill>
            </a:endParaRPr>
          </a:p>
        </p:txBody>
      </p:sp>
      <p:sp>
        <p:nvSpPr>
          <p:cNvPr id="20486" name="Rectangle 6"/>
          <p:cNvSpPr>
            <a:spLocks noChangeArrowheads="1"/>
          </p:cNvSpPr>
          <p:nvPr/>
        </p:nvSpPr>
        <p:spPr bwMode="auto">
          <a:xfrm>
            <a:off x="0" y="3573463"/>
            <a:ext cx="1871663" cy="576262"/>
          </a:xfrm>
          <a:prstGeom prst="rect">
            <a:avLst/>
          </a:prstGeom>
          <a:noFill/>
          <a:ln w="12700" cap="sq">
            <a:noFill/>
            <a:miter lim="800000"/>
            <a:headEnd type="none" w="sm" len="sm"/>
            <a:tailEnd type="none" w="sm" len="sm"/>
          </a:ln>
          <a:effectLst/>
        </p:spPr>
        <p:txBody>
          <a:bodyPr wrap="none" anchor="ctr"/>
          <a:lstStyle/>
          <a:p>
            <a:pPr algn="ctr" rtl="1"/>
            <a:r>
              <a:rPr lang="fa-IR" sz="3200" b="1">
                <a:solidFill>
                  <a:srgbClr val="F8F8F8"/>
                </a:solidFill>
              </a:rPr>
              <a:t>سود</a:t>
            </a:r>
            <a:endParaRPr lang="en-US" sz="3200" b="1">
              <a:solidFill>
                <a:srgbClr val="F8F8F8"/>
              </a:solidFill>
            </a:endParaRPr>
          </a:p>
        </p:txBody>
      </p:sp>
    </p:spTree>
  </p:cSld>
  <p:clrMapOvr>
    <a:masterClrMapping/>
  </p:clrMapOvr>
  <p:transition>
    <p:wheel spokes="3"/>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fa-IR" b="1">
                <a:solidFill>
                  <a:srgbClr val="FFFF00"/>
                </a:solidFill>
                <a:cs typeface="B Zar" pitchFamily="2" charset="-78"/>
              </a:rPr>
              <a:t>روشهای ارزیابی و سنجش عملکرد</a:t>
            </a:r>
            <a:endParaRPr lang="en-US" b="1">
              <a:solidFill>
                <a:srgbClr val="FFFF00"/>
              </a:solidFill>
              <a:cs typeface="B Zar" pitchFamily="2" charset="-78"/>
            </a:endParaRPr>
          </a:p>
        </p:txBody>
      </p:sp>
      <p:sp>
        <p:nvSpPr>
          <p:cNvPr id="21507" name="Rectangle 3"/>
          <p:cNvSpPr>
            <a:spLocks noGrp="1" noChangeArrowheads="1"/>
          </p:cNvSpPr>
          <p:nvPr>
            <p:ph type="body" idx="1"/>
          </p:nvPr>
        </p:nvSpPr>
        <p:spPr/>
        <p:txBody>
          <a:bodyPr/>
          <a:lstStyle/>
          <a:p>
            <a:pPr marL="609600" indent="-609600" algn="r" rtl="1">
              <a:buFontTx/>
              <a:buNone/>
            </a:pPr>
            <a:endParaRPr lang="en-US" sz="3600" b="1">
              <a:solidFill>
                <a:srgbClr val="FF3399"/>
              </a:solidFill>
              <a:effectLst>
                <a:outerShdw blurRad="38100" dist="38100" dir="2700000" algn="tl">
                  <a:srgbClr val="000000"/>
                </a:outerShdw>
              </a:effectLst>
              <a:cs typeface="B Zar" pitchFamily="2" charset="-78"/>
            </a:endParaRPr>
          </a:p>
          <a:p>
            <a:pPr marL="609600" indent="-609600" algn="r" rtl="1">
              <a:buFontTx/>
              <a:buNone/>
            </a:pPr>
            <a:r>
              <a:rPr lang="fa-IR" sz="3600" b="1">
                <a:solidFill>
                  <a:srgbClr val="FF3399"/>
                </a:solidFill>
                <a:effectLst>
                  <a:outerShdw blurRad="38100" dist="38100" dir="2700000" algn="tl">
                    <a:srgbClr val="000000"/>
                  </a:outerShdw>
                </a:effectLst>
                <a:cs typeface="B Zar" pitchFamily="2" charset="-78"/>
              </a:rPr>
              <a:t>ب-روشهای جدید</a:t>
            </a:r>
          </a:p>
          <a:p>
            <a:pPr marL="609600" indent="-609600" algn="r" rtl="1">
              <a:buFontTx/>
              <a:buAutoNum type="arabicPeriod"/>
            </a:pPr>
            <a:r>
              <a:rPr lang="fa-IR" sz="3600" b="1">
                <a:solidFill>
                  <a:srgbClr val="FF3399"/>
                </a:solidFill>
                <a:effectLst>
                  <a:outerShdw blurRad="38100" dist="38100" dir="2700000" algn="tl">
                    <a:srgbClr val="000000"/>
                  </a:outerShdw>
                </a:effectLst>
                <a:cs typeface="B Zar" pitchFamily="2" charset="-78"/>
              </a:rPr>
              <a:t>ارزش افزوده اقتصادی</a:t>
            </a:r>
            <a:r>
              <a:rPr lang="en-US" sz="3600" b="1">
                <a:solidFill>
                  <a:srgbClr val="FF3399"/>
                </a:solidFill>
                <a:effectLst>
                  <a:outerShdw blurRad="38100" dist="38100" dir="2700000" algn="tl">
                    <a:srgbClr val="000000"/>
                  </a:outerShdw>
                </a:effectLst>
                <a:latin typeface="Arial" charset="0"/>
              </a:rPr>
              <a:t>(EVA)</a:t>
            </a:r>
            <a:endParaRPr lang="fa-IR" sz="3600" b="1">
              <a:solidFill>
                <a:srgbClr val="FF3399"/>
              </a:solidFill>
              <a:effectLst>
                <a:outerShdw blurRad="38100" dist="38100" dir="2700000" algn="tl">
                  <a:srgbClr val="000000"/>
                </a:outerShdw>
              </a:effectLst>
              <a:latin typeface="Arial" charset="0"/>
            </a:endParaRPr>
          </a:p>
          <a:p>
            <a:pPr marL="609600" indent="-609600" algn="r" rtl="1">
              <a:buFontTx/>
              <a:buAutoNum type="arabicPeriod"/>
            </a:pPr>
            <a:r>
              <a:rPr lang="fa-IR" sz="3600" b="1">
                <a:solidFill>
                  <a:srgbClr val="FF3399"/>
                </a:solidFill>
                <a:effectLst>
                  <a:outerShdw blurRad="38100" dist="38100" dir="2700000" algn="tl">
                    <a:srgbClr val="000000"/>
                  </a:outerShdw>
                </a:effectLst>
                <a:cs typeface="B Zar" pitchFamily="2" charset="-78"/>
              </a:rPr>
              <a:t>ارزش افزوده بازار</a:t>
            </a:r>
            <a:r>
              <a:rPr lang="en-US" sz="3600" b="1">
                <a:solidFill>
                  <a:srgbClr val="FF3399"/>
                </a:solidFill>
                <a:effectLst>
                  <a:outerShdw blurRad="38100" dist="38100" dir="2700000" algn="tl">
                    <a:srgbClr val="000000"/>
                  </a:outerShdw>
                </a:effectLst>
                <a:latin typeface="Arial" charset="0"/>
              </a:rPr>
              <a:t>(MVA)</a:t>
            </a:r>
          </a:p>
        </p:txBody>
      </p:sp>
    </p:spTree>
  </p:cSld>
  <p:clrMapOvr>
    <a:masterClrMapping/>
  </p:clrMapOvr>
  <p:transition>
    <p:wheel spokes="3"/>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0" y="260350"/>
            <a:ext cx="9144000" cy="1143000"/>
          </a:xfrm>
        </p:spPr>
        <p:txBody>
          <a:bodyPr/>
          <a:lstStyle/>
          <a:p>
            <a:pPr marL="838200" indent="-838200" rtl="1"/>
            <a:r>
              <a:rPr lang="fa-IR" b="1">
                <a:solidFill>
                  <a:srgbClr val="FF3399"/>
                </a:solidFill>
                <a:cs typeface="B Zar" pitchFamily="2" charset="-78"/>
              </a:rPr>
              <a:t>1-ارزش افزوده اقتصادی</a:t>
            </a:r>
            <a:r>
              <a:rPr lang="en-US" b="1">
                <a:solidFill>
                  <a:srgbClr val="FF3399"/>
                </a:solidFill>
                <a:latin typeface="Arial" charset="0"/>
                <a:cs typeface="B Zar" pitchFamily="2" charset="-78"/>
              </a:rPr>
              <a:t>(EVA)</a:t>
            </a:r>
            <a:r>
              <a:rPr lang="fa-IR" b="1">
                <a:solidFill>
                  <a:srgbClr val="FF3399"/>
                </a:solidFill>
                <a:latin typeface="Arial" charset="0"/>
              </a:rPr>
              <a:t/>
            </a:r>
            <a:br>
              <a:rPr lang="fa-IR" b="1">
                <a:solidFill>
                  <a:srgbClr val="FF3399"/>
                </a:solidFill>
                <a:latin typeface="Arial" charset="0"/>
              </a:rPr>
            </a:br>
            <a:endParaRPr lang="en-US" b="1">
              <a:solidFill>
                <a:srgbClr val="FF3399"/>
              </a:solidFill>
              <a:latin typeface="Arial" charset="0"/>
            </a:endParaRPr>
          </a:p>
        </p:txBody>
      </p:sp>
      <p:sp>
        <p:nvSpPr>
          <p:cNvPr id="22531" name="Rectangle 3"/>
          <p:cNvSpPr>
            <a:spLocks noGrp="1" noChangeArrowheads="1"/>
          </p:cNvSpPr>
          <p:nvPr>
            <p:ph type="body" idx="1"/>
          </p:nvPr>
        </p:nvSpPr>
        <p:spPr/>
        <p:txBody>
          <a:bodyPr/>
          <a:lstStyle/>
          <a:p>
            <a:pPr algn="r" rtl="1">
              <a:buFontTx/>
              <a:buNone/>
            </a:pPr>
            <a:r>
              <a:rPr lang="fa-IR">
                <a:solidFill>
                  <a:srgbClr val="FF3399"/>
                </a:solidFill>
              </a:rPr>
              <a:t>تعریف :</a:t>
            </a:r>
          </a:p>
          <a:p>
            <a:pPr algn="r" rtl="1">
              <a:buFontTx/>
              <a:buNone/>
            </a:pPr>
            <a:r>
              <a:rPr lang="fa-IR"/>
              <a:t>   ارزش افزوده اقتصادی </a:t>
            </a:r>
            <a:r>
              <a:rPr lang="en-US">
                <a:latin typeface="Arial" charset="0"/>
              </a:rPr>
              <a:t>(EVA)</a:t>
            </a:r>
            <a:r>
              <a:rPr lang="fa-IR"/>
              <a:t> به عنوان معیار مالی سنجش عملکرد ، مبتنی بر ارزش افزوده است.</a:t>
            </a:r>
          </a:p>
          <a:p>
            <a:pPr algn="r" rtl="1">
              <a:buFontTx/>
              <a:buNone/>
            </a:pPr>
            <a:endParaRPr lang="fa-IR"/>
          </a:p>
          <a:p>
            <a:pPr algn="r" rtl="1">
              <a:buFontTx/>
              <a:buNone/>
            </a:pPr>
            <a:r>
              <a:rPr lang="fa-IR"/>
              <a:t>   ارزش افزوده اقتصادی شاخصی مبتنی بر </a:t>
            </a:r>
            <a:r>
              <a:rPr lang="en-US">
                <a:latin typeface="Arial" charset="0"/>
              </a:rPr>
              <a:t>VBM</a:t>
            </a:r>
            <a:r>
              <a:rPr lang="fa-IR"/>
              <a:t> است که به کنترل کل ارزش ایجاد شده در یک تجارت می پردازد.</a:t>
            </a:r>
            <a:endParaRPr lang="en-US"/>
          </a:p>
        </p:txBody>
      </p:sp>
    </p:spTree>
  </p:cSld>
  <p:clrMapOvr>
    <a:masterClrMapping/>
  </p:clrMapOvr>
  <p:transition>
    <p:wheel spokes="3"/>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rtl="1"/>
            <a:r>
              <a:rPr lang="fa-IR" b="1">
                <a:solidFill>
                  <a:srgbClr val="FF3399"/>
                </a:solidFill>
                <a:cs typeface="B Zar" pitchFamily="2" charset="-78"/>
              </a:rPr>
              <a:t>1-ارزش افزوده اقتصادی</a:t>
            </a:r>
            <a:r>
              <a:rPr lang="en-US" b="1">
                <a:solidFill>
                  <a:srgbClr val="FF3399"/>
                </a:solidFill>
                <a:latin typeface="Arial" charset="0"/>
                <a:cs typeface="B Zar" pitchFamily="2" charset="-78"/>
              </a:rPr>
              <a:t>(EVA)</a:t>
            </a:r>
          </a:p>
        </p:txBody>
      </p:sp>
      <p:sp>
        <p:nvSpPr>
          <p:cNvPr id="23555" name="Rectangle 3"/>
          <p:cNvSpPr>
            <a:spLocks noGrp="1" noChangeArrowheads="1"/>
          </p:cNvSpPr>
          <p:nvPr>
            <p:ph type="body" idx="1"/>
          </p:nvPr>
        </p:nvSpPr>
        <p:spPr>
          <a:xfrm>
            <a:off x="228600" y="1447800"/>
            <a:ext cx="8686800" cy="2989263"/>
          </a:xfrm>
        </p:spPr>
        <p:txBody>
          <a:bodyPr/>
          <a:lstStyle/>
          <a:p>
            <a:pPr algn="r" rtl="1">
              <a:buFontTx/>
              <a:buNone/>
            </a:pPr>
            <a:r>
              <a:rPr lang="fa-IR">
                <a:solidFill>
                  <a:srgbClr val="FF3399"/>
                </a:solidFill>
                <a:cs typeface="B Zar" pitchFamily="2" charset="-78"/>
              </a:rPr>
              <a:t>تاریخچه :</a:t>
            </a:r>
          </a:p>
          <a:p>
            <a:pPr algn="r" rtl="1">
              <a:buFontTx/>
              <a:buNone/>
            </a:pPr>
            <a:r>
              <a:rPr lang="fa-IR">
                <a:solidFill>
                  <a:srgbClr val="F8F8F8"/>
                </a:solidFill>
                <a:cs typeface="B Zar" pitchFamily="2" charset="-78"/>
              </a:rPr>
              <a:t>   روش ارزش افزوده اقتصادی اولین بار توسط استرن-استوارت جهت ارائه خدمات مشاوره ای به شرکتهایی که می خواهند یک سطح جبران خدمت مناسبی را برای مدیرانشان را تعیین کنند ، ایجاد و ارائه شد.</a:t>
            </a:r>
            <a:endParaRPr lang="en-US">
              <a:solidFill>
                <a:srgbClr val="F8F8F8"/>
              </a:solidFill>
              <a:cs typeface="B Zar" pitchFamily="2" charset="-78"/>
            </a:endParaRPr>
          </a:p>
        </p:txBody>
      </p:sp>
      <p:sp>
        <p:nvSpPr>
          <p:cNvPr id="23556" name="Rectangle 4"/>
          <p:cNvSpPr>
            <a:spLocks noChangeArrowheads="1"/>
          </p:cNvSpPr>
          <p:nvPr/>
        </p:nvSpPr>
        <p:spPr bwMode="auto">
          <a:xfrm>
            <a:off x="684213" y="4005263"/>
            <a:ext cx="7848600" cy="3360737"/>
          </a:xfrm>
          <a:prstGeom prst="rect">
            <a:avLst/>
          </a:prstGeom>
          <a:noFill/>
          <a:ln w="9525">
            <a:noFill/>
            <a:miter lim="800000"/>
            <a:headEnd/>
            <a:tailEnd/>
          </a:ln>
          <a:effectLst/>
        </p:spPr>
        <p:txBody>
          <a:bodyPr lIns="92075" tIns="46038" rIns="92075" bIns="46038"/>
          <a:lstStyle/>
          <a:p>
            <a:pPr marL="342900" indent="-342900" algn="r" rtl="1">
              <a:spcBef>
                <a:spcPct val="20000"/>
              </a:spcBef>
            </a:pPr>
            <a:r>
              <a:rPr kumimoji="0" lang="en-US" sz="2800">
                <a:solidFill>
                  <a:schemeClr val="tx2"/>
                </a:solidFill>
                <a:latin typeface="Arial" charset="0"/>
                <a:cs typeface="Arial" charset="0"/>
              </a:rPr>
              <a:t>EVA</a:t>
            </a:r>
            <a:r>
              <a:rPr kumimoji="0" lang="en-US" sz="3200">
                <a:solidFill>
                  <a:schemeClr val="tx2"/>
                </a:solidFill>
                <a:latin typeface="Arial Black" pitchFamily="34" charset="0"/>
                <a:cs typeface="Arial" charset="0"/>
              </a:rPr>
              <a:t> </a:t>
            </a:r>
            <a:r>
              <a:rPr kumimoji="0" lang="fa-IR" sz="3200">
                <a:solidFill>
                  <a:schemeClr val="tx2"/>
                </a:solidFill>
                <a:latin typeface="Arial Black" pitchFamily="34" charset="0"/>
                <a:cs typeface="Arial" charset="0"/>
              </a:rPr>
              <a:t> </a:t>
            </a:r>
            <a:r>
              <a:rPr kumimoji="0" lang="fa-IR" sz="2800">
                <a:solidFill>
                  <a:schemeClr val="tx2"/>
                </a:solidFill>
                <a:latin typeface="Arial Black" pitchFamily="34" charset="0"/>
              </a:rPr>
              <a:t>مفهوم جدیدی نیست. یکی از معیارهای عملکرد حسابداری ، سود باقیمانده می باشد که به عنوان سود عملیاتی پس از کسر مخارج سرمایه تعریف شده و </a:t>
            </a:r>
            <a:r>
              <a:rPr kumimoji="0" lang="en-US" sz="2800">
                <a:solidFill>
                  <a:schemeClr val="tx2"/>
                </a:solidFill>
                <a:latin typeface="Arial" charset="0"/>
                <a:cs typeface="Arial" charset="0"/>
              </a:rPr>
              <a:t>EVA</a:t>
            </a:r>
            <a:r>
              <a:rPr kumimoji="0" lang="fa-IR" sz="2800">
                <a:solidFill>
                  <a:schemeClr val="tx2"/>
                </a:solidFill>
                <a:latin typeface="Arial Black" pitchFamily="34" charset="0"/>
              </a:rPr>
              <a:t> در واقع نسخه تغییر یافته ای از سود باقیمانده به همراه تعدیلاتی است که بر سود و سرمایه انجام می شود. (اندرسون، 2004</a:t>
            </a:r>
            <a:r>
              <a:rPr kumimoji="0" lang="fa-IR" sz="3200">
                <a:solidFill>
                  <a:schemeClr val="tx2"/>
                </a:solidFill>
                <a:latin typeface="Arial Black" pitchFamily="34" charset="0"/>
              </a:rPr>
              <a:t> </a:t>
            </a:r>
            <a:r>
              <a:rPr kumimoji="0" lang="fa-IR" sz="2800">
                <a:solidFill>
                  <a:schemeClr val="tx2"/>
                </a:solidFill>
                <a:latin typeface="Arial Black" pitchFamily="34" charset="0"/>
              </a:rPr>
              <a:t>)</a:t>
            </a:r>
            <a:endParaRPr kumimoji="0" lang="en-US" sz="2800">
              <a:solidFill>
                <a:schemeClr val="tx2"/>
              </a:solidFill>
              <a:latin typeface="Arial Black" pitchFamily="34" charset="0"/>
            </a:endParaRPr>
          </a:p>
        </p:txBody>
      </p:sp>
    </p:spTree>
  </p:cSld>
  <p:clrMapOvr>
    <a:masterClrMapping/>
  </p:clrMapOvr>
  <p:transition>
    <p:wheel spokes="3"/>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endParaRPr lang="en-US"/>
          </a:p>
        </p:txBody>
      </p:sp>
      <p:sp>
        <p:nvSpPr>
          <p:cNvPr id="24579" name="Rectangle 3"/>
          <p:cNvSpPr>
            <a:spLocks noGrp="1" noChangeArrowheads="1"/>
          </p:cNvSpPr>
          <p:nvPr>
            <p:ph type="body" idx="1"/>
          </p:nvPr>
        </p:nvSpPr>
        <p:spPr/>
        <p:txBody>
          <a:bodyPr/>
          <a:lstStyle/>
          <a:p>
            <a:pPr algn="r" rtl="1">
              <a:buFontTx/>
              <a:buNone/>
            </a:pPr>
            <a:r>
              <a:rPr lang="fa-IR">
                <a:cs typeface="B Zar" pitchFamily="2" charset="-78"/>
              </a:rPr>
              <a:t>    طرفداران مفهوم </a:t>
            </a:r>
            <a:r>
              <a:rPr lang="en-US">
                <a:latin typeface="Arial" charset="0"/>
              </a:rPr>
              <a:t>EVA</a:t>
            </a:r>
            <a:r>
              <a:rPr lang="fa-IR">
                <a:cs typeface="B Zar" pitchFamily="2" charset="-78"/>
              </a:rPr>
              <a:t> ادعا می کنند که این شاخص برترین معیار عملکرد محسوب می شود(آندریاس ویتبنبرگ،2003)</a:t>
            </a:r>
          </a:p>
          <a:p>
            <a:pPr algn="r" rtl="1">
              <a:buFontTx/>
              <a:buNone/>
            </a:pPr>
            <a:r>
              <a:rPr lang="fa-IR">
                <a:cs typeface="B Zar" pitchFamily="2" charset="-78"/>
              </a:rPr>
              <a:t>    زیرا به عنوان یک معیار ارزیابی ، هزینه فرصت صاحبان سهام و ارزش زمانی پول را در نظر گرفته و تحریف ناشی از بکارگیری اصول حسابداری را بر طرف می سازد.</a:t>
            </a:r>
            <a:endParaRPr lang="en-US">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55650" y="260350"/>
            <a:ext cx="7772400" cy="1143000"/>
          </a:xfrm>
        </p:spPr>
        <p:txBody>
          <a:bodyPr/>
          <a:lstStyle/>
          <a:p>
            <a:pPr rtl="1"/>
            <a:r>
              <a:rPr lang="fa-IR" sz="4000" b="1">
                <a:solidFill>
                  <a:srgbClr val="FF3399"/>
                </a:solidFill>
                <a:cs typeface="B Zar" pitchFamily="2" charset="-78"/>
              </a:rPr>
              <a:t>روش محاسبه</a:t>
            </a:r>
            <a:r>
              <a:rPr lang="en-US" sz="4000" b="1">
                <a:solidFill>
                  <a:srgbClr val="FF3399"/>
                </a:solidFill>
                <a:latin typeface="Arial" charset="0"/>
                <a:cs typeface="B Zar" pitchFamily="2" charset="-78"/>
              </a:rPr>
              <a:t>EVA</a:t>
            </a:r>
            <a:r>
              <a:rPr lang="fa-IR" sz="4000">
                <a:solidFill>
                  <a:srgbClr val="FF3399"/>
                </a:solidFill>
                <a:latin typeface="Arial" charset="0"/>
                <a:cs typeface="B Zar" pitchFamily="2" charset="-78"/>
              </a:rPr>
              <a:t> :</a:t>
            </a:r>
            <a:r>
              <a:rPr lang="fa-IR" sz="4000">
                <a:solidFill>
                  <a:srgbClr val="FF3399"/>
                </a:solidFill>
                <a:latin typeface="Arial" charset="0"/>
              </a:rPr>
              <a:t/>
            </a:r>
            <a:br>
              <a:rPr lang="fa-IR" sz="4000">
                <a:solidFill>
                  <a:srgbClr val="FF3399"/>
                </a:solidFill>
                <a:latin typeface="Arial" charset="0"/>
              </a:rPr>
            </a:br>
            <a:endParaRPr lang="en-US" sz="4000">
              <a:solidFill>
                <a:srgbClr val="FF3399"/>
              </a:solidFill>
              <a:latin typeface="Arial" charset="0"/>
            </a:endParaRPr>
          </a:p>
        </p:txBody>
      </p:sp>
      <p:sp>
        <p:nvSpPr>
          <p:cNvPr id="25603" name="Rectangle 3"/>
          <p:cNvSpPr>
            <a:spLocks noGrp="1" noChangeArrowheads="1"/>
          </p:cNvSpPr>
          <p:nvPr>
            <p:ph type="body" idx="1"/>
          </p:nvPr>
        </p:nvSpPr>
        <p:spPr/>
        <p:txBody>
          <a:bodyPr/>
          <a:lstStyle/>
          <a:p>
            <a:pPr algn="r" rtl="1">
              <a:buFontTx/>
              <a:buNone/>
            </a:pPr>
            <a:endParaRPr lang="fa-IR" b="1">
              <a:solidFill>
                <a:srgbClr val="FF3399"/>
              </a:solidFill>
              <a:effectLst>
                <a:outerShdw blurRad="38100" dist="38100" dir="2700000" algn="tl">
                  <a:srgbClr val="000000"/>
                </a:outerShdw>
              </a:effectLst>
              <a:cs typeface="B Zar" pitchFamily="2" charset="-78"/>
            </a:endParaRPr>
          </a:p>
          <a:p>
            <a:pPr algn="r" rtl="1">
              <a:buFontTx/>
              <a:buNone/>
            </a:pPr>
            <a:r>
              <a:rPr lang="fa-IR">
                <a:solidFill>
                  <a:srgbClr val="F8F8F8"/>
                </a:solidFill>
                <a:latin typeface="Arial" charset="0"/>
                <a:cs typeface="B Zar" pitchFamily="2" charset="-78"/>
              </a:rPr>
              <a:t>     </a:t>
            </a:r>
          </a:p>
          <a:p>
            <a:pPr algn="r" rtl="1">
              <a:buFontTx/>
              <a:buNone/>
            </a:pPr>
            <a:r>
              <a:rPr lang="fa-IR">
                <a:solidFill>
                  <a:srgbClr val="F8F8F8"/>
                </a:solidFill>
                <a:latin typeface="Arial" charset="0"/>
                <a:cs typeface="B Zar" pitchFamily="2" charset="-78"/>
              </a:rPr>
              <a:t>سود عملیاتی پس از کسر مالیات منهای میانگین وزنی هزینه سرمایه </a:t>
            </a:r>
            <a:r>
              <a:rPr lang="en-US">
                <a:solidFill>
                  <a:srgbClr val="F8F8F8"/>
                </a:solidFill>
                <a:latin typeface="Arial" charset="0"/>
                <a:cs typeface="B Zar" pitchFamily="2" charset="-78"/>
              </a:rPr>
              <a:t>(WACC)</a:t>
            </a:r>
            <a:r>
              <a:rPr lang="fa-IR">
                <a:solidFill>
                  <a:srgbClr val="F8F8F8"/>
                </a:solidFill>
                <a:latin typeface="Arial" charset="0"/>
                <a:cs typeface="B Zar" pitchFamily="2" charset="-78"/>
              </a:rPr>
              <a:t> ضربدر کل داراییها منهای بدهیهای جاری</a:t>
            </a:r>
          </a:p>
          <a:p>
            <a:pPr algn="r" rtl="1">
              <a:buFontTx/>
              <a:buNone/>
            </a:pPr>
            <a:endParaRPr lang="fa-IR">
              <a:solidFill>
                <a:srgbClr val="FF3399"/>
              </a:solidFill>
              <a:latin typeface="Arial" charset="0"/>
              <a:cs typeface="B Zar" pitchFamily="2" charset="-78"/>
            </a:endParaRPr>
          </a:p>
          <a:p>
            <a:pPr algn="r" rtl="1">
              <a:buFontTx/>
              <a:buNone/>
            </a:pPr>
            <a:endParaRPr lang="en-US">
              <a:solidFill>
                <a:srgbClr val="FF3399"/>
              </a:solidFill>
              <a:latin typeface="Arial" charset="0"/>
            </a:endParaRPr>
          </a:p>
        </p:txBody>
      </p:sp>
    </p:spTree>
  </p:cSld>
  <p:clrMapOvr>
    <a:masterClrMapping/>
  </p:clrMapOvr>
  <p:transition>
    <p:wheel spokes="3"/>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algn="r" rtl="1"/>
            <a:r>
              <a:rPr lang="fa-IR" b="1">
                <a:solidFill>
                  <a:srgbClr val="FF3399"/>
                </a:solidFill>
                <a:cs typeface="B Zar" pitchFamily="2" charset="-78"/>
              </a:rPr>
              <a:t>روش محاسبۀ </a:t>
            </a:r>
            <a:r>
              <a:rPr lang="en-US" b="1">
                <a:solidFill>
                  <a:srgbClr val="FF3399"/>
                </a:solidFill>
                <a:latin typeface="Arial" charset="0"/>
                <a:cs typeface="B Zar" pitchFamily="2" charset="-78"/>
              </a:rPr>
              <a:t>EVA</a:t>
            </a:r>
            <a:r>
              <a:rPr lang="fa-IR">
                <a:solidFill>
                  <a:srgbClr val="FF3399"/>
                </a:solidFill>
                <a:latin typeface="Arial" charset="0"/>
                <a:cs typeface="B Zar" pitchFamily="2" charset="-78"/>
              </a:rPr>
              <a:t> :</a:t>
            </a:r>
            <a:endParaRPr lang="en-US">
              <a:solidFill>
                <a:srgbClr val="FF3399"/>
              </a:solidFill>
              <a:latin typeface="Arial" charset="0"/>
              <a:cs typeface="B Zar" pitchFamily="2" charset="-78"/>
            </a:endParaRPr>
          </a:p>
        </p:txBody>
      </p:sp>
      <p:sp>
        <p:nvSpPr>
          <p:cNvPr id="26627" name="Rectangle 3"/>
          <p:cNvSpPr>
            <a:spLocks noGrp="1" noChangeArrowheads="1"/>
          </p:cNvSpPr>
          <p:nvPr>
            <p:ph type="body" sz="half" idx="1"/>
          </p:nvPr>
        </p:nvSpPr>
        <p:spPr>
          <a:xfrm>
            <a:off x="0" y="1447800"/>
            <a:ext cx="8893175" cy="3276600"/>
          </a:xfrm>
        </p:spPr>
        <p:txBody>
          <a:bodyPr/>
          <a:lstStyle/>
          <a:p>
            <a:pPr rtl="1">
              <a:buFontTx/>
              <a:buNone/>
            </a:pPr>
            <a:r>
              <a:rPr lang="en-US" sz="2800">
                <a:effectLst>
                  <a:outerShdw blurRad="38100" dist="38100" dir="2700000" algn="tl">
                    <a:srgbClr val="000000"/>
                  </a:outerShdw>
                </a:effectLst>
                <a:cs typeface="B Zar" pitchFamily="2" charset="-78"/>
              </a:rPr>
              <a:t>EVA=(ROIC </a:t>
            </a:r>
            <a:r>
              <a:rPr lang="en-US" sz="2800">
                <a:effectLst>
                  <a:outerShdw blurRad="38100" dist="38100" dir="2700000" algn="tl">
                    <a:srgbClr val="000000"/>
                  </a:outerShdw>
                </a:effectLst>
                <a:latin typeface="Arial"/>
                <a:cs typeface="B Zar" pitchFamily="2" charset="-78"/>
              </a:rPr>
              <a:t>–</a:t>
            </a:r>
            <a:r>
              <a:rPr lang="en-US" sz="2800">
                <a:effectLst>
                  <a:outerShdw blurRad="38100" dist="38100" dir="2700000" algn="tl">
                    <a:srgbClr val="000000"/>
                  </a:outerShdw>
                </a:effectLst>
                <a:cs typeface="B Zar" pitchFamily="2" charset="-78"/>
              </a:rPr>
              <a:t> WACC) x IC</a:t>
            </a:r>
            <a:endParaRPr lang="fa-IR" sz="2800">
              <a:solidFill>
                <a:srgbClr val="FF3399"/>
              </a:solidFill>
              <a:latin typeface="Arial" charset="0"/>
              <a:cs typeface="B Zar" pitchFamily="2" charset="-78"/>
            </a:endParaRPr>
          </a:p>
          <a:p>
            <a:pPr rtl="1">
              <a:buFontTx/>
              <a:buNone/>
            </a:pPr>
            <a:endParaRPr lang="fa-IR" sz="2400" b="1">
              <a:solidFill>
                <a:schemeClr val="tx1"/>
              </a:solidFill>
              <a:cs typeface="B Zar" pitchFamily="2" charset="-78"/>
            </a:endParaRPr>
          </a:p>
          <a:p>
            <a:pPr rtl="1">
              <a:buFontTx/>
              <a:buNone/>
            </a:pPr>
            <a:r>
              <a:rPr lang="fa-IR" sz="2400" b="1">
                <a:solidFill>
                  <a:schemeClr val="tx1"/>
                </a:solidFill>
                <a:cs typeface="B Zar" pitchFamily="2" charset="-78"/>
              </a:rPr>
              <a:t>بازده سرمایه سرمایه گذاری شده </a:t>
            </a:r>
            <a:r>
              <a:rPr lang="en-US" sz="2400">
                <a:solidFill>
                  <a:schemeClr val="tx1"/>
                </a:solidFill>
                <a:cs typeface="B Zar" pitchFamily="2" charset="-78"/>
              </a:rPr>
              <a:t>ROIC=</a:t>
            </a:r>
            <a:endParaRPr lang="fa-IR" sz="2400" b="1">
              <a:solidFill>
                <a:schemeClr val="tx1"/>
              </a:solidFill>
              <a:cs typeface="B Zar" pitchFamily="2" charset="-78"/>
            </a:endParaRPr>
          </a:p>
          <a:p>
            <a:pPr rtl="1">
              <a:buFontTx/>
              <a:buNone/>
            </a:pPr>
            <a:r>
              <a:rPr lang="fa-IR" sz="1800" b="1">
                <a:solidFill>
                  <a:schemeClr val="tx1"/>
                </a:solidFill>
                <a:cs typeface="B Zar" pitchFamily="2" charset="-78"/>
              </a:rPr>
              <a:t>(از تقسیم سود عملیاتی پس از کسر مالیات برسرمایه سرمایه گذاری شده </a:t>
            </a:r>
            <a:r>
              <a:rPr lang="en-US" sz="1800" b="1">
                <a:solidFill>
                  <a:schemeClr val="tx1"/>
                </a:solidFill>
                <a:latin typeface="Arial" charset="0"/>
              </a:rPr>
              <a:t>(IC)</a:t>
            </a:r>
            <a:r>
              <a:rPr lang="fa-IR" sz="1800" b="1">
                <a:solidFill>
                  <a:schemeClr val="tx1"/>
                </a:solidFill>
                <a:cs typeface="B Zar" pitchFamily="2" charset="-78"/>
              </a:rPr>
              <a:t> حاصل می شود)</a:t>
            </a:r>
            <a:endParaRPr lang="fa-IR" sz="1200" b="1">
              <a:solidFill>
                <a:schemeClr val="tx1"/>
              </a:solidFill>
              <a:cs typeface="B Zar" pitchFamily="2" charset="-78"/>
            </a:endParaRPr>
          </a:p>
          <a:p>
            <a:pPr rtl="1">
              <a:buFontTx/>
              <a:buNone/>
            </a:pPr>
            <a:endParaRPr lang="fa-IR" sz="2400" b="1">
              <a:solidFill>
                <a:schemeClr val="tx1"/>
              </a:solidFill>
              <a:cs typeface="B Zar" pitchFamily="2" charset="-78"/>
            </a:endParaRPr>
          </a:p>
          <a:p>
            <a:pPr rtl="1">
              <a:buFontTx/>
              <a:buNone/>
            </a:pPr>
            <a:r>
              <a:rPr lang="fa-IR" sz="2400" b="1">
                <a:solidFill>
                  <a:schemeClr val="tx1"/>
                </a:solidFill>
                <a:cs typeface="B Zar" pitchFamily="2" charset="-78"/>
              </a:rPr>
              <a:t>مبلغ سرمایه سرمایه گذاری شده </a:t>
            </a:r>
            <a:r>
              <a:rPr lang="en-US" sz="2400" b="1">
                <a:solidFill>
                  <a:schemeClr val="tx1"/>
                </a:solidFill>
                <a:cs typeface="B Zar" pitchFamily="2" charset="-78"/>
              </a:rPr>
              <a:t>IC=</a:t>
            </a:r>
            <a:endParaRPr lang="fa-IR" sz="2400" b="1">
              <a:solidFill>
                <a:schemeClr val="tx1"/>
              </a:solidFill>
              <a:cs typeface="B Zar" pitchFamily="2" charset="-78"/>
            </a:endParaRPr>
          </a:p>
          <a:p>
            <a:pPr algn="r" rtl="1">
              <a:buFontTx/>
              <a:buNone/>
            </a:pPr>
            <a:r>
              <a:rPr lang="en-US" sz="1800" b="1">
                <a:solidFill>
                  <a:schemeClr val="tx1"/>
                </a:solidFill>
                <a:latin typeface="Arial" charset="0"/>
              </a:rPr>
              <a:t>IC</a:t>
            </a:r>
            <a:r>
              <a:rPr lang="fa-IR" sz="2000" b="1">
                <a:solidFill>
                  <a:schemeClr val="tx1"/>
                </a:solidFill>
                <a:cs typeface="B Zar" pitchFamily="2" charset="-78"/>
              </a:rPr>
              <a:t> </a:t>
            </a:r>
            <a:r>
              <a:rPr lang="fa-IR" sz="1800">
                <a:solidFill>
                  <a:schemeClr val="tx1"/>
                </a:solidFill>
                <a:cs typeface="B Zar" pitchFamily="2" charset="-78"/>
              </a:rPr>
              <a:t>= </a:t>
            </a:r>
            <a:r>
              <a:rPr lang="fa-IR" sz="1800" b="1">
                <a:solidFill>
                  <a:schemeClr val="tx1"/>
                </a:solidFill>
                <a:cs typeface="B Zar" pitchFamily="2" charset="-78"/>
              </a:rPr>
              <a:t>خالص اموال ماشین آلات ، تجهیزات + سایر داراییها + داراییهای نامشهود + (داراییهای جاری – بدهی های جاری به غیر از تسهیلات مالی) = بدهی های بلند مدت + تسهیلات مالی دریافتی + سایر بدهی های بهره دار + سرمایه قانونی + اندوخته ها + سود انباشته + ذخیره بازخرید خدمت کارکنان</a:t>
            </a:r>
            <a:endParaRPr lang="en-US" sz="1800" b="1">
              <a:solidFill>
                <a:schemeClr val="tx1"/>
              </a:solidFill>
              <a:cs typeface="B Zar" pitchFamily="2" charset="-78"/>
            </a:endParaRPr>
          </a:p>
          <a:p>
            <a:pPr rtl="1">
              <a:buFontTx/>
              <a:buNone/>
            </a:pPr>
            <a:endParaRPr lang="en-US" sz="2000" b="1">
              <a:solidFill>
                <a:schemeClr val="tx1"/>
              </a:solidFill>
              <a:effectLst>
                <a:outerShdw blurRad="38100" dist="38100" dir="2700000" algn="tl">
                  <a:srgbClr val="FFFFFF"/>
                </a:outerShdw>
              </a:effectLst>
            </a:endParaRPr>
          </a:p>
        </p:txBody>
      </p:sp>
      <p:graphicFrame>
        <p:nvGraphicFramePr>
          <p:cNvPr id="26628" name="Object 4"/>
          <p:cNvGraphicFramePr>
            <a:graphicFrameLocks noGrp="1" noChangeAspect="1"/>
          </p:cNvGraphicFramePr>
          <p:nvPr>
            <p:ph sz="half" idx="2"/>
          </p:nvPr>
        </p:nvGraphicFramePr>
        <p:xfrm>
          <a:off x="539750" y="5013325"/>
          <a:ext cx="4725988" cy="458788"/>
        </p:xfrm>
        <a:graphic>
          <a:graphicData uri="http://schemas.openxmlformats.org/presentationml/2006/ole">
            <mc:AlternateContent xmlns:mc="http://schemas.openxmlformats.org/markup-compatibility/2006">
              <mc:Choice xmlns:v="urn:schemas-microsoft-com:vml" Requires="v">
                <p:oleObj spid="_x0000_s26634" name="Equation" r:id="rId3" imgW="2616120" imgH="253800" progId="Equation.3">
                  <p:embed/>
                </p:oleObj>
              </mc:Choice>
              <mc:Fallback>
                <p:oleObj name="Equation" r:id="rId3" imgW="2616120" imgH="253800" progId="Equation.3">
                  <p:embed/>
                  <p:pic>
                    <p:nvPicPr>
                      <p:cNvPr id="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5013325"/>
                        <a:ext cx="4725988" cy="4587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629" name="Rectangle 5"/>
          <p:cNvSpPr>
            <a:spLocks noChangeArrowheads="1"/>
          </p:cNvSpPr>
          <p:nvPr/>
        </p:nvSpPr>
        <p:spPr bwMode="auto">
          <a:xfrm>
            <a:off x="7596188" y="5157788"/>
            <a:ext cx="1225550" cy="1368425"/>
          </a:xfrm>
          <a:prstGeom prst="rect">
            <a:avLst/>
          </a:prstGeom>
          <a:noFill/>
          <a:ln w="12700" cap="sq">
            <a:noFill/>
            <a:miter lim="800000"/>
            <a:headEnd type="none" w="sm" len="sm"/>
            <a:tailEnd type="none" w="sm" len="sm"/>
          </a:ln>
          <a:effectLst/>
        </p:spPr>
        <p:txBody>
          <a:bodyPr wrap="none" anchor="ctr"/>
          <a:lstStyle/>
          <a:p>
            <a:pPr algn="r"/>
            <a:r>
              <a:rPr lang="fa-IR"/>
              <a:t>هزینه منابع = </a:t>
            </a:r>
            <a:endParaRPr lang="en-US"/>
          </a:p>
          <a:p>
            <a:pPr algn="r"/>
            <a:r>
              <a:rPr lang="fa-IR"/>
              <a:t>وزن منابع = </a:t>
            </a:r>
            <a:endParaRPr lang="en-US"/>
          </a:p>
        </p:txBody>
      </p:sp>
      <p:sp>
        <p:nvSpPr>
          <p:cNvPr id="26630" name="Rectangle 6"/>
          <p:cNvSpPr>
            <a:spLocks noChangeArrowheads="1"/>
          </p:cNvSpPr>
          <p:nvPr/>
        </p:nvSpPr>
        <p:spPr bwMode="auto">
          <a:xfrm>
            <a:off x="0" y="3300413"/>
            <a:ext cx="9144000" cy="0"/>
          </a:xfrm>
          <a:prstGeom prst="rect">
            <a:avLst/>
          </a:prstGeom>
          <a:noFill/>
          <a:ln w="12700" cap="sq">
            <a:noFill/>
            <a:miter lim="800000"/>
            <a:headEnd type="none" w="sm" len="sm"/>
            <a:tailEnd type="none" w="sm" len="sm"/>
          </a:ln>
          <a:effectLst/>
        </p:spPr>
        <p:txBody>
          <a:bodyPr wrap="none" anchor="ctr">
            <a:spAutoFit/>
          </a:bodyPr>
          <a:lstStyle/>
          <a:p>
            <a:endParaRPr lang="en-US"/>
          </a:p>
        </p:txBody>
      </p:sp>
      <p:graphicFrame>
        <p:nvGraphicFramePr>
          <p:cNvPr id="26631" name="Object 7"/>
          <p:cNvGraphicFramePr>
            <a:graphicFrameLocks noChangeAspect="1"/>
          </p:cNvGraphicFramePr>
          <p:nvPr/>
        </p:nvGraphicFramePr>
        <p:xfrm>
          <a:off x="7164388" y="5300663"/>
          <a:ext cx="403225" cy="431800"/>
        </p:xfrm>
        <a:graphic>
          <a:graphicData uri="http://schemas.openxmlformats.org/presentationml/2006/ole">
            <mc:AlternateContent xmlns:mc="http://schemas.openxmlformats.org/markup-compatibility/2006">
              <mc:Choice xmlns:v="urn:schemas-microsoft-com:vml" Requires="v">
                <p:oleObj spid="_x0000_s26635" name="Equation" r:id="rId5" imgW="190417" imgH="253890" progId="Equation.3">
                  <p:embed/>
                </p:oleObj>
              </mc:Choice>
              <mc:Fallback>
                <p:oleObj name="Equation" r:id="rId5" imgW="190417" imgH="253890" progId="Equation.3">
                  <p:embed/>
                  <p:pic>
                    <p:nvPicPr>
                      <p:cNvPr id="0"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4388" y="5300663"/>
                        <a:ext cx="403225" cy="431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6632" name="Rectangle 8"/>
          <p:cNvSpPr>
            <a:spLocks noChangeArrowheads="1"/>
          </p:cNvSpPr>
          <p:nvPr/>
        </p:nvSpPr>
        <p:spPr bwMode="auto">
          <a:xfrm>
            <a:off x="0" y="3300413"/>
            <a:ext cx="9144000" cy="0"/>
          </a:xfrm>
          <a:prstGeom prst="rect">
            <a:avLst/>
          </a:prstGeom>
          <a:noFill/>
          <a:ln w="12700" cap="sq">
            <a:noFill/>
            <a:miter lim="800000"/>
            <a:headEnd type="none" w="sm" len="sm"/>
            <a:tailEnd type="none" w="sm" len="sm"/>
          </a:ln>
          <a:effectLst/>
        </p:spPr>
        <p:txBody>
          <a:bodyPr wrap="none" anchor="ctr">
            <a:spAutoFit/>
          </a:bodyPr>
          <a:lstStyle/>
          <a:p>
            <a:endParaRPr lang="en-US"/>
          </a:p>
        </p:txBody>
      </p:sp>
      <p:graphicFrame>
        <p:nvGraphicFramePr>
          <p:cNvPr id="26633" name="Object 9"/>
          <p:cNvGraphicFramePr>
            <a:graphicFrameLocks noChangeAspect="1"/>
          </p:cNvGraphicFramePr>
          <p:nvPr/>
        </p:nvGraphicFramePr>
        <p:xfrm>
          <a:off x="7235825" y="5805488"/>
          <a:ext cx="320675" cy="360362"/>
        </p:xfrm>
        <a:graphic>
          <a:graphicData uri="http://schemas.openxmlformats.org/presentationml/2006/ole">
            <mc:AlternateContent xmlns:mc="http://schemas.openxmlformats.org/markup-compatibility/2006">
              <mc:Choice xmlns:v="urn:schemas-microsoft-com:vml" Requires="v">
                <p:oleObj spid="_x0000_s26636" name="Equation" r:id="rId7" imgW="228501" imgH="253890" progId="Equation.3">
                  <p:embed/>
                </p:oleObj>
              </mc:Choice>
              <mc:Fallback>
                <p:oleObj name="Equation" r:id="rId7" imgW="228501" imgH="253890" progId="Equation.3">
                  <p:embed/>
                  <p:pic>
                    <p:nvPicPr>
                      <p:cNvPr id="0"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35825" y="5805488"/>
                        <a:ext cx="320675" cy="3603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wheel spokes="3"/>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fa-IR" sz="3600" b="1">
                <a:solidFill>
                  <a:srgbClr val="FF3399"/>
                </a:solidFill>
                <a:cs typeface="B Zar" pitchFamily="2" charset="-78"/>
              </a:rPr>
              <a:t>کاربردهای ارزش افزوده اقتصادی:</a:t>
            </a:r>
            <a:endParaRPr lang="en-US" sz="3600" b="1">
              <a:solidFill>
                <a:srgbClr val="FF3399"/>
              </a:solidFill>
              <a:cs typeface="B Zar" pitchFamily="2" charset="-78"/>
            </a:endParaRPr>
          </a:p>
        </p:txBody>
      </p:sp>
      <p:sp>
        <p:nvSpPr>
          <p:cNvPr id="27651" name="Rectangle 3"/>
          <p:cNvSpPr>
            <a:spLocks noGrp="1" noChangeArrowheads="1"/>
          </p:cNvSpPr>
          <p:nvPr>
            <p:ph type="body" idx="1"/>
          </p:nvPr>
        </p:nvSpPr>
        <p:spPr/>
        <p:txBody>
          <a:bodyPr/>
          <a:lstStyle/>
          <a:p>
            <a:pPr algn="r" rtl="1">
              <a:buFontTx/>
              <a:buNone/>
            </a:pPr>
            <a:r>
              <a:rPr lang="fa-IR" sz="2800" b="1">
                <a:solidFill>
                  <a:srgbClr val="F8F8F8"/>
                </a:solidFill>
                <a:effectLst>
                  <a:outerShdw blurRad="38100" dist="38100" dir="2700000" algn="tl">
                    <a:srgbClr val="000000"/>
                  </a:outerShdw>
                </a:effectLst>
                <a:cs typeface="B Zar" pitchFamily="2" charset="-78"/>
              </a:rPr>
              <a:t>الف-کاربردهای داخلی :</a:t>
            </a:r>
            <a:r>
              <a:rPr lang="fa-IR" sz="2800">
                <a:solidFill>
                  <a:srgbClr val="F8F8F8"/>
                </a:solidFill>
                <a:cs typeface="B Zar" pitchFamily="2" charset="-78"/>
              </a:rPr>
              <a:t> </a:t>
            </a:r>
          </a:p>
          <a:p>
            <a:pPr algn="r" rtl="1">
              <a:buFontTx/>
              <a:buNone/>
            </a:pPr>
            <a:r>
              <a:rPr lang="fa-IR" sz="2800">
                <a:solidFill>
                  <a:srgbClr val="F8F8F8"/>
                </a:solidFill>
                <a:cs typeface="B Zar" pitchFamily="2" charset="-78"/>
              </a:rPr>
              <a:t>    </a:t>
            </a:r>
            <a:r>
              <a:rPr lang="fa-IR" sz="2400">
                <a:solidFill>
                  <a:srgbClr val="F8F8F8"/>
                </a:solidFill>
                <a:cs typeface="B Zar" pitchFamily="2" charset="-78"/>
              </a:rPr>
              <a:t>ابزار مدیریتی سنجش عملکرد ( چو 1997 ). معیار بهره وری جامع (دراکر) . ابزار تبیین رابطه مالکیت با مدیریت شرکت ( روجرسون ) . ابزار تطابق هزینه ها با درآمد (لفکوتیس 1999)</a:t>
            </a:r>
          </a:p>
          <a:p>
            <a:pPr algn="r" rtl="1">
              <a:buFontTx/>
              <a:buNone/>
            </a:pPr>
            <a:endParaRPr lang="fa-IR" sz="2400">
              <a:solidFill>
                <a:srgbClr val="F8F8F8"/>
              </a:solidFill>
              <a:cs typeface="B Zar" pitchFamily="2" charset="-78"/>
            </a:endParaRPr>
          </a:p>
          <a:p>
            <a:pPr algn="r" rtl="1">
              <a:buFontTx/>
              <a:buNone/>
            </a:pPr>
            <a:r>
              <a:rPr lang="fa-IR" sz="2800" b="1">
                <a:solidFill>
                  <a:srgbClr val="F8F8F8"/>
                </a:solidFill>
                <a:effectLst>
                  <a:outerShdw blurRad="38100" dist="38100" dir="2700000" algn="tl">
                    <a:srgbClr val="000000"/>
                  </a:outerShdw>
                </a:effectLst>
                <a:cs typeface="B Zar" pitchFamily="2" charset="-78"/>
              </a:rPr>
              <a:t>ب- کاربردهای خارجی :</a:t>
            </a:r>
          </a:p>
          <a:p>
            <a:pPr algn="r" rtl="1">
              <a:buFontTx/>
              <a:buNone/>
            </a:pPr>
            <a:r>
              <a:rPr lang="en-US" sz="2400">
                <a:solidFill>
                  <a:srgbClr val="F8F8F8"/>
                </a:solidFill>
                <a:cs typeface="B Zar" pitchFamily="2" charset="-78"/>
              </a:rPr>
              <a:t>   </a:t>
            </a:r>
            <a:r>
              <a:rPr lang="fa-IR" sz="2400">
                <a:solidFill>
                  <a:srgbClr val="F8F8F8"/>
                </a:solidFill>
                <a:cs typeface="B Zar" pitchFamily="2" charset="-78"/>
              </a:rPr>
              <a:t>ابزار برای سرمایه گذاری ( تولی 1998 و لفکوتیس 1999 ). معیار پیش بینی قیمت سهام (تیتل بام 1997 ). ابزار سنجش خلق ارزش( استرن – استوارت 2001 ). چارچوبی برای مدیریت مالی (مورس 2001 ) . تکنیک ارزشیابی و تعیین ارزش شرکت ( سلیمانی 1381 ) معیار بودجه بندی سرمایه ای . رابطه </a:t>
            </a:r>
            <a:r>
              <a:rPr lang="en-US" sz="2400">
                <a:solidFill>
                  <a:srgbClr val="F8F8F8"/>
                </a:solidFill>
                <a:cs typeface="B Zar" pitchFamily="2" charset="-78"/>
              </a:rPr>
              <a:t> </a:t>
            </a:r>
            <a:r>
              <a:rPr lang="en-US" sz="2400">
                <a:solidFill>
                  <a:srgbClr val="F8F8F8"/>
                </a:solidFill>
                <a:latin typeface="Arial" charset="0"/>
              </a:rPr>
              <a:t>EVA</a:t>
            </a:r>
            <a:r>
              <a:rPr lang="en-US" sz="2400">
                <a:solidFill>
                  <a:srgbClr val="F8F8F8"/>
                </a:solidFill>
                <a:cs typeface="B Zar" pitchFamily="2" charset="-78"/>
              </a:rPr>
              <a:t> </a:t>
            </a:r>
            <a:r>
              <a:rPr lang="fa-IR" sz="2400">
                <a:solidFill>
                  <a:srgbClr val="F8F8F8"/>
                </a:solidFill>
                <a:cs typeface="B Zar" pitchFamily="2" charset="-78"/>
              </a:rPr>
              <a:t>و</a:t>
            </a:r>
            <a:r>
              <a:rPr lang="fa-IR" sz="2400">
                <a:solidFill>
                  <a:srgbClr val="F8F8F8"/>
                </a:solidFill>
                <a:latin typeface="Arial" charset="0"/>
              </a:rPr>
              <a:t> </a:t>
            </a:r>
            <a:r>
              <a:rPr lang="en-US" sz="2400">
                <a:solidFill>
                  <a:srgbClr val="F8F8F8"/>
                </a:solidFill>
                <a:latin typeface="Arial" charset="0"/>
              </a:rPr>
              <a:t>MVA</a:t>
            </a:r>
          </a:p>
        </p:txBody>
      </p:sp>
    </p:spTree>
  </p:cSld>
  <p:clrMapOvr>
    <a:masterClrMapping/>
  </p:clrMapOvr>
  <p:transition>
    <p:wheel spokes="3"/>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rtl="1"/>
            <a:r>
              <a:rPr lang="fa-IR" b="1">
                <a:solidFill>
                  <a:srgbClr val="FF3399"/>
                </a:solidFill>
                <a:cs typeface="B Zar" pitchFamily="2" charset="-78"/>
              </a:rPr>
              <a:t>2- ارزش افزوده بازار </a:t>
            </a:r>
            <a:r>
              <a:rPr lang="en-US" b="1">
                <a:solidFill>
                  <a:srgbClr val="FF3399"/>
                </a:solidFill>
                <a:cs typeface="B Zar" pitchFamily="2" charset="-78"/>
              </a:rPr>
              <a:t>(MVA)</a:t>
            </a:r>
          </a:p>
        </p:txBody>
      </p:sp>
      <p:sp>
        <p:nvSpPr>
          <p:cNvPr id="28675" name="Rectangle 3"/>
          <p:cNvSpPr>
            <a:spLocks noGrp="1" noChangeArrowheads="1"/>
          </p:cNvSpPr>
          <p:nvPr>
            <p:ph type="body" idx="1"/>
          </p:nvPr>
        </p:nvSpPr>
        <p:spPr/>
        <p:txBody>
          <a:bodyPr/>
          <a:lstStyle/>
          <a:p>
            <a:pPr algn="r" rtl="1">
              <a:buFontTx/>
              <a:buNone/>
            </a:pPr>
            <a:r>
              <a:rPr lang="fa-IR">
                <a:cs typeface="B Zar" pitchFamily="2" charset="-78"/>
              </a:rPr>
              <a:t>   </a:t>
            </a:r>
            <a:r>
              <a:rPr lang="fa-IR">
                <a:solidFill>
                  <a:srgbClr val="FF3399"/>
                </a:solidFill>
                <a:cs typeface="B Zar" pitchFamily="2" charset="-78"/>
              </a:rPr>
              <a:t>تعریف :</a:t>
            </a:r>
            <a:r>
              <a:rPr lang="fa-IR">
                <a:cs typeface="B Zar" pitchFamily="2" charset="-78"/>
              </a:rPr>
              <a:t> </a:t>
            </a:r>
          </a:p>
          <a:p>
            <a:pPr algn="r" rtl="1">
              <a:buFontTx/>
              <a:buNone/>
            </a:pPr>
            <a:endParaRPr lang="fa-IR">
              <a:cs typeface="B Zar" pitchFamily="2" charset="-78"/>
            </a:endParaRPr>
          </a:p>
          <a:p>
            <a:pPr algn="r" rtl="1">
              <a:buFontTx/>
              <a:buNone/>
            </a:pPr>
            <a:r>
              <a:rPr lang="fa-IR">
                <a:cs typeface="B Zar" pitchFamily="2" charset="-78"/>
              </a:rPr>
              <a:t>    مقیاسی برای عملکرد خارجی است.چگونگی ارزیابی عملکرد شرکت از طرف بازار بر حسب ارزش بازار بدهی و ارزش بازار سهام با سرمایه سرمایه گذاری شده در شرکت مقایسه می گردد.</a:t>
            </a:r>
          </a:p>
          <a:p>
            <a:pPr algn="r" rtl="1">
              <a:buFontTx/>
              <a:buNone/>
            </a:pPr>
            <a:endParaRPr lang="fa-IR">
              <a:cs typeface="B Zar" pitchFamily="2" charset="-78"/>
            </a:endParaRPr>
          </a:p>
          <a:p>
            <a:pPr algn="r" rtl="1">
              <a:buFontTx/>
              <a:buNone/>
            </a:pPr>
            <a:r>
              <a:rPr lang="fa-IR">
                <a:cs typeface="B Zar" pitchFamily="2" charset="-78"/>
              </a:rPr>
              <a:t> </a:t>
            </a:r>
            <a:endParaRPr lang="en-US">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rtl="1"/>
            <a:r>
              <a:rPr lang="fa-IR" b="1">
                <a:solidFill>
                  <a:srgbClr val="FF3399"/>
                </a:solidFill>
                <a:cs typeface="B Zar" pitchFamily="2" charset="-78"/>
              </a:rPr>
              <a:t>2- ارزش افزوده بازار </a:t>
            </a:r>
            <a:r>
              <a:rPr lang="en-US" b="1">
                <a:solidFill>
                  <a:srgbClr val="FF3399"/>
                </a:solidFill>
                <a:cs typeface="B Zar" pitchFamily="2" charset="-78"/>
              </a:rPr>
              <a:t>(MVA)</a:t>
            </a:r>
          </a:p>
        </p:txBody>
      </p:sp>
      <p:sp>
        <p:nvSpPr>
          <p:cNvPr id="29699" name="Rectangle 3"/>
          <p:cNvSpPr>
            <a:spLocks noGrp="1" noChangeArrowheads="1"/>
          </p:cNvSpPr>
          <p:nvPr>
            <p:ph type="body" idx="1"/>
          </p:nvPr>
        </p:nvSpPr>
        <p:spPr/>
        <p:txBody>
          <a:bodyPr/>
          <a:lstStyle/>
          <a:p>
            <a:pPr algn="r" rtl="1">
              <a:buFontTx/>
              <a:buNone/>
            </a:pPr>
            <a:r>
              <a:rPr lang="fa-IR">
                <a:solidFill>
                  <a:srgbClr val="FF3399"/>
                </a:solidFill>
              </a:rPr>
              <a:t>تاریخچه:</a:t>
            </a:r>
          </a:p>
          <a:p>
            <a:pPr algn="r" rtl="1">
              <a:buFontTx/>
              <a:buNone/>
            </a:pPr>
            <a:r>
              <a:rPr lang="fa-IR">
                <a:solidFill>
                  <a:srgbClr val="F8F8F8"/>
                </a:solidFill>
              </a:rPr>
              <a:t>  </a:t>
            </a:r>
            <a:r>
              <a:rPr lang="fa-IR">
                <a:solidFill>
                  <a:srgbClr val="F8F8F8"/>
                </a:solidFill>
                <a:cs typeface="B Zar" pitchFamily="2" charset="-78"/>
              </a:rPr>
              <a:t>ارزش بازار یک شرکت برابر است با مجموع ارزش بازار حقوق صاحبان سرمایه و ارزش بازار دیون آن . به لحاظ تئوریک ، این مقدار چیزی است که می توان در هر لحظه معین از بازار بدست آورد.</a:t>
            </a:r>
            <a:r>
              <a:rPr lang="en-US">
                <a:solidFill>
                  <a:srgbClr val="F8F8F8"/>
                </a:solidFill>
                <a:latin typeface="Arial" charset="0"/>
              </a:rPr>
              <a:t>MVA</a:t>
            </a:r>
            <a:r>
              <a:rPr lang="fa-IR">
                <a:solidFill>
                  <a:srgbClr val="F8F8F8"/>
                </a:solidFill>
                <a:cs typeface="B Zar" pitchFamily="2" charset="-78"/>
              </a:rPr>
              <a:t> اختلاف بین کل ارزش بازار واحد تجاری و سرمایه اقتصادی آن است. (مانوهار و همکاران 1999 ، ریلی و برون 2003 ) </a:t>
            </a:r>
            <a:endParaRPr lang="en-US">
              <a:solidFill>
                <a:srgbClr val="F8F8F8"/>
              </a:solidFill>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68313" y="0"/>
            <a:ext cx="8278812" cy="1628775"/>
          </a:xfrm>
        </p:spPr>
        <p:txBody>
          <a:bodyPr/>
          <a:lstStyle/>
          <a:p>
            <a:pPr rtl="1"/>
            <a:r>
              <a:rPr lang="fa-IR" sz="3600" b="1">
                <a:solidFill>
                  <a:srgbClr val="FF3399"/>
                </a:solidFill>
                <a:cs typeface="B Zar" pitchFamily="2" charset="-78"/>
              </a:rPr>
              <a:t>تحقیقات انجام شده در تائید </a:t>
            </a:r>
            <a:r>
              <a:rPr lang="en-US" sz="3600" b="1">
                <a:solidFill>
                  <a:srgbClr val="FF3399"/>
                </a:solidFill>
                <a:latin typeface="Arial" charset="0"/>
                <a:cs typeface="B Zar" pitchFamily="2" charset="-78"/>
              </a:rPr>
              <a:t>EVA</a:t>
            </a:r>
            <a:r>
              <a:rPr lang="fa-IR" sz="3600" b="1">
                <a:solidFill>
                  <a:srgbClr val="FF3399"/>
                </a:solidFill>
                <a:cs typeface="B Zar" pitchFamily="2" charset="-78"/>
              </a:rPr>
              <a:t> به عنوان محرکه </a:t>
            </a:r>
            <a:r>
              <a:rPr lang="en-US" sz="3600" b="1">
                <a:solidFill>
                  <a:srgbClr val="FF3399"/>
                </a:solidFill>
                <a:latin typeface="Arial" charset="0"/>
                <a:cs typeface="B Zar" pitchFamily="2" charset="-78"/>
              </a:rPr>
              <a:t>MVA</a:t>
            </a:r>
            <a:r>
              <a:rPr lang="fa-IR" sz="3600" b="1">
                <a:solidFill>
                  <a:srgbClr val="FF3399"/>
                </a:solidFill>
                <a:cs typeface="B Zar" pitchFamily="2" charset="-78"/>
              </a:rPr>
              <a:t> :</a:t>
            </a:r>
            <a:br>
              <a:rPr lang="fa-IR" sz="3600" b="1">
                <a:solidFill>
                  <a:srgbClr val="FF3399"/>
                </a:solidFill>
                <a:cs typeface="B Zar" pitchFamily="2" charset="-78"/>
              </a:rPr>
            </a:br>
            <a:endParaRPr lang="en-US" sz="3600" b="1">
              <a:solidFill>
                <a:srgbClr val="FF3399"/>
              </a:solidFill>
              <a:cs typeface="B Zar" pitchFamily="2" charset="-78"/>
            </a:endParaRPr>
          </a:p>
        </p:txBody>
      </p:sp>
      <p:sp>
        <p:nvSpPr>
          <p:cNvPr id="30723" name="Rectangle 3"/>
          <p:cNvSpPr>
            <a:spLocks noGrp="1" noChangeArrowheads="1"/>
          </p:cNvSpPr>
          <p:nvPr>
            <p:ph type="body" idx="1"/>
          </p:nvPr>
        </p:nvSpPr>
        <p:spPr>
          <a:xfrm>
            <a:off x="228600" y="1447800"/>
            <a:ext cx="8686800" cy="5005388"/>
          </a:xfrm>
        </p:spPr>
        <p:txBody>
          <a:bodyPr/>
          <a:lstStyle/>
          <a:p>
            <a:pPr algn="r" rtl="1">
              <a:buFontTx/>
              <a:buNone/>
            </a:pPr>
            <a:r>
              <a:rPr lang="fa-IR">
                <a:cs typeface="B Zar" pitchFamily="2" charset="-78"/>
              </a:rPr>
              <a:t>    </a:t>
            </a:r>
          </a:p>
          <a:p>
            <a:pPr algn="r" rtl="1">
              <a:buFontTx/>
              <a:buNone/>
            </a:pPr>
            <a:r>
              <a:rPr lang="fa-IR">
                <a:cs typeface="B Zar" pitchFamily="2" charset="-78"/>
              </a:rPr>
              <a:t>     </a:t>
            </a:r>
            <a:r>
              <a:rPr lang="fa-IR" b="1">
                <a:effectLst>
                  <a:outerShdw blurRad="38100" dist="38100" dir="2700000" algn="tl">
                    <a:srgbClr val="000000"/>
                  </a:outerShdw>
                </a:effectLst>
                <a:cs typeface="B Zar" pitchFamily="2" charset="-78"/>
              </a:rPr>
              <a:t>استوارت 1991 :</a:t>
            </a:r>
            <a:r>
              <a:rPr lang="fa-IR">
                <a:cs typeface="B Zar" pitchFamily="2" charset="-78"/>
              </a:rPr>
              <a:t> نتیجه این بود که در شرکتهای با </a:t>
            </a:r>
            <a:r>
              <a:rPr lang="en-US">
                <a:latin typeface="Arial" charset="0"/>
              </a:rPr>
              <a:t>EVA</a:t>
            </a:r>
            <a:r>
              <a:rPr lang="fa-IR">
                <a:cs typeface="B Zar" pitchFamily="2" charset="-78"/>
              </a:rPr>
              <a:t> مثبت، همبستگی بسیار بالایی بین مقدار این دو معیار ، میانگین آنها و نیز تغییرات آن وجود دارد.در حالی که در شرکتهای با </a:t>
            </a:r>
            <a:r>
              <a:rPr lang="en-US">
                <a:latin typeface="Arial" charset="0"/>
              </a:rPr>
              <a:t>EVA</a:t>
            </a:r>
            <a:r>
              <a:rPr lang="fa-IR">
                <a:cs typeface="B Zar" pitchFamily="2" charset="-78"/>
              </a:rPr>
              <a:t> منفی ، همبستگی این دو معیار چندان جالب نبود.</a:t>
            </a:r>
          </a:p>
          <a:p>
            <a:pPr algn="r" rtl="1">
              <a:buFontTx/>
              <a:buNone/>
            </a:pPr>
            <a:endParaRPr lang="fa-IR">
              <a:cs typeface="B Zar" pitchFamily="2" charset="-78"/>
            </a:endParaRPr>
          </a:p>
          <a:p>
            <a:pPr algn="r" rtl="1">
              <a:buFontTx/>
              <a:buNone/>
            </a:pPr>
            <a:r>
              <a:rPr lang="fa-IR" b="1">
                <a:effectLst>
                  <a:outerShdw blurRad="38100" dist="38100" dir="2700000" algn="tl">
                    <a:srgbClr val="000000"/>
                  </a:outerShdw>
                </a:effectLst>
                <a:cs typeface="B Zar" pitchFamily="2" charset="-78"/>
              </a:rPr>
              <a:t>فینگان 1991 :</a:t>
            </a:r>
            <a:r>
              <a:rPr lang="fa-IR">
                <a:cs typeface="B Zar" pitchFamily="2" charset="-78"/>
              </a:rPr>
              <a:t>آنالیز بحث شده را توسعه داد تا سایر شاخص ها را نیز لحاظ کند.دریافت که </a:t>
            </a:r>
            <a:r>
              <a:rPr lang="en-US">
                <a:latin typeface="Arial" charset="0"/>
              </a:rPr>
              <a:t>EVA</a:t>
            </a:r>
            <a:r>
              <a:rPr lang="fa-IR">
                <a:cs typeface="B Zar" pitchFamily="2" charset="-78"/>
              </a:rPr>
              <a:t> برتر از سایر معیارهاست.</a:t>
            </a:r>
            <a:endParaRPr lang="en-US">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endParaRPr lang="en-US"/>
          </a:p>
        </p:txBody>
      </p:sp>
      <p:sp>
        <p:nvSpPr>
          <p:cNvPr id="31747" name="Rectangle 3"/>
          <p:cNvSpPr>
            <a:spLocks noGrp="1" noChangeArrowheads="1"/>
          </p:cNvSpPr>
          <p:nvPr>
            <p:ph type="body" idx="1"/>
          </p:nvPr>
        </p:nvSpPr>
        <p:spPr>
          <a:xfrm>
            <a:off x="250825" y="1412875"/>
            <a:ext cx="8686800" cy="5122863"/>
          </a:xfrm>
        </p:spPr>
        <p:txBody>
          <a:bodyPr/>
          <a:lstStyle/>
          <a:p>
            <a:pPr algn="r" rtl="1">
              <a:buFontTx/>
              <a:buNone/>
            </a:pPr>
            <a:r>
              <a:rPr lang="fa-IR" sz="2800" b="1">
                <a:effectLst>
                  <a:outerShdw blurRad="38100" dist="38100" dir="2700000" algn="tl">
                    <a:srgbClr val="000000"/>
                  </a:outerShdw>
                </a:effectLst>
              </a:rPr>
              <a:t>لیمان 1999 :</a:t>
            </a:r>
            <a:r>
              <a:rPr lang="fa-IR" sz="2800"/>
              <a:t> شرکتهای پذیرنده</a:t>
            </a:r>
            <a:r>
              <a:rPr lang="fa-IR" sz="2800">
                <a:latin typeface="Arial" charset="0"/>
              </a:rPr>
              <a:t> </a:t>
            </a:r>
            <a:r>
              <a:rPr lang="en-US" sz="2800">
                <a:latin typeface="Arial" charset="0"/>
              </a:rPr>
              <a:t>EVA</a:t>
            </a:r>
            <a:r>
              <a:rPr lang="fa-IR" sz="2800"/>
              <a:t> در مقایسه با رقبای صنعتی شان ( در سطح متوسط ) ، طی چهار سال بازدهی مازادی بالغ بر 8/28% کسب نموده اند.</a:t>
            </a:r>
          </a:p>
          <a:p>
            <a:pPr algn="r" rtl="1">
              <a:buFontTx/>
              <a:buNone/>
            </a:pPr>
            <a:endParaRPr lang="fa-IR" sz="2800"/>
          </a:p>
          <a:p>
            <a:pPr algn="r" rtl="1">
              <a:buFontTx/>
              <a:buNone/>
            </a:pPr>
            <a:r>
              <a:rPr lang="fa-IR" sz="2800" b="1">
                <a:effectLst>
                  <a:outerShdw blurRad="38100" dist="38100" dir="2700000" algn="tl">
                    <a:srgbClr val="000000"/>
                  </a:outerShdw>
                </a:effectLst>
              </a:rPr>
              <a:t>یمورا و همکاران (1996) :</a:t>
            </a:r>
            <a:r>
              <a:rPr lang="fa-IR" sz="2800"/>
              <a:t> از اطلاعات نمونه ای مشتمل بر 100 بانک از بزرگترین بانکهای </a:t>
            </a:r>
            <a:r>
              <a:rPr lang="en-US" sz="2800">
                <a:latin typeface="Arial" charset="0"/>
              </a:rPr>
              <a:t>USA</a:t>
            </a:r>
            <a:r>
              <a:rPr lang="fa-IR" sz="2800"/>
              <a:t> طی دوره ای 10 ساله از سال 1986 لغایت 1995 استفاده کردند تا </a:t>
            </a:r>
            <a:r>
              <a:rPr lang="en-US" sz="2800">
                <a:latin typeface="Arial" charset="0"/>
              </a:rPr>
              <a:t>MVA</a:t>
            </a:r>
            <a:r>
              <a:rPr lang="fa-IR" sz="2800"/>
              <a:t> را محاسبه نموده و همبستگی آن را با </a:t>
            </a:r>
            <a:r>
              <a:rPr lang="en-US" sz="2800">
                <a:latin typeface="Arial" charset="0"/>
              </a:rPr>
              <a:t>EVA</a:t>
            </a:r>
            <a:r>
              <a:rPr lang="fa-IR" sz="2800">
                <a:latin typeface="Arial" charset="0"/>
              </a:rPr>
              <a:t> </a:t>
            </a:r>
            <a:r>
              <a:rPr lang="fa-IR" sz="2800"/>
              <a:t>و نیز چهار تا از معیارهای متداول حسابداری نظیر مبلغ سود خالص ، </a:t>
            </a:r>
            <a:r>
              <a:rPr lang="en-US" sz="2800">
                <a:latin typeface="Arial" charset="0"/>
              </a:rPr>
              <a:t>EPS</a:t>
            </a:r>
            <a:r>
              <a:rPr lang="fa-IR" sz="2800"/>
              <a:t> ،</a:t>
            </a:r>
            <a:r>
              <a:rPr lang="en-US" sz="2800"/>
              <a:t> </a:t>
            </a:r>
            <a:r>
              <a:rPr lang="en-US" sz="2800">
                <a:latin typeface="Arial" charset="0"/>
              </a:rPr>
              <a:t>ROE</a:t>
            </a:r>
            <a:r>
              <a:rPr lang="fa-IR" sz="2800"/>
              <a:t> و </a:t>
            </a:r>
            <a:r>
              <a:rPr lang="en-US" sz="2800">
                <a:latin typeface="Arial" charset="0"/>
              </a:rPr>
              <a:t>ROA</a:t>
            </a:r>
            <a:r>
              <a:rPr lang="fa-IR" sz="2800"/>
              <a:t> آزمون نمایند. نتیجه این شد که ارزش افزوده اقتصادی در مقایسه با سایر معیارها بیشترین همبستگی را با ارزش افزوده بازار دارد.</a:t>
            </a:r>
          </a:p>
          <a:p>
            <a:pPr algn="r" rtl="1">
              <a:buFontTx/>
              <a:buNone/>
            </a:pPr>
            <a:endParaRPr lang="fa-IR" sz="2800"/>
          </a:p>
          <a:p>
            <a:pPr algn="r" rtl="1">
              <a:buFontTx/>
              <a:buNone/>
            </a:pPr>
            <a:endParaRPr lang="en-US" sz="2800"/>
          </a:p>
        </p:txBody>
      </p:sp>
    </p:spTree>
  </p:cSld>
  <p:clrMapOvr>
    <a:masterClrMapping/>
  </p:clrMapOvr>
  <p:transition>
    <p:wheel spokes="3"/>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endParaRPr lang="en-US"/>
          </a:p>
        </p:txBody>
      </p:sp>
      <p:sp>
        <p:nvSpPr>
          <p:cNvPr id="32771" name="Rectangle 3"/>
          <p:cNvSpPr>
            <a:spLocks noGrp="1" noChangeArrowheads="1"/>
          </p:cNvSpPr>
          <p:nvPr>
            <p:ph type="body" idx="1"/>
          </p:nvPr>
        </p:nvSpPr>
        <p:spPr>
          <a:xfrm>
            <a:off x="179388" y="1412875"/>
            <a:ext cx="8686800" cy="5805488"/>
          </a:xfrm>
        </p:spPr>
        <p:txBody>
          <a:bodyPr/>
          <a:lstStyle/>
          <a:p>
            <a:pPr algn="r" rtl="1">
              <a:buFontTx/>
              <a:buNone/>
            </a:pPr>
            <a:r>
              <a:rPr lang="fa-IR" b="1">
                <a:effectLst>
                  <a:outerShdw blurRad="38100" dist="38100" dir="2700000" algn="tl">
                    <a:srgbClr val="000000"/>
                  </a:outerShdw>
                </a:effectLst>
                <a:cs typeface="B Zar" pitchFamily="2" charset="-78"/>
              </a:rPr>
              <a:t>جنیزکا زیما 2004 :</a:t>
            </a:r>
            <a:r>
              <a:rPr lang="fa-IR">
                <a:cs typeface="B Zar" pitchFamily="2" charset="-78"/>
              </a:rPr>
              <a:t> رابطه بین </a:t>
            </a:r>
            <a:r>
              <a:rPr lang="en-US">
                <a:latin typeface="Arial" charset="0"/>
                <a:cs typeface="B Zar" pitchFamily="2" charset="-78"/>
              </a:rPr>
              <a:t>EVA</a:t>
            </a:r>
            <a:r>
              <a:rPr lang="fa-IR">
                <a:cs typeface="B Zar" pitchFamily="2" charset="-78"/>
              </a:rPr>
              <a:t> و </a:t>
            </a:r>
            <a:r>
              <a:rPr lang="en-US">
                <a:latin typeface="Arial" charset="0"/>
                <a:cs typeface="B Zar" pitchFamily="2" charset="-78"/>
              </a:rPr>
              <a:t>MVA</a:t>
            </a:r>
            <a:r>
              <a:rPr lang="fa-IR">
                <a:cs typeface="B Zar" pitchFamily="2" charset="-78"/>
              </a:rPr>
              <a:t> را به همراه تأثیر اقتصادی بازار بر روی 1000 شرکت استرن استوارت  طی سالهای 1988 تا 1997 آزمود و تلاش کرد تا عوامل اقتصادی را از عوامل مدیریتی مؤثر بر ارزش بازار واحد تجاری تفکیک کند. نتیجه تجزیه و تحلیل نشان دادکه 43% واریانس بازار توسط مدل توضیح داده می شود که در نتیجه ترکیبی از تصمیمات مدیریت </a:t>
            </a:r>
            <a:r>
              <a:rPr lang="en-US">
                <a:latin typeface="Arial" charset="0"/>
                <a:cs typeface="B Zar" pitchFamily="2" charset="-78"/>
              </a:rPr>
              <a:t>(EVA)</a:t>
            </a:r>
            <a:r>
              <a:rPr lang="fa-IR">
                <a:cs typeface="B Zar" pitchFamily="2" charset="-78"/>
              </a:rPr>
              <a:t> و سطح اقتصاد </a:t>
            </a:r>
            <a:r>
              <a:rPr lang="en-US">
                <a:latin typeface="Arial" charset="0"/>
                <a:cs typeface="B Zar" pitchFamily="2" charset="-78"/>
              </a:rPr>
              <a:t>(GDP)</a:t>
            </a:r>
            <a:r>
              <a:rPr lang="fa-IR">
                <a:cs typeface="B Zar" pitchFamily="2" charset="-78"/>
              </a:rPr>
              <a:t> می باشد.کازیما به این نتیجه رسید که معیار </a:t>
            </a:r>
            <a:r>
              <a:rPr lang="en-US">
                <a:latin typeface="Arial" charset="0"/>
                <a:cs typeface="B Zar" pitchFamily="2" charset="-78"/>
              </a:rPr>
              <a:t>GDP</a:t>
            </a:r>
            <a:r>
              <a:rPr lang="fa-IR">
                <a:cs typeface="B Zar" pitchFamily="2" charset="-78"/>
              </a:rPr>
              <a:t> تنها 4/1% واریانس</a:t>
            </a:r>
            <a:r>
              <a:rPr lang="fa-IR">
                <a:latin typeface="Arial" charset="0"/>
                <a:cs typeface="B Zar" pitchFamily="2" charset="-78"/>
              </a:rPr>
              <a:t> </a:t>
            </a:r>
            <a:r>
              <a:rPr lang="en-US">
                <a:latin typeface="Arial" charset="0"/>
                <a:cs typeface="B Zar" pitchFamily="2" charset="-78"/>
              </a:rPr>
              <a:t>MVA</a:t>
            </a:r>
            <a:r>
              <a:rPr lang="fa-IR">
                <a:cs typeface="B Zar" pitchFamily="2" charset="-78"/>
              </a:rPr>
              <a:t> را توضیح می دهد . بنابر این اختلاف این دو رقم که برابر با 6/41% است ، نشانگر ارزش افزوده اقتصادی ناشی از تصمیمات مدیریت است. </a:t>
            </a:r>
            <a:endParaRPr lang="en-US">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algn="r" rtl="1"/>
            <a:r>
              <a:rPr lang="fa-IR" b="1">
                <a:solidFill>
                  <a:srgbClr val="FF3399"/>
                </a:solidFill>
                <a:cs typeface="B Zar" pitchFamily="2" charset="-78"/>
              </a:rPr>
              <a:t>روش محاسبه </a:t>
            </a:r>
            <a:r>
              <a:rPr lang="en-US" b="1">
                <a:solidFill>
                  <a:srgbClr val="FF3399"/>
                </a:solidFill>
                <a:latin typeface="Arial" charset="0"/>
              </a:rPr>
              <a:t>:MVA</a:t>
            </a:r>
          </a:p>
        </p:txBody>
      </p:sp>
      <p:sp>
        <p:nvSpPr>
          <p:cNvPr id="33795" name="Rectangle 3"/>
          <p:cNvSpPr>
            <a:spLocks noGrp="1" noChangeArrowheads="1"/>
          </p:cNvSpPr>
          <p:nvPr>
            <p:ph type="body" idx="1"/>
          </p:nvPr>
        </p:nvSpPr>
        <p:spPr>
          <a:xfrm>
            <a:off x="250825" y="1412875"/>
            <a:ext cx="8686800" cy="4800600"/>
          </a:xfrm>
        </p:spPr>
        <p:txBody>
          <a:bodyPr/>
          <a:lstStyle/>
          <a:p>
            <a:pPr rtl="1">
              <a:buFontTx/>
              <a:buNone/>
            </a:pPr>
            <a:r>
              <a:rPr lang="fa-IR" sz="2800" b="1">
                <a:cs typeface="B Zar" pitchFamily="2" charset="-78"/>
              </a:rPr>
              <a:t>  </a:t>
            </a:r>
          </a:p>
          <a:p>
            <a:pPr rtl="1">
              <a:buFontTx/>
              <a:buNone/>
            </a:pPr>
            <a:r>
              <a:rPr lang="fa-IR" sz="2800" b="1">
                <a:cs typeface="B Zar" pitchFamily="2" charset="-78"/>
              </a:rPr>
              <a:t>=ارزش افزوده بازار</a:t>
            </a:r>
            <a:endParaRPr lang="en-US" sz="2800" b="1">
              <a:cs typeface="B Zar" pitchFamily="2" charset="-78"/>
            </a:endParaRPr>
          </a:p>
        </p:txBody>
      </p:sp>
      <p:sp>
        <p:nvSpPr>
          <p:cNvPr id="33796" name="Rectangle 4"/>
          <p:cNvSpPr>
            <a:spLocks noChangeArrowheads="1"/>
          </p:cNvSpPr>
          <p:nvPr/>
        </p:nvSpPr>
        <p:spPr bwMode="auto">
          <a:xfrm>
            <a:off x="2916238" y="1628775"/>
            <a:ext cx="2879725" cy="1296988"/>
          </a:xfrm>
          <a:prstGeom prst="rect">
            <a:avLst/>
          </a:prstGeom>
          <a:noFill/>
          <a:ln w="12700" cap="sq">
            <a:noFill/>
            <a:miter lim="800000"/>
            <a:headEnd type="none" w="sm" len="sm"/>
            <a:tailEnd type="none" w="sm" len="sm"/>
          </a:ln>
          <a:effectLst/>
        </p:spPr>
        <p:txBody>
          <a:bodyPr wrap="none" anchor="ctr"/>
          <a:lstStyle/>
          <a:p>
            <a:pPr algn="ctr"/>
            <a:r>
              <a:rPr lang="fa-IR">
                <a:solidFill>
                  <a:srgbClr val="F8F8F8"/>
                </a:solidFill>
              </a:rPr>
              <a:t>میانگین ارزش بازار</a:t>
            </a:r>
          </a:p>
          <a:p>
            <a:pPr algn="ctr"/>
            <a:r>
              <a:rPr lang="fa-IR">
                <a:solidFill>
                  <a:srgbClr val="F8F8F8"/>
                </a:solidFill>
              </a:rPr>
              <a:t> حقوق صاحبان سرمایه طی سال</a:t>
            </a:r>
            <a:endParaRPr lang="en-US">
              <a:solidFill>
                <a:srgbClr val="F8F8F8"/>
              </a:solidFill>
            </a:endParaRPr>
          </a:p>
        </p:txBody>
      </p:sp>
      <p:sp>
        <p:nvSpPr>
          <p:cNvPr id="33797" name="Rectangle 5"/>
          <p:cNvSpPr>
            <a:spLocks noChangeArrowheads="1"/>
          </p:cNvSpPr>
          <p:nvPr/>
        </p:nvSpPr>
        <p:spPr bwMode="auto">
          <a:xfrm>
            <a:off x="5940425" y="1773238"/>
            <a:ext cx="503238" cy="935037"/>
          </a:xfrm>
          <a:prstGeom prst="rect">
            <a:avLst/>
          </a:prstGeom>
          <a:noFill/>
          <a:ln w="12700" cap="sq">
            <a:noFill/>
            <a:miter lim="800000"/>
            <a:headEnd type="none" w="sm" len="sm"/>
            <a:tailEnd type="none" w="sm" len="sm"/>
          </a:ln>
          <a:effectLst/>
        </p:spPr>
        <p:txBody>
          <a:bodyPr wrap="none" anchor="ctr"/>
          <a:lstStyle/>
          <a:p>
            <a:pPr algn="ctr"/>
            <a:r>
              <a:rPr lang="fa-IR">
                <a:solidFill>
                  <a:srgbClr val="F8F8F8"/>
                </a:solidFill>
              </a:rPr>
              <a:t>-</a:t>
            </a:r>
            <a:endParaRPr lang="en-US">
              <a:solidFill>
                <a:srgbClr val="F8F8F8"/>
              </a:solidFill>
            </a:endParaRPr>
          </a:p>
        </p:txBody>
      </p:sp>
      <p:sp>
        <p:nvSpPr>
          <p:cNvPr id="33798" name="Rectangle 6"/>
          <p:cNvSpPr>
            <a:spLocks noChangeArrowheads="1"/>
          </p:cNvSpPr>
          <p:nvPr/>
        </p:nvSpPr>
        <p:spPr bwMode="auto">
          <a:xfrm>
            <a:off x="6300788" y="1628775"/>
            <a:ext cx="2663825" cy="1223963"/>
          </a:xfrm>
          <a:prstGeom prst="rect">
            <a:avLst/>
          </a:prstGeom>
          <a:noFill/>
          <a:ln w="12700" cap="sq">
            <a:noFill/>
            <a:miter lim="800000"/>
            <a:headEnd type="none" w="sm" len="sm"/>
            <a:tailEnd type="none" w="sm" len="sm"/>
          </a:ln>
          <a:effectLst/>
        </p:spPr>
        <p:txBody>
          <a:bodyPr wrap="none" anchor="ctr"/>
          <a:lstStyle/>
          <a:p>
            <a:pPr algn="ctr"/>
            <a:r>
              <a:rPr lang="fa-IR">
                <a:solidFill>
                  <a:srgbClr val="F8F8F8"/>
                </a:solidFill>
              </a:rPr>
              <a:t>میانگین ارزش دفتری </a:t>
            </a:r>
          </a:p>
          <a:p>
            <a:pPr algn="ctr"/>
            <a:r>
              <a:rPr lang="fa-IR">
                <a:solidFill>
                  <a:srgbClr val="F8F8F8"/>
                </a:solidFill>
              </a:rPr>
              <a:t>حقوق صاحبان سرمایه</a:t>
            </a:r>
            <a:endParaRPr lang="en-US">
              <a:solidFill>
                <a:srgbClr val="F8F8F8"/>
              </a:solidFill>
            </a:endParaRPr>
          </a:p>
        </p:txBody>
      </p:sp>
      <p:sp>
        <p:nvSpPr>
          <p:cNvPr id="33799" name="Rectangle 7"/>
          <p:cNvSpPr>
            <a:spLocks noChangeArrowheads="1"/>
          </p:cNvSpPr>
          <p:nvPr/>
        </p:nvSpPr>
        <p:spPr bwMode="auto">
          <a:xfrm>
            <a:off x="0" y="3068638"/>
            <a:ext cx="2449513" cy="1296987"/>
          </a:xfrm>
          <a:prstGeom prst="rect">
            <a:avLst/>
          </a:prstGeom>
          <a:noFill/>
          <a:ln w="12700" cap="sq">
            <a:noFill/>
            <a:miter lim="800000"/>
            <a:headEnd type="none" w="sm" len="sm"/>
            <a:tailEnd type="none" w="sm" len="sm"/>
          </a:ln>
          <a:effectLst/>
        </p:spPr>
        <p:txBody>
          <a:bodyPr wrap="none" anchor="ctr"/>
          <a:lstStyle/>
          <a:p>
            <a:pPr algn="ctr"/>
            <a:r>
              <a:rPr lang="fa-IR" sz="2800" b="1">
                <a:solidFill>
                  <a:srgbClr val="F8F8F8"/>
                </a:solidFill>
              </a:rPr>
              <a:t>ارزش افزوده بازار</a:t>
            </a:r>
          </a:p>
          <a:p>
            <a:pPr algn="ctr"/>
            <a:r>
              <a:rPr lang="fa-IR" sz="2800" b="1">
                <a:solidFill>
                  <a:srgbClr val="F8F8F8"/>
                </a:solidFill>
              </a:rPr>
              <a:t>استاندارد شده</a:t>
            </a:r>
            <a:endParaRPr lang="en-US" sz="2800" b="1">
              <a:solidFill>
                <a:srgbClr val="F8F8F8"/>
              </a:solidFill>
            </a:endParaRPr>
          </a:p>
        </p:txBody>
      </p:sp>
      <p:sp>
        <p:nvSpPr>
          <p:cNvPr id="33800" name="Rectangle 8"/>
          <p:cNvSpPr>
            <a:spLocks noChangeArrowheads="1"/>
          </p:cNvSpPr>
          <p:nvPr/>
        </p:nvSpPr>
        <p:spPr bwMode="auto">
          <a:xfrm>
            <a:off x="2484438" y="3068638"/>
            <a:ext cx="360362" cy="1368425"/>
          </a:xfrm>
          <a:prstGeom prst="rect">
            <a:avLst/>
          </a:prstGeom>
          <a:noFill/>
          <a:ln w="12700" cap="sq">
            <a:noFill/>
            <a:miter lim="800000"/>
            <a:headEnd type="none" w="sm" len="sm"/>
            <a:tailEnd type="none" w="sm" len="sm"/>
          </a:ln>
          <a:effectLst/>
        </p:spPr>
        <p:txBody>
          <a:bodyPr wrap="none" anchor="ctr"/>
          <a:lstStyle/>
          <a:p>
            <a:pPr algn="ctr"/>
            <a:r>
              <a:rPr lang="fa-IR">
                <a:solidFill>
                  <a:srgbClr val="F8F8F8"/>
                </a:solidFill>
              </a:rPr>
              <a:t>=</a:t>
            </a:r>
            <a:endParaRPr lang="en-US">
              <a:solidFill>
                <a:srgbClr val="F8F8F8"/>
              </a:solidFill>
            </a:endParaRPr>
          </a:p>
        </p:txBody>
      </p:sp>
      <p:sp>
        <p:nvSpPr>
          <p:cNvPr id="33801" name="Rectangle 9"/>
          <p:cNvSpPr>
            <a:spLocks noChangeArrowheads="1"/>
          </p:cNvSpPr>
          <p:nvPr/>
        </p:nvSpPr>
        <p:spPr bwMode="auto">
          <a:xfrm>
            <a:off x="2916238" y="2924175"/>
            <a:ext cx="6227762" cy="1584325"/>
          </a:xfrm>
          <a:prstGeom prst="rect">
            <a:avLst/>
          </a:prstGeom>
          <a:noFill/>
          <a:ln w="12700" cap="sq">
            <a:noFill/>
            <a:miter lim="800000"/>
            <a:headEnd type="none" w="sm" len="sm"/>
            <a:tailEnd type="none" w="sm" len="sm"/>
          </a:ln>
          <a:effectLst/>
        </p:spPr>
        <p:txBody>
          <a:bodyPr wrap="none" anchor="ctr"/>
          <a:lstStyle/>
          <a:p>
            <a:pPr algn="ctr"/>
            <a:r>
              <a:rPr lang="fa-IR">
                <a:solidFill>
                  <a:srgbClr val="F8F8F8"/>
                </a:solidFill>
              </a:rPr>
              <a:t>ارزش دفتری حقوق صاحبان سرمایه ابتدای دوره / ارزش افزوده بازار </a:t>
            </a:r>
            <a:endParaRPr lang="en-US">
              <a:solidFill>
                <a:srgbClr val="F8F8F8"/>
              </a:solidFill>
            </a:endParaRPr>
          </a:p>
        </p:txBody>
      </p:sp>
      <p:sp>
        <p:nvSpPr>
          <p:cNvPr id="33802" name="Rectangle 10"/>
          <p:cNvSpPr>
            <a:spLocks noChangeArrowheads="1"/>
          </p:cNvSpPr>
          <p:nvPr/>
        </p:nvSpPr>
        <p:spPr bwMode="auto">
          <a:xfrm>
            <a:off x="179388" y="4652963"/>
            <a:ext cx="8964612" cy="1728787"/>
          </a:xfrm>
          <a:prstGeom prst="rect">
            <a:avLst/>
          </a:prstGeom>
          <a:noFill/>
          <a:ln w="12700" cap="sq">
            <a:noFill/>
            <a:miter lim="800000"/>
            <a:headEnd type="none" w="sm" len="sm"/>
            <a:tailEnd type="none" w="sm" len="sm"/>
          </a:ln>
          <a:effectLst/>
        </p:spPr>
        <p:txBody>
          <a:bodyPr wrap="none" anchor="ctr"/>
          <a:lstStyle/>
          <a:p>
            <a:pPr algn="ctr" rtl="1">
              <a:buFont typeface="Wingdings" pitchFamily="2" charset="2"/>
              <a:buChar char="Ø"/>
            </a:pPr>
            <a:r>
              <a:rPr lang="fa-IR">
                <a:solidFill>
                  <a:srgbClr val="F8F8F8"/>
                </a:solidFill>
              </a:rPr>
              <a:t> میانگین ارزش دفتری حقوق صاحبان سرمایه نیز عبارت است از </a:t>
            </a:r>
          </a:p>
          <a:p>
            <a:pPr algn="ctr" rtl="1"/>
            <a:r>
              <a:rPr lang="fa-IR">
                <a:solidFill>
                  <a:srgbClr val="F8F8F8"/>
                </a:solidFill>
              </a:rPr>
              <a:t> مجموع حقوق صاحبان سرمایه ابتدا و انتهای دوره تقسیم بر دو</a:t>
            </a:r>
            <a:endParaRPr lang="en-US">
              <a:solidFill>
                <a:srgbClr val="F8F8F8"/>
              </a:solidFill>
            </a:endParaRPr>
          </a:p>
        </p:txBody>
      </p:sp>
    </p:spTree>
  </p:cSld>
  <p:clrMapOvr>
    <a:masterClrMapping/>
  </p:clrMapOvr>
  <p:transition>
    <p:wheel spokes="3"/>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11188" y="1844675"/>
            <a:ext cx="7772400" cy="1143000"/>
          </a:xfrm>
        </p:spPr>
        <p:txBody>
          <a:bodyPr/>
          <a:lstStyle/>
          <a:p>
            <a:pPr rtl="1"/>
            <a:r>
              <a:rPr lang="fa-IR" sz="4000">
                <a:solidFill>
                  <a:srgbClr val="FFFF00"/>
                </a:solidFill>
              </a:rPr>
              <a:t>سنجش آزمون معناداری ارتباط </a:t>
            </a:r>
            <a:r>
              <a:rPr lang="en-US" sz="4000">
                <a:solidFill>
                  <a:srgbClr val="FFFF00"/>
                </a:solidFill>
                <a:latin typeface="Arial" charset="0"/>
              </a:rPr>
              <a:t>EVA</a:t>
            </a:r>
            <a:r>
              <a:rPr lang="fa-IR" sz="4000">
                <a:solidFill>
                  <a:srgbClr val="FFFF00"/>
                </a:solidFill>
              </a:rPr>
              <a:t> و </a:t>
            </a:r>
            <a:r>
              <a:rPr lang="en-US" sz="4000">
                <a:solidFill>
                  <a:srgbClr val="FFFF00"/>
                </a:solidFill>
                <a:latin typeface="Arial" charset="0"/>
              </a:rPr>
              <a:t>MVA</a:t>
            </a:r>
            <a:r>
              <a:rPr lang="fa-IR" sz="4000">
                <a:solidFill>
                  <a:srgbClr val="FFFF00"/>
                </a:solidFill>
              </a:rPr>
              <a:t> با سایر متغیرهای مالی</a:t>
            </a:r>
            <a:endParaRPr lang="en-US" sz="4000">
              <a:solidFill>
                <a:srgbClr val="FFFF00"/>
              </a:solidFill>
            </a:endParaRPr>
          </a:p>
        </p:txBody>
      </p:sp>
    </p:spTree>
  </p:cSld>
  <p:clrMapOvr>
    <a:masterClrMapping/>
  </p:clrMapOvr>
  <p:transition>
    <p:wheel spokes="3"/>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fa-IR" b="1">
                <a:solidFill>
                  <a:srgbClr val="FFFF00"/>
                </a:solidFill>
                <a:cs typeface="B Zar" pitchFamily="2" charset="-78"/>
              </a:rPr>
              <a:t>نتایج تحقیقات در بازار</a:t>
            </a:r>
            <a:endParaRPr lang="en-US" b="1">
              <a:solidFill>
                <a:srgbClr val="FFFF00"/>
              </a:solidFill>
              <a:cs typeface="B Zar" pitchFamily="2" charset="-78"/>
            </a:endParaRPr>
          </a:p>
        </p:txBody>
      </p:sp>
      <p:graphicFrame>
        <p:nvGraphicFramePr>
          <p:cNvPr id="35843" name="Group 3"/>
          <p:cNvGraphicFramePr>
            <a:graphicFrameLocks noGrp="1"/>
          </p:cNvGraphicFramePr>
          <p:nvPr>
            <p:ph idx="1"/>
          </p:nvPr>
        </p:nvGraphicFramePr>
        <p:xfrm>
          <a:off x="2627313" y="2636838"/>
          <a:ext cx="3313112" cy="2740025"/>
        </p:xfrm>
        <a:graphic>
          <a:graphicData uri="http://schemas.openxmlformats.org/drawingml/2006/table">
            <a:tbl>
              <a:tblPr/>
              <a:tblGrid>
                <a:gridCol w="1243012"/>
                <a:gridCol w="1066800"/>
                <a:gridCol w="1003300"/>
              </a:tblGrid>
              <a:tr h="63341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2"/>
                          </a:solidFill>
                          <a:effectLst/>
                          <a:latin typeface="Arial Black" pitchFamily="34" charset="0"/>
                          <a:cs typeface="B Zar" pitchFamily="2" charset="-78"/>
                        </a:rPr>
                        <a:t>ضریب تعیین</a:t>
                      </a:r>
                      <a:endParaRPr kumimoji="0" lang="en-US" sz="2000" b="0" i="0" u="none" strike="noStrike" cap="none" normalizeH="0" baseline="0" smtClean="0">
                        <a:ln>
                          <a:noFill/>
                        </a:ln>
                        <a:solidFill>
                          <a:schemeClr val="tx2"/>
                        </a:solidFill>
                        <a:effectLst/>
                        <a:latin typeface="Arial Black" pitchFamily="34" charset="0"/>
                        <a:cs typeface="B Zar" pitchFamily="2" charset="-78"/>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2"/>
                          </a:solidFill>
                          <a:effectLst/>
                          <a:latin typeface="Arial Black" pitchFamily="34" charset="0"/>
                          <a:cs typeface="B Zar" pitchFamily="2" charset="-78"/>
                        </a:rPr>
                        <a:t>متغیر مستقل</a:t>
                      </a:r>
                      <a:endParaRPr kumimoji="0" lang="en-US" sz="2000" b="0" i="0" u="none" strike="noStrike" cap="none" normalizeH="0" baseline="0" smtClean="0">
                        <a:ln>
                          <a:noFill/>
                        </a:ln>
                        <a:solidFill>
                          <a:schemeClr val="tx2"/>
                        </a:solidFill>
                        <a:effectLst/>
                        <a:latin typeface="Arial Black" pitchFamily="34" charset="0"/>
                        <a:cs typeface="B Zar" pitchFamily="2" charset="-78"/>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2"/>
                          </a:solidFill>
                          <a:effectLst/>
                          <a:latin typeface="Arial Black" pitchFamily="34" charset="0"/>
                          <a:cs typeface="B Zar" pitchFamily="2" charset="-78"/>
                        </a:rPr>
                        <a:t>متغیر وابسته</a:t>
                      </a:r>
                      <a:endParaRPr kumimoji="0" lang="en-US" sz="2000" b="0" i="0" u="none" strike="noStrike" cap="none" normalizeH="0" baseline="0" smtClean="0">
                        <a:ln>
                          <a:noFill/>
                        </a:ln>
                        <a:solidFill>
                          <a:schemeClr val="tx2"/>
                        </a:solidFill>
                        <a:effectLst/>
                        <a:latin typeface="Arial Black" pitchFamily="34" charset="0"/>
                        <a:cs typeface="B Zar" pitchFamily="2" charset="-78"/>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25888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2"/>
                          </a:solidFill>
                          <a:effectLst/>
                          <a:latin typeface="Arial Black" pitchFamily="34" charset="0"/>
                          <a:cs typeface="B Zar" pitchFamily="2" charset="-78"/>
                        </a:rPr>
                        <a:t>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2"/>
                          </a:solidFill>
                          <a:effectLst/>
                          <a:latin typeface="Arial Black" pitchFamily="34" charset="0"/>
                          <a:cs typeface="B Zar" pitchFamily="2" charset="-78"/>
                        </a:rPr>
                        <a:t>61/0</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a-IR" sz="2000" b="0" i="0" u="none" strike="noStrike" cap="none" normalizeH="0" baseline="0" smtClean="0">
                        <a:ln>
                          <a:noFill/>
                        </a:ln>
                        <a:solidFill>
                          <a:schemeClr val="tx2"/>
                        </a:solidFill>
                        <a:effectLst/>
                        <a:latin typeface="Arial Black" pitchFamily="34" charset="0"/>
                        <a:cs typeface="B 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2"/>
                          </a:solidFill>
                          <a:effectLst/>
                          <a:latin typeface="Arial Black" pitchFamily="34" charset="0"/>
                          <a:cs typeface="B Zar" pitchFamily="2" charset="-78"/>
                        </a:rPr>
                        <a:t>61/0 </a:t>
                      </a:r>
                      <a:endParaRPr kumimoji="0" lang="en-US" sz="2000" b="0" i="0" u="none" strike="noStrike" cap="none" normalizeH="0" baseline="0" smtClean="0">
                        <a:ln>
                          <a:noFill/>
                        </a:ln>
                        <a:solidFill>
                          <a:schemeClr val="tx2"/>
                        </a:solidFill>
                        <a:effectLst/>
                        <a:latin typeface="Arial Black" pitchFamily="34" charset="0"/>
                        <a:cs typeface="B Zar" pitchFamily="2" charset="-78"/>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2"/>
                          </a:solidFill>
                          <a:effectLst/>
                          <a:latin typeface="Arial Black" pitchFamily="34" charset="0"/>
                          <a:cs typeface="B Zar" pitchFamily="2" charset="-78"/>
                        </a:rPr>
                        <a:t>ارزش افزوده اقتصادی</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2"/>
                          </a:solidFill>
                          <a:effectLst/>
                          <a:latin typeface="Arial Black" pitchFamily="34" charset="0"/>
                          <a:cs typeface="B Zar" pitchFamily="2" charset="-78"/>
                        </a:rPr>
                        <a:t>استاندارد شده</a:t>
                      </a:r>
                      <a:endParaRPr kumimoji="0" lang="en-US" sz="2000" b="0" i="0" u="none" strike="noStrike" cap="none" normalizeH="0" baseline="0" smtClean="0">
                        <a:ln>
                          <a:noFill/>
                        </a:ln>
                        <a:solidFill>
                          <a:schemeClr val="tx2"/>
                        </a:solidFill>
                        <a:effectLst/>
                        <a:latin typeface="Arial Black" pitchFamily="34" charset="0"/>
                        <a:cs typeface="B 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2"/>
                        </a:solidFill>
                        <a:effectLst/>
                        <a:latin typeface="Arial Black" pitchFamily="34" charset="0"/>
                        <a:cs typeface="B Zar" pitchFamily="2" charset="-78"/>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2"/>
                          </a:solidFill>
                          <a:effectLst/>
                          <a:latin typeface="Arial Black" pitchFamily="34" charset="0"/>
                          <a:cs typeface="B Zar" pitchFamily="2" charset="-78"/>
                        </a:rPr>
                        <a:t>ارزش افزوده بازار استاندارد شده</a:t>
                      </a:r>
                      <a:endParaRPr kumimoji="0" lang="en-US" sz="2000" b="0" i="0" u="none" strike="noStrike" cap="none" normalizeH="0" baseline="0" smtClean="0">
                        <a:ln>
                          <a:noFill/>
                        </a:ln>
                        <a:solidFill>
                          <a:schemeClr val="tx2"/>
                        </a:solidFill>
                        <a:effectLst/>
                        <a:latin typeface="Arial Black" pitchFamily="34" charset="0"/>
                        <a:cs typeface="B 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2"/>
                        </a:solidFill>
                        <a:effectLst/>
                        <a:latin typeface="Arial Black" pitchFamily="34" charset="0"/>
                        <a:cs typeface="B Zar" pitchFamily="2" charset="-78"/>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35857" name="Line 17"/>
          <p:cNvSpPr>
            <a:spLocks noChangeShapeType="1"/>
          </p:cNvSpPr>
          <p:nvPr/>
        </p:nvSpPr>
        <p:spPr bwMode="auto">
          <a:xfrm>
            <a:off x="2627313" y="4149725"/>
            <a:ext cx="1225550" cy="0"/>
          </a:xfrm>
          <a:prstGeom prst="line">
            <a:avLst/>
          </a:prstGeom>
          <a:noFill/>
          <a:ln w="12700" cap="sq">
            <a:solidFill>
              <a:schemeClr val="tx1"/>
            </a:solidFill>
            <a:round/>
            <a:headEnd type="none" w="sm" len="sm"/>
            <a:tailEnd type="none" w="sm" len="sm"/>
          </a:ln>
          <a:effectLst/>
        </p:spPr>
        <p:txBody>
          <a:bodyPr/>
          <a:lstStyle/>
          <a:p>
            <a:endParaRPr lang="en-US"/>
          </a:p>
        </p:txBody>
      </p:sp>
    </p:spTree>
  </p:cSld>
  <p:clrMapOvr>
    <a:masterClrMapping/>
  </p:clrMapOvr>
  <p:transition>
    <p:wheel spokes="3"/>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fa-IR" b="1">
                <a:solidFill>
                  <a:srgbClr val="FFFF00"/>
                </a:solidFill>
                <a:cs typeface="B Zar" pitchFamily="2" charset="-78"/>
              </a:rPr>
              <a:t>نتایج تحقیقات در بازار</a:t>
            </a:r>
            <a:endParaRPr lang="en-US" b="1">
              <a:solidFill>
                <a:srgbClr val="FFFF00"/>
              </a:solidFill>
              <a:cs typeface="B Zar" pitchFamily="2" charset="-78"/>
            </a:endParaRPr>
          </a:p>
        </p:txBody>
      </p:sp>
      <p:sp>
        <p:nvSpPr>
          <p:cNvPr id="36867" name="Rectangle 3"/>
          <p:cNvSpPr>
            <a:spLocks noGrp="1" noChangeArrowheads="1"/>
          </p:cNvSpPr>
          <p:nvPr>
            <p:ph type="body" idx="1"/>
          </p:nvPr>
        </p:nvSpPr>
        <p:spPr/>
        <p:txBody>
          <a:bodyPr/>
          <a:lstStyle/>
          <a:p>
            <a:pPr algn="r" rtl="1"/>
            <a:endParaRPr lang="fa-IR" sz="2800">
              <a:solidFill>
                <a:srgbClr val="F8F8F8"/>
              </a:solidFill>
              <a:cs typeface="B Zar" pitchFamily="2" charset="-78"/>
            </a:endParaRPr>
          </a:p>
          <a:p>
            <a:pPr algn="r" rtl="1"/>
            <a:r>
              <a:rPr lang="fa-IR" sz="2800">
                <a:solidFill>
                  <a:srgbClr val="F8F8F8"/>
                </a:solidFill>
                <a:cs typeface="B Zar" pitchFamily="2" charset="-78"/>
              </a:rPr>
              <a:t>این نظریه که در بورس اوراق بهادار تهران ، ارزش افزوده اقتصادی اتصال قوی و منطقی  با ارزشهای بازار دارد تأیید می گردد.</a:t>
            </a:r>
          </a:p>
          <a:p>
            <a:pPr algn="r" rtl="1"/>
            <a:r>
              <a:rPr lang="fa-IR" sz="2800">
                <a:solidFill>
                  <a:srgbClr val="F8F8F8"/>
                </a:solidFill>
                <a:cs typeface="B Zar" pitchFamily="2" charset="-78"/>
              </a:rPr>
              <a:t>این نظریه که در بورس اوراق بهادار تهران ، بازده حقوق صاحبان سرمایه همبستگی قابل توجهی با ارزشهای بازار دارد تأیید می شود.</a:t>
            </a:r>
          </a:p>
          <a:p>
            <a:pPr algn="r" rtl="1"/>
            <a:r>
              <a:rPr lang="fa-IR" sz="2800">
                <a:solidFill>
                  <a:srgbClr val="F8F8F8"/>
                </a:solidFill>
                <a:cs typeface="B Zar" pitchFamily="2" charset="-78"/>
              </a:rPr>
              <a:t>این نظریه که در بورس اوراق بهادار تهران ، بازده سرمایه گذاری همبستگی قابل توجهی با ارزشهای بازار دارد تأیید می شود.</a:t>
            </a:r>
          </a:p>
          <a:p>
            <a:pPr algn="r" rtl="1"/>
            <a:r>
              <a:rPr lang="fa-IR" sz="2800">
                <a:solidFill>
                  <a:srgbClr val="F8F8F8"/>
                </a:solidFill>
                <a:cs typeface="B Zar" pitchFamily="2" charset="-78"/>
              </a:rPr>
              <a:t>این نظریه که در شرکتهای پذیرفته شده در بورس اوراق بهادار تهران رابطه خطی معناداری میان ارزش افزوده بازار با رشد سود هر سهم وجود دارد ، تأیید نشد.</a:t>
            </a:r>
          </a:p>
          <a:p>
            <a:pPr algn="r" rtl="1"/>
            <a:endParaRPr lang="fa-IR" sz="2800">
              <a:solidFill>
                <a:srgbClr val="F8F8F8"/>
              </a:solidFill>
              <a:cs typeface="B Zar" pitchFamily="2" charset="-78"/>
            </a:endParaRPr>
          </a:p>
          <a:p>
            <a:pPr algn="r" rtl="1"/>
            <a:endParaRPr lang="en-US" sz="2800">
              <a:solidFill>
                <a:srgbClr val="F8F8F8"/>
              </a:solidFill>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fa-IR" b="1">
                <a:solidFill>
                  <a:srgbClr val="FFFF00"/>
                </a:solidFill>
                <a:cs typeface="B Zar" pitchFamily="2" charset="-78"/>
              </a:rPr>
              <a:t>نتایج تحقیقات در بازار</a:t>
            </a:r>
            <a:endParaRPr lang="en-US" b="1">
              <a:solidFill>
                <a:srgbClr val="FFFF00"/>
              </a:solidFill>
              <a:cs typeface="B Zar" pitchFamily="2" charset="-78"/>
            </a:endParaRPr>
          </a:p>
        </p:txBody>
      </p:sp>
      <p:sp>
        <p:nvSpPr>
          <p:cNvPr id="37891" name="Rectangle 3"/>
          <p:cNvSpPr>
            <a:spLocks noGrp="1" noChangeArrowheads="1"/>
          </p:cNvSpPr>
          <p:nvPr>
            <p:ph type="body" idx="1"/>
          </p:nvPr>
        </p:nvSpPr>
        <p:spPr>
          <a:xfrm>
            <a:off x="0" y="1447800"/>
            <a:ext cx="9144000" cy="5221288"/>
          </a:xfrm>
        </p:spPr>
        <p:txBody>
          <a:bodyPr/>
          <a:lstStyle/>
          <a:p>
            <a:pPr algn="r" rtl="1"/>
            <a:r>
              <a:rPr lang="fa-IR" sz="2800">
                <a:solidFill>
                  <a:srgbClr val="F8F8F8"/>
                </a:solidFill>
                <a:cs typeface="B Zar" pitchFamily="2" charset="-78"/>
              </a:rPr>
              <a:t>اتصال منطقی و قوی میان ارزش افزوده اقتصادی و بازده حقوق صاحبان سرمایه نشان می دهد که </a:t>
            </a:r>
            <a:r>
              <a:rPr lang="fa-IR" sz="2800">
                <a:solidFill>
                  <a:srgbClr val="F8F8F8"/>
                </a:solidFill>
                <a:effectLst>
                  <a:outerShdw blurRad="38100" dist="38100" dir="2700000" algn="tl">
                    <a:srgbClr val="000000"/>
                  </a:outerShdw>
                </a:effectLst>
                <a:cs typeface="B Zar" pitchFamily="2" charset="-78"/>
              </a:rPr>
              <a:t>می توان از ارزش افزوده اقتصادی</a:t>
            </a:r>
            <a:r>
              <a:rPr lang="fa-IR" sz="2800">
                <a:solidFill>
                  <a:srgbClr val="F8F8F8"/>
                </a:solidFill>
                <a:cs typeface="B Zar" pitchFamily="2" charset="-78"/>
              </a:rPr>
              <a:t> ( بعنوان یک معیار ارزیابی عملکرد مدرن ) </a:t>
            </a:r>
            <a:r>
              <a:rPr lang="fa-IR" sz="2800">
                <a:solidFill>
                  <a:srgbClr val="F8F8F8"/>
                </a:solidFill>
                <a:effectLst>
                  <a:outerShdw blurRad="38100" dist="38100" dir="2700000" algn="tl">
                    <a:srgbClr val="000000"/>
                  </a:outerShdw>
                </a:effectLst>
                <a:cs typeface="B Zar" pitchFamily="2" charset="-78"/>
              </a:rPr>
              <a:t>به جای بازده حقوق صاحبان سرمایه</a:t>
            </a:r>
            <a:r>
              <a:rPr lang="fa-IR" sz="2800">
                <a:solidFill>
                  <a:srgbClr val="F8F8F8"/>
                </a:solidFill>
                <a:cs typeface="B Zar" pitchFamily="2" charset="-78"/>
              </a:rPr>
              <a:t> ( بعنوان یک معیار ارزیابی عملکرد مبتنی بر حسابداری سنتی ) جهت ارزیابی عملکرد شرکتهای پذیرفته شده در بورس اوراق بهادار تهران استفاده نمود.</a:t>
            </a:r>
          </a:p>
          <a:p>
            <a:pPr algn="r" rtl="1"/>
            <a:endParaRPr lang="fa-IR" sz="2800">
              <a:solidFill>
                <a:srgbClr val="F8F8F8"/>
              </a:solidFill>
              <a:cs typeface="B Zar" pitchFamily="2" charset="-78"/>
            </a:endParaRPr>
          </a:p>
          <a:p>
            <a:pPr algn="r" rtl="1"/>
            <a:r>
              <a:rPr lang="fa-IR" sz="2800">
                <a:solidFill>
                  <a:srgbClr val="F8F8F8"/>
                </a:solidFill>
                <a:cs typeface="B Zar" pitchFamily="2" charset="-78"/>
              </a:rPr>
              <a:t>اتصال منطقی و قوی میان ارزش افزوده اقتصادی و بازده سرمایه گذاری نشان می دهد که </a:t>
            </a:r>
            <a:r>
              <a:rPr lang="fa-IR" sz="2800">
                <a:solidFill>
                  <a:srgbClr val="F8F8F8"/>
                </a:solidFill>
                <a:effectLst>
                  <a:outerShdw blurRad="38100" dist="38100" dir="2700000" algn="tl">
                    <a:srgbClr val="000000"/>
                  </a:outerShdw>
                </a:effectLst>
                <a:cs typeface="B Zar" pitchFamily="2" charset="-78"/>
              </a:rPr>
              <a:t>می توان از ارزش افزوده اقتصادی</a:t>
            </a:r>
            <a:r>
              <a:rPr lang="fa-IR" sz="2800">
                <a:solidFill>
                  <a:srgbClr val="F8F8F8"/>
                </a:solidFill>
                <a:cs typeface="B Zar" pitchFamily="2" charset="-78"/>
              </a:rPr>
              <a:t> ( بعنوان یک معیار ارزیابی عملکرد مدرن ) </a:t>
            </a:r>
            <a:r>
              <a:rPr lang="fa-IR" sz="2800">
                <a:solidFill>
                  <a:srgbClr val="F8F8F8"/>
                </a:solidFill>
                <a:effectLst>
                  <a:outerShdw blurRad="38100" dist="38100" dir="2700000" algn="tl">
                    <a:srgbClr val="000000"/>
                  </a:outerShdw>
                </a:effectLst>
                <a:cs typeface="B Zar" pitchFamily="2" charset="-78"/>
              </a:rPr>
              <a:t>به جای بازده سرمایه گذاری</a:t>
            </a:r>
            <a:r>
              <a:rPr lang="fa-IR" sz="2800">
                <a:solidFill>
                  <a:srgbClr val="F8F8F8"/>
                </a:solidFill>
                <a:cs typeface="B Zar" pitchFamily="2" charset="-78"/>
              </a:rPr>
              <a:t> ( بعنوان یک معیار ارزیابی عملکرد مبتنی بر حسابداری سنتی ) جهت ارزیابی عملکرد شرکتهای پذیرفته شده در بورس اوراق بهادار تهران استفاده نمود.</a:t>
            </a:r>
          </a:p>
          <a:p>
            <a:pPr algn="r" rtl="1"/>
            <a:endParaRPr lang="fa-IR" sz="2800">
              <a:solidFill>
                <a:srgbClr val="F8F8F8"/>
              </a:solidFill>
              <a:cs typeface="B Zar" pitchFamily="2" charset="-78"/>
            </a:endParaRPr>
          </a:p>
          <a:p>
            <a:pPr algn="r" rtl="1"/>
            <a:endParaRPr lang="en-US" sz="2800">
              <a:solidFill>
                <a:srgbClr val="F8F8F8"/>
              </a:solidFill>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fa-IR" b="1">
                <a:solidFill>
                  <a:srgbClr val="FFFF00"/>
                </a:solidFill>
                <a:cs typeface="B Zar" pitchFamily="2" charset="-78"/>
              </a:rPr>
              <a:t>نتایج تحقیقات در بازار</a:t>
            </a:r>
            <a:endParaRPr lang="en-US" b="1">
              <a:solidFill>
                <a:srgbClr val="FFFF00"/>
              </a:solidFill>
              <a:cs typeface="B Zar" pitchFamily="2" charset="-78"/>
            </a:endParaRPr>
          </a:p>
        </p:txBody>
      </p:sp>
      <p:sp>
        <p:nvSpPr>
          <p:cNvPr id="38915" name="Rectangle 3"/>
          <p:cNvSpPr>
            <a:spLocks noGrp="1" noChangeArrowheads="1"/>
          </p:cNvSpPr>
          <p:nvPr>
            <p:ph type="body" idx="1"/>
          </p:nvPr>
        </p:nvSpPr>
        <p:spPr/>
        <p:txBody>
          <a:bodyPr/>
          <a:lstStyle/>
          <a:p>
            <a:pPr algn="r" rtl="1"/>
            <a:r>
              <a:rPr lang="fa-IR" sz="2800">
                <a:solidFill>
                  <a:srgbClr val="F8F8F8"/>
                </a:solidFill>
                <a:cs typeface="B Zar" pitchFamily="2" charset="-78"/>
              </a:rPr>
              <a:t>همبستگی معنادار میان ارزش افزوده اقتصادی و رشد سود هر سهم  نشان می دهد که </a:t>
            </a:r>
            <a:r>
              <a:rPr lang="fa-IR" sz="2800">
                <a:solidFill>
                  <a:srgbClr val="F8F8F8"/>
                </a:solidFill>
                <a:effectLst>
                  <a:outerShdw blurRad="38100" dist="38100" dir="2700000" algn="tl">
                    <a:srgbClr val="000000"/>
                  </a:outerShdw>
                </a:effectLst>
                <a:cs typeface="B Zar" pitchFamily="2" charset="-78"/>
              </a:rPr>
              <a:t>می توان از ارزش افزوده اقتصادی</a:t>
            </a:r>
            <a:r>
              <a:rPr lang="fa-IR" sz="2800">
                <a:solidFill>
                  <a:srgbClr val="F8F8F8"/>
                </a:solidFill>
                <a:cs typeface="B Zar" pitchFamily="2" charset="-78"/>
              </a:rPr>
              <a:t> ( بعنوان یک معیار ارزیابی عملکرد مدرن ) </a:t>
            </a:r>
            <a:r>
              <a:rPr lang="fa-IR" sz="2800">
                <a:solidFill>
                  <a:srgbClr val="F8F8F8"/>
                </a:solidFill>
                <a:effectLst>
                  <a:outerShdw blurRad="38100" dist="38100" dir="2700000" algn="tl">
                    <a:srgbClr val="000000"/>
                  </a:outerShdw>
                </a:effectLst>
                <a:cs typeface="B Zar" pitchFamily="2" charset="-78"/>
              </a:rPr>
              <a:t>به جای رشد سود هر سهم</a:t>
            </a:r>
            <a:r>
              <a:rPr lang="fa-IR" sz="2800">
                <a:solidFill>
                  <a:srgbClr val="F8F8F8"/>
                </a:solidFill>
                <a:cs typeface="B Zar" pitchFamily="2" charset="-78"/>
              </a:rPr>
              <a:t> ( بعنوان یک معیار ارزیابی عملکرد مبتنی بر حسابداری سنتی ) جهت ارزیابی عملکرد شرکتهای پذیرفته شده در بورس اوراق بهادار تهران استفاده نمود.</a:t>
            </a:r>
          </a:p>
          <a:p>
            <a:pPr algn="r" rtl="1"/>
            <a:endParaRPr lang="en-US" sz="2800">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fa-IR" b="1">
                <a:solidFill>
                  <a:srgbClr val="FFFF00"/>
                </a:solidFill>
                <a:cs typeface="B Zar" pitchFamily="2" charset="-78"/>
              </a:rPr>
              <a:t>نتایج تحقیقات در بازار</a:t>
            </a:r>
            <a:endParaRPr lang="en-US" b="1">
              <a:solidFill>
                <a:srgbClr val="FFFF00"/>
              </a:solidFill>
              <a:cs typeface="B Zar" pitchFamily="2" charset="-78"/>
            </a:endParaRPr>
          </a:p>
        </p:txBody>
      </p:sp>
      <p:sp>
        <p:nvSpPr>
          <p:cNvPr id="39939" name="Rectangle 3"/>
          <p:cNvSpPr>
            <a:spLocks noGrp="1" noChangeArrowheads="1"/>
          </p:cNvSpPr>
          <p:nvPr>
            <p:ph type="body" idx="1"/>
          </p:nvPr>
        </p:nvSpPr>
        <p:spPr/>
        <p:txBody>
          <a:bodyPr/>
          <a:lstStyle/>
          <a:p>
            <a:pPr algn="r" rtl="1"/>
            <a:r>
              <a:rPr lang="fa-IR" sz="2800">
                <a:solidFill>
                  <a:srgbClr val="F8F8F8"/>
                </a:solidFill>
                <a:cs typeface="B Zar" pitchFamily="2" charset="-78"/>
              </a:rPr>
              <a:t>در مجموع می توان این نظریه را پذیرفت که </a:t>
            </a:r>
            <a:r>
              <a:rPr lang="fa-IR" sz="2800">
                <a:solidFill>
                  <a:srgbClr val="F8F8F8"/>
                </a:solidFill>
                <a:effectLst>
                  <a:outerShdw blurRad="38100" dist="38100" dir="2700000" algn="tl">
                    <a:srgbClr val="000000"/>
                  </a:outerShdw>
                </a:effectLst>
                <a:cs typeface="B Zar" pitchFamily="2" charset="-78"/>
              </a:rPr>
              <a:t>بین ارزش افزوده بازار با ارزش افزوده اقتصادی و معیارهای ارزیابی عملکرد سنتی نظیر </a:t>
            </a:r>
            <a:r>
              <a:rPr lang="en-US" sz="2800">
                <a:solidFill>
                  <a:srgbClr val="F8F8F8"/>
                </a:solidFill>
                <a:effectLst>
                  <a:outerShdw blurRad="38100" dist="38100" dir="2700000" algn="tl">
                    <a:srgbClr val="000000"/>
                  </a:outerShdw>
                </a:effectLst>
                <a:latin typeface="Arial" charset="0"/>
              </a:rPr>
              <a:t>ROE</a:t>
            </a:r>
            <a:r>
              <a:rPr lang="fa-IR" sz="2800">
                <a:solidFill>
                  <a:srgbClr val="F8F8F8"/>
                </a:solidFill>
                <a:effectLst>
                  <a:outerShdw blurRad="38100" dist="38100" dir="2700000" algn="tl">
                    <a:srgbClr val="000000"/>
                  </a:outerShdw>
                </a:effectLst>
                <a:latin typeface="Arial" charset="0"/>
              </a:rPr>
              <a:t> ، </a:t>
            </a:r>
            <a:r>
              <a:rPr lang="en-US" sz="2800">
                <a:solidFill>
                  <a:srgbClr val="F8F8F8"/>
                </a:solidFill>
                <a:effectLst>
                  <a:outerShdw blurRad="38100" dist="38100" dir="2700000" algn="tl">
                    <a:srgbClr val="000000"/>
                  </a:outerShdw>
                </a:effectLst>
                <a:latin typeface="Arial" charset="0"/>
              </a:rPr>
              <a:t>ROI</a:t>
            </a:r>
            <a:r>
              <a:rPr lang="fa-IR" sz="2800">
                <a:solidFill>
                  <a:srgbClr val="F8F8F8"/>
                </a:solidFill>
                <a:effectLst>
                  <a:outerShdw blurRad="38100" dist="38100" dir="2700000" algn="tl">
                    <a:srgbClr val="000000"/>
                  </a:outerShdw>
                </a:effectLst>
                <a:cs typeface="B Zar" pitchFamily="2" charset="-78"/>
              </a:rPr>
              <a:t> و رشد</a:t>
            </a:r>
            <a:r>
              <a:rPr lang="en-US" sz="2800">
                <a:solidFill>
                  <a:srgbClr val="F8F8F8"/>
                </a:solidFill>
                <a:effectLst>
                  <a:outerShdw blurRad="38100" dist="38100" dir="2700000" algn="tl">
                    <a:srgbClr val="000000"/>
                  </a:outerShdw>
                </a:effectLst>
                <a:latin typeface="Arial" charset="0"/>
              </a:rPr>
              <a:t> </a:t>
            </a:r>
            <a:r>
              <a:rPr lang="fa-IR" sz="2800">
                <a:solidFill>
                  <a:srgbClr val="F8F8F8"/>
                </a:solidFill>
                <a:effectLst>
                  <a:outerShdw blurRad="38100" dist="38100" dir="2700000" algn="tl">
                    <a:srgbClr val="000000"/>
                  </a:outerShdw>
                </a:effectLst>
                <a:latin typeface="Arial" charset="0"/>
              </a:rPr>
              <a:t> </a:t>
            </a:r>
            <a:r>
              <a:rPr lang="en-US" sz="2800">
                <a:solidFill>
                  <a:srgbClr val="F8F8F8"/>
                </a:solidFill>
                <a:effectLst>
                  <a:outerShdw blurRad="38100" dist="38100" dir="2700000" algn="tl">
                    <a:srgbClr val="000000"/>
                  </a:outerShdw>
                </a:effectLst>
                <a:latin typeface="Arial" charset="0"/>
              </a:rPr>
              <a:t>EPS</a:t>
            </a:r>
            <a:r>
              <a:rPr lang="fa-IR" sz="2800">
                <a:solidFill>
                  <a:srgbClr val="F8F8F8"/>
                </a:solidFill>
                <a:effectLst>
                  <a:outerShdw blurRad="38100" dist="38100" dir="2700000" algn="tl">
                    <a:srgbClr val="000000"/>
                  </a:outerShdw>
                </a:effectLst>
                <a:cs typeface="B Zar" pitchFamily="2" charset="-78"/>
              </a:rPr>
              <a:t>  درشرکتهای پذیرفته شده در بورس اوراق بهادار تهران رابطه معناداری</a:t>
            </a:r>
            <a:r>
              <a:rPr lang="fa-IR" sz="2800">
                <a:solidFill>
                  <a:srgbClr val="F8F8F8"/>
                </a:solidFill>
                <a:cs typeface="B Zar" pitchFamily="2" charset="-78"/>
              </a:rPr>
              <a:t> وجود دارد.</a:t>
            </a:r>
          </a:p>
          <a:p>
            <a:pPr algn="r" rtl="1"/>
            <a:r>
              <a:rPr lang="fa-IR" sz="2800">
                <a:solidFill>
                  <a:srgbClr val="F8F8F8"/>
                </a:solidFill>
                <a:cs typeface="B Zar" pitchFamily="2" charset="-78"/>
              </a:rPr>
              <a:t>این نظریه پذیرفته می شود که درشرکتهای پذیرفته شده در بورس اوراق بهادار تهران نیز </a:t>
            </a:r>
            <a:r>
              <a:rPr lang="fa-IR" sz="2800">
                <a:solidFill>
                  <a:srgbClr val="F8F8F8"/>
                </a:solidFill>
                <a:effectLst>
                  <a:outerShdw blurRad="38100" dist="38100" dir="2700000" algn="tl">
                    <a:srgbClr val="000000"/>
                  </a:outerShdw>
                </a:effectLst>
                <a:cs typeface="B Zar" pitchFamily="2" charset="-78"/>
              </a:rPr>
              <a:t>معیار ارزش افزوده اقتصادی بیش از سایر معیارهای مورد بررسی ، متصل به ارزشهای بازار</a:t>
            </a:r>
            <a:r>
              <a:rPr lang="fa-IR" sz="2800">
                <a:solidFill>
                  <a:srgbClr val="F8F8F8"/>
                </a:solidFill>
                <a:cs typeface="B Zar" pitchFamily="2" charset="-78"/>
              </a:rPr>
              <a:t> است .</a:t>
            </a:r>
          </a:p>
          <a:p>
            <a:pPr algn="r" rtl="1"/>
            <a:r>
              <a:rPr lang="fa-IR" sz="2800">
                <a:solidFill>
                  <a:srgbClr val="F8F8F8"/>
                </a:solidFill>
                <a:cs typeface="B Zar" pitchFamily="2" charset="-78"/>
              </a:rPr>
              <a:t>در نهایت ، نتیجه گیری می شود که ادعای شرکت مشاوره ای استرن استوارت و نیز طرفداران </a:t>
            </a:r>
            <a:r>
              <a:rPr lang="fa-IR" sz="2800">
                <a:solidFill>
                  <a:srgbClr val="F8F8F8"/>
                </a:solidFill>
                <a:effectLst>
                  <a:outerShdw blurRad="38100" dist="38100" dir="2700000" algn="tl">
                    <a:srgbClr val="000000"/>
                  </a:outerShdw>
                </a:effectLst>
                <a:cs typeface="B Zar" pitchFamily="2" charset="-78"/>
              </a:rPr>
              <a:t>مفاهیم ارزش افزوده اقتصادی و ارزش افزوده بازار</a:t>
            </a:r>
            <a:r>
              <a:rPr lang="fa-IR" sz="2800">
                <a:solidFill>
                  <a:srgbClr val="F8F8F8"/>
                </a:solidFill>
                <a:cs typeface="B Zar" pitchFamily="2" charset="-78"/>
              </a:rPr>
              <a:t> در </a:t>
            </a:r>
            <a:r>
              <a:rPr lang="fa-IR" sz="2800">
                <a:solidFill>
                  <a:srgbClr val="F8F8F8"/>
                </a:solidFill>
                <a:effectLst>
                  <a:outerShdw blurRad="38100" dist="38100" dir="2700000" algn="tl">
                    <a:srgbClr val="000000"/>
                  </a:outerShdw>
                </a:effectLst>
                <a:cs typeface="B Zar" pitchFamily="2" charset="-78"/>
              </a:rPr>
              <a:t>مورد بازار بورس اوراق بهادار تهران نیز صدق می کند.</a:t>
            </a:r>
            <a:endParaRPr lang="en-US" sz="2800">
              <a:solidFill>
                <a:srgbClr val="F8F8F8"/>
              </a:solidFill>
              <a:effectLst>
                <a:outerShdw blurRad="38100" dist="38100" dir="2700000" algn="tl">
                  <a:srgbClr val="000000"/>
                </a:outerShdw>
              </a:effectLst>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fa-IR" b="1">
                <a:solidFill>
                  <a:srgbClr val="FFFF00"/>
                </a:solidFill>
                <a:cs typeface="B Zar" pitchFamily="2" charset="-78"/>
              </a:rPr>
              <a:t>نتایج تحقیقات در صنعت</a:t>
            </a:r>
            <a:endParaRPr lang="en-US" b="1">
              <a:solidFill>
                <a:srgbClr val="FFFF00"/>
              </a:solidFill>
              <a:cs typeface="B Zar" pitchFamily="2" charset="-78"/>
            </a:endParaRPr>
          </a:p>
        </p:txBody>
      </p:sp>
      <p:sp>
        <p:nvSpPr>
          <p:cNvPr id="40963" name="Rectangle 3"/>
          <p:cNvSpPr>
            <a:spLocks noGrp="1" noChangeArrowheads="1"/>
          </p:cNvSpPr>
          <p:nvPr>
            <p:ph type="body" idx="1"/>
          </p:nvPr>
        </p:nvSpPr>
        <p:spPr>
          <a:xfrm>
            <a:off x="0" y="1341438"/>
            <a:ext cx="9144000" cy="5232400"/>
          </a:xfrm>
        </p:spPr>
        <p:txBody>
          <a:bodyPr/>
          <a:lstStyle/>
          <a:p>
            <a:pPr algn="r" rtl="1"/>
            <a:r>
              <a:rPr lang="fa-IR" sz="2800">
                <a:solidFill>
                  <a:srgbClr val="F8F8F8"/>
                </a:solidFill>
                <a:cs typeface="B Zar" pitchFamily="2" charset="-78"/>
              </a:rPr>
              <a:t> با توجه به نتایج آزمون فرضیه ها ، وجود رابطه بین </a:t>
            </a:r>
            <a:r>
              <a:rPr lang="en-US" sz="2800">
                <a:solidFill>
                  <a:srgbClr val="F8F8F8"/>
                </a:solidFill>
                <a:latin typeface="Arial" charset="0"/>
              </a:rPr>
              <a:t>EVA</a:t>
            </a:r>
            <a:r>
              <a:rPr lang="fa-IR" sz="2800">
                <a:solidFill>
                  <a:srgbClr val="F8F8F8"/>
                </a:solidFill>
                <a:latin typeface="Arial" charset="0"/>
              </a:rPr>
              <a:t> </a:t>
            </a:r>
            <a:r>
              <a:rPr lang="fa-IR" sz="2800">
                <a:solidFill>
                  <a:srgbClr val="F8F8F8"/>
                </a:solidFill>
                <a:latin typeface="Arial" charset="0"/>
                <a:cs typeface="B Zar" pitchFamily="2" charset="-78"/>
              </a:rPr>
              <a:t>شرکتهای پذیرفته شده صنعت سیمان در بورس اوراق بهادار تهران</a:t>
            </a:r>
            <a:r>
              <a:rPr lang="fa-IR" sz="2800">
                <a:solidFill>
                  <a:srgbClr val="F8F8F8"/>
                </a:solidFill>
                <a:cs typeface="B Zar" pitchFamily="2" charset="-78"/>
              </a:rPr>
              <a:t> با متغیرهای </a:t>
            </a:r>
            <a:r>
              <a:rPr lang="en-US" sz="2800">
                <a:solidFill>
                  <a:srgbClr val="F8F8F8"/>
                </a:solidFill>
                <a:latin typeface="Arial" charset="0"/>
              </a:rPr>
              <a:t>EPS</a:t>
            </a:r>
            <a:r>
              <a:rPr lang="fa-IR" sz="2800">
                <a:solidFill>
                  <a:srgbClr val="F8F8F8"/>
                </a:solidFill>
                <a:cs typeface="B Zar" pitchFamily="2" charset="-78"/>
              </a:rPr>
              <a:t> ، </a:t>
            </a:r>
            <a:r>
              <a:rPr lang="en-US" sz="2800">
                <a:solidFill>
                  <a:srgbClr val="F8F8F8"/>
                </a:solidFill>
                <a:latin typeface="Arial" charset="0"/>
              </a:rPr>
              <a:t>P</a:t>
            </a:r>
            <a:r>
              <a:rPr lang="en-US" sz="2800">
                <a:solidFill>
                  <a:srgbClr val="F8F8F8"/>
                </a:solidFill>
                <a:cs typeface="B Zar" pitchFamily="2" charset="-78"/>
              </a:rPr>
              <a:t> </a:t>
            </a:r>
            <a:r>
              <a:rPr lang="fa-IR" sz="2800">
                <a:solidFill>
                  <a:srgbClr val="F8F8F8"/>
                </a:solidFill>
                <a:cs typeface="B Zar" pitchFamily="2" charset="-78"/>
              </a:rPr>
              <a:t> و </a:t>
            </a:r>
            <a:r>
              <a:rPr lang="en-US" sz="2800">
                <a:solidFill>
                  <a:srgbClr val="F8F8F8"/>
                </a:solidFill>
                <a:latin typeface="Arial" charset="0"/>
              </a:rPr>
              <a:t>ROI</a:t>
            </a:r>
            <a:r>
              <a:rPr lang="fa-IR" sz="2800">
                <a:solidFill>
                  <a:srgbClr val="F8F8F8"/>
                </a:solidFill>
                <a:cs typeface="B Zar" pitchFamily="2" charset="-78"/>
              </a:rPr>
              <a:t> تأیید می گردد و در خصوص متغیرهای </a:t>
            </a:r>
            <a:r>
              <a:rPr lang="en-US" sz="2800">
                <a:solidFill>
                  <a:srgbClr val="F8F8F8"/>
                </a:solidFill>
                <a:latin typeface="Arial" charset="0"/>
              </a:rPr>
              <a:t>P/E</a:t>
            </a:r>
            <a:r>
              <a:rPr lang="fa-IR" sz="2800">
                <a:solidFill>
                  <a:srgbClr val="F8F8F8"/>
                </a:solidFill>
                <a:latin typeface="Arial" charset="0"/>
              </a:rPr>
              <a:t> ، </a:t>
            </a:r>
            <a:r>
              <a:rPr lang="en-US" sz="2800">
                <a:solidFill>
                  <a:srgbClr val="F8F8F8"/>
                </a:solidFill>
                <a:latin typeface="Arial" charset="0"/>
              </a:rPr>
              <a:t>DPS</a:t>
            </a:r>
            <a:r>
              <a:rPr lang="fa-IR" sz="2800">
                <a:solidFill>
                  <a:srgbClr val="F8F8F8"/>
                </a:solidFill>
                <a:latin typeface="Arial" charset="0"/>
              </a:rPr>
              <a:t> ، </a:t>
            </a:r>
            <a:r>
              <a:rPr lang="en-US" sz="2800">
                <a:solidFill>
                  <a:srgbClr val="F8F8F8"/>
                </a:solidFill>
                <a:latin typeface="Arial" charset="0"/>
              </a:rPr>
              <a:t>ROS</a:t>
            </a:r>
            <a:r>
              <a:rPr lang="fa-IR" sz="2800">
                <a:solidFill>
                  <a:srgbClr val="F8F8F8"/>
                </a:solidFill>
                <a:latin typeface="Arial" charset="0"/>
              </a:rPr>
              <a:t> و </a:t>
            </a:r>
            <a:r>
              <a:rPr lang="en-US" sz="2800">
                <a:solidFill>
                  <a:srgbClr val="F8F8F8"/>
                </a:solidFill>
                <a:latin typeface="Arial" charset="0"/>
              </a:rPr>
              <a:t>RI</a:t>
            </a:r>
            <a:r>
              <a:rPr lang="fa-IR" sz="2800">
                <a:solidFill>
                  <a:srgbClr val="F8F8F8"/>
                </a:solidFill>
                <a:cs typeface="B Zar" pitchFamily="2" charset="-78"/>
              </a:rPr>
              <a:t> رد می گردد. </a:t>
            </a:r>
          </a:p>
          <a:p>
            <a:pPr algn="r" rtl="1"/>
            <a:r>
              <a:rPr lang="fa-IR" sz="2800">
                <a:solidFill>
                  <a:srgbClr val="F8F8F8"/>
                </a:solidFill>
                <a:cs typeface="B Zar" pitchFamily="2" charset="-78"/>
              </a:rPr>
              <a:t>با توجه به نتایج ضریب تعیین تعدیل شده ، شواهدی به دست آمده که 90% تغییرات </a:t>
            </a:r>
            <a:r>
              <a:rPr lang="en-US" sz="2800">
                <a:solidFill>
                  <a:srgbClr val="F8F8F8"/>
                </a:solidFill>
                <a:latin typeface="Arial" charset="0"/>
              </a:rPr>
              <a:t>EVA</a:t>
            </a:r>
            <a:r>
              <a:rPr lang="fa-IR" sz="2800">
                <a:solidFill>
                  <a:srgbClr val="F8F8F8"/>
                </a:solidFill>
                <a:cs typeface="B Zar" pitchFamily="2" charset="-78"/>
              </a:rPr>
              <a:t> توسط </a:t>
            </a:r>
            <a:r>
              <a:rPr lang="en-US" sz="2800">
                <a:solidFill>
                  <a:srgbClr val="F8F8F8"/>
                </a:solidFill>
                <a:latin typeface="Arial" charset="0"/>
              </a:rPr>
              <a:t>EPS </a:t>
            </a:r>
            <a:r>
              <a:rPr lang="fa-IR" sz="2800">
                <a:solidFill>
                  <a:srgbClr val="F8F8F8"/>
                </a:solidFill>
                <a:cs typeface="B Zar" pitchFamily="2" charset="-78"/>
              </a:rPr>
              <a:t>، </a:t>
            </a:r>
            <a:r>
              <a:rPr lang="en-US" sz="2800">
                <a:solidFill>
                  <a:srgbClr val="F8F8F8"/>
                </a:solidFill>
                <a:latin typeface="Arial" charset="0"/>
              </a:rPr>
              <a:t>P</a:t>
            </a:r>
            <a:r>
              <a:rPr lang="en-US" sz="2800">
                <a:solidFill>
                  <a:srgbClr val="F8F8F8"/>
                </a:solidFill>
                <a:cs typeface="B Zar" pitchFamily="2" charset="-78"/>
              </a:rPr>
              <a:t> </a:t>
            </a:r>
            <a:r>
              <a:rPr lang="fa-IR" sz="2800">
                <a:solidFill>
                  <a:srgbClr val="F8F8F8"/>
                </a:solidFill>
                <a:cs typeface="B Zar" pitchFamily="2" charset="-78"/>
              </a:rPr>
              <a:t> و </a:t>
            </a:r>
            <a:r>
              <a:rPr lang="en-US" sz="2800">
                <a:solidFill>
                  <a:srgbClr val="F8F8F8"/>
                </a:solidFill>
                <a:latin typeface="Arial" charset="0"/>
              </a:rPr>
              <a:t>ROI</a:t>
            </a:r>
            <a:r>
              <a:rPr lang="fa-IR" sz="2800">
                <a:solidFill>
                  <a:srgbClr val="F8F8F8"/>
                </a:solidFill>
                <a:cs typeface="B Zar" pitchFamily="2" charset="-78"/>
              </a:rPr>
              <a:t> تبیین می شود.</a:t>
            </a:r>
          </a:p>
          <a:p>
            <a:pPr algn="r" rtl="1"/>
            <a:r>
              <a:rPr lang="fa-IR" sz="2800">
                <a:solidFill>
                  <a:srgbClr val="F8F8F8"/>
                </a:solidFill>
                <a:cs typeface="B Zar" pitchFamily="2" charset="-78"/>
              </a:rPr>
              <a:t>وجود رابطه بین </a:t>
            </a:r>
            <a:r>
              <a:rPr lang="en-US" sz="2800">
                <a:solidFill>
                  <a:srgbClr val="F8F8F8"/>
                </a:solidFill>
                <a:latin typeface="Arial" charset="0"/>
              </a:rPr>
              <a:t>MVA</a:t>
            </a:r>
            <a:r>
              <a:rPr lang="fa-IR" sz="2800">
                <a:solidFill>
                  <a:srgbClr val="F8F8F8"/>
                </a:solidFill>
                <a:cs typeface="B Zar" pitchFamily="2" charset="-78"/>
              </a:rPr>
              <a:t> </a:t>
            </a:r>
            <a:r>
              <a:rPr lang="fa-IR" sz="2800">
                <a:solidFill>
                  <a:srgbClr val="F8F8F8"/>
                </a:solidFill>
                <a:latin typeface="Arial" charset="0"/>
                <a:cs typeface="B Zar" pitchFamily="2" charset="-78"/>
              </a:rPr>
              <a:t>شرکتهای پذیرفته شده صنعت سیمان در بورس اوراق بهادار تهران با متغیرهای </a:t>
            </a:r>
            <a:r>
              <a:rPr lang="en-US" sz="2800">
                <a:solidFill>
                  <a:srgbClr val="F8F8F8"/>
                </a:solidFill>
                <a:latin typeface="Arial" charset="0"/>
                <a:cs typeface="B Zar" pitchFamily="2" charset="-78"/>
              </a:rPr>
              <a:t>ROI </a:t>
            </a:r>
            <a:r>
              <a:rPr lang="fa-IR" sz="2800">
                <a:solidFill>
                  <a:srgbClr val="F8F8F8"/>
                </a:solidFill>
                <a:latin typeface="Arial" charset="0"/>
                <a:cs typeface="B Zar" pitchFamily="2" charset="-78"/>
              </a:rPr>
              <a:t>،</a:t>
            </a:r>
            <a:r>
              <a:rPr lang="en-US" sz="2800">
                <a:solidFill>
                  <a:srgbClr val="F8F8F8"/>
                </a:solidFill>
                <a:latin typeface="Arial" charset="0"/>
                <a:cs typeface="B Zar" pitchFamily="2" charset="-78"/>
              </a:rPr>
              <a:t>ROS</a:t>
            </a:r>
            <a:r>
              <a:rPr lang="fa-IR" sz="2800">
                <a:solidFill>
                  <a:srgbClr val="F8F8F8"/>
                </a:solidFill>
                <a:latin typeface="Arial" charset="0"/>
                <a:cs typeface="B Zar" pitchFamily="2" charset="-78"/>
              </a:rPr>
              <a:t> و </a:t>
            </a:r>
            <a:r>
              <a:rPr lang="en-US" sz="2800">
                <a:solidFill>
                  <a:srgbClr val="F8F8F8"/>
                </a:solidFill>
                <a:latin typeface="Arial" charset="0"/>
                <a:cs typeface="B Zar" pitchFamily="2" charset="-78"/>
              </a:rPr>
              <a:t>RI</a:t>
            </a:r>
            <a:r>
              <a:rPr lang="fa-IR" sz="2800">
                <a:solidFill>
                  <a:srgbClr val="F8F8F8"/>
                </a:solidFill>
                <a:latin typeface="Arial" charset="0"/>
                <a:cs typeface="B Zar" pitchFamily="2" charset="-78"/>
              </a:rPr>
              <a:t> </a:t>
            </a:r>
            <a:r>
              <a:rPr lang="fa-IR" sz="2800">
                <a:solidFill>
                  <a:srgbClr val="F8F8F8"/>
                </a:solidFill>
                <a:cs typeface="B Zar" pitchFamily="2" charset="-78"/>
              </a:rPr>
              <a:t>تأیید می گردد و در خصوص متغیرهای </a:t>
            </a:r>
            <a:r>
              <a:rPr lang="en-US" sz="2800">
                <a:solidFill>
                  <a:srgbClr val="F8F8F8"/>
                </a:solidFill>
                <a:latin typeface="Arial" charset="0"/>
              </a:rPr>
              <a:t>P/E</a:t>
            </a:r>
            <a:r>
              <a:rPr lang="fa-IR" sz="2800">
                <a:solidFill>
                  <a:srgbClr val="F8F8F8"/>
                </a:solidFill>
                <a:latin typeface="Arial" charset="0"/>
              </a:rPr>
              <a:t> ، </a:t>
            </a:r>
            <a:r>
              <a:rPr lang="en-US" sz="2800">
                <a:solidFill>
                  <a:srgbClr val="F8F8F8"/>
                </a:solidFill>
                <a:latin typeface="Arial" charset="0"/>
              </a:rPr>
              <a:t>EPS </a:t>
            </a:r>
            <a:r>
              <a:rPr lang="fa-IR" sz="2800">
                <a:solidFill>
                  <a:srgbClr val="F8F8F8"/>
                </a:solidFill>
                <a:latin typeface="Arial" charset="0"/>
              </a:rPr>
              <a:t>،</a:t>
            </a:r>
            <a:r>
              <a:rPr lang="en-US" sz="2800">
                <a:solidFill>
                  <a:srgbClr val="F8F8F8"/>
                </a:solidFill>
                <a:latin typeface="Arial" charset="0"/>
              </a:rPr>
              <a:t>DPS</a:t>
            </a:r>
            <a:r>
              <a:rPr lang="fa-IR" sz="2800">
                <a:solidFill>
                  <a:srgbClr val="F8F8F8"/>
                </a:solidFill>
                <a:latin typeface="Arial" charset="0"/>
              </a:rPr>
              <a:t> ، </a:t>
            </a:r>
            <a:r>
              <a:rPr lang="en-US" sz="2800">
                <a:solidFill>
                  <a:srgbClr val="F8F8F8"/>
                </a:solidFill>
                <a:latin typeface="Arial" charset="0"/>
              </a:rPr>
              <a:t>P</a:t>
            </a:r>
            <a:r>
              <a:rPr lang="fa-IR" sz="2800">
                <a:solidFill>
                  <a:srgbClr val="F8F8F8"/>
                </a:solidFill>
                <a:latin typeface="Arial" charset="0"/>
              </a:rPr>
              <a:t> و</a:t>
            </a:r>
            <a:r>
              <a:rPr lang="en-US" sz="2800">
                <a:solidFill>
                  <a:srgbClr val="F8F8F8"/>
                </a:solidFill>
                <a:latin typeface="Arial" charset="0"/>
              </a:rPr>
              <a:t> EVA</a:t>
            </a:r>
            <a:r>
              <a:rPr lang="fa-IR" sz="2800">
                <a:solidFill>
                  <a:srgbClr val="F8F8F8"/>
                </a:solidFill>
                <a:latin typeface="Arial" charset="0"/>
              </a:rPr>
              <a:t> تأیید نمی شود.</a:t>
            </a:r>
          </a:p>
          <a:p>
            <a:pPr algn="r" rtl="1"/>
            <a:r>
              <a:rPr lang="fa-IR" sz="2800">
                <a:solidFill>
                  <a:srgbClr val="F8F8F8"/>
                </a:solidFill>
                <a:latin typeface="Arial" charset="0"/>
              </a:rPr>
              <a:t>تنها وجود رابطه بین دو متغیر </a:t>
            </a:r>
            <a:r>
              <a:rPr lang="en-US" sz="2800">
                <a:solidFill>
                  <a:srgbClr val="F8F8F8"/>
                </a:solidFill>
                <a:latin typeface="Arial" charset="0"/>
              </a:rPr>
              <a:t>EVA</a:t>
            </a:r>
            <a:r>
              <a:rPr lang="fa-IR" sz="2800">
                <a:solidFill>
                  <a:srgbClr val="F8F8F8"/>
                </a:solidFill>
                <a:latin typeface="Arial" charset="0"/>
              </a:rPr>
              <a:t> و </a:t>
            </a:r>
            <a:r>
              <a:rPr lang="en-US" sz="2800">
                <a:solidFill>
                  <a:srgbClr val="F8F8F8"/>
                </a:solidFill>
                <a:latin typeface="Arial" charset="0"/>
              </a:rPr>
              <a:t>MVA</a:t>
            </a:r>
            <a:r>
              <a:rPr lang="fa-IR" sz="2800">
                <a:solidFill>
                  <a:srgbClr val="F8F8F8"/>
                </a:solidFill>
                <a:latin typeface="Arial" charset="0"/>
              </a:rPr>
              <a:t> با </a:t>
            </a:r>
            <a:r>
              <a:rPr lang="en-US" sz="2800">
                <a:solidFill>
                  <a:srgbClr val="F8F8F8"/>
                </a:solidFill>
                <a:latin typeface="Arial" charset="0"/>
              </a:rPr>
              <a:t>ROI</a:t>
            </a:r>
            <a:r>
              <a:rPr lang="fa-IR" sz="2800">
                <a:solidFill>
                  <a:srgbClr val="F8F8F8"/>
                </a:solidFill>
                <a:latin typeface="Arial" charset="0"/>
              </a:rPr>
              <a:t> به صورت مشترک تأیید شده است .</a:t>
            </a:r>
            <a:endParaRPr lang="fa-IR" sz="2800">
              <a:solidFill>
                <a:srgbClr val="F8F8F8"/>
              </a:solidFill>
              <a:cs typeface="B Zar" pitchFamily="2" charset="-78"/>
            </a:endParaRPr>
          </a:p>
          <a:p>
            <a:pPr algn="r" rtl="1">
              <a:buFontTx/>
              <a:buNone/>
            </a:pPr>
            <a:endParaRPr lang="en-US" sz="2800">
              <a:solidFill>
                <a:srgbClr val="F8F8F8"/>
              </a:solidFill>
              <a:cs typeface="B Zar" pitchFamily="2" charset="-78"/>
            </a:endParaRPr>
          </a:p>
        </p:txBody>
      </p:sp>
    </p:spTree>
  </p:cSld>
  <p:clrMapOvr>
    <a:masterClrMapping/>
  </p:clrMapOvr>
  <p:transition>
    <p:wheel spokes="3"/>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type="body" idx="1"/>
          </p:nvPr>
        </p:nvSpPr>
        <p:spPr/>
        <p:txBody>
          <a:bodyPr/>
          <a:lstStyle/>
          <a:p>
            <a:pPr algn="ctr" rtl="1">
              <a:buFontTx/>
              <a:buNone/>
            </a:pPr>
            <a:endParaRPr lang="fa-IR" sz="4400">
              <a:cs typeface="B Zar" pitchFamily="2" charset="-78"/>
            </a:endParaRPr>
          </a:p>
          <a:p>
            <a:pPr algn="ctr" rtl="1">
              <a:buFontTx/>
              <a:buNone/>
            </a:pPr>
            <a:endParaRPr lang="fa-IR" sz="4400">
              <a:cs typeface="B Zar" pitchFamily="2" charset="-78"/>
            </a:endParaRPr>
          </a:p>
          <a:p>
            <a:pPr algn="ctr" rtl="1">
              <a:buFontTx/>
              <a:buNone/>
            </a:pPr>
            <a:r>
              <a:rPr lang="fa-IR" sz="4400">
                <a:cs typeface="B Zar" pitchFamily="2" charset="-78"/>
              </a:rPr>
              <a:t>با تشکر</a:t>
            </a:r>
            <a:endParaRPr lang="en-US" sz="4400">
              <a:cs typeface="B Zar" pitchFamily="2" charset="-78"/>
            </a:endParaRPr>
          </a:p>
        </p:txBody>
      </p:sp>
    </p:spTree>
  </p:cSld>
  <p:clrMapOvr>
    <a:masterClrMapping/>
  </p:clrMapOvr>
  <p:transition>
    <p:wheel spokes="3"/>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EFINEDINNAVIGATOR" val="False"/>
  <p:tag name="HOTSPOTTYPE" val="None"/>
  <p:tag name="BRANCHTO" val="264"/>
</p:tagLst>
</file>

<file path=ppt/theme/theme1.xml><?xml version="1.0" encoding="utf-8"?>
<a:theme xmlns:a="http://schemas.openxmlformats.org/drawingml/2006/main" name="Financial Overview">
  <a:themeElements>
    <a:clrScheme name="Financial Overview 1">
      <a:dk1>
        <a:srgbClr val="000000"/>
      </a:dk1>
      <a:lt1>
        <a:srgbClr val="006666"/>
      </a:lt1>
      <a:dk2>
        <a:srgbClr val="FFFFFF"/>
      </a:dk2>
      <a:lt2>
        <a:srgbClr val="969696"/>
      </a:lt2>
      <a:accent1>
        <a:srgbClr val="99FFCC"/>
      </a:accent1>
      <a:accent2>
        <a:srgbClr val="00CCCC"/>
      </a:accent2>
      <a:accent3>
        <a:srgbClr val="AAB8B8"/>
      </a:accent3>
      <a:accent4>
        <a:srgbClr val="000000"/>
      </a:accent4>
      <a:accent5>
        <a:srgbClr val="CAFFE2"/>
      </a:accent5>
      <a:accent6>
        <a:srgbClr val="00B9B9"/>
      </a:accent6>
      <a:hlink>
        <a:srgbClr val="CCCCFF"/>
      </a:hlink>
      <a:folHlink>
        <a:srgbClr val="A3BABA"/>
      </a:folHlink>
    </a:clrScheme>
    <a:fontScheme name="Financial Overview">
      <a:majorFont>
        <a:latin typeface="Arial Black"/>
        <a:ea typeface=""/>
        <a:cs typeface="Arial"/>
      </a:majorFont>
      <a:minorFont>
        <a:latin typeface="Arial Black"/>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cs typeface="B Zar" pitchFamily="2" charset="-78"/>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cs typeface="B Zar" pitchFamily="2" charset="-78"/>
          </a:defRPr>
        </a:defPPr>
      </a:lstStyle>
    </a:lnDef>
  </a:objectDefaults>
  <a:extraClrSchemeLst>
    <a:extraClrScheme>
      <a:clrScheme name="Financial Overview 1">
        <a:dk1>
          <a:srgbClr val="000000"/>
        </a:dk1>
        <a:lt1>
          <a:srgbClr val="006666"/>
        </a:lt1>
        <a:dk2>
          <a:srgbClr val="FFFFFF"/>
        </a:dk2>
        <a:lt2>
          <a:srgbClr val="969696"/>
        </a:lt2>
        <a:accent1>
          <a:srgbClr val="99FFCC"/>
        </a:accent1>
        <a:accent2>
          <a:srgbClr val="00CCCC"/>
        </a:accent2>
        <a:accent3>
          <a:srgbClr val="AAB8B8"/>
        </a:accent3>
        <a:accent4>
          <a:srgbClr val="000000"/>
        </a:accent4>
        <a:accent5>
          <a:srgbClr val="CAFFE2"/>
        </a:accent5>
        <a:accent6>
          <a:srgbClr val="00B9B9"/>
        </a:accent6>
        <a:hlink>
          <a:srgbClr val="CCCCFF"/>
        </a:hlink>
        <a:folHlink>
          <a:srgbClr val="A3BABA"/>
        </a:folHlink>
      </a:clrScheme>
      <a:clrMap bg1="lt1" tx1="dk1" bg2="lt2" tx2="dk2" accent1="accent1" accent2="accent2" accent3="accent3" accent4="accent4" accent5="accent5" accent6="accent6" hlink="hlink" folHlink="folHlink"/>
    </a:extraClrScheme>
    <a:extraClrScheme>
      <a:clrScheme name="Financial Overview 2">
        <a:dk1>
          <a:srgbClr val="000000"/>
        </a:dk1>
        <a:lt1>
          <a:srgbClr val="FFFFCC"/>
        </a:lt1>
        <a:dk2>
          <a:srgbClr val="000000"/>
        </a:dk2>
        <a:lt2>
          <a:srgbClr val="808000"/>
        </a:lt2>
        <a:accent1>
          <a:srgbClr val="669900"/>
        </a:accent1>
        <a:accent2>
          <a:srgbClr val="800000"/>
        </a:accent2>
        <a:accent3>
          <a:srgbClr val="FFFFE2"/>
        </a:accent3>
        <a:accent4>
          <a:srgbClr val="000000"/>
        </a:accent4>
        <a:accent5>
          <a:srgbClr val="B8CAAA"/>
        </a:accent5>
        <a:accent6>
          <a:srgbClr val="730000"/>
        </a:accent6>
        <a:hlink>
          <a:srgbClr val="CC9900"/>
        </a:hlink>
        <a:folHlink>
          <a:srgbClr val="FFCC66"/>
        </a:folHlink>
      </a:clrScheme>
      <a:clrMap bg1="lt1" tx1="dk1" bg2="lt2" tx2="dk2" accent1="accent1" accent2="accent2" accent3="accent3" accent4="accent4" accent5="accent5" accent6="accent6" hlink="hlink" folHlink="folHlink"/>
    </a:extraClrScheme>
    <a:extraClrScheme>
      <a:clrScheme name="Financial Overview 3">
        <a:dk1>
          <a:srgbClr val="000000"/>
        </a:dk1>
        <a:lt1>
          <a:srgbClr val="FFFFFF"/>
        </a:lt1>
        <a:dk2>
          <a:srgbClr val="B2B2B2"/>
        </a:dk2>
        <a:lt2>
          <a:srgbClr val="B2B2B2"/>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Financial Overview 4">
        <a:dk1>
          <a:srgbClr val="000000"/>
        </a:dk1>
        <a:lt1>
          <a:srgbClr val="336699"/>
        </a:lt1>
        <a:dk2>
          <a:srgbClr val="FFFFFF"/>
        </a:dk2>
        <a:lt2>
          <a:srgbClr val="6F9FCF"/>
        </a:lt2>
        <a:accent1>
          <a:srgbClr val="336633"/>
        </a:accent1>
        <a:accent2>
          <a:srgbClr val="00FFFF"/>
        </a:accent2>
        <a:accent3>
          <a:srgbClr val="ADB8CA"/>
        </a:accent3>
        <a:accent4>
          <a:srgbClr val="000000"/>
        </a:accent4>
        <a:accent5>
          <a:srgbClr val="ADB8AD"/>
        </a:accent5>
        <a:accent6>
          <a:srgbClr val="00E7E7"/>
        </a:accent6>
        <a:hlink>
          <a:srgbClr val="009999"/>
        </a:hlink>
        <a:folHlink>
          <a:srgbClr val="9CBCD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Melancholy abstract design template</Template>
  <TotalTime>3</TotalTime>
  <Words>2167</Words>
  <Application>Microsoft Office PowerPoint</Application>
  <PresentationFormat>On-screen Show (4:3)</PresentationFormat>
  <Paragraphs>203</Paragraphs>
  <Slides>37</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Financial Overview</vt:lpstr>
      <vt:lpstr>Equation</vt:lpstr>
      <vt:lpstr>تجزیه و تحلیل ارزش افزوده ، ارزش افزوده اقتصادی و ارزش افزوده بازار جهت ارزیابی عملکرد شرکتها</vt:lpstr>
      <vt:lpstr>مفهوم ارزش  </vt:lpstr>
      <vt:lpstr>PowerPoint Presentation</vt:lpstr>
      <vt:lpstr>ارزش آفرینی                         Value Creation</vt:lpstr>
      <vt:lpstr>ارزش</vt:lpstr>
      <vt:lpstr>ارزش افزوده   Value Added        </vt:lpstr>
      <vt:lpstr>روشهای محاسبۀ ارزش افزوده</vt:lpstr>
      <vt:lpstr>کارکردهای ارزش افزوده</vt:lpstr>
      <vt:lpstr>روشهای ارزیابی و سنجش عملکرد</vt:lpstr>
      <vt:lpstr>Balanced Scorecardمعیار سنجش جامع عملکرد    </vt:lpstr>
      <vt:lpstr>روشهای ارزیابی و سنجش عملکرد</vt:lpstr>
      <vt:lpstr>الف-روشهای سنتی:</vt:lpstr>
      <vt:lpstr>الف-روشهای سنتی:</vt:lpstr>
      <vt:lpstr>الف-روشهای سنتی:</vt:lpstr>
      <vt:lpstr>الف-روشهای سنتی:</vt:lpstr>
      <vt:lpstr>الف-روشهای سنتی:</vt:lpstr>
      <vt:lpstr>روشهای ارزیابی و سنجش عملکرد</vt:lpstr>
      <vt:lpstr>1-ارزش افزوده اقتصادی(EVA) </vt:lpstr>
      <vt:lpstr>1-ارزش افزوده اقتصادی(EVA)</vt:lpstr>
      <vt:lpstr>PowerPoint Presentation</vt:lpstr>
      <vt:lpstr>روش محاسبهEVA : </vt:lpstr>
      <vt:lpstr>روش محاسبۀ EVA :</vt:lpstr>
      <vt:lpstr>کاربردهای ارزش افزوده اقتصادی:</vt:lpstr>
      <vt:lpstr>2- ارزش افزوده بازار (MVA)</vt:lpstr>
      <vt:lpstr>2- ارزش افزوده بازار (MVA)</vt:lpstr>
      <vt:lpstr>تحقیقات انجام شده در تائید EVA به عنوان محرکه MVA : </vt:lpstr>
      <vt:lpstr>PowerPoint Presentation</vt:lpstr>
      <vt:lpstr>PowerPoint Presentation</vt:lpstr>
      <vt:lpstr>روش محاسبه :MVA</vt:lpstr>
      <vt:lpstr>سنجش آزمون معناداری ارتباط EVA و MVA با سایر متغیرهای مالی</vt:lpstr>
      <vt:lpstr>نتایج تحقیقات در بازار</vt:lpstr>
      <vt:lpstr>نتایج تحقیقات در بازار</vt:lpstr>
      <vt:lpstr>نتایج تحقیقات در بازار</vt:lpstr>
      <vt:lpstr>نتایج تحقیقات در بازار</vt:lpstr>
      <vt:lpstr>نتایج تحقیقات در بازار</vt:lpstr>
      <vt:lpstr>نتایج تحقیقات در صنعت</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Anni</dc:creator>
  <cp:lastModifiedBy>Windows User</cp:lastModifiedBy>
  <cp:revision>13</cp:revision>
  <dcterms:created xsi:type="dcterms:W3CDTF">2005-12-11T18:05:50Z</dcterms:created>
  <dcterms:modified xsi:type="dcterms:W3CDTF">2020-05-17T00:46:52Z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2</vt:i4>
  </property>
  <property fmtid="{D5CDD505-2E9C-101B-9397-08002B2CF9AE}" pid="3" name="LCID">
    <vt:i4>1033</vt:i4>
  </property>
</Properties>
</file>