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66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5C9656A-5D32-4815-A8FC-A9C722E9E5E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19CAA89-3DB9-4D74-8889-D42BF57C221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5C9656A-5D32-4815-A8FC-A9C722E9E5E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19CAA89-3DB9-4D74-8889-D42BF57C2210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5C9656A-5D32-4815-A8FC-A9C722E9E5E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19CAA89-3DB9-4D74-8889-D42BF57C221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9656A-5D32-4815-A8FC-A9C722E9E5E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CAA89-3DB9-4D74-8889-D42BF57C2210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9656A-5D32-4815-A8FC-A9C722E9E5E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CAA89-3DB9-4D74-8889-D42BF57C2210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5C9656A-5D32-4815-A8FC-A9C722E9E5E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19CAA89-3DB9-4D74-8889-D42BF57C2210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9656A-5D32-4815-A8FC-A9C722E9E5E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CAA89-3DB9-4D74-8889-D42BF57C221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5C9656A-5D32-4815-A8FC-A9C722E9E5E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19CAA89-3DB9-4D74-8889-D42BF57C2210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5C9656A-5D32-4815-A8FC-A9C722E9E5E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19CAA89-3DB9-4D74-8889-D42BF57C2210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9656A-5D32-4815-A8FC-A9C722E9E5E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CAA89-3DB9-4D74-8889-D42BF57C221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9656A-5D32-4815-A8FC-A9C722E9E5E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9CAA89-3DB9-4D74-8889-D42BF57C2210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5C9656A-5D32-4815-A8FC-A9C722E9E5E2}" type="datetimeFigureOut">
              <a:rPr lang="fa-IR" smtClean="0"/>
              <a:pPr/>
              <a:t>11/10/1441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19CAA89-3DB9-4D74-8889-D42BF57C2210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r" rtl="1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rtl="1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5.bin"/><Relationship Id="rId10" Type="http://schemas.openxmlformats.org/officeDocument/2006/relationships/image" Target="../media/image9.wmf"/><Relationship Id="rId4" Type="http://schemas.openxmlformats.org/officeDocument/2006/relationships/image" Target="../media/image6.wmf"/><Relationship Id="rId9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2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BE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260648"/>
            <a:ext cx="4703431" cy="4728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2040" y="692696"/>
            <a:ext cx="3600432" cy="1037130"/>
          </a:xfrm>
        </p:spPr>
        <p:txBody>
          <a:bodyPr>
            <a:normAutofit/>
          </a:bodyPr>
          <a:lstStyle/>
          <a:p>
            <a:pPr algn="just"/>
            <a:r>
              <a:rPr lang="fa-IR" sz="4400" dirty="0" smtClean="0">
                <a:solidFill>
                  <a:srgbClr val="00B0F0"/>
                </a:solidFill>
                <a:cs typeface="B Titr" pitchFamily="2" charset="-78"/>
              </a:rPr>
              <a:t>ترکیبات یونی:</a:t>
            </a:r>
            <a:endParaRPr lang="fa-IR" sz="4400" dirty="0">
              <a:solidFill>
                <a:srgbClr val="00B0F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63688" y="1988840"/>
            <a:ext cx="7128792" cy="424847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</a:rPr>
              <a:t>1- فلزات </a:t>
            </a: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 کاتیون با ازدست دادن </a:t>
            </a:r>
            <a:r>
              <a:rPr lang="en-US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e</a:t>
            </a: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  آرایش گاز نجیب </a:t>
            </a:r>
          </a:p>
          <a:p>
            <a:pPr algn="just">
              <a:lnSpc>
                <a:spcPct val="150000"/>
              </a:lnSpc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2- نافلزات  آنیون با گرفتن </a:t>
            </a:r>
            <a:r>
              <a:rPr lang="en-US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e</a:t>
            </a: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  آرایش گاز نجیب </a:t>
            </a:r>
          </a:p>
          <a:p>
            <a:pPr algn="just">
              <a:lnSpc>
                <a:spcPct val="150000"/>
              </a:lnSpc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3- هر عنصر حداکثر </a:t>
            </a:r>
            <a:r>
              <a:rPr lang="en-US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e</a:t>
            </a: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3 می‌دهد یا می‌گیرد به جز </a:t>
            </a:r>
            <a:r>
              <a:rPr lang="fa-IR" sz="3200" baseline="300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+4</a:t>
            </a:r>
            <a:r>
              <a:rPr lang="en-US" sz="32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Sn</a:t>
            </a:r>
            <a:r>
              <a:rPr lang="fa-IR" sz="3200" smtClean="0">
                <a:solidFill>
                  <a:srgbClr val="7030A0"/>
                </a:solidFill>
                <a:cs typeface="B Homa" pitchFamily="2" charset="-78"/>
                <a:sym typeface="Symbol"/>
              </a:rPr>
              <a:t> </a:t>
            </a:r>
            <a:r>
              <a:rPr lang="fa-IR" sz="2400" smtClean="0">
                <a:solidFill>
                  <a:srgbClr val="7030A0"/>
                </a:solidFill>
                <a:cs typeface="B Homa" pitchFamily="2" charset="-78"/>
                <a:sym typeface="Symbol"/>
              </a:rPr>
              <a:t>   و برخی کاتیونها در شرایط استثنایی       </a:t>
            </a:r>
            <a:endParaRPr lang="fa-IR" sz="2400" dirty="0" smtClean="0">
              <a:solidFill>
                <a:srgbClr val="7030A0"/>
              </a:solidFill>
              <a:cs typeface="B Homa" pitchFamily="2" charset="-78"/>
              <a:sym typeface="Symbol"/>
            </a:endParaRPr>
          </a:p>
          <a:p>
            <a:pPr algn="just">
              <a:lnSpc>
                <a:spcPct val="150000"/>
              </a:lnSpc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4- از کنار هم قرار گرفتن آنیون و کانیون  شبکه بلور 3 بعدی</a:t>
            </a:r>
          </a:p>
          <a:p>
            <a:pPr algn="just">
              <a:lnSpc>
                <a:spcPct val="150000"/>
              </a:lnSpc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5- ترکیبات یونی (نمک‌ها) سخت و شکننده و تعدادی ملکول آب  درون خود داشته باشند که به آن‌ها نمک‌های آب تبلور می‌گویند. </a:t>
            </a:r>
            <a:endParaRPr lang="fa-IR" sz="2400" dirty="0">
              <a:solidFill>
                <a:srgbClr val="7030A0"/>
              </a:solidFill>
              <a:cs typeface="B Homa" pitchFamily="2" charset="-78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23928" y="571480"/>
            <a:ext cx="4677132" cy="1037130"/>
          </a:xfrm>
        </p:spPr>
        <p:txBody>
          <a:bodyPr>
            <a:noAutofit/>
          </a:bodyPr>
          <a:lstStyle/>
          <a:p>
            <a:pPr algn="just"/>
            <a:r>
              <a:rPr lang="fa-IR" sz="4400" dirty="0" smtClean="0">
                <a:solidFill>
                  <a:srgbClr val="00B0F0"/>
                </a:solidFill>
                <a:cs typeface="B Titr" pitchFamily="2" charset="-78"/>
              </a:rPr>
              <a:t>نکات کلیدی فلزات:</a:t>
            </a:r>
            <a:endParaRPr lang="fa-IR" sz="4400" dirty="0">
              <a:solidFill>
                <a:srgbClr val="00B0F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71670" y="1857364"/>
            <a:ext cx="6643734" cy="4643470"/>
          </a:xfrm>
        </p:spPr>
        <p:txBody>
          <a:bodyPr>
            <a:normAutofit/>
          </a:bodyPr>
          <a:lstStyle/>
          <a:p>
            <a:pPr algn="just"/>
            <a:r>
              <a:rPr lang="fa-IR" dirty="0" smtClean="0">
                <a:solidFill>
                  <a:srgbClr val="7030A0"/>
                </a:solidFill>
                <a:cs typeface="B Homa" pitchFamily="2" charset="-78"/>
              </a:rPr>
              <a:t>1- گروه اول </a:t>
            </a:r>
            <a:r>
              <a:rPr lang="en-US" dirty="0" smtClean="0">
                <a:solidFill>
                  <a:srgbClr val="7030A0"/>
                </a:solidFill>
                <a:cs typeface="B Homa" pitchFamily="2" charset="-78"/>
              </a:rPr>
              <a:t>IA</a:t>
            </a:r>
            <a:r>
              <a:rPr lang="fa-IR" dirty="0" smtClean="0">
                <a:solidFill>
                  <a:srgbClr val="7030A0"/>
                </a:solidFill>
                <a:cs typeface="B Homa" pitchFamily="2" charset="-78"/>
              </a:rPr>
              <a:t> </a:t>
            </a:r>
            <a:r>
              <a:rPr lang="fa-IR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 کاتیون‌های یک بار  می‌سازند. بنابراین ظرفیت آن‌ها 1+ است. </a:t>
            </a:r>
          </a:p>
          <a:p>
            <a:pPr algn="just"/>
            <a:endParaRPr lang="fa-IR" dirty="0" smtClean="0">
              <a:solidFill>
                <a:srgbClr val="7030A0"/>
              </a:solidFill>
              <a:cs typeface="B Homa" pitchFamily="2" charset="-78"/>
              <a:sym typeface="Symbol"/>
            </a:endParaRPr>
          </a:p>
          <a:p>
            <a:pPr algn="just"/>
            <a:endParaRPr lang="fa-IR" dirty="0" smtClean="0">
              <a:solidFill>
                <a:srgbClr val="7030A0"/>
              </a:solidFill>
              <a:cs typeface="B Homa" pitchFamily="2" charset="-78"/>
              <a:sym typeface="Symbol"/>
            </a:endParaRPr>
          </a:p>
          <a:p>
            <a:pPr algn="just"/>
            <a:r>
              <a:rPr lang="fa-IR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2- گروه دوم </a:t>
            </a:r>
            <a:r>
              <a:rPr lang="en-US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IIA</a:t>
            </a:r>
            <a:r>
              <a:rPr lang="fa-IR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  کاتیون‌های دوبار  می سازند. بنابراین ظرفیت آن‌ها 2 است. </a:t>
            </a:r>
          </a:p>
          <a:p>
            <a:pPr algn="just"/>
            <a:r>
              <a:rPr lang="fa-IR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3- گروه سوم </a:t>
            </a:r>
            <a:r>
              <a:rPr lang="en-US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IIIA</a:t>
            </a:r>
            <a:r>
              <a:rPr lang="fa-IR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 کاتیون‌های سه بار  را می‌سازد بنابراین ظرفین آن‌ها 3 است.</a:t>
            </a:r>
          </a:p>
          <a:p>
            <a:pPr algn="just"/>
            <a:endParaRPr lang="fa-IR" dirty="0" smtClean="0">
              <a:solidFill>
                <a:srgbClr val="7030A0"/>
              </a:solidFill>
              <a:cs typeface="B Homa" pitchFamily="2" charset="-78"/>
              <a:sym typeface="Symbol"/>
            </a:endParaRPr>
          </a:p>
          <a:p>
            <a:pPr algn="just"/>
            <a:r>
              <a:rPr lang="fa-IR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4- گروه چهارم </a:t>
            </a:r>
            <a:r>
              <a:rPr lang="en-US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IVA</a:t>
            </a:r>
            <a:r>
              <a:rPr lang="fa-IR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   کاتیون‌ 4  را می‌سازند و گاهاً 2 بار  خواهند داشت. </a:t>
            </a:r>
          </a:p>
          <a:p>
            <a:pPr algn="just"/>
            <a:endParaRPr lang="fa-IR" dirty="0" smtClean="0">
              <a:solidFill>
                <a:srgbClr val="7030A0"/>
              </a:solidFill>
              <a:cs typeface="B Homa" pitchFamily="2" charset="-78"/>
              <a:sym typeface="Symbol"/>
            </a:endParaRPr>
          </a:p>
          <a:p>
            <a:pPr algn="just"/>
            <a:endParaRPr lang="fa-IR" dirty="0" smtClean="0">
              <a:solidFill>
                <a:srgbClr val="7030A0"/>
              </a:solidFill>
              <a:cs typeface="B Homa" pitchFamily="2" charset="-78"/>
              <a:sym typeface="Symbol"/>
            </a:endParaRPr>
          </a:p>
          <a:p>
            <a:pPr algn="just"/>
            <a:endParaRPr lang="fa-IR" dirty="0" smtClean="0">
              <a:solidFill>
                <a:srgbClr val="7030A0"/>
              </a:solidFill>
              <a:cs typeface="B Homa" pitchFamily="2" charset="-78"/>
              <a:sym typeface="Symbol"/>
            </a:endParaRPr>
          </a:p>
          <a:p>
            <a:pPr algn="just"/>
            <a:endParaRPr lang="fa-IR" dirty="0" smtClean="0">
              <a:solidFill>
                <a:srgbClr val="7030A0"/>
              </a:solidFill>
              <a:cs typeface="B Homa" pitchFamily="2" charset="-78"/>
              <a:sym typeface="Symbol"/>
            </a:endParaRPr>
          </a:p>
          <a:p>
            <a:pPr algn="just"/>
            <a:endParaRPr lang="fa-IR" dirty="0" smtClean="0">
              <a:solidFill>
                <a:srgbClr val="7030A0"/>
              </a:solidFill>
              <a:cs typeface="B Homa" pitchFamily="2" charset="-78"/>
              <a:sym typeface="Symbol"/>
            </a:endParaRPr>
          </a:p>
          <a:p>
            <a:pPr algn="just"/>
            <a:endParaRPr lang="fa-IR" dirty="0" smtClean="0">
              <a:solidFill>
                <a:srgbClr val="7030A0"/>
              </a:solidFill>
              <a:cs typeface="B Homa" pitchFamily="2" charset="-78"/>
              <a:sym typeface="Symbol"/>
            </a:endParaRPr>
          </a:p>
          <a:p>
            <a:pPr algn="just"/>
            <a:endParaRPr lang="fa-IR" dirty="0">
              <a:solidFill>
                <a:srgbClr val="7030A0"/>
              </a:solidFill>
              <a:cs typeface="B Homa" pitchFamily="2" charset="-78"/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2571736" y="2428868"/>
          <a:ext cx="3500461" cy="5040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Equation" r:id="rId3" imgW="1587240" imgH="228600" progId="">
                  <p:embed/>
                </p:oleObj>
              </mc:Choice>
              <mc:Fallback>
                <p:oleObj name="Equation" r:id="rId3" imgW="1587240" imgH="22860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1736" y="2428868"/>
                        <a:ext cx="3500461" cy="5040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6" name="Object 4"/>
          <p:cNvGraphicFramePr>
            <a:graphicFrameLocks noChangeAspect="1"/>
          </p:cNvGraphicFramePr>
          <p:nvPr/>
        </p:nvGraphicFramePr>
        <p:xfrm>
          <a:off x="2786050" y="4071942"/>
          <a:ext cx="2913063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Equation" r:id="rId5" imgW="1320480" imgH="228600" progId="">
                  <p:embed/>
                </p:oleObj>
              </mc:Choice>
              <mc:Fallback>
                <p:oleObj name="Equation" r:id="rId5" imgW="1320480" imgH="228600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6050" y="4071942"/>
                        <a:ext cx="2913063" cy="504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2714612" y="5143512"/>
          <a:ext cx="2786062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Equation" r:id="rId7" imgW="1396800" imgH="507960" progId="">
                  <p:embed/>
                </p:oleObj>
              </mc:Choice>
              <mc:Fallback>
                <p:oleObj name="Equation" r:id="rId7" imgW="1396800" imgH="507960" progId="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14612" y="5143512"/>
                        <a:ext cx="2786062" cy="1012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47864" y="188640"/>
            <a:ext cx="5181758" cy="1037130"/>
          </a:xfrm>
        </p:spPr>
        <p:txBody>
          <a:bodyPr>
            <a:normAutofit fontScale="90000"/>
          </a:bodyPr>
          <a:lstStyle/>
          <a:p>
            <a:pPr algn="just"/>
            <a:r>
              <a:rPr lang="fa-IR" sz="4400" dirty="0" smtClean="0">
                <a:solidFill>
                  <a:srgbClr val="00B0F0"/>
                </a:solidFill>
                <a:cs typeface="B Titr" pitchFamily="2" charset="-78"/>
              </a:rPr>
              <a:t>نکات کلیدی فلزات واسطه:</a:t>
            </a:r>
            <a:endParaRPr lang="fa-IR" sz="4400" dirty="0">
              <a:solidFill>
                <a:srgbClr val="00B0F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1720" y="1340768"/>
            <a:ext cx="6357982" cy="2286016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</a:rPr>
              <a:t>1- مهم‌ترین ویژگی‌ آن‌ها تنوع </a:t>
            </a: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 روی آنهاست که به آن تنوع اعداد اکسایش می‌گویند.</a:t>
            </a:r>
          </a:p>
          <a:p>
            <a:pPr algn="just">
              <a:lnSpc>
                <a:spcPct val="150000"/>
              </a:lnSpc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2- تنها			            در میان فلزات واسطه یک نوع فلزات واسطه کاتیون دارند.   </a:t>
            </a:r>
          </a:p>
          <a:p>
            <a:pPr algn="just">
              <a:lnSpc>
                <a:spcPct val="150000"/>
              </a:lnSpc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3- کاتیون‌های چند حالتی فلزات واسطه </a:t>
            </a:r>
          </a:p>
          <a:p>
            <a:pPr algn="just">
              <a:lnSpc>
                <a:spcPct val="150000"/>
              </a:lnSpc>
            </a:pPr>
            <a:endParaRPr lang="fa-IR" sz="2400" dirty="0" smtClean="0">
              <a:solidFill>
                <a:srgbClr val="7030A0"/>
              </a:solidFill>
              <a:cs typeface="B Nazanin" pitchFamily="2" charset="-78"/>
              <a:sym typeface="Symbol"/>
            </a:endParaRPr>
          </a:p>
          <a:p>
            <a:pPr algn="just">
              <a:lnSpc>
                <a:spcPct val="150000"/>
              </a:lnSpc>
            </a:pPr>
            <a:endParaRPr lang="fa-IR" sz="2400" dirty="0">
              <a:solidFill>
                <a:srgbClr val="7030A0"/>
              </a:solidFill>
              <a:cs typeface="B Nazanin" pitchFamily="2" charset="-78"/>
            </a:endParaRP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4932040" y="2636912"/>
          <a:ext cx="2428892" cy="429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8" name="Equation" r:id="rId3" imgW="1295280" imgH="228600" progId="">
                  <p:embed/>
                </p:oleObj>
              </mc:Choice>
              <mc:Fallback>
                <p:oleObj name="Equation" r:id="rId3" imgW="1295280" imgH="22860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040" y="2636912"/>
                        <a:ext cx="2428892" cy="4291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3" name="Group 22"/>
          <p:cNvGrpSpPr/>
          <p:nvPr/>
        </p:nvGrpSpPr>
        <p:grpSpPr>
          <a:xfrm>
            <a:off x="1987550" y="4214812"/>
            <a:ext cx="6532563" cy="1903413"/>
            <a:chOff x="1987550" y="4214812"/>
            <a:chExt cx="6532563" cy="1903413"/>
          </a:xfrm>
        </p:grpSpPr>
        <p:graphicFrame>
          <p:nvGraphicFramePr>
            <p:cNvPr id="4099" name="Object 3"/>
            <p:cNvGraphicFramePr>
              <a:graphicFrameLocks noChangeAspect="1"/>
            </p:cNvGraphicFramePr>
            <p:nvPr/>
          </p:nvGraphicFramePr>
          <p:xfrm>
            <a:off x="2371724" y="4214812"/>
            <a:ext cx="1700209" cy="75644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19" name="Equation" r:id="rId5" imgW="685800" imgH="304560" progId="">
                    <p:embed/>
                  </p:oleObj>
                </mc:Choice>
                <mc:Fallback>
                  <p:oleObj name="Equation" r:id="rId5" imgW="685800" imgH="304560" progId="">
                    <p:embed/>
                    <p:pic>
                      <p:nvPicPr>
                        <p:cNvPr id="0" name="Picture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71724" y="4214812"/>
                          <a:ext cx="1700209" cy="75644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7" name="Straight Connector 6"/>
            <p:cNvCxnSpPr/>
            <p:nvPr/>
          </p:nvCxnSpPr>
          <p:spPr>
            <a:xfrm flipV="1">
              <a:off x="2714612" y="4429132"/>
              <a:ext cx="428628" cy="214314"/>
            </a:xfrm>
            <a:prstGeom prst="line">
              <a:avLst/>
            </a:prstGeom>
            <a:ln w="222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2714612" y="4643446"/>
              <a:ext cx="500066" cy="142876"/>
            </a:xfrm>
            <a:prstGeom prst="line">
              <a:avLst/>
            </a:prstGeom>
            <a:ln w="222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100" name="Object 4"/>
            <p:cNvGraphicFramePr>
              <a:graphicFrameLocks noChangeAspect="1"/>
            </p:cNvGraphicFramePr>
            <p:nvPr/>
          </p:nvGraphicFramePr>
          <p:xfrm>
            <a:off x="1987550" y="5357813"/>
            <a:ext cx="2298700" cy="7556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20" name="Equation" r:id="rId7" imgW="927000" imgH="304560" progId="">
                    <p:embed/>
                  </p:oleObj>
                </mc:Choice>
                <mc:Fallback>
                  <p:oleObj name="Equation" r:id="rId7" imgW="927000" imgH="304560" progId="">
                    <p:embed/>
                    <p:pic>
                      <p:nvPicPr>
                        <p:cNvPr id="0" name="Picture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87550" y="5357813"/>
                          <a:ext cx="2298700" cy="75565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1" name="Straight Connector 10"/>
            <p:cNvCxnSpPr/>
            <p:nvPr/>
          </p:nvCxnSpPr>
          <p:spPr>
            <a:xfrm flipV="1">
              <a:off x="2428860" y="5643578"/>
              <a:ext cx="428628" cy="71438"/>
            </a:xfrm>
            <a:prstGeom prst="line">
              <a:avLst/>
            </a:prstGeom>
            <a:ln w="222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2428860" y="5857892"/>
              <a:ext cx="428628" cy="71438"/>
            </a:xfrm>
            <a:prstGeom prst="line">
              <a:avLst/>
            </a:prstGeom>
            <a:ln w="222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4101" name="Object 5"/>
            <p:cNvGraphicFramePr>
              <a:graphicFrameLocks noChangeAspect="1"/>
            </p:cNvGraphicFramePr>
            <p:nvPr/>
          </p:nvGraphicFramePr>
          <p:xfrm>
            <a:off x="5181600" y="4354513"/>
            <a:ext cx="3338513" cy="17637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121" name="Equation" r:id="rId9" imgW="1346040" imgH="711000" progId="">
                    <p:embed/>
                  </p:oleObj>
                </mc:Choice>
                <mc:Fallback>
                  <p:oleObj name="Equation" r:id="rId9" imgW="1346040" imgH="711000" progId="">
                    <p:embed/>
                    <p:pic>
                      <p:nvPicPr>
                        <p:cNvPr id="0" name="Picture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81600" y="4354513"/>
                          <a:ext cx="3338513" cy="17637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7" name="Straight Connector 16"/>
            <p:cNvCxnSpPr/>
            <p:nvPr/>
          </p:nvCxnSpPr>
          <p:spPr>
            <a:xfrm rot="5400000" flipH="1" flipV="1">
              <a:off x="5965041" y="4750603"/>
              <a:ext cx="285752" cy="214314"/>
            </a:xfrm>
            <a:prstGeom prst="line">
              <a:avLst/>
            </a:prstGeom>
            <a:ln w="222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5965041" y="5393545"/>
              <a:ext cx="285752" cy="214314"/>
            </a:xfrm>
            <a:prstGeom prst="line">
              <a:avLst/>
            </a:prstGeom>
            <a:ln w="2222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87824" y="785794"/>
            <a:ext cx="5541798" cy="1037130"/>
          </a:xfrm>
        </p:spPr>
        <p:txBody>
          <a:bodyPr>
            <a:noAutofit/>
          </a:bodyPr>
          <a:lstStyle/>
          <a:p>
            <a:pPr algn="just"/>
            <a:r>
              <a:rPr lang="fa-IR" sz="4000" dirty="0" smtClean="0">
                <a:solidFill>
                  <a:srgbClr val="00B0F0"/>
                </a:solidFill>
                <a:cs typeface="B Titr" pitchFamily="2" charset="-78"/>
              </a:rPr>
              <a:t>نکات مربوط به آنیون‌ها:</a:t>
            </a:r>
            <a:endParaRPr lang="fa-IR" sz="4000" dirty="0">
              <a:solidFill>
                <a:srgbClr val="00B0F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71670" y="2357430"/>
            <a:ext cx="6820810" cy="2655746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</a:rPr>
              <a:t>1- تولید آنیون‌ها را می‌کنند. حداکثر یک آیفون 3 بار منفی دارد.</a:t>
            </a:r>
          </a:p>
          <a:p>
            <a:pPr algn="just">
              <a:lnSpc>
                <a:spcPct val="200000"/>
              </a:lnSpc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</a:rPr>
              <a:t>2- تنوع بیشتری نسبت به کاتیون‌ها دارند. زیرا اغلب با اکسیژن ترکیبات متنوعی را می‌سازند.</a:t>
            </a:r>
            <a:endParaRPr lang="fa-IR" sz="2400" dirty="0">
              <a:solidFill>
                <a:srgbClr val="7030A0"/>
              </a:solidFill>
              <a:cs typeface="B Homa" pitchFamily="2" charset="-78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9190" y="785794"/>
            <a:ext cx="3600432" cy="1037130"/>
          </a:xfrm>
        </p:spPr>
        <p:txBody>
          <a:bodyPr>
            <a:normAutofit/>
          </a:bodyPr>
          <a:lstStyle/>
          <a:p>
            <a:pPr algn="just"/>
            <a:r>
              <a:rPr lang="fa-IR" sz="4400" dirty="0" smtClean="0">
                <a:solidFill>
                  <a:srgbClr val="00B0F0"/>
                </a:solidFill>
                <a:cs typeface="B Titr" pitchFamily="2" charset="-78"/>
              </a:rPr>
              <a:t>تست:</a:t>
            </a:r>
            <a:endParaRPr lang="fa-IR" sz="4400" dirty="0">
              <a:solidFill>
                <a:srgbClr val="00B0F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71670" y="2357430"/>
            <a:ext cx="6748802" cy="351984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fa-IR" sz="2000" dirty="0" smtClean="0">
                <a:solidFill>
                  <a:srgbClr val="7030A0"/>
                </a:solidFill>
                <a:cs typeface="B Homa" pitchFamily="2" charset="-78"/>
              </a:rPr>
              <a:t>با توجه به ویژگی‌های جدول تناوبی تعداد ................. بیشتر و تعداد یون‌های با بار .................... بیشتر است. </a:t>
            </a: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solidFill>
                  <a:srgbClr val="7030A0"/>
                </a:solidFill>
                <a:cs typeface="B Homa" pitchFamily="2" charset="-78"/>
              </a:rPr>
              <a:t>الف: نافلزات ـ آیفون‌ها 		ج: فلزات ـ کایتون‌ها </a:t>
            </a: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solidFill>
                  <a:srgbClr val="7030A0"/>
                </a:solidFill>
                <a:cs typeface="B Homa" pitchFamily="2" charset="-78"/>
              </a:rPr>
              <a:t>ب: فلزات ـ آیفون‌ها 		د: نافلزات ـ کایتون‌ها </a:t>
            </a:r>
          </a:p>
          <a:p>
            <a:pPr algn="just">
              <a:lnSpc>
                <a:spcPct val="150000"/>
              </a:lnSpc>
            </a:pPr>
            <a:endParaRPr lang="fa-IR" sz="2000" dirty="0" smtClean="0">
              <a:solidFill>
                <a:srgbClr val="7030A0"/>
              </a:solidFill>
              <a:cs typeface="B Homa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solidFill>
                  <a:srgbClr val="7030A0"/>
                </a:solidFill>
                <a:cs typeface="B Homa" pitchFamily="2" charset="-78"/>
              </a:rPr>
              <a:t>همواره آیفون‌ها شعاع بیشتری نسبت به کایتون‌ها و حالت خنثی خودشان دارند. </a:t>
            </a:r>
            <a:endParaRPr lang="fa-IR" sz="2000" dirty="0">
              <a:solidFill>
                <a:srgbClr val="7030A0"/>
              </a:solidFill>
              <a:cs typeface="B Homa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27784" y="785794"/>
            <a:ext cx="5901838" cy="1037130"/>
          </a:xfrm>
        </p:spPr>
        <p:txBody>
          <a:bodyPr>
            <a:noAutofit/>
          </a:bodyPr>
          <a:lstStyle/>
          <a:p>
            <a:pPr algn="just"/>
            <a:r>
              <a:rPr lang="fa-IR" sz="4000" dirty="0" smtClean="0">
                <a:solidFill>
                  <a:srgbClr val="00B0F0"/>
                </a:solidFill>
                <a:cs typeface="B Titr" pitchFamily="2" charset="-78"/>
              </a:rPr>
              <a:t>ویژگی‌های کلیدی شبکه بلورین:</a:t>
            </a:r>
            <a:endParaRPr lang="fa-IR" sz="4000" dirty="0">
              <a:solidFill>
                <a:srgbClr val="00B0F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600" y="2357430"/>
            <a:ext cx="7992888" cy="285752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</a:rPr>
              <a:t>1- شبکه بلور</a:t>
            </a: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 3 بعدی (شبیه الماس) دارای یال‌های (طول، عرض، ارتفاع) و زوایای متنوعی است. </a:t>
            </a:r>
          </a:p>
          <a:p>
            <a:pPr algn="just">
              <a:lnSpc>
                <a:spcPct val="150000"/>
              </a:lnSpc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2- کلاً 7 نوع شبکه بلور داریم: </a:t>
            </a:r>
          </a:p>
          <a:p>
            <a:pPr algn="just">
              <a:lnSpc>
                <a:spcPct val="150000"/>
              </a:lnSpc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- شبکه مکعبی مرکز  </a:t>
            </a:r>
            <a:r>
              <a:rPr lang="en-US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C.C.P</a:t>
            </a:r>
            <a:endParaRPr lang="fa-IR" sz="2400" dirty="0" smtClean="0">
              <a:solidFill>
                <a:srgbClr val="7030A0"/>
              </a:solidFill>
              <a:cs typeface="B Homa" pitchFamily="2" charset="-78"/>
              <a:sym typeface="Symbol"/>
            </a:endParaRP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</a:rPr>
              <a:t>هگزاگونال </a:t>
            </a: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 </a:t>
            </a:r>
            <a:r>
              <a:rPr lang="en-US" sz="2400" dirty="0" err="1" smtClean="0">
                <a:solidFill>
                  <a:srgbClr val="7030A0"/>
                </a:solidFill>
                <a:cs typeface="B Homa" pitchFamily="2" charset="-78"/>
                <a:sym typeface="Symbol"/>
              </a:rPr>
              <a:t>hP</a:t>
            </a:r>
            <a:endParaRPr lang="fa-IR" sz="2400" dirty="0" smtClean="0">
              <a:solidFill>
                <a:srgbClr val="7030A0"/>
              </a:solidFill>
              <a:cs typeface="B Homa" pitchFamily="2" charset="-78"/>
              <a:sym typeface="Symbol"/>
            </a:endParaRP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</a:rPr>
              <a:t>- شبکه اکتاهدرال </a:t>
            </a:r>
            <a:r>
              <a:rPr lang="fa-IR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 </a:t>
            </a:r>
            <a:r>
              <a:rPr lang="en-US" sz="2400" dirty="0" smtClean="0">
                <a:solidFill>
                  <a:srgbClr val="7030A0"/>
                </a:solidFill>
                <a:cs typeface="B Homa" pitchFamily="2" charset="-78"/>
                <a:sym typeface="Symbol"/>
              </a:rPr>
              <a:t>Oh</a:t>
            </a:r>
            <a:endParaRPr lang="fa-IR" sz="2400" dirty="0">
              <a:solidFill>
                <a:srgbClr val="7030A0"/>
              </a:solidFill>
              <a:cs typeface="B Homa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44008" y="620688"/>
            <a:ext cx="3600432" cy="1037130"/>
          </a:xfrm>
        </p:spPr>
        <p:txBody>
          <a:bodyPr>
            <a:normAutofit/>
          </a:bodyPr>
          <a:lstStyle/>
          <a:p>
            <a:pPr algn="just"/>
            <a:r>
              <a:rPr lang="fa-IR" sz="4000" dirty="0" smtClean="0">
                <a:solidFill>
                  <a:srgbClr val="00B0F0"/>
                </a:solidFill>
                <a:cs typeface="B Titr" pitchFamily="2" charset="-78"/>
              </a:rPr>
              <a:t>تست:</a:t>
            </a:r>
            <a:endParaRPr lang="fa-IR" sz="4000" dirty="0">
              <a:solidFill>
                <a:srgbClr val="00B0F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7704" y="1844824"/>
            <a:ext cx="6643734" cy="3786214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fa-IR" sz="1600" dirty="0" smtClean="0">
                <a:solidFill>
                  <a:srgbClr val="7030A0"/>
                </a:solidFill>
                <a:cs typeface="B Homa" pitchFamily="2" charset="-78"/>
              </a:rPr>
              <a:t>کدام یک از ویژگی‌های ارائه شده بین‌ الماس و شبکه بلور مشترک نمی‌باشد. </a:t>
            </a:r>
          </a:p>
          <a:p>
            <a:pPr algn="just">
              <a:lnSpc>
                <a:spcPct val="150000"/>
              </a:lnSpc>
            </a:pPr>
            <a:r>
              <a:rPr lang="fa-IR" sz="1600" dirty="0" smtClean="0">
                <a:solidFill>
                  <a:srgbClr val="7030A0"/>
                </a:solidFill>
                <a:cs typeface="B Homa" pitchFamily="2" charset="-78"/>
              </a:rPr>
              <a:t>الف: زوایای شبکه 	ب: ساختار فضایی 	</a:t>
            </a:r>
          </a:p>
          <a:p>
            <a:pPr algn="just">
              <a:lnSpc>
                <a:spcPct val="150000"/>
              </a:lnSpc>
            </a:pPr>
            <a:r>
              <a:rPr lang="fa-IR" sz="1600" dirty="0" smtClean="0">
                <a:solidFill>
                  <a:srgbClr val="7030A0"/>
                </a:solidFill>
                <a:cs typeface="B Homa" pitchFamily="2" charset="-78"/>
              </a:rPr>
              <a:t>ج: طول اضلاع	د: اجزای تشکیل دهنده </a:t>
            </a:r>
          </a:p>
          <a:p>
            <a:pPr algn="just">
              <a:lnSpc>
                <a:spcPct val="120000"/>
              </a:lnSpc>
            </a:pPr>
            <a:r>
              <a:rPr lang="fa-IR" sz="1600" dirty="0" smtClean="0">
                <a:solidFill>
                  <a:srgbClr val="7030A0"/>
                </a:solidFill>
                <a:cs typeface="B Homa" pitchFamily="2" charset="-78"/>
              </a:rPr>
              <a:t>هرچه نسبت بار  (چگالی بار) بیشتر باشد شبکه بلور قدرتمند‌تر است. </a:t>
            </a:r>
          </a:p>
          <a:p>
            <a:pPr algn="just">
              <a:lnSpc>
                <a:spcPct val="120000"/>
              </a:lnSpc>
            </a:pPr>
            <a:r>
              <a:rPr lang="fa-IR" sz="1600" dirty="0" smtClean="0">
                <a:solidFill>
                  <a:srgbClr val="7030A0"/>
                </a:solidFill>
                <a:cs typeface="B Homa" pitchFamily="2" charset="-78"/>
              </a:rPr>
              <a:t>                شعاع </a:t>
            </a:r>
          </a:p>
          <a:p>
            <a:pPr algn="just">
              <a:lnSpc>
                <a:spcPct val="150000"/>
              </a:lnSpc>
            </a:pPr>
            <a:r>
              <a:rPr lang="fa-IR" sz="1600" dirty="0" smtClean="0">
                <a:solidFill>
                  <a:srgbClr val="7030A0"/>
                </a:solidFill>
                <a:cs typeface="B Homa" pitchFamily="2" charset="-78"/>
              </a:rPr>
              <a:t>هر چه شبکه بلور قدرتمندتر باشد :</a:t>
            </a:r>
          </a:p>
          <a:p>
            <a:pPr algn="just">
              <a:lnSpc>
                <a:spcPct val="150000"/>
              </a:lnSpc>
            </a:pPr>
            <a:r>
              <a:rPr lang="fa-IR" sz="1600" dirty="0" smtClean="0">
                <a:solidFill>
                  <a:srgbClr val="7030A0"/>
                </a:solidFill>
                <a:cs typeface="B Homa" pitchFamily="2" charset="-78"/>
              </a:rPr>
              <a:t>* دمای جوش بالا </a:t>
            </a:r>
          </a:p>
          <a:p>
            <a:pPr algn="just">
              <a:lnSpc>
                <a:spcPct val="150000"/>
              </a:lnSpc>
              <a:buFont typeface="Arial" charset="0"/>
              <a:buChar char="•"/>
            </a:pPr>
            <a:r>
              <a:rPr lang="fa-IR" sz="1600" dirty="0" smtClean="0">
                <a:solidFill>
                  <a:srgbClr val="7030A0"/>
                </a:solidFill>
                <a:cs typeface="B Homa" pitchFamily="2" charset="-78"/>
              </a:rPr>
              <a:t>دمای ذوب بالا </a:t>
            </a:r>
          </a:p>
          <a:p>
            <a:pPr algn="just">
              <a:lnSpc>
                <a:spcPct val="150000"/>
              </a:lnSpc>
              <a:buFont typeface="Arial" charset="0"/>
              <a:buChar char="•"/>
            </a:pPr>
            <a:r>
              <a:rPr lang="fa-IR" sz="1600" dirty="0" smtClean="0">
                <a:solidFill>
                  <a:srgbClr val="7030A0"/>
                </a:solidFill>
                <a:cs typeface="B Homa" pitchFamily="2" charset="-78"/>
              </a:rPr>
              <a:t>* سختی بالا </a:t>
            </a:r>
          </a:p>
          <a:p>
            <a:pPr algn="just">
              <a:lnSpc>
                <a:spcPct val="150000"/>
              </a:lnSpc>
              <a:buFont typeface="Arial" charset="0"/>
              <a:buChar char="•"/>
            </a:pPr>
            <a:r>
              <a:rPr lang="fa-IR" sz="1600" dirty="0" smtClean="0">
                <a:solidFill>
                  <a:srgbClr val="7030A0"/>
                </a:solidFill>
                <a:cs typeface="B Homa" pitchFamily="2" charset="-78"/>
              </a:rPr>
              <a:t>* دیرتر دچار فروپاشی می شوند و پیوند یونی در آن قوی است.  </a:t>
            </a:r>
          </a:p>
          <a:p>
            <a:pPr lvl="1" algn="just">
              <a:lnSpc>
                <a:spcPct val="150000"/>
              </a:lnSpc>
            </a:pPr>
            <a:endParaRPr lang="fa-IR" sz="2000" dirty="0">
              <a:solidFill>
                <a:srgbClr val="7030A0"/>
              </a:solidFill>
              <a:cs typeface="B Homa" pitchFamily="2" charset="-78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 rot="10800000">
            <a:off x="7380312" y="3573016"/>
            <a:ext cx="285752" cy="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3648" y="764704"/>
            <a:ext cx="7486014" cy="1071570"/>
          </a:xfrm>
        </p:spPr>
        <p:txBody>
          <a:bodyPr>
            <a:noAutofit/>
          </a:bodyPr>
          <a:lstStyle/>
          <a:p>
            <a:pPr algn="just"/>
            <a:r>
              <a:rPr lang="fa-IR" sz="3600" dirty="0" smtClean="0">
                <a:solidFill>
                  <a:srgbClr val="00B0F0"/>
                </a:solidFill>
                <a:cs typeface="B Titr" pitchFamily="2" charset="-78"/>
              </a:rPr>
              <a:t>فرمول‌های نمک‌های آب تبلور و کاربرد آن‌ها:</a:t>
            </a:r>
            <a:endParaRPr lang="fa-IR" sz="3600" dirty="0">
              <a:solidFill>
                <a:srgbClr val="00B0F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71670" y="2357430"/>
            <a:ext cx="6500858" cy="285752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200000"/>
              </a:lnSpc>
            </a:pPr>
            <a:r>
              <a:rPr lang="fa-IR" sz="2000" dirty="0" smtClean="0">
                <a:solidFill>
                  <a:srgbClr val="7030A0"/>
                </a:solidFill>
                <a:cs typeface="B Homa" pitchFamily="2" charset="-78"/>
              </a:rPr>
              <a:t>1- مجموع جرم عنصرهای سازنده =</a:t>
            </a:r>
            <a:r>
              <a:rPr lang="en-US" sz="2000" dirty="0" smtClean="0">
                <a:solidFill>
                  <a:srgbClr val="7030A0"/>
                </a:solidFill>
                <a:cs typeface="B Homa" pitchFamily="2" charset="-78"/>
              </a:rPr>
              <a:t>M</a:t>
            </a:r>
            <a:r>
              <a:rPr lang="fa-IR" sz="2000" dirty="0" smtClean="0">
                <a:solidFill>
                  <a:srgbClr val="7030A0"/>
                </a:solidFill>
                <a:cs typeface="B Homa" pitchFamily="2" charset="-78"/>
              </a:rPr>
              <a:t> مثال</a:t>
            </a:r>
          </a:p>
          <a:p>
            <a:pPr algn="just">
              <a:lnSpc>
                <a:spcPct val="200000"/>
              </a:lnSpc>
            </a:pPr>
            <a:endParaRPr lang="fa-IR" sz="2000" dirty="0" smtClean="0">
              <a:solidFill>
                <a:srgbClr val="7030A0"/>
              </a:solidFill>
              <a:cs typeface="B Homa" pitchFamily="2" charset="-78"/>
            </a:endParaRPr>
          </a:p>
          <a:p>
            <a:pPr algn="just">
              <a:lnSpc>
                <a:spcPct val="200000"/>
              </a:lnSpc>
            </a:pPr>
            <a:r>
              <a:rPr lang="fa-IR" sz="2000" dirty="0" smtClean="0">
                <a:solidFill>
                  <a:srgbClr val="7030A0"/>
                </a:solidFill>
                <a:cs typeface="B Homa" pitchFamily="2" charset="-78"/>
              </a:rPr>
              <a:t>2- </a:t>
            </a:r>
            <a:r>
              <a:rPr lang="en-US" sz="2000" dirty="0" smtClean="0">
                <a:solidFill>
                  <a:srgbClr val="7030A0"/>
                </a:solidFill>
                <a:cs typeface="B Homa" pitchFamily="2" charset="-78"/>
              </a:rPr>
              <a:t>(a-b)</a:t>
            </a:r>
            <a:r>
              <a:rPr lang="fa-IR" sz="2000" dirty="0" smtClean="0">
                <a:solidFill>
                  <a:srgbClr val="7030A0"/>
                </a:solidFill>
                <a:cs typeface="B Homa" pitchFamily="2" charset="-78"/>
              </a:rPr>
              <a:t> تفاضل جرم نمک آبدار از خشک است. </a:t>
            </a:r>
          </a:p>
          <a:p>
            <a:pPr algn="just">
              <a:lnSpc>
                <a:spcPct val="200000"/>
              </a:lnSpc>
            </a:pPr>
            <a:r>
              <a:rPr lang="fa-IR" sz="2000" dirty="0" smtClean="0">
                <a:solidFill>
                  <a:srgbClr val="7030A0"/>
                </a:solidFill>
                <a:cs typeface="B Homa" pitchFamily="2" charset="-78"/>
              </a:rPr>
              <a:t>3- 	               تعداد آب بدام افتاده در نمک آب پوشیده می‌شود. </a:t>
            </a:r>
          </a:p>
          <a:p>
            <a:pPr algn="just">
              <a:lnSpc>
                <a:spcPct val="150000"/>
              </a:lnSpc>
            </a:pPr>
            <a:r>
              <a:rPr lang="fa-IR" sz="2000" dirty="0" smtClean="0">
                <a:solidFill>
                  <a:srgbClr val="7030A0"/>
                </a:solidFill>
                <a:cs typeface="B Homa" pitchFamily="2" charset="-78"/>
              </a:rPr>
              <a:t> </a:t>
            </a:r>
          </a:p>
          <a:p>
            <a:pPr algn="just">
              <a:lnSpc>
                <a:spcPct val="150000"/>
              </a:lnSpc>
            </a:pPr>
            <a:endParaRPr lang="fa-IR" sz="2000" dirty="0">
              <a:solidFill>
                <a:srgbClr val="7030A0"/>
              </a:solidFill>
              <a:cs typeface="B Homa" pitchFamily="2" charset="-78"/>
            </a:endParaRP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2555776" y="2492896"/>
          <a:ext cx="1985556" cy="6429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Equation" r:id="rId3" imgW="1333440" imgH="431640" progId="">
                  <p:embed/>
                </p:oleObj>
              </mc:Choice>
              <mc:Fallback>
                <p:oleObj name="Equation" r:id="rId3" imgW="1333440" imgH="43164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76" y="2492896"/>
                        <a:ext cx="1985556" cy="64294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" name="Group 11"/>
          <p:cNvGrpSpPr/>
          <p:nvPr/>
        </p:nvGrpSpPr>
        <p:grpSpPr>
          <a:xfrm>
            <a:off x="2643174" y="3000372"/>
            <a:ext cx="928694" cy="214314"/>
            <a:chOff x="2714612" y="3071810"/>
            <a:chExt cx="928694" cy="214314"/>
          </a:xfrm>
        </p:grpSpPr>
        <p:cxnSp>
          <p:nvCxnSpPr>
            <p:cNvPr id="6" name="Straight Arrow Connector 5"/>
            <p:cNvCxnSpPr/>
            <p:nvPr/>
          </p:nvCxnSpPr>
          <p:spPr>
            <a:xfrm rot="16200000" flipH="1">
              <a:off x="2678893" y="3107529"/>
              <a:ext cx="214314" cy="142876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 rot="16200000" flipH="1">
              <a:off x="3107521" y="3107529"/>
              <a:ext cx="214314" cy="142876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/>
            <p:cNvCxnSpPr/>
            <p:nvPr/>
          </p:nvCxnSpPr>
          <p:spPr>
            <a:xfrm rot="16200000" flipH="1">
              <a:off x="3500430" y="3071810"/>
              <a:ext cx="142876" cy="142876"/>
            </a:xfrm>
            <a:prstGeom prst="straightConnector1">
              <a:avLst/>
            </a:prstGeom>
            <a:ln w="158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6876256" y="4221088"/>
          <a:ext cx="1285884" cy="4681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3" name="Equation" r:id="rId5" imgW="965160" imgH="393480" progId="">
                  <p:embed/>
                </p:oleObj>
              </mc:Choice>
              <mc:Fallback>
                <p:oleObj name="Equation" r:id="rId5" imgW="965160" imgH="39348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76256" y="4221088"/>
                        <a:ext cx="1285884" cy="46812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29190" y="357166"/>
            <a:ext cx="3600432" cy="1037130"/>
          </a:xfrm>
        </p:spPr>
        <p:txBody>
          <a:bodyPr>
            <a:normAutofit/>
          </a:bodyPr>
          <a:lstStyle/>
          <a:p>
            <a:pPr algn="just"/>
            <a:r>
              <a:rPr lang="fa-IR" sz="4000" dirty="0" smtClean="0">
                <a:solidFill>
                  <a:srgbClr val="00B0F0"/>
                </a:solidFill>
                <a:cs typeface="B Titr" pitchFamily="2" charset="-78"/>
              </a:rPr>
              <a:t>تست‌های ترکیبی: </a:t>
            </a:r>
            <a:endParaRPr lang="fa-IR" sz="4000" dirty="0">
              <a:solidFill>
                <a:srgbClr val="00B0F0"/>
              </a:solidFill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3108" y="1428736"/>
            <a:ext cx="6357982" cy="3786214"/>
          </a:xfrm>
          <a:ln w="9525">
            <a:noFill/>
          </a:ln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fa-IR" dirty="0" smtClean="0">
                <a:solidFill>
                  <a:srgbClr val="7030A0"/>
                </a:solidFill>
                <a:cs typeface="B Homa" pitchFamily="2" charset="-78"/>
              </a:rPr>
              <a:t>1- برای عصنری با عدد اتمی 52 تعیین کنید چنانچه بتا از آن خارج شود در کنار آنیون نیترید و نیتریت چه ترکیباتی را می‌سازد؟</a:t>
            </a:r>
          </a:p>
          <a:p>
            <a:pPr algn="just">
              <a:lnSpc>
                <a:spcPct val="150000"/>
              </a:lnSpc>
            </a:pPr>
            <a:endParaRPr lang="fa-IR" dirty="0" smtClean="0">
              <a:solidFill>
                <a:srgbClr val="7030A0"/>
              </a:solidFill>
              <a:cs typeface="B Homa" pitchFamily="2" charset="-78"/>
            </a:endParaRPr>
          </a:p>
          <a:p>
            <a:pPr algn="just">
              <a:lnSpc>
                <a:spcPct val="150000"/>
              </a:lnSpc>
            </a:pPr>
            <a:endParaRPr lang="fa-IR" dirty="0" smtClean="0">
              <a:solidFill>
                <a:srgbClr val="7030A0"/>
              </a:solidFill>
              <a:cs typeface="B Homa" pitchFamily="2" charset="-78"/>
            </a:endParaRPr>
          </a:p>
          <a:p>
            <a:pPr algn="just">
              <a:lnSpc>
                <a:spcPct val="150000"/>
              </a:lnSpc>
            </a:pPr>
            <a:r>
              <a:rPr lang="fa-IR" dirty="0" smtClean="0">
                <a:solidFill>
                  <a:srgbClr val="7030A0"/>
                </a:solidFill>
                <a:cs typeface="B Homa" pitchFamily="2" charset="-78"/>
              </a:rPr>
              <a:t>2- اگر عنصر مورد استفاده در آزمایش را درفورد در آزمایشگاه در اختیار ماری‌کوری قرار می‌گرفت و 4 پرتو آلفا و 2 پرتو بتا از آن خارج می‌شد. درکنار 2 فلز </a:t>
            </a:r>
            <a:r>
              <a:rPr lang="en-US" dirty="0" err="1" smtClean="0">
                <a:solidFill>
                  <a:srgbClr val="7030A0"/>
                </a:solidFill>
                <a:cs typeface="B Homa" pitchFamily="2" charset="-78"/>
              </a:rPr>
              <a:t>CrII</a:t>
            </a:r>
            <a:r>
              <a:rPr lang="fa-IR" dirty="0" smtClean="0">
                <a:solidFill>
                  <a:srgbClr val="7030A0"/>
                </a:solidFill>
                <a:cs typeface="B Homa" pitchFamily="2" charset="-78"/>
              </a:rPr>
              <a:t> و </a:t>
            </a:r>
            <a:r>
              <a:rPr lang="en-US" dirty="0" smtClean="0">
                <a:solidFill>
                  <a:srgbClr val="7030A0"/>
                </a:solidFill>
                <a:cs typeface="B Homa" pitchFamily="2" charset="-78"/>
              </a:rPr>
              <a:t>CUI</a:t>
            </a:r>
            <a:r>
              <a:rPr lang="fa-IR" dirty="0" smtClean="0">
                <a:solidFill>
                  <a:srgbClr val="7030A0"/>
                </a:solidFill>
                <a:cs typeface="B Homa" pitchFamily="2" charset="-78"/>
              </a:rPr>
              <a:t> چه ترکیبات بلوری را می‌ساخت؟ </a:t>
            </a:r>
            <a:endParaRPr lang="fa-IR" dirty="0">
              <a:solidFill>
                <a:srgbClr val="7030A0"/>
              </a:solidFill>
              <a:cs typeface="B Homa" pitchFamily="2" charset="-78"/>
            </a:endParaRPr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2143108" y="2285992"/>
          <a:ext cx="3639578" cy="8572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1" name="Equation" r:id="rId3" imgW="3073320" imgH="723600" progId="">
                  <p:embed/>
                </p:oleObj>
              </mc:Choice>
              <mc:Fallback>
                <p:oleObj name="Equation" r:id="rId3" imgW="3073320" imgH="72360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3108" y="2285992"/>
                        <a:ext cx="3639578" cy="85725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15"/>
          <p:cNvGrpSpPr/>
          <p:nvPr/>
        </p:nvGrpSpPr>
        <p:grpSpPr>
          <a:xfrm>
            <a:off x="4214810" y="2533580"/>
            <a:ext cx="214314" cy="573092"/>
            <a:chOff x="4429124" y="2971352"/>
            <a:chExt cx="214314" cy="573092"/>
          </a:xfrm>
        </p:grpSpPr>
        <p:cxnSp>
          <p:nvCxnSpPr>
            <p:cNvPr id="7" name="Straight Connector 6"/>
            <p:cNvCxnSpPr/>
            <p:nvPr/>
          </p:nvCxnSpPr>
          <p:spPr>
            <a:xfrm rot="5400000">
              <a:off x="4143372" y="3257104"/>
              <a:ext cx="571504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4429124" y="2971352"/>
              <a:ext cx="214314" cy="1588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>
              <a:off x="4429124" y="3542856"/>
              <a:ext cx="214314" cy="1588"/>
            </a:xfrm>
            <a:prstGeom prst="straightConnector1">
              <a:avLst/>
            </a:prstGeom>
            <a:ln w="952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147" name="Object 3"/>
          <p:cNvGraphicFramePr>
            <a:graphicFrameLocks noChangeAspect="1"/>
          </p:cNvGraphicFramePr>
          <p:nvPr/>
        </p:nvGraphicFramePr>
        <p:xfrm>
          <a:off x="1714480" y="4929198"/>
          <a:ext cx="7219473" cy="539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2" name="Equation" r:id="rId5" imgW="5778360" imgH="431640" progId="">
                  <p:embed/>
                </p:oleObj>
              </mc:Choice>
              <mc:Fallback>
                <p:oleObj name="Equation" r:id="rId5" imgW="5778360" imgH="43164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4480" y="4929198"/>
                        <a:ext cx="7219473" cy="5394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4"/>
          <p:cNvGraphicFramePr>
            <a:graphicFrameLocks noChangeAspect="1"/>
          </p:cNvGraphicFramePr>
          <p:nvPr/>
        </p:nvGraphicFramePr>
        <p:xfrm>
          <a:off x="4500562" y="5807396"/>
          <a:ext cx="1857389" cy="3564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3" name="Equation" r:id="rId7" imgW="1257120" imgH="241200" progId="">
                  <p:embed/>
                </p:oleObj>
              </mc:Choice>
              <mc:Fallback>
                <p:oleObj name="Equation" r:id="rId7" imgW="1257120" imgH="241200" progId="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0562" y="5807396"/>
                        <a:ext cx="1857389" cy="35646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196752"/>
            <a:ext cx="7467600" cy="3370386"/>
          </a:xfrm>
        </p:spPr>
        <p:txBody>
          <a:bodyPr>
            <a:noAutofit/>
          </a:bodyPr>
          <a:lstStyle/>
          <a:p>
            <a:pPr algn="ctr"/>
            <a:r>
              <a:rPr lang="fa-IR" sz="5400" b="1" dirty="0" smtClean="0">
                <a:solidFill>
                  <a:srgbClr val="0070C0"/>
                </a:solidFill>
                <a:cs typeface="B Homa" pitchFamily="2" charset="-78"/>
              </a:rPr>
              <a:t>پايان</a:t>
            </a:r>
            <a:br>
              <a:rPr lang="fa-IR" sz="5400" b="1" dirty="0" smtClean="0">
                <a:solidFill>
                  <a:srgbClr val="0070C0"/>
                </a:solidFill>
                <a:cs typeface="B Homa" pitchFamily="2" charset="-78"/>
              </a:rPr>
            </a:br>
            <a:r>
              <a:rPr lang="fa-IR" sz="5400" b="1" dirty="0" smtClean="0">
                <a:solidFill>
                  <a:srgbClr val="0070C0"/>
                </a:solidFill>
                <a:cs typeface="B Homa" pitchFamily="2" charset="-78"/>
              </a:rPr>
              <a:t/>
            </a:r>
            <a:br>
              <a:rPr lang="fa-IR" sz="5400" b="1" dirty="0" smtClean="0">
                <a:solidFill>
                  <a:srgbClr val="0070C0"/>
                </a:solidFill>
                <a:cs typeface="B Homa" pitchFamily="2" charset="-78"/>
              </a:rPr>
            </a:br>
            <a:r>
              <a:rPr lang="fa-IR" sz="5400" b="1" dirty="0" smtClean="0">
                <a:solidFill>
                  <a:srgbClr val="0070C0"/>
                </a:solidFill>
                <a:cs typeface="B Homa" pitchFamily="2" charset="-78"/>
              </a:rPr>
              <a:t>با تشكر از توجه شما دوستان</a:t>
            </a:r>
            <a:endParaRPr lang="fa-IR" sz="5400" b="1" dirty="0">
              <a:solidFill>
                <a:srgbClr val="0070C0"/>
              </a:solidFill>
              <a:cs typeface="B Homa" pitchFamily="2" charset="-78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185</TotalTime>
  <Words>416</Words>
  <Application>Microsoft Office PowerPoint</Application>
  <PresentationFormat>On-screen Show (4:3)</PresentationFormat>
  <Paragraphs>61</Paragraphs>
  <Slides>11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Oriel</vt:lpstr>
      <vt:lpstr>Equation</vt:lpstr>
      <vt:lpstr>PowerPoint Presentation</vt:lpstr>
      <vt:lpstr>ترکیبات یونی:</vt:lpstr>
      <vt:lpstr>نکات کلیدی فلزات:</vt:lpstr>
      <vt:lpstr>نکات کلیدی فلزات واسطه:</vt:lpstr>
      <vt:lpstr>نکات مربوط به آنیون‌ها:</vt:lpstr>
      <vt:lpstr>تست:</vt:lpstr>
      <vt:lpstr>ویژگی‌های کلیدی شبکه بلورین:</vt:lpstr>
      <vt:lpstr>تست:</vt:lpstr>
      <vt:lpstr>فرمول‌های نمک‌های آب تبلور و کاربرد آن‌ها:</vt:lpstr>
      <vt:lpstr>تست‌های ترکیبی: </vt:lpstr>
      <vt:lpstr>پايان  با تشكر از توجه شما دوستان</vt:lpstr>
    </vt:vector>
  </TitlesOfParts>
  <Company>NPSoft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NPSoft</dc:creator>
  <cp:lastModifiedBy>Windows User</cp:lastModifiedBy>
  <cp:revision>29</cp:revision>
  <dcterms:created xsi:type="dcterms:W3CDTF">2015-05-13T07:26:51Z</dcterms:created>
  <dcterms:modified xsi:type="dcterms:W3CDTF">2020-06-02T01:08:38Z</dcterms:modified>
</cp:coreProperties>
</file>