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</p:sldMasterIdLst>
  <p:notesMasterIdLst>
    <p:notesMasterId r:id="rId29"/>
  </p:notesMasterIdLst>
  <p:sldIdLst>
    <p:sldId id="291" r:id="rId3"/>
    <p:sldId id="261" r:id="rId4"/>
    <p:sldId id="292" r:id="rId5"/>
    <p:sldId id="263" r:id="rId6"/>
    <p:sldId id="269" r:id="rId7"/>
    <p:sldId id="264" r:id="rId8"/>
    <p:sldId id="302" r:id="rId9"/>
    <p:sldId id="303" r:id="rId10"/>
    <p:sldId id="304" r:id="rId11"/>
    <p:sldId id="305" r:id="rId12"/>
    <p:sldId id="266" r:id="rId13"/>
    <p:sldId id="287" r:id="rId14"/>
    <p:sldId id="288" r:id="rId15"/>
    <p:sldId id="276" r:id="rId16"/>
    <p:sldId id="278" r:id="rId17"/>
    <p:sldId id="306" r:id="rId18"/>
    <p:sldId id="307" r:id="rId19"/>
    <p:sldId id="308" r:id="rId20"/>
    <p:sldId id="309" r:id="rId21"/>
    <p:sldId id="310" r:id="rId22"/>
    <p:sldId id="311" r:id="rId23"/>
    <p:sldId id="315" r:id="rId24"/>
    <p:sldId id="313" r:id="rId25"/>
    <p:sldId id="314" r:id="rId26"/>
    <p:sldId id="316" r:id="rId27"/>
    <p:sldId id="317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7686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6B3704-8009-4EC9-A8BF-2485C2317315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0E012-FB51-48EA-BCC5-EB897FAA8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65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46CDB-A6D9-44F1-AD37-43C6C5087927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48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46CDB-A6D9-44F1-AD37-43C6C5087927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73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46CDB-A6D9-44F1-AD37-43C6C5087927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967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646CDB-A6D9-44F1-AD37-43C6C5087927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6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6E27B-8CE9-4675-807E-0703CBA25F1D}" type="datetime1">
              <a:rPr lang="en-US" smtClean="0"/>
              <a:t>6/16/2020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51D2D-5C58-4A66-A7F7-94A6204DBCB3}" type="datetime1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35BD-2ABB-4E12-9B18-A80B79755121}" type="datetime1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8C9B8-A69B-40BD-8CED-758F5DD9FC8C}" type="datetime1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CFFA-49D0-45BE-B1C2-31A0A193A5BC}" type="datetime1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E0A4-5F70-4627-AAF4-233FC60281D4}" type="datetime1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308B-DB92-410D-AEB2-7CF1ED97D7FF}" type="datetime1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B54F3-ED4F-4C84-9E8A-65AD0573F4A0}" type="datetime1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AF2C-E393-47F3-86E4-7CCE8422F5FC}" type="datetime1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0B50D-1147-4A99-9803-8F7C5D64FAB5}" type="datetime1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CAAA-4A32-4463-83E2-CF9AB93D62D3}" type="datetime1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6E27B-8CE9-4675-807E-0703CBA25F1D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015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51D2D-5C58-4A66-A7F7-94A6204DBCB3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05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835BD-2ABB-4E12-9B18-A80B79755121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38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8C9B8-A69B-40BD-8CED-758F5DD9FC8C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2189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ECFFA-49D0-45BE-B1C2-31A0A193A5BC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238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E0A4-5F70-4627-AAF4-233FC60281D4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35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B308B-DB92-410D-AEB2-7CF1ED97D7FF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0199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B54F3-ED4F-4C84-9E8A-65AD0573F4A0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6759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1AF2C-E393-47F3-86E4-7CCE8422F5FC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7486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0B50D-1147-4A99-9803-8F7C5D64FAB5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9742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CAAA-4A32-4463-83E2-CF9AB93D62D3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07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DB904F0-4B18-4A14-A8CD-A3C02CAB7E36}" type="datetime1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DB904F0-4B18-4A14-A8CD-A3C02CAB7E36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6/16/2020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163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0" y="990600"/>
            <a:ext cx="9144000" cy="1219200"/>
          </a:xfr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n-US" sz="4400" dirty="0">
              <a:solidFill>
                <a:schemeClr val="accent3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reflection blurRad="6350" stA="60000" endA="900" endPos="58000" dir="5400000" sy="-100000" algn="bl" rotWithShape="0"/>
              </a:effectLst>
              <a:latin typeface="Tekton Pro Ext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CC0B32B-E67F-4077-BA26-F54EF54408A7}" type="slidenum">
              <a:rPr lang="fr-CA" smtClean="0"/>
              <a:pPr>
                <a:defRPr/>
              </a:pPr>
              <a:t>1</a:t>
            </a:fld>
            <a:endParaRPr lang="fr-CA"/>
          </a:p>
        </p:txBody>
      </p:sp>
      <p:pic>
        <p:nvPicPr>
          <p:cNvPr id="6" name="Picture 5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0" y="854075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fa-IR" sz="4400" kern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ekton Pro Ext" pitchFamily="34" charset="0"/>
                <a:cs typeface="+mj-cs"/>
              </a:rPr>
              <a:t>به نام خدا</a:t>
            </a:r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227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CC0B32B-E67F-4077-BA26-F54EF54408A7}" type="slidenum">
              <a:rPr lang="fr-CA" smtClean="0"/>
              <a:pPr>
                <a:defRPr/>
              </a:pPr>
              <a:t>2</a:t>
            </a:fld>
            <a:endParaRPr lang="fr-CA"/>
          </a:p>
        </p:txBody>
      </p:sp>
      <p:pic>
        <p:nvPicPr>
          <p:cNvPr id="6" name="Picture 5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" y="1"/>
            <a:ext cx="9144000" cy="68579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-12700" y="1524000"/>
            <a:ext cx="9169400" cy="27812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endParaRPr lang="en-US" sz="2400" dirty="0" smtClean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rgbClr val="FFFFFF">
                    <a:satMod val="175000"/>
                    <a:alpha val="40000"/>
                  </a:srgbClr>
                </a:glow>
                <a:reflection blurRad="6350" stA="55000" endA="300" endPos="45500" dir="5400000" sy="-100000" algn="bl" rotWithShape="0"/>
              </a:effectLst>
              <a:latin typeface="Palatino Linotype" pitchFamily="18" charset="0"/>
            </a:endParaRPr>
          </a:p>
          <a:p>
            <a:pPr algn="ctr">
              <a:lnSpc>
                <a:spcPct val="150000"/>
              </a:lnSpc>
            </a:pPr>
            <a:endParaRPr lang="en-US" sz="4400" dirty="0" smtClean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rgbClr val="FFFFFF">
                    <a:satMod val="175000"/>
                    <a:alpha val="40000"/>
                  </a:srgbClr>
                </a:glow>
                <a:reflection blurRad="6350" stA="55000" endA="300" endPos="45500" dir="5400000" sy="-100000" algn="bl" rotWithShape="0"/>
              </a:effectLst>
              <a:latin typeface="Palatino Linotype" pitchFamily="18" charset="0"/>
              <a:cs typeface="B Nazanin" panose="00000400000000000000" pitchFamily="2" charset="-78"/>
            </a:endParaRPr>
          </a:p>
          <a:p>
            <a:pPr algn="ctr">
              <a:lnSpc>
                <a:spcPct val="150000"/>
              </a:lnSpc>
            </a:pPr>
            <a:endParaRPr lang="en-US" sz="5400" dirty="0" smtClean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rgbClr val="FFFFFF">
                    <a:satMod val="175000"/>
                    <a:alpha val="40000"/>
                  </a:srgbClr>
                </a:glow>
                <a:reflection blurRad="6350" stA="55000" endA="300" endPos="45500" dir="5400000" sy="-100000" algn="bl" rotWithShape="0"/>
              </a:effectLst>
              <a:latin typeface="Palatino Linotype" pitchFamily="18" charset="0"/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2500" y="1295400"/>
            <a:ext cx="72390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4800" b="1" dirty="0">
                <a:solidFill>
                  <a:srgbClr val="FF0000"/>
                </a:solidFill>
                <a:latin typeface="B Nazanin,Bold"/>
                <a:cs typeface="B Lotus" panose="00000400000000000000" pitchFamily="2" charset="-78"/>
              </a:rPr>
              <a:t>تصویرسازی ارتباطی</a:t>
            </a:r>
          </a:p>
          <a:p>
            <a:pPr algn="r"/>
            <a:r>
              <a:rPr lang="fa-IR" sz="4000" dirty="0">
                <a:solidFill>
                  <a:srgbClr val="AE0101"/>
                </a:solidFill>
                <a:latin typeface="Arial" panose="020B0604020202020204" pitchFamily="34" charset="0"/>
                <a:cs typeface="B Lotus" panose="00000400000000000000" pitchFamily="2" charset="-78"/>
              </a:rPr>
              <a:t>• </a:t>
            </a:r>
            <a:r>
              <a:rPr lang="fa-IR" sz="4000" dirty="0">
                <a:solidFill>
                  <a:srgbClr val="303030"/>
                </a:solidFill>
                <a:latin typeface="Times New Roman" panose="02020603050405020304" pitchFamily="18" charset="0"/>
                <a:cs typeface="B Lotus" panose="00000400000000000000" pitchFamily="2" charset="-78"/>
              </a:rPr>
              <a:t>پارادايمي است که به افزايش ارتباطات</a:t>
            </a:r>
          </a:p>
          <a:p>
            <a:pPr algn="r"/>
            <a:r>
              <a:rPr lang="fa-IR" sz="4000" dirty="0">
                <a:solidFill>
                  <a:srgbClr val="303030"/>
                </a:solidFill>
                <a:latin typeface="Times New Roman" panose="02020603050405020304" pitchFamily="18" charset="0"/>
                <a:cs typeface="B Lotus" panose="00000400000000000000" pitchFamily="2" charset="-78"/>
              </a:rPr>
              <a:t>زوجين،اصلاح تثبيت هاي رشدي، ضربه</a:t>
            </a:r>
          </a:p>
          <a:p>
            <a:pPr algn="r"/>
            <a:r>
              <a:rPr lang="fa-IR" sz="4000" dirty="0">
                <a:solidFill>
                  <a:srgbClr val="303030"/>
                </a:solidFill>
                <a:latin typeface="Times New Roman" panose="02020603050405020304" pitchFamily="18" charset="0"/>
                <a:cs typeface="B Lotus" panose="00000400000000000000" pitchFamily="2" charset="-78"/>
              </a:rPr>
              <a:t>جراحات دوران کودکي، افزايش متمايل</a:t>
            </a:r>
          </a:p>
          <a:p>
            <a:pPr algn="r"/>
            <a:r>
              <a:rPr lang="fa-IR" sz="4000" dirty="0">
                <a:solidFill>
                  <a:srgbClr val="303030"/>
                </a:solidFill>
                <a:latin typeface="Times New Roman" panose="02020603050405020304" pitchFamily="18" charset="0"/>
                <a:cs typeface="B Lotus" panose="00000400000000000000" pitchFamily="2" charset="-78"/>
              </a:rPr>
              <a:t>سازي از طرف مقابل و همچنين احياي</a:t>
            </a:r>
          </a:p>
          <a:p>
            <a:pPr algn="r"/>
            <a:r>
              <a:rPr lang="fa-IR" sz="4000" dirty="0">
                <a:solidFill>
                  <a:srgbClr val="303030"/>
                </a:solidFill>
                <a:latin typeface="Times New Roman" panose="02020603050405020304" pitchFamily="18" charset="0"/>
                <a:cs typeface="B Lotus" panose="00000400000000000000" pitchFamily="2" charset="-78"/>
              </a:rPr>
              <a:t>تماس بين آنها مي پردازد.</a:t>
            </a:r>
            <a:endParaRPr lang="en-US" sz="4000" dirty="0"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25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 smtClean="0"/>
              <a:t>         </a:t>
            </a:r>
            <a:r>
              <a:rPr lang="fa-IR" sz="4800" dirty="0" smtClean="0"/>
              <a:t>هندریکس:</a:t>
            </a:r>
            <a:endParaRPr lang="fa-IR" sz="48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1049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sz="2200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104900"/>
            <a:ext cx="8229600" cy="52514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dirty="0" smtClean="0">
                <a:solidFill>
                  <a:srgbClr val="002060"/>
                </a:solidFill>
                <a:cs typeface="B Lotus" panose="00000400000000000000" pitchFamily="2" charset="-78"/>
              </a:rPr>
              <a:t>• </a:t>
            </a: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از نظر هندریکس ما در رابطه متولد مي شویم، در رابطه جراحت برمي داریم و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ميتوانيم در رابطه به التيام برسيم و جهت قرارداشتن دریک رابطه ي عاشقانه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بایستي تمامي مباحث فيصله نيافته دوران خردسالي و کودکي را حل و فصل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نمائيم .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• ما در بزرگسالي جذب کساني مي شویم که فکر مي کنيم آنچه در کودکي نداشته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ایم را به ما خواهند داد </a:t>
            </a:r>
            <a:r>
              <a:rPr lang="en-US" dirty="0" smtClean="0">
                <a:solidFill>
                  <a:srgbClr val="002060"/>
                </a:solidFill>
                <a:cs typeface="B Lotus" panose="00000400000000000000" pitchFamily="2" charset="-78"/>
              </a:rPr>
              <a:t>)</a:t>
            </a:r>
            <a:r>
              <a:rPr lang="fa-IR" dirty="0" smtClean="0">
                <a:solidFill>
                  <a:srgbClr val="002060"/>
                </a:solidFill>
                <a:cs typeface="B Lotus" panose="00000400000000000000" pitchFamily="2" charset="-78"/>
              </a:rPr>
              <a:t>جور </a:t>
            </a: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شدن </a:t>
            </a:r>
            <a:r>
              <a:rPr lang="fa-IR" dirty="0" smtClean="0">
                <a:solidFill>
                  <a:srgbClr val="002060"/>
                </a:solidFill>
                <a:cs typeface="B Lotus" panose="00000400000000000000" pitchFamily="2" charset="-78"/>
              </a:rPr>
              <a:t>ایماگویي</a:t>
            </a:r>
            <a:r>
              <a:rPr lang="en-US" dirty="0" smtClean="0">
                <a:solidFill>
                  <a:srgbClr val="002060"/>
                </a:solidFill>
                <a:cs typeface="B Lotus" panose="00000400000000000000" pitchFamily="2" charset="-78"/>
              </a:rPr>
              <a:t>(</a:t>
            </a:r>
            <a:endParaRPr lang="fa-IR" dirty="0">
              <a:solidFill>
                <a:srgbClr val="002060"/>
              </a:solidFill>
              <a:cs typeface="B Lotus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• ارتباط درماني برتاثير ناخودآگاه تجارب کودکي بر انتخاب همسر و تمایل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ناخودآگاه افراد براي التيام و تکميل شخصي از طریق ارتباط تاکيد ميکند.تاکيد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عملي روي ارائه روش ها ، فرآیند و مهارت درماني براي کمک به زوجين براي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ایجاد یک ازدواج آگاهانه است .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• بنابراین با استفاده از کمک درمانگر که دراین رویکرد نقش یک تسهيل کننده را</a:t>
            </a:r>
          </a:p>
          <a:p>
            <a:pPr marL="0" indent="0" algn="r" rtl="1">
              <a:buNone/>
            </a:pPr>
            <a:r>
              <a:rPr lang="fa-IR" dirty="0">
                <a:solidFill>
                  <a:srgbClr val="002060"/>
                </a:solidFill>
                <a:cs typeface="B Lotus" panose="00000400000000000000" pitchFamily="2" charset="-78"/>
              </a:rPr>
              <a:t>دارد مي توانيم این جریان التيام را به پيش ببریم.</a:t>
            </a:r>
            <a:endParaRPr lang="en-US" dirty="0">
              <a:solidFill>
                <a:srgbClr val="002060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368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4800" b="1" dirty="0"/>
              <a:t>درمان ایماگویی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5800" y="1104900"/>
            <a:ext cx="8001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endParaRPr lang="en-US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6150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ايماگو </a:t>
            </a: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يک مدل ارتباطي از زوج درماني است که مداخلات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رفتاري، عاطفي و شناختي را جهت تسهيل درک و تغيير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دروني در زوجين بکار ميگيرد.هدف احياي تماس معنوي و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عاطفي ميان زوجين و همچنين افراد جهت ايجاد يک هدف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تازه براي ازدواجشان است. هدف ايجاد محيط شفا بخش يا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فضاي خوشايندي است که هر همسر بتواند به ارضاي</a:t>
            </a:r>
          </a:p>
          <a:p>
            <a:pPr algn="r" rtl="1"/>
            <a:r>
              <a:rPr lang="fa-IR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نيازها</a:t>
            </a:r>
            <a:r>
              <a:rPr lang="en-US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)</a:t>
            </a:r>
            <a:r>
              <a:rPr lang="fa-IR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نيازهاي </a:t>
            </a: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برآورده نشده </a:t>
            </a:r>
            <a:r>
              <a:rPr lang="en-US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(</a:t>
            </a:r>
            <a:r>
              <a:rPr lang="fa-IR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و </a:t>
            </a: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احساسات مربوط به ناديده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انگاري و بي ارزشي طرف مقابل بپردازد.</a:t>
            </a:r>
            <a:endParaRPr lang="en-US" sz="3200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558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531360"/>
            <a:ext cx="8763000" cy="482499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•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دلبستگي) </a:t>
            </a:r>
            <a:r>
              <a:rPr lang="en-US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 (attachment )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از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تولد تا 2 سالگي- نياز به مراقبت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اکتشاف) </a:t>
            </a:r>
            <a:r>
              <a:rPr lang="en-US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 (exploration )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از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2 تا 3 ساالگي- نياز به کشف کردن و ماجرا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جویي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هویت) </a:t>
            </a:r>
            <a:r>
              <a:rPr lang="en-US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 (identity)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از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3 تا 4 سالگي- کشف بخش هاي مختلف شخصيت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قدرت و 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شایستگي</a:t>
            </a:r>
            <a:r>
              <a:rPr lang="en-US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(power </a:t>
            </a:r>
            <a:r>
              <a:rPr lang="en-US" sz="2800" dirty="0">
                <a:solidFill>
                  <a:schemeClr val="tx1"/>
                </a:solidFill>
                <a:cs typeface="B Lotus" panose="00000400000000000000" pitchFamily="2" charset="-78"/>
              </a:rPr>
              <a:t>competence ) 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4 تا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6 سالگي، ورود به جامعه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ارتباط</a:t>
            </a:r>
            <a:r>
              <a:rPr lang="en-US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)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دوست یابي</a:t>
            </a:r>
            <a:r>
              <a:rPr lang="en-US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(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 6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تا 9 سالگي خو گرفتن با محيط بيرون از خانه و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دوستان</a:t>
            </a:r>
            <a:endParaRPr lang="en-US" sz="2800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4800" b="1" dirty="0"/>
              <a:t>مراحل تحول در ایماگو درمانی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17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289550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>
                <a:solidFill>
                  <a:schemeClr val="tx1"/>
                </a:solidFill>
                <a:cs typeface="B Lotus" panose="00000400000000000000" pitchFamily="2" charset="-78"/>
              </a:rPr>
              <a:t>الگوی تحولی در ایماگو تراپی یک فرآیند ادواری و چرخه ای است که در مراحل</a:t>
            </a:r>
          </a:p>
          <a:p>
            <a:pPr algn="r" rtl="1"/>
            <a:r>
              <a:rPr lang="fa-IR" sz="3200" b="1" dirty="0">
                <a:solidFill>
                  <a:schemeClr val="tx1"/>
                </a:solidFill>
                <a:cs typeface="B Lotus" panose="00000400000000000000" pitchFamily="2" charset="-78"/>
              </a:rPr>
              <a:t>بعدی زندگی مثلاً نوجوانی تکرار می شود- در اوایل بزرگسالی نیز نمایان می شود.</a:t>
            </a:r>
          </a:p>
          <a:p>
            <a:pPr algn="r" rtl="1"/>
            <a:r>
              <a:rPr lang="fa-IR" sz="3200" b="1" dirty="0">
                <a:solidFill>
                  <a:schemeClr val="tx1"/>
                </a:solidFill>
                <a:cs typeface="B Lotus" panose="00000400000000000000" pitchFamily="2" charset="-78"/>
              </a:rPr>
              <a:t>به دنبال ناکامی مان در دوران نخست چرخه، در گردش دوم ) نوجوانیت( و در</a:t>
            </a:r>
          </a:p>
          <a:p>
            <a:pPr algn="r" rtl="1"/>
            <a:r>
              <a:rPr lang="fa-IR" sz="3200" b="1" dirty="0">
                <a:solidFill>
                  <a:schemeClr val="tx1"/>
                </a:solidFill>
                <a:cs typeface="B Lotus" panose="00000400000000000000" pitchFamily="2" charset="-78"/>
              </a:rPr>
              <a:t>صورت عدم موفقیت در میان همتایان نوجوان، در گردش سوم)اوان بزرگسالی( ،</a:t>
            </a:r>
          </a:p>
          <a:p>
            <a:pPr algn="r" rtl="1"/>
            <a:r>
              <a:rPr lang="fa-IR" sz="3200" b="1" dirty="0">
                <a:solidFill>
                  <a:schemeClr val="tx1"/>
                </a:solidFill>
                <a:cs typeface="B Lotus" panose="00000400000000000000" pitchFamily="2" charset="-78"/>
              </a:rPr>
              <a:t>نیازهای ذاتی و رشدی مان را طلب خواهیم کرد</a:t>
            </a:r>
            <a:endParaRPr lang="fa-IR" sz="3200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6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71010"/>
            <a:ext cx="8686800" cy="4525963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مرحله دلبستگي تيپ بي قرار و چسبنده – تيپ اجتناب کننده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مرحله اکتشاف تيپ درهم آميخته– تيپ مفرد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مرحله هویت تيپ پراکنده– تيپ خشک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مرحله قدرت و شایستگي تيپ رقابتي – تيپ منفعل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مرحله ارتباط تيپ تنها– تيپ مراقبت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وقتي کودکان به بلوغ مي رسند بر تيپ شخصيتي هم گروه اما متضاد با</a:t>
            </a:r>
          </a:p>
          <a:p>
            <a:pPr algn="r" rtl="1"/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خودشان جذب مي شوند.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79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802" y="954087"/>
            <a:ext cx="8686800" cy="5767388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هاناوبرگر انتخاب همسر را اينطور تعريف کرده اند: انتخاب همسر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پيامد رقابت ناخودآگاه ميان يک تصوير ذهني از والدين است که در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دوران کودکي ايجاد شده و همچنين خصوصيات منشي مطلق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ازجذابيت همسر.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ازدواج ناهشيار: ازدواجي است که دربرگيرنده ي تمامي خواسته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هاي پنهان و رفتارهاي غيرارادي است که از دوران کودکي باقي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مانده و به ناچارتضاد و تعارض ميان زوجها را سبب مي گردد.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• ازدواج هشيارانه : ازدواجي است که به فرد کمک ميکندتا نيازهاي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مرتفع نشده ي دوران کودکي را برطرف و برآورده سازد. و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ازدواج آگاهانه رابطه اي است که درآن افراد به جاي آنکه واکنشي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باشند منعکس کننده هستند و احساس امنيت و هيجان مي </a:t>
            </a: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کنند</a:t>
            </a:r>
            <a:endParaRPr lang="fa-IR" sz="2800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4800" b="1" dirty="0"/>
              <a:t>انتخاب همسر</a:t>
            </a:r>
            <a:endParaRPr lang="fa-IR" sz="48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57200"/>
            <a:ext cx="8686800" cy="57912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• را مسئول انتخاب همسر مي داند «</a:t>
            </a:r>
            <a:r>
              <a:rPr lang="fa-IR" dirty="0" smtClean="0">
                <a:solidFill>
                  <a:schemeClr val="tx1"/>
                </a:solidFill>
                <a:cs typeface="B Lotus" panose="00000400000000000000" pitchFamily="2" charset="-78"/>
              </a:rPr>
              <a:t>مغز </a:t>
            </a: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قديمي </a:t>
            </a:r>
            <a:r>
              <a:rPr lang="fa-IR" dirty="0" smtClean="0">
                <a:solidFill>
                  <a:schemeClr val="tx1"/>
                </a:solidFill>
                <a:cs typeface="B Lotus" panose="00000400000000000000" pitchFamily="2" charset="-78"/>
              </a:rPr>
              <a:t>» ديدگاه </a:t>
            </a: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ايماگرتراپي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.مغز قديمي </a:t>
            </a:r>
            <a:r>
              <a:rPr lang="fa-IR" dirty="0" smtClean="0">
                <a:solidFill>
                  <a:schemeClr val="tx1"/>
                </a:solidFill>
                <a:cs typeface="B Lotus" panose="00000400000000000000" pitchFamily="2" charset="-78"/>
              </a:rPr>
              <a:t>(مغز ناهشيار)، </a:t>
            </a: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برداشتي از زمان خطي ندارد و آنچه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قبل ا وجود داشته درحال حاضرنيز وجود دارد. درک اين حقيقت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درباره ي طبيعت ذهن ناهشيار کمک ميکند به اين نکته که چرا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درمواقعي ، احساساتي در ازدواج خود داريد که هيچ تناسبي با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حوادثي که سبب ساز اين احساسات شده است ،ندارند .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• اغلب افراد درانتخاب همسر بدنبال کساني مي گردند که از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ويژگيهاي غالب کساني که آنها را بزرگ کرده اند، برخوردار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باشند.مغز قديمي که از دنياي بيرون اطلع چنداني ندارد، سعي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دارد که دوران کودکي را بازآفريني کند ودليل آنکه مغز قديمي مي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خواهد گذشته را زنده کند، موضوعي از روي عادت يا اضطرار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کورکورانه نيست بلکه مي خواهد جراحات احساسي مربوط به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دوران کودکي را فيصله ببخشد.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04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50937"/>
            <a:ext cx="8686800" cy="5289550"/>
          </a:xfrm>
        </p:spPr>
        <p:txBody>
          <a:bodyPr>
            <a:noAutofit/>
          </a:bodyPr>
          <a:lstStyle/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بود. وقتي انتقال بين </a:t>
            </a:r>
            <a:r>
              <a:rPr lang="fa-IR" dirty="0" smtClean="0">
                <a:solidFill>
                  <a:schemeClr val="tx1"/>
                </a:solidFill>
                <a:cs typeface="B Lotus" panose="00000400000000000000" pitchFamily="2" charset="-78"/>
              </a:rPr>
              <a:t>« انتقال »در </a:t>
            </a:r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درمانهاي متعارف وسنتي یکي از مکانيسم هاي مهم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درمانگر و مراجع صورت مي گيرد درمانگر مي تواند با استفاده از جنبه هاي مثبت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،بيمار را درشرایطي قراردهد که مباحث فيصله نيافته مربوط به گذشته ها را اصلاح و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مي تواند ميان زوج هایي که در یک رابطه » انتقال « حل و فصل کند. پدیده ي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عاشقانه به سر مي برند صورت خارجي پيدا کند. درجریان مرحله ي عشق رمانتيک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این انتقال مثبت است و فرد تصور ميکند که شریک زندگيش بسياري از ویژگيهایي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مطلوب خود او را داراست و همينطور واجد تمامي ویژگيهاي مثبتي است که در دوران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کودکي بر وي تاثير گذاشته است .اما درهنگام تضاد و تعارض فرد ویژگيهاي منفي را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به شریک خود انتقال مي دهد و فرافکن مي کند. ایماگوتراپي کمک ميکند تا از این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ميان دو شریک » انتقال « . انتقال به عنوان منبعي براي شفا و التيام استفاده شود</a:t>
            </a:r>
          </a:p>
          <a:p>
            <a:pPr algn="r" rtl="1"/>
            <a:r>
              <a:rPr lang="fa-IR" dirty="0">
                <a:solidFill>
                  <a:schemeClr val="tx1"/>
                </a:solidFill>
                <a:cs typeface="B Lotus" panose="00000400000000000000" pitchFamily="2" charset="-78"/>
              </a:rPr>
              <a:t>زندگي اتفاق مي افتد نه درميان درمانگر و مراجع </a:t>
            </a:r>
            <a:r>
              <a:rPr lang="fa-IR" dirty="0" smtClean="0">
                <a:solidFill>
                  <a:schemeClr val="tx1"/>
                </a:solidFill>
                <a:cs typeface="B Lotus" panose="00000400000000000000" pitchFamily="2" charset="-78"/>
              </a:rPr>
              <a:t>.</a:t>
            </a:r>
            <a:endParaRPr lang="fa-IR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rtl="1"/>
            <a:r>
              <a:rPr lang="fa-IR" sz="4800" b="1" dirty="0">
                <a:cs typeface="B Lotus" panose="00000400000000000000" pitchFamily="2" charset="-78"/>
              </a:rPr>
              <a:t>مفهوم انتقال</a:t>
            </a:r>
            <a:endParaRPr lang="fa-IR" sz="4800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1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477000"/>
            <a:ext cx="1905000" cy="3048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CC0B32B-E67F-4077-BA26-F54EF54408A7}" type="slidenum">
              <a:rPr lang="fr-CA" smtClean="0"/>
              <a:pPr>
                <a:defRPr/>
              </a:pPr>
              <a:t>11</a:t>
            </a:fld>
            <a:endParaRPr lang="fr-CA"/>
          </a:p>
        </p:txBody>
      </p:sp>
      <p:pic>
        <p:nvPicPr>
          <p:cNvPr id="6" name="Picture 5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177800" y="674400"/>
            <a:ext cx="8788400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/>
            <a:r>
              <a:rPr lang="fa-IR" sz="4400" b="1" dirty="0">
                <a:solidFill>
                  <a:srgbClr val="FF0000"/>
                </a:solidFill>
              </a:rPr>
              <a:t>مراحل </a:t>
            </a:r>
            <a:r>
              <a:rPr lang="fa-IR" sz="4400" b="1" dirty="0" smtClean="0">
                <a:solidFill>
                  <a:srgbClr val="FF0000"/>
                </a:solidFill>
              </a:rPr>
              <a:t>ازدواج</a:t>
            </a:r>
          </a:p>
          <a:p>
            <a:pPr algn="r" rtl="1"/>
            <a:endParaRPr lang="fa-IR" sz="4400" b="1" dirty="0"/>
          </a:p>
          <a:p>
            <a:pPr algn="r" rtl="1"/>
            <a:r>
              <a:rPr lang="fa-IR" sz="4400" dirty="0">
                <a:solidFill>
                  <a:srgbClr val="00B0F0"/>
                </a:solidFill>
              </a:rPr>
              <a:t>مرحله شيفتگي</a:t>
            </a:r>
          </a:p>
          <a:p>
            <a:pPr algn="r" rtl="1"/>
            <a:r>
              <a:rPr lang="fa-IR" sz="4400" dirty="0"/>
              <a:t>• عشق رمانتيک راهي است براي خلق دوباره</a:t>
            </a:r>
          </a:p>
          <a:p>
            <a:pPr algn="r" rtl="1"/>
            <a:r>
              <a:rPr lang="fa-IR" sz="4400" dirty="0"/>
              <a:t>صحنه هاي کودکي که آسيب پذیري هاي</a:t>
            </a:r>
          </a:p>
          <a:p>
            <a:pPr algn="r" rtl="1"/>
            <a:r>
              <a:rPr lang="fa-IR" sz="4400" dirty="0"/>
              <a:t>شخصي در آن رخ داده اند. البته خلق دوباره</a:t>
            </a:r>
          </a:p>
          <a:p>
            <a:pPr algn="r" rtl="1"/>
            <a:r>
              <a:rPr lang="fa-IR" sz="4400" dirty="0"/>
              <a:t>این صحنه ها با هدف ارضاء کنوني نيازهایي</a:t>
            </a:r>
          </a:p>
          <a:p>
            <a:pPr algn="r" rtl="1"/>
            <a:r>
              <a:rPr lang="fa-IR" sz="4400" dirty="0"/>
              <a:t>است که نا کام شده بودند.</a:t>
            </a:r>
            <a:endParaRPr lang="en-US" sz="4400" dirty="0" smtClean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rgbClr val="FFFFFF">
                    <a:satMod val="175000"/>
                    <a:alpha val="40000"/>
                  </a:srgbClr>
                </a:glow>
                <a:reflection blurRad="6350" stA="55000" endA="300" endPos="45500" dir="5400000" sy="-100000" algn="bl" rotWithShape="0"/>
              </a:effectLst>
              <a:latin typeface="Palatino Linotype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1673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715000"/>
          </a:xfrm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fa-IR" sz="3600" b="1" dirty="0">
                <a:solidFill>
                  <a:srgbClr val="FF0000"/>
                </a:solidFill>
                <a:cs typeface="B Lotus" panose="00000400000000000000" pitchFamily="2" charset="-78"/>
              </a:rPr>
              <a:t>مراحل </a:t>
            </a:r>
            <a:r>
              <a:rPr lang="fa-IR" sz="36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ازدواج</a:t>
            </a:r>
          </a:p>
          <a:p>
            <a:pPr marL="0" indent="0" algn="r" rtl="1">
              <a:buNone/>
            </a:pPr>
            <a:endParaRPr lang="fa-IR" sz="3600" b="1" dirty="0">
              <a:cs typeface="B Lotus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600" dirty="0">
                <a:solidFill>
                  <a:srgbClr val="00B0F0"/>
                </a:solidFill>
                <a:cs typeface="B Lotus" panose="00000400000000000000" pitchFamily="2" charset="-78"/>
              </a:rPr>
              <a:t>مرحله کشمکش قدرت: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• وقتي ماه عسل تمام مي شود این مرحله شروع مي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شود.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• او خيلي دیر به خانه مي آید.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• او خيلي پول خرج مي کند.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• او خيلي کار مي کند.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• او احساسات مرا درک نمي کند.</a:t>
            </a:r>
            <a:endParaRPr lang="en-US" sz="2800" dirty="0" smtClean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42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b="1" dirty="0">
                <a:solidFill>
                  <a:srgbClr val="FF0000"/>
                </a:solidFill>
                <a:cs typeface="B Lotus" panose="00000400000000000000" pitchFamily="2" charset="-78"/>
              </a:rPr>
              <a:t>ازدواج </a:t>
            </a:r>
            <a:r>
              <a:rPr lang="fa-IR" sz="28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ناهشیار</a:t>
            </a:r>
          </a:p>
          <a:p>
            <a:pPr marL="0" indent="0" algn="r" rtl="1">
              <a:buNone/>
            </a:pPr>
            <a:endParaRPr lang="fa-IR" sz="2800" b="1" dirty="0">
              <a:cs typeface="B Lotus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رمز و راز جذابيت 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جراحات کودکي 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خويش گم شده 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تابوهاي بدن 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احساسات ممنوع 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ابزار سرکوب و فرو نشاني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خويش کاذب: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 </a:t>
            </a:r>
            <a:r>
              <a:rPr lang="fa-IR" sz="2800" b="1" dirty="0">
                <a:solidFill>
                  <a:schemeClr val="tx1"/>
                </a:solidFill>
                <a:cs typeface="B Lotus" panose="00000400000000000000" pitchFamily="2" charset="-78"/>
              </a:rPr>
              <a:t>خويش انکار شده:</a:t>
            </a:r>
            <a:endParaRPr lang="en-US" sz="2800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910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477000"/>
            <a:ext cx="1905000" cy="3048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CC0B32B-E67F-4077-BA26-F54EF54408A7}" type="slidenum">
              <a:rPr lang="fr-CA" smtClean="0"/>
              <a:pPr>
                <a:defRPr/>
              </a:pPr>
              <a:t>14</a:t>
            </a:fld>
            <a:endParaRPr lang="fr-CA"/>
          </a:p>
        </p:txBody>
      </p:sp>
      <p:pic>
        <p:nvPicPr>
          <p:cNvPr id="6" name="Picture 5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7624"/>
            <a:ext cx="9144000" cy="685799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-12700" y="1295400"/>
            <a:ext cx="91694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/>
            <a:r>
              <a:rPr lang="fa-IR" sz="2800" b="1" dirty="0">
                <a:solidFill>
                  <a:srgbClr val="FF0000"/>
                </a:solidFill>
              </a:rPr>
              <a:t>شيمی </a:t>
            </a:r>
            <a:r>
              <a:rPr lang="fa-IR" sz="2800" b="1" dirty="0" smtClean="0">
                <a:solidFill>
                  <a:srgbClr val="FF0000"/>
                </a:solidFill>
              </a:rPr>
              <a:t>عشق</a:t>
            </a:r>
          </a:p>
          <a:p>
            <a:pPr algn="r" rtl="1"/>
            <a:endParaRPr lang="fa-IR" sz="2800" b="1" dirty="0"/>
          </a:p>
          <a:p>
            <a:pPr algn="r" rtl="1"/>
            <a:r>
              <a:rPr lang="fa-IR" sz="2800" b="1" dirty="0">
                <a:solidFill>
                  <a:srgbClr val="7030A0"/>
                </a:solidFill>
              </a:rPr>
              <a:t>زبان جهانی عشق</a:t>
            </a:r>
            <a:r>
              <a:rPr lang="fa-IR" sz="2800" dirty="0">
                <a:solidFill>
                  <a:srgbClr val="7030A0"/>
                </a:solidFill>
              </a:rPr>
              <a:t>: </a:t>
            </a:r>
            <a:r>
              <a:rPr lang="fa-IR" sz="2800" dirty="0"/>
              <a:t>تمامي صحبت عشاق از بدو تاریخ را مي توان در چهار</a:t>
            </a:r>
          </a:p>
          <a:p>
            <a:pPr algn="r" rtl="1"/>
            <a:r>
              <a:rPr lang="fa-IR" sz="2800" dirty="0"/>
              <a:t>جمله خلاصه کرد.</a:t>
            </a:r>
          </a:p>
          <a:p>
            <a:pPr algn="r" rtl="1"/>
            <a:r>
              <a:rPr lang="fa-IR" sz="2800" dirty="0"/>
              <a:t>1 - مي دانم که به تازگي ملاقات کرده ایم، اما انگار من تو را از مدتها قبل مي</a:t>
            </a:r>
          </a:p>
          <a:p>
            <a:pPr algn="r" rtl="1"/>
            <a:r>
              <a:rPr lang="fa-IR" sz="2800" dirty="0"/>
              <a:t>شناسيم – پدیده شناخت.</a:t>
            </a:r>
          </a:p>
          <a:p>
            <a:pPr algn="r" rtl="1"/>
            <a:r>
              <a:rPr lang="fa-IR" sz="2800" dirty="0"/>
              <a:t>2 - این چيز ویژه اي است، اما با آنکه ما یکدیگر را مدت کوتاهي است که مي</a:t>
            </a:r>
          </a:p>
          <a:p>
            <a:pPr algn="r" rtl="1"/>
            <a:r>
              <a:rPr lang="fa-IR" sz="2800" dirty="0"/>
              <a:t>شناسيم، نمي توانم زماني را به یاد بياورم که تو را نمي شناختم – پدیده بي</a:t>
            </a:r>
          </a:p>
          <a:p>
            <a:pPr algn="r" rtl="1"/>
            <a:r>
              <a:rPr lang="fa-IR" sz="2800" dirty="0"/>
              <a:t>انتهایي.</a:t>
            </a:r>
          </a:p>
          <a:p>
            <a:pPr algn="r" rtl="1"/>
            <a:r>
              <a:rPr lang="fa-IR" sz="2800" dirty="0"/>
              <a:t>3 - وقتي با تو هستم، دیگر احساس تنهایي نمي کنم ، احساس مي کنم که</a:t>
            </a:r>
          </a:p>
          <a:p>
            <a:pPr algn="r" rtl="1"/>
            <a:r>
              <a:rPr lang="fa-IR" sz="2800" dirty="0"/>
              <a:t>کامل هستم – پدیده وحدت دوباره .</a:t>
            </a:r>
          </a:p>
          <a:p>
            <a:pPr algn="r" rtl="1"/>
            <a:r>
              <a:rPr lang="fa-IR" sz="2800" dirty="0"/>
              <a:t>4 - به قدري دوستت دارم که بدون تو نمي توانم زندگي کنم- پدیده ضرورت.</a:t>
            </a:r>
            <a:endParaRPr lang="en-US" sz="2800" dirty="0" smtClean="0">
              <a:ln w="18415" cmpd="sng">
                <a:solidFill>
                  <a:sysClr val="windowText" lastClr="000000"/>
                </a:solidFill>
                <a:prstDash val="solid"/>
              </a:ln>
              <a:effectLst>
                <a:glow rad="228600">
                  <a:srgbClr val="FFFFFF">
                    <a:satMod val="175000"/>
                    <a:alpha val="40000"/>
                  </a:srgbClr>
                </a:glow>
                <a:reflection blurRad="6350" stA="55000" endA="300" endPos="45500" dir="5400000" sy="-100000" algn="bl" rotWithShape="0"/>
              </a:effectLst>
              <a:latin typeface="Palatino Linotype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1785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5570" y="6813550"/>
            <a:ext cx="561975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82292" y="152400"/>
            <a:ext cx="8961708" cy="6019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3200" b="1" dirty="0">
                <a:solidFill>
                  <a:srgbClr val="FF0000"/>
                </a:solidFill>
                <a:cs typeface="B Lotus" panose="00000400000000000000" pitchFamily="2" charset="-78"/>
              </a:rPr>
              <a:t>اما عشق رمانتيک کجا به انتها مي رسد و جنگ قدرت</a:t>
            </a:r>
          </a:p>
          <a:p>
            <a:r>
              <a:rPr lang="fa-IR" sz="3200" b="1" dirty="0">
                <a:solidFill>
                  <a:srgbClr val="FF0000"/>
                </a:solidFill>
                <a:cs typeface="B Lotus" panose="00000400000000000000" pitchFamily="2" charset="-78"/>
              </a:rPr>
              <a:t>شروع مي شود؟</a:t>
            </a:r>
          </a:p>
          <a:p>
            <a:r>
              <a:rPr lang="fa-IR" sz="3200" dirty="0">
                <a:cs typeface="B Lotus" panose="00000400000000000000" pitchFamily="2" charset="-78"/>
              </a:rPr>
              <a:t>وقتي دوران خوشایند مهرورزي و معاشرت به سر برسد و دوران</a:t>
            </a:r>
          </a:p>
          <a:p>
            <a:r>
              <a:rPr lang="fa-IR" sz="3200" dirty="0">
                <a:cs typeface="B Lotus" panose="00000400000000000000" pitchFamily="2" charset="-78"/>
              </a:rPr>
              <a:t>توهم سرخوشي و شيفتگي به انتها برسد و واقعيات زندگي</a:t>
            </a:r>
          </a:p>
          <a:p>
            <a:r>
              <a:rPr lang="fa-IR" sz="3200" dirty="0">
                <a:cs typeface="B Lotus" panose="00000400000000000000" pitchFamily="2" charset="-78"/>
              </a:rPr>
              <a:t>خودشان را نشان دهند ناگهان احساس مي شود اینکه شریک</a:t>
            </a:r>
          </a:p>
          <a:p>
            <a:r>
              <a:rPr lang="fa-IR" sz="3200" dirty="0">
                <a:cs typeface="B Lotus" panose="00000400000000000000" pitchFamily="2" charset="-78"/>
              </a:rPr>
              <a:t>زندگي پر مهر و محبت باشد، کافي نيست. اینکه باهوش و جذاب</a:t>
            </a:r>
          </a:p>
          <a:p>
            <a:r>
              <a:rPr lang="fa-IR" sz="3200" dirty="0">
                <a:cs typeface="B Lotus" panose="00000400000000000000" pitchFamily="2" charset="-78"/>
              </a:rPr>
              <a:t>باشد کافي نيست حالا باید توقعات و انتظاراتي برآورده شود که</a:t>
            </a:r>
          </a:p>
          <a:p>
            <a:r>
              <a:rPr lang="fa-IR" sz="3200" dirty="0">
                <a:cs typeface="B Lotus" panose="00000400000000000000" pitchFamily="2" charset="-78"/>
              </a:rPr>
              <a:t>بعضي از آنها هشيارانه هستند و برخي در ضمير ناخودآگاه است</a:t>
            </a:r>
            <a:endParaRPr lang="en-US" sz="3600" dirty="0"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093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7116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3600" b="1" dirty="0"/>
              <a:t>چرا تغيير صورت گرفته است؟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711633"/>
            <a:ext cx="8686800" cy="5765367"/>
          </a:xfrm>
        </p:spPr>
        <p:txBody>
          <a:bodyPr>
            <a:noAutofit/>
          </a:bodyPr>
          <a:lstStyle/>
          <a:p>
            <a:pPr algn="r" rtl="1"/>
            <a:r>
              <a:rPr lang="fa-IR" sz="2000" dirty="0" smtClean="0">
                <a:solidFill>
                  <a:schemeClr val="tx1"/>
                </a:solidFill>
                <a:cs typeface="B Lotus" panose="00000400000000000000" pitchFamily="2" charset="-78"/>
              </a:rPr>
              <a:t>افراد </a:t>
            </a:r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براي ازدواج خود همسري را انتخاب کرده اند تا آن بخشهاي شکاف برداشته ي دوران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کودکيشان ترميم شود. و از طريق وحدت با شريک زندگي خود با بخش پنهاني از وجود خويش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پيوند بسته اند.در شروع به نظر مي رسد که اين روشها موثرند اما با گذشت زمان، ويژگي هاي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مکمل شرکاي زندگي، احساساتي را بر مي انگيزد که هنوز در حکم تابوهستند. ويژگي هاي منفي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شريک زندگي که در دوران روابط رمانتيک انکار شده بود اکنون مورد توجه قرار مي گيرند.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حال افراد مي فهمند که نه تنها نيازهايشان برآورده نمی شود بلکه شريک زندگيشان مصمم است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که به همان شکلي که در کودکي آسيب ديده است به آنها آسيب بزند.</a:t>
            </a:r>
          </a:p>
          <a:p>
            <a:pPr algn="r" rtl="1"/>
            <a:r>
              <a:rPr lang="fa-IR" sz="2000" b="1" dirty="0">
                <a:solidFill>
                  <a:srgbClr val="FF0000"/>
                </a:solidFill>
                <a:cs typeface="B Lotus" panose="00000400000000000000" pitchFamily="2" charset="-78"/>
              </a:rPr>
              <a:t>تا اينجا مطرح شد که: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بسياري از احساسات ناخوشايند افراد درباره ي عشق رمانتيک از فرافکن کردن جنبه هاي مثبت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ايماگو بر روي شرکاي زندگي است. اما در جنگ قدرت، ويژگي هاي منفي انکار شده فرافکن مي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شود، و وقتي توهم عشق رمانتيک رنگ باخت آنگاه زن و شوهر: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1 - رفتارها و احساسات سرکوب شده يکديگر را فعال مي کنند.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2 - جراحات مربوط به دوران کودکي را ازنو جراحت مي زنند.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3 - ويژگي هايي منفي خود را روي يکديگر فرافکن مي سازند.</a:t>
            </a:r>
          </a:p>
          <a:p>
            <a:pPr algn="r" rtl="1"/>
            <a:r>
              <a:rPr lang="fa-IR" sz="2000" dirty="0">
                <a:solidFill>
                  <a:schemeClr val="tx1"/>
                </a:solidFill>
                <a:cs typeface="B Lotus" panose="00000400000000000000" pitchFamily="2" charset="-78"/>
              </a:rPr>
              <a:t>و تمامي اين تبادلات در سطح ناهشيار رخ مي دهد.</a:t>
            </a:r>
            <a:endParaRPr lang="fa-IR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027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5687" y="149983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/>
              <a:t>ويژگي هاي ازدواج آگاهانه: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5137149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1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- افراد مي دانند که رابطه ي عاشقانه شان داراي يک هدف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پنهان است و آن التيام جراحات دوران کودکي است.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2 - افراد مي توانند تصوير دقيق تري از همسر خود ايجاد کنند.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3 - افراد مسئوليت در ميان گذاشتن نيازها و اميالشان را با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همسرشان به عهده مي گيرند.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4 - افراد مي توانند در تبادلهايشان قصد و عمد بيشتري ايجاد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کنند.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5 - افراد مي آموزند که به نيازها و خواسته هاي شريک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زندگيشان به همان اندازه که به نيازها و خواسته هاي خودشان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بها مي دهند، توجه داشته باشند.</a:t>
            </a:r>
          </a:p>
        </p:txBody>
      </p:sp>
    </p:spTree>
    <p:extLst>
      <p:ext uri="{BB962C8B-B14F-4D97-AF65-F5344CB8AC3E}">
        <p14:creationId xmlns:p14="http://schemas.microsoft.com/office/powerpoint/2010/main" val="320095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/>
              <a:t>ويژگي هاي ازدواج آگاهانه: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271010"/>
            <a:ext cx="8686800" cy="4525963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3200" dirty="0" smtClean="0">
                <a:solidFill>
                  <a:schemeClr val="tx1"/>
                </a:solidFill>
                <a:cs typeface="B Lotus" panose="00000400000000000000" pitchFamily="2" charset="-78"/>
              </a:rPr>
              <a:t>6 </a:t>
            </a: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- با رويه ي تاريک شخصيت خودآگاه مي شوند.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7 - افراد با روشهاي جديدي آشنا مي شوند تا نيازها و اميال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اوليه خود را برآورده سازند.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8 - براي دستيابي به توانمنديها و قابليت هايي که در حال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حاضر فاقد آن هستند، درون خود را جستجو مي کنند.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9 - افراد از ميل و انگيزه خود براي مهر ورزيدن و رسيدن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به وحدت با عالم هستي، اطلع بيشتري، پيدا مي کنند.</a:t>
            </a:r>
          </a:p>
          <a:p>
            <a:pPr marL="0" indent="0" algn="r" rtl="1">
              <a:buNone/>
            </a:pPr>
            <a:r>
              <a:rPr lang="fa-IR" sz="3200" dirty="0">
                <a:solidFill>
                  <a:schemeClr val="tx1"/>
                </a:solidFill>
                <a:cs typeface="B Lotus" panose="00000400000000000000" pitchFamily="2" charset="-78"/>
              </a:rPr>
              <a:t>10 - افراد دشواري يک ازدواج خوب را مي پذيرند.</a:t>
            </a:r>
          </a:p>
        </p:txBody>
      </p:sp>
    </p:spTree>
    <p:extLst>
      <p:ext uri="{BB962C8B-B14F-4D97-AF65-F5344CB8AC3E}">
        <p14:creationId xmlns:p14="http://schemas.microsoft.com/office/powerpoint/2010/main" val="23535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sz="40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271010"/>
            <a:ext cx="8686800" cy="4525963"/>
          </a:xfrm>
        </p:spPr>
        <p:txBody>
          <a:bodyPr>
            <a:normAutofit/>
          </a:bodyPr>
          <a:lstStyle/>
          <a:p>
            <a:pPr algn="ct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fa-IR" sz="11500" b="1" dirty="0">
                <a:solidFill>
                  <a:srgbClr val="FF0000"/>
                </a:solidFill>
                <a:cs typeface="B Lotus" panose="00000400000000000000" pitchFamily="2" charset="-78"/>
              </a:rPr>
              <a:t>درمان</a:t>
            </a:r>
            <a:endParaRPr lang="fa-IR" sz="11500" dirty="0">
              <a:solidFill>
                <a:srgbClr val="FF0000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1338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3600" dirty="0"/>
              <a:t>تعهد: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271010"/>
            <a:ext cx="8686800" cy="4525963"/>
          </a:xfrm>
        </p:spPr>
        <p:txBody>
          <a:bodyPr>
            <a:noAutofit/>
          </a:bodyPr>
          <a:lstStyle/>
          <a:p>
            <a:pPr algn="r" rtl="1"/>
            <a:r>
              <a:rPr lang="fa-IR" sz="3600" dirty="0" smtClean="0">
                <a:solidFill>
                  <a:schemeClr val="tx1"/>
                </a:solidFill>
                <a:cs typeface="B Lotus" panose="00000400000000000000" pitchFamily="2" charset="-78"/>
              </a:rPr>
              <a:t>تعهد </a:t>
            </a: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لازمه حرکت به سوي </a:t>
            </a:r>
            <a:r>
              <a:rPr lang="fa-IR" sz="3600" dirty="0" smtClean="0">
                <a:solidFill>
                  <a:schemeClr val="tx1"/>
                </a:solidFill>
                <a:cs typeface="B Lotus" panose="00000400000000000000" pitchFamily="2" charset="-78"/>
              </a:rPr>
              <a:t>یکپارچگي(انسجام)</a:t>
            </a:r>
            <a:endParaRPr lang="fa-IR" sz="3600" dirty="0">
              <a:solidFill>
                <a:schemeClr val="tx1"/>
              </a:solidFill>
              <a:cs typeface="B Lotus" panose="00000400000000000000" pitchFamily="2" charset="-78"/>
            </a:endParaRPr>
          </a:p>
          <a:p>
            <a:pPr algn="r" rtl="1"/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است.بنابر این زوج ها باید به رابطه متعهد باشند.</a:t>
            </a:r>
          </a:p>
          <a:p>
            <a:pPr algn="r" rtl="1"/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احياء یکپارچگي به واسطه فعال کردن سه اصل</a:t>
            </a:r>
          </a:p>
          <a:p>
            <a:pPr algn="r" rtl="1"/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درماني صورت مي گيرد.</a:t>
            </a:r>
          </a:p>
          <a:p>
            <a:pPr algn="r" rtl="1"/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1 -ایمني </a:t>
            </a:r>
            <a:r>
              <a:rPr lang="fa-IR" sz="3600" dirty="0" smtClean="0">
                <a:solidFill>
                  <a:schemeClr val="tx1"/>
                </a:solidFill>
                <a:cs typeface="B Lotus" panose="00000400000000000000" pitchFamily="2" charset="-78"/>
              </a:rPr>
              <a:t>(</a:t>
            </a:r>
            <a:r>
              <a:rPr lang="en-US" sz="3600" dirty="0" smtClean="0">
                <a:solidFill>
                  <a:schemeClr val="tx1"/>
                </a:solidFill>
                <a:cs typeface="B Lotus" panose="00000400000000000000" pitchFamily="2" charset="-78"/>
              </a:rPr>
              <a:t>safety</a:t>
            </a:r>
            <a:r>
              <a:rPr lang="fa-IR" sz="3600" dirty="0" smtClean="0">
                <a:solidFill>
                  <a:schemeClr val="tx1"/>
                </a:solidFill>
                <a:cs typeface="B Lotus" panose="00000400000000000000" pitchFamily="2" charset="-78"/>
              </a:rPr>
              <a:t> )</a:t>
            </a:r>
            <a:endParaRPr lang="en-US" sz="3600" dirty="0">
              <a:solidFill>
                <a:schemeClr val="tx1"/>
              </a:solidFill>
              <a:cs typeface="B Lotus" panose="00000400000000000000" pitchFamily="2" charset="-78"/>
            </a:endParaRPr>
          </a:p>
          <a:p>
            <a:pPr algn="r" rtl="1"/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2 - گفتگوي زوج ها</a:t>
            </a:r>
          </a:p>
          <a:p>
            <a:pPr algn="r" rtl="1"/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3 - تداوم یافتگي</a:t>
            </a:r>
          </a:p>
        </p:txBody>
      </p:sp>
    </p:spTree>
    <p:extLst>
      <p:ext uri="{BB962C8B-B14F-4D97-AF65-F5344CB8AC3E}">
        <p14:creationId xmlns:p14="http://schemas.microsoft.com/office/powerpoint/2010/main" val="377778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27807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3600" b="1" dirty="0"/>
              <a:t>گفتگوی انتقادی: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86800" cy="498475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3600" dirty="0" smtClean="0">
                <a:solidFill>
                  <a:schemeClr val="tx1"/>
                </a:solidFill>
                <a:cs typeface="B Lotus" panose="00000400000000000000" pitchFamily="2" charset="-78"/>
              </a:rPr>
              <a:t>شنونده </a:t>
            </a: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به جاي گوش دادن در پي یافتن راهي براي دفاع از خود یا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موضع خود باشد و نتيجه آن کشمکش قدرت است.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و پيامدکشمکش قدرت: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1 - احساس ناکامي: ایجاد فاصله درهمسران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2 -احساس یاس: نگه داشتن احساسات درون خود</a:t>
            </a:r>
          </a:p>
          <a:p>
            <a:pPr marL="0" indent="0" algn="r" rtl="1">
              <a:buNone/>
            </a:pPr>
            <a:r>
              <a:rPr lang="fa-IR" sz="3600" dirty="0">
                <a:solidFill>
                  <a:schemeClr val="tx1"/>
                </a:solidFill>
                <a:cs typeface="B Lotus" panose="00000400000000000000" pitchFamily="2" charset="-78"/>
              </a:rPr>
              <a:t>3 - احساس ترس : هراس از پاسخ نفر مقابل و مشورت نکردن با او</a:t>
            </a:r>
          </a:p>
        </p:txBody>
      </p:sp>
    </p:spTree>
    <p:extLst>
      <p:ext uri="{BB962C8B-B14F-4D97-AF65-F5344CB8AC3E}">
        <p14:creationId xmlns:p14="http://schemas.microsoft.com/office/powerpoint/2010/main" val="50579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sz="40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271010"/>
            <a:ext cx="8686800" cy="520599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Lotus" panose="00000400000000000000" pitchFamily="2" charset="-78"/>
              </a:rPr>
              <a:t>اصول </a:t>
            </a: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اول: آئينه سازي همسر آنچه که واقعاً شنيده را به شخص فرستنده بر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مي گرداند.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اصل دوم : اعتبار بخشي یعني اینکه عقاید تو از دیدگاه خودت داراي اعتبار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حقيقي است.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اصل سوم: همدلي کردن فقط لازم است تا فرد دریافت کننده حدس بزند که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فرستنده چه احساسي دارد.</a:t>
            </a:r>
          </a:p>
          <a:p>
            <a:pPr marL="0" indent="0" algn="r" rtl="1">
              <a:buNone/>
            </a:pPr>
            <a:r>
              <a:rPr lang="fa-IR" sz="2800" b="1" dirty="0">
                <a:solidFill>
                  <a:srgbClr val="FF0000"/>
                </a:solidFill>
                <a:cs typeface="B Lotus" panose="00000400000000000000" pitchFamily="2" charset="-78"/>
              </a:rPr>
              <a:t>مهمترین اثر بخشی های گفتگوی آگاهانه: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1 - سرعت بخشيدن به پيوند همسران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2 - سرعت بخشيدن به تمایز در عين انسجام</a:t>
            </a:r>
          </a:p>
          <a:p>
            <a:pPr marL="0" indent="0" algn="r" rtl="1">
              <a:buNone/>
            </a:pPr>
            <a:r>
              <a:rPr lang="fa-IR" sz="2800" dirty="0">
                <a:solidFill>
                  <a:schemeClr val="tx1"/>
                </a:solidFill>
                <a:cs typeface="B Lotus" panose="00000400000000000000" pitchFamily="2" charset="-78"/>
              </a:rPr>
              <a:t>3 - شفا بخشي به آسيب پذیري هاي تحولي نيازهاي برآورده نشده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2400" y="15240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3600" b="1" dirty="0"/>
              <a:t>گفتگوی آکاهانه:</a:t>
            </a:r>
          </a:p>
        </p:txBody>
      </p:sp>
    </p:spTree>
    <p:extLst>
      <p:ext uri="{BB962C8B-B14F-4D97-AF65-F5344CB8AC3E}">
        <p14:creationId xmlns:p14="http://schemas.microsoft.com/office/powerpoint/2010/main" val="331369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6172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rtl="1"/>
            <a:r>
              <a:rPr lang="fa-IR" sz="3200" b="1" dirty="0" smtClean="0"/>
              <a:t> </a:t>
            </a:r>
            <a:r>
              <a:rPr lang="fa-IR" sz="3200" b="1" dirty="0">
                <a:solidFill>
                  <a:srgbClr val="FF0000"/>
                </a:solidFill>
              </a:rPr>
              <a:t>اصل کشسانی</a:t>
            </a:r>
            <a:endParaRPr lang="en-US" sz="3600" dirty="0">
              <a:solidFill>
                <a:srgbClr val="FF0000"/>
              </a:solidFill>
            </a:endParaRPr>
          </a:p>
          <a:p>
            <a:pPr rtl="1"/>
            <a:r>
              <a:rPr lang="fa-IR" sz="3200" b="1" dirty="0" smtClean="0">
                <a:solidFill>
                  <a:srgbClr val="FF0000"/>
                </a:solidFill>
              </a:rPr>
              <a:t>قلب درمان ایماگویی است</a:t>
            </a:r>
          </a:p>
          <a:p>
            <a:pPr rtl="1"/>
            <a:endParaRPr lang="fa-IR" sz="3200" b="1" dirty="0" smtClean="0"/>
          </a:p>
          <a:p>
            <a:pPr algn="r" rtl="1"/>
            <a:r>
              <a:rPr lang="fa-IR" sz="3200" dirty="0" smtClean="0"/>
              <a:t>• </a:t>
            </a:r>
            <a:r>
              <a:rPr lang="fa-IR" sz="3200" dirty="0"/>
              <a:t>از قابليت ارتجاعي و کشساني شخصيت سخن مي</a:t>
            </a:r>
          </a:p>
          <a:p>
            <a:pPr algn="r" rtl="1"/>
            <a:r>
              <a:rPr lang="fa-IR" sz="3200" dirty="0"/>
              <a:t>گوید.</a:t>
            </a:r>
          </a:p>
          <a:p>
            <a:pPr algn="r" rtl="1"/>
            <a:r>
              <a:rPr lang="fa-IR" sz="3200" dirty="0"/>
              <a:t>• این اصل مي گوید: مي توان چيزي بود که تاکنون</a:t>
            </a:r>
          </a:p>
          <a:p>
            <a:pPr algn="r" rtl="1"/>
            <a:r>
              <a:rPr lang="fa-IR" sz="3200" dirty="0"/>
              <a:t>نبوده </a:t>
            </a:r>
            <a:r>
              <a:rPr lang="fa-IR" sz="3200" dirty="0" smtClean="0"/>
              <a:t>اید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309895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812" y="304800"/>
            <a:ext cx="9144000" cy="541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3600" b="1" dirty="0">
                <a:solidFill>
                  <a:srgbClr val="FF0000"/>
                </a:solidFill>
              </a:rPr>
              <a:t>سوال:</a:t>
            </a:r>
          </a:p>
          <a:p>
            <a:r>
              <a:rPr lang="fa-IR" sz="3600" b="1" dirty="0"/>
              <a:t>اگر بخشی از شخصیت من در فرآیند تحولی</a:t>
            </a:r>
          </a:p>
          <a:p>
            <a:r>
              <a:rPr lang="fa-IR" sz="3600" b="1" dirty="0"/>
              <a:t>خاص و در روند اجتماعی شدن گم شده است</a:t>
            </a:r>
          </a:p>
          <a:p>
            <a:r>
              <a:rPr lang="fa-IR" sz="3600" b="1" dirty="0"/>
              <a:t>کجا باید دنبالش بگردم؟</a:t>
            </a:r>
          </a:p>
          <a:p>
            <a:r>
              <a:rPr lang="fa-IR" sz="3600" b="1" dirty="0"/>
              <a:t>یا از کجا بدانم که دنبال چه باشم؟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22066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4000" b="1" dirty="0">
                <a:solidFill>
                  <a:srgbClr val="FF0000"/>
                </a:solidFill>
              </a:rPr>
              <a:t>جواب</a:t>
            </a:r>
            <a:endParaRPr lang="fa-IR" sz="4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8600" y="1271010"/>
            <a:ext cx="8686800" cy="4525963"/>
          </a:xfrm>
        </p:spPr>
        <p:txBody>
          <a:bodyPr>
            <a:normAutofit fontScale="92500"/>
          </a:bodyPr>
          <a:lstStyle/>
          <a:p>
            <a:pPr marL="0" indent="0" algn="r" rtl="1">
              <a:buNone/>
            </a:pPr>
            <a:r>
              <a:rPr lang="fa-IR" sz="4400" b="1" dirty="0">
                <a:solidFill>
                  <a:schemeClr val="tx1"/>
                </a:solidFill>
                <a:cs typeface="B Lotus" panose="00000400000000000000" pitchFamily="2" charset="-78"/>
              </a:rPr>
              <a:t>بخش تصاحب نشده ی شخصیت شما</a:t>
            </a:r>
          </a:p>
          <a:p>
            <a:pPr marL="0" indent="0" algn="r" rtl="1">
              <a:buNone/>
            </a:pPr>
            <a:r>
              <a:rPr lang="fa-IR" sz="4400" b="1" dirty="0">
                <a:solidFill>
                  <a:schemeClr val="tx1"/>
                </a:solidFill>
                <a:cs typeface="B Lotus" panose="00000400000000000000" pitchFamily="2" charset="-78"/>
              </a:rPr>
              <a:t>در جایی پنهان شده که احتمالش را هم</a:t>
            </a:r>
          </a:p>
          <a:p>
            <a:pPr marL="0" indent="0" algn="r" rtl="1">
              <a:buNone/>
            </a:pPr>
            <a:r>
              <a:rPr lang="fa-IR" sz="4400" b="1" dirty="0">
                <a:solidFill>
                  <a:schemeClr val="tx1"/>
                </a:solidFill>
                <a:cs typeface="B Lotus" panose="00000400000000000000" pitchFamily="2" charset="-78"/>
              </a:rPr>
              <a:t>نمی دهید: در درون بخش های آشکار</a:t>
            </a:r>
          </a:p>
          <a:p>
            <a:pPr marL="0" indent="0" algn="r" rtl="1">
              <a:buNone/>
            </a:pPr>
            <a:r>
              <a:rPr lang="fa-IR" sz="4400" b="1" dirty="0">
                <a:solidFill>
                  <a:schemeClr val="tx1"/>
                </a:solidFill>
                <a:cs typeface="B Lotus" panose="00000400000000000000" pitchFamily="2" charset="-78"/>
              </a:rPr>
              <a:t>و پر رنگ شخصیت </a:t>
            </a:r>
            <a:r>
              <a:rPr lang="fa-IR" sz="4400" b="1" dirty="0" smtClean="0">
                <a:solidFill>
                  <a:schemeClr val="tx1"/>
                </a:solidFill>
                <a:cs typeface="B Lotus" panose="00000400000000000000" pitchFamily="2" charset="-78"/>
              </a:rPr>
              <a:t>همسرتان</a:t>
            </a:r>
            <a:endParaRPr lang="fa-IR" sz="4400" b="1" dirty="0">
              <a:solidFill>
                <a:schemeClr val="tx1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576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-92290"/>
            <a:ext cx="9144000" cy="58072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a-IR" sz="28700" dirty="0">
                <a:cs typeface="B Lotus" panose="00000400000000000000" pitchFamily="2" charset="-78"/>
              </a:rPr>
              <a:t>پايان</a:t>
            </a:r>
            <a:endParaRPr lang="en-US" sz="34400" dirty="0"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581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3006</TotalTime>
  <Words>2018</Words>
  <Application>Microsoft Office PowerPoint</Application>
  <PresentationFormat>On-screen Show (4:3)</PresentationFormat>
  <Paragraphs>244</Paragraphs>
  <Slides>26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Executive</vt:lpstr>
      <vt:lpstr>1_Executive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NAME OF GOD</dc:title>
  <dc:creator>ali</dc:creator>
  <cp:lastModifiedBy>Windows User</cp:lastModifiedBy>
  <cp:revision>288</cp:revision>
  <dcterms:created xsi:type="dcterms:W3CDTF">2006-08-16T00:00:00Z</dcterms:created>
  <dcterms:modified xsi:type="dcterms:W3CDTF">2020-06-16T08:05:17Z</dcterms:modified>
</cp:coreProperties>
</file>