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3" r:id="rId2"/>
    <p:sldId id="257" r:id="rId3"/>
    <p:sldId id="259" r:id="rId4"/>
    <p:sldId id="260" r:id="rId5"/>
    <p:sldId id="261" r:id="rId6"/>
    <p:sldId id="262" r:id="rId7"/>
    <p:sldId id="263" r:id="rId8"/>
    <p:sldId id="264" r:id="rId9"/>
    <p:sldId id="265" r:id="rId10"/>
    <p:sldId id="267" r:id="rId11"/>
    <p:sldId id="269" r:id="rId12"/>
    <p:sldId id="270" r:id="rId13"/>
    <p:sldId id="271" r:id="rId14"/>
    <p:sldId id="272" r:id="rId15"/>
    <p:sldId id="273" r:id="rId16"/>
    <p:sldId id="274" r:id="rId17"/>
    <p:sldId id="334" r:id="rId18"/>
    <p:sldId id="275" r:id="rId19"/>
    <p:sldId id="276" r:id="rId20"/>
    <p:sldId id="277" r:id="rId21"/>
    <p:sldId id="278" r:id="rId22"/>
    <p:sldId id="335" r:id="rId23"/>
    <p:sldId id="279" r:id="rId24"/>
    <p:sldId id="336" r:id="rId25"/>
    <p:sldId id="280" r:id="rId26"/>
    <p:sldId id="337" r:id="rId27"/>
    <p:sldId id="281" r:id="rId28"/>
    <p:sldId id="338" r:id="rId29"/>
    <p:sldId id="282" r:id="rId30"/>
    <p:sldId id="283" r:id="rId31"/>
    <p:sldId id="339" r:id="rId32"/>
    <p:sldId id="284" r:id="rId33"/>
    <p:sldId id="353" r:id="rId34"/>
    <p:sldId id="285" r:id="rId35"/>
    <p:sldId id="354" r:id="rId36"/>
    <p:sldId id="286" r:id="rId37"/>
    <p:sldId id="355" r:id="rId38"/>
    <p:sldId id="291" r:id="rId39"/>
    <p:sldId id="340" r:id="rId40"/>
    <p:sldId id="305" r:id="rId41"/>
    <p:sldId id="307" r:id="rId42"/>
    <p:sldId id="308" r:id="rId43"/>
    <p:sldId id="309" r:id="rId44"/>
    <p:sldId id="310" r:id="rId45"/>
    <p:sldId id="311" r:id="rId46"/>
    <p:sldId id="312" r:id="rId47"/>
    <p:sldId id="313" r:id="rId48"/>
    <p:sldId id="314" r:id="rId49"/>
    <p:sldId id="315" r:id="rId50"/>
    <p:sldId id="317" r:id="rId51"/>
    <p:sldId id="318" r:id="rId52"/>
    <p:sldId id="319" r:id="rId53"/>
    <p:sldId id="341" r:id="rId54"/>
    <p:sldId id="320" r:id="rId55"/>
    <p:sldId id="321" r:id="rId56"/>
    <p:sldId id="342" r:id="rId57"/>
    <p:sldId id="327" r:id="rId58"/>
    <p:sldId id="328" r:id="rId59"/>
    <p:sldId id="329" r:id="rId60"/>
    <p:sldId id="330" r:id="rId61"/>
    <p:sldId id="331" r:id="rId62"/>
    <p:sldId id="347" r:id="rId63"/>
    <p:sldId id="345" r:id="rId64"/>
    <p:sldId id="346" r:id="rId65"/>
    <p:sldId id="343" r:id="rId66"/>
    <p:sldId id="344" r:id="rId67"/>
    <p:sldId id="349" r:id="rId68"/>
    <p:sldId id="352" r:id="rId69"/>
    <p:sldId id="350" r:id="rId70"/>
    <p:sldId id="351"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4660"/>
  </p:normalViewPr>
  <p:slideViewPr>
    <p:cSldViewPr>
      <p:cViewPr varScale="1">
        <p:scale>
          <a:sx n="70" d="100"/>
          <a:sy n="70" d="100"/>
        </p:scale>
        <p:origin x="138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12/28/2016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DC431-FE52-4EF0-9033-5E17207C7AA0}" type="datetimeFigureOut">
              <a:rPr lang="en-US" smtClean="0"/>
              <a:pPr/>
              <a:t>12/28/2016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7767F-80D2-430B-94EB-A288B03CD0B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04800" y="19812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a-IR" b="1" dirty="0" smtClean="0"/>
              <a:t>تعادل مایعات و الکترولیت‌ها</a:t>
            </a:r>
            <a:endParaRPr lang="en-US" dirty="0"/>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a:buNone/>
            </a:pPr>
            <a:r>
              <a:rPr lang="fa-IR" dirty="0"/>
              <a:t>تعادل مایع و الکترولیت و اسید و باز برای تداوم سلامتی و عملکرد سیستم‌های بدن ضروری است و لازمه این تعادل مصرف و دفع آب و الکترولیت‌ها و تنظیمات‌ سیستم کلیوی و ریوی است. در حالی که عدم تعادل می‌تواند ناشی از عوامل متعددی از جمله بیماری باشد و می‌تواند بر عملکرد سیستم عصب مرکزی، متابولیسم و تنفس تأثیر بگذارد. بنابراین آگاهی و درک مکانیسم‌های مؤثر بر عدم تعادل مایع، الکترولیت و اسید و باز ضروری است. </a:t>
            </a:r>
            <a:endParaRPr lang="en-US" dirty="0"/>
          </a:p>
        </p:txBody>
      </p:sp>
      <p:sp>
        <p:nvSpPr>
          <p:cNvPr id="4" name="Title 3"/>
          <p:cNvSpPr>
            <a:spLocks noGrp="1"/>
          </p:cNvSpPr>
          <p:nvPr>
            <p:ph type="title"/>
          </p:nvPr>
        </p:nvSpPr>
        <p:spPr/>
        <p:txBody>
          <a:bodyPr/>
          <a:lstStyle/>
          <a:p>
            <a:endParaRPr lang="en-US"/>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توزیع مایعات بدن</a:t>
            </a:r>
            <a:r>
              <a:rPr lang="en-US" dirty="0"/>
              <a:t/>
            </a:r>
            <a:br>
              <a:rPr lang="en-US" dirty="0"/>
            </a:br>
            <a:endParaRPr lang="en-US" dirty="0"/>
          </a:p>
        </p:txBody>
      </p:sp>
      <p:sp>
        <p:nvSpPr>
          <p:cNvPr id="3" name="Content Placeholder 2"/>
          <p:cNvSpPr>
            <a:spLocks noGrp="1"/>
          </p:cNvSpPr>
          <p:nvPr>
            <p:ph idx="1"/>
          </p:nvPr>
        </p:nvSpPr>
        <p:spPr/>
        <p:txBody>
          <a:bodyPr/>
          <a:lstStyle/>
          <a:p>
            <a:pPr algn="r" rtl="1"/>
            <a:r>
              <a:rPr lang="fa-IR" dirty="0"/>
              <a:t>مایعات بدن به دو قسمت مجزا تقسیم می‌شوند</a:t>
            </a:r>
            <a:r>
              <a:rPr lang="fa-IR" dirty="0" smtClean="0"/>
              <a:t>.</a:t>
            </a:r>
            <a:endParaRPr lang="en-US" dirty="0" smtClean="0"/>
          </a:p>
          <a:p>
            <a:pPr algn="r" rtl="1"/>
            <a:r>
              <a:rPr lang="fa-IR" dirty="0" smtClean="0"/>
              <a:t> </a:t>
            </a:r>
            <a:r>
              <a:rPr lang="fa-IR" dirty="0"/>
              <a:t>فضای داخل سلولی </a:t>
            </a:r>
            <a:r>
              <a:rPr lang="fa-IR" dirty="0" smtClean="0"/>
              <a:t>و</a:t>
            </a:r>
            <a:endParaRPr lang="en-US" dirty="0" smtClean="0"/>
          </a:p>
          <a:p>
            <a:pPr algn="r" rtl="1"/>
            <a:r>
              <a:rPr lang="fa-IR" dirty="0" smtClean="0"/>
              <a:t> </a:t>
            </a:r>
            <a:r>
              <a:rPr lang="fa-IR" dirty="0"/>
              <a:t>فضای خارج سلولی</a:t>
            </a:r>
            <a:r>
              <a:rPr lang="fa-IR" dirty="0" smtClean="0"/>
              <a:t>.</a:t>
            </a:r>
            <a:endParaRPr lang="en-US" dirty="0" smtClean="0"/>
          </a:p>
          <a:p>
            <a:pPr algn="r" rtl="1"/>
            <a:r>
              <a:rPr lang="fa-IR" dirty="0" smtClean="0"/>
              <a:t> </a:t>
            </a:r>
            <a:r>
              <a:rPr lang="fa-IR" dirty="0"/>
              <a:t>مایعات فضای داخل سلولی شامل تمام مایعات داخل پلاسما می‌باشند و تقریباً 40 درصد وزن فرد بزرگسال را تشکیل می‌دهند. </a:t>
            </a:r>
            <a:endParaRPr lang="en-US"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a:buNone/>
            </a:pPr>
            <a:r>
              <a:rPr lang="fa-IR" dirty="0"/>
              <a:t>مایعات خارج سلولی شامل همه مایعات خارج از سلول‌ها می‌باشند و در برگیرنده سه قسمت است: </a:t>
            </a:r>
            <a:endParaRPr lang="en-US" dirty="0" smtClean="0"/>
          </a:p>
          <a:p>
            <a:pPr algn="r">
              <a:buNone/>
            </a:pPr>
            <a:r>
              <a:rPr lang="fa-IR" dirty="0" smtClean="0"/>
              <a:t>مایعات </a:t>
            </a:r>
            <a:r>
              <a:rPr lang="fa-IR" dirty="0"/>
              <a:t>داخل عروقی، مایعات موجود در فضای بینابینی و مایعات بین سلولی</a:t>
            </a:r>
            <a:r>
              <a:rPr lang="fa-IR" dirty="0" smtClean="0"/>
              <a:t>.</a:t>
            </a:r>
            <a:endParaRPr lang="en-US" dirty="0" smtClean="0"/>
          </a:p>
          <a:p>
            <a:pPr algn="r">
              <a:buNone/>
            </a:pPr>
            <a:r>
              <a:rPr lang="fa-IR" dirty="0" smtClean="0"/>
              <a:t> </a:t>
            </a:r>
            <a:r>
              <a:rPr lang="fa-IR" dirty="0"/>
              <a:t>مایع فضای بینابینی مثل لنف و پلاسما، مایع بین سلولی مثل مایعات مغزی – نخاعی، مایع مفصلی و مایع موجود در حفره جنب و مایع موجود در حفره صفاق می‌باشند 20 درصد وزن بدن مربوط به مایعات خارج سلولی است. </a:t>
            </a:r>
            <a:endParaRPr lang="en-US" dirty="0"/>
          </a:p>
          <a:p>
            <a:pPr algn="r"/>
            <a:endParaRPr lang="en-US" dirty="0"/>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ترکیب مایعات بدن </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pPr algn="r" rtl="1"/>
            <a:r>
              <a:rPr lang="fa-IR" dirty="0"/>
              <a:t>همزمان با جابجايي آب در حفرات بدن، اجزا بسیار ریزی به نام نمک یا مواد معدنی نیز جابجا می‌شوند که به نام التکرولیت‌ها شناخته می‌شوند. الکترولیت به صورت عنصر یا مرکب می‌باشند و زمانی که در آب یا حلال دیگر ذوب و حل می‌شوند به یون تبدیل شده و دارای بار الکتریکی می‌گردند </a:t>
            </a:r>
            <a:endParaRPr lang="en-US" dirty="0" smtClean="0"/>
          </a:p>
          <a:p>
            <a:pPr algn="r" rtl="1"/>
            <a:r>
              <a:rPr lang="fa-IR" dirty="0" smtClean="0"/>
              <a:t>کاتیون‌ها </a:t>
            </a:r>
            <a:r>
              <a:rPr lang="fa-IR" dirty="0"/>
              <a:t>دارای بار الکتریکی مثبت و آنیون‌ها دارای بار الکتریکی منفی هستند. سدیم پتاسیم و کلسیم کاتیون و کلر، بیکربنات و سولفات آنیون هستند. </a:t>
            </a:r>
            <a:endParaRPr lang="en-US" dirty="0"/>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a:buNone/>
            </a:pPr>
            <a:r>
              <a:rPr lang="fa-IR" dirty="0" smtClean="0"/>
              <a:t>الکترولیت به صورت میلی اکی‌والان در لیتر بیان می‌شود</a:t>
            </a:r>
            <a:endParaRPr lang="en-US" dirty="0" smtClean="0"/>
          </a:p>
          <a:p>
            <a:pPr algn="r">
              <a:buNone/>
            </a:pPr>
            <a:r>
              <a:rPr lang="fa-IR" dirty="0" smtClean="0"/>
              <a:t>الکترولیت‌ها </a:t>
            </a:r>
            <a:r>
              <a:rPr lang="fa-IR" dirty="0"/>
              <a:t>جهت </a:t>
            </a:r>
            <a:r>
              <a:rPr lang="fa-IR" dirty="0" smtClean="0"/>
              <a:t>عملکرد </a:t>
            </a:r>
            <a:r>
              <a:rPr lang="fa-IR" dirty="0"/>
              <a:t>بدن حیاتی هستند. </a:t>
            </a:r>
            <a:endParaRPr lang="en-US" dirty="0" smtClean="0"/>
          </a:p>
          <a:p>
            <a:pPr algn="r">
              <a:buNone/>
            </a:pPr>
            <a:r>
              <a:rPr lang="fa-IR" dirty="0"/>
              <a:t>مواد معدنی مصرفی تشکیل دهنده مایعات و بافت‌های بدن انسان هستند و جهت فرآیندهای فیزیولوژیک بسیار مهم می‌باشند. همچنین به عنوان کاتالیزور در پاسخ‌های عصبی، انقباضات عضلانی و متابولیسم مواد غذایی فعالیت می‌کنند؛ به علاوه در تولید هورمون، تعادل الکترولیت‌ها و استحکام استخوان‌ها نیز نقش دارند. نمونه‌ای از مواد معدنی آهن و روی می‌باشند. </a:t>
            </a:r>
            <a:endParaRPr lang="en-US" dirty="0"/>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جابجایی مایعات بدن</a:t>
            </a:r>
            <a:r>
              <a:rPr lang="en-US" dirty="0"/>
              <a:t/>
            </a:r>
            <a:br>
              <a:rPr lang="en-US" dirty="0"/>
            </a:br>
            <a:endParaRPr lang="en-US" dirty="0"/>
          </a:p>
        </p:txBody>
      </p:sp>
      <p:sp>
        <p:nvSpPr>
          <p:cNvPr id="3" name="Content Placeholder 2"/>
          <p:cNvSpPr>
            <a:spLocks noGrp="1"/>
          </p:cNvSpPr>
          <p:nvPr>
            <p:ph idx="1"/>
          </p:nvPr>
        </p:nvSpPr>
        <p:spPr/>
        <p:txBody>
          <a:bodyPr/>
          <a:lstStyle/>
          <a:p>
            <a:pPr algn="r">
              <a:buNone/>
            </a:pPr>
            <a:r>
              <a:rPr lang="fa-IR" dirty="0"/>
              <a:t>مایعات و الکترولیت‌ها به طور مداوم از یک قسمت به قسمت جهت تسهیل در فرآیندهای بدن مثل اکسیژناسیون بافتی، تعادل اسید و باز و تشکیل ادرار در حرکت هستند. غشا سلولی دارای خاصیت تراوای انتخابی می‌باشد و سبب جابجایی آب می‌گردد، ولی بیشتر یون و مولکول‌ها به آهستگی از این غشاء عبور می‌کنند، مایعات و مواد محلول به کمک چهار روش در حول این غشاء سلولی جابجا می‌شوند؛ اسمز، انتشار، انتقال فعال و تصفیه.</a:t>
            </a:r>
            <a:endParaRPr lang="en-US" dirty="0"/>
          </a:p>
          <a:p>
            <a:pPr algn="r"/>
            <a:endParaRPr lang="en-US" dirty="0"/>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اسمز</a:t>
            </a:r>
            <a:endParaRPr lang="en-US" dirty="0"/>
          </a:p>
        </p:txBody>
      </p:sp>
      <p:sp>
        <p:nvSpPr>
          <p:cNvPr id="3" name="Content Placeholder 2"/>
          <p:cNvSpPr>
            <a:spLocks noGrp="1"/>
          </p:cNvSpPr>
          <p:nvPr>
            <p:ph idx="1"/>
          </p:nvPr>
        </p:nvSpPr>
        <p:spPr/>
        <p:txBody>
          <a:bodyPr>
            <a:normAutofit lnSpcReduction="10000"/>
          </a:bodyPr>
          <a:lstStyle/>
          <a:p>
            <a:pPr algn="r">
              <a:buNone/>
            </a:pPr>
            <a:r>
              <a:rPr lang="fa-IR" dirty="0"/>
              <a:t>اسمز به معنای حرکت حلال مثل آب از یک غشاء نیمه تراوا از محیط با غلظت پایین‌تر به محیط با غلظت بیشتر است تا زمانی که غلظت دو محیط در دو طرف غشا یکسان شود. این غشاء نسبت به حلال، </a:t>
            </a:r>
            <a:r>
              <a:rPr lang="fa-IR" dirty="0" smtClean="0"/>
              <a:t>نيمه </a:t>
            </a:r>
            <a:r>
              <a:rPr lang="fa-IR" dirty="0"/>
              <a:t>تراوا و نسبت به ماده محلول غیرتراوا می‌باشد. سرعت اسمز بستگی به ذرات ماده محلول، درجه حرارت محلول، بار الکتریکی ماده محلول و تفاوت فشار اسموتیک در دو طرف غشا دارد. غلظت محلول اسمول نامیده می‌شود و عبارت است از مقدار ماده موجود در محلول، مثل مولکول، یون و یا هر دو.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فشار اسموتیک </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dirty="0"/>
              <a:t>. نیرویی جهت کشیدن آب است و وابسته به تعداد مولکول هر محلول می‌باشد. یک محلول با غلظت بالای دارای فشار اسموتیک بالا است و آب را به سمت خود می‌کشد. اگر غلظت ماده محلول در یک سمت غشاء نیمه‌تراوا بیشتر باشد این فشار بیشتر و سبب حرکت سریع حلال از طول غشاء می‌شود و این روند تا یکنواختی غلظت محلول در دو طرف غشاء ادامه می‌یابد. فشار اسموتیک محلول اسمولاریتی نامیده می‌شود که به صورت اسمول یا میلی‌اسمول بر کیلوگرم در محلول بیان می‌شود (</a:t>
            </a:r>
            <a:r>
              <a:rPr lang="en-US" dirty="0" err="1"/>
              <a:t>mosm</a:t>
            </a:r>
            <a:r>
              <a:rPr lang="en-US" dirty="0"/>
              <a:t>/kg</a:t>
            </a:r>
            <a:r>
              <a:rPr lang="fa-IR" dirty="0"/>
              <a:t>). اسمولاریتی طبیعی سرم (پلاسما)</a:t>
            </a:r>
            <a:r>
              <a:rPr lang="en-US" dirty="0" err="1"/>
              <a:t>mosm</a:t>
            </a:r>
            <a:r>
              <a:rPr lang="en-US" dirty="0"/>
              <a:t>/kg </a:t>
            </a:r>
            <a:r>
              <a:rPr lang="fa-IR" dirty="0"/>
              <a:t> 280-259 می‌باشد. </a:t>
            </a:r>
            <a:endParaRPr lang="en-US" dirty="0"/>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انواع محلول‌ها </a:t>
            </a:r>
            <a:endParaRPr lang="en-US" dirty="0"/>
          </a:p>
        </p:txBody>
      </p:sp>
      <p:sp>
        <p:nvSpPr>
          <p:cNvPr id="3" name="Content Placeholder 2"/>
          <p:cNvSpPr>
            <a:spLocks noGrp="1"/>
          </p:cNvSpPr>
          <p:nvPr>
            <p:ph idx="1"/>
          </p:nvPr>
        </p:nvSpPr>
        <p:spPr/>
        <p:txBody>
          <a:bodyPr/>
          <a:lstStyle/>
          <a:p>
            <a:pPr algn="r" rtl="1"/>
            <a:r>
              <a:rPr lang="fa-IR" dirty="0"/>
              <a:t>هیپرتونیک ⃪ محلولی که اسمولاریته آن از اسمولاریته سرم (پلاسما) بیشتر است. </a:t>
            </a:r>
            <a:endParaRPr lang="en-US" dirty="0"/>
          </a:p>
          <a:p>
            <a:pPr algn="r" rtl="1"/>
            <a:r>
              <a:rPr lang="fa-IR" dirty="0" smtClean="0"/>
              <a:t>هیپوتونیک </a:t>
            </a:r>
            <a:r>
              <a:rPr lang="fa-IR" dirty="0"/>
              <a:t>⃪ محلولی که اسمولاریته آن از اسمولاریته سرم (پلاسما) کمتر است. </a:t>
            </a:r>
            <a:endParaRPr lang="en-US" dirty="0"/>
          </a:p>
          <a:p>
            <a:pPr algn="r" rtl="1"/>
            <a:r>
              <a:rPr lang="fa-IR" dirty="0"/>
              <a:t>ایزوتونیک ⃪ محلولی که اسمولاریته آن مشابه با اسمولاریته سرم (پلاسما) است.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idx="1"/>
          </p:nvPr>
        </p:nvSpPr>
        <p:spPr/>
        <p:txBody>
          <a:bodyPr>
            <a:normAutofit/>
          </a:bodyPr>
          <a:lstStyle/>
          <a:p>
            <a:pPr algn="r" rtl="1"/>
            <a:endParaRPr lang="en-US" dirty="0" smtClean="0"/>
          </a:p>
          <a:p>
            <a:pPr algn="r" rtl="1"/>
            <a:r>
              <a:rPr lang="fa-IR" dirty="0" smtClean="0"/>
              <a:t>از </a:t>
            </a:r>
            <a:r>
              <a:rPr lang="fa-IR" dirty="0"/>
              <a:t>عوامل مؤثر بر فشار اسموتیک پروتئین‌های پلاسما مثل آلبومین است. آلبومین باعث ایجاد فشار انکوتیک می‌گردد که باعث حرکت مایع به داخل فضای عروقی شده و آب را از فضای بینابینی به داخل مویرگ‌ها می‌کشاند.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انتشار</a:t>
            </a:r>
            <a:endParaRPr lang="en-US" dirty="0"/>
          </a:p>
        </p:txBody>
      </p:sp>
      <p:sp>
        <p:nvSpPr>
          <p:cNvPr id="3" name="Content Placeholder 2"/>
          <p:cNvSpPr>
            <a:spLocks noGrp="1"/>
          </p:cNvSpPr>
          <p:nvPr>
            <p:ph idx="1"/>
          </p:nvPr>
        </p:nvSpPr>
        <p:spPr/>
        <p:txBody>
          <a:bodyPr/>
          <a:lstStyle/>
          <a:p>
            <a:pPr algn="r">
              <a:buNone/>
            </a:pPr>
            <a:r>
              <a:rPr lang="fa-IR" dirty="0"/>
              <a:t>: انتشار عبارت است از حرکت ماده محلول (گاز یا جامد) از یک غشا نیمه تراوا از یک محیط با غلظت بیشتر به محیط با غلظت کمتر تا برابر شدن غلظت ماده محلول در دو طرف غشا. مثالی از انتشار، تبادل اکسیژن و دی‌اکسیدکربن در بین مویرگ‌های ریوی و </a:t>
            </a:r>
            <a:r>
              <a:rPr lang="fa-IR" dirty="0" smtClean="0"/>
              <a:t>آلوئول‌هاست</a:t>
            </a:r>
            <a:r>
              <a:rPr lang="fa-IR" dirty="0"/>
              <a:t>؛ اختلاف غلظت دو محیط تحت نام شیب غلظت نامیده می‌شود. </a:t>
            </a:r>
            <a:endParaRPr lang="en-US" dirty="0"/>
          </a:p>
          <a:p>
            <a:pPr algn="r"/>
            <a:endParaRPr lang="en-US" dirty="0"/>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تصفیه</a:t>
            </a:r>
            <a:endParaRPr lang="en-US" dirty="0"/>
          </a:p>
        </p:txBody>
      </p:sp>
      <p:sp>
        <p:nvSpPr>
          <p:cNvPr id="3" name="Content Placeholder 2"/>
          <p:cNvSpPr>
            <a:spLocks noGrp="1"/>
          </p:cNvSpPr>
          <p:nvPr>
            <p:ph idx="1"/>
          </p:nvPr>
        </p:nvSpPr>
        <p:spPr/>
        <p:txBody>
          <a:bodyPr/>
          <a:lstStyle/>
          <a:p>
            <a:pPr algn="r" rtl="1">
              <a:buNone/>
            </a:pPr>
            <a:endParaRPr lang="en-US" dirty="0" smtClean="0"/>
          </a:p>
          <a:p>
            <a:pPr algn="r" rtl="1">
              <a:buNone/>
            </a:pPr>
            <a:r>
              <a:rPr lang="fa-IR" dirty="0" smtClean="0"/>
              <a:t>تصفیه </a:t>
            </a:r>
            <a:r>
              <a:rPr lang="fa-IR" dirty="0"/>
              <a:t>فرآیندی است که طی آن آب و ماده محلول به دنبال فشار مایع از محیط دارای فشار بیشتر به محیط دارای فشار کمتر جابجا می‌شود. </a:t>
            </a:r>
            <a:endParaRPr lang="en-US" dirty="0"/>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انتقال فعال</a:t>
            </a:r>
            <a:endParaRPr lang="en-US" dirty="0"/>
          </a:p>
        </p:txBody>
      </p:sp>
      <p:sp>
        <p:nvSpPr>
          <p:cNvPr id="3" name="Content Placeholder 2"/>
          <p:cNvSpPr>
            <a:spLocks noGrp="1"/>
          </p:cNvSpPr>
          <p:nvPr>
            <p:ph idx="1"/>
          </p:nvPr>
        </p:nvSpPr>
        <p:spPr/>
        <p:txBody>
          <a:bodyPr/>
          <a:lstStyle/>
          <a:p>
            <a:pPr algn="r" rtl="1">
              <a:buNone/>
            </a:pPr>
            <a:r>
              <a:rPr lang="fa-IR" dirty="0"/>
              <a:t>انتقال فعال بر خلاف انتشار تصفیه و اسمز یک فرایند فعال است و لازمه آن فعالیت متابولیکی و مصرف انرژی جهت انتقال مواد در طول غشا می‌باشد. سلول‌ها به کمک انتقال فعال برداشت مولکول‌های بزرگ حتی از محیط با غلظت کمتر را انجام می‌دهند. نمونه بارز این نوع انتقال پمپ سدیم – پتاسیم می‌باشد که سدیم بر خلاف شیب غلظت به داخل سلول پمپ می‌شود و در نتیجه افزایش غلظت سدیم در خارج و پتاسیم از داخل سلول می‌باشد. </a:t>
            </a:r>
            <a:endParaRPr lang="en-US" dirty="0"/>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تنظیم مایعات بدن </a:t>
            </a:r>
            <a:r>
              <a:rPr lang="en-US" dirty="0"/>
              <a:t/>
            </a:r>
            <a:br>
              <a:rPr lang="en-US" dirty="0"/>
            </a:br>
            <a:endParaRPr lang="en-US" dirty="0"/>
          </a:p>
        </p:txBody>
      </p:sp>
      <p:sp>
        <p:nvSpPr>
          <p:cNvPr id="3" name="Content Placeholder 2"/>
          <p:cNvSpPr>
            <a:spLocks noGrp="1"/>
          </p:cNvSpPr>
          <p:nvPr>
            <p:ph idx="1"/>
          </p:nvPr>
        </p:nvSpPr>
        <p:spPr/>
        <p:txBody>
          <a:bodyPr/>
          <a:lstStyle/>
          <a:p>
            <a:pPr algn="r">
              <a:buNone/>
            </a:pPr>
            <a:r>
              <a:rPr lang="fa-IR" dirty="0"/>
              <a:t>تنظیم مایعات بدن به کمک هورمون‌ها و مایعات (مصرف و دفع مایعات) دریافتی و مایعات دفعی انجام می‌شود و به تعادل حاصله هومئوستازی گفته می‌شود. فرد سالم قادر به پیشگیری، پاسخگویی سریع و درمان اختلالات آب و الکترولیت‌ها می‌باشد.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دریافت مایع</a:t>
            </a:r>
            <a:r>
              <a:rPr lang="fa-IR" dirty="0"/>
              <a:t>: </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dirty="0"/>
              <a:t>مصرف مایعات به کمک مکانیسم تشنگی کنترل می‌گردد. مرکز تشنگی در هیپوتالاموس قرار دارد. تشنگی یک تمایل آگاهانه جهت مصرف آب می‌باشد و یکی از مهمترین عوامل تأثیرگذار بر مصرف مایعات است. </a:t>
            </a:r>
            <a:endParaRPr lang="en-US" dirty="0"/>
          </a:p>
          <a:p>
            <a:pPr algn="r" rtl="1"/>
            <a:r>
              <a:rPr lang="fa-IR" dirty="0"/>
              <a:t>ا</a:t>
            </a:r>
            <a:r>
              <a:rPr lang="fa-IR" b="1" dirty="0"/>
              <a:t>سمورسپتورها: </a:t>
            </a:r>
            <a:r>
              <a:rPr lang="fa-IR" dirty="0"/>
              <a:t>به طور مداوم فشار اسموتیک پلاسما را کنترل می‌کنند و با افزایش اسمولالیتی، هیپوتالاموس تحریک می‌شود. مثلاً به دنبال مصرف چیپس، فشار اسموتیک افزایش یافته و هیپوتالاموس تحریک شده و سبب تحریک مرکز تشنگی می‌گردد. افزایش اسمولالیته پلاسما می‌تواند نتیجه اختلال در مصرف مایعات یا مصرف مایعات هیپرتونیک باشد. زمانی که فرد به دنبال اسهال و استفراغ مداوم حجم زیادی را از دست بدهد، هیپوتالاموس تحریک می‌شود؛ به علاوه تحریک مکانیسم رنین – آنژیوتنسین – آلدسترون، هیپوکالمی، عوامل روانی و خشکی حلق دهانی نیز تشنگی را تحریک می‌کنند. </a:t>
            </a:r>
            <a:endParaRPr lang="en-US" dirty="0"/>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t>انسان بالغ به طور متوسط روزانه 2200 تا 2700 میلی‌لیتر مایعات مصرف می‌کند که 1100 تا 1400 میلی‌لیتر مایعات مصرفی است. 800 تا 1000 میلی‌لیتر از طریق غذاها وارد بدن می‌شود و 300 میلی‌لیتر هم در پی‌اکسیداسیون می‌باشد. شیرخواران، بیماران مبتلا به اختلالات عصبی، افراد مسن و بیماران دارای مشکلات روانی به علت کاهش توانایی درک و پاسخ به مکانیسم تشنگی در معرض دهیدراتاسیون قرار دارند. </a:t>
            </a:r>
            <a:endParaRPr lang="en-US" dirty="0" smtClean="0"/>
          </a:p>
          <a:p>
            <a:pPr algn="r" rtl="1"/>
            <a:endParaRPr lang="en-US" dirty="0"/>
          </a:p>
        </p:txBody>
      </p:sp>
    </p:spTree>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تنظیمات هورمونی</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dirty="0"/>
              <a:t>. هورمون‌های متعددی مصرف مایعات را کنترل می‌کنند</a:t>
            </a:r>
            <a:r>
              <a:rPr lang="fa-IR" dirty="0" smtClean="0"/>
              <a:t>.</a:t>
            </a:r>
            <a:endParaRPr lang="en-US" dirty="0" smtClean="0"/>
          </a:p>
          <a:p>
            <a:pPr algn="r" rtl="1"/>
            <a:r>
              <a:rPr lang="fa-IR" dirty="0" smtClean="0"/>
              <a:t> </a:t>
            </a:r>
            <a:r>
              <a:rPr lang="fa-IR" b="1" dirty="0"/>
              <a:t>هورمون آنتی‌دیورتیک </a:t>
            </a:r>
            <a:r>
              <a:rPr lang="fa-IR" dirty="0"/>
              <a:t>در غده هیپوفیز خلفی ذخیره و در پاسخ به تغییرات اسمولاریتی خون ترشح می‌شود. اسمورسپتورهای واقع در هیپوتالاموس با افزایش اسمولاریتی تحریک و باعث ترشح هورمون آنتی‌دیورتیک </a:t>
            </a:r>
            <a:r>
              <a:rPr lang="fa-IR" dirty="0" smtClean="0"/>
              <a:t>می‌شوند</a:t>
            </a:r>
            <a:endParaRPr lang="en-US" dirty="0"/>
          </a:p>
          <a:p>
            <a:pPr algn="r" rtl="1"/>
            <a:r>
              <a:rPr lang="fa-IR" b="1" dirty="0"/>
              <a:t>آلدسترون</a:t>
            </a:r>
            <a:r>
              <a:rPr lang="fa-IR" dirty="0"/>
              <a:t>. </a:t>
            </a:r>
            <a:r>
              <a:rPr lang="fa-IR" dirty="0" smtClean="0"/>
              <a:t>آلدسترون </a:t>
            </a:r>
            <a:r>
              <a:rPr lang="fa-IR" dirty="0"/>
              <a:t>با تأثیر بر روی قسمت دیستال توبول‌های کلیوی سبب بازجذب سدیم و دفع پتاسیم و هیدروژن می‌گردد و باعث تنظیم حجم پلاسما می‌گردد. </a:t>
            </a:r>
            <a:endParaRPr lang="en-US" dirty="0"/>
          </a:p>
          <a:p>
            <a:pPr algn="r" rtl="1"/>
            <a:r>
              <a:rPr lang="fa-IR" b="1" dirty="0"/>
              <a:t>رنین</a:t>
            </a:r>
            <a:r>
              <a:rPr lang="fa-IR" dirty="0"/>
              <a:t>. آنزیم پروتئولیتیک می‌باشد که توسط کلیه‌ها در پاسخ به کاهش پرفیوژن بافتی کلیه‌ها به دنبال کاهش حجم خون ترشح می‌گردد. </a:t>
            </a:r>
            <a:endParaRPr lang="en-US" dirty="0"/>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دفع مایعات</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dirty="0"/>
              <a:t>. کلیه‌ها، پوست، ریه‌ها و سیستم گوارش در دفع مایعات نقش دارند؛ با این حال کلیه‌ها مهمترین ارگان تنظیم کننده دفع مایعات هستند و روزانه 18 لیتر پلاسما از کلیه‌ها عبور می‌کند که 1500-1200 میلی‌لیتر ادرار تولید می‌شود. </a:t>
            </a:r>
            <a:endParaRPr lang="en-US" dirty="0"/>
          </a:p>
          <a:p>
            <a:pPr algn="r" rtl="1"/>
            <a:r>
              <a:rPr lang="fa-IR" dirty="0"/>
              <a:t>تحریک غدد عرق توسط سیستم سمپاتیک باعث تولید عرق و دفع مایع می‌گردد که می‌تواند به صورت محسوس و یا نامحسوس باشد. به طور متوسط روزانه 600-500 میلی‌لیتر از طریق تعریق دفع می‌گردد. دفع نامحسوس به طور مداوم وجود دارد، اما در موارد سوختگی و تب این دفع نامحسوس افزایش </a:t>
            </a:r>
            <a:r>
              <a:rPr lang="fa-IR" dirty="0" smtClean="0"/>
              <a:t>می‌یابد. </a:t>
            </a:r>
            <a:endParaRPr lang="en-US" dirty="0"/>
          </a:p>
          <a:p>
            <a:pPr algn="r" rtl="1"/>
            <a:r>
              <a:rPr lang="fa-IR" dirty="0"/>
              <a:t>ریه‌ها به طور متوسط روزانه 400 میلی‌لیتر آب دفع می‌کنند و این دفع نامحسوس می‌تواند در پاسخ به تغییر در تعداد و عمق تنفس افزایش یابد، به علاوه اکسیژن درمانی نیز می‌تواند سبب افزایش دفع محسوس گردد. </a:t>
            </a:r>
            <a:endParaRPr lang="en-US" dirty="0"/>
          </a:p>
          <a:p>
            <a:pPr algn="r" rtl="1"/>
            <a:r>
              <a:rPr lang="fa-IR" dirty="0"/>
              <a:t>سیستم گوارش نیز در تنظیم مایعات نقش دارد به طور متوسط روزانه 6-3 لیتر مایعات ایزوتونیک بین سیستم عروقی و گوارش مبادله می‌شوند. به طور عادی روزانه 200-100 میلی‌لیتر مدفوع ایجاد می‌شود. بیماری‌های دستگاه گوارش مثل اسهال می‌توانند بر روی تعادل مایعات اثر بگذارند.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الکترولیت‌ها</a:t>
            </a:r>
            <a:endParaRPr lang="en-US" dirty="0"/>
          </a:p>
        </p:txBody>
      </p:sp>
      <p:sp>
        <p:nvSpPr>
          <p:cNvPr id="3" name="Content Placeholder 2"/>
          <p:cNvSpPr>
            <a:spLocks noGrp="1"/>
          </p:cNvSpPr>
          <p:nvPr>
            <p:ph idx="1"/>
          </p:nvPr>
        </p:nvSpPr>
        <p:spPr/>
        <p:txBody>
          <a:bodyPr/>
          <a:lstStyle/>
          <a:p>
            <a:pPr algn="r">
              <a:buNone/>
            </a:pPr>
            <a:r>
              <a:rPr lang="fa-IR" b="1" dirty="0" smtClean="0"/>
              <a:t>کاتیون‌ها </a:t>
            </a:r>
          </a:p>
          <a:p>
            <a:pPr algn="r">
              <a:buNone/>
            </a:pPr>
            <a:endParaRPr lang="en-US" b="1" dirty="0"/>
          </a:p>
          <a:p>
            <a:pPr algn="r">
              <a:buNone/>
            </a:pPr>
            <a:r>
              <a:rPr lang="fa-IR" b="1" dirty="0" smtClean="0"/>
              <a:t>كاتيونهاي</a:t>
            </a:r>
            <a:r>
              <a:rPr lang="fa-IR" dirty="0" smtClean="0"/>
              <a:t> </a:t>
            </a:r>
            <a:r>
              <a:rPr lang="fa-IR" dirty="0"/>
              <a:t>مهم شامل سدیم، پتاسیم، کلسیم و منیزیم هستند</a:t>
            </a:r>
            <a:r>
              <a:rPr lang="fa-IR" dirty="0" smtClean="0"/>
              <a:t>..</a:t>
            </a:r>
            <a:endParaRPr lang="en-US" dirty="0"/>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سدیم</a:t>
            </a:r>
            <a:endParaRPr lang="en-US" dirty="0"/>
          </a:p>
        </p:txBody>
      </p:sp>
      <p:sp>
        <p:nvSpPr>
          <p:cNvPr id="3" name="Content Placeholder 2"/>
          <p:cNvSpPr>
            <a:spLocks noGrp="1"/>
          </p:cNvSpPr>
          <p:nvPr>
            <p:ph idx="1"/>
          </p:nvPr>
        </p:nvSpPr>
        <p:spPr/>
        <p:txBody>
          <a:bodyPr/>
          <a:lstStyle/>
          <a:p>
            <a:pPr algn="r">
              <a:buNone/>
            </a:pPr>
            <a:r>
              <a:rPr lang="fa-IR" dirty="0" smtClean="0"/>
              <a:t>سدیم </a:t>
            </a:r>
            <a:r>
              <a:rPr lang="fa-IR" dirty="0"/>
              <a:t>فراوان‌ترین کاتیون خارج سلول است. سدیم عامل نگهدارنده آب است که برای اسمولارتی پلاسما، انتقال ایمپالس‌های عصبی، تعادل اسید و باز و شرکت در واکنش‌های شیمیایی سلول لازم </a:t>
            </a:r>
            <a:r>
              <a:rPr lang="fa-IR" dirty="0" smtClean="0"/>
              <a:t>است. </a:t>
            </a:r>
            <a:r>
              <a:rPr lang="fa-IR" dirty="0"/>
              <a:t>سدیم به کمک رژیم غذایی و آلدسترون تنظیم می‌شود و مقدار طبیعی آن در خارج سلول 145-135 می‌باشد.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سدیم</a:t>
            </a:r>
            <a:r>
              <a:rPr lang="fa-IR" dirty="0"/>
              <a:t>.</a:t>
            </a:r>
            <a:endParaRPr lang="en-US" dirty="0"/>
          </a:p>
        </p:txBody>
      </p:sp>
      <p:sp>
        <p:nvSpPr>
          <p:cNvPr id="3" name="Content Placeholder 2"/>
          <p:cNvSpPr>
            <a:spLocks noGrp="1"/>
          </p:cNvSpPr>
          <p:nvPr>
            <p:ph idx="1"/>
          </p:nvPr>
        </p:nvSpPr>
        <p:spPr/>
        <p:txBody>
          <a:bodyPr>
            <a:normAutofit fontScale="92500" lnSpcReduction="20000"/>
          </a:bodyPr>
          <a:lstStyle/>
          <a:p>
            <a:pPr algn="r" rtl="1">
              <a:buFont typeface="Wingdings" pitchFamily="2" charset="2"/>
              <a:buChar char="q"/>
            </a:pPr>
            <a:r>
              <a:rPr lang="fa-IR" dirty="0"/>
              <a:t>هیپوناترمی عبارت است از کاهش سدیم از میزان طبیعی آن در سرم که می‌تواند ناشی از دفع خالص سدیم و یا افزایش خالص آب باشد و معمولاً به طور مکرر در بیماران بدحال ایجاد می‌شود. اقدام بالینی و درمان بستگی به علت و تغییرات حجم مایع خارج سلول دارد. </a:t>
            </a:r>
            <a:endParaRPr lang="en-US" dirty="0" smtClean="0"/>
          </a:p>
          <a:p>
            <a:pPr algn="r" rtl="1">
              <a:buFont typeface="Wingdings" pitchFamily="2" charset="2"/>
              <a:buChar char="q"/>
            </a:pPr>
            <a:endParaRPr lang="en-US" dirty="0"/>
          </a:p>
          <a:p>
            <a:pPr algn="r" rtl="1">
              <a:buFont typeface="Wingdings" pitchFamily="2" charset="2"/>
              <a:buChar char="q"/>
            </a:pPr>
            <a:r>
              <a:rPr lang="fa-IR" dirty="0"/>
              <a:t>هیپرناترمی عبارت است از افزایش غلظت سدیم در مایع خارج سلول که می‌تواند ناشی از اتلاف آب و یا افزایش سدیم باشد. زمانی که علت افزایش ترشح آلدسترون باشد، علاوه بر افزایش سدیم، کاهش پتاسیم را نیز خواهیم داشت و به دنبال افزایش سدیم بدن شروع به بازجذب آب می‌کند.</a:t>
            </a:r>
            <a:endParaRPr lang="en-US" dirty="0"/>
          </a:p>
        </p:txBody>
      </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پتاسیم</a:t>
            </a:r>
            <a:endParaRPr lang="en-US" dirty="0"/>
          </a:p>
        </p:txBody>
      </p:sp>
      <p:sp>
        <p:nvSpPr>
          <p:cNvPr id="3" name="Content Placeholder 2"/>
          <p:cNvSpPr>
            <a:spLocks noGrp="1"/>
          </p:cNvSpPr>
          <p:nvPr>
            <p:ph idx="1"/>
          </p:nvPr>
        </p:nvSpPr>
        <p:spPr/>
        <p:txBody>
          <a:bodyPr>
            <a:normAutofit/>
          </a:bodyPr>
          <a:lstStyle/>
          <a:p>
            <a:pPr algn="r" rtl="1"/>
            <a:endParaRPr lang="fa-IR" dirty="0" smtClean="0"/>
          </a:p>
          <a:p>
            <a:pPr algn="r" rtl="1"/>
            <a:r>
              <a:rPr lang="fa-IR" dirty="0" smtClean="0"/>
              <a:t>الکترولیت </a:t>
            </a:r>
            <a:r>
              <a:rPr lang="fa-IR" dirty="0"/>
              <a:t>عمده و اولیه داخل سلولی است. </a:t>
            </a:r>
            <a:r>
              <a:rPr lang="fa-IR" dirty="0" smtClean="0"/>
              <a:t>مقدار </a:t>
            </a:r>
            <a:r>
              <a:rPr lang="fa-IR" dirty="0"/>
              <a:t>طبیعی پتاسیم </a:t>
            </a:r>
            <a:r>
              <a:rPr lang="fa-IR" dirty="0" smtClean="0"/>
              <a:t>5-3/5 </a:t>
            </a:r>
            <a:r>
              <a:rPr lang="fa-IR" dirty="0"/>
              <a:t>میلی‌اکی‌والان در لیتر می‌باشد و به کمک رژیم غذایی و کلیه‌ها تنظیم می‌گردد. ذخیره پتاسیم در بدن بسیار جزئی است، به طوری که وضعیت‌هایی که سبب دفع زیاد ادرار می‌گردند، سطح پتاسیم را کاهش می‌دهند. </a:t>
            </a:r>
            <a:endParaRPr lang="en-US" dirty="0"/>
          </a:p>
        </p:txBody>
      </p:sp>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پتاسیم</a:t>
            </a:r>
            <a:endParaRPr lang="en-US" dirty="0"/>
          </a:p>
        </p:txBody>
      </p:sp>
      <p:sp>
        <p:nvSpPr>
          <p:cNvPr id="3" name="Content Placeholder 2"/>
          <p:cNvSpPr>
            <a:spLocks noGrp="1"/>
          </p:cNvSpPr>
          <p:nvPr>
            <p:ph idx="1"/>
          </p:nvPr>
        </p:nvSpPr>
        <p:spPr/>
        <p:txBody>
          <a:bodyPr>
            <a:normAutofit fontScale="92500" lnSpcReduction="20000"/>
          </a:bodyPr>
          <a:lstStyle/>
          <a:p>
            <a:pPr algn="r" rtl="1">
              <a:buFont typeface="Wingdings" pitchFamily="2" charset="2"/>
              <a:buChar char="q"/>
            </a:pPr>
            <a:r>
              <a:rPr lang="fa-IR" dirty="0" smtClean="0"/>
              <a:t>هیپوکالمی </a:t>
            </a:r>
            <a:r>
              <a:rPr lang="fa-IR" dirty="0"/>
              <a:t>یکی از مهمترین اختلال الکترولیتی است و بیانگر مقادیر ناکافی پتاسیم در مایع خارج سلول می‌باشد. هیپوکالمی شدید می‌تواند بر روی عملکرد و هدایت قلبی تأثیر بگذارد، زیرا مقادیر طبیعی پتاسیم در بدن ناچیز است و سریعاً دچار نوسان می‌گردد. </a:t>
            </a:r>
            <a:endParaRPr lang="en-US" dirty="0"/>
          </a:p>
          <a:p>
            <a:pPr algn="r" rtl="1">
              <a:buFont typeface="Wingdings" pitchFamily="2" charset="2"/>
              <a:buChar char="q"/>
            </a:pPr>
            <a:r>
              <a:rPr lang="fa-IR" dirty="0"/>
              <a:t>هیپرکالمی به افزایش سطح پتاسیم خون گفته می‌شود که می‌تواند باعث اختلالات هدایت قلبی گردد. علت اولیه هیپرکالمی نارسایی کلیه است، زیرا هر گونه اختلال در عملکرد کلیه دفع پتاسیم را کاهش می‌دهد. هیپرکالمی می‌تواند به دلیل زخم استرس باشد که سلول‌ها تخریب شده و پتاسیم به خارج سلول آزاد می‌شود.</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کلسیم</a:t>
            </a:r>
            <a:endParaRPr lang="en-US" dirty="0"/>
          </a:p>
        </p:txBody>
      </p:sp>
      <p:sp>
        <p:nvSpPr>
          <p:cNvPr id="3" name="Content Placeholder 2"/>
          <p:cNvSpPr>
            <a:spLocks noGrp="1"/>
          </p:cNvSpPr>
          <p:nvPr>
            <p:ph idx="1"/>
          </p:nvPr>
        </p:nvSpPr>
        <p:spPr/>
        <p:txBody>
          <a:bodyPr>
            <a:normAutofit/>
          </a:bodyPr>
          <a:lstStyle/>
          <a:p>
            <a:pPr algn="r" rtl="1">
              <a:buNone/>
            </a:pPr>
            <a:r>
              <a:rPr lang="fa-IR" dirty="0" smtClean="0"/>
              <a:t>کلسیم </a:t>
            </a:r>
            <a:r>
              <a:rPr lang="fa-IR" dirty="0"/>
              <a:t>در استخوان، پلاسما و سلول‌های بدن ذخیره می‌شود. 99 درصد کلسیم بدن در استخوان‌ها قرار دارد و تقریباً 1 درصد آن در مایع خارج سلولی </a:t>
            </a:r>
            <a:r>
              <a:rPr lang="fa-IR" dirty="0" smtClean="0"/>
              <a:t>است. </a:t>
            </a:r>
            <a:r>
              <a:rPr lang="fa-IR" dirty="0"/>
              <a:t>مقدار طبیعی آن </a:t>
            </a:r>
            <a:r>
              <a:rPr lang="fa-IR" dirty="0" smtClean="0"/>
              <a:t>5/5-4/5 </a:t>
            </a:r>
            <a:r>
              <a:rPr lang="fa-IR" dirty="0"/>
              <a:t>میلی‌اکی‌والان در لیتر است (یونیزه)، در حالی که مقدار کلی کلسیم </a:t>
            </a:r>
            <a:r>
              <a:rPr lang="fa-IR" dirty="0" smtClean="0"/>
              <a:t>10/5-8/5 </a:t>
            </a:r>
            <a:r>
              <a:rPr lang="fa-IR" dirty="0"/>
              <a:t>میلی‌گرم در دسی لیتر است. کلسیم برای تشکیل و استحکام استخوان و دندان‌ها، انعقاد خون، ترشح هورمون‌ها، تمامیت غشاء سلول، هدایت قلبی، انتقال ایمپالس‌های عصبی و انقباض قلبی ضروری است. </a:t>
            </a:r>
            <a:endParaRPr lang="en-US" dirty="0"/>
          </a:p>
        </p:txBody>
      </p:sp>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کلسیم</a:t>
            </a:r>
            <a:endParaRPr lang="en-US" dirty="0"/>
          </a:p>
        </p:txBody>
      </p:sp>
      <p:sp>
        <p:nvSpPr>
          <p:cNvPr id="3" name="Content Placeholder 2"/>
          <p:cNvSpPr>
            <a:spLocks noGrp="1"/>
          </p:cNvSpPr>
          <p:nvPr>
            <p:ph idx="1"/>
          </p:nvPr>
        </p:nvSpPr>
        <p:spPr/>
        <p:txBody>
          <a:bodyPr>
            <a:normAutofit fontScale="92500" lnSpcReduction="10000"/>
          </a:bodyPr>
          <a:lstStyle/>
          <a:p>
            <a:pPr algn="r" rtl="1">
              <a:buFont typeface="Wingdings" pitchFamily="2" charset="2"/>
              <a:buChar char="q"/>
            </a:pPr>
            <a:r>
              <a:rPr lang="fa-IR" dirty="0"/>
              <a:t>هیپوکلسمی به کاهش کلسیم یونیزه توتال سرم گفته می‌شود و می‌تواند به دلایل متعددی از جمله بیماری‌های تیروئید و پاراتیروئید باشد. از علل دیگر می‌توان به بی‌کفایتی کلیه (عدم توانایی جهت دفع فسفات و در نتیجه افزایش فسفات و بالطبع کاهش کلسیم) و بی‌تحرکی طولانی مدت اشاره کرد. علائم و نشانه‌ها مربوط به کاهش عملکرد سیستم کلیوی، قلبی و عصبی – عضلانی می‌باشند. </a:t>
            </a:r>
            <a:endParaRPr lang="en-US" dirty="0"/>
          </a:p>
          <a:p>
            <a:pPr algn="r" rtl="1">
              <a:buFont typeface="Wingdings" pitchFamily="2" charset="2"/>
              <a:buChar char="q"/>
            </a:pPr>
            <a:r>
              <a:rPr lang="fa-IR" dirty="0"/>
              <a:t>هیپرکلسمی عبارت است از افزایش کلسیم یونیزه و توتال سرم و معمولاً ناشی از یک بیماری طولانی مدت است که سبب آزادسازی کلسیم از استخوان شده است.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منیزیم</a:t>
            </a:r>
            <a:endParaRPr lang="en-US" dirty="0"/>
          </a:p>
        </p:txBody>
      </p:sp>
      <p:sp>
        <p:nvSpPr>
          <p:cNvPr id="3" name="Content Placeholder 2"/>
          <p:cNvSpPr>
            <a:spLocks noGrp="1"/>
          </p:cNvSpPr>
          <p:nvPr>
            <p:ph idx="1"/>
          </p:nvPr>
        </p:nvSpPr>
        <p:spPr/>
        <p:txBody>
          <a:bodyPr/>
          <a:lstStyle/>
          <a:p>
            <a:pPr algn="r">
              <a:buNone/>
            </a:pPr>
            <a:r>
              <a:rPr lang="fa-IR" dirty="0" smtClean="0"/>
              <a:t>منیزیم </a:t>
            </a:r>
            <a:r>
              <a:rPr lang="fa-IR" dirty="0"/>
              <a:t>برای فعالیت‌های عصبی – شیمیایی، تحریک‌پذیری عضلات قلبی و اسکلتی و فعالیت آنزیم‌ها ضروری است. مقدار طبیعی منیزیم پلاسما </a:t>
            </a:r>
            <a:r>
              <a:rPr lang="fa-IR" dirty="0" smtClean="0"/>
              <a:t>2/5-1/5 </a:t>
            </a:r>
            <a:r>
              <a:rPr lang="fa-IR" dirty="0"/>
              <a:t>میلی‌اکی‌والان در لیتر است و توسط رژیم غذایی، کلیه و هورمون‌های پاراتیروئید تنظیم می‌گردد. در حدود 60-50 درصد منیزیم در استخوان‌ها و فقط 1 درصد آن در مایع خارج سلول و مابقی در داخل سلول‌ها قرار دارد.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a:t>
            </a:r>
            <a:r>
              <a:rPr lang="fa-IR" b="1" dirty="0" smtClean="0"/>
              <a:t>منیزیم</a:t>
            </a:r>
            <a:endParaRPr lang="en-US" dirty="0"/>
          </a:p>
        </p:txBody>
      </p:sp>
      <p:sp>
        <p:nvSpPr>
          <p:cNvPr id="3" name="Content Placeholder 2"/>
          <p:cNvSpPr>
            <a:spLocks noGrp="1"/>
          </p:cNvSpPr>
          <p:nvPr>
            <p:ph idx="1"/>
          </p:nvPr>
        </p:nvSpPr>
        <p:spPr/>
        <p:txBody>
          <a:bodyPr/>
          <a:lstStyle/>
          <a:p>
            <a:pPr algn="r" rtl="1">
              <a:buFont typeface="Wingdings" pitchFamily="2" charset="2"/>
              <a:buChar char="q"/>
            </a:pPr>
            <a:r>
              <a:rPr lang="fa-IR" dirty="0"/>
              <a:t>هیپومنیزیمی ناشی از کاهش منیزیم سرم همراه با سوء تغذیه و سوء جذب رخ می‌دهد و علائم هم در ارتباط با سیستم عصبی – عضلانی است</a:t>
            </a:r>
            <a:r>
              <a:rPr lang="fa-IR" dirty="0" smtClean="0"/>
              <a:t>.</a:t>
            </a:r>
          </a:p>
          <a:p>
            <a:pPr algn="r" rtl="1">
              <a:buFont typeface="Wingdings" pitchFamily="2" charset="2"/>
              <a:buChar char="q"/>
            </a:pPr>
            <a:r>
              <a:rPr lang="fa-IR" dirty="0" smtClean="0"/>
              <a:t> هیپرمنیزیمی </a:t>
            </a:r>
            <a:r>
              <a:rPr lang="fa-IR" dirty="0"/>
              <a:t>افزایش منیزیم پلاسما است و سبب کاهش عملکرد سیستم عصبی – عضلانی و اسکلتی می‌گردد و </a:t>
            </a:r>
            <a:r>
              <a:rPr lang="fa-IR" dirty="0" smtClean="0"/>
              <a:t>سبب </a:t>
            </a:r>
            <a:r>
              <a:rPr lang="fa-IR" dirty="0"/>
              <a:t>اثرات سرکوبی بر روی سیستم قلبی (کاهش تعداد ضربان قلب، تغییرات در نوار قلب، آریتمی‌های قلبی) و کاهش تعداد و عمق تنفس می‌گردد.</a:t>
            </a:r>
            <a:endParaRPr lang="en-US" dirty="0"/>
          </a:p>
        </p:txBody>
      </p:sp>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b="1" dirty="0"/>
              <a:t>آنیون‌ها</a:t>
            </a:r>
            <a:endParaRPr lang="en-US" dirty="0"/>
          </a:p>
        </p:txBody>
      </p:sp>
      <p:sp>
        <p:nvSpPr>
          <p:cNvPr id="5" name="Subtitle 4"/>
          <p:cNvSpPr>
            <a:spLocks noGrp="1"/>
          </p:cNvSpPr>
          <p:nvPr>
            <p:ph idx="1"/>
          </p:nvPr>
        </p:nvSpPr>
        <p:spPr/>
        <p:txBody>
          <a:bodyPr/>
          <a:lstStyle/>
          <a:p>
            <a:pPr algn="ctr" rtl="1"/>
            <a:endParaRPr lang="fa-IR" dirty="0" smtClean="0"/>
          </a:p>
          <a:p>
            <a:pPr algn="ctr" rtl="1"/>
            <a:endParaRPr lang="fa-IR" dirty="0" smtClean="0"/>
          </a:p>
          <a:p>
            <a:pPr algn="ctr" rtl="1"/>
            <a:endParaRPr lang="fa-IR" dirty="0" smtClean="0"/>
          </a:p>
          <a:p>
            <a:pPr algn="ctr" rtl="1">
              <a:buNone/>
            </a:pPr>
            <a:r>
              <a:rPr lang="fa-IR" dirty="0" smtClean="0"/>
              <a:t>کلر</a:t>
            </a:r>
            <a:r>
              <a:rPr lang="fa-IR" dirty="0"/>
              <a:t>، بی‌کربنات و فسفر آنیون‌های مهم بدن هستند. </a:t>
            </a:r>
            <a:endParaRPr lang="en-US" dirty="0"/>
          </a:p>
          <a:p>
            <a:pPr algn="ctr" rtl="1"/>
            <a:endParaRPr lang="en-US" dirty="0"/>
          </a:p>
        </p:txBody>
      </p:sp>
    </p:spTree>
  </p:cSld>
  <p:clrMapOvr>
    <a:masterClrMapping/>
  </p:clrMapOvr>
  <p:transition>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کلر</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r>
              <a:rPr lang="fa-IR" dirty="0" smtClean="0"/>
              <a:t>عمده‌ترین </a:t>
            </a:r>
            <a:r>
              <a:rPr lang="fa-IR" dirty="0"/>
              <a:t>آنیون خارج سلول است و جابجای آن تابع سدیم است. غلظت طبیعی کلر 110-90 میلی‌اکی‌والان در لیتر است و به کمک رژیم غذایی و کلیه‌ها تنظیم می‌گردد. اگر انسان بالغ و سالم مقادیر زیادی کلر مصرف کند، به دنبال آن مقادیر زیادی کلر از راه ادرار دفع می‌گردد. </a:t>
            </a:r>
            <a:endParaRPr lang="en-US" dirty="0"/>
          </a:p>
          <a:p>
            <a:endParaRPr lang="en-US" dirty="0"/>
          </a:p>
        </p:txBody>
      </p:sp>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dirty="0"/>
              <a:t> </a:t>
            </a:r>
            <a:r>
              <a:rPr lang="en-US" dirty="0"/>
              <a:t/>
            </a:r>
            <a:br>
              <a:rPr lang="en-US" dirty="0"/>
            </a:br>
            <a:r>
              <a:rPr lang="fa-IR" b="1" dirty="0"/>
              <a:t>عدم تعادل کلر</a:t>
            </a:r>
            <a:endParaRPr lang="en-US" dirty="0"/>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dirty="0"/>
              <a:t>هیپوکلریمی زمانی که سطح کلر به کمتر از حد طبیعی برسد ایجاد می‌شود. استفراغ، درناژ طولانی مدت معده‌ای (فیستول یا لوله معده) از علل هیپوکلریمی هستند (دفع زیاد اسید هیدروکلریک</a:t>
            </a:r>
            <a:r>
              <a:rPr lang="fa-IR" dirty="0" smtClean="0"/>
              <a:t>).</a:t>
            </a:r>
          </a:p>
          <a:p>
            <a:pPr algn="r" rtl="1">
              <a:buFont typeface="Wingdings" pitchFamily="2" charset="2"/>
              <a:buChar char="q"/>
            </a:pPr>
            <a:r>
              <a:rPr lang="fa-IR" dirty="0" smtClean="0"/>
              <a:t> </a:t>
            </a:r>
            <a:r>
              <a:rPr lang="fa-IR" dirty="0"/>
              <a:t>هیپرکلریمی افزایش سطح کلر سرم </a:t>
            </a:r>
            <a:r>
              <a:rPr lang="fa-IR" dirty="0" smtClean="0"/>
              <a:t>است</a:t>
            </a:r>
            <a:endParaRPr lang="en-US" dirty="0"/>
          </a:p>
          <a:p>
            <a:pPr algn="r" rtl="1">
              <a:buFont typeface="Wingdings" pitchFamily="2" charset="2"/>
              <a:buChar char="ü"/>
            </a:pPr>
            <a:r>
              <a:rPr lang="fa-IR" dirty="0"/>
              <a:t>هیپر و هیپوکلریمی ندرتاً به تنهایی ایجاد می‌گردند و معمولاً همراه با اختلال در تعادل اسید و باز هستند.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بی‌کربنات</a:t>
            </a:r>
            <a:endParaRPr lang="en-US" dirty="0"/>
          </a:p>
        </p:txBody>
      </p:sp>
      <p:sp>
        <p:nvSpPr>
          <p:cNvPr id="3" name="Content Placeholder 2"/>
          <p:cNvSpPr>
            <a:spLocks noGrp="1"/>
          </p:cNvSpPr>
          <p:nvPr>
            <p:ph idx="1"/>
          </p:nvPr>
        </p:nvSpPr>
        <p:spPr/>
        <p:txBody>
          <a:bodyPr>
            <a:normAutofit lnSpcReduction="10000"/>
          </a:bodyPr>
          <a:lstStyle/>
          <a:p>
            <a:pPr algn="r">
              <a:buNone/>
            </a:pPr>
            <a:endParaRPr lang="fa-IR" dirty="0" smtClean="0"/>
          </a:p>
          <a:p>
            <a:pPr algn="r">
              <a:buNone/>
            </a:pPr>
            <a:r>
              <a:rPr lang="fa-IR" dirty="0" smtClean="0"/>
              <a:t>بی‌کربنات </a:t>
            </a:r>
            <a:r>
              <a:rPr lang="fa-IR" dirty="0"/>
              <a:t>مهمترین بافر بازی (قلیایی) بدن است و در مایع داخل و خارج سلول وجود دارد. یون بی‌کربنات یکی از اجزاء اساسی اسید کربنیک بی‌کربنات است و جهت تعادل اسید و باز ضروری است</a:t>
            </a:r>
            <a:r>
              <a:rPr lang="fa-IR" dirty="0" smtClean="0"/>
              <a:t>.</a:t>
            </a:r>
          </a:p>
          <a:p>
            <a:pPr algn="r">
              <a:buNone/>
            </a:pPr>
            <a:r>
              <a:rPr lang="fa-IR" dirty="0" smtClean="0"/>
              <a:t> </a:t>
            </a:r>
            <a:r>
              <a:rPr lang="fa-IR" dirty="0"/>
              <a:t>وظیفه تنظیم بی‌کربنات برعهده کلیه‌ها است و مقدار طبیعی آن در خون شریانی 26-22 میلی‌اکی‌والان در لیتر و در خون وریدی 30-24 میلی‌اکی‌والان در لیتر است (کربن دی‌اکسید).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عدم تعادل بیکربنات</a:t>
            </a:r>
            <a:endParaRPr lang="en-US" dirty="0"/>
          </a:p>
        </p:txBody>
      </p:sp>
      <p:sp>
        <p:nvSpPr>
          <p:cNvPr id="3" name="Content Placeholder 2"/>
          <p:cNvSpPr>
            <a:spLocks noGrp="1"/>
          </p:cNvSpPr>
          <p:nvPr>
            <p:ph idx="1"/>
          </p:nvPr>
        </p:nvSpPr>
        <p:spPr/>
        <p:txBody>
          <a:bodyPr/>
          <a:lstStyle/>
          <a:p>
            <a:pPr algn="r" rtl="1"/>
            <a:r>
              <a:rPr lang="fa-IR" dirty="0" smtClean="0"/>
              <a:t>آلکالوز متابولیک:افزایش بیکربنات سرم</a:t>
            </a:r>
          </a:p>
          <a:p>
            <a:pPr algn="r" rtl="1"/>
            <a:endParaRPr lang="fa-IR" dirty="0" smtClean="0"/>
          </a:p>
          <a:p>
            <a:pPr algn="r" rtl="1"/>
            <a:r>
              <a:rPr lang="fa-IR" dirty="0" smtClean="0"/>
              <a:t>اسیدوز متابولیک:کاهش بیکربنات سرم</a:t>
            </a:r>
            <a:endParaRPr lang="en-US" dirty="0"/>
          </a:p>
        </p:txBody>
      </p:sp>
    </p:spTree>
  </p:cSld>
  <p:clrMapOvr>
    <a:masterClrMapping/>
  </p:clrMapOvr>
  <p:transition>
    <p:dissolv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فسفر – فسفات</a:t>
            </a:r>
            <a:endParaRPr lang="en-US" dirty="0"/>
          </a:p>
        </p:txBody>
      </p:sp>
      <p:sp>
        <p:nvSpPr>
          <p:cNvPr id="3" name="Content Placeholder 2"/>
          <p:cNvSpPr>
            <a:spLocks noGrp="1"/>
          </p:cNvSpPr>
          <p:nvPr>
            <p:ph idx="1"/>
          </p:nvPr>
        </p:nvSpPr>
        <p:spPr/>
        <p:txBody>
          <a:bodyPr>
            <a:normAutofit/>
          </a:bodyPr>
          <a:lstStyle/>
          <a:p>
            <a:pPr algn="r">
              <a:buNone/>
            </a:pPr>
            <a:r>
              <a:rPr lang="fa-IR" dirty="0"/>
              <a:t>. تقریباً تمام فسفر بدن به شکل فسفات است و اغلب اوقات واژه فسفر و فسفات به جای هم به کار </a:t>
            </a:r>
            <a:r>
              <a:rPr lang="fa-IR" dirty="0" smtClean="0"/>
              <a:t>می‌روند. </a:t>
            </a:r>
            <a:r>
              <a:rPr lang="fa-IR" dirty="0"/>
              <a:t>فسفات از طریق دستگاه گوارش جذب می‌شود و به کمک رژیم غذایی، کلیه‌ها، جذب گوارشی و هورمون پاراتیروئید تنظیم </a:t>
            </a:r>
            <a:r>
              <a:rPr lang="en-US" dirty="0" smtClean="0"/>
              <a:t>  </a:t>
            </a:r>
            <a:r>
              <a:rPr lang="fa-IR" dirty="0" smtClean="0"/>
              <a:t>می باشد.</a:t>
            </a:r>
            <a:r>
              <a:rPr lang="en-US" dirty="0" smtClean="0"/>
              <a:t>1/7-4/6</a:t>
            </a:r>
            <a:r>
              <a:rPr lang="fa-IR" dirty="0" smtClean="0"/>
              <a:t>میلی‌گرم </a:t>
            </a:r>
            <a:r>
              <a:rPr lang="fa-IR" dirty="0"/>
              <a:t>در </a:t>
            </a:r>
            <a:r>
              <a:rPr lang="fa-IR" dirty="0" smtClean="0"/>
              <a:t>دسی‌لیتر. </a:t>
            </a:r>
            <a:endParaRPr lang="en-US" dirty="0"/>
          </a:p>
          <a:p>
            <a:endParaRPr lang="en-US" dirty="0"/>
          </a:p>
        </p:txBody>
      </p:sp>
    </p:spTree>
  </p:cSld>
  <p:clrMapOvr>
    <a:masterClrMapping/>
  </p:clrMapOvr>
  <p:transition>
    <p:cut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عدم تعادل فسفات</a:t>
            </a:r>
            <a:endParaRPr lang="en-US" dirty="0"/>
          </a:p>
        </p:txBody>
      </p:sp>
      <p:sp>
        <p:nvSpPr>
          <p:cNvPr id="3" name="Content Placeholder 2"/>
          <p:cNvSpPr>
            <a:spLocks noGrp="1"/>
          </p:cNvSpPr>
          <p:nvPr>
            <p:ph idx="1"/>
          </p:nvPr>
        </p:nvSpPr>
        <p:spPr/>
        <p:txBody>
          <a:bodyPr/>
          <a:lstStyle/>
          <a:p>
            <a:pPr algn="r" rtl="1"/>
            <a:endParaRPr lang="fa-IR" dirty="0" smtClean="0"/>
          </a:p>
          <a:p>
            <a:pPr algn="r" rtl="1"/>
            <a:r>
              <a:rPr lang="fa-IR" dirty="0" smtClean="0"/>
              <a:t>هایپرفسفاتمی:افزایش فسفات</a:t>
            </a:r>
          </a:p>
          <a:p>
            <a:pPr algn="r" rtl="1"/>
            <a:endParaRPr lang="fa-IR" dirty="0" smtClean="0"/>
          </a:p>
          <a:p>
            <a:pPr algn="r" rtl="1"/>
            <a:r>
              <a:rPr lang="fa-IR" dirty="0" smtClean="0"/>
              <a:t>هایپوفسفاتمی:کاهش فسفات</a:t>
            </a:r>
            <a:endParaRPr lang="en-US" dirty="0"/>
          </a:p>
        </p:txBody>
      </p:sp>
    </p:spTree>
  </p:cSld>
  <p:clrMapOvr>
    <a:masterClrMapping/>
  </p:clrMapOvr>
  <p:transition>
    <p:dissolv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تنظیم تعادل اسید و باز</a:t>
            </a:r>
            <a:r>
              <a:rPr lang="en-US" dirty="0"/>
              <a:t/>
            </a:r>
            <a:br>
              <a:rPr lang="en-US" dirty="0"/>
            </a:b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r>
              <a:rPr lang="fa-IR" dirty="0" smtClean="0"/>
              <a:t>تعادل </a:t>
            </a:r>
            <a:r>
              <a:rPr lang="fa-IR" dirty="0"/>
              <a:t>اسید و باز جهت عملکرد مطلوب سلول‌ها و فرآیندهای </a:t>
            </a:r>
            <a:endParaRPr lang="fa-IR" dirty="0" smtClean="0"/>
          </a:p>
          <a:p>
            <a:pPr algn="r">
              <a:buNone/>
            </a:pPr>
            <a:r>
              <a:rPr lang="fa-IR" dirty="0" smtClean="0"/>
              <a:t>متابولیک </a:t>
            </a:r>
            <a:r>
              <a:rPr lang="fa-IR" dirty="0"/>
              <a:t>لازم </a:t>
            </a:r>
            <a:r>
              <a:rPr lang="fa-IR" dirty="0" smtClean="0"/>
              <a:t>است</a:t>
            </a:r>
          </a:p>
          <a:p>
            <a:pPr algn="r">
              <a:buNone/>
            </a:pPr>
            <a:endParaRPr lang="fa-IR" dirty="0" smtClean="0"/>
          </a:p>
          <a:p>
            <a:pPr algn="r">
              <a:buNone/>
            </a:pPr>
            <a:r>
              <a:rPr lang="fa-IR" dirty="0" smtClean="0"/>
              <a:t>تعادل </a:t>
            </a:r>
            <a:endParaRPr lang="en-US" dirty="0" smtClean="0"/>
          </a:p>
          <a:p>
            <a:pPr algn="r">
              <a:buNone/>
            </a:pPr>
            <a:r>
              <a:rPr lang="en-US" dirty="0" smtClean="0"/>
              <a:t>co2</a:t>
            </a:r>
            <a:r>
              <a:rPr lang="fa-IR" dirty="0" smtClean="0"/>
              <a:t>،</a:t>
            </a:r>
            <a:r>
              <a:rPr lang="en-US" dirty="0" smtClean="0"/>
              <a:t>Hco3</a:t>
            </a:r>
            <a:r>
              <a:rPr lang="fa-IR" dirty="0" smtClean="0"/>
              <a:t>،و</a:t>
            </a:r>
            <a:r>
              <a:rPr lang="en-US" dirty="0" smtClean="0"/>
              <a:t>PH</a:t>
            </a:r>
            <a:endParaRPr lang="en-US" dirty="0"/>
          </a:p>
        </p:txBody>
      </p:sp>
    </p:spTree>
  </p:cSld>
  <p:clrMapOvr>
    <a:masterClrMapping/>
  </p:clrMapOvr>
  <p:transition>
    <p:cut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اختلال در تعادل </a:t>
            </a:r>
            <a:r>
              <a:rPr lang="fa-IR" b="1" dirty="0" smtClean="0"/>
              <a:t>مایع</a:t>
            </a:r>
            <a:endParaRPr lang="en-US" dirty="0"/>
          </a:p>
        </p:txBody>
      </p:sp>
      <p:sp>
        <p:nvSpPr>
          <p:cNvPr id="3" name="Content Placeholder 2"/>
          <p:cNvSpPr>
            <a:spLocks noGrp="1"/>
          </p:cNvSpPr>
          <p:nvPr>
            <p:ph idx="1"/>
          </p:nvPr>
        </p:nvSpPr>
        <p:spPr/>
        <p:txBody>
          <a:bodyPr/>
          <a:lstStyle/>
          <a:p>
            <a:pPr algn="r">
              <a:buNone/>
            </a:pPr>
            <a:r>
              <a:rPr lang="fa-IR" dirty="0"/>
              <a:t>انواع اختلالات مایع </a:t>
            </a:r>
            <a:r>
              <a:rPr lang="fa-IR" dirty="0" smtClean="0"/>
              <a:t>شامل: </a:t>
            </a:r>
            <a:r>
              <a:rPr lang="fa-IR" dirty="0"/>
              <a:t>ایزوتونیک و اسمولار است. </a:t>
            </a:r>
            <a:endParaRPr lang="fa-IR" dirty="0" smtClean="0"/>
          </a:p>
          <a:p>
            <a:pPr algn="r">
              <a:buNone/>
            </a:pPr>
            <a:endParaRPr lang="fa-IR" dirty="0" smtClean="0"/>
          </a:p>
          <a:p>
            <a:pPr algn="r">
              <a:buNone/>
            </a:pPr>
            <a:r>
              <a:rPr lang="fa-IR" dirty="0" smtClean="0"/>
              <a:t>عدم </a:t>
            </a:r>
            <a:r>
              <a:rPr lang="fa-IR" dirty="0"/>
              <a:t>تعادل ایزوتونیک (کاهش یا افزایش) زمانی ایجاد می‌گردد که کاهش یا افزایش آب و الکترولیت با هم ایجاد شود</a:t>
            </a:r>
            <a:r>
              <a:rPr lang="fa-IR" dirty="0" smtClean="0"/>
              <a:t>.</a:t>
            </a:r>
          </a:p>
          <a:p>
            <a:pPr algn="r">
              <a:buNone/>
            </a:pPr>
            <a:r>
              <a:rPr lang="fa-IR" dirty="0" smtClean="0"/>
              <a:t> </a:t>
            </a:r>
            <a:r>
              <a:rPr lang="fa-IR" dirty="0"/>
              <a:t>در عوض اختلال اسمولار زمانی بروز می‌کند که اتلاف یا افزایش آب به تنهایی ایجاد شود.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اختلالات اسید و باز الکترولیت‌ و مایعات</a:t>
            </a:r>
            <a:endParaRPr lang="en-US" dirty="0"/>
          </a:p>
        </p:txBody>
      </p:sp>
      <p:sp>
        <p:nvSpPr>
          <p:cNvPr id="3" name="Content Placeholder 2"/>
          <p:cNvSpPr>
            <a:spLocks noGrp="1"/>
          </p:cNvSpPr>
          <p:nvPr>
            <p:ph idx="1"/>
          </p:nvPr>
        </p:nvSpPr>
        <p:spPr/>
        <p:txBody>
          <a:bodyPr/>
          <a:lstStyle/>
          <a:p>
            <a:pPr algn="r">
              <a:buNone/>
            </a:pPr>
            <a:r>
              <a:rPr lang="fa-IR" dirty="0"/>
              <a:t>به ندرت اختلالات مایع و الکترولیت و اسید و باز به تنهایی ایجاد می‌شوند و معمولاً یک فرآیند همه‌جانبه است. زمانی که یک فرد به دنبال سوختگی، بیماری، تروما و ... مایع از دست می‌دهد، در معرض اختلال الکترولیتی قرار می‌گیرد؛ به علاوه عدم درمان اختلال الکترولیتی (کاهش پتاسیم) می‌تواند </a:t>
            </a:r>
            <a:r>
              <a:rPr lang="fa-IR" dirty="0" smtClean="0"/>
              <a:t>منجر به اختلال </a:t>
            </a:r>
            <a:r>
              <a:rPr lang="fa-IR" dirty="0"/>
              <a:t>اسید و باز باشد.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عوامل موثر بر اختلال مایع و الکترولیت</a:t>
            </a:r>
            <a:endParaRPr lang="en-US" dirty="0"/>
          </a:p>
        </p:txBody>
      </p:sp>
    </p:spTree>
  </p:cSld>
  <p:clrMapOvr>
    <a:masterClrMapping/>
  </p:clrMapOvr>
  <p:transition>
    <p:dissolv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سن</a:t>
            </a:r>
            <a:r>
              <a:rPr lang="fa-IR" dirty="0"/>
              <a:t>.</a:t>
            </a:r>
            <a:endParaRPr lang="en-US" dirty="0"/>
          </a:p>
        </p:txBody>
      </p:sp>
      <p:sp>
        <p:nvSpPr>
          <p:cNvPr id="3" name="Content Placeholder 2"/>
          <p:cNvSpPr>
            <a:spLocks noGrp="1"/>
          </p:cNvSpPr>
          <p:nvPr>
            <p:ph idx="1"/>
          </p:nvPr>
        </p:nvSpPr>
        <p:spPr/>
        <p:txBody>
          <a:bodyPr>
            <a:normAutofit fontScale="85000" lnSpcReduction="20000"/>
          </a:bodyPr>
          <a:lstStyle/>
          <a:p>
            <a:pPr algn="r" rtl="1">
              <a:buFont typeface="Wingdings" pitchFamily="2" charset="2"/>
              <a:buChar char="q"/>
            </a:pPr>
            <a:r>
              <a:rPr lang="fa-IR" dirty="0"/>
              <a:t>سن از مهمترین عواملی است که پرستار باید در ابتدا به آن توجه کند. 70-80 درصد وزن شیرخواران آب می‌باشد که بیشتر از بزرگسالان و اطفال است. شیرخواران به دلیل مصرف و دفع مقادیر نسبتاً فراوان مایع در روز نسبت به بزرگسالان در معرض خطر بیشتری هستند. بنابراین در معرض کمبود حجم و عدم تعادل هیپراسمولار می‌باشند. </a:t>
            </a:r>
            <a:endParaRPr lang="en-US" dirty="0"/>
          </a:p>
          <a:p>
            <a:pPr algn="r">
              <a:buNone/>
            </a:pPr>
            <a:r>
              <a:rPr lang="fa-IR" dirty="0" smtClean="0"/>
              <a:t>افراد </a:t>
            </a:r>
            <a:r>
              <a:rPr lang="fa-IR" dirty="0"/>
              <a:t>مسن یک سری تغییرات مربوط به سن را تجربه می‌کنند که این تغییرات بر روی تعادل مایع و الکترولیت و اسید و باز مؤثر هستند؛ </a:t>
            </a:r>
            <a:endParaRPr lang="fa-IR" dirty="0" smtClean="0"/>
          </a:p>
          <a:p>
            <a:pPr algn="r">
              <a:buNone/>
            </a:pPr>
            <a:r>
              <a:rPr lang="fa-IR" dirty="0" smtClean="0"/>
              <a:t>حس </a:t>
            </a:r>
            <a:r>
              <a:rPr lang="fa-IR" dirty="0"/>
              <a:t>تشنگی در افراد مسن کاهش می‌یابد و سبب کاهش مصرف مایعات می‌گردد. </a:t>
            </a:r>
            <a:endParaRPr lang="fa-IR" dirty="0" smtClean="0"/>
          </a:p>
          <a:p>
            <a:pPr algn="r">
              <a:buNone/>
            </a:pPr>
            <a:r>
              <a:rPr lang="fa-IR" dirty="0" smtClean="0"/>
              <a:t>همچنین </a:t>
            </a:r>
            <a:r>
              <a:rPr lang="fa-IR" dirty="0"/>
              <a:t>کلیه‌ها دچار کاهش فیلتراسیون می‌شوند (به علت کاهش تعداد نفرون‌ فعال) و همه این تغییرات سبب اتلاف سریع و یا تجمع آن </a:t>
            </a:r>
            <a:r>
              <a:rPr lang="fa-IR" dirty="0" smtClean="0"/>
              <a:t>می‌گردد.</a:t>
            </a:r>
            <a:endParaRPr lang="en-US" dirty="0"/>
          </a:p>
        </p:txBody>
      </p:sp>
    </p:spTree>
  </p:cSld>
  <p:clrMapOvr>
    <a:masterClrMapping/>
  </p:clrMapOvr>
  <p:transition>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بیماری حاد</a:t>
            </a:r>
            <a:r>
              <a:rPr lang="fa-IR" dirty="0" smtClean="0"/>
              <a:t>.</a:t>
            </a:r>
            <a:endParaRPr lang="en-US" dirty="0"/>
          </a:p>
        </p:txBody>
      </p:sp>
      <p:sp>
        <p:nvSpPr>
          <p:cNvPr id="3" name="Content Placeholder 2"/>
          <p:cNvSpPr>
            <a:spLocks noGrp="1"/>
          </p:cNvSpPr>
          <p:nvPr>
            <p:ph idx="1"/>
          </p:nvPr>
        </p:nvSpPr>
        <p:spPr/>
        <p:txBody>
          <a:bodyPr/>
          <a:lstStyle/>
          <a:p>
            <a:pPr algn="r">
              <a:buNone/>
            </a:pPr>
            <a:r>
              <a:rPr lang="fa-IR" dirty="0" smtClean="0"/>
              <a:t>تروما </a:t>
            </a:r>
            <a:r>
              <a:rPr lang="fa-IR" dirty="0"/>
              <a:t>به سر و قفسه صدری، </a:t>
            </a:r>
            <a:endParaRPr lang="fa-IR" dirty="0" smtClean="0"/>
          </a:p>
          <a:p>
            <a:pPr algn="r">
              <a:buNone/>
            </a:pPr>
            <a:r>
              <a:rPr lang="fa-IR" dirty="0" smtClean="0"/>
              <a:t>جراحی </a:t>
            </a:r>
            <a:r>
              <a:rPr lang="fa-IR" dirty="0"/>
              <a:t>اخیر، </a:t>
            </a:r>
            <a:endParaRPr lang="fa-IR" dirty="0" smtClean="0"/>
          </a:p>
          <a:p>
            <a:pPr algn="r">
              <a:buNone/>
            </a:pPr>
            <a:r>
              <a:rPr lang="fa-IR" dirty="0" smtClean="0"/>
              <a:t>شوک </a:t>
            </a:r>
            <a:r>
              <a:rPr lang="fa-IR" dirty="0"/>
              <a:t>و </a:t>
            </a:r>
            <a:r>
              <a:rPr lang="fa-IR" dirty="0" smtClean="0"/>
              <a:t>سوختگی،</a:t>
            </a:r>
          </a:p>
          <a:p>
            <a:pPr algn="r">
              <a:buNone/>
            </a:pPr>
            <a:r>
              <a:rPr lang="fa-IR" dirty="0" smtClean="0"/>
              <a:t> </a:t>
            </a:r>
            <a:r>
              <a:rPr lang="fa-IR" dirty="0"/>
              <a:t>بیمار را در معرض اختلال مایع و الکترولیت و </a:t>
            </a:r>
            <a:r>
              <a:rPr lang="fa-IR" dirty="0" smtClean="0"/>
              <a:t>اسید </a:t>
            </a:r>
            <a:r>
              <a:rPr lang="fa-IR" dirty="0"/>
              <a:t>و باز قرار </a:t>
            </a:r>
            <a:r>
              <a:rPr lang="fa-IR" dirty="0" smtClean="0"/>
              <a:t>می‌دهند.</a:t>
            </a:r>
            <a:endParaRPr lang="en-US" dirty="0"/>
          </a:p>
        </p:txBody>
      </p:sp>
    </p:spTree>
  </p:cSld>
  <p:clrMapOvr>
    <a:masterClrMapping/>
  </p:clrMapOvr>
  <p:transition>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جراحی</a:t>
            </a:r>
            <a:r>
              <a:rPr lang="fa-IR" dirty="0"/>
              <a:t>.</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پاسخ </a:t>
            </a:r>
            <a:r>
              <a:rPr lang="fa-IR" dirty="0"/>
              <a:t>بدن نسبت به جراحی وابسته با وسعت جراحی، اتلاف خون و مایع در طول جراحی متفاوت است. به علاوه شاید اختلال اسید و باز نیز بروز کند. </a:t>
            </a:r>
            <a:r>
              <a:rPr lang="fa-IR" dirty="0" smtClean="0"/>
              <a:t>(تنفس مشکل،درناژ)</a:t>
            </a:r>
            <a:endParaRPr lang="en-US" dirty="0"/>
          </a:p>
        </p:txBody>
      </p:sp>
    </p:spTree>
  </p:cSld>
  <p:clrMapOvr>
    <a:masterClrMapping/>
  </p:clrMapOvr>
  <p:transition>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سوختگی</a:t>
            </a:r>
            <a:endParaRPr lang="en-US" dirty="0"/>
          </a:p>
        </p:txBody>
      </p:sp>
      <p:sp>
        <p:nvSpPr>
          <p:cNvPr id="3" name="Content Placeholder 2"/>
          <p:cNvSpPr>
            <a:spLocks noGrp="1"/>
          </p:cNvSpPr>
          <p:nvPr>
            <p:ph idx="1"/>
          </p:nvPr>
        </p:nvSpPr>
        <p:spPr/>
        <p:txBody>
          <a:bodyPr/>
          <a:lstStyle/>
          <a:p>
            <a:pPr algn="r">
              <a:buNone/>
            </a:pPr>
            <a:r>
              <a:rPr lang="fa-IR" dirty="0"/>
              <a:t>هر چه درصد سوختگی بیشتر باشد اتلاف مایع نیز بیشتر خواهد بود. اتلاف مایع در طول سوختگی به پنج روش است: 1 – خروج پلاسما از فضای داخلی عروقی و ایجاد ادم، 2 – ترشح پلاسما و مایع بینابینی، 3 – اتلاف یا تبخیر آب از سطح سوخته، 4 – نشت خون از مویرگ‌های آسیب دیده و کاهش حجم مایع داخل سلولی و 5 – جابجایی سدیم و آب به داخل سلول جهت تطابق با حجم مایع خارج سلول.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a:t>
            </a:r>
            <a:r>
              <a:rPr lang="fa-IR" b="1" dirty="0"/>
              <a:t>اختلالات تنفسی</a:t>
            </a:r>
            <a:endParaRPr lang="en-US" dirty="0"/>
          </a:p>
        </p:txBody>
      </p:sp>
      <p:sp>
        <p:nvSpPr>
          <p:cNvPr id="3" name="Content Placeholder 2"/>
          <p:cNvSpPr>
            <a:spLocks noGrp="1"/>
          </p:cNvSpPr>
          <p:nvPr>
            <p:ph idx="1"/>
          </p:nvPr>
        </p:nvSpPr>
        <p:spPr/>
        <p:txBody>
          <a:bodyPr/>
          <a:lstStyle/>
          <a:p>
            <a:pPr algn="r">
              <a:buNone/>
            </a:pPr>
            <a:r>
              <a:rPr lang="fa-IR" dirty="0"/>
              <a:t>. بسیاری از تغییرات سیستم تنفسی فرد را مستعد اسیدوز تنفسی </a:t>
            </a:r>
            <a:r>
              <a:rPr lang="fa-IR" dirty="0" smtClean="0"/>
              <a:t>و یا آلکالوز تنفسی می‌کند</a:t>
            </a:r>
            <a:r>
              <a:rPr lang="fa-IR" dirty="0"/>
              <a:t>. به طور مثال پنومونی، دریافت مسکن‌ها، بیماری مزمن انسدادی ریه در </a:t>
            </a:r>
            <a:r>
              <a:rPr lang="fa-IR" dirty="0" smtClean="0"/>
              <a:t>دفع دی‌اکسید </a:t>
            </a:r>
            <a:r>
              <a:rPr lang="fa-IR" dirty="0"/>
              <a:t>کربن اختلال </a:t>
            </a:r>
            <a:r>
              <a:rPr lang="fa-IR" dirty="0" smtClean="0"/>
              <a:t>ایجاد می کند</a:t>
            </a:r>
            <a:endParaRPr lang="en-US" dirty="0"/>
          </a:p>
        </p:txBody>
      </p:sp>
    </p:spTree>
  </p:cSld>
  <p:clrMapOvr>
    <a:masterClrMapping/>
  </p:clrMapOvr>
  <p:transition>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ضربه به سر</a:t>
            </a:r>
            <a:r>
              <a:rPr lang="fa-IR" dirty="0"/>
              <a:t>.</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r>
              <a:rPr lang="fa-IR" dirty="0" smtClean="0"/>
              <a:t>ضربه </a:t>
            </a:r>
            <a:r>
              <a:rPr lang="fa-IR" dirty="0"/>
              <a:t>به سر می‌تواند سبب ادم مغزی گردد و گاهی این ادم بر روی هیپوفیز فشار آورده و ترشح </a:t>
            </a:r>
            <a:r>
              <a:rPr lang="fa-IR" dirty="0" smtClean="0"/>
              <a:t> هورمون ضد ادراری را </a:t>
            </a:r>
            <a:r>
              <a:rPr lang="fa-IR" dirty="0"/>
              <a:t>تحت تأثیر قرار </a:t>
            </a:r>
            <a:r>
              <a:rPr lang="fa-IR" dirty="0" smtClean="0"/>
              <a:t>می‌دهد</a:t>
            </a:r>
            <a:endParaRPr lang="en-US" dirty="0"/>
          </a:p>
        </p:txBody>
      </p:sp>
    </p:spTree>
  </p:cSld>
  <p:clrMapOvr>
    <a:masterClrMapping/>
  </p:clrMapOvr>
  <p:transition>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بیماری‌های مزمن</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گروهی </a:t>
            </a:r>
            <a:r>
              <a:rPr lang="fa-IR" dirty="0"/>
              <a:t>از وضعیت‌های مؤثر بر تعادل مایع، الکترولیت و اسید و باز هستند؛ </a:t>
            </a:r>
            <a:endParaRPr lang="fa-IR" dirty="0" smtClean="0"/>
          </a:p>
          <a:p>
            <a:pPr algn="r">
              <a:buNone/>
            </a:pP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بيماريها</a:t>
            </a:r>
            <a:endParaRPr lang="en-US" dirty="0"/>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b="1" dirty="0" smtClean="0"/>
              <a:t>سرطان</a:t>
            </a:r>
            <a:endParaRPr lang="en-US" dirty="0"/>
          </a:p>
          <a:p>
            <a:pPr algn="r" rtl="1">
              <a:buFont typeface="Wingdings" pitchFamily="2" charset="2"/>
              <a:buChar char="q"/>
            </a:pPr>
            <a:r>
              <a:rPr lang="fa-IR" b="1" dirty="0"/>
              <a:t>بیماری‌های قلبی و </a:t>
            </a:r>
            <a:r>
              <a:rPr lang="fa-IR" b="1" dirty="0" smtClean="0"/>
              <a:t>عروقی</a:t>
            </a:r>
            <a:endParaRPr lang="en-US" dirty="0"/>
          </a:p>
          <a:p>
            <a:pPr algn="r" rtl="1">
              <a:buFont typeface="Wingdings" pitchFamily="2" charset="2"/>
              <a:buChar char="q"/>
            </a:pPr>
            <a:r>
              <a:rPr lang="fa-IR" b="1" dirty="0"/>
              <a:t>بیماری </a:t>
            </a:r>
            <a:r>
              <a:rPr lang="fa-IR" b="1" dirty="0" smtClean="0"/>
              <a:t>کلیه</a:t>
            </a:r>
            <a:endParaRPr lang="en-US" dirty="0"/>
          </a:p>
          <a:p>
            <a:pPr algn="r" rtl="1">
              <a:buFont typeface="Wingdings" pitchFamily="2" charset="2"/>
              <a:buChar char="q"/>
            </a:pPr>
            <a:r>
              <a:rPr lang="fa-IR" b="1" dirty="0"/>
              <a:t>بیماری </a:t>
            </a:r>
            <a:r>
              <a:rPr lang="fa-IR" b="1" dirty="0" smtClean="0"/>
              <a:t>گوارشی</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عوامل محیطی</a:t>
            </a:r>
            <a:endParaRPr lang="en-US" dirty="0"/>
          </a:p>
        </p:txBody>
      </p:sp>
      <p:sp>
        <p:nvSpPr>
          <p:cNvPr id="3" name="Content Placeholder 2"/>
          <p:cNvSpPr>
            <a:spLocks noGrp="1"/>
          </p:cNvSpPr>
          <p:nvPr>
            <p:ph idx="1"/>
          </p:nvPr>
        </p:nvSpPr>
        <p:spPr/>
        <p:txBody>
          <a:bodyPr>
            <a:normAutofit/>
          </a:bodyPr>
          <a:lstStyle/>
          <a:p>
            <a:pPr algn="r">
              <a:buNone/>
            </a:pPr>
            <a:endParaRPr lang="fa-IR" dirty="0" smtClean="0"/>
          </a:p>
          <a:p>
            <a:pPr algn="r">
              <a:buNone/>
            </a:pPr>
            <a:r>
              <a:rPr lang="fa-IR" dirty="0" smtClean="0"/>
              <a:t>تماس </a:t>
            </a:r>
            <a:r>
              <a:rPr lang="fa-IR" dirty="0"/>
              <a:t>با درجه حرارت بیشتر از 30-28 درجه باعث تعریق شدید و اتلاف مایع می‌گردد؛ </a:t>
            </a:r>
            <a:r>
              <a:rPr lang="fa-IR" dirty="0" smtClean="0"/>
              <a:t>اتلاف </a:t>
            </a:r>
            <a:r>
              <a:rPr lang="fa-IR" dirty="0"/>
              <a:t>مایع از طریق تعریق متغیر و حداکثر 2 لیتر در ساعت می‌باشد و جایگزینی ناکافی سبب اختلال در حجم خواهد شد.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a:t>
            </a:r>
            <a:r>
              <a:rPr lang="fa-IR" b="1" dirty="0"/>
              <a:t>رژیم غذایی</a:t>
            </a:r>
            <a:endParaRPr lang="en-US" dirty="0"/>
          </a:p>
        </p:txBody>
      </p:sp>
      <p:sp>
        <p:nvSpPr>
          <p:cNvPr id="3" name="Content Placeholder 2"/>
          <p:cNvSpPr>
            <a:spLocks noGrp="1"/>
          </p:cNvSpPr>
          <p:nvPr>
            <p:ph idx="1"/>
          </p:nvPr>
        </p:nvSpPr>
        <p:spPr/>
        <p:txBody>
          <a:bodyPr>
            <a:normAutofit/>
          </a:bodyPr>
          <a:lstStyle/>
          <a:p>
            <a:pPr algn="r" rtl="1"/>
            <a:r>
              <a:rPr lang="fa-IR" dirty="0" smtClean="0"/>
              <a:t>رژیم </a:t>
            </a:r>
            <a:r>
              <a:rPr lang="fa-IR" dirty="0"/>
              <a:t>غذایی حاوی مایعات، سدیم، پتاسیم، کلسیم، منیزیم، کربوهیدرات‌های ضروری، چربی و پروتئین به تعادل مایع، الکترولیت و اسید و باز کمک می‌کند. </a:t>
            </a:r>
            <a:endParaRPr lang="en-US" dirty="0"/>
          </a:p>
          <a:p>
            <a:pPr algn="r" rtl="1">
              <a:buNone/>
            </a:pPr>
            <a:r>
              <a:rPr lang="fa-IR" dirty="0"/>
              <a:t>تغییرات اخیر در اشتها، بلع و جویدن می‌تواند بر وضعیت هیدراتاسیون و تغذیه بیمار اثر </a:t>
            </a:r>
            <a:r>
              <a:rPr lang="fa-IR" dirty="0" smtClean="0"/>
              <a:t>بگذارد</a:t>
            </a:r>
            <a:endParaRPr lang="en-US" dirty="0"/>
          </a:p>
        </p:txBody>
      </p:sp>
    </p:spTree>
  </p:cSld>
  <p:clrMapOvr>
    <a:masterClrMapping/>
  </p:clrMapOvr>
  <p:transition>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دارو</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داروها </a:t>
            </a:r>
            <a:r>
              <a:rPr lang="fa-IR" dirty="0"/>
              <a:t>بر تعادل مایع، الکترولیت و اسید و </a:t>
            </a:r>
            <a:r>
              <a:rPr lang="fa-IR" dirty="0" smtClean="0"/>
              <a:t>باز می توانند به طور قابل ملاحظه ای تاثیر گذارند</a:t>
            </a:r>
            <a:endParaRPr lang="en-US" dirty="0"/>
          </a:p>
        </p:txBody>
      </p:sp>
    </p:spTree>
  </p:cSld>
  <p:clrMapOvr>
    <a:masterClrMapping/>
  </p:clrMapOvr>
  <p:transition>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بررسی جسمی</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معاینه </a:t>
            </a:r>
            <a:r>
              <a:rPr lang="fa-IR" dirty="0"/>
              <a:t>بالینی به علت اینکه اختلال در تعادل مایع، الکترولیت، اسید و باز بر تمامی سیستم‌های بدن اثر می‌گذارد، لازم به نظر می‌رسد.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اندازه‌گیری جذب و دفع مایعات</a:t>
            </a:r>
            <a:endParaRPr lang="en-US" dirty="0"/>
          </a:p>
        </p:txBody>
      </p:sp>
      <p:sp>
        <p:nvSpPr>
          <p:cNvPr id="3" name="Content Placeholder 2"/>
          <p:cNvSpPr>
            <a:spLocks noGrp="1"/>
          </p:cNvSpPr>
          <p:nvPr>
            <p:ph idx="1"/>
          </p:nvPr>
        </p:nvSpPr>
        <p:spPr/>
        <p:txBody>
          <a:bodyPr>
            <a:normAutofit fontScale="92500" lnSpcReduction="20000"/>
          </a:bodyPr>
          <a:lstStyle/>
          <a:p>
            <a:pPr algn="r" rtl="1">
              <a:buNone/>
            </a:pPr>
            <a:r>
              <a:rPr lang="fa-IR" dirty="0"/>
              <a:t>اندازه‌گیری و ثبت </a:t>
            </a:r>
            <a:r>
              <a:rPr lang="en-US" dirty="0"/>
              <a:t>I&amp;O</a:t>
            </a:r>
            <a:r>
              <a:rPr lang="fa-IR" dirty="0"/>
              <a:t> یکی از قسمت‌های مهم ارزیابی بیمار می‌‌باشد و شناخت هر گونه انحراف </a:t>
            </a:r>
            <a:r>
              <a:rPr lang="en-US" dirty="0"/>
              <a:t>I&amp;O</a:t>
            </a:r>
            <a:r>
              <a:rPr lang="fa-IR" dirty="0"/>
              <a:t> لازم است (کاهش تدریجی بازده ادراری می‌تواند نشانه مکانیسم تطبیقی بدن در اختلال مایع هایپراسمولار یا </a:t>
            </a:r>
            <a:r>
              <a:rPr lang="en-US" dirty="0"/>
              <a:t>FVDs</a:t>
            </a:r>
            <a:r>
              <a:rPr lang="fa-IR" dirty="0"/>
              <a:t> باشد). اندازه‌گیری دقیق </a:t>
            </a:r>
            <a:r>
              <a:rPr lang="en-US" dirty="0"/>
              <a:t>I&amp;O</a:t>
            </a:r>
            <a:r>
              <a:rPr lang="fa-IR" dirty="0"/>
              <a:t> می‌تواند به تشخیص بیماران در معرض خطر و یا مبتلا به اختلال مایع، الکترولیت و اسید و باز کمک کند. </a:t>
            </a:r>
            <a:endParaRPr lang="en-US" dirty="0"/>
          </a:p>
          <a:p>
            <a:pPr algn="r" rtl="1">
              <a:buNone/>
            </a:pPr>
            <a:r>
              <a:rPr lang="fa-IR" dirty="0"/>
              <a:t>کنترل </a:t>
            </a:r>
            <a:r>
              <a:rPr lang="en-US" dirty="0"/>
              <a:t>I&amp;O</a:t>
            </a:r>
            <a:r>
              <a:rPr lang="fa-IR" dirty="0"/>
              <a:t> در مراکز درمانی برای بیماران تب‌دار، پس از پروسیجرها، در حین مصرف دیورتیک‌ها، سرم درمانی و بیماران دچار محدودیت در مصرف مایعات به طور دقیق انجام می‌شود. </a:t>
            </a:r>
            <a:endParaRPr lang="en-US" dirty="0"/>
          </a:p>
          <a:p>
            <a:pPr algn="r">
              <a:buNone/>
            </a:pPr>
            <a:r>
              <a:rPr lang="fa-IR" dirty="0" smtClean="0"/>
              <a:t>.</a:t>
            </a:r>
            <a:endParaRPr lang="en-US" dirty="0"/>
          </a:p>
        </p:txBody>
      </p:sp>
    </p:spTree>
  </p:cSld>
  <p:clrMapOvr>
    <a:masterClrMapping/>
  </p:clrMapOvr>
  <p:transition>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 &amp; O</a:t>
            </a:r>
            <a:endParaRPr lang="en-US" dirty="0"/>
          </a:p>
        </p:txBody>
      </p:sp>
      <p:sp>
        <p:nvSpPr>
          <p:cNvPr id="3" name="Content Placeholder 2"/>
          <p:cNvSpPr>
            <a:spLocks noGrp="1"/>
          </p:cNvSpPr>
          <p:nvPr>
            <p:ph idx="1"/>
          </p:nvPr>
        </p:nvSpPr>
        <p:spPr/>
        <p:txBody>
          <a:bodyPr>
            <a:normAutofit fontScale="92500" lnSpcReduction="20000"/>
          </a:bodyPr>
          <a:lstStyle/>
          <a:p>
            <a:pPr algn="r" rtl="1">
              <a:buNone/>
            </a:pPr>
            <a:r>
              <a:rPr lang="en-US" dirty="0" smtClean="0"/>
              <a:t>Intake</a:t>
            </a:r>
            <a:r>
              <a:rPr lang="fa-IR" dirty="0" smtClean="0"/>
              <a:t>:</a:t>
            </a:r>
            <a:endParaRPr lang="en-US" dirty="0" smtClean="0"/>
          </a:p>
          <a:p>
            <a:pPr algn="r">
              <a:buNone/>
            </a:pPr>
            <a:r>
              <a:rPr lang="fa-IR" dirty="0" smtClean="0"/>
              <a:t>مواد دریافتی شامل هر گونه مایعات مصرفی از راه دهان (ژلاتین، بستنی، سوپ، آبمیوه، آب و غیره) از طریق لوله‌های تغذیه‌ای، درمان وریدی، خون و فرآورده‌های خونی می‌باشند. گاهی بیمار مقادیر مشخصی از دارو را هر 1 تا 2 ساعت دریافت می‌کند، گاهی دارو از طریق لوله‌های معده‌ای برای بیمار گاواژ می‌شود که پس از گاواژ، برای شستشوی لوله از آب استفاده می‌شود.</a:t>
            </a:r>
            <a:endParaRPr lang="en-US" dirty="0" smtClean="0"/>
          </a:p>
          <a:p>
            <a:pPr algn="r">
              <a:buNone/>
            </a:pPr>
            <a:r>
              <a:rPr lang="fa-IR" dirty="0" smtClean="0"/>
              <a:t>:</a:t>
            </a:r>
            <a:r>
              <a:rPr lang="en-US" dirty="0" smtClean="0"/>
              <a:t>Output</a:t>
            </a:r>
            <a:endParaRPr lang="fa-IR" dirty="0" smtClean="0"/>
          </a:p>
          <a:p>
            <a:pPr algn="r">
              <a:buNone/>
            </a:pPr>
            <a:r>
              <a:rPr lang="fa-IR" dirty="0" smtClean="0"/>
              <a:t>، در حالی که بازده شامل ادرار، اسهال، استفراغ، ترشحات معده، ترشحات زخم‌های چرکی و درن‌ها می‌باشد</a:t>
            </a:r>
            <a:endParaRPr lang="en-US" dirty="0"/>
          </a:p>
        </p:txBody>
      </p:sp>
    </p:spTree>
  </p:cSld>
  <p:clrMapOvr>
    <a:masterClrMapping/>
  </p:clrMapOvr>
  <p:transition>
    <p:dissolv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buNone/>
            </a:pPr>
            <a:r>
              <a:rPr lang="fa-IR" dirty="0" smtClean="0"/>
              <a:t>در </a:t>
            </a:r>
            <a:r>
              <a:rPr lang="fa-IR" dirty="0"/>
              <a:t>بیمارستان فرم‌های مربوط به </a:t>
            </a:r>
            <a:r>
              <a:rPr lang="en-US" dirty="0"/>
              <a:t>I&amp;O</a:t>
            </a:r>
            <a:r>
              <a:rPr lang="fa-IR" dirty="0"/>
              <a:t> بر تخت و یا اتاق بیمار نصب می‌‌شوند. کنترل </a:t>
            </a:r>
            <a:r>
              <a:rPr lang="en-US" dirty="0"/>
              <a:t>I&amp;O</a:t>
            </a:r>
            <a:r>
              <a:rPr lang="fa-IR" dirty="0"/>
              <a:t> یکی از اجزای مهم جهت اطلاعات پایه است و می‌تواند به ارزیابی وضعیت هیدراتاسیون و پیشگیری از اختلالات کمک کند.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یافته‌های آزمایشگاهی</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 نتایج </a:t>
            </a:r>
            <a:r>
              <a:rPr lang="fa-IR" dirty="0"/>
              <a:t>آزمایشگاهی را جهت کسب اطلاعات عینی در مورد </a:t>
            </a:r>
            <a:r>
              <a:rPr lang="en-US" dirty="0" smtClean="0"/>
              <a:t> </a:t>
            </a:r>
            <a:r>
              <a:rPr lang="fa-IR" dirty="0" smtClean="0"/>
              <a:t>  تعادل </a:t>
            </a:r>
            <a:r>
              <a:rPr lang="fa-IR" dirty="0"/>
              <a:t>آب، الکترولیت و اسید و </a:t>
            </a:r>
            <a:r>
              <a:rPr lang="fa-IR" dirty="0" smtClean="0"/>
              <a:t>بازباید مورد بررسی قرار داد</a:t>
            </a:r>
            <a:endParaRPr lang="en-US" dirty="0"/>
          </a:p>
        </p:txBody>
      </p:sp>
    </p:spTree>
  </p:cSld>
  <p:clrMapOvr>
    <a:masterClrMapping/>
  </p:clrMapOvr>
  <p:transition>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اقدامات</a:t>
            </a:r>
            <a:endParaRPr lang="en-US" dirty="0"/>
          </a:p>
        </p:txBody>
      </p:sp>
    </p:spTree>
  </p:cSld>
  <p:clrMapOvr>
    <a:masterClrMapping/>
  </p:clrMapOvr>
  <p:transition>
    <p:dissolv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جایگزینی مایعات (از راه روده)</a:t>
            </a:r>
            <a:endParaRPr lang="en-US" dirty="0"/>
          </a:p>
        </p:txBody>
      </p:sp>
      <p:sp>
        <p:nvSpPr>
          <p:cNvPr id="3" name="Content Placeholder 2"/>
          <p:cNvSpPr>
            <a:spLocks noGrp="1"/>
          </p:cNvSpPr>
          <p:nvPr>
            <p:ph idx="1"/>
          </p:nvPr>
        </p:nvSpPr>
        <p:spPr/>
        <p:txBody>
          <a:bodyPr>
            <a:normAutofit/>
          </a:bodyPr>
          <a:lstStyle/>
          <a:p>
            <a:pPr algn="r" rtl="1"/>
            <a:r>
              <a:rPr lang="fa-IR" sz="2800" dirty="0"/>
              <a:t>. مصرف مایعات از راه دهان توسط مددجو تا زمانی که وضعیت فیزیولوژیک بیمار اجازه دهد و جایگزین سریع لازم نباشد، ادامه می‌یابد. زمانی که بیمار دارای تهوع، انسداد مکانیکی  دستگاه گوارش، اشکال در بلغ و احتمال آسپیراسیون باشد، مصرف مایعات از راه دهان ممنوع می‌باشد. </a:t>
            </a:r>
            <a:endParaRPr lang="en-US" sz="2800" dirty="0"/>
          </a:p>
          <a:p>
            <a:pPr algn="r" rtl="1"/>
            <a:r>
              <a:rPr lang="fa-IR" sz="2800" dirty="0" smtClean="0"/>
              <a:t>زمانی </a:t>
            </a:r>
            <a:r>
              <a:rPr lang="fa-IR" sz="2800" dirty="0"/>
              <a:t>که عملکرد دستگاه گوارشی طبیعی است، اما فرد قادر به مصرف مایعات نیست، استفاده از لوله تغذیه‌ای ضروری است. مایعات می‌توانند از طریق (اشکال در بلع، یا پس از عمل جراحی بر روی حفره‌ دهانی)، همین لوله‌های گاستروستومی یا ژژنوستومی نیز جایگزین شوند. </a:t>
            </a:r>
            <a:endParaRPr lang="en-US" sz="2800" dirty="0"/>
          </a:p>
        </p:txBody>
      </p:sp>
    </p:spTree>
  </p:cSld>
  <p:clrMapOvr>
    <a:masterClrMapping/>
  </p:clrMapOvr>
  <p:transition>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محدودیت مایعات</a:t>
            </a:r>
            <a:endParaRPr lang="en-US" dirty="0"/>
          </a:p>
        </p:txBody>
      </p:sp>
      <p:sp>
        <p:nvSpPr>
          <p:cNvPr id="3" name="Content Placeholder 2"/>
          <p:cNvSpPr>
            <a:spLocks noGrp="1"/>
          </p:cNvSpPr>
          <p:nvPr>
            <p:ph idx="1"/>
          </p:nvPr>
        </p:nvSpPr>
        <p:spPr/>
        <p:txBody>
          <a:bodyPr>
            <a:normAutofit/>
          </a:bodyPr>
          <a:lstStyle/>
          <a:p>
            <a:pPr algn="r">
              <a:buNone/>
            </a:pPr>
            <a:r>
              <a:rPr lang="fa-IR" dirty="0"/>
              <a:t>. مددجویانی که دچار احتباس مایعات هستند، احیتاج به محدودیت در مصرف مایعات دارند و اغلب اوقات رعایت آن برای مددجو سخت می‌باشد؛ به ویژه اگر بیمار داروهائی را که باعث خشکی دهان می‌باشد، مصرف کند.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جایگزینی داخل وریدی مایعات و الکترولیت‌ها</a:t>
            </a:r>
            <a:endParaRPr lang="en-US" dirty="0"/>
          </a:p>
        </p:txBody>
      </p:sp>
      <p:sp>
        <p:nvSpPr>
          <p:cNvPr id="3" name="Content Placeholder 2"/>
          <p:cNvSpPr>
            <a:spLocks noGrp="1"/>
          </p:cNvSpPr>
          <p:nvPr>
            <p:ph idx="1"/>
          </p:nvPr>
        </p:nvSpPr>
        <p:spPr/>
        <p:txBody>
          <a:bodyPr/>
          <a:lstStyle/>
          <a:p>
            <a:pPr algn="r">
              <a:buNone/>
            </a:pPr>
            <a:r>
              <a:rPr lang="fa-IR" dirty="0" smtClean="0"/>
              <a:t>گاهی </a:t>
            </a:r>
            <a:r>
              <a:rPr lang="fa-IR" dirty="0"/>
              <a:t>اوقات لازم است مایع و الکترولیت به طور مستقیم به داخل عروق خونی انفوزیون شوند. جایگزینی داخل وریدی </a:t>
            </a:r>
            <a:r>
              <a:rPr lang="fa-IR" dirty="0" smtClean="0"/>
              <a:t>شامل، </a:t>
            </a:r>
            <a:r>
              <a:rPr lang="fa-IR" dirty="0"/>
              <a:t>درمان وریدی مایع و الکترولیت (کریستالوئید)، خون و محتویات خونی </a:t>
            </a:r>
            <a:r>
              <a:rPr lang="fa-IR" dirty="0" smtClean="0"/>
              <a:t>(کولوئید</a:t>
            </a:r>
            <a:r>
              <a:rPr lang="fa-IR" dirty="0"/>
              <a:t>) می‌باشد</a:t>
            </a:r>
            <a:r>
              <a:rPr lang="fa-IR" dirty="0" smtClean="0"/>
              <a:t>.</a:t>
            </a:r>
          </a:p>
          <a:p>
            <a:pPr algn="r">
              <a:buNone/>
            </a:pPr>
            <a:endParaRPr lang="fa-IR" dirty="0" smtClean="0"/>
          </a:p>
          <a:p>
            <a:pPr algn="r">
              <a:buNone/>
            </a:pPr>
            <a:r>
              <a:rPr lang="fa-IR" dirty="0" smtClean="0"/>
              <a:t> </a:t>
            </a:r>
            <a:r>
              <a:rPr lang="fa-IR" dirty="0"/>
              <a:t>رعایت احتیاجات استاندارد حین جایگزینی داخل وریدی </a:t>
            </a:r>
            <a:r>
              <a:rPr lang="fa-IR" dirty="0" smtClean="0"/>
              <a:t> جهت </a:t>
            </a:r>
            <a:r>
              <a:rPr lang="fa-IR" dirty="0"/>
              <a:t>پیشگیری از </a:t>
            </a:r>
            <a:r>
              <a:rPr lang="fa-IR" dirty="0" smtClean="0"/>
              <a:t>هپاتیت وایدز لازم است</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جایگزینی خون (کولوئید)</a:t>
            </a:r>
            <a:endParaRPr lang="en-US" dirty="0"/>
          </a:p>
        </p:txBody>
      </p:sp>
      <p:sp>
        <p:nvSpPr>
          <p:cNvPr id="3" name="Content Placeholder 2"/>
          <p:cNvSpPr>
            <a:spLocks noGrp="1"/>
          </p:cNvSpPr>
          <p:nvPr>
            <p:ph idx="1"/>
          </p:nvPr>
        </p:nvSpPr>
        <p:spPr/>
        <p:txBody>
          <a:bodyPr>
            <a:normAutofit fontScale="85000" lnSpcReduction="10000"/>
          </a:bodyPr>
          <a:lstStyle/>
          <a:p>
            <a:pPr algn="r" rtl="1">
              <a:buFont typeface="Wingdings" pitchFamily="2" charset="2"/>
              <a:buChar char="q"/>
            </a:pPr>
            <a:r>
              <a:rPr lang="fa-IR" dirty="0"/>
              <a:t>ترانسفوزیون یا جایگزینی خون عبارت است از تجویز خون کامل یا فرآورده‌های خون مثل پلاسما، گلبول قرمز متراکم یا پلاکت. </a:t>
            </a:r>
            <a:endParaRPr lang="fa-IR" dirty="0" smtClean="0"/>
          </a:p>
          <a:p>
            <a:pPr algn="r" rtl="1">
              <a:buFont typeface="Wingdings" pitchFamily="2" charset="2"/>
              <a:buChar char="q"/>
            </a:pPr>
            <a:r>
              <a:rPr lang="fa-IR" dirty="0" smtClean="0"/>
              <a:t>اهداف </a:t>
            </a:r>
            <a:r>
              <a:rPr lang="fa-IR" dirty="0"/>
              <a:t>ترانسفوزیون خون 1- افزایش حجم خون در </a:t>
            </a:r>
            <a:r>
              <a:rPr lang="fa-IR" dirty="0" smtClean="0"/>
              <a:t>گردش </a:t>
            </a:r>
            <a:r>
              <a:rPr lang="fa-IR" dirty="0"/>
              <a:t>پس از عمل جراحی، تروما یا خونریزی؛ 2 – افزایش تعداد گلبول قرمز و حفظ سطوح هموگلوبین در بیماران دچار کم‌خونی شدید؛ و 3 – تجویز سلول‌های خاص خونی مثل فاکتورهای انعقادی، پلاکت و آلبومین می‌باشند. </a:t>
            </a:r>
            <a:endParaRPr lang="en-US" dirty="0"/>
          </a:p>
          <a:p>
            <a:pPr algn="r">
              <a:buNone/>
            </a:pPr>
            <a:r>
              <a:rPr lang="fa-IR" dirty="0"/>
              <a:t>گروه خونی و انواع </a:t>
            </a:r>
            <a:r>
              <a:rPr lang="fa-IR" dirty="0" smtClean="0"/>
              <a:t>آن: </a:t>
            </a:r>
            <a:r>
              <a:rPr lang="fa-IR" dirty="0"/>
              <a:t>مهمترین گروه خونی در ترانسفوزیون، سیستم </a:t>
            </a:r>
            <a:r>
              <a:rPr lang="en-US" dirty="0"/>
              <a:t>ABO</a:t>
            </a:r>
            <a:r>
              <a:rPr lang="fa-IR" dirty="0"/>
              <a:t> می‌باشد که شامل گروه‌های خونی </a:t>
            </a:r>
            <a:r>
              <a:rPr lang="en-US" dirty="0"/>
              <a:t>A</a:t>
            </a:r>
            <a:r>
              <a:rPr lang="fa-IR" dirty="0"/>
              <a:t>، </a:t>
            </a:r>
            <a:r>
              <a:rPr lang="en-US" dirty="0"/>
              <a:t>AB, B</a:t>
            </a:r>
            <a:r>
              <a:rPr lang="fa-IR" dirty="0"/>
              <a:t> و </a:t>
            </a:r>
            <a:r>
              <a:rPr lang="en-US" dirty="0"/>
              <a:t>O</a:t>
            </a:r>
            <a:r>
              <a:rPr lang="fa-IR" dirty="0"/>
              <a:t> است. معیار تشخیص گروه خونی عدم وجود یا عدم وجود آنتی‌ژن </a:t>
            </a:r>
            <a:r>
              <a:rPr lang="en-US" dirty="0"/>
              <a:t>A</a:t>
            </a:r>
            <a:r>
              <a:rPr lang="fa-IR" dirty="0"/>
              <a:t> و </a:t>
            </a:r>
            <a:r>
              <a:rPr lang="en-US" dirty="0"/>
              <a:t>B</a:t>
            </a:r>
            <a:r>
              <a:rPr lang="fa-IR" dirty="0"/>
              <a:t> بر روی گلبول قرمز می‌باشد</a:t>
            </a:r>
            <a:endParaRPr lang="en-US" dirty="0"/>
          </a:p>
        </p:txBody>
      </p:sp>
    </p:spTree>
  </p:cSld>
  <p:clrMapOvr>
    <a:masterClrMapping/>
  </p:clrMapOvr>
  <p:transition>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idx="1"/>
          </p:nvPr>
        </p:nvSpPr>
        <p:spPr/>
        <p:txBody>
          <a:bodyPr>
            <a:normAutofit/>
          </a:bodyPr>
          <a:lstStyle/>
          <a:p>
            <a:pPr algn="r" rtl="1">
              <a:buNone/>
            </a:pPr>
            <a:endParaRPr lang="fa-IR" dirty="0" smtClean="0"/>
          </a:p>
          <a:p>
            <a:pPr algn="r" rtl="1">
              <a:buNone/>
            </a:pPr>
            <a:endParaRPr lang="fa-IR" smtClean="0"/>
          </a:p>
          <a:p>
            <a:pPr algn="r" rtl="1">
              <a:buNone/>
            </a:pPr>
            <a:r>
              <a:rPr lang="fa-IR" smtClean="0"/>
              <a:t>ارزشیابی </a:t>
            </a:r>
            <a:r>
              <a:rPr lang="fa-IR" dirty="0" smtClean="0"/>
              <a:t>بیمار قبل</a:t>
            </a:r>
            <a:r>
              <a:rPr lang="fa-IR" dirty="0"/>
              <a:t>، حین و بعد از انتقال </a:t>
            </a:r>
            <a:r>
              <a:rPr lang="fa-IR" dirty="0" smtClean="0"/>
              <a:t>خون لازم </a:t>
            </a:r>
            <a:r>
              <a:rPr lang="fa-IR" dirty="0"/>
              <a:t>است. ارزشیابی بیمار بسیار حیاتی است و علت عوارض حاد و کشنده انتقال خون می‌باشد.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انفوزیون</a:t>
            </a:r>
            <a:endParaRPr lang="en-US" dirty="0"/>
          </a:p>
        </p:txBody>
      </p:sp>
      <p:sp>
        <p:nvSpPr>
          <p:cNvPr id="3" name="Content Placeholder 2"/>
          <p:cNvSpPr>
            <a:spLocks noGrp="1"/>
          </p:cNvSpPr>
          <p:nvPr>
            <p:ph idx="1"/>
          </p:nvPr>
        </p:nvSpPr>
        <p:spPr/>
        <p:txBody>
          <a:bodyPr/>
          <a:lstStyle/>
          <a:p>
            <a:pPr algn="r" rtl="1"/>
            <a:endParaRPr lang="fa-IR" dirty="0" smtClean="0"/>
          </a:p>
          <a:p>
            <a:pPr algn="r" rtl="1"/>
            <a:endParaRPr lang="fa-IR" dirty="0" smtClean="0"/>
          </a:p>
          <a:p>
            <a:pPr algn="r" rtl="1"/>
            <a:r>
              <a:rPr lang="fa-IR" dirty="0" smtClean="0"/>
              <a:t>تجویز مایعات کریستالوئید و داروها از طریق ورید را انفوزیون می نامند</a:t>
            </a:r>
          </a:p>
          <a:p>
            <a:pPr algn="r" rtl="1"/>
            <a:endParaRPr lang="en-US" dirty="0"/>
          </a:p>
        </p:txBody>
      </p:sp>
    </p:spTree>
  </p:cSld>
  <p:clrMapOvr>
    <a:masterClrMapping/>
  </p:clrMapOvr>
  <p:transition>
    <p:dissolv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درمان داخل وريدي</a:t>
            </a:r>
            <a:endParaRPr lang="en-US" dirty="0"/>
          </a:p>
        </p:txBody>
      </p:sp>
    </p:spTree>
  </p:cSld>
  <p:clrMapOvr>
    <a:masterClrMapping/>
  </p:clrMapOvr>
  <p:transition>
    <p:dissolv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t>رگ گیری</a:t>
            </a:r>
            <a:endParaRPr lang="en-US" dirty="0"/>
          </a:p>
        </p:txBody>
      </p:sp>
      <p:sp>
        <p:nvSpPr>
          <p:cNvPr id="5" name="Content Placeholder 4"/>
          <p:cNvSpPr>
            <a:spLocks noGrp="1"/>
          </p:cNvSpPr>
          <p:nvPr>
            <p:ph idx="1"/>
          </p:nvPr>
        </p:nvSpPr>
        <p:spPr/>
        <p:txBody>
          <a:bodyPr/>
          <a:lstStyle/>
          <a:p>
            <a:pPr algn="r" rtl="1"/>
            <a:endParaRPr lang="fa-IR" dirty="0" smtClean="0"/>
          </a:p>
          <a:p>
            <a:pPr algn="r" rtl="1"/>
            <a:endParaRPr lang="fa-IR" dirty="0" smtClean="0"/>
          </a:p>
          <a:p>
            <a:pPr algn="r" rtl="1"/>
            <a:r>
              <a:rPr lang="fa-IR" dirty="0" smtClean="0"/>
              <a:t>رگ گیری یک پروسیجر دردناک و گاها مشکل است اما جهت حفظ جان بیمار ضروری است و راهی است که از طریق آن می توان مایع والکترولیت و داروهای ضروری را به بدن رساند</a:t>
            </a:r>
            <a:endParaRPr lang="en-US" dirty="0"/>
          </a:p>
        </p:txBody>
      </p:sp>
    </p:spTree>
  </p:cSld>
  <p:clrMapOvr>
    <a:masterClrMapping/>
  </p:clrMapOvr>
  <p:transition>
    <p:dissolv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IV</a:t>
            </a:r>
            <a:endParaRPr lang="en-US" dirty="0"/>
          </a:p>
        </p:txBody>
      </p:sp>
      <p:sp>
        <p:nvSpPr>
          <p:cNvPr id="5" name="Content Placeholder 4"/>
          <p:cNvSpPr>
            <a:spLocks noGrp="1"/>
          </p:cNvSpPr>
          <p:nvPr>
            <p:ph idx="1"/>
          </p:nvPr>
        </p:nvSpPr>
        <p:spPr/>
        <p:txBody>
          <a:bodyPr>
            <a:normAutofit/>
          </a:bodyPr>
          <a:lstStyle/>
          <a:p>
            <a:pPr algn="r">
              <a:buNone/>
            </a:pPr>
            <a:r>
              <a:rPr lang="fa-IR" dirty="0" smtClean="0"/>
              <a:t>تنظيم سرعت جريان انفوزيون</a:t>
            </a:r>
          </a:p>
          <a:p>
            <a:pPr lvl="1" algn="r">
              <a:buNone/>
            </a:pPr>
            <a:r>
              <a:rPr lang="fa-IR" dirty="0" smtClean="0"/>
              <a:t>محاسبه قطرات </a:t>
            </a:r>
          </a:p>
          <a:p>
            <a:pPr lvl="1" algn="r">
              <a:buNone/>
            </a:pPr>
            <a:r>
              <a:rPr lang="fa-IR" dirty="0" smtClean="0"/>
              <a:t>پمپ </a:t>
            </a:r>
          </a:p>
          <a:p>
            <a:pPr lvl="1" algn="r">
              <a:buNone/>
            </a:pPr>
            <a:r>
              <a:rPr lang="fa-IR" dirty="0" smtClean="0"/>
              <a:t>وضعیت اندام به خصوص در ناحیه مچ و ارنج میتواند سرعت </a:t>
            </a:r>
          </a:p>
          <a:p>
            <a:pPr lvl="1" algn="r">
              <a:buNone/>
            </a:pPr>
            <a:r>
              <a:rPr lang="fa-IR" dirty="0" smtClean="0"/>
              <a:t>جریان را کاهش دهد که راه حل آن استفاده از آتل است</a:t>
            </a:r>
          </a:p>
          <a:p>
            <a:pPr lvl="1" algn="r">
              <a:buNone/>
            </a:pPr>
            <a:endParaRPr lang="en-US" dirty="0" smtClean="0"/>
          </a:p>
          <a:p>
            <a:pPr lvl="1" algn="r">
              <a:buNone/>
            </a:pPr>
            <a:r>
              <a:rPr lang="fa-IR" dirty="0" smtClean="0"/>
              <a:t>خطر هایپرولمی(افزایش حجم مایعات) و هایپوولمی(کاهش حجم مایعات)با تنظیم سرعت جریان برطرف می گردد</a:t>
            </a:r>
          </a:p>
          <a:p>
            <a:pPr lvl="1" algn="r">
              <a:buNone/>
            </a:pPr>
            <a:endParaRPr lang="fa-IR" dirty="0"/>
          </a:p>
        </p:txBody>
      </p:sp>
    </p:spTree>
  </p:cSld>
  <p:clrMapOvr>
    <a:masterClrMapping/>
  </p:clrMapOvr>
  <p:transition>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نگهداري و حفظ سيستم:</a:t>
            </a:r>
          </a:p>
        </p:txBody>
      </p:sp>
      <p:sp>
        <p:nvSpPr>
          <p:cNvPr id="3" name="Content Placeholder 2"/>
          <p:cNvSpPr>
            <a:spLocks noGrp="1"/>
          </p:cNvSpPr>
          <p:nvPr>
            <p:ph idx="1"/>
          </p:nvPr>
        </p:nvSpPr>
        <p:spPr/>
        <p:txBody>
          <a:bodyPr/>
          <a:lstStyle/>
          <a:p>
            <a:pPr lvl="1" algn="r">
              <a:buNone/>
            </a:pPr>
            <a:r>
              <a:rPr lang="fa-IR" dirty="0" smtClean="0"/>
              <a:t>حفظ استريل بودن:قبل جایگذاری با الکل 70 درصد یا بتادین،در طول تکنیک رگ گیری،وپس از آن در تمام مدت انفوزیون</a:t>
            </a:r>
          </a:p>
          <a:p>
            <a:pPr lvl="1" algn="r">
              <a:buNone/>
            </a:pPr>
            <a:endParaRPr lang="fa-IR" dirty="0" smtClean="0"/>
          </a:p>
          <a:p>
            <a:pPr lvl="1" algn="r">
              <a:buNone/>
            </a:pPr>
            <a:endParaRPr lang="fa-IR" dirty="0" smtClean="0"/>
          </a:p>
          <a:p>
            <a:pPr lvl="1" algn="r">
              <a:buNone/>
            </a:pPr>
            <a:r>
              <a:rPr lang="fa-IR" dirty="0" smtClean="0"/>
              <a:t>تعويض ورید،محلول ،لوله ها،پانسمان ویا چسب ناحیه</a:t>
            </a:r>
          </a:p>
          <a:p>
            <a:pPr lvl="1" algn="r">
              <a:buNone/>
            </a:pPr>
            <a:endParaRPr lang="fa-IR" dirty="0" smtClean="0"/>
          </a:p>
          <a:p>
            <a:pPr lvl="1" algn="r">
              <a:buNone/>
            </a:pPr>
            <a:r>
              <a:rPr lang="fa-IR" dirty="0" smtClean="0"/>
              <a:t>كمك به فعاليت و راحتی،تسهیل در تغذیه ورفع نیازهای بهداشتی،کمک به تعویض لباس</a:t>
            </a:r>
            <a:endParaRPr lang="en-US" dirty="0" smtClean="0"/>
          </a:p>
          <a:p>
            <a:pPr algn="r" rtl="1"/>
            <a:endParaRPr lang="en-US" dirty="0"/>
          </a:p>
        </p:txBody>
      </p:sp>
    </p:spTree>
  </p:cSld>
  <p:clrMapOvr>
    <a:masterClrMapping/>
  </p:clrMapOvr>
  <p:transition>
    <p:dissolv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عوارض درمان داخل وريدي</a:t>
            </a:r>
            <a:endParaRPr lang="en-US" b="1" dirty="0"/>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b="1" dirty="0" smtClean="0"/>
              <a:t>نشت:مایع به بافت اطراف محل رگ وارد شود</a:t>
            </a:r>
          </a:p>
          <a:p>
            <a:pPr lvl="1" algn="r" rtl="1">
              <a:buFont typeface="Wingdings" pitchFamily="2" charset="2"/>
              <a:buChar char="ü"/>
            </a:pPr>
            <a:r>
              <a:rPr lang="fa-IR" dirty="0" smtClean="0"/>
              <a:t>سردي ،رنگ پريدگي،ادم ،درد،كاهش سرعت جريان</a:t>
            </a:r>
          </a:p>
          <a:p>
            <a:pPr lvl="1" algn="r" rtl="1">
              <a:buFont typeface="Wingdings" pitchFamily="2" charset="2"/>
              <a:buChar char="ü"/>
            </a:pPr>
            <a:r>
              <a:rPr lang="fa-IR" dirty="0" smtClean="0"/>
              <a:t>اقدام:حوله گرم و مرطوب (20 دقیقه)و الويت اندام</a:t>
            </a:r>
          </a:p>
          <a:p>
            <a:pPr algn="r" rtl="1">
              <a:buFont typeface="Wingdings" pitchFamily="2" charset="2"/>
              <a:buChar char="q"/>
            </a:pPr>
            <a:r>
              <a:rPr lang="fa-IR" b="1" dirty="0" smtClean="0"/>
              <a:t>فلبيت:التهاب وريد</a:t>
            </a:r>
          </a:p>
          <a:p>
            <a:pPr lvl="1" algn="r" rtl="1">
              <a:buFont typeface="Wingdings" pitchFamily="2" charset="2"/>
              <a:buChar char="ü"/>
            </a:pPr>
            <a:r>
              <a:rPr lang="fa-IR" dirty="0" smtClean="0"/>
              <a:t>درد،ادم،اريتم،گرمي،قرمزي</a:t>
            </a:r>
          </a:p>
          <a:p>
            <a:pPr lvl="1" algn="r" rtl="1">
              <a:buFont typeface="Wingdings" pitchFamily="2" charset="2"/>
              <a:buChar char="ü"/>
            </a:pPr>
            <a:r>
              <a:rPr lang="fa-IR" dirty="0" smtClean="0"/>
              <a:t>اقدام:خارج سازی واستفاده از کمپرس گرم ومرطوب</a:t>
            </a:r>
          </a:p>
          <a:p>
            <a:pPr algn="r" rtl="1">
              <a:buFont typeface="Wingdings" pitchFamily="2" charset="2"/>
              <a:buChar char="q"/>
            </a:pPr>
            <a:r>
              <a:rPr lang="fa-IR" b="1" dirty="0" smtClean="0"/>
              <a:t>خونریزی</a:t>
            </a:r>
          </a:p>
          <a:p>
            <a:pPr algn="r" rtl="1">
              <a:buFont typeface="Wingdings" pitchFamily="2" charset="2"/>
              <a:buChar char="q"/>
            </a:pPr>
            <a:r>
              <a:rPr lang="fa-IR" b="1" dirty="0" smtClean="0"/>
              <a:t>عدم تنظيم(افزايش و يا كاهش حجم مايعات)</a:t>
            </a:r>
            <a:endParaRPr lang="en-US" b="1" dirty="0"/>
          </a:p>
        </p:txBody>
      </p:sp>
    </p:spTree>
  </p:cSld>
  <p:clrMapOvr>
    <a:masterClrMapping/>
  </p:clrMapOvr>
  <p:transition>
    <p:dissolv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هپارین لاک</a:t>
            </a:r>
            <a:endParaRPr lang="en-US" dirty="0"/>
          </a:p>
        </p:txBody>
      </p:sp>
    </p:spTree>
  </p:cSld>
  <p:clrMapOvr>
    <a:masterClrMapping/>
  </p:clrMapOvr>
  <p:transition>
    <p:dissolv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قطع انفوزیون داخل وریدی</a:t>
            </a:r>
            <a:endParaRPr lang="en-US" dirty="0"/>
          </a:p>
        </p:txBody>
      </p:sp>
      <p:sp>
        <p:nvSpPr>
          <p:cNvPr id="3" name="Content Placeholder 2"/>
          <p:cNvSpPr>
            <a:spLocks noGrp="1"/>
          </p:cNvSpPr>
          <p:nvPr>
            <p:ph idx="1"/>
          </p:nvPr>
        </p:nvSpPr>
        <p:spPr/>
        <p:txBody>
          <a:bodyPr/>
          <a:lstStyle/>
          <a:p>
            <a:pPr algn="r" rtl="1"/>
            <a:endParaRPr lang="fa-IR" dirty="0" smtClean="0"/>
          </a:p>
          <a:p>
            <a:pPr algn="r" rtl="1"/>
            <a:endParaRPr lang="fa-IR" dirty="0" smtClean="0"/>
          </a:p>
          <a:p>
            <a:pPr algn="r" rtl="1"/>
            <a:r>
              <a:rPr lang="fa-IR" dirty="0" smtClean="0"/>
              <a:t>استفاده از آنتی سپتیک</a:t>
            </a:r>
          </a:p>
          <a:p>
            <a:pPr algn="r" rtl="1"/>
            <a:r>
              <a:rPr lang="fa-IR" dirty="0" smtClean="0"/>
              <a:t>فشار روی موضع</a:t>
            </a:r>
            <a:endParaRPr lang="en-US" dirty="0"/>
          </a:p>
        </p:txBody>
      </p:sp>
    </p:spTree>
  </p:cSld>
  <p:clrMapOvr>
    <a:masterClrMapping/>
  </p:clrMapOvr>
  <p:transition>
    <p:dissolv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fa-IR" dirty="0" smtClean="0"/>
              <a:t>پایان</a:t>
            </a:r>
            <a:endParaRPr lang="en-US" dirty="0"/>
          </a:p>
        </p:txBody>
      </p:sp>
    </p:spTree>
  </p:cSld>
  <p:clrMapOvr>
    <a:masterClrMapping/>
  </p:clrMapOvr>
  <p:transition>
    <p:dissolve/>
  </p:transition>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606</TotalTime>
  <Words>3911</Words>
  <Application>Microsoft Office PowerPoint</Application>
  <PresentationFormat>On-screen Show (4:3)</PresentationFormat>
  <Paragraphs>234</Paragraphs>
  <Slides>70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70</vt:i4>
      </vt:variant>
    </vt:vector>
  </HeadingPairs>
  <TitlesOfParts>
    <vt:vector size="75" baseType="lpstr">
      <vt:lpstr>Arial</vt:lpstr>
      <vt:lpstr>Calibri</vt:lpstr>
      <vt:lpstr>Times New Roman</vt:lpstr>
      <vt:lpstr>Wingdings</vt:lpstr>
      <vt:lpstr>Office Theme</vt:lpstr>
      <vt:lpstr>PowerPoint Presentation</vt:lpstr>
      <vt:lpstr>PowerPoint Presentation</vt:lpstr>
      <vt:lpstr>توزیع مایعات بدن </vt:lpstr>
      <vt:lpstr>PowerPoint Presentation</vt:lpstr>
      <vt:lpstr>ترکیب مایعات بدن  </vt:lpstr>
      <vt:lpstr>PowerPoint Presentation</vt:lpstr>
      <vt:lpstr>جابجایی مایعات بدن </vt:lpstr>
      <vt:lpstr>اسمز</vt:lpstr>
      <vt:lpstr>فشار اسموتیک </vt:lpstr>
      <vt:lpstr>انواع محلول‌ها </vt:lpstr>
      <vt:lpstr>PowerPoint Presentation</vt:lpstr>
      <vt:lpstr>انتشار</vt:lpstr>
      <vt:lpstr>تصفیه</vt:lpstr>
      <vt:lpstr>انتقال فعال</vt:lpstr>
      <vt:lpstr>تنظیم مایعات بدن  </vt:lpstr>
      <vt:lpstr>دریافت مایع: </vt:lpstr>
      <vt:lpstr>PowerPoint Presentation</vt:lpstr>
      <vt:lpstr>تنظیمات هورمونی</vt:lpstr>
      <vt:lpstr>تنظیم دفع مایعات</vt:lpstr>
      <vt:lpstr>تنظیم الکترولیت‌ها</vt:lpstr>
      <vt:lpstr>تنظیم سدیم</vt:lpstr>
      <vt:lpstr>عدم تعادل سدیم.</vt:lpstr>
      <vt:lpstr>تنظیم پتاسیم</vt:lpstr>
      <vt:lpstr>عدم تعادل پتاسیم</vt:lpstr>
      <vt:lpstr>تنظیم کلسیم</vt:lpstr>
      <vt:lpstr>عدم تعادل کلسیم</vt:lpstr>
      <vt:lpstr>تنظیم منیزیم</vt:lpstr>
      <vt:lpstr>عدم تعادل منیزیم</vt:lpstr>
      <vt:lpstr>آنیون‌ها</vt:lpstr>
      <vt:lpstr>تنظیم کلر</vt:lpstr>
      <vt:lpstr>  عدم تعادل کلر</vt:lpstr>
      <vt:lpstr>تنظیم بی‌کربنات</vt:lpstr>
      <vt:lpstr>عدم تعادل بیکربنات</vt:lpstr>
      <vt:lpstr>تنظیم فسفر – فسفات</vt:lpstr>
      <vt:lpstr>عدم تعادل فسفات</vt:lpstr>
      <vt:lpstr>تنظیم تعادل اسید و باز </vt:lpstr>
      <vt:lpstr>اختلال در تعادل مایع</vt:lpstr>
      <vt:lpstr>اختلالات اسید و باز الکترولیت‌ و مایعات</vt:lpstr>
      <vt:lpstr>عوامل موثر بر اختلال مایع و الکترولیت</vt:lpstr>
      <vt:lpstr>سن.</vt:lpstr>
      <vt:lpstr>بیماری حاد.</vt:lpstr>
      <vt:lpstr>جراحی.</vt:lpstr>
      <vt:lpstr>سوختگی</vt:lpstr>
      <vt:lpstr>. اختلالات تنفسی</vt:lpstr>
      <vt:lpstr>ضربه به سر.</vt:lpstr>
      <vt:lpstr>بیماری‌های مزمن</vt:lpstr>
      <vt:lpstr>بيماريها</vt:lpstr>
      <vt:lpstr>عوامل محیطی</vt:lpstr>
      <vt:lpstr>. رژیم غذایی</vt:lpstr>
      <vt:lpstr>دارو</vt:lpstr>
      <vt:lpstr>بررسی جسمی</vt:lpstr>
      <vt:lpstr>اندازه‌گیری جذب و دفع مایعات</vt:lpstr>
      <vt:lpstr>I &amp; O</vt:lpstr>
      <vt:lpstr>PowerPoint Presentation</vt:lpstr>
      <vt:lpstr>یافته‌های آزمایشگاهی</vt:lpstr>
      <vt:lpstr>اقدامات</vt:lpstr>
      <vt:lpstr>جایگزینی مایعات (از راه روده)</vt:lpstr>
      <vt:lpstr>محدودیت مایعات</vt:lpstr>
      <vt:lpstr>جایگزینی داخل وریدی مایعات و الکترولیت‌ها</vt:lpstr>
      <vt:lpstr>جایگزینی خون (کولوئید)</vt:lpstr>
      <vt:lpstr>PowerPoint Presentation</vt:lpstr>
      <vt:lpstr>انفوزیون</vt:lpstr>
      <vt:lpstr>درمان داخل وريدي</vt:lpstr>
      <vt:lpstr>رگ گیری</vt:lpstr>
      <vt:lpstr>IV</vt:lpstr>
      <vt:lpstr>نگهداري و حفظ سيستم:</vt:lpstr>
      <vt:lpstr>عوارض درمان داخل وريدي</vt:lpstr>
      <vt:lpstr>هپارین لاک</vt:lpstr>
      <vt:lpstr>قطع انفوزیون داخل وریدی</vt:lpstr>
      <vt:lpstr>پایان</vt:lpstr>
    </vt:vector>
  </TitlesOfParts>
  <Company>PARANDCO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PARAND</dc:creator>
  <cp:lastModifiedBy>Diana</cp:lastModifiedBy>
  <cp:revision>57</cp:revision>
  <dcterms:created xsi:type="dcterms:W3CDTF">2009-10-16T08:39:51Z</dcterms:created>
  <dcterms:modified xsi:type="dcterms:W3CDTF">2016-12-28T08:08:32Z</dcterms:modified>
</cp:coreProperties>
</file>