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6" r:id="rId1"/>
  </p:sldMasterIdLst>
  <p:sldIdLst>
    <p:sldId id="284" r:id="rId2"/>
    <p:sldId id="256" r:id="rId3"/>
    <p:sldId id="271" r:id="rId4"/>
    <p:sldId id="273" r:id="rId5"/>
    <p:sldId id="274" r:id="rId6"/>
    <p:sldId id="275" r:id="rId7"/>
    <p:sldId id="279" r:id="rId8"/>
    <p:sldId id="280" r:id="rId9"/>
    <p:sldId id="276" r:id="rId10"/>
    <p:sldId id="277" r:id="rId11"/>
    <p:sldId id="278" r:id="rId12"/>
    <p:sldId id="281" r:id="rId13"/>
    <p:sldId id="263" r:id="rId14"/>
    <p:sldId id="264" r:id="rId15"/>
    <p:sldId id="265" r:id="rId16"/>
    <p:sldId id="266" r:id="rId17"/>
    <p:sldId id="267" r:id="rId18"/>
    <p:sldId id="268" r:id="rId19"/>
    <p:sldId id="269" r:id="rId20"/>
    <p:sldId id="283" r:id="rId21"/>
    <p:sldId id="282" r:id="rId22"/>
    <p:sldId id="270" r:id="rId23"/>
    <p:sldId id="272" r:id="rId24"/>
    <p:sldId id="285"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36" autoAdjust="0"/>
    <p:restoredTop sz="83483" autoAdjust="0"/>
  </p:normalViewPr>
  <p:slideViewPr>
    <p:cSldViewPr snapToGrid="0">
      <p:cViewPr varScale="1">
        <p:scale>
          <a:sx n="61" d="100"/>
          <a:sy n="61" d="100"/>
        </p:scale>
        <p:origin x="1080"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54223216"/>
      </p:ext>
    </p:extLst>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38548928"/>
      </p:ext>
    </p:extLst>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364909"/>
      </p:ext>
    </p:extLst>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55738081"/>
      </p:ext>
    </p:extLst>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9969262"/>
      </p:ext>
    </p:extLst>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63907892"/>
      </p:ext>
    </p:extLst>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3303647"/>
      </p:ext>
    </p:extLst>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1356209"/>
      </p:ext>
    </p:extLst>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48528912"/>
      </p:ext>
    </p:extLst>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5/7/2018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94512803"/>
      </p:ext>
    </p:extLst>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48571331"/>
      </p:ext>
    </p:extLst>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53345273"/>
      </p:ext>
    </p:extLst>
  </p:cSld>
  <p:clrMapOvr>
    <a:masterClrMapping/>
  </p:clrMapOvr>
  <p:transition spd="slow">
    <p:randomBar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37453091"/>
      </p:ext>
    </p:extLst>
  </p:cSld>
  <p:clrMapOvr>
    <a:masterClrMapping/>
  </p:clrMapOvr>
  <p:transition spd="slow">
    <p:randomBar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43959801"/>
      </p:ext>
    </p:extLst>
  </p:cSld>
  <p:clrMapOvr>
    <a:masterClrMapping/>
  </p:clrMapOvr>
  <p:transition spd="slow">
    <p:randomBar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78447473"/>
      </p:ext>
    </p:extLst>
  </p:cSld>
  <p:clrMapOvr>
    <a:masterClrMapping/>
  </p:clrMapOvr>
  <p:transition spd="slow">
    <p:randomBar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89207179"/>
      </p:ext>
    </p:extLst>
  </p:cSld>
  <p:clrMapOvr>
    <a:masterClrMapping/>
  </p:clrMapOvr>
  <p:transition spd="slow">
    <p:randomBar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5/7/2018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49704167"/>
      </p:ext>
    </p:extLst>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5/7/2018</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58497499"/>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 id="2147483878" r:id="rId12"/>
    <p:sldLayoutId id="2147483879" r:id="rId13"/>
    <p:sldLayoutId id="2147483880" r:id="rId14"/>
    <p:sldLayoutId id="2147483881" r:id="rId15"/>
    <p:sldLayoutId id="2147483882" r:id="rId16"/>
    <p:sldLayoutId id="2147483883" r:id="rId17"/>
  </p:sldLayoutIdLst>
  <p:transition spd="slow">
    <p:randomBar dir="vert"/>
  </p:transition>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3905027416"/>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ar-SA" sz="9600" dirty="0">
                <a:cs typeface="B Kaj" panose="00000400000000000000" pitchFamily="2" charset="-78"/>
              </a:rPr>
              <a:t>تعلیق قرارداد </a:t>
            </a:r>
            <a:endParaRPr lang="en-US" sz="9600" dirty="0">
              <a:cs typeface="B Kaj" panose="00000400000000000000" pitchFamily="2" charset="-78"/>
            </a:endParaRPr>
          </a:p>
        </p:txBody>
      </p:sp>
    </p:spTree>
    <p:extLst>
      <p:ext uri="{BB962C8B-B14F-4D97-AF65-F5344CB8AC3E}">
        <p14:creationId xmlns:p14="http://schemas.microsoft.com/office/powerpoint/2010/main" val="2013113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ar-SA" dirty="0" smtClean="0">
                <a:cs typeface="B Titr" panose="00000700000000000000" pitchFamily="2" charset="-78"/>
              </a:rPr>
              <a:t>فهرست</a:t>
            </a:r>
            <a:endParaRPr lang="fa-IR" dirty="0">
              <a:cs typeface="B Titr" panose="00000700000000000000" pitchFamily="2" charset="-78"/>
            </a:endParaRPr>
          </a:p>
        </p:txBody>
      </p:sp>
      <p:sp>
        <p:nvSpPr>
          <p:cNvPr id="3" name="Content Placeholder 2"/>
          <p:cNvSpPr>
            <a:spLocks noGrp="1"/>
          </p:cNvSpPr>
          <p:nvPr>
            <p:ph idx="1"/>
          </p:nvPr>
        </p:nvSpPr>
        <p:spPr>
          <a:xfrm>
            <a:off x="1484310" y="2666999"/>
            <a:ext cx="10018713" cy="3943121"/>
          </a:xfrm>
        </p:spPr>
        <p:txBody>
          <a:bodyPr>
            <a:normAutofit lnSpcReduction="10000"/>
          </a:bodyPr>
          <a:lstStyle/>
          <a:p>
            <a:pPr marL="457200" lvl="0" indent="-457200" algn="r" rtl="1">
              <a:buFont typeface="+mj-lt"/>
              <a:buAutoNum type="arabicPeriod"/>
            </a:pPr>
            <a:r>
              <a:rPr lang="ar-SA" dirty="0">
                <a:effectLst>
                  <a:outerShdw blurRad="38100" dist="38100" dir="2700000" algn="tl">
                    <a:srgbClr val="000000">
                      <a:alpha val="43137"/>
                    </a:srgbClr>
                  </a:outerShdw>
                </a:effectLst>
                <a:cs typeface="B Homa" panose="00000400000000000000" pitchFamily="2" charset="-78"/>
              </a:rPr>
              <a:t>مقدمه</a:t>
            </a:r>
            <a:endParaRPr lang="en-US" dirty="0">
              <a:effectLst>
                <a:outerShdw blurRad="38100" dist="38100" dir="2700000" algn="tl">
                  <a:srgbClr val="000000">
                    <a:alpha val="43137"/>
                  </a:srgbClr>
                </a:outerShdw>
              </a:effectLst>
              <a:cs typeface="B Homa" panose="00000400000000000000" pitchFamily="2" charset="-78"/>
            </a:endParaRPr>
          </a:p>
          <a:p>
            <a:pPr marL="457200" lvl="0" indent="-457200" algn="r" rtl="1">
              <a:buFont typeface="+mj-lt"/>
              <a:buAutoNum type="arabicPeriod"/>
            </a:pPr>
            <a:r>
              <a:rPr lang="ar-SA" dirty="0">
                <a:effectLst>
                  <a:outerShdw blurRad="38100" dist="38100" dir="2700000" algn="tl">
                    <a:srgbClr val="000000">
                      <a:alpha val="43137"/>
                    </a:srgbClr>
                  </a:outerShdw>
                </a:effectLst>
                <a:cs typeface="B Homa" panose="00000400000000000000" pitchFamily="2" charset="-78"/>
              </a:rPr>
              <a:t>تعلیق در کنوانسیون بیع بین المللی کالا</a:t>
            </a:r>
            <a:endParaRPr lang="en-US" dirty="0">
              <a:effectLst>
                <a:outerShdw blurRad="38100" dist="38100" dir="2700000" algn="tl">
                  <a:srgbClr val="000000">
                    <a:alpha val="43137"/>
                  </a:srgbClr>
                </a:outerShdw>
              </a:effectLst>
              <a:cs typeface="B Homa" panose="00000400000000000000" pitchFamily="2" charset="-78"/>
            </a:endParaRPr>
          </a:p>
          <a:p>
            <a:pPr lvl="2" algn="r" rtl="1">
              <a:buFont typeface="Wingdings" panose="05000000000000000000" pitchFamily="2" charset="2"/>
              <a:buChar char="v"/>
            </a:pPr>
            <a:r>
              <a:rPr lang="ar-SA" dirty="0">
                <a:effectLst>
                  <a:outerShdw blurRad="38100" dist="38100" dir="2700000" algn="tl">
                    <a:srgbClr val="000000">
                      <a:alpha val="43137"/>
                    </a:srgbClr>
                  </a:outerShdw>
                </a:effectLst>
                <a:cs typeface="B Homa" panose="00000400000000000000" pitchFamily="2" charset="-78"/>
              </a:rPr>
              <a:t>    شرایط و علل</a:t>
            </a:r>
            <a:endParaRPr lang="en-US" dirty="0">
              <a:effectLst>
                <a:outerShdw blurRad="38100" dist="38100" dir="2700000" algn="tl">
                  <a:srgbClr val="000000">
                    <a:alpha val="43137"/>
                  </a:srgbClr>
                </a:outerShdw>
              </a:effectLst>
              <a:cs typeface="B Homa" panose="00000400000000000000" pitchFamily="2" charset="-78"/>
            </a:endParaRPr>
          </a:p>
          <a:p>
            <a:pPr lvl="2" algn="r" rtl="1">
              <a:buFont typeface="Wingdings" panose="05000000000000000000" pitchFamily="2" charset="2"/>
              <a:buChar char="v"/>
            </a:pPr>
            <a:r>
              <a:rPr lang="ar-SA" dirty="0">
                <a:effectLst>
                  <a:outerShdw blurRad="38100" dist="38100" dir="2700000" algn="tl">
                    <a:srgbClr val="000000">
                      <a:alpha val="43137"/>
                    </a:srgbClr>
                  </a:outerShdw>
                </a:effectLst>
                <a:cs typeface="B Homa" panose="00000400000000000000" pitchFamily="2" charset="-78"/>
              </a:rPr>
              <a:t>    منع تسلیم کالای ارسالی</a:t>
            </a:r>
            <a:endParaRPr lang="en-US" dirty="0">
              <a:effectLst>
                <a:outerShdw blurRad="38100" dist="38100" dir="2700000" algn="tl">
                  <a:srgbClr val="000000">
                    <a:alpha val="43137"/>
                  </a:srgbClr>
                </a:outerShdw>
              </a:effectLst>
              <a:cs typeface="B Homa" panose="00000400000000000000" pitchFamily="2" charset="-78"/>
            </a:endParaRPr>
          </a:p>
          <a:p>
            <a:pPr lvl="2" algn="r" rtl="1">
              <a:buFont typeface="Wingdings" panose="05000000000000000000" pitchFamily="2" charset="2"/>
              <a:buChar char="v"/>
            </a:pPr>
            <a:r>
              <a:rPr lang="ar-SA" dirty="0">
                <a:effectLst>
                  <a:outerShdw blurRad="38100" dist="38100" dir="2700000" algn="tl">
                    <a:srgbClr val="000000">
                      <a:alpha val="43137"/>
                    </a:srgbClr>
                  </a:outerShdw>
                </a:effectLst>
                <a:cs typeface="B Homa" panose="00000400000000000000" pitchFamily="2" charset="-78"/>
              </a:rPr>
              <a:t>    تشریفات تعلیق</a:t>
            </a:r>
            <a:endParaRPr lang="en-US" dirty="0">
              <a:effectLst>
                <a:outerShdw blurRad="38100" dist="38100" dir="2700000" algn="tl">
                  <a:srgbClr val="000000">
                    <a:alpha val="43137"/>
                  </a:srgbClr>
                </a:outerShdw>
              </a:effectLst>
              <a:cs typeface="B Homa" panose="00000400000000000000" pitchFamily="2" charset="-78"/>
            </a:endParaRPr>
          </a:p>
          <a:p>
            <a:pPr lvl="2" algn="r" rtl="1">
              <a:buFont typeface="Wingdings" panose="05000000000000000000" pitchFamily="2" charset="2"/>
              <a:buChar char="v"/>
            </a:pPr>
            <a:r>
              <a:rPr lang="ar-SA" dirty="0">
                <a:effectLst>
                  <a:outerShdw blurRad="38100" dist="38100" dir="2700000" algn="tl">
                    <a:srgbClr val="000000">
                      <a:alpha val="43137"/>
                    </a:srgbClr>
                  </a:outerShdw>
                </a:effectLst>
                <a:cs typeface="B Homa" panose="00000400000000000000" pitchFamily="2" charset="-78"/>
              </a:rPr>
              <a:t>    دامنه تعلیق</a:t>
            </a:r>
            <a:endParaRPr lang="en-US" dirty="0">
              <a:effectLst>
                <a:outerShdw blurRad="38100" dist="38100" dir="2700000" algn="tl">
                  <a:srgbClr val="000000">
                    <a:alpha val="43137"/>
                  </a:srgbClr>
                </a:outerShdw>
              </a:effectLst>
              <a:cs typeface="B Homa" panose="00000400000000000000" pitchFamily="2" charset="-78"/>
            </a:endParaRPr>
          </a:p>
          <a:p>
            <a:pPr marL="457200" lvl="0" indent="-457200" algn="r" rtl="1">
              <a:buFont typeface="+mj-lt"/>
              <a:buAutoNum type="arabicPeriod"/>
            </a:pPr>
            <a:r>
              <a:rPr lang="ar-SA" dirty="0">
                <a:effectLst>
                  <a:outerShdw blurRad="38100" dist="38100" dir="2700000" algn="tl">
                    <a:srgbClr val="000000">
                      <a:alpha val="43137"/>
                    </a:srgbClr>
                  </a:outerShdw>
                </a:effectLst>
                <a:cs typeface="B Homa" panose="00000400000000000000" pitchFamily="2" charset="-78"/>
              </a:rPr>
              <a:t>مشکلات مربوط به این مقرره</a:t>
            </a:r>
            <a:endParaRPr lang="en-US" dirty="0">
              <a:effectLst>
                <a:outerShdw blurRad="38100" dist="38100" dir="2700000" algn="tl">
                  <a:srgbClr val="000000">
                    <a:alpha val="43137"/>
                  </a:srgbClr>
                </a:outerShdw>
              </a:effectLst>
              <a:cs typeface="B Homa" panose="00000400000000000000" pitchFamily="2" charset="-78"/>
            </a:endParaRPr>
          </a:p>
          <a:p>
            <a:pPr marL="457200" lvl="0" indent="-457200" algn="r" rtl="1">
              <a:buFont typeface="+mj-lt"/>
              <a:buAutoNum type="arabicPeriod"/>
            </a:pPr>
            <a:r>
              <a:rPr lang="ar-SA" dirty="0">
                <a:effectLst>
                  <a:outerShdw blurRad="38100" dist="38100" dir="2700000" algn="tl">
                    <a:srgbClr val="000000">
                      <a:alpha val="43137"/>
                    </a:srgbClr>
                  </a:outerShdw>
                </a:effectLst>
                <a:cs typeface="B Homa" panose="00000400000000000000" pitchFamily="2" charset="-78"/>
              </a:rPr>
              <a:t>تعلیق در اصول قراردادهای تجاری بین المللی</a:t>
            </a:r>
            <a:endParaRPr lang="en-US" dirty="0">
              <a:effectLst>
                <a:outerShdw blurRad="38100" dist="38100" dir="2700000" algn="tl">
                  <a:srgbClr val="000000">
                    <a:alpha val="43137"/>
                  </a:srgbClr>
                </a:outerShdw>
              </a:effectLst>
              <a:cs typeface="B Homa" panose="00000400000000000000" pitchFamily="2" charset="-78"/>
            </a:endParaRPr>
          </a:p>
          <a:p>
            <a:pPr marL="457200" lvl="0" indent="-457200" algn="r" rtl="1">
              <a:buFont typeface="+mj-lt"/>
              <a:buAutoNum type="arabicPeriod"/>
            </a:pPr>
            <a:r>
              <a:rPr lang="ar-SA" dirty="0">
                <a:effectLst>
                  <a:outerShdw blurRad="38100" dist="38100" dir="2700000" algn="tl">
                    <a:srgbClr val="000000">
                      <a:alpha val="43137"/>
                    </a:srgbClr>
                  </a:outerShdw>
                </a:effectLst>
                <a:cs typeface="B Homa" panose="00000400000000000000" pitchFamily="2" charset="-78"/>
              </a:rPr>
              <a:t>تعلیق در حقوق </a:t>
            </a:r>
            <a:r>
              <a:rPr lang="ar-SA" dirty="0" smtClean="0">
                <a:effectLst>
                  <a:outerShdw blurRad="38100" dist="38100" dir="2700000" algn="tl">
                    <a:srgbClr val="000000">
                      <a:alpha val="43137"/>
                    </a:srgbClr>
                  </a:outerShdw>
                </a:effectLst>
                <a:cs typeface="B Homa" panose="00000400000000000000" pitchFamily="2" charset="-78"/>
              </a:rPr>
              <a:t>ایران</a:t>
            </a:r>
            <a:endParaRPr lang="en-US" dirty="0">
              <a:effectLst>
                <a:outerShdw blurRad="38100" dist="38100" dir="2700000" algn="tl">
                  <a:srgbClr val="000000">
                    <a:alpha val="43137"/>
                  </a:srgbClr>
                </a:outerShdw>
              </a:effectLst>
              <a:cs typeface="B Homa" panose="00000400000000000000" pitchFamily="2" charset="-78"/>
            </a:endParaRPr>
          </a:p>
        </p:txBody>
      </p:sp>
    </p:spTree>
    <p:extLst>
      <p:ext uri="{BB962C8B-B14F-4D97-AF65-F5344CB8AC3E}">
        <p14:creationId xmlns:p14="http://schemas.microsoft.com/office/powerpoint/2010/main" val="2986289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3" dur="500"/>
                                        <p:tgtEl>
                                          <p:spTgt spid="3">
                                            <p:txEl>
                                              <p:pRg st="0" end="0"/>
                                            </p:txEl>
                                          </p:spTgt>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1" dur="500"/>
                                        <p:tgtEl>
                                          <p:spTgt spid="3">
                                            <p:txEl>
                                              <p:pRg st="2" end="2"/>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4" dur="500"/>
                                        <p:tgtEl>
                                          <p:spTgt spid="3">
                                            <p:txEl>
                                              <p:pRg st="3" end="3"/>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0" dur="500"/>
                                        <p:tgtEl>
                                          <p:spTgt spid="3">
                                            <p:txEl>
                                              <p:pRg st="5" end="5"/>
                                            </p:txEl>
                                          </p:spTgt>
                                        </p:tgtEl>
                                      </p:cBhvr>
                                    </p:animEffect>
                                  </p:childTnLst>
                                </p:cTn>
                              </p:par>
                            </p:childTnLst>
                          </p:cTn>
                        </p:par>
                        <p:par>
                          <p:cTn id="31" fill="hold">
                            <p:stCondLst>
                              <p:cond delay="2500"/>
                            </p:stCondLst>
                            <p:childTnLst>
                              <p:par>
                                <p:cTn id="32" presetID="14" presetClass="entr" presetSubtype="10" fill="hold" nodeType="after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4" dur="500"/>
                                        <p:tgtEl>
                                          <p:spTgt spid="3">
                                            <p:txEl>
                                              <p:pRg st="6" end="6"/>
                                            </p:txEl>
                                          </p:spTgt>
                                        </p:tgtEl>
                                      </p:cBhvr>
                                    </p:animEffect>
                                  </p:childTnLst>
                                </p:cTn>
                              </p:par>
                            </p:childTnLst>
                          </p:cTn>
                        </p:par>
                        <p:par>
                          <p:cTn id="35" fill="hold">
                            <p:stCondLst>
                              <p:cond delay="3000"/>
                            </p:stCondLst>
                            <p:childTnLst>
                              <p:par>
                                <p:cTn id="36" presetID="14" presetClass="entr" presetSubtype="10" fill="hold" nodeType="after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8" dur="500"/>
                                        <p:tgtEl>
                                          <p:spTgt spid="3">
                                            <p:txEl>
                                              <p:pRg st="7" end="7"/>
                                            </p:txEl>
                                          </p:spTgt>
                                        </p:tgtEl>
                                      </p:cBhvr>
                                    </p:animEffect>
                                  </p:childTnLst>
                                </p:cTn>
                              </p:par>
                            </p:childTnLst>
                          </p:cTn>
                        </p:par>
                        <p:par>
                          <p:cTn id="39" fill="hold">
                            <p:stCondLst>
                              <p:cond delay="3500"/>
                            </p:stCondLst>
                            <p:childTnLst>
                              <p:par>
                                <p:cTn id="40" presetID="14" presetClass="entr" presetSubtype="10" fill="hold" nodeType="after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randombar(horizontal)">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56229" y="18142"/>
            <a:ext cx="9746795" cy="1317171"/>
          </a:xfr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r"/>
            <a:r>
              <a:rPr lang="fa-IR" b="1" dirty="0" smtClean="0">
                <a:ln w="0"/>
                <a:solidFill>
                  <a:schemeClr val="tx1"/>
                </a:solidFill>
                <a:latin typeface="Btitr"/>
                <a:cs typeface="B Titr" panose="00000700000000000000" pitchFamily="2" charset="-78"/>
              </a:rPr>
              <a:t>مقدمه</a:t>
            </a:r>
            <a:endParaRPr lang="en-US" b="1" dirty="0">
              <a:ln w="0"/>
              <a:solidFill>
                <a:schemeClr val="tx1"/>
              </a:solidFill>
              <a:latin typeface="Btitr"/>
              <a:cs typeface="B Titr" panose="00000700000000000000" pitchFamily="2" charset="-78"/>
            </a:endParaRPr>
          </a:p>
        </p:txBody>
      </p:sp>
      <p:sp>
        <p:nvSpPr>
          <p:cNvPr id="2" name="Horizontal Scroll 1"/>
          <p:cNvSpPr/>
          <p:nvPr/>
        </p:nvSpPr>
        <p:spPr>
          <a:xfrm rot="16200000">
            <a:off x="4789129" y="-1663347"/>
            <a:ext cx="3454630" cy="10113838"/>
          </a:xfrm>
          <a:prstGeom prst="horizontalScroll">
            <a:avLst/>
          </a:prstGeom>
          <a:solidFill>
            <a:schemeClr val="accent1"/>
          </a:solidFill>
          <a:effectLst>
            <a:outerShdw blurRad="76200" dist="12700" dir="2700000" sy="-23000" kx="-8004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90347" y="1747528"/>
            <a:ext cx="9252193" cy="3373359"/>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p:spPr>
        <p:txBody>
          <a:bodyPr wrap="square" rtlCol="0">
            <a:spAutoFit/>
          </a:bodyPr>
          <a:lstStyle/>
          <a:p>
            <a:pPr algn="r">
              <a:lnSpc>
                <a:spcPct val="150000"/>
              </a:lnSpc>
            </a:pPr>
            <a:r>
              <a:rPr lang="fa-IR" dirty="0"/>
              <a:t>تعلیق قرارداد نوعی ضمانت اجرای پیش بینی نقض قرارداد است که در کنوانسیون 1980 مقرر شده است. این ضمانت اجرا در حالتی اعمال می گردد که قبل از فرا رسیدن موعد انجام تعهد یکطرف، طرف مقابل پیش بینی نماید که وی به تعهد خود در آینده عمل نخواهد کرد. تعلیق اجرای تعهد موجب از بین رفتن تعهد نمی شود و برخلاف حق فسخ ممتنع را ملزم می کند یا نقض خود را به وسیله انجام تعهد یا ارائه تضمین جبران نماید و بر خلاف فسخ با اجرای اجباری قرارداد سازگار است. بحث تعلیق قرارداد به واسطه نقض احتمالی در ماده71 کنوانسیون پیش بینی شده است.</a:t>
            </a:r>
            <a:br>
              <a:rPr lang="fa-IR" dirty="0"/>
            </a:br>
            <a:endParaRPr lang="en-US" dirty="0"/>
          </a:p>
        </p:txBody>
      </p:sp>
    </p:spTree>
    <p:extLst>
      <p:ext uri="{BB962C8B-B14F-4D97-AF65-F5344CB8AC3E}">
        <p14:creationId xmlns:p14="http://schemas.microsoft.com/office/powerpoint/2010/main" val="13349687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par>
                          <p:cTn id="19" fill="hold">
                            <p:stCondLst>
                              <p:cond delay="500"/>
                            </p:stCondLst>
                            <p:childTnLst>
                              <p:par>
                                <p:cTn id="20" presetID="6" presetClass="entr" presetSubtype="16" fill="hold" nodeType="after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circle(in)">
                                      <p:cBhvr>
                                        <p:cTn id="2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1993" y="406400"/>
            <a:ext cx="9604603" cy="1084943"/>
          </a:xfrm>
        </p:spPr>
        <p:txBody>
          <a:bodyPr>
            <a:normAutofit/>
          </a:bodyPr>
          <a:lstStyle/>
          <a:p>
            <a:r>
              <a:rPr lang="fa-IR" b="1" dirty="0" smtClean="0">
                <a:cs typeface="B Titr" panose="00000700000000000000" pitchFamily="2" charset="-78"/>
              </a:rPr>
              <a:t>شرایط</a:t>
            </a:r>
            <a:r>
              <a:rPr lang="fa-IR" dirty="0" smtClean="0">
                <a:cs typeface="B Titr" panose="00000700000000000000" pitchFamily="2" charset="-78"/>
              </a:rPr>
              <a:t> و علل تعلیق در کنوانسیون</a:t>
            </a:r>
            <a:endParaRPr lang="en-US" dirty="0">
              <a:cs typeface="B Titr" panose="00000700000000000000" pitchFamily="2" charset="-78"/>
            </a:endParaRPr>
          </a:p>
        </p:txBody>
      </p:sp>
      <p:sp>
        <p:nvSpPr>
          <p:cNvPr id="5" name="TextBox 4"/>
          <p:cNvSpPr txBox="1"/>
          <p:nvPr/>
        </p:nvSpPr>
        <p:spPr>
          <a:xfrm>
            <a:off x="1561624" y="2380280"/>
            <a:ext cx="10125337" cy="3170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r"/>
            <a:r>
              <a:rPr lang="fa-IR" sz="2000" dirty="0" smtClean="0"/>
              <a:t>بند 1 ماده 71کنوانسیون: «چنانچه </a:t>
            </a:r>
            <a:r>
              <a:rPr lang="fa-IR" sz="2000" dirty="0"/>
              <a:t>بعد انعقاد قرارداد معلوم شود که یکی از طرفین به علل زیر بخش اساسی تعهدات خود را </a:t>
            </a:r>
            <a:r>
              <a:rPr lang="fa-IR" sz="2000" dirty="0" smtClean="0"/>
              <a:t>ایفاء </a:t>
            </a:r>
            <a:r>
              <a:rPr lang="fa-IR" sz="2000" dirty="0"/>
              <a:t>نخواهد نمود،طرف دیگر حق خواهد داشت اجرای تعهدات خود را معلق نماید:</a:t>
            </a:r>
            <a:br>
              <a:rPr lang="fa-IR" sz="2000" dirty="0"/>
            </a:br>
            <a:r>
              <a:rPr lang="fa-IR" sz="2000" dirty="0"/>
              <a:t/>
            </a:r>
            <a:br>
              <a:rPr lang="fa-IR" sz="2000" dirty="0"/>
            </a:br>
            <a:r>
              <a:rPr lang="fa-IR" sz="2000" dirty="0"/>
              <a:t/>
            </a:r>
            <a:br>
              <a:rPr lang="fa-IR" sz="2000" dirty="0"/>
            </a:br>
            <a:r>
              <a:rPr lang="fa-IR" sz="2000" dirty="0"/>
              <a:t>الف- نقصان فاحش در توانایی متعهد به انجام تعهد یا در اعتبار</a:t>
            </a:r>
            <a:br>
              <a:rPr lang="fa-IR" sz="2000" dirty="0"/>
            </a:br>
            <a:r>
              <a:rPr lang="fa-IR" sz="2000" dirty="0"/>
              <a:t/>
            </a:r>
            <a:br>
              <a:rPr lang="fa-IR" sz="2000" dirty="0"/>
            </a:br>
            <a:r>
              <a:rPr lang="fa-IR" sz="2000" dirty="0"/>
              <a:t>ب- نحوه رفتار در ایجاد مقدمات اجرای قرارداد یا اجرای قرارداد»</a:t>
            </a:r>
            <a:br>
              <a:rPr lang="fa-IR" sz="2000" dirty="0"/>
            </a:br>
            <a:r>
              <a:rPr lang="fa-IR" sz="2000" dirty="0"/>
              <a:t/>
            </a:r>
            <a:br>
              <a:rPr lang="fa-IR" sz="2000" dirty="0"/>
            </a:br>
            <a:endParaRPr lang="en-US" sz="2000" dirty="0"/>
          </a:p>
        </p:txBody>
      </p:sp>
    </p:spTree>
    <p:extLst>
      <p:ext uri="{BB962C8B-B14F-4D97-AF65-F5344CB8AC3E}">
        <p14:creationId xmlns:p14="http://schemas.microsoft.com/office/powerpoint/2010/main" val="1990458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5" presetClass="entr" presetSubtype="0"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2000"/>
                                        <p:tgtEl>
                                          <p:spTgt spid="5">
                                            <p:txEl>
                                              <p:pRg st="0" end="0"/>
                                            </p:txEl>
                                          </p:spTgt>
                                        </p:tgtEl>
                                      </p:cBhvr>
                                    </p:animEffect>
                                    <p:anim calcmode="lin" valueType="num">
                                      <p:cBhvr>
                                        <p:cTn id="14"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5"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55184"/>
            <a:ext cx="10018713" cy="1752599"/>
          </a:xfrm>
        </p:spPr>
        <p:txBody>
          <a:bodyPr/>
          <a:lstStyle/>
          <a:p>
            <a:r>
              <a:rPr lang="fa-IR" b="1" dirty="0">
                <a:cs typeface="B Titr" pitchFamily="2" charset="-78"/>
              </a:rPr>
              <a:t>شرایط تعلیق</a:t>
            </a:r>
            <a:endParaRPr lang="en-US" dirty="0">
              <a:cs typeface="B Titr" pitchFamily="2" charset="-78"/>
            </a:endParaRPr>
          </a:p>
        </p:txBody>
      </p:sp>
      <p:sp>
        <p:nvSpPr>
          <p:cNvPr id="4" name="TextBox 3"/>
          <p:cNvSpPr txBox="1"/>
          <p:nvPr/>
        </p:nvSpPr>
        <p:spPr>
          <a:xfrm>
            <a:off x="5010747" y="3414976"/>
            <a:ext cx="3312827" cy="3176647"/>
          </a:xfrm>
          <a:prstGeom prst="irregularSeal1">
            <a:avLst/>
          </a:prstGeom>
          <a:gradFill flip="none" rotWithShape="1">
            <a:gsLst>
              <a:gs pos="0">
                <a:schemeClr val="accent1">
                  <a:lumMod val="0"/>
                  <a:lumOff val="100000"/>
                </a:schemeClr>
              </a:gs>
              <a:gs pos="22000">
                <a:schemeClr val="accent1">
                  <a:lumMod val="0"/>
                  <a:lumOff val="100000"/>
                </a:schemeClr>
              </a:gs>
              <a:gs pos="100000">
                <a:schemeClr val="accent1">
                  <a:lumMod val="100000"/>
                </a:schemeClr>
              </a:gs>
            </a:gsLst>
            <a:path path="circle">
              <a:fillToRect l="50000" t="-80000" r="50000" b="180000"/>
            </a:path>
            <a:tileRect/>
          </a:gra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rtl="1">
              <a:lnSpc>
                <a:spcPct val="200000"/>
              </a:lnSpc>
            </a:pPr>
            <a:r>
              <a:rPr lang="fa-IR" b="1" dirty="0" smtClean="0">
                <a:solidFill>
                  <a:schemeClr val="tx1"/>
                </a:solidFill>
                <a:effectLst>
                  <a:outerShdw blurRad="60007" dist="310007" dir="7680000" sy="30000" kx="1300200" algn="ctr" rotWithShape="0">
                    <a:prstClr val="black">
                      <a:alpha val="32000"/>
                    </a:prstClr>
                  </a:outerShdw>
                </a:effectLst>
                <a:cs typeface="B Homa" pitchFamily="2" charset="-78"/>
              </a:rPr>
              <a:t>عدم </a:t>
            </a:r>
            <a:r>
              <a:rPr lang="fa-IR" b="1" dirty="0">
                <a:solidFill>
                  <a:schemeClr val="tx1"/>
                </a:solidFill>
                <a:effectLst>
                  <a:outerShdw blurRad="60007" dist="310007" dir="7680000" sy="30000" kx="1300200" algn="ctr" rotWithShape="0">
                    <a:prstClr val="black">
                      <a:alpha val="32000"/>
                    </a:prstClr>
                  </a:outerShdw>
                </a:effectLst>
                <a:cs typeface="B Homa" pitchFamily="2" charset="-78"/>
              </a:rPr>
              <a:t>اجرای </a:t>
            </a:r>
            <a:r>
              <a:rPr lang="fa-IR" dirty="0">
                <a:solidFill>
                  <a:srgbClr val="990000"/>
                </a:solidFill>
                <a:effectLst>
                  <a:outerShdw blurRad="60007" dist="310007" dir="7680000" sy="30000" kx="1300200" algn="ctr" rotWithShape="0">
                    <a:prstClr val="black">
                      <a:alpha val="32000"/>
                    </a:prstClr>
                  </a:outerShdw>
                </a:effectLst>
                <a:cs typeface="B Homa" pitchFamily="2" charset="-78"/>
              </a:rPr>
              <a:t>بخش</a:t>
            </a:r>
            <a:r>
              <a:rPr lang="fa-IR" b="1" dirty="0">
                <a:solidFill>
                  <a:schemeClr val="tx1"/>
                </a:solidFill>
                <a:effectLst>
                  <a:outerShdw blurRad="60007" dist="310007" dir="7680000" sy="30000" kx="1300200" algn="ctr" rotWithShape="0">
                    <a:prstClr val="black">
                      <a:alpha val="32000"/>
                    </a:prstClr>
                  </a:outerShdw>
                </a:effectLst>
                <a:cs typeface="B Homa" pitchFamily="2" charset="-78"/>
              </a:rPr>
              <a:t> </a:t>
            </a:r>
            <a:r>
              <a:rPr lang="fa-IR" dirty="0">
                <a:solidFill>
                  <a:srgbClr val="990000"/>
                </a:solidFill>
                <a:effectLst>
                  <a:outerShdw blurRad="60007" dist="310007" dir="7680000" sy="30000" kx="1300200" algn="ctr" rotWithShape="0">
                    <a:prstClr val="black">
                      <a:alpha val="32000"/>
                    </a:prstClr>
                  </a:outerShdw>
                </a:effectLst>
                <a:cs typeface="B Homa" pitchFamily="2" charset="-78"/>
              </a:rPr>
              <a:t>اساسی</a:t>
            </a:r>
            <a:r>
              <a:rPr lang="fa-IR" b="1" dirty="0">
                <a:solidFill>
                  <a:schemeClr val="tx1"/>
                </a:solidFill>
                <a:effectLst>
                  <a:outerShdw blurRad="60007" dist="310007" dir="7680000" sy="30000" kx="1300200" algn="ctr" rotWithShape="0">
                    <a:prstClr val="black">
                      <a:alpha val="32000"/>
                    </a:prstClr>
                  </a:outerShdw>
                </a:effectLst>
                <a:cs typeface="B Homa" pitchFamily="2" charset="-78"/>
              </a:rPr>
              <a:t> تعهدات</a:t>
            </a:r>
            <a:endParaRPr lang="fa-IR" dirty="0">
              <a:solidFill>
                <a:schemeClr val="tx1"/>
              </a:solidFill>
              <a:effectLst>
                <a:outerShdw blurRad="60007" dist="310007" dir="7680000" sy="30000" kx="1300200" algn="ctr" rotWithShape="0">
                  <a:prstClr val="black">
                    <a:alpha val="32000"/>
                  </a:prstClr>
                </a:outerShdw>
              </a:effectLst>
              <a:cs typeface="B Homa" pitchFamily="2" charset="-78"/>
            </a:endParaRPr>
          </a:p>
        </p:txBody>
      </p:sp>
      <p:sp>
        <p:nvSpPr>
          <p:cNvPr id="5" name="TextBox 4"/>
          <p:cNvSpPr txBox="1"/>
          <p:nvPr/>
        </p:nvSpPr>
        <p:spPr>
          <a:xfrm>
            <a:off x="1638573" y="1447889"/>
            <a:ext cx="3660098" cy="3176647"/>
          </a:xfrm>
          <a:prstGeom prst="irregularSeal1">
            <a:avLst/>
          </a:prstGeom>
          <a:solidFill>
            <a:srgbClr val="65C6DD"/>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rtl="1">
              <a:lnSpc>
                <a:spcPct val="200000"/>
              </a:lnSpc>
            </a:pPr>
            <a:r>
              <a:rPr lang="fa-IR" dirty="0" smtClean="0">
                <a:solidFill>
                  <a:srgbClr val="990000"/>
                </a:solidFill>
                <a:effectLst>
                  <a:outerShdw blurRad="38100" dist="38100" dir="2700000" algn="tl">
                    <a:srgbClr val="000000">
                      <a:alpha val="43137"/>
                    </a:srgbClr>
                  </a:outerShdw>
                </a:effectLst>
                <a:cs typeface="B Homa" pitchFamily="2" charset="-78"/>
              </a:rPr>
              <a:t>معلوم </a:t>
            </a:r>
            <a:r>
              <a:rPr lang="fa-IR" dirty="0">
                <a:solidFill>
                  <a:srgbClr val="990000"/>
                </a:solidFill>
                <a:effectLst>
                  <a:outerShdw blurRad="38100" dist="38100" dir="2700000" algn="tl">
                    <a:srgbClr val="000000">
                      <a:alpha val="43137"/>
                    </a:srgbClr>
                  </a:outerShdw>
                </a:effectLst>
                <a:cs typeface="B Homa" pitchFamily="2" charset="-78"/>
              </a:rPr>
              <a:t>شدن </a:t>
            </a:r>
            <a:r>
              <a:rPr lang="fa-IR" dirty="0">
                <a:solidFill>
                  <a:schemeClr val="tx1"/>
                </a:solidFill>
                <a:effectLst>
                  <a:outerShdw blurRad="38100" dist="38100" dir="2700000" algn="tl">
                    <a:srgbClr val="000000">
                      <a:alpha val="43137"/>
                    </a:srgbClr>
                  </a:outerShdw>
                </a:effectLst>
                <a:cs typeface="B Homa" pitchFamily="2" charset="-78"/>
              </a:rPr>
              <a:t>عدم توانایی در اجرای قرارداد</a:t>
            </a:r>
          </a:p>
        </p:txBody>
      </p:sp>
      <p:sp>
        <p:nvSpPr>
          <p:cNvPr id="8" name="TextBox 7"/>
          <p:cNvSpPr txBox="1"/>
          <p:nvPr/>
        </p:nvSpPr>
        <p:spPr>
          <a:xfrm>
            <a:off x="8531900" y="1826652"/>
            <a:ext cx="3312827" cy="3176647"/>
          </a:xfrm>
          <a:prstGeom prst="irregularSeal1">
            <a:avLst/>
          </a:prstGeom>
          <a:gradFill flip="none" rotWithShape="1">
            <a:gsLst>
              <a:gs pos="0">
                <a:schemeClr val="accent6">
                  <a:lumMod val="67000"/>
                </a:schemeClr>
              </a:gs>
              <a:gs pos="39000">
                <a:schemeClr val="accent6">
                  <a:lumMod val="97000"/>
                  <a:lumOff val="3000"/>
                </a:schemeClr>
              </a:gs>
              <a:gs pos="100000">
                <a:schemeClr val="accent6">
                  <a:lumMod val="60000"/>
                  <a:lumOff val="40000"/>
                </a:schemeClr>
              </a:gs>
            </a:gsLst>
            <a:path path="circle">
              <a:fillToRect l="100000" t="100000"/>
            </a:path>
            <a:tileRect r="-100000" b="-100000"/>
          </a:gra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rtl="1">
              <a:lnSpc>
                <a:spcPct val="200000"/>
              </a:lnSpc>
            </a:pPr>
            <a:r>
              <a:rPr lang="fa-IR" dirty="0" smtClean="0">
                <a:solidFill>
                  <a:schemeClr val="tx1"/>
                </a:solidFill>
                <a:effectLst>
                  <a:outerShdw blurRad="38100" dist="38100" dir="2700000" algn="tl">
                    <a:srgbClr val="000000">
                      <a:alpha val="43137"/>
                    </a:srgbClr>
                  </a:outerShdw>
                </a:effectLst>
                <a:cs typeface="B Homa" pitchFamily="2" charset="-78"/>
              </a:rPr>
              <a:t>معلوم </a:t>
            </a:r>
            <a:r>
              <a:rPr lang="fa-IR" dirty="0">
                <a:solidFill>
                  <a:schemeClr val="tx1"/>
                </a:solidFill>
                <a:effectLst>
                  <a:outerShdw blurRad="38100" dist="38100" dir="2700000" algn="tl">
                    <a:srgbClr val="000000">
                      <a:alpha val="43137"/>
                    </a:srgbClr>
                  </a:outerShdw>
                </a:effectLst>
                <a:cs typeface="B Homa" pitchFamily="2" charset="-78"/>
              </a:rPr>
              <a:t>شدن ناتوانی متعهد </a:t>
            </a:r>
            <a:r>
              <a:rPr lang="fa-IR" dirty="0">
                <a:solidFill>
                  <a:srgbClr val="990000"/>
                </a:solidFill>
                <a:effectLst>
                  <a:outerShdw blurRad="38100" dist="38100" dir="2700000" algn="tl">
                    <a:srgbClr val="000000">
                      <a:alpha val="43137"/>
                    </a:srgbClr>
                  </a:outerShdw>
                </a:effectLst>
                <a:cs typeface="B Homa" pitchFamily="2" charset="-78"/>
              </a:rPr>
              <a:t>بعد عقد</a:t>
            </a:r>
          </a:p>
        </p:txBody>
      </p:sp>
    </p:spTree>
    <p:extLst>
      <p:ext uri="{BB962C8B-B14F-4D97-AF65-F5344CB8AC3E}">
        <p14:creationId xmlns:p14="http://schemas.microsoft.com/office/powerpoint/2010/main" val="222823948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5"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anim calcmode="lin" valueType="num">
                                      <p:cBhvr>
                                        <p:cTn id="14" dur="2000" fill="hold"/>
                                        <p:tgtEl>
                                          <p:spTgt spid="8"/>
                                        </p:tgtEl>
                                        <p:attrNameLst>
                                          <p:attrName>ppt_w</p:attrName>
                                        </p:attrNameLst>
                                      </p:cBhvr>
                                      <p:tavLst>
                                        <p:tav tm="0" fmla="#ppt_w*sin(2.5*pi*$)">
                                          <p:val>
                                            <p:fltVal val="0"/>
                                          </p:val>
                                        </p:tav>
                                        <p:tav tm="100000">
                                          <p:val>
                                            <p:fltVal val="1"/>
                                          </p:val>
                                        </p:tav>
                                      </p:tavLst>
                                    </p:anim>
                                    <p:anim calcmode="lin" valueType="num">
                                      <p:cBhvr>
                                        <p:cTn id="15" dur="2000" fill="hold"/>
                                        <p:tgtEl>
                                          <p:spTgt spid="8"/>
                                        </p:tgtEl>
                                        <p:attrNameLst>
                                          <p:attrName>ppt_h</p:attrName>
                                        </p:attrNameLst>
                                      </p:cBhvr>
                                      <p:tavLst>
                                        <p:tav tm="0">
                                          <p:val>
                                            <p:strVal val="#ppt_h"/>
                                          </p:val>
                                        </p:tav>
                                        <p:tav tm="100000">
                                          <p:val>
                                            <p:strVal val="#ppt_h"/>
                                          </p:val>
                                        </p:tav>
                                      </p:tavLst>
                                    </p:anim>
                                  </p:childTnLst>
                                </p:cTn>
                              </p:par>
                            </p:childTnLst>
                          </p:cTn>
                        </p:par>
                        <p:par>
                          <p:cTn id="16" fill="hold">
                            <p:stCondLst>
                              <p:cond delay="3000"/>
                            </p:stCondLst>
                            <p:childTnLst>
                              <p:par>
                                <p:cTn id="17" presetID="45"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par>
                          <p:cTn id="22" fill="hold">
                            <p:stCondLst>
                              <p:cond delay="5000"/>
                            </p:stCondLst>
                            <p:childTnLst>
                              <p:par>
                                <p:cTn id="23" presetID="45"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anim calcmode="lin" valueType="num">
                                      <p:cBhvr>
                                        <p:cTn id="26" dur="2000" fill="hold"/>
                                        <p:tgtEl>
                                          <p:spTgt spid="4"/>
                                        </p:tgtEl>
                                        <p:attrNameLst>
                                          <p:attrName>ppt_w</p:attrName>
                                        </p:attrNameLst>
                                      </p:cBhvr>
                                      <p:tavLst>
                                        <p:tav tm="0" fmla="#ppt_w*sin(2.5*pi*$)">
                                          <p:val>
                                            <p:fltVal val="0"/>
                                          </p:val>
                                        </p:tav>
                                        <p:tav tm="100000">
                                          <p:val>
                                            <p:fltVal val="1"/>
                                          </p:val>
                                        </p:tav>
                                      </p:tavLst>
                                    </p:anim>
                                    <p:anim calcmode="lin" valueType="num">
                                      <p:cBhvr>
                                        <p:cTn id="2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9292" y="286901"/>
            <a:ext cx="10018713" cy="874486"/>
          </a:xfrm>
        </p:spPr>
        <p:txBody>
          <a:bodyPr>
            <a:normAutofit fontScale="90000"/>
          </a:bodyPr>
          <a:lstStyle/>
          <a:p>
            <a:r>
              <a:rPr lang="fa-IR" b="1" dirty="0" smtClean="0">
                <a:cs typeface="B Titr" pitchFamily="2" charset="-78"/>
              </a:rPr>
              <a:t>معلوم </a:t>
            </a:r>
            <a:r>
              <a:rPr lang="fa-IR" b="1" dirty="0">
                <a:cs typeface="B Titr" pitchFamily="2" charset="-78"/>
              </a:rPr>
              <a:t>شدن ناتوانی متعهد </a:t>
            </a:r>
            <a:r>
              <a:rPr lang="fa-IR" b="1" u="sng" dirty="0" smtClean="0">
                <a:cs typeface="B Titr" pitchFamily="2" charset="-78"/>
              </a:rPr>
              <a:t>بعد از عقد</a:t>
            </a:r>
            <a:endParaRPr lang="en-US" b="1" u="sng" dirty="0">
              <a:cs typeface="B Titr" pitchFamily="2" charset="-78"/>
            </a:endParaRPr>
          </a:p>
        </p:txBody>
      </p:sp>
      <p:sp>
        <p:nvSpPr>
          <p:cNvPr id="46" name="Flowchart: Multidocument 45"/>
          <p:cNvSpPr/>
          <p:nvPr/>
        </p:nvSpPr>
        <p:spPr>
          <a:xfrm>
            <a:off x="2590061" y="2148115"/>
            <a:ext cx="7807207" cy="1378857"/>
          </a:xfrm>
          <a:prstGeom prst="flowChartMultidocumen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a:solidFill>
                  <a:schemeClr val="tx1"/>
                </a:solidFill>
              </a:rPr>
              <a:t>امکان تعلیق در صورت معلوم بودن ناتوانی متعهد در زمان انعقا </a:t>
            </a:r>
            <a:r>
              <a:rPr lang="fa-IR" dirty="0" smtClean="0">
                <a:solidFill>
                  <a:schemeClr val="tx1"/>
                </a:solidFill>
              </a:rPr>
              <a:t>عقد </a:t>
            </a:r>
            <a:r>
              <a:rPr lang="fa-IR" dirty="0">
                <a:solidFill>
                  <a:schemeClr val="tx1"/>
                </a:solidFill>
              </a:rPr>
              <a:t>وجود ندارد.زیرا متهدله دانسته اقدام به انعقاد قرارداد نموده </a:t>
            </a:r>
            <a:r>
              <a:rPr lang="fa-IR" dirty="0" smtClean="0">
                <a:solidFill>
                  <a:schemeClr val="tx1"/>
                </a:solidFill>
              </a:rPr>
              <a:t>است.مگر:</a:t>
            </a:r>
            <a:endParaRPr lang="en-US" dirty="0">
              <a:solidFill>
                <a:schemeClr val="tx1"/>
              </a:solidFill>
            </a:endParaRPr>
          </a:p>
        </p:txBody>
      </p:sp>
      <p:sp>
        <p:nvSpPr>
          <p:cNvPr id="49" name="Flowchart: Connector 48"/>
          <p:cNvSpPr/>
          <p:nvPr/>
        </p:nvSpPr>
        <p:spPr>
          <a:xfrm>
            <a:off x="3015902" y="4136575"/>
            <a:ext cx="6647543" cy="1219197"/>
          </a:xfrm>
          <a:prstGeom prst="flowChartConnector">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solidFill>
              <a:schemeClr val="accent1">
                <a:lumMod val="40000"/>
                <a:lumOff val="60000"/>
              </a:schemeClr>
            </a:solidFill>
          </a:ln>
          <a:effectLst>
            <a:outerShdw blurRad="76200" dir="18900000" sy="23000" kx="-1200000" algn="bl" rotWithShape="0">
              <a:prstClr val="black">
                <a:alpha val="20000"/>
              </a:prstClr>
            </a:outerShdw>
          </a:effectLst>
          <a:scene3d>
            <a:camera prst="obliqueBottomLeft"/>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حین انعقاد وضع بد بوده و بعدا ثابت شود به طورمحسوسی بدتر شده است.</a:t>
            </a:r>
            <a:endParaRPr lang="en-US" dirty="0">
              <a:solidFill>
                <a:schemeClr val="tx1"/>
              </a:solidFill>
            </a:endParaRPr>
          </a:p>
        </p:txBody>
      </p:sp>
    </p:spTree>
    <p:extLst>
      <p:ext uri="{BB962C8B-B14F-4D97-AF65-F5344CB8AC3E}">
        <p14:creationId xmlns:p14="http://schemas.microsoft.com/office/powerpoint/2010/main" val="2291405346"/>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42" fill="hold" grpId="0" nodeType="afterEffect">
                                  <p:stCondLst>
                                    <p:cond delay="0"/>
                                  </p:stCondLst>
                                  <p:childTnLst>
                                    <p:set>
                                      <p:cBhvr>
                                        <p:cTn id="12" dur="1" fill="hold">
                                          <p:stCondLst>
                                            <p:cond delay="0"/>
                                          </p:stCondLst>
                                        </p:cTn>
                                        <p:tgtEl>
                                          <p:spTgt spid="46">
                                            <p:bg/>
                                          </p:spTgt>
                                        </p:tgtEl>
                                        <p:attrNameLst>
                                          <p:attrName>style.visibility</p:attrName>
                                        </p:attrNameLst>
                                      </p:cBhvr>
                                      <p:to>
                                        <p:strVal val="visible"/>
                                      </p:to>
                                    </p:set>
                                    <p:animEffect transition="in" filter="barn(outHorizontal)">
                                      <p:cBhvr>
                                        <p:cTn id="13" dur="500"/>
                                        <p:tgtEl>
                                          <p:spTgt spid="46">
                                            <p:bg/>
                                          </p:spTgt>
                                        </p:tgtEl>
                                      </p:cBhvr>
                                    </p:animEffect>
                                  </p:childTnLst>
                                </p:cTn>
                              </p:par>
                            </p:childTnLst>
                          </p:cTn>
                        </p:par>
                        <p:par>
                          <p:cTn id="14" fill="hold">
                            <p:stCondLst>
                              <p:cond delay="1500"/>
                            </p:stCondLst>
                            <p:childTnLst>
                              <p:par>
                                <p:cTn id="15" presetID="16" presetClass="entr" presetSubtype="42" fill="hold" grpId="0" nodeType="afterEffect">
                                  <p:stCondLst>
                                    <p:cond delay="0"/>
                                  </p:stCondLst>
                                  <p:childTnLst>
                                    <p:set>
                                      <p:cBhvr>
                                        <p:cTn id="16" dur="1" fill="hold">
                                          <p:stCondLst>
                                            <p:cond delay="0"/>
                                          </p:stCondLst>
                                        </p:cTn>
                                        <p:tgtEl>
                                          <p:spTgt spid="46">
                                            <p:txEl>
                                              <p:pRg st="0" end="0"/>
                                            </p:txEl>
                                          </p:spTgt>
                                        </p:tgtEl>
                                        <p:attrNameLst>
                                          <p:attrName>style.visibility</p:attrName>
                                        </p:attrNameLst>
                                      </p:cBhvr>
                                      <p:to>
                                        <p:strVal val="visible"/>
                                      </p:to>
                                    </p:set>
                                    <p:animEffect transition="in" filter="barn(outHorizontal)">
                                      <p:cBhvr>
                                        <p:cTn id="17" dur="500"/>
                                        <p:tgtEl>
                                          <p:spTgt spid="46">
                                            <p:txEl>
                                              <p:pRg st="0" end="0"/>
                                            </p:txEl>
                                          </p:spTgt>
                                        </p:tgtEl>
                                      </p:cBhvr>
                                    </p:animEffect>
                                  </p:childTnLst>
                                </p:cTn>
                              </p:par>
                            </p:childTnLst>
                          </p:cTn>
                        </p:par>
                        <p:par>
                          <p:cTn id="18" fill="hold">
                            <p:stCondLst>
                              <p:cond delay="2000"/>
                            </p:stCondLst>
                            <p:childTnLst>
                              <p:par>
                                <p:cTn id="19" presetID="6" presetClass="entr" presetSubtype="16"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circle(in)">
                                      <p:cBhvr>
                                        <p:cTn id="21" dur="2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6" grpId="0" build="allAtOnce" animBg="1"/>
      <p:bldP spid="4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660"/>
            <a:ext cx="10018713" cy="1752599"/>
          </a:xfrm>
        </p:spPr>
        <p:txBody>
          <a:bodyPr>
            <a:normAutofit/>
          </a:bodyPr>
          <a:lstStyle/>
          <a:p>
            <a:r>
              <a:rPr lang="fa-IR" b="1" u="sng" dirty="0" smtClean="0">
                <a:latin typeface="Btitr"/>
                <a:cs typeface="B Titr" panose="00000700000000000000" pitchFamily="2" charset="-78"/>
              </a:rPr>
              <a:t>معلوم شدن </a:t>
            </a:r>
            <a:r>
              <a:rPr lang="fa-IR" b="1" dirty="0" smtClean="0">
                <a:latin typeface="Btitr"/>
                <a:cs typeface="B Titr" panose="00000700000000000000" pitchFamily="2" charset="-78"/>
              </a:rPr>
              <a:t>عدم توانایی در اجرای قرارداد</a:t>
            </a:r>
            <a:endParaRPr lang="en-US" b="1" dirty="0">
              <a:latin typeface="Btitr"/>
              <a:cs typeface="B Titr" panose="00000700000000000000" pitchFamily="2" charset="-78"/>
            </a:endParaRPr>
          </a:p>
        </p:txBody>
      </p:sp>
      <p:sp>
        <p:nvSpPr>
          <p:cNvPr id="3" name="Content Placeholder 2"/>
          <p:cNvSpPr>
            <a:spLocks noGrp="1"/>
          </p:cNvSpPr>
          <p:nvPr>
            <p:ph idx="1"/>
          </p:nvPr>
        </p:nvSpPr>
        <p:spPr>
          <a:xfrm>
            <a:off x="1484310" y="2090057"/>
            <a:ext cx="10018713" cy="3701143"/>
          </a:xfrm>
        </p:spPr>
        <p:txBody>
          <a:bodyPr/>
          <a:lstStyle/>
          <a:p>
            <a:pPr marL="0" indent="0" algn="r">
              <a:buNone/>
            </a:pPr>
            <a:r>
              <a:rPr lang="fa-IR" dirty="0" smtClean="0"/>
              <a:t/>
            </a:r>
            <a:br>
              <a:rPr lang="fa-IR" dirty="0" smtClean="0"/>
            </a:br>
            <a:r>
              <a:rPr lang="fa-IR" dirty="0" smtClean="0"/>
              <a:t/>
            </a:r>
            <a:br>
              <a:rPr lang="fa-IR" dirty="0" smtClean="0"/>
            </a:br>
            <a:r>
              <a:rPr lang="fa-IR" dirty="0" smtClean="0"/>
              <a:t/>
            </a:r>
            <a:br>
              <a:rPr lang="fa-IR" dirty="0" smtClean="0"/>
            </a:br>
            <a:endParaRPr lang="en-US" dirty="0"/>
          </a:p>
        </p:txBody>
      </p:sp>
      <p:sp>
        <p:nvSpPr>
          <p:cNvPr id="4" name="Cloud 3"/>
          <p:cNvSpPr/>
          <p:nvPr/>
        </p:nvSpPr>
        <p:spPr>
          <a:xfrm>
            <a:off x="7611415" y="2218538"/>
            <a:ext cx="3994639" cy="1052388"/>
          </a:xfrm>
          <a:prstGeom prst="cloud">
            <a:avLst/>
          </a:prstGeom>
          <a:effectLst>
            <a:outerShdw blurRad="76200" dir="18900000" sy="23000" kx="-1200000" algn="bl" rotWithShape="0">
              <a:prstClr val="black">
                <a:alpha val="2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fa-IR" dirty="0" smtClean="0">
                <a:solidFill>
                  <a:schemeClr val="tx1"/>
                </a:solidFill>
              </a:rPr>
              <a:t>یک عدم اجرای منتظره با آمدن این قید برای تعلیق آشکار می شود</a:t>
            </a:r>
            <a:endParaRPr lang="en-US" dirty="0">
              <a:solidFill>
                <a:schemeClr val="tx1"/>
              </a:solidFill>
            </a:endParaRPr>
          </a:p>
        </p:txBody>
      </p:sp>
      <p:sp>
        <p:nvSpPr>
          <p:cNvPr id="6" name="Explosion 1 5"/>
          <p:cNvSpPr/>
          <p:nvPr/>
        </p:nvSpPr>
        <p:spPr>
          <a:xfrm>
            <a:off x="2756079" y="2601225"/>
            <a:ext cx="4546242" cy="1339403"/>
          </a:xfrm>
          <a:prstGeom prst="irregularSeal1">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lin ang="2700000" scaled="1"/>
            <a:tileRect/>
          </a:gradFill>
          <a:ln>
            <a:noFill/>
          </a:ln>
          <a:effectLst>
            <a:outerShdw blurRad="76200" dist="12700" dir="2700000" sy="-23000" kx="-800400" algn="bl" rotWithShape="0">
              <a:prstClr val="black">
                <a:alpha val="20000"/>
              </a:prstClr>
            </a:outerShdw>
          </a:effectLst>
          <a:scene3d>
            <a:camera prst="orthographicFront">
              <a:rot lat="0" lon="0" rev="0"/>
            </a:camera>
            <a:lightRig rig="glow" dir="tl">
              <a:rot lat="0" lon="0" rev="4800000"/>
            </a:lightRig>
          </a:scene3d>
          <a:sp3d prstMaterial="matte">
            <a:bevelT w="127000" h="635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fa-IR" dirty="0" smtClean="0">
                <a:solidFill>
                  <a:schemeClr val="tx1"/>
                </a:solidFill>
              </a:rPr>
              <a:t>منظور معلوم شدن به صورت نوعی است.</a:t>
            </a:r>
            <a:endParaRPr lang="en-US" dirty="0">
              <a:solidFill>
                <a:schemeClr val="tx1"/>
              </a:solidFill>
            </a:endParaRPr>
          </a:p>
        </p:txBody>
      </p:sp>
      <p:sp>
        <p:nvSpPr>
          <p:cNvPr id="11" name="Round Single Corner Rectangle 10"/>
          <p:cNvSpPr/>
          <p:nvPr/>
        </p:nvSpPr>
        <p:spPr>
          <a:xfrm>
            <a:off x="1880315" y="5061397"/>
            <a:ext cx="10212947" cy="1034601"/>
          </a:xfrm>
          <a:prstGeom prst="round1Rect">
            <a:avLst/>
          </a:prstGeom>
          <a:scene3d>
            <a:camera prst="orthographicFront"/>
            <a:lightRig rig="threePt" dir="t"/>
          </a:scene3d>
          <a:sp3d>
            <a:bevelT prst="relaxedInset"/>
          </a:sp3d>
        </p:spPr>
        <p:style>
          <a:lnRef idx="1">
            <a:schemeClr val="accent6"/>
          </a:lnRef>
          <a:fillRef idx="2">
            <a:schemeClr val="accent6"/>
          </a:fillRef>
          <a:effectRef idx="1">
            <a:schemeClr val="accent6"/>
          </a:effectRef>
          <a:fontRef idx="minor">
            <a:schemeClr val="dk1"/>
          </a:fontRef>
        </p:style>
        <p:txBody>
          <a:bodyPr rtlCol="0" anchor="ctr"/>
          <a:lstStyle/>
          <a:p>
            <a:pPr algn="r"/>
            <a:r>
              <a:rPr lang="fa-IR" u="sng" dirty="0">
                <a:solidFill>
                  <a:schemeClr val="tx1"/>
                </a:solidFill>
              </a:rPr>
              <a:t>سؤال</a:t>
            </a:r>
            <a:r>
              <a:rPr lang="fa-IR" dirty="0">
                <a:solidFill>
                  <a:schemeClr val="tx1"/>
                </a:solidFill>
              </a:rPr>
              <a:t>: در صورتیکه یکی از طرفین اشتباها اقدام به تعلیق کرده ضمان برعهدۀ کیست؟در صورتیکه معلق کننده درستی اطلاعاتی را که طبق آن اقدام کرده است را ثابت کند ضمان بر عهدۀ طرف دیگراست.</a:t>
            </a:r>
            <a:endParaRPr lang="en-US" dirty="0">
              <a:solidFill>
                <a:schemeClr val="tx1"/>
              </a:solidFill>
            </a:endParaRPr>
          </a:p>
        </p:txBody>
      </p:sp>
    </p:spTree>
    <p:extLst>
      <p:ext uri="{BB962C8B-B14F-4D97-AF65-F5344CB8AC3E}">
        <p14:creationId xmlns:p14="http://schemas.microsoft.com/office/powerpoint/2010/main" val="302241265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80">
                                          <p:stCondLst>
                                            <p:cond delay="0"/>
                                          </p:stCondLst>
                                        </p:cTn>
                                        <p:tgtEl>
                                          <p:spTgt spid="11"/>
                                        </p:tgtEl>
                                      </p:cBhvr>
                                    </p:animEffect>
                                    <p:anim calcmode="lin" valueType="num">
                                      <p:cBhvr>
                                        <p:cTn id="23"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8" dur="26">
                                          <p:stCondLst>
                                            <p:cond delay="650"/>
                                          </p:stCondLst>
                                        </p:cTn>
                                        <p:tgtEl>
                                          <p:spTgt spid="11"/>
                                        </p:tgtEl>
                                      </p:cBhvr>
                                      <p:to x="100000" y="60000"/>
                                    </p:animScale>
                                    <p:animScale>
                                      <p:cBhvr>
                                        <p:cTn id="29" dur="166" decel="50000">
                                          <p:stCondLst>
                                            <p:cond delay="676"/>
                                          </p:stCondLst>
                                        </p:cTn>
                                        <p:tgtEl>
                                          <p:spTgt spid="11"/>
                                        </p:tgtEl>
                                      </p:cBhvr>
                                      <p:to x="100000" y="100000"/>
                                    </p:animScale>
                                    <p:animScale>
                                      <p:cBhvr>
                                        <p:cTn id="30" dur="26">
                                          <p:stCondLst>
                                            <p:cond delay="1312"/>
                                          </p:stCondLst>
                                        </p:cTn>
                                        <p:tgtEl>
                                          <p:spTgt spid="11"/>
                                        </p:tgtEl>
                                      </p:cBhvr>
                                      <p:to x="100000" y="80000"/>
                                    </p:animScale>
                                    <p:animScale>
                                      <p:cBhvr>
                                        <p:cTn id="31" dur="166" decel="50000">
                                          <p:stCondLst>
                                            <p:cond delay="1338"/>
                                          </p:stCondLst>
                                        </p:cTn>
                                        <p:tgtEl>
                                          <p:spTgt spid="11"/>
                                        </p:tgtEl>
                                      </p:cBhvr>
                                      <p:to x="100000" y="100000"/>
                                    </p:animScale>
                                    <p:animScale>
                                      <p:cBhvr>
                                        <p:cTn id="32" dur="26">
                                          <p:stCondLst>
                                            <p:cond delay="1642"/>
                                          </p:stCondLst>
                                        </p:cTn>
                                        <p:tgtEl>
                                          <p:spTgt spid="11"/>
                                        </p:tgtEl>
                                      </p:cBhvr>
                                      <p:to x="100000" y="90000"/>
                                    </p:animScale>
                                    <p:animScale>
                                      <p:cBhvr>
                                        <p:cTn id="33" dur="166" decel="50000">
                                          <p:stCondLst>
                                            <p:cond delay="1668"/>
                                          </p:stCondLst>
                                        </p:cTn>
                                        <p:tgtEl>
                                          <p:spTgt spid="11"/>
                                        </p:tgtEl>
                                      </p:cBhvr>
                                      <p:to x="100000" y="100000"/>
                                    </p:animScale>
                                    <p:animScale>
                                      <p:cBhvr>
                                        <p:cTn id="34" dur="26">
                                          <p:stCondLst>
                                            <p:cond delay="1808"/>
                                          </p:stCondLst>
                                        </p:cTn>
                                        <p:tgtEl>
                                          <p:spTgt spid="11"/>
                                        </p:tgtEl>
                                      </p:cBhvr>
                                      <p:to x="100000" y="95000"/>
                                    </p:animScale>
                                    <p:animScale>
                                      <p:cBhvr>
                                        <p:cTn id="35"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873" y="443043"/>
            <a:ext cx="9841649" cy="1091485"/>
          </a:xfrm>
        </p:spPr>
        <p:txBody>
          <a:bodyPr>
            <a:normAutofit fontScale="90000"/>
          </a:bodyPr>
          <a:lstStyle/>
          <a:p>
            <a:r>
              <a:rPr lang="fa-IR" b="1" dirty="0" smtClean="0">
                <a:cs typeface="B Titr" panose="00000700000000000000" pitchFamily="2" charset="-78"/>
              </a:rPr>
              <a:t>تعلق عدم اجرای قرارداد به بخش </a:t>
            </a:r>
            <a:r>
              <a:rPr lang="fa-IR" b="1" u="sng" dirty="0" smtClean="0">
                <a:cs typeface="B Titr" panose="00000700000000000000" pitchFamily="2" charset="-78"/>
              </a:rPr>
              <a:t>اساسی</a:t>
            </a:r>
            <a:r>
              <a:rPr lang="fa-IR" b="1" dirty="0" smtClean="0">
                <a:cs typeface="B Titr" panose="00000700000000000000" pitchFamily="2" charset="-78"/>
              </a:rPr>
              <a:t> تعهدات</a:t>
            </a:r>
            <a:endParaRPr lang="en-US" b="1" dirty="0">
              <a:cs typeface="B Titr" panose="00000700000000000000" pitchFamily="2" charset="-78"/>
            </a:endParaRPr>
          </a:p>
        </p:txBody>
      </p:sp>
      <p:sp>
        <p:nvSpPr>
          <p:cNvPr id="7" name="Cloud Callout 6"/>
          <p:cNvSpPr/>
          <p:nvPr/>
        </p:nvSpPr>
        <p:spPr>
          <a:xfrm>
            <a:off x="5243270" y="2075185"/>
            <a:ext cx="5413829" cy="1016000"/>
          </a:xfrm>
          <a:prstGeom prst="cloudCallout">
            <a:avLst/>
          </a:prstGeom>
          <a:gradFill>
            <a:gsLst>
              <a:gs pos="0">
                <a:schemeClr val="accent1">
                  <a:lumMod val="0"/>
                  <a:lumOff val="100000"/>
                </a:schemeClr>
              </a:gs>
              <a:gs pos="35000">
                <a:schemeClr val="accent1">
                  <a:lumMod val="0"/>
                  <a:lumOff val="100000"/>
                </a:schemeClr>
              </a:gs>
              <a:gs pos="100000">
                <a:schemeClr val="accent1">
                  <a:lumMod val="100000"/>
                </a:schemeClr>
              </a:gs>
            </a:gsLst>
            <a:lin ang="2700000" scaled="1"/>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rtlCol="0" anchor="ctr"/>
          <a:lstStyle/>
          <a:p>
            <a:pPr algn="ctr"/>
            <a:r>
              <a:rPr lang="fa-IR" dirty="0" smtClean="0">
                <a:solidFill>
                  <a:schemeClr val="tx1"/>
                </a:solidFill>
              </a:rPr>
              <a:t>نقض باید به بخش </a:t>
            </a:r>
            <a:r>
              <a:rPr lang="fa-IR" b="1" u="sng" dirty="0" smtClean="0">
                <a:solidFill>
                  <a:schemeClr val="tx1"/>
                </a:solidFill>
              </a:rPr>
              <a:t>مهم</a:t>
            </a:r>
            <a:r>
              <a:rPr lang="fa-IR" dirty="0" smtClean="0">
                <a:solidFill>
                  <a:schemeClr val="tx1"/>
                </a:solidFill>
              </a:rPr>
              <a:t> تعهدات مربوط باشد</a:t>
            </a:r>
            <a:endParaRPr lang="en-US" dirty="0">
              <a:solidFill>
                <a:schemeClr val="tx1"/>
              </a:solidFill>
            </a:endParaRPr>
          </a:p>
        </p:txBody>
      </p:sp>
      <p:sp>
        <p:nvSpPr>
          <p:cNvPr id="14" name="Oval 13"/>
          <p:cNvSpPr/>
          <p:nvPr/>
        </p:nvSpPr>
        <p:spPr>
          <a:xfrm>
            <a:off x="4775201" y="4891309"/>
            <a:ext cx="2692370" cy="1291771"/>
          </a:xfrm>
          <a:prstGeom prst="ellipse">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100000" t="100000"/>
            </a:path>
            <a:tileRect r="-100000" b="-100000"/>
          </a:gradFill>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بین نقض تعهدات </a:t>
            </a:r>
            <a:r>
              <a:rPr lang="fa-IR" u="sng" dirty="0" smtClean="0">
                <a:solidFill>
                  <a:schemeClr val="tx1"/>
                </a:solidFill>
              </a:rPr>
              <a:t>اصلی و فرعی </a:t>
            </a:r>
            <a:r>
              <a:rPr lang="fa-IR" dirty="0" smtClean="0">
                <a:solidFill>
                  <a:schemeClr val="tx1"/>
                </a:solidFill>
              </a:rPr>
              <a:t>تفاوت نیست.</a:t>
            </a:r>
            <a:endParaRPr lang="en-US" dirty="0">
              <a:solidFill>
                <a:schemeClr val="tx1"/>
              </a:solidFill>
            </a:endParaRPr>
          </a:p>
        </p:txBody>
      </p:sp>
      <p:sp>
        <p:nvSpPr>
          <p:cNvPr id="15" name="Oval 14"/>
          <p:cNvSpPr/>
          <p:nvPr/>
        </p:nvSpPr>
        <p:spPr>
          <a:xfrm>
            <a:off x="1934045" y="2848423"/>
            <a:ext cx="3523327" cy="1502229"/>
          </a:xfrm>
          <a:prstGeom prst="ellipse">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fa-IR" dirty="0">
                <a:solidFill>
                  <a:schemeClr val="tx1"/>
                </a:solidFill>
              </a:rPr>
              <a:t>درتشخیص نقض بخش مهم باید به صورت </a:t>
            </a:r>
            <a:r>
              <a:rPr lang="fa-IR" u="sng" dirty="0">
                <a:solidFill>
                  <a:schemeClr val="tx1"/>
                </a:solidFill>
              </a:rPr>
              <a:t>موردی</a:t>
            </a:r>
            <a:r>
              <a:rPr lang="fa-IR" dirty="0">
                <a:solidFill>
                  <a:schemeClr val="tx1"/>
                </a:solidFill>
              </a:rPr>
              <a:t> وباتوجه به </a:t>
            </a:r>
            <a:r>
              <a:rPr lang="fa-IR" u="sng" dirty="0">
                <a:solidFill>
                  <a:schemeClr val="tx1"/>
                </a:solidFill>
              </a:rPr>
              <a:t>معیارهای نوعی </a:t>
            </a:r>
            <a:r>
              <a:rPr lang="fa-IR" dirty="0">
                <a:solidFill>
                  <a:schemeClr val="tx1"/>
                </a:solidFill>
              </a:rPr>
              <a:t>قضاوت کرد.</a:t>
            </a:r>
            <a:endParaRPr lang="en-US" dirty="0">
              <a:solidFill>
                <a:schemeClr val="tx1"/>
              </a:solidFill>
            </a:endParaRPr>
          </a:p>
        </p:txBody>
      </p:sp>
      <p:sp>
        <p:nvSpPr>
          <p:cNvPr id="16" name="Oval 15"/>
          <p:cNvSpPr/>
          <p:nvPr/>
        </p:nvSpPr>
        <p:spPr>
          <a:xfrm>
            <a:off x="8062685" y="3599538"/>
            <a:ext cx="2692370" cy="1291771"/>
          </a:xfrm>
          <a:prstGeom prst="ellipse">
            <a:avLst/>
          </a:prstGeom>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rect">
              <a:fillToRect l="100000" b="100000"/>
            </a:path>
            <a:tileRect t="-100000" r="-100000"/>
          </a:gradFill>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rPr>
              <a:t>نقض تعهدات جزئی </a:t>
            </a:r>
            <a:r>
              <a:rPr lang="fa-IR" u="sng" dirty="0" smtClean="0">
                <a:solidFill>
                  <a:schemeClr val="tx1"/>
                </a:solidFill>
              </a:rPr>
              <a:t>وغیرمهم</a:t>
            </a:r>
            <a:r>
              <a:rPr lang="fa-IR" dirty="0" smtClean="0">
                <a:solidFill>
                  <a:schemeClr val="tx1"/>
                </a:solidFill>
              </a:rPr>
              <a:t> موجب تعلیق نیست.</a:t>
            </a:r>
            <a:endParaRPr lang="en-US" dirty="0">
              <a:solidFill>
                <a:schemeClr val="tx1"/>
              </a:solidFill>
            </a:endParaRPr>
          </a:p>
        </p:txBody>
      </p:sp>
    </p:spTree>
    <p:extLst>
      <p:ext uri="{BB962C8B-B14F-4D97-AF65-F5344CB8AC3E}">
        <p14:creationId xmlns:p14="http://schemas.microsoft.com/office/powerpoint/2010/main" val="412316438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32"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out)">
                                      <p:cBhvr>
                                        <p:cTn id="13" dur="2000"/>
                                        <p:tgtEl>
                                          <p:spTgt spid="7"/>
                                        </p:tgtEl>
                                      </p:cBhvr>
                                    </p:animEffect>
                                  </p:childTnLst>
                                </p:cTn>
                              </p:par>
                            </p:childTnLst>
                          </p:cTn>
                        </p:par>
                        <p:par>
                          <p:cTn id="14" fill="hold">
                            <p:stCondLst>
                              <p:cond delay="3000"/>
                            </p:stCondLst>
                            <p:childTnLst>
                              <p:par>
                                <p:cTn id="15" presetID="26"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80">
                                          <p:stCondLst>
                                            <p:cond delay="0"/>
                                          </p:stCondLst>
                                        </p:cTn>
                                        <p:tgtEl>
                                          <p:spTgt spid="16"/>
                                        </p:tgtEl>
                                      </p:cBhvr>
                                    </p:animEffect>
                                    <p:anim calcmode="lin" valueType="num">
                                      <p:cBhvr>
                                        <p:cTn id="18"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3" dur="26">
                                          <p:stCondLst>
                                            <p:cond delay="650"/>
                                          </p:stCondLst>
                                        </p:cTn>
                                        <p:tgtEl>
                                          <p:spTgt spid="16"/>
                                        </p:tgtEl>
                                      </p:cBhvr>
                                      <p:to x="100000" y="60000"/>
                                    </p:animScale>
                                    <p:animScale>
                                      <p:cBhvr>
                                        <p:cTn id="24" dur="166" decel="50000">
                                          <p:stCondLst>
                                            <p:cond delay="676"/>
                                          </p:stCondLst>
                                        </p:cTn>
                                        <p:tgtEl>
                                          <p:spTgt spid="16"/>
                                        </p:tgtEl>
                                      </p:cBhvr>
                                      <p:to x="100000" y="100000"/>
                                    </p:animScale>
                                    <p:animScale>
                                      <p:cBhvr>
                                        <p:cTn id="25" dur="26">
                                          <p:stCondLst>
                                            <p:cond delay="1312"/>
                                          </p:stCondLst>
                                        </p:cTn>
                                        <p:tgtEl>
                                          <p:spTgt spid="16"/>
                                        </p:tgtEl>
                                      </p:cBhvr>
                                      <p:to x="100000" y="80000"/>
                                    </p:animScale>
                                    <p:animScale>
                                      <p:cBhvr>
                                        <p:cTn id="26" dur="166" decel="50000">
                                          <p:stCondLst>
                                            <p:cond delay="1338"/>
                                          </p:stCondLst>
                                        </p:cTn>
                                        <p:tgtEl>
                                          <p:spTgt spid="16"/>
                                        </p:tgtEl>
                                      </p:cBhvr>
                                      <p:to x="100000" y="100000"/>
                                    </p:animScale>
                                    <p:animScale>
                                      <p:cBhvr>
                                        <p:cTn id="27" dur="26">
                                          <p:stCondLst>
                                            <p:cond delay="1642"/>
                                          </p:stCondLst>
                                        </p:cTn>
                                        <p:tgtEl>
                                          <p:spTgt spid="16"/>
                                        </p:tgtEl>
                                      </p:cBhvr>
                                      <p:to x="100000" y="90000"/>
                                    </p:animScale>
                                    <p:animScale>
                                      <p:cBhvr>
                                        <p:cTn id="28" dur="166" decel="50000">
                                          <p:stCondLst>
                                            <p:cond delay="1668"/>
                                          </p:stCondLst>
                                        </p:cTn>
                                        <p:tgtEl>
                                          <p:spTgt spid="16"/>
                                        </p:tgtEl>
                                      </p:cBhvr>
                                      <p:to x="100000" y="100000"/>
                                    </p:animScale>
                                    <p:animScale>
                                      <p:cBhvr>
                                        <p:cTn id="29" dur="26">
                                          <p:stCondLst>
                                            <p:cond delay="1808"/>
                                          </p:stCondLst>
                                        </p:cTn>
                                        <p:tgtEl>
                                          <p:spTgt spid="16"/>
                                        </p:tgtEl>
                                      </p:cBhvr>
                                      <p:to x="100000" y="95000"/>
                                    </p:animScale>
                                    <p:animScale>
                                      <p:cBhvr>
                                        <p:cTn id="30" dur="166" decel="50000">
                                          <p:stCondLst>
                                            <p:cond delay="1834"/>
                                          </p:stCondLst>
                                        </p:cTn>
                                        <p:tgtEl>
                                          <p:spTgt spid="16"/>
                                        </p:tgtEl>
                                      </p:cBhvr>
                                      <p:to x="100000" y="100000"/>
                                    </p:animScale>
                                  </p:childTnLst>
                                </p:cTn>
                              </p:par>
                            </p:childTnLst>
                          </p:cTn>
                        </p:par>
                        <p:par>
                          <p:cTn id="31" fill="hold">
                            <p:stCondLst>
                              <p:cond delay="5000"/>
                            </p:stCondLst>
                            <p:childTnLst>
                              <p:par>
                                <p:cTn id="32" presetID="26"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80">
                                          <p:stCondLst>
                                            <p:cond delay="0"/>
                                          </p:stCondLst>
                                        </p:cTn>
                                        <p:tgtEl>
                                          <p:spTgt spid="15"/>
                                        </p:tgtEl>
                                      </p:cBhvr>
                                    </p:animEffect>
                                    <p:anim calcmode="lin" valueType="num">
                                      <p:cBhvr>
                                        <p:cTn id="35"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40" dur="26">
                                          <p:stCondLst>
                                            <p:cond delay="650"/>
                                          </p:stCondLst>
                                        </p:cTn>
                                        <p:tgtEl>
                                          <p:spTgt spid="15"/>
                                        </p:tgtEl>
                                      </p:cBhvr>
                                      <p:to x="100000" y="60000"/>
                                    </p:animScale>
                                    <p:animScale>
                                      <p:cBhvr>
                                        <p:cTn id="41" dur="166" decel="50000">
                                          <p:stCondLst>
                                            <p:cond delay="676"/>
                                          </p:stCondLst>
                                        </p:cTn>
                                        <p:tgtEl>
                                          <p:spTgt spid="15"/>
                                        </p:tgtEl>
                                      </p:cBhvr>
                                      <p:to x="100000" y="100000"/>
                                    </p:animScale>
                                    <p:animScale>
                                      <p:cBhvr>
                                        <p:cTn id="42" dur="26">
                                          <p:stCondLst>
                                            <p:cond delay="1312"/>
                                          </p:stCondLst>
                                        </p:cTn>
                                        <p:tgtEl>
                                          <p:spTgt spid="15"/>
                                        </p:tgtEl>
                                      </p:cBhvr>
                                      <p:to x="100000" y="80000"/>
                                    </p:animScale>
                                    <p:animScale>
                                      <p:cBhvr>
                                        <p:cTn id="43" dur="166" decel="50000">
                                          <p:stCondLst>
                                            <p:cond delay="1338"/>
                                          </p:stCondLst>
                                        </p:cTn>
                                        <p:tgtEl>
                                          <p:spTgt spid="15"/>
                                        </p:tgtEl>
                                      </p:cBhvr>
                                      <p:to x="100000" y="100000"/>
                                    </p:animScale>
                                    <p:animScale>
                                      <p:cBhvr>
                                        <p:cTn id="44" dur="26">
                                          <p:stCondLst>
                                            <p:cond delay="1642"/>
                                          </p:stCondLst>
                                        </p:cTn>
                                        <p:tgtEl>
                                          <p:spTgt spid="15"/>
                                        </p:tgtEl>
                                      </p:cBhvr>
                                      <p:to x="100000" y="90000"/>
                                    </p:animScale>
                                    <p:animScale>
                                      <p:cBhvr>
                                        <p:cTn id="45" dur="166" decel="50000">
                                          <p:stCondLst>
                                            <p:cond delay="1668"/>
                                          </p:stCondLst>
                                        </p:cTn>
                                        <p:tgtEl>
                                          <p:spTgt spid="15"/>
                                        </p:tgtEl>
                                      </p:cBhvr>
                                      <p:to x="100000" y="100000"/>
                                    </p:animScale>
                                    <p:animScale>
                                      <p:cBhvr>
                                        <p:cTn id="46" dur="26">
                                          <p:stCondLst>
                                            <p:cond delay="1808"/>
                                          </p:stCondLst>
                                        </p:cTn>
                                        <p:tgtEl>
                                          <p:spTgt spid="15"/>
                                        </p:tgtEl>
                                      </p:cBhvr>
                                      <p:to x="100000" y="95000"/>
                                    </p:animScale>
                                    <p:animScale>
                                      <p:cBhvr>
                                        <p:cTn id="47" dur="166" decel="50000">
                                          <p:stCondLst>
                                            <p:cond delay="1834"/>
                                          </p:stCondLst>
                                        </p:cTn>
                                        <p:tgtEl>
                                          <p:spTgt spid="15"/>
                                        </p:tgtEl>
                                      </p:cBhvr>
                                      <p:to x="100000" y="100000"/>
                                    </p:animScale>
                                  </p:childTnLst>
                                </p:cTn>
                              </p:par>
                            </p:childTnLst>
                          </p:cTn>
                        </p:par>
                        <p:par>
                          <p:cTn id="48" fill="hold">
                            <p:stCondLst>
                              <p:cond delay="7000"/>
                            </p:stCondLst>
                            <p:childTnLst>
                              <p:par>
                                <p:cTn id="49" presetID="26" presetClass="entr" presetSubtype="0"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80">
                                          <p:stCondLst>
                                            <p:cond delay="0"/>
                                          </p:stCondLst>
                                        </p:cTn>
                                        <p:tgtEl>
                                          <p:spTgt spid="14"/>
                                        </p:tgtEl>
                                      </p:cBhvr>
                                    </p:animEffect>
                                    <p:anim calcmode="lin" valueType="num">
                                      <p:cBhvr>
                                        <p:cTn id="5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57" dur="26">
                                          <p:stCondLst>
                                            <p:cond delay="650"/>
                                          </p:stCondLst>
                                        </p:cTn>
                                        <p:tgtEl>
                                          <p:spTgt spid="14"/>
                                        </p:tgtEl>
                                      </p:cBhvr>
                                      <p:to x="100000" y="60000"/>
                                    </p:animScale>
                                    <p:animScale>
                                      <p:cBhvr>
                                        <p:cTn id="58" dur="166" decel="50000">
                                          <p:stCondLst>
                                            <p:cond delay="676"/>
                                          </p:stCondLst>
                                        </p:cTn>
                                        <p:tgtEl>
                                          <p:spTgt spid="14"/>
                                        </p:tgtEl>
                                      </p:cBhvr>
                                      <p:to x="100000" y="100000"/>
                                    </p:animScale>
                                    <p:animScale>
                                      <p:cBhvr>
                                        <p:cTn id="59" dur="26">
                                          <p:stCondLst>
                                            <p:cond delay="1312"/>
                                          </p:stCondLst>
                                        </p:cTn>
                                        <p:tgtEl>
                                          <p:spTgt spid="14"/>
                                        </p:tgtEl>
                                      </p:cBhvr>
                                      <p:to x="100000" y="80000"/>
                                    </p:animScale>
                                    <p:animScale>
                                      <p:cBhvr>
                                        <p:cTn id="60" dur="166" decel="50000">
                                          <p:stCondLst>
                                            <p:cond delay="1338"/>
                                          </p:stCondLst>
                                        </p:cTn>
                                        <p:tgtEl>
                                          <p:spTgt spid="14"/>
                                        </p:tgtEl>
                                      </p:cBhvr>
                                      <p:to x="100000" y="100000"/>
                                    </p:animScale>
                                    <p:animScale>
                                      <p:cBhvr>
                                        <p:cTn id="61" dur="26">
                                          <p:stCondLst>
                                            <p:cond delay="1642"/>
                                          </p:stCondLst>
                                        </p:cTn>
                                        <p:tgtEl>
                                          <p:spTgt spid="14"/>
                                        </p:tgtEl>
                                      </p:cBhvr>
                                      <p:to x="100000" y="90000"/>
                                    </p:animScale>
                                    <p:animScale>
                                      <p:cBhvr>
                                        <p:cTn id="62" dur="166" decel="50000">
                                          <p:stCondLst>
                                            <p:cond delay="1668"/>
                                          </p:stCondLst>
                                        </p:cTn>
                                        <p:tgtEl>
                                          <p:spTgt spid="14"/>
                                        </p:tgtEl>
                                      </p:cBhvr>
                                      <p:to x="100000" y="100000"/>
                                    </p:animScale>
                                    <p:animScale>
                                      <p:cBhvr>
                                        <p:cTn id="63" dur="26">
                                          <p:stCondLst>
                                            <p:cond delay="1808"/>
                                          </p:stCondLst>
                                        </p:cTn>
                                        <p:tgtEl>
                                          <p:spTgt spid="14"/>
                                        </p:tgtEl>
                                      </p:cBhvr>
                                      <p:to x="100000" y="95000"/>
                                    </p:animScale>
                                    <p:animScale>
                                      <p:cBhvr>
                                        <p:cTn id="6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0886"/>
            <a:ext cx="10018713" cy="1752599"/>
          </a:xfrm>
        </p:spPr>
        <p:txBody>
          <a:bodyPr/>
          <a:lstStyle/>
          <a:p>
            <a:r>
              <a:rPr lang="fa-IR" b="1" dirty="0" smtClean="0">
                <a:cs typeface="B Titr" panose="00000700000000000000" pitchFamily="2" charset="-78"/>
              </a:rPr>
              <a:t>علل تعلیق اجرای تعهد</a:t>
            </a:r>
            <a:endParaRPr lang="en-US" b="1" dirty="0">
              <a:cs typeface="B Titr" panose="00000700000000000000" pitchFamily="2" charset="-78"/>
            </a:endParaRPr>
          </a:p>
        </p:txBody>
      </p:sp>
      <p:sp>
        <p:nvSpPr>
          <p:cNvPr id="3" name="Content Placeholder 2"/>
          <p:cNvSpPr>
            <a:spLocks noGrp="1"/>
          </p:cNvSpPr>
          <p:nvPr>
            <p:ph idx="1"/>
          </p:nvPr>
        </p:nvSpPr>
        <p:spPr>
          <a:xfrm>
            <a:off x="7727324" y="2380343"/>
            <a:ext cx="3891815" cy="2140855"/>
          </a:xfrm>
        </p:spPr>
        <p:txBody>
          <a:bodyPr>
            <a:normAutofit/>
          </a:bodyPr>
          <a:lstStyle/>
          <a:p>
            <a:pPr marL="0" indent="0" algn="r">
              <a:buNone/>
            </a:pPr>
            <a:r>
              <a:rPr lang="fa-IR" b="1" dirty="0">
                <a:ln w="12700">
                  <a:solidFill>
                    <a:schemeClr val="accent1"/>
                  </a:solidFill>
                  <a:prstDash val="solid"/>
                </a:ln>
                <a:solidFill>
                  <a:srgbClr val="65C6DD"/>
                </a:solidFill>
                <a:effectLst>
                  <a:outerShdw blurRad="75057" dist="38100" dir="5400000" sy="-20000" rotWithShape="0">
                    <a:prstClr val="black">
                      <a:alpha val="25000"/>
                    </a:prstClr>
                  </a:outerShdw>
                </a:effectLst>
              </a:rPr>
              <a:t>محدود بودن علل تعلیق به</a:t>
            </a:r>
          </a:p>
        </p:txBody>
      </p:sp>
      <p:sp>
        <p:nvSpPr>
          <p:cNvPr id="9" name="TextBox 8"/>
          <p:cNvSpPr txBox="1"/>
          <p:nvPr/>
        </p:nvSpPr>
        <p:spPr>
          <a:xfrm>
            <a:off x="3642102" y="1741713"/>
            <a:ext cx="3714975" cy="995422"/>
          </a:xfrm>
          <a:prstGeom prst="wedgeEllipseCallout">
            <a:avLst>
              <a:gd name="adj1" fmla="val 55667"/>
              <a:gd name="adj2" fmla="val 113629"/>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100000" t="100000"/>
            </a:path>
            <a:tileRect r="-100000" b="-100000"/>
          </a:gradFill>
          <a:ln>
            <a:noFill/>
          </a:ln>
          <a:effectLst>
            <a:outerShdw blurRad="44450" dist="27940" dir="5400000" algn="ctr">
              <a:srgbClr val="000000">
                <a:alpha val="32000"/>
              </a:srgbClr>
            </a:outerShdw>
            <a:reflection blurRad="6350" stA="50000" endA="300" endPos="55000" dir="5400000" sy="-100000" algn="bl" rotWithShape="0"/>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rtl="1"/>
            <a:r>
              <a:rPr lang="fa-IR" sz="2000" dirty="0" smtClean="0">
                <a:solidFill>
                  <a:schemeClr val="tx1"/>
                </a:solidFill>
                <a:effectLst>
                  <a:outerShdw blurRad="38100" dist="38100" dir="2700000" algn="tl">
                    <a:srgbClr val="000000">
                      <a:alpha val="43137"/>
                    </a:srgbClr>
                  </a:outerShdw>
                </a:effectLst>
                <a:cs typeface="B Homa" pitchFamily="2" charset="-78"/>
              </a:rPr>
              <a:t>الف- شرایط واوضاع و احوال یکی از طرفین</a:t>
            </a:r>
            <a:endParaRPr lang="en-US" sz="2000" dirty="0">
              <a:solidFill>
                <a:schemeClr val="tx1"/>
              </a:solidFill>
              <a:effectLst>
                <a:outerShdw blurRad="38100" dist="38100" dir="2700000" algn="tl">
                  <a:srgbClr val="000000">
                    <a:alpha val="43137"/>
                  </a:srgbClr>
                </a:outerShdw>
              </a:effectLst>
              <a:cs typeface="B Homa" pitchFamily="2" charset="-78"/>
            </a:endParaRPr>
          </a:p>
        </p:txBody>
      </p:sp>
      <p:sp>
        <p:nvSpPr>
          <p:cNvPr id="10" name="TextBox 9"/>
          <p:cNvSpPr txBox="1"/>
          <p:nvPr/>
        </p:nvSpPr>
        <p:spPr>
          <a:xfrm>
            <a:off x="3750590" y="4521198"/>
            <a:ext cx="3084449" cy="995422"/>
          </a:xfrm>
          <a:prstGeom prst="wedgeEllipseCallout">
            <a:avLst>
              <a:gd name="adj1" fmla="val 73667"/>
              <a:gd name="adj2" fmla="val -115660"/>
            </a:avLst>
          </a:prstGeom>
          <a:gradFill flip="none" rotWithShape="1">
            <a:path path="circle">
              <a:fillToRect l="100000" t="100000"/>
            </a:path>
            <a:tileRect r="-100000" b="-100000"/>
          </a:gradFill>
          <a:ln>
            <a:noFill/>
          </a:ln>
          <a:effectLst>
            <a:reflection blurRad="6350" stA="50000" endA="275" endPos="40000" dist="101600" dir="5400000" sy="-100000" algn="bl" rotWithShape="0"/>
          </a:effectLst>
          <a:scene3d>
            <a:camera prst="orthographicFront">
              <a:rot lat="0" lon="0" rev="0"/>
            </a:camera>
            <a:lightRig rig="contrasting" dir="t">
              <a:rot lat="0" lon="0" rev="7800000"/>
            </a:lightRig>
          </a:scene3d>
          <a:sp3d>
            <a:bevelT w="139700" h="139700"/>
          </a:sp3d>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rtl="1"/>
            <a:r>
              <a:rPr lang="fa-IR" sz="2000" dirty="0" smtClean="0">
                <a:solidFill>
                  <a:schemeClr val="tx1"/>
                </a:solidFill>
                <a:effectLst>
                  <a:outerShdw blurRad="38100" dist="38100" dir="2700000" algn="tl">
                    <a:srgbClr val="000000">
                      <a:alpha val="43137"/>
                    </a:srgbClr>
                  </a:outerShdw>
                </a:effectLst>
                <a:cs typeface="B Homa" pitchFamily="2" charset="-78"/>
              </a:rPr>
              <a:t>نحوۀ رفتار او در ایجاد مقدمات اجرا یا در اجرا</a:t>
            </a:r>
            <a:endParaRPr lang="en-US" sz="2000" dirty="0">
              <a:solidFill>
                <a:schemeClr val="tx1"/>
              </a:solidFill>
              <a:effectLst>
                <a:outerShdw blurRad="38100" dist="38100" dir="2700000" algn="tl">
                  <a:srgbClr val="000000">
                    <a:alpha val="43137"/>
                  </a:srgbClr>
                </a:outerShdw>
              </a:effectLst>
              <a:cs typeface="B Homa" pitchFamily="2" charset="-78"/>
            </a:endParaRPr>
          </a:p>
        </p:txBody>
      </p:sp>
    </p:spTree>
    <p:extLst>
      <p:ext uri="{BB962C8B-B14F-4D97-AF65-F5344CB8AC3E}">
        <p14:creationId xmlns:p14="http://schemas.microsoft.com/office/powerpoint/2010/main" val="101107116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3">
                                            <p:txEl>
                                              <p:pRg st="0" end="0"/>
                                            </p:txEl>
                                          </p:spTgt>
                                        </p:tgtEl>
                                      </p:cBhvr>
                                    </p:animEffect>
                                  </p:childTnLst>
                                </p:cTn>
                              </p:par>
                            </p:childTnLst>
                          </p:cTn>
                        </p:par>
                        <p:par>
                          <p:cTn id="16" fill="hold">
                            <p:stCondLst>
                              <p:cond delay="1500"/>
                            </p:stCondLst>
                            <p:childTnLst>
                              <p:par>
                                <p:cTn id="17" presetID="45"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anim calcmode="lin" valueType="num">
                                      <p:cBhvr>
                                        <p:cTn id="20" dur="2000" fill="hold"/>
                                        <p:tgtEl>
                                          <p:spTgt spid="9"/>
                                        </p:tgtEl>
                                        <p:attrNameLst>
                                          <p:attrName>ppt_w</p:attrName>
                                        </p:attrNameLst>
                                      </p:cBhvr>
                                      <p:tavLst>
                                        <p:tav tm="0" fmla="#ppt_w*sin(2.5*pi*$)">
                                          <p:val>
                                            <p:fltVal val="0"/>
                                          </p:val>
                                        </p:tav>
                                        <p:tav tm="100000">
                                          <p:val>
                                            <p:fltVal val="1"/>
                                          </p:val>
                                        </p:tav>
                                      </p:tavLst>
                                    </p:anim>
                                    <p:anim calcmode="lin" valueType="num">
                                      <p:cBhvr>
                                        <p:cTn id="21" dur="2000" fill="hold"/>
                                        <p:tgtEl>
                                          <p:spTgt spid="9"/>
                                        </p:tgtEl>
                                        <p:attrNameLst>
                                          <p:attrName>ppt_h</p:attrName>
                                        </p:attrNameLst>
                                      </p:cBhvr>
                                      <p:tavLst>
                                        <p:tav tm="0">
                                          <p:val>
                                            <p:strVal val="#ppt_h"/>
                                          </p:val>
                                        </p:tav>
                                        <p:tav tm="100000">
                                          <p:val>
                                            <p:strVal val="#ppt_h"/>
                                          </p:val>
                                        </p:tav>
                                      </p:tavLst>
                                    </p:anim>
                                  </p:childTnLst>
                                </p:cTn>
                              </p:par>
                            </p:childTnLst>
                          </p:cTn>
                        </p:par>
                        <p:par>
                          <p:cTn id="22" fill="hold">
                            <p:stCondLst>
                              <p:cond delay="3500"/>
                            </p:stCondLst>
                            <p:childTnLst>
                              <p:par>
                                <p:cTn id="23" presetID="45"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ppt_w</p:attrName>
                                        </p:attrNameLst>
                                      </p:cBhvr>
                                      <p:tavLst>
                                        <p:tav tm="0" fmla="#ppt_w*sin(2.5*pi*$)">
                                          <p:val>
                                            <p:fltVal val="0"/>
                                          </p:val>
                                        </p:tav>
                                        <p:tav tm="100000">
                                          <p:val>
                                            <p:fltVal val="1"/>
                                          </p:val>
                                        </p:tav>
                                      </p:tavLst>
                                    </p:anim>
                                    <p:anim calcmode="lin" valueType="num">
                                      <p:cBhvr>
                                        <p:cTn id="2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6887" y="232227"/>
            <a:ext cx="10018713" cy="1752599"/>
          </a:xfrm>
        </p:spPr>
        <p:txBody>
          <a:bodyPr>
            <a:normAutofit/>
          </a:bodyPr>
          <a:lstStyle/>
          <a:p>
            <a:r>
              <a:rPr lang="fa-IR" b="1" dirty="0" smtClean="0">
                <a:cs typeface="B Titr" panose="00000700000000000000" pitchFamily="2" charset="-78"/>
              </a:rPr>
              <a:t>نقصان فاحش در توانایی اجرای تعهد یا در اعتبار متعهد</a:t>
            </a:r>
            <a:endParaRPr lang="en-US" b="1" dirty="0">
              <a:cs typeface="B Titr" panose="00000700000000000000" pitchFamily="2" charset="-78"/>
            </a:endParaRPr>
          </a:p>
        </p:txBody>
      </p:sp>
      <p:sp>
        <p:nvSpPr>
          <p:cNvPr id="15" name="Down Arrow Callout 14"/>
          <p:cNvSpPr/>
          <p:nvPr/>
        </p:nvSpPr>
        <p:spPr>
          <a:xfrm>
            <a:off x="6776243" y="2479349"/>
            <a:ext cx="4644571" cy="899886"/>
          </a:xfrm>
          <a:prstGeom prst="downArrowCallou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lin ang="10800000" scaled="1"/>
            <a:tileRect/>
          </a:gradFill>
          <a:effectLst>
            <a:outerShdw blurRad="50800" dist="38100" dir="5400000" algn="t" rotWithShape="0">
              <a:schemeClr val="accent6">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solidFill>
                  <a:schemeClr val="tx1"/>
                </a:solidFill>
              </a:rPr>
              <a:t>علت نقصان اهمیتی ندارد.</a:t>
            </a:r>
            <a:endParaRPr lang="en-US" sz="2400" dirty="0">
              <a:solidFill>
                <a:schemeClr val="tx1"/>
              </a:solidFill>
            </a:endParaRPr>
          </a:p>
        </p:txBody>
      </p:sp>
      <p:sp>
        <p:nvSpPr>
          <p:cNvPr id="21" name="Wave 20"/>
          <p:cNvSpPr/>
          <p:nvPr/>
        </p:nvSpPr>
        <p:spPr>
          <a:xfrm>
            <a:off x="2178127" y="2293369"/>
            <a:ext cx="3541485" cy="958055"/>
          </a:xfrm>
          <a:prstGeom prst="wave">
            <a:avLst/>
          </a:prstGeom>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a:solidFill>
                  <a:schemeClr val="tx1"/>
                </a:solidFill>
              </a:rPr>
              <a:t>ممکن است مربوط به بایع باشد یاخریدار.</a:t>
            </a:r>
            <a:endParaRPr lang="en-US" dirty="0">
              <a:solidFill>
                <a:schemeClr val="tx1"/>
              </a:solidFill>
            </a:endParaRPr>
          </a:p>
        </p:txBody>
      </p:sp>
      <p:sp>
        <p:nvSpPr>
          <p:cNvPr id="25" name="Explosion 2 24"/>
          <p:cNvSpPr/>
          <p:nvPr/>
        </p:nvSpPr>
        <p:spPr>
          <a:xfrm>
            <a:off x="6245817" y="3501798"/>
            <a:ext cx="5539783" cy="2231456"/>
          </a:xfrm>
          <a:prstGeom prst="irregularSeal2">
            <a:avLst/>
          </a:prstGeom>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t>امکان دارد امری شخصی(ورشکستگی)یا نوعی بوده</a:t>
            </a:r>
            <a:br>
              <a:rPr lang="fa-IR" dirty="0" smtClean="0"/>
            </a:br>
            <a:r>
              <a:rPr lang="fa-IR" dirty="0" smtClean="0"/>
              <a:t>(اعتصاب)</a:t>
            </a:r>
            <a:endParaRPr lang="en-US" dirty="0"/>
          </a:p>
        </p:txBody>
      </p:sp>
    </p:spTree>
    <p:extLst>
      <p:ext uri="{BB962C8B-B14F-4D97-AF65-F5344CB8AC3E}">
        <p14:creationId xmlns:p14="http://schemas.microsoft.com/office/powerpoint/2010/main" val="3736959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circle(in)">
                                      <p:cBhvr>
                                        <p:cTn id="13" dur="2000"/>
                                        <p:tgtEl>
                                          <p:spTgt spid="15"/>
                                        </p:tgtEl>
                                      </p:cBhvr>
                                    </p:animEffect>
                                  </p:childTnLst>
                                </p:cTn>
                              </p:par>
                            </p:childTnLst>
                          </p:cTn>
                        </p:par>
                        <p:par>
                          <p:cTn id="14" fill="hold">
                            <p:stCondLst>
                              <p:cond delay="3000"/>
                            </p:stCondLst>
                            <p:childTnLst>
                              <p:par>
                                <p:cTn id="15" presetID="21" presetClass="entr" presetSubtype="1"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par>
                          <p:cTn id="18" fill="hold">
                            <p:stCondLst>
                              <p:cond delay="5000"/>
                            </p:stCondLst>
                            <p:childTnLst>
                              <p:par>
                                <p:cTn id="19" presetID="21" presetClass="entr" presetSubtype="1"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heel(1)">
                                      <p:cBhvr>
                                        <p:cTn id="21"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animBg="1"/>
      <p:bldP spid="21"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6099"/>
            <a:ext cx="10018713" cy="1752599"/>
          </a:xfrm>
        </p:spPr>
        <p:txBody>
          <a:bodyPr>
            <a:normAutofit/>
          </a:bodyPr>
          <a:lstStyle/>
          <a:p>
            <a:r>
              <a:rPr lang="fa-IR" b="1" dirty="0" smtClean="0">
                <a:cs typeface="B Titr" panose="00000700000000000000" pitchFamily="2" charset="-78"/>
              </a:rPr>
              <a:t>رفتار متعهد در ایجاد مقدمات اجرا یا دراجرای قرارداد</a:t>
            </a:r>
            <a:endParaRPr lang="en-US" b="1" dirty="0">
              <a:cs typeface="B Titr" panose="00000700000000000000" pitchFamily="2" charset="-78"/>
            </a:endParaRPr>
          </a:p>
        </p:txBody>
      </p:sp>
      <p:sp>
        <p:nvSpPr>
          <p:cNvPr id="6" name="Cloud 5"/>
          <p:cNvSpPr/>
          <p:nvPr/>
        </p:nvSpPr>
        <p:spPr>
          <a:xfrm>
            <a:off x="4825217" y="2110154"/>
            <a:ext cx="6379403" cy="967897"/>
          </a:xfrm>
          <a:prstGeom prst="cloud">
            <a:avLst/>
          </a:prstGeom>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100000" b="100000"/>
            </a:path>
            <a:tileRect t="-100000" r="-100000"/>
          </a:gradFill>
          <a:effectLst>
            <a:outerShdw blurRad="50800" dist="38100" dir="16200000"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ctr"/>
            <a:r>
              <a:rPr lang="fa-IR" dirty="0" smtClean="0">
                <a:solidFill>
                  <a:schemeClr val="tx1"/>
                </a:solidFill>
              </a:rPr>
              <a:t>مقدمات اجرا مثل تحویل اسناد و تشریفات مربوط به پرداخت</a:t>
            </a:r>
            <a:endParaRPr lang="en-US" dirty="0">
              <a:solidFill>
                <a:schemeClr val="tx1"/>
              </a:solidFill>
            </a:endParaRPr>
          </a:p>
        </p:txBody>
      </p:sp>
      <p:sp>
        <p:nvSpPr>
          <p:cNvPr id="10" name="Flowchart: Document 9"/>
          <p:cNvSpPr/>
          <p:nvPr/>
        </p:nvSpPr>
        <p:spPr>
          <a:xfrm>
            <a:off x="1786469" y="4104002"/>
            <a:ext cx="10018713" cy="1996225"/>
          </a:xfrm>
          <a:prstGeom prst="flowChartDocumen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ln/>
        </p:spPr>
        <p:style>
          <a:lnRef idx="1">
            <a:schemeClr val="accent6"/>
          </a:lnRef>
          <a:fillRef idx="2">
            <a:schemeClr val="accent6"/>
          </a:fillRef>
          <a:effectRef idx="1">
            <a:schemeClr val="accent6"/>
          </a:effectRef>
          <a:fontRef idx="minor">
            <a:schemeClr val="dk1"/>
          </a:fontRef>
        </p:style>
        <p:txBody>
          <a:bodyPr rtlCol="0" anchor="ctr"/>
          <a:lstStyle/>
          <a:p>
            <a:pPr algn="r"/>
            <a:endParaRPr lang="fa-IR" dirty="0"/>
          </a:p>
          <a:p>
            <a:pPr algn="r"/>
            <a:r>
              <a:rPr lang="fa-IR" sz="2000" dirty="0">
                <a:ln w="0"/>
                <a:solidFill>
                  <a:schemeClr val="tx1"/>
                </a:solidFill>
                <a:effectLst>
                  <a:outerShdw blurRad="38100" dist="19050" dir="2700000" algn="tl" rotWithShape="0">
                    <a:schemeClr val="dk1">
                      <a:alpha val="40000"/>
                    </a:schemeClr>
                  </a:outerShdw>
                </a:effectLst>
              </a:rPr>
              <a:t>سؤال: آیا منظور از «اجرای قرارداد» همان قراردادیست که معلق می شود</a:t>
            </a:r>
            <a:r>
              <a:rPr lang="fa-IR" sz="2000" dirty="0" smtClean="0">
                <a:ln w="0"/>
                <a:solidFill>
                  <a:schemeClr val="tx1"/>
                </a:solidFill>
                <a:effectLst>
                  <a:outerShdw blurRad="38100" dist="19050" dir="2700000" algn="tl" rotWithShape="0">
                    <a:schemeClr val="dk1">
                      <a:alpha val="40000"/>
                    </a:schemeClr>
                  </a:outerShdw>
                </a:effectLst>
              </a:rPr>
              <a:t>؟</a:t>
            </a:r>
            <a:br>
              <a:rPr lang="fa-IR" sz="2000" dirty="0" smtClean="0">
                <a:ln w="0"/>
                <a:solidFill>
                  <a:schemeClr val="tx1"/>
                </a:solidFill>
                <a:effectLst>
                  <a:outerShdw blurRad="38100" dist="19050" dir="2700000" algn="tl" rotWithShape="0">
                    <a:schemeClr val="dk1">
                      <a:alpha val="40000"/>
                    </a:schemeClr>
                  </a:outerShdw>
                </a:effectLst>
              </a:rPr>
            </a:br>
            <a:endParaRPr lang="fa-IR" sz="2000" dirty="0">
              <a:ln w="0"/>
              <a:solidFill>
                <a:schemeClr val="tx1"/>
              </a:solidFill>
              <a:effectLst>
                <a:outerShdw blurRad="38100" dist="19050" dir="2700000" algn="tl" rotWithShape="0">
                  <a:schemeClr val="dk1">
                    <a:alpha val="40000"/>
                  </a:schemeClr>
                </a:outerShdw>
              </a:effectLst>
            </a:endParaRPr>
          </a:p>
          <a:p>
            <a:pPr algn="r"/>
            <a:r>
              <a:rPr lang="fa-IR" dirty="0">
                <a:solidFill>
                  <a:schemeClr val="tx2">
                    <a:lumMod val="50000"/>
                  </a:schemeClr>
                </a:solidFill>
              </a:rPr>
              <a:t>برخی مفسران معتقدند: معنای این قسمت عدم اجرای قراردادهای مشابه در گذشته می باشد.</a:t>
            </a:r>
            <a:br>
              <a:rPr lang="fa-IR" dirty="0">
                <a:solidFill>
                  <a:schemeClr val="tx2">
                    <a:lumMod val="50000"/>
                  </a:schemeClr>
                </a:solidFill>
              </a:rPr>
            </a:br>
            <a:r>
              <a:rPr lang="fa-IR" dirty="0">
                <a:solidFill>
                  <a:schemeClr val="tx2">
                    <a:lumMod val="50000"/>
                  </a:schemeClr>
                </a:solidFill>
              </a:rPr>
              <a:t>برخی دیگر :منظور از </a:t>
            </a:r>
            <a:r>
              <a:rPr lang="fa-IR" dirty="0" smtClean="0">
                <a:solidFill>
                  <a:schemeClr val="tx2">
                    <a:lumMod val="50000"/>
                  </a:schemeClr>
                </a:solidFill>
              </a:rPr>
              <a:t>نحوۀ رفتار متعهد دراجرای </a:t>
            </a:r>
            <a:r>
              <a:rPr lang="fa-IR" dirty="0">
                <a:solidFill>
                  <a:schemeClr val="tx2">
                    <a:lumMod val="50000"/>
                  </a:schemeClr>
                </a:solidFill>
              </a:rPr>
              <a:t>قرارداد را همان قراردادی که معلق می شود،می دانند.</a:t>
            </a:r>
            <a:endParaRPr lang="en-US" dirty="0">
              <a:solidFill>
                <a:schemeClr val="tx2">
                  <a:lumMod val="50000"/>
                </a:schemeClr>
              </a:solidFill>
            </a:endParaRPr>
          </a:p>
        </p:txBody>
      </p:sp>
    </p:spTree>
    <p:extLst>
      <p:ext uri="{BB962C8B-B14F-4D97-AF65-F5344CB8AC3E}">
        <p14:creationId xmlns:p14="http://schemas.microsoft.com/office/powerpoint/2010/main" val="258251909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1000" fill="hold"/>
                                        <p:tgtEl>
                                          <p:spTgt spid="10"/>
                                        </p:tgtEl>
                                        <p:attrNameLst>
                                          <p:attrName>ppt_w</p:attrName>
                                        </p:attrNameLst>
                                      </p:cBhvr>
                                      <p:tavLst>
                                        <p:tav tm="0">
                                          <p:val>
                                            <p:fltVal val="0"/>
                                          </p:val>
                                        </p:tav>
                                        <p:tav tm="100000">
                                          <p:val>
                                            <p:strVal val="#ppt_w"/>
                                          </p:val>
                                        </p:tav>
                                      </p:tavLst>
                                    </p:anim>
                                    <p:anim calcmode="lin" valueType="num">
                                      <p:cBhvr>
                                        <p:cTn id="18" dur="1000" fill="hold"/>
                                        <p:tgtEl>
                                          <p:spTgt spid="10"/>
                                        </p:tgtEl>
                                        <p:attrNameLst>
                                          <p:attrName>ppt_h</p:attrName>
                                        </p:attrNameLst>
                                      </p:cBhvr>
                                      <p:tavLst>
                                        <p:tav tm="0">
                                          <p:val>
                                            <p:fltVal val="0"/>
                                          </p:val>
                                        </p:tav>
                                        <p:tav tm="100000">
                                          <p:val>
                                            <p:strVal val="#ppt_h"/>
                                          </p:val>
                                        </p:tav>
                                      </p:tavLst>
                                    </p:anim>
                                    <p:animEffect transition="in" filter="fade">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73678"/>
            <a:ext cx="10018713" cy="1752599"/>
          </a:xfrm>
        </p:spPr>
        <p:txBody>
          <a:bodyPr/>
          <a:lstStyle/>
          <a:p>
            <a:r>
              <a:rPr lang="fa-IR" b="1" dirty="0">
                <a:cs typeface="B Titr" pitchFamily="2" charset="-78"/>
              </a:rPr>
              <a:t>منع تسلیم کالای ارسالی</a:t>
            </a:r>
            <a:endParaRPr lang="en-US" dirty="0">
              <a:cs typeface="B Titr" pitchFamily="2" charset="-78"/>
            </a:endParaRPr>
          </a:p>
        </p:txBody>
      </p:sp>
      <p:sp>
        <p:nvSpPr>
          <p:cNvPr id="3" name="Content Placeholder 2"/>
          <p:cNvSpPr>
            <a:spLocks noGrp="1"/>
          </p:cNvSpPr>
          <p:nvPr>
            <p:ph idx="1"/>
          </p:nvPr>
        </p:nvSpPr>
        <p:spPr>
          <a:xfrm>
            <a:off x="1589241" y="2217294"/>
            <a:ext cx="10018713" cy="2249775"/>
          </a:xfrm>
        </p:spPr>
        <p:txBody>
          <a:bodyPr>
            <a:normAutofit lnSpcReduction="10000"/>
          </a:bodyPr>
          <a:lstStyle/>
          <a:p>
            <a:pPr marL="0" indent="0" algn="just" rtl="1">
              <a:lnSpc>
                <a:spcPct val="150000"/>
              </a:lnSpc>
              <a:buNone/>
            </a:pPr>
            <a:r>
              <a:rPr lang="fa-IR" b="1" dirty="0" smtClean="0">
                <a:cs typeface="+mj-cs"/>
              </a:rPr>
              <a:t>بند 2: «چنانچه </a:t>
            </a:r>
            <a:r>
              <a:rPr lang="fa-IR" b="1" dirty="0">
                <a:cs typeface="+mj-cs"/>
              </a:rPr>
              <a:t>بایع پیش از ظهور جهات موصوف </a:t>
            </a:r>
            <a:r>
              <a:rPr lang="fa-IR" b="1" dirty="0" smtClean="0">
                <a:cs typeface="+mj-cs"/>
              </a:rPr>
              <a:t>در بند </a:t>
            </a:r>
            <a:r>
              <a:rPr lang="fa-IR" b="1" dirty="0">
                <a:cs typeface="+mj-cs"/>
              </a:rPr>
              <a:t>پیشین، کالا را ارسال نموده </a:t>
            </a:r>
            <a:r>
              <a:rPr lang="fa-IR" b="1" dirty="0" smtClean="0">
                <a:cs typeface="+mj-cs"/>
              </a:rPr>
              <a:t>باشد، می </a:t>
            </a:r>
            <a:r>
              <a:rPr lang="fa-IR" b="1" dirty="0">
                <a:cs typeface="+mj-cs"/>
              </a:rPr>
              <a:t>تواند از تسلیم آن به مشتری جلوگیری کند هرچند مشتری </a:t>
            </a:r>
            <a:r>
              <a:rPr lang="fa-IR" b="1" dirty="0" smtClean="0">
                <a:cs typeface="+mj-cs"/>
              </a:rPr>
              <a:t>دارای </a:t>
            </a:r>
            <a:r>
              <a:rPr lang="fa-IR" b="1" dirty="0">
                <a:cs typeface="+mj-cs"/>
              </a:rPr>
              <a:t>سندی باشد که او را محق به وضع ید بر کالا می کند</a:t>
            </a:r>
            <a:r>
              <a:rPr lang="fa-IR" b="1" dirty="0" smtClean="0">
                <a:cs typeface="+mj-cs"/>
              </a:rPr>
              <a:t>.»</a:t>
            </a:r>
          </a:p>
        </p:txBody>
      </p:sp>
      <p:sp>
        <p:nvSpPr>
          <p:cNvPr id="4" name="TextBox 3"/>
          <p:cNvSpPr txBox="1"/>
          <p:nvPr/>
        </p:nvSpPr>
        <p:spPr>
          <a:xfrm>
            <a:off x="2023250" y="4003345"/>
            <a:ext cx="5435271" cy="2951619"/>
          </a:xfrm>
          <a:prstGeom prst="cloud">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r" rtl="1"/>
            <a:r>
              <a:rPr lang="fa-IR" sz="2400" dirty="0">
                <a:effectLst>
                  <a:outerShdw blurRad="38100" dist="38100" dir="2700000" algn="tl">
                    <a:srgbClr val="000000">
                      <a:alpha val="43137"/>
                    </a:srgbClr>
                  </a:outerShdw>
                </a:effectLst>
              </a:rPr>
              <a:t>مشروط است </a:t>
            </a:r>
            <a:r>
              <a:rPr lang="fa-IR" sz="2400" dirty="0" smtClean="0">
                <a:effectLst>
                  <a:outerShdw blurRad="38100" dist="38100" dir="2700000" algn="tl">
                    <a:srgbClr val="000000">
                      <a:alpha val="43137"/>
                    </a:srgbClr>
                  </a:outerShdw>
                </a:effectLst>
              </a:rPr>
              <a:t>بر:</a:t>
            </a:r>
          </a:p>
          <a:p>
            <a:pPr marL="457200" indent="-457200" algn="r" rtl="1">
              <a:buAutoNum type="arabicPeriod"/>
            </a:pPr>
            <a:r>
              <a:rPr lang="fa-IR" sz="2400" dirty="0" smtClean="0">
                <a:effectLst>
                  <a:outerShdw blurRad="38100" dist="38100" dir="2700000" algn="tl">
                    <a:srgbClr val="000000">
                      <a:alpha val="43137"/>
                    </a:srgbClr>
                  </a:outerShdw>
                </a:effectLst>
              </a:rPr>
              <a:t>مشخص </a:t>
            </a:r>
            <a:r>
              <a:rPr lang="fa-IR" sz="2400" dirty="0">
                <a:effectLst>
                  <a:outerShdw blurRad="38100" dist="38100" dir="2700000" algn="tl">
                    <a:srgbClr val="000000">
                      <a:alpha val="43137"/>
                    </a:srgbClr>
                  </a:outerShdw>
                </a:effectLst>
              </a:rPr>
              <a:t>شدن جهات تعلیق پس از </a:t>
            </a:r>
            <a:r>
              <a:rPr lang="fa-IR" sz="2400" dirty="0" smtClean="0">
                <a:effectLst>
                  <a:outerShdw blurRad="38100" dist="38100" dir="2700000" algn="tl">
                    <a:srgbClr val="000000">
                      <a:alpha val="43137"/>
                    </a:srgbClr>
                  </a:outerShdw>
                </a:effectLst>
              </a:rPr>
              <a:t>بارگیری</a:t>
            </a:r>
          </a:p>
          <a:p>
            <a:pPr marL="457200" indent="-457200" algn="r" rtl="1">
              <a:buAutoNum type="arabicPeriod"/>
            </a:pPr>
            <a:r>
              <a:rPr lang="fa-IR" sz="2400" dirty="0" smtClean="0">
                <a:effectLst>
                  <a:outerShdw blurRad="38100" dist="38100" dir="2700000" algn="tl">
                    <a:srgbClr val="000000">
                      <a:alpha val="43137"/>
                    </a:srgbClr>
                  </a:outerShdw>
                </a:effectLst>
              </a:rPr>
              <a:t>امکان </a:t>
            </a:r>
            <a:r>
              <a:rPr lang="fa-IR" sz="2400" dirty="0">
                <a:effectLst>
                  <a:outerShdw blurRad="38100" dist="38100" dir="2700000" algn="tl">
                    <a:srgbClr val="000000">
                      <a:alpha val="43137"/>
                    </a:srgbClr>
                  </a:outerShdw>
                </a:effectLst>
              </a:rPr>
              <a:t>کنترل کالا توسط  فروشنده</a:t>
            </a:r>
            <a:endParaRPr lang="en-US" sz="2400" dirty="0">
              <a:effectLst>
                <a:outerShdw blurRad="38100" dist="38100" dir="2700000" algn="tl">
                  <a:srgbClr val="000000">
                    <a:alpha val="43137"/>
                  </a:srgbClr>
                </a:outerShdw>
              </a:effectLst>
            </a:endParaRPr>
          </a:p>
        </p:txBody>
      </p:sp>
      <p:sp>
        <p:nvSpPr>
          <p:cNvPr id="5" name="TextBox 4"/>
          <p:cNvSpPr txBox="1"/>
          <p:nvPr/>
        </p:nvSpPr>
        <p:spPr>
          <a:xfrm>
            <a:off x="7638826" y="4565559"/>
            <a:ext cx="3475641" cy="1827193"/>
          </a:xfrm>
          <a:prstGeom prst="cloud">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wrap="square" rtlCol="0">
            <a:spAutoFit/>
          </a:bodyPr>
          <a:lstStyle/>
          <a:p>
            <a:pPr algn="r" rtl="1">
              <a:lnSpc>
                <a:spcPct val="150000"/>
              </a:lnSpc>
            </a:pPr>
            <a:r>
              <a:rPr lang="fa-IR" sz="2400" dirty="0">
                <a:effectLst>
                  <a:outerShdw blurRad="38100" dist="38100" dir="2700000" algn="tl">
                    <a:srgbClr val="000000">
                      <a:alpha val="43137"/>
                    </a:srgbClr>
                  </a:outerShdw>
                </a:effectLst>
                <a:cs typeface="+mj-cs"/>
              </a:rPr>
              <a:t> این بند مختص فروشنده </a:t>
            </a:r>
            <a:r>
              <a:rPr lang="fa-IR" sz="2400" dirty="0" smtClean="0">
                <a:effectLst>
                  <a:outerShdw blurRad="38100" dist="38100" dir="2700000" algn="tl">
                    <a:srgbClr val="000000">
                      <a:alpha val="43137"/>
                    </a:srgbClr>
                  </a:outerShdw>
                </a:effectLst>
                <a:cs typeface="+mj-cs"/>
              </a:rPr>
              <a:t>است</a:t>
            </a:r>
            <a:endParaRPr lang="en-US" sz="2400" dirty="0">
              <a:effectLst>
                <a:outerShdw blurRad="38100" dist="38100" dir="2700000" algn="tl">
                  <a:srgbClr val="000000">
                    <a:alpha val="43137"/>
                  </a:srgbClr>
                </a:outerShdw>
              </a:effectLst>
              <a:cs typeface="+mj-cs"/>
            </a:endParaRPr>
          </a:p>
        </p:txBody>
      </p:sp>
    </p:spTree>
    <p:extLst>
      <p:ext uri="{BB962C8B-B14F-4D97-AF65-F5344CB8AC3E}">
        <p14:creationId xmlns:p14="http://schemas.microsoft.com/office/powerpoint/2010/main" val="27700682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right)">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childTnLst>
                          </p:cTn>
                        </p:par>
                        <p:par>
                          <p:cTn id="19" fill="hold">
                            <p:stCondLst>
                              <p:cond delay="2000"/>
                            </p:stCondLst>
                            <p:childTnLst>
                              <p:par>
                                <p:cTn id="20" presetID="6"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flipH="1">
            <a:off x="6880485" y="967742"/>
            <a:ext cx="4422096" cy="1477328"/>
          </a:xfrm>
          <a:prstGeom prst="homePlate">
            <a:avLst/>
          </a:prstGeom>
          <a:solidFill>
            <a:schemeClr val="tx2">
              <a:lumMod val="25000"/>
              <a:lumOff val="75000"/>
            </a:schemeClr>
          </a:solidFill>
          <a:ln>
            <a:solidFill>
              <a:schemeClr val="bg1">
                <a:lumMod val="85000"/>
              </a:schemeClr>
            </a:solidFill>
          </a:ln>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lnSpc>
                <a:spcPct val="150000"/>
              </a:lnSpc>
            </a:pPr>
            <a:r>
              <a:rPr lang="fa-IR" sz="2400" dirty="0">
                <a:solidFill>
                  <a:schemeClr val="tx1"/>
                </a:solidFill>
                <a:effectLst>
                  <a:outerShdw blurRad="38100" dist="38100" dir="2700000" algn="tl">
                    <a:srgbClr val="000000">
                      <a:alpha val="43137"/>
                    </a:srgbClr>
                  </a:outerShdw>
                </a:effectLst>
                <a:cs typeface="B Homa" pitchFamily="2" charset="-78"/>
              </a:rPr>
              <a:t>این اقدام فروشنده فقط در رابطه میان او و خریدار موثر است</a:t>
            </a:r>
            <a:endParaRPr lang="en-US" sz="2400" dirty="0">
              <a:solidFill>
                <a:schemeClr val="tx1"/>
              </a:solidFill>
              <a:effectLst>
                <a:outerShdw blurRad="38100" dist="38100" dir="2700000" algn="tl">
                  <a:srgbClr val="000000">
                    <a:alpha val="43137"/>
                  </a:srgbClr>
                </a:outerShdw>
              </a:effectLst>
              <a:cs typeface="B Homa" pitchFamily="2" charset="-78"/>
            </a:endParaRPr>
          </a:p>
          <a:p>
            <a:pPr algn="r" rtl="1"/>
            <a:endParaRPr lang="en-US" dirty="0">
              <a:solidFill>
                <a:schemeClr val="tx1"/>
              </a:solidFill>
            </a:endParaRPr>
          </a:p>
        </p:txBody>
      </p:sp>
      <p:sp>
        <p:nvSpPr>
          <p:cNvPr id="5" name="TextBox 4"/>
          <p:cNvSpPr txBox="1"/>
          <p:nvPr/>
        </p:nvSpPr>
        <p:spPr>
          <a:xfrm flipH="1">
            <a:off x="5291528" y="2619160"/>
            <a:ext cx="6011053" cy="1154162"/>
          </a:xfrm>
          <a:prstGeom prst="homePlate">
            <a:avLst/>
          </a:prstGeom>
          <a:solidFill>
            <a:schemeClr val="tx2">
              <a:lumMod val="25000"/>
              <a:lumOff val="75000"/>
            </a:schemeClr>
          </a:solidFill>
          <a:ln>
            <a:solidFill>
              <a:schemeClr val="bg1">
                <a:lumMod val="85000"/>
              </a:schemeClr>
            </a:solidFill>
          </a:ln>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lnSpc>
                <a:spcPct val="150000"/>
              </a:lnSpc>
            </a:pPr>
            <a:r>
              <a:rPr lang="fa-IR" sz="2400" dirty="0">
                <a:solidFill>
                  <a:schemeClr val="tx1"/>
                </a:solidFill>
                <a:effectLst>
                  <a:outerShdw blurRad="38100" dist="38100" dir="2700000" algn="tl">
                    <a:srgbClr val="000000">
                      <a:alpha val="43137"/>
                    </a:srgbClr>
                  </a:outerShdw>
                </a:effectLst>
                <a:cs typeface="B Homa" pitchFamily="2" charset="-78"/>
              </a:rPr>
              <a:t>درمورد شخص ثالث که کالا قبل از تسلیم، بطور قانونی به آنها منتقل شده اثری ندارد </a:t>
            </a:r>
            <a:r>
              <a:rPr lang="fa-IR" sz="2400" dirty="0" smtClean="0">
                <a:solidFill>
                  <a:schemeClr val="tx1"/>
                </a:solidFill>
                <a:effectLst>
                  <a:outerShdw blurRad="38100" dist="38100" dir="2700000" algn="tl">
                    <a:srgbClr val="000000">
                      <a:alpha val="43137"/>
                    </a:srgbClr>
                  </a:outerShdw>
                </a:effectLst>
                <a:cs typeface="B Homa" pitchFamily="2" charset="-78"/>
              </a:rPr>
              <a:t>مگر:</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6" name="TextBox 5"/>
          <p:cNvSpPr txBox="1"/>
          <p:nvPr/>
        </p:nvSpPr>
        <p:spPr>
          <a:xfrm flipH="1">
            <a:off x="7688703" y="4027596"/>
            <a:ext cx="3613878" cy="1200329"/>
          </a:xfrm>
          <a:prstGeom prst="homePlate">
            <a:avLst/>
          </a:prstGeom>
          <a:solidFill>
            <a:schemeClr val="tx2">
              <a:lumMod val="25000"/>
              <a:lumOff val="75000"/>
            </a:schemeClr>
          </a:solidFill>
          <a:ln>
            <a:solidFill>
              <a:schemeClr val="bg1">
                <a:lumMod val="85000"/>
              </a:schemeClr>
            </a:solidFill>
          </a:ln>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lnSpc>
                <a:spcPct val="150000"/>
              </a:lnSpc>
            </a:pPr>
            <a:r>
              <a:rPr lang="fa-IR" sz="2400" dirty="0">
                <a:solidFill>
                  <a:schemeClr val="tx1"/>
                </a:solidFill>
                <a:effectLst>
                  <a:outerShdw blurRad="38100" dist="38100" dir="2700000" algn="tl">
                    <a:srgbClr val="000000">
                      <a:alpha val="43137"/>
                    </a:srgbClr>
                  </a:outerShdw>
                </a:effectLst>
                <a:cs typeface="B Homa" pitchFamily="2" charset="-78"/>
              </a:rPr>
              <a:t>در رابطه میان متصدی حمل و خریدار هم اثری ندارد </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8" name="TextBox 7"/>
          <p:cNvSpPr txBox="1"/>
          <p:nvPr/>
        </p:nvSpPr>
        <p:spPr>
          <a:xfrm>
            <a:off x="1978702" y="1536206"/>
            <a:ext cx="2998032" cy="995422"/>
          </a:xfrm>
          <a:prstGeom prst="wedgeEllipseCallout">
            <a:avLst>
              <a:gd name="adj1" fmla="val 55667"/>
              <a:gd name="adj2" fmla="val 113629"/>
            </a:avLst>
          </a:prstGeom>
          <a:solidFill>
            <a:schemeClr val="accent1">
              <a:lumMod val="60000"/>
              <a:lumOff val="40000"/>
            </a:schemeClr>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pPr algn="r" rtl="1"/>
            <a:r>
              <a:rPr lang="fa-IR" sz="2000" dirty="0">
                <a:solidFill>
                  <a:schemeClr val="tx1"/>
                </a:solidFill>
                <a:effectLst>
                  <a:outerShdw blurRad="38100" dist="38100" dir="2700000" algn="tl">
                    <a:srgbClr val="000000">
                      <a:alpha val="43137"/>
                    </a:srgbClr>
                  </a:outerShdw>
                </a:effectLst>
                <a:cs typeface="B Homa" pitchFamily="2" charset="-78"/>
              </a:rPr>
              <a:t>ثالث فاقد حسن نیت بوده باشد</a:t>
            </a:r>
            <a:endParaRPr lang="en-US" sz="2000" dirty="0">
              <a:solidFill>
                <a:schemeClr val="tx1"/>
              </a:solidFill>
              <a:effectLst>
                <a:outerShdw blurRad="38100" dist="38100" dir="2700000" algn="tl">
                  <a:srgbClr val="000000">
                    <a:alpha val="43137"/>
                  </a:srgbClr>
                </a:outerShdw>
              </a:effectLst>
              <a:cs typeface="B Homa" pitchFamily="2" charset="-78"/>
            </a:endParaRPr>
          </a:p>
        </p:txBody>
      </p:sp>
      <p:sp>
        <p:nvSpPr>
          <p:cNvPr id="9" name="TextBox 8"/>
          <p:cNvSpPr txBox="1"/>
          <p:nvPr/>
        </p:nvSpPr>
        <p:spPr>
          <a:xfrm>
            <a:off x="1201711" y="2619160"/>
            <a:ext cx="2998032" cy="1168539"/>
          </a:xfrm>
          <a:prstGeom prst="wedgeEllipseCallout">
            <a:avLst>
              <a:gd name="adj1" fmla="val 80667"/>
              <a:gd name="adj2" fmla="val 4924"/>
            </a:avLst>
          </a:prstGeom>
          <a:solidFill>
            <a:schemeClr val="accent1">
              <a:lumMod val="60000"/>
              <a:lumOff val="40000"/>
            </a:schemeClr>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pPr algn="r" rtl="1"/>
            <a:r>
              <a:rPr lang="fa-IR" sz="2400" dirty="0">
                <a:solidFill>
                  <a:schemeClr val="tx1"/>
                </a:solidFill>
                <a:effectLst>
                  <a:outerShdw blurRad="38100" dist="38100" dir="2700000" algn="tl">
                    <a:srgbClr val="000000">
                      <a:alpha val="43137"/>
                    </a:srgbClr>
                  </a:outerShdw>
                </a:effectLst>
                <a:cs typeface="B Homa" pitchFamily="2" charset="-78"/>
              </a:rPr>
              <a:t>در قرارداد خلافش شرط شده باشد</a:t>
            </a:r>
            <a:endParaRPr lang="en-US" sz="2400" dirty="0">
              <a:solidFill>
                <a:schemeClr val="tx1"/>
              </a:solidFill>
              <a:effectLst>
                <a:outerShdw blurRad="38100" dist="38100" dir="2700000" algn="tl">
                  <a:srgbClr val="000000">
                    <a:alpha val="43137"/>
                  </a:srgbClr>
                </a:outerShdw>
              </a:effectLst>
              <a:cs typeface="B Homa" pitchFamily="2" charset="-78"/>
            </a:endParaRPr>
          </a:p>
        </p:txBody>
      </p:sp>
      <p:sp>
        <p:nvSpPr>
          <p:cNvPr id="10" name="TextBox 9"/>
          <p:cNvSpPr txBox="1"/>
          <p:nvPr/>
        </p:nvSpPr>
        <p:spPr>
          <a:xfrm>
            <a:off x="1384092" y="4314216"/>
            <a:ext cx="2998032" cy="1428214"/>
          </a:xfrm>
          <a:prstGeom prst="wedgeEllipseCallout">
            <a:avLst>
              <a:gd name="adj1" fmla="val 73667"/>
              <a:gd name="adj2" fmla="val -115660"/>
            </a:avLst>
          </a:prstGeom>
          <a:solidFill>
            <a:schemeClr val="accent1">
              <a:lumMod val="60000"/>
              <a:lumOff val="40000"/>
            </a:schemeClr>
          </a:solidFill>
        </p:spPr>
        <p:style>
          <a:lnRef idx="0">
            <a:schemeClr val="accent5"/>
          </a:lnRef>
          <a:fillRef idx="3">
            <a:schemeClr val="accent5"/>
          </a:fillRef>
          <a:effectRef idx="3">
            <a:schemeClr val="accent5"/>
          </a:effectRef>
          <a:fontRef idx="minor">
            <a:schemeClr val="lt1"/>
          </a:fontRef>
        </p:style>
        <p:txBody>
          <a:bodyPr wrap="square" rtlCol="0">
            <a:spAutoFit/>
          </a:bodyPr>
          <a:lstStyle/>
          <a:p>
            <a:pPr algn="l"/>
            <a:r>
              <a:rPr lang="fa-IR" sz="2000" dirty="0">
                <a:solidFill>
                  <a:schemeClr val="tx1"/>
                </a:solidFill>
                <a:effectLst>
                  <a:outerShdw blurRad="38100" dist="38100" dir="2700000" algn="tl">
                    <a:srgbClr val="000000">
                      <a:alpha val="43137"/>
                    </a:srgbClr>
                  </a:outerShdw>
                </a:effectLst>
                <a:cs typeface="B Homa" pitchFamily="2" charset="-78"/>
              </a:rPr>
              <a:t> طبق قانون حاکم بر قرارداد، این حق به فروشنده داده شود</a:t>
            </a:r>
            <a:endParaRPr lang="en-US" sz="2000" dirty="0">
              <a:solidFill>
                <a:schemeClr val="tx1"/>
              </a:solidFill>
              <a:effectLst>
                <a:outerShdw blurRad="38100" dist="38100" dir="2700000" algn="tl">
                  <a:srgbClr val="000000">
                    <a:alpha val="43137"/>
                  </a:srgbClr>
                </a:outerShdw>
              </a:effectLst>
              <a:cs typeface="B Homa" pitchFamily="2" charset="-78"/>
            </a:endParaRPr>
          </a:p>
        </p:txBody>
      </p:sp>
      <p:sp>
        <p:nvSpPr>
          <p:cNvPr id="11" name="TextBox 10"/>
          <p:cNvSpPr txBox="1"/>
          <p:nvPr/>
        </p:nvSpPr>
        <p:spPr>
          <a:xfrm>
            <a:off x="1553379" y="5808261"/>
            <a:ext cx="9202064" cy="733663"/>
          </a:xfrm>
          <a:prstGeom prst="doubleWave">
            <a:avLst>
              <a:gd name="adj1" fmla="val 12500"/>
              <a:gd name="adj2" fmla="val 0"/>
            </a:avLst>
          </a:prstGeom>
          <a:solidFill>
            <a:schemeClr val="accent6">
              <a:lumMod val="40000"/>
              <a:lumOff val="60000"/>
            </a:schemeClr>
          </a:solidFill>
          <a:ln>
            <a:solidFill>
              <a:schemeClr val="accent6">
                <a:lumMod val="75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pPr algn="r" rtl="1"/>
            <a:r>
              <a:rPr lang="fa-IR" dirty="0" smtClean="0">
                <a:solidFill>
                  <a:schemeClr val="tx1"/>
                </a:solidFill>
                <a:effectLst>
                  <a:outerShdw blurRad="38100" dist="38100" dir="2700000" algn="tl">
                    <a:srgbClr val="000000">
                      <a:alpha val="43137"/>
                    </a:srgbClr>
                  </a:outerShdw>
                </a:effectLst>
                <a:cs typeface="B Homa" pitchFamily="2" charset="-78"/>
              </a:rPr>
              <a:t>برای </a:t>
            </a:r>
            <a:r>
              <a:rPr lang="fa-IR" dirty="0">
                <a:solidFill>
                  <a:schemeClr val="tx1"/>
                </a:solidFill>
                <a:effectLst>
                  <a:outerShdw blurRad="38100" dist="38100" dir="2700000" algn="tl">
                    <a:srgbClr val="000000">
                      <a:alpha val="43137"/>
                    </a:srgbClr>
                  </a:outerShdw>
                </a:effectLst>
                <a:cs typeface="B Homa" pitchFamily="2" charset="-78"/>
              </a:rPr>
              <a:t>مدت تعلیق اجرای قرارداد سقفی را تعیین نکرده </a:t>
            </a:r>
            <a:r>
              <a:rPr lang="fa-IR" dirty="0" smtClean="0">
                <a:solidFill>
                  <a:schemeClr val="tx1"/>
                </a:solidFill>
                <a:effectLst>
                  <a:outerShdw blurRad="38100" dist="38100" dir="2700000" algn="tl">
                    <a:srgbClr val="000000">
                      <a:alpha val="43137"/>
                    </a:srgbClr>
                  </a:outerShdw>
                </a:effectLst>
                <a:cs typeface="B Homa" pitchFamily="2" charset="-78"/>
              </a:rPr>
              <a:t>اند       ممکن </a:t>
            </a:r>
            <a:r>
              <a:rPr lang="fa-IR" dirty="0">
                <a:solidFill>
                  <a:schemeClr val="tx1"/>
                </a:solidFill>
                <a:effectLst>
                  <a:outerShdw blurRad="38100" dist="38100" dir="2700000" algn="tl">
                    <a:srgbClr val="000000">
                      <a:alpha val="43137"/>
                    </a:srgbClr>
                  </a:outerShdw>
                </a:effectLst>
                <a:cs typeface="B Homa" pitchFamily="2" charset="-78"/>
              </a:rPr>
              <a:t>است به فسخ عملی قرارداد منجر شود</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12" name="Rectangle 11"/>
          <p:cNvSpPr/>
          <p:nvPr/>
        </p:nvSpPr>
        <p:spPr>
          <a:xfrm>
            <a:off x="10725462" y="5653467"/>
            <a:ext cx="1475084" cy="923330"/>
          </a:xfrm>
          <a:prstGeom prst="rect">
            <a:avLst/>
          </a:prstGeom>
          <a:noFill/>
        </p:spPr>
        <p:txBody>
          <a:bodyPr wrap="none" lIns="91440" tIns="45720" rIns="91440" bIns="45720">
            <a:spAutoFit/>
          </a:bodyPr>
          <a:lstStyle/>
          <a:p>
            <a:pPr algn="ctr"/>
            <a:r>
              <a:rPr lang="fa-IR"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Homa" pitchFamily="2" charset="-78"/>
              </a:rPr>
              <a:t>نکته:</a:t>
            </a:r>
            <a:endPar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cxnSp>
        <p:nvCxnSpPr>
          <p:cNvPr id="3" name="Straight Arrow Connector 2"/>
          <p:cNvCxnSpPr/>
          <p:nvPr/>
        </p:nvCxnSpPr>
        <p:spPr>
          <a:xfrm flipH="1">
            <a:off x="5952369" y="6175092"/>
            <a:ext cx="283336" cy="12879"/>
          </a:xfrm>
          <a:prstGeom prst="straightConnector1">
            <a:avLst/>
          </a:prstGeom>
          <a:ln>
            <a:solidFill>
              <a:schemeClr val="accent1">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43618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1000" fill="hold"/>
                                        <p:tgtEl>
                                          <p:spTgt spid="9"/>
                                        </p:tgtEl>
                                        <p:attrNameLst>
                                          <p:attrName>ppt_w</p:attrName>
                                        </p:attrNameLst>
                                      </p:cBhvr>
                                      <p:tavLst>
                                        <p:tav tm="0">
                                          <p:val>
                                            <p:fltVal val="0"/>
                                          </p:val>
                                        </p:tav>
                                        <p:tav tm="100000">
                                          <p:val>
                                            <p:strVal val="#ppt_w"/>
                                          </p:val>
                                        </p:tav>
                                      </p:tavLst>
                                    </p:anim>
                                    <p:anim calcmode="lin" valueType="num">
                                      <p:cBhvr>
                                        <p:cTn id="22" dur="1000" fill="hold"/>
                                        <p:tgtEl>
                                          <p:spTgt spid="9"/>
                                        </p:tgtEl>
                                        <p:attrNameLst>
                                          <p:attrName>ppt_h</p:attrName>
                                        </p:attrNameLst>
                                      </p:cBhvr>
                                      <p:tavLst>
                                        <p:tav tm="0">
                                          <p:val>
                                            <p:fltVal val="0"/>
                                          </p:val>
                                        </p:tav>
                                        <p:tav tm="100000">
                                          <p:val>
                                            <p:strVal val="#ppt_h"/>
                                          </p:val>
                                        </p:tav>
                                      </p:tavLst>
                                    </p:anim>
                                    <p:anim calcmode="lin" valueType="num">
                                      <p:cBhvr>
                                        <p:cTn id="23" dur="1000" fill="hold"/>
                                        <p:tgtEl>
                                          <p:spTgt spid="9"/>
                                        </p:tgtEl>
                                        <p:attrNameLst>
                                          <p:attrName>style.rotation</p:attrName>
                                        </p:attrNameLst>
                                      </p:cBhvr>
                                      <p:tavLst>
                                        <p:tav tm="0">
                                          <p:val>
                                            <p:fltVal val="90"/>
                                          </p:val>
                                        </p:tav>
                                        <p:tav tm="100000">
                                          <p:val>
                                            <p:fltVal val="0"/>
                                          </p:val>
                                        </p:tav>
                                      </p:tavLst>
                                    </p:anim>
                                    <p:animEffect transition="in" filter="fade">
                                      <p:cBhvr>
                                        <p:cTn id="24" dur="10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childTnLst>
                          </p:cTn>
                        </p:par>
                        <p:par>
                          <p:cTn id="30" fill="hold">
                            <p:stCondLst>
                              <p:cond delay="2000"/>
                            </p:stCondLst>
                            <p:childTnLst>
                              <p:par>
                                <p:cTn id="31" presetID="22" presetClass="entr" presetSubtype="2"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right)">
                                      <p:cBhvr>
                                        <p:cTn id="33" dur="500"/>
                                        <p:tgtEl>
                                          <p:spTgt spid="6"/>
                                        </p:tgtEl>
                                      </p:cBhvr>
                                    </p:animEffect>
                                  </p:childTnLst>
                                </p:cTn>
                              </p:par>
                            </p:childTnLst>
                          </p:cTn>
                        </p:par>
                        <p:par>
                          <p:cTn id="34" fill="hold">
                            <p:stCondLst>
                              <p:cond delay="2500"/>
                            </p:stCondLst>
                            <p:childTnLst>
                              <p:par>
                                <p:cTn id="35" presetID="26"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80">
                                          <p:stCondLst>
                                            <p:cond delay="0"/>
                                          </p:stCondLst>
                                        </p:cTn>
                                        <p:tgtEl>
                                          <p:spTgt spid="12"/>
                                        </p:tgtEl>
                                      </p:cBhvr>
                                    </p:animEffect>
                                    <p:anim calcmode="lin" valueType="num">
                                      <p:cBhvr>
                                        <p:cTn id="3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3" dur="26">
                                          <p:stCondLst>
                                            <p:cond delay="650"/>
                                          </p:stCondLst>
                                        </p:cTn>
                                        <p:tgtEl>
                                          <p:spTgt spid="12"/>
                                        </p:tgtEl>
                                      </p:cBhvr>
                                      <p:to x="100000" y="60000"/>
                                    </p:animScale>
                                    <p:animScale>
                                      <p:cBhvr>
                                        <p:cTn id="44" dur="166" decel="50000">
                                          <p:stCondLst>
                                            <p:cond delay="676"/>
                                          </p:stCondLst>
                                        </p:cTn>
                                        <p:tgtEl>
                                          <p:spTgt spid="12"/>
                                        </p:tgtEl>
                                      </p:cBhvr>
                                      <p:to x="100000" y="100000"/>
                                    </p:animScale>
                                    <p:animScale>
                                      <p:cBhvr>
                                        <p:cTn id="45" dur="26">
                                          <p:stCondLst>
                                            <p:cond delay="1312"/>
                                          </p:stCondLst>
                                        </p:cTn>
                                        <p:tgtEl>
                                          <p:spTgt spid="12"/>
                                        </p:tgtEl>
                                      </p:cBhvr>
                                      <p:to x="100000" y="80000"/>
                                    </p:animScale>
                                    <p:animScale>
                                      <p:cBhvr>
                                        <p:cTn id="46" dur="166" decel="50000">
                                          <p:stCondLst>
                                            <p:cond delay="1338"/>
                                          </p:stCondLst>
                                        </p:cTn>
                                        <p:tgtEl>
                                          <p:spTgt spid="12"/>
                                        </p:tgtEl>
                                      </p:cBhvr>
                                      <p:to x="100000" y="100000"/>
                                    </p:animScale>
                                    <p:animScale>
                                      <p:cBhvr>
                                        <p:cTn id="47" dur="26">
                                          <p:stCondLst>
                                            <p:cond delay="1642"/>
                                          </p:stCondLst>
                                        </p:cTn>
                                        <p:tgtEl>
                                          <p:spTgt spid="12"/>
                                        </p:tgtEl>
                                      </p:cBhvr>
                                      <p:to x="100000" y="90000"/>
                                    </p:animScale>
                                    <p:animScale>
                                      <p:cBhvr>
                                        <p:cTn id="48" dur="166" decel="50000">
                                          <p:stCondLst>
                                            <p:cond delay="1668"/>
                                          </p:stCondLst>
                                        </p:cTn>
                                        <p:tgtEl>
                                          <p:spTgt spid="12"/>
                                        </p:tgtEl>
                                      </p:cBhvr>
                                      <p:to x="100000" y="100000"/>
                                    </p:animScale>
                                    <p:animScale>
                                      <p:cBhvr>
                                        <p:cTn id="49" dur="26">
                                          <p:stCondLst>
                                            <p:cond delay="1808"/>
                                          </p:stCondLst>
                                        </p:cTn>
                                        <p:tgtEl>
                                          <p:spTgt spid="12"/>
                                        </p:tgtEl>
                                      </p:cBhvr>
                                      <p:to x="100000" y="95000"/>
                                    </p:animScale>
                                    <p:animScale>
                                      <p:cBhvr>
                                        <p:cTn id="50" dur="166" decel="50000">
                                          <p:stCondLst>
                                            <p:cond delay="1834"/>
                                          </p:stCondLst>
                                        </p:cTn>
                                        <p:tgtEl>
                                          <p:spTgt spid="12"/>
                                        </p:tgtEl>
                                      </p:cBhvr>
                                      <p:to x="100000" y="100000"/>
                                    </p:animScale>
                                  </p:childTnLst>
                                </p:cTn>
                              </p:par>
                            </p:childTnLst>
                          </p:cTn>
                        </p:par>
                        <p:par>
                          <p:cTn id="51" fill="hold">
                            <p:stCondLst>
                              <p:cond delay="4500"/>
                            </p:stCondLst>
                            <p:childTnLst>
                              <p:par>
                                <p:cTn id="52" presetID="2" presetClass="entr" presetSubtype="4"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ppt_x"/>
                                          </p:val>
                                        </p:tav>
                                        <p:tav tm="100000">
                                          <p:val>
                                            <p:strVal val="#ppt_x"/>
                                          </p:val>
                                        </p:tav>
                                      </p:tavLst>
                                    </p:anim>
                                    <p:anim calcmode="lin" valueType="num">
                                      <p:cBhvr additive="base">
                                        <p:cTn id="55" dur="5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500" fill="hold"/>
                                        <p:tgtEl>
                                          <p:spTgt spid="3"/>
                                        </p:tgtEl>
                                        <p:attrNameLst>
                                          <p:attrName>ppt_x</p:attrName>
                                        </p:attrNameLst>
                                      </p:cBhvr>
                                      <p:tavLst>
                                        <p:tav tm="0">
                                          <p:val>
                                            <p:strVal val="#ppt_x"/>
                                          </p:val>
                                        </p:tav>
                                        <p:tav tm="100000">
                                          <p:val>
                                            <p:strVal val="#ppt_x"/>
                                          </p:val>
                                        </p:tav>
                                      </p:tavLst>
                                    </p:anim>
                                    <p:anim calcmode="lin" valueType="num">
                                      <p:cBhvr additive="base">
                                        <p:cTn id="5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cs typeface="B Titr" pitchFamily="2" charset="-78"/>
              </a:rPr>
              <a:t>تشریفات تعلیق </a:t>
            </a:r>
            <a:endParaRPr lang="en-US" dirty="0">
              <a:cs typeface="B Titr" pitchFamily="2" charset="-78"/>
            </a:endParaRPr>
          </a:p>
        </p:txBody>
      </p:sp>
      <p:sp>
        <p:nvSpPr>
          <p:cNvPr id="3" name="Content Placeholder 2"/>
          <p:cNvSpPr>
            <a:spLocks noGrp="1"/>
          </p:cNvSpPr>
          <p:nvPr>
            <p:ph idx="1"/>
          </p:nvPr>
        </p:nvSpPr>
        <p:spPr>
          <a:xfrm>
            <a:off x="1229194" y="2667000"/>
            <a:ext cx="10273830" cy="1830050"/>
          </a:xfrm>
        </p:spPr>
        <p:txBody>
          <a:bodyPr>
            <a:normAutofit fontScale="85000" lnSpcReduction="10000"/>
          </a:bodyPr>
          <a:lstStyle/>
          <a:p>
            <a:pPr marL="0" indent="0" algn="just" rtl="1">
              <a:lnSpc>
                <a:spcPct val="150000"/>
              </a:lnSpc>
              <a:buNone/>
            </a:pPr>
            <a:r>
              <a:rPr lang="fa-IR" b="1" dirty="0" smtClean="0">
                <a:effectLst>
                  <a:outerShdw blurRad="38100" dist="38100" dir="2700000" algn="tl">
                    <a:srgbClr val="000000">
                      <a:alpha val="43137"/>
                    </a:srgbClr>
                  </a:outerShdw>
                </a:effectLst>
                <a:cs typeface="B Homa" pitchFamily="2" charset="-78"/>
              </a:rPr>
              <a:t>بند3</a:t>
            </a:r>
            <a:r>
              <a:rPr lang="fa-IR" dirty="0" smtClean="0">
                <a:effectLst>
                  <a:outerShdw blurRad="38100" dist="38100" dir="2700000" algn="tl">
                    <a:srgbClr val="000000">
                      <a:alpha val="43137"/>
                    </a:srgbClr>
                  </a:outerShdw>
                </a:effectLst>
                <a:cs typeface="B Homa" pitchFamily="2" charset="-78"/>
              </a:rPr>
              <a:t>:</a:t>
            </a:r>
            <a:r>
              <a:rPr lang="fa-IR" b="1" dirty="0" smtClean="0">
                <a:effectLst>
                  <a:outerShdw blurRad="38100" dist="38100" dir="2700000" algn="tl">
                    <a:srgbClr val="000000">
                      <a:alpha val="43137"/>
                    </a:srgbClr>
                  </a:outerShdw>
                </a:effectLst>
                <a:cs typeface="B Homa" pitchFamily="2" charset="-78"/>
              </a:rPr>
              <a:t>« </a:t>
            </a:r>
            <a:r>
              <a:rPr lang="fa-IR" b="1" dirty="0">
                <a:effectLst>
                  <a:outerShdw blurRad="38100" dist="38100" dir="2700000" algn="tl">
                    <a:srgbClr val="000000">
                      <a:alpha val="43137"/>
                    </a:srgbClr>
                  </a:outerShdw>
                </a:effectLst>
                <a:cs typeface="B Homa" pitchFamily="2" charset="-78"/>
              </a:rPr>
              <a:t>طرفی که اجرای تعهدات خود را خواه قبل از ارسال کالا یا بعد از آن، معلق می نماید مکلف است فورا اخطار تعلیق را جهت طرف دیگر ارسال نماید و در صورتی که طرف مزبور در زمینه  ایفای تعهد خود اطمینان کافی فراهم نماید، اجرای تعهد خود را از سر گیرد</a:t>
            </a:r>
            <a:r>
              <a:rPr lang="fa-IR" b="1" dirty="0" smtClean="0">
                <a:effectLst>
                  <a:outerShdw blurRad="38100" dist="38100" dir="2700000" algn="tl">
                    <a:srgbClr val="000000">
                      <a:alpha val="43137"/>
                    </a:srgbClr>
                  </a:outerShdw>
                </a:effectLst>
                <a:cs typeface="B Homa" pitchFamily="2" charset="-78"/>
              </a:rPr>
              <a:t>.»</a:t>
            </a:r>
            <a:endParaRPr lang="en-US" dirty="0">
              <a:effectLst>
                <a:outerShdw blurRad="38100" dist="38100" dir="2700000" algn="tl">
                  <a:srgbClr val="000000">
                    <a:alpha val="43137"/>
                  </a:srgbClr>
                </a:outerShdw>
              </a:effectLst>
              <a:cs typeface="B Homa" pitchFamily="2" charset="-78"/>
            </a:endParaRPr>
          </a:p>
        </p:txBody>
      </p:sp>
    </p:spTree>
    <p:extLst>
      <p:ext uri="{BB962C8B-B14F-4D97-AF65-F5344CB8AC3E}">
        <p14:creationId xmlns:p14="http://schemas.microsoft.com/office/powerpoint/2010/main" val="9488438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4" presetClass="emph" presetSubtype="0" fill="hold" nodeType="after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3">
                                            <p:txEl>
                                              <p:pRg st="0" end="0"/>
                                            </p:txEl>
                                          </p:spTgt>
                                        </p:tgtEl>
                                        <p:attrNameLst>
                                          <p:attrName>ppt_x</p:attrName>
                                          <p:attrName>ppt_y</p:attrName>
                                        </p:attrNameLst>
                                      </p:cBhvr>
                                    </p:animMotion>
                                    <p:animRot by="1500000">
                                      <p:cBhvr>
                                        <p:cTn id="13" dur="125" fill="hold">
                                          <p:stCondLst>
                                            <p:cond delay="0"/>
                                          </p:stCondLst>
                                        </p:cTn>
                                        <p:tgtEl>
                                          <p:spTgt spid="3">
                                            <p:txEl>
                                              <p:pRg st="0" end="0"/>
                                            </p:txEl>
                                          </p:spTgt>
                                        </p:tgtEl>
                                        <p:attrNameLst>
                                          <p:attrName>r</p:attrName>
                                        </p:attrNameLst>
                                      </p:cBhvr>
                                    </p:animRot>
                                    <p:animRot by="-1500000">
                                      <p:cBhvr>
                                        <p:cTn id="14" dur="125" fill="hold">
                                          <p:stCondLst>
                                            <p:cond delay="125"/>
                                          </p:stCondLst>
                                        </p:cTn>
                                        <p:tgtEl>
                                          <p:spTgt spid="3">
                                            <p:txEl>
                                              <p:pRg st="0" end="0"/>
                                            </p:txEl>
                                          </p:spTgt>
                                        </p:tgtEl>
                                        <p:attrNameLst>
                                          <p:attrName>r</p:attrName>
                                        </p:attrNameLst>
                                      </p:cBhvr>
                                    </p:animRot>
                                    <p:animRot by="-1500000">
                                      <p:cBhvr>
                                        <p:cTn id="15" dur="125" fill="hold">
                                          <p:stCondLst>
                                            <p:cond delay="250"/>
                                          </p:stCondLst>
                                        </p:cTn>
                                        <p:tgtEl>
                                          <p:spTgt spid="3">
                                            <p:txEl>
                                              <p:pRg st="0" end="0"/>
                                            </p:txEl>
                                          </p:spTgt>
                                        </p:tgtEl>
                                        <p:attrNameLst>
                                          <p:attrName>r</p:attrName>
                                        </p:attrNameLst>
                                      </p:cBhvr>
                                    </p:animRot>
                                    <p:animRot by="1500000">
                                      <p:cBhvr>
                                        <p:cTn id="16" dur="125" fill="hold">
                                          <p:stCondLst>
                                            <p:cond delay="375"/>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itchFamily="2" charset="-78"/>
              </a:rPr>
              <a:t>الف) اخطارتعلیق</a:t>
            </a:r>
            <a:endParaRPr lang="en-US" dirty="0">
              <a:cs typeface="B Titr" pitchFamily="2" charset="-78"/>
            </a:endParaRPr>
          </a:p>
        </p:txBody>
      </p:sp>
      <p:sp>
        <p:nvSpPr>
          <p:cNvPr id="4" name="TextBox 3"/>
          <p:cNvSpPr txBox="1"/>
          <p:nvPr/>
        </p:nvSpPr>
        <p:spPr>
          <a:xfrm>
            <a:off x="9443803" y="2342834"/>
            <a:ext cx="2291568" cy="690801"/>
          </a:xfrm>
          <a:prstGeom prst="star12">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r>
              <a:rPr lang="fa-IR" dirty="0">
                <a:solidFill>
                  <a:schemeClr val="tx1"/>
                </a:solidFill>
                <a:effectLst>
                  <a:outerShdw blurRad="38100" dist="38100" dir="2700000" algn="tl">
                    <a:srgbClr val="000000">
                      <a:alpha val="43137"/>
                    </a:srgbClr>
                  </a:outerShdw>
                </a:effectLst>
                <a:cs typeface="B Homa" pitchFamily="2" charset="-78"/>
              </a:rPr>
              <a:t>فوریت دارد</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5" name="TextBox 4"/>
          <p:cNvSpPr txBox="1"/>
          <p:nvPr/>
        </p:nvSpPr>
        <p:spPr>
          <a:xfrm>
            <a:off x="6202497" y="2738199"/>
            <a:ext cx="3518624" cy="1208901"/>
          </a:xfrm>
          <a:prstGeom prst="star12">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r>
              <a:rPr lang="fa-IR" dirty="0">
                <a:solidFill>
                  <a:schemeClr val="tx1"/>
                </a:solidFill>
                <a:effectLst>
                  <a:outerShdw blurRad="38100" dist="38100" dir="2700000" algn="tl">
                    <a:srgbClr val="000000">
                      <a:alpha val="43137"/>
                    </a:srgbClr>
                  </a:outerShdw>
                </a:effectLst>
                <a:cs typeface="B Homa" pitchFamily="2" charset="-78"/>
              </a:rPr>
              <a:t>این اخطار باید پس از تعلیق ارسال شود</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6" name="Rectangle 5"/>
          <p:cNvSpPr/>
          <p:nvPr/>
        </p:nvSpPr>
        <p:spPr>
          <a:xfrm>
            <a:off x="10103887" y="4100340"/>
            <a:ext cx="1497526" cy="923330"/>
          </a:xfrm>
          <a:prstGeom prst="rect">
            <a:avLst/>
          </a:prstGeom>
          <a:noFill/>
        </p:spPr>
        <p:txBody>
          <a:bodyPr wrap="none" lIns="91440" tIns="45720" rIns="91440" bIns="45720">
            <a:spAutoFit/>
          </a:bodyPr>
          <a:lstStyle/>
          <a:p>
            <a:pPr algn="ctr"/>
            <a:r>
              <a:rPr lang="fa-IR"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Homa" pitchFamily="2" charset="-78"/>
              </a:rPr>
              <a:t>علت:</a:t>
            </a:r>
            <a:endParaRPr 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Homa" pitchFamily="2" charset="-78"/>
            </a:endParaRPr>
          </a:p>
        </p:txBody>
      </p:sp>
      <p:sp>
        <p:nvSpPr>
          <p:cNvPr id="7" name="TextBox 6"/>
          <p:cNvSpPr txBox="1"/>
          <p:nvPr/>
        </p:nvSpPr>
        <p:spPr>
          <a:xfrm>
            <a:off x="6385810" y="4392118"/>
            <a:ext cx="3057993" cy="1405533"/>
          </a:xfrm>
          <a:prstGeom prst="cloudCallout">
            <a:avLst>
              <a:gd name="adj1" fmla="val 71460"/>
              <a:gd name="adj2" fmla="val -33158"/>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r" rtl="1"/>
            <a:r>
              <a:rPr lang="fa-IR" dirty="0">
                <a:solidFill>
                  <a:schemeClr val="tx1"/>
                </a:solidFill>
                <a:effectLst>
                  <a:outerShdw blurRad="38100" dist="38100" dir="2700000" algn="tl">
                    <a:srgbClr val="000000">
                      <a:alpha val="43137"/>
                    </a:srgbClr>
                  </a:outerShdw>
                </a:effectLst>
                <a:cs typeface="B Homa" pitchFamily="2" charset="-78"/>
              </a:rPr>
              <a:t>به طرف مقابل اجازه می دهد که </a:t>
            </a:r>
            <a:r>
              <a:rPr lang="fa-IR" dirty="0" smtClean="0">
                <a:solidFill>
                  <a:schemeClr val="tx1"/>
                </a:solidFill>
                <a:effectLst>
                  <a:outerShdw blurRad="38100" dist="38100" dir="2700000" algn="tl">
                    <a:srgbClr val="000000">
                      <a:alpha val="43137"/>
                    </a:srgbClr>
                  </a:outerShdw>
                </a:effectLst>
                <a:cs typeface="B Homa" pitchFamily="2" charset="-78"/>
              </a:rPr>
              <a:t>تضمین </a:t>
            </a:r>
            <a:r>
              <a:rPr lang="fa-IR" dirty="0">
                <a:solidFill>
                  <a:schemeClr val="tx1"/>
                </a:solidFill>
                <a:effectLst>
                  <a:outerShdw blurRad="38100" dist="38100" dir="2700000" algn="tl">
                    <a:srgbClr val="000000">
                      <a:alpha val="43137"/>
                    </a:srgbClr>
                  </a:outerShdw>
                </a:effectLst>
                <a:cs typeface="B Homa" pitchFamily="2" charset="-78"/>
              </a:rPr>
              <a:t>کافی ارائه دهد.</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9" name="Rectangle 8"/>
          <p:cNvSpPr/>
          <p:nvPr/>
        </p:nvSpPr>
        <p:spPr>
          <a:xfrm>
            <a:off x="1295709" y="2105423"/>
            <a:ext cx="2435283" cy="646331"/>
          </a:xfrm>
          <a:prstGeom prst="rect">
            <a:avLst/>
          </a:prstGeom>
          <a:noFill/>
        </p:spPr>
        <p:txBody>
          <a:bodyPr wrap="none" lIns="91440" tIns="45720" rIns="91440" bIns="45720">
            <a:spAutoFit/>
          </a:bodyPr>
          <a:lstStyle/>
          <a:p>
            <a:pPr algn="ctr"/>
            <a:r>
              <a:rPr lang="fa-IR"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Homa" pitchFamily="2" charset="-78"/>
              </a:rPr>
              <a:t>طبق ماده 72</a:t>
            </a:r>
            <a:endParaRPr lang="en-US"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Homa" pitchFamily="2" charset="-78"/>
            </a:endParaRPr>
          </a:p>
        </p:txBody>
      </p:sp>
      <p:sp>
        <p:nvSpPr>
          <p:cNvPr id="10" name="TextBox 9"/>
          <p:cNvSpPr txBox="1"/>
          <p:nvPr/>
        </p:nvSpPr>
        <p:spPr>
          <a:xfrm>
            <a:off x="4077324" y="2428588"/>
            <a:ext cx="1948722" cy="1405533"/>
          </a:xfrm>
          <a:prstGeom prst="cloudCallout">
            <a:avLst>
              <a:gd name="adj1" fmla="val -70064"/>
              <a:gd name="adj2" fmla="val -49484"/>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r" rtl="1"/>
            <a:r>
              <a:rPr lang="fa-IR" b="1" dirty="0">
                <a:solidFill>
                  <a:schemeClr val="tx1"/>
                </a:solidFill>
                <a:cs typeface="B Homa" pitchFamily="2" charset="-78"/>
              </a:rPr>
              <a:t> اخطار به محض ارسال موثر است </a:t>
            </a:r>
            <a:endParaRPr lang="en-US" dirty="0">
              <a:solidFill>
                <a:schemeClr val="tx1"/>
              </a:solidFill>
              <a:cs typeface="B Homa" pitchFamily="2" charset="-78"/>
            </a:endParaRPr>
          </a:p>
        </p:txBody>
      </p:sp>
      <p:sp>
        <p:nvSpPr>
          <p:cNvPr id="12" name="Rectangle 11"/>
          <p:cNvSpPr/>
          <p:nvPr/>
        </p:nvSpPr>
        <p:spPr>
          <a:xfrm>
            <a:off x="6026046" y="6054591"/>
            <a:ext cx="5961888" cy="584775"/>
          </a:xfrm>
          <a:prstGeom prst="rect">
            <a:avLst/>
          </a:prstGeom>
          <a:noFill/>
        </p:spPr>
        <p:txBody>
          <a:bodyPr wrap="none" lIns="91440" tIns="45720" rIns="91440" bIns="45720">
            <a:spAutoFit/>
          </a:bodyPr>
          <a:lstStyle/>
          <a:p>
            <a:pPr algn="ctr"/>
            <a:r>
              <a:rPr lang="fa-IR"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Homa" pitchFamily="2" charset="-78"/>
              </a:rPr>
              <a:t>ضرورتی بر اعلام جهات تعلیق وجود ندارد</a:t>
            </a:r>
            <a:endParaRPr 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Homa" pitchFamily="2" charset="-78"/>
            </a:endParaRPr>
          </a:p>
        </p:txBody>
      </p:sp>
      <p:sp>
        <p:nvSpPr>
          <p:cNvPr id="13" name="TextBox 12"/>
          <p:cNvSpPr txBox="1"/>
          <p:nvPr/>
        </p:nvSpPr>
        <p:spPr>
          <a:xfrm>
            <a:off x="2248524" y="4125082"/>
            <a:ext cx="2803161" cy="1827193"/>
          </a:xfrm>
          <a:prstGeom prst="cloudCallout">
            <a:avLst>
              <a:gd name="adj1" fmla="val 80037"/>
              <a:gd name="adj2" fmla="val 61988"/>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r" rtl="1"/>
            <a:r>
              <a:rPr lang="fa-IR" dirty="0">
                <a:solidFill>
                  <a:schemeClr val="tx1"/>
                </a:solidFill>
                <a:effectLst>
                  <a:outerShdw blurRad="38100" dist="38100" dir="2700000" algn="tl">
                    <a:srgbClr val="000000">
                      <a:alpha val="43137"/>
                    </a:srgbClr>
                  </a:outerShdw>
                </a:effectLst>
                <a:cs typeface="B Homa" pitchFamily="2" charset="-78"/>
              </a:rPr>
              <a:t>اما بهتر است طبق اصل حسن نیت در تجارت بین الملل، قید </a:t>
            </a:r>
            <a:r>
              <a:rPr lang="fa-IR" dirty="0" smtClean="0">
                <a:solidFill>
                  <a:schemeClr val="tx1"/>
                </a:solidFill>
                <a:effectLst>
                  <a:outerShdw blurRad="38100" dist="38100" dir="2700000" algn="tl">
                    <a:srgbClr val="000000">
                      <a:alpha val="43137"/>
                    </a:srgbClr>
                  </a:outerShdw>
                </a:effectLst>
                <a:cs typeface="B Homa" pitchFamily="2" charset="-78"/>
              </a:rPr>
              <a:t>شود</a:t>
            </a:r>
            <a:endParaRPr lang="en-US" dirty="0">
              <a:solidFill>
                <a:schemeClr val="tx1"/>
              </a:solidFill>
              <a:effectLst>
                <a:outerShdw blurRad="38100" dist="38100" dir="2700000" algn="tl">
                  <a:srgbClr val="000000">
                    <a:alpha val="43137"/>
                  </a:srgbClr>
                </a:outerShdw>
              </a:effectLst>
              <a:cs typeface="B Homa" pitchFamily="2" charset="-78"/>
            </a:endParaRPr>
          </a:p>
        </p:txBody>
      </p:sp>
    </p:spTree>
    <p:extLst>
      <p:ext uri="{BB962C8B-B14F-4D97-AF65-F5344CB8AC3E}">
        <p14:creationId xmlns:p14="http://schemas.microsoft.com/office/powerpoint/2010/main" val="254176932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2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ircle(in)">
                                      <p:cBhvr>
                                        <p:cTn id="30" dur="2000"/>
                                        <p:tgtEl>
                                          <p:spTgt spid="7"/>
                                        </p:tgtEl>
                                      </p:cBhvr>
                                    </p:animEffect>
                                  </p:childTnLst>
                                </p:cTn>
                              </p:par>
                            </p:childTnLst>
                          </p:cTn>
                        </p:par>
                        <p:par>
                          <p:cTn id="31" fill="hold">
                            <p:stCondLst>
                              <p:cond delay="2000"/>
                            </p:stCondLst>
                            <p:childTnLst>
                              <p:par>
                                <p:cTn id="32" presetID="6" presetClass="entr" presetSubtype="16"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2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circle(in)">
                                      <p:cBhvr>
                                        <p:cTn id="39" dur="2000"/>
                                        <p:tgtEl>
                                          <p:spTgt spid="10"/>
                                        </p:tgtEl>
                                      </p:cBhvr>
                                    </p:animEffect>
                                  </p:childTnLst>
                                </p:cTn>
                              </p:par>
                            </p:childTnLst>
                          </p:cTn>
                        </p:par>
                        <p:par>
                          <p:cTn id="40" fill="hold">
                            <p:stCondLst>
                              <p:cond delay="2000"/>
                            </p:stCondLst>
                            <p:childTnLst>
                              <p:par>
                                <p:cTn id="41" presetID="6" presetClass="entr" presetSubtype="16"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circle(in)">
                                      <p:cBhvr>
                                        <p:cTn id="43" dur="20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circle(in)">
                                      <p:cBhvr>
                                        <p:cTn id="4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p:bldP spid="7" grpId="0" animBg="1"/>
      <p:bldP spid="9" grpId="0"/>
      <p:bldP spid="10" grpId="0" animBg="1"/>
      <p:bldP spid="12" grpId="0"/>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87384" y="2286672"/>
            <a:ext cx="4751881" cy="1569660"/>
          </a:xfrm>
          <a:prstGeom prst="leftRightArrowCallou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rtl="1">
              <a:lnSpc>
                <a:spcPct val="150000"/>
              </a:lnSpc>
            </a:pPr>
            <a:r>
              <a:rPr lang="fa-IR" sz="3200" dirty="0">
                <a:solidFill>
                  <a:schemeClr val="tx1"/>
                </a:solidFill>
                <a:cs typeface="B Homa" pitchFamily="2" charset="-78"/>
              </a:rPr>
              <a:t>اثر عدم ارسال اخطاریه</a:t>
            </a:r>
            <a:endParaRPr lang="en-US" sz="3200" dirty="0">
              <a:solidFill>
                <a:schemeClr val="tx1"/>
              </a:solidFill>
              <a:cs typeface="B Homa" pitchFamily="2" charset="-78"/>
            </a:endParaRPr>
          </a:p>
        </p:txBody>
      </p:sp>
      <p:sp>
        <p:nvSpPr>
          <p:cNvPr id="5" name="Rectangle 4"/>
          <p:cNvSpPr/>
          <p:nvPr/>
        </p:nvSpPr>
        <p:spPr>
          <a:xfrm>
            <a:off x="7440721" y="2779115"/>
            <a:ext cx="1019831" cy="584775"/>
          </a:xfrm>
          <a:prstGeom prst="rect">
            <a:avLst/>
          </a:prstGeom>
          <a:noFill/>
        </p:spPr>
        <p:txBody>
          <a:bodyPr wrap="none" lIns="91440" tIns="45720" rIns="91440" bIns="45720">
            <a:spAutoFit/>
          </a:bodyPr>
          <a:lstStyle/>
          <a:p>
            <a:pPr algn="ctr"/>
            <a:r>
              <a:rPr lang="fa-IR"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Homa" pitchFamily="2" charset="-78"/>
              </a:rPr>
              <a:t>نظر ۱ </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Homa" pitchFamily="2" charset="-78"/>
            </a:endParaRPr>
          </a:p>
        </p:txBody>
      </p:sp>
      <p:sp>
        <p:nvSpPr>
          <p:cNvPr id="6" name="Rectangle 5"/>
          <p:cNvSpPr/>
          <p:nvPr/>
        </p:nvSpPr>
        <p:spPr>
          <a:xfrm>
            <a:off x="4154030" y="2779115"/>
            <a:ext cx="1077539" cy="584775"/>
          </a:xfrm>
          <a:prstGeom prst="rect">
            <a:avLst/>
          </a:prstGeom>
          <a:noFill/>
        </p:spPr>
        <p:txBody>
          <a:bodyPr wrap="none" lIns="91440" tIns="45720" rIns="91440" bIns="45720">
            <a:spAutoFit/>
          </a:bodyPr>
          <a:lstStyle/>
          <a:p>
            <a:pPr algn="ctr"/>
            <a:r>
              <a:rPr lang="fa-IR"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Homa" pitchFamily="2" charset="-78"/>
              </a:rPr>
              <a:t>نظر ۲ </a:t>
            </a:r>
            <a:endParaRPr 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cs typeface="B Homa" pitchFamily="2" charset="-78"/>
            </a:endParaRPr>
          </a:p>
        </p:txBody>
      </p:sp>
      <p:sp>
        <p:nvSpPr>
          <p:cNvPr id="7" name="Left Brace 6"/>
          <p:cNvSpPr/>
          <p:nvPr/>
        </p:nvSpPr>
        <p:spPr>
          <a:xfrm>
            <a:off x="8814214" y="2131525"/>
            <a:ext cx="659568" cy="1879957"/>
          </a:xfrm>
          <a:prstGeom prst="leftBrace">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p:cNvSpPr txBox="1"/>
          <p:nvPr/>
        </p:nvSpPr>
        <p:spPr>
          <a:xfrm>
            <a:off x="9441770" y="2313731"/>
            <a:ext cx="2203556" cy="646331"/>
          </a:xfrm>
          <a:prstGeom prst="flowChartPreparation">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rtl="1"/>
            <a:r>
              <a:rPr lang="fa-IR" dirty="0">
                <a:solidFill>
                  <a:schemeClr val="tx1"/>
                </a:solidFill>
                <a:cs typeface="B Homa" pitchFamily="2" charset="-78"/>
              </a:rPr>
              <a:t>حق تعلیق باقی است</a:t>
            </a:r>
            <a:endParaRPr lang="en-US" dirty="0">
              <a:solidFill>
                <a:schemeClr val="tx1"/>
              </a:solidFill>
              <a:cs typeface="B Homa" pitchFamily="2" charset="-78"/>
            </a:endParaRPr>
          </a:p>
        </p:txBody>
      </p:sp>
      <p:sp>
        <p:nvSpPr>
          <p:cNvPr id="9" name="TextBox 8"/>
          <p:cNvSpPr txBox="1"/>
          <p:nvPr/>
        </p:nvSpPr>
        <p:spPr>
          <a:xfrm>
            <a:off x="9203958" y="3264609"/>
            <a:ext cx="2908093" cy="646331"/>
          </a:xfrm>
          <a:prstGeom prst="flowChartPreparation">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rtl="1"/>
            <a:r>
              <a:rPr lang="fa-IR" dirty="0">
                <a:solidFill>
                  <a:schemeClr val="tx1"/>
                </a:solidFill>
                <a:cs typeface="B Homa" pitchFamily="2" charset="-78"/>
              </a:rPr>
              <a:t>باید جبران خسارت صورت گیرد</a:t>
            </a:r>
            <a:endParaRPr lang="en-US" dirty="0">
              <a:solidFill>
                <a:schemeClr val="tx1"/>
              </a:solidFill>
              <a:cs typeface="B Homa" pitchFamily="2" charset="-78"/>
            </a:endParaRPr>
          </a:p>
        </p:txBody>
      </p:sp>
      <p:sp>
        <p:nvSpPr>
          <p:cNvPr id="13" name="Left Brace 12"/>
          <p:cNvSpPr/>
          <p:nvPr/>
        </p:nvSpPr>
        <p:spPr>
          <a:xfrm flipH="1">
            <a:off x="3252867" y="2116019"/>
            <a:ext cx="659568" cy="1879957"/>
          </a:xfrm>
          <a:prstGeom prst="leftBrace">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TextBox 13"/>
          <p:cNvSpPr txBox="1"/>
          <p:nvPr/>
        </p:nvSpPr>
        <p:spPr>
          <a:xfrm flipH="1">
            <a:off x="1206706" y="2204227"/>
            <a:ext cx="2053654" cy="646331"/>
          </a:xfrm>
          <a:prstGeom prst="flowChartPreparation">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rtl="1"/>
            <a:r>
              <a:rPr lang="fa-IR" dirty="0">
                <a:solidFill>
                  <a:schemeClr val="tx1"/>
                </a:solidFill>
                <a:cs typeface="B Homa" pitchFamily="2" charset="-78"/>
              </a:rPr>
              <a:t>حق تعلیق از بین می رود</a:t>
            </a:r>
            <a:endParaRPr lang="en-US" dirty="0">
              <a:solidFill>
                <a:schemeClr val="tx1"/>
              </a:solidFill>
              <a:cs typeface="B Homa" pitchFamily="2" charset="-78"/>
            </a:endParaRPr>
          </a:p>
        </p:txBody>
      </p:sp>
      <p:sp>
        <p:nvSpPr>
          <p:cNvPr id="15" name="TextBox 14"/>
          <p:cNvSpPr txBox="1"/>
          <p:nvPr/>
        </p:nvSpPr>
        <p:spPr>
          <a:xfrm flipH="1">
            <a:off x="1002816" y="3243813"/>
            <a:ext cx="2368447" cy="923330"/>
          </a:xfrm>
          <a:prstGeom prst="flowChartPreparation">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rtl="1"/>
            <a:r>
              <a:rPr lang="fa-IR" dirty="0">
                <a:solidFill>
                  <a:schemeClr val="tx1"/>
                </a:solidFill>
                <a:cs typeface="B Homa" pitchFamily="2" charset="-78"/>
              </a:rPr>
              <a:t>باید جبران خسارت صورت گیرد</a:t>
            </a:r>
            <a:endParaRPr lang="en-US" dirty="0">
              <a:solidFill>
                <a:schemeClr val="tx1"/>
              </a:solidFill>
              <a:cs typeface="B Homa" pitchFamily="2" charset="-78"/>
            </a:endParaRPr>
          </a:p>
        </p:txBody>
      </p:sp>
      <p:sp>
        <p:nvSpPr>
          <p:cNvPr id="3" name="Cloud 2"/>
          <p:cNvSpPr/>
          <p:nvPr/>
        </p:nvSpPr>
        <p:spPr>
          <a:xfrm>
            <a:off x="2727702" y="4537664"/>
            <a:ext cx="9128500" cy="201812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cs typeface="B Homa" panose="00000400000000000000" pitchFamily="2" charset="-78"/>
              </a:rPr>
              <a:t>نظر 1 درست تر است              زیرا اخطاریه حاکی از این است که حق تعلیق، اعمال شده و لذا عدم ارسال آن، اصل حق تعلیق را زایل نمی کند</a:t>
            </a:r>
            <a:endParaRPr lang="en-US" dirty="0">
              <a:cs typeface="B Homa" panose="00000400000000000000" pitchFamily="2" charset="-78"/>
            </a:endParaRPr>
          </a:p>
        </p:txBody>
      </p:sp>
      <p:cxnSp>
        <p:nvCxnSpPr>
          <p:cNvPr id="11" name="Straight Arrow Connector 10"/>
          <p:cNvCxnSpPr/>
          <p:nvPr/>
        </p:nvCxnSpPr>
        <p:spPr>
          <a:xfrm flipH="1">
            <a:off x="7284210" y="5345079"/>
            <a:ext cx="666427" cy="0"/>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96198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out)">
                                      <p:cBhvr>
                                        <p:cTn id="10" dur="2000"/>
                                        <p:tgtEl>
                                          <p:spTgt spid="7"/>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000"/>
                                        <p:tgtEl>
                                          <p:spTgt spid="13"/>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out)">
                                      <p:cBhvr>
                                        <p:cTn id="16" dur="2000"/>
                                        <p:tgtEl>
                                          <p:spTgt spid="5"/>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2000"/>
                                        <p:tgtEl>
                                          <p:spTgt spid="6"/>
                                        </p:tgtEl>
                                      </p:cBhvr>
                                    </p:animEffect>
                                  </p:childTnLst>
                                </p:cTn>
                              </p:par>
                            </p:childTnLst>
                          </p:cTn>
                        </p:par>
                        <p:par>
                          <p:cTn id="20" fill="hold">
                            <p:stCondLst>
                              <p:cond delay="2000"/>
                            </p:stCondLst>
                            <p:childTnLst>
                              <p:par>
                                <p:cTn id="21" presetID="2" presetClass="entr" presetSubtype="12"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0-#ppt_w/2"/>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12"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0-#ppt_w/2"/>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2" presetClass="entr" presetSubtype="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1+#ppt_w/2"/>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 presetClass="entr" presetSubtype="6"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1+#ppt_w/2"/>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childTnLst>
                          </p:cTn>
                        </p:par>
                        <p:par>
                          <p:cTn id="45" fill="hold">
                            <p:stCondLst>
                              <p:cond delay="500"/>
                            </p:stCondLst>
                            <p:childTnLst>
                              <p:par>
                                <p:cTn id="46" presetID="26" presetClass="entr" presetSubtype="0" fill="hold" nodeType="afterEffect">
                                  <p:stCondLst>
                                    <p:cond delay="0"/>
                                  </p:stCondLst>
                                  <p:childTnLst>
                                    <p:set>
                                      <p:cBhvr>
                                        <p:cTn id="47" dur="1" fill="hold">
                                          <p:stCondLst>
                                            <p:cond delay="0"/>
                                          </p:stCondLst>
                                        </p:cTn>
                                        <p:tgtEl>
                                          <p:spTgt spid="3">
                                            <p:txEl>
                                              <p:pRg st="0" end="0"/>
                                            </p:txEl>
                                          </p:spTgt>
                                        </p:tgtEl>
                                        <p:attrNameLst>
                                          <p:attrName>style.visibility</p:attrName>
                                        </p:attrNameLst>
                                      </p:cBhvr>
                                      <p:to>
                                        <p:strVal val="visible"/>
                                      </p:to>
                                    </p:set>
                                    <p:animEffect transition="in" filter="wipe(down)">
                                      <p:cBhvr>
                                        <p:cTn id="48" dur="580">
                                          <p:stCondLst>
                                            <p:cond delay="0"/>
                                          </p:stCondLst>
                                        </p:cTn>
                                        <p:tgtEl>
                                          <p:spTgt spid="3">
                                            <p:txEl>
                                              <p:pRg st="0" end="0"/>
                                            </p:txEl>
                                          </p:spTgt>
                                        </p:tgtEl>
                                      </p:cBhvr>
                                    </p:animEffect>
                                    <p:anim calcmode="lin" valueType="num">
                                      <p:cBhvr>
                                        <p:cTn id="49"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54" dur="26">
                                          <p:stCondLst>
                                            <p:cond delay="650"/>
                                          </p:stCondLst>
                                        </p:cTn>
                                        <p:tgtEl>
                                          <p:spTgt spid="3">
                                            <p:txEl>
                                              <p:pRg st="0" end="0"/>
                                            </p:txEl>
                                          </p:spTgt>
                                        </p:tgtEl>
                                      </p:cBhvr>
                                      <p:to x="100000" y="60000"/>
                                    </p:animScale>
                                    <p:animScale>
                                      <p:cBhvr>
                                        <p:cTn id="55" dur="166" decel="50000">
                                          <p:stCondLst>
                                            <p:cond delay="676"/>
                                          </p:stCondLst>
                                        </p:cTn>
                                        <p:tgtEl>
                                          <p:spTgt spid="3">
                                            <p:txEl>
                                              <p:pRg st="0" end="0"/>
                                            </p:txEl>
                                          </p:spTgt>
                                        </p:tgtEl>
                                      </p:cBhvr>
                                      <p:to x="100000" y="100000"/>
                                    </p:animScale>
                                    <p:animScale>
                                      <p:cBhvr>
                                        <p:cTn id="56" dur="26">
                                          <p:stCondLst>
                                            <p:cond delay="1312"/>
                                          </p:stCondLst>
                                        </p:cTn>
                                        <p:tgtEl>
                                          <p:spTgt spid="3">
                                            <p:txEl>
                                              <p:pRg st="0" end="0"/>
                                            </p:txEl>
                                          </p:spTgt>
                                        </p:tgtEl>
                                      </p:cBhvr>
                                      <p:to x="100000" y="80000"/>
                                    </p:animScale>
                                    <p:animScale>
                                      <p:cBhvr>
                                        <p:cTn id="57" dur="166" decel="50000">
                                          <p:stCondLst>
                                            <p:cond delay="1338"/>
                                          </p:stCondLst>
                                        </p:cTn>
                                        <p:tgtEl>
                                          <p:spTgt spid="3">
                                            <p:txEl>
                                              <p:pRg st="0" end="0"/>
                                            </p:txEl>
                                          </p:spTgt>
                                        </p:tgtEl>
                                      </p:cBhvr>
                                      <p:to x="100000" y="100000"/>
                                    </p:animScale>
                                    <p:animScale>
                                      <p:cBhvr>
                                        <p:cTn id="58" dur="26">
                                          <p:stCondLst>
                                            <p:cond delay="1642"/>
                                          </p:stCondLst>
                                        </p:cTn>
                                        <p:tgtEl>
                                          <p:spTgt spid="3">
                                            <p:txEl>
                                              <p:pRg st="0" end="0"/>
                                            </p:txEl>
                                          </p:spTgt>
                                        </p:tgtEl>
                                      </p:cBhvr>
                                      <p:to x="100000" y="90000"/>
                                    </p:animScale>
                                    <p:animScale>
                                      <p:cBhvr>
                                        <p:cTn id="59" dur="166" decel="50000">
                                          <p:stCondLst>
                                            <p:cond delay="1668"/>
                                          </p:stCondLst>
                                        </p:cTn>
                                        <p:tgtEl>
                                          <p:spTgt spid="3">
                                            <p:txEl>
                                              <p:pRg st="0" end="0"/>
                                            </p:txEl>
                                          </p:spTgt>
                                        </p:tgtEl>
                                      </p:cBhvr>
                                      <p:to x="100000" y="100000"/>
                                    </p:animScale>
                                    <p:animScale>
                                      <p:cBhvr>
                                        <p:cTn id="60" dur="26">
                                          <p:stCondLst>
                                            <p:cond delay="1808"/>
                                          </p:stCondLst>
                                        </p:cTn>
                                        <p:tgtEl>
                                          <p:spTgt spid="3">
                                            <p:txEl>
                                              <p:pRg st="0" end="0"/>
                                            </p:txEl>
                                          </p:spTgt>
                                        </p:tgtEl>
                                      </p:cBhvr>
                                      <p:to x="100000" y="95000"/>
                                    </p:animScale>
                                    <p:animScale>
                                      <p:cBhvr>
                                        <p:cTn id="61" dur="166" decel="50000">
                                          <p:stCondLst>
                                            <p:cond delay="1834"/>
                                          </p:stCondLst>
                                        </p:cTn>
                                        <p:tgtEl>
                                          <p:spTgt spid="3">
                                            <p:txEl>
                                              <p:pRg st="0" end="0"/>
                                            </p:txEl>
                                          </p:spTgt>
                                        </p:tgtEl>
                                      </p:cBhvr>
                                      <p:to x="100000" y="100000"/>
                                    </p:animScale>
                                  </p:childTnLst>
                                </p:cTn>
                              </p:par>
                              <p:par>
                                <p:cTn id="62" presetID="26" presetClass="entr" presetSubtype="0"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down)">
                                      <p:cBhvr>
                                        <p:cTn id="64" dur="580">
                                          <p:stCondLst>
                                            <p:cond delay="0"/>
                                          </p:stCondLst>
                                        </p:cTn>
                                        <p:tgtEl>
                                          <p:spTgt spid="11"/>
                                        </p:tgtEl>
                                      </p:cBhvr>
                                    </p:animEffect>
                                    <p:anim calcmode="lin" valueType="num">
                                      <p:cBhvr>
                                        <p:cTn id="6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70" dur="26">
                                          <p:stCondLst>
                                            <p:cond delay="650"/>
                                          </p:stCondLst>
                                        </p:cTn>
                                        <p:tgtEl>
                                          <p:spTgt spid="11"/>
                                        </p:tgtEl>
                                      </p:cBhvr>
                                      <p:to x="100000" y="60000"/>
                                    </p:animScale>
                                    <p:animScale>
                                      <p:cBhvr>
                                        <p:cTn id="71" dur="166" decel="50000">
                                          <p:stCondLst>
                                            <p:cond delay="676"/>
                                          </p:stCondLst>
                                        </p:cTn>
                                        <p:tgtEl>
                                          <p:spTgt spid="11"/>
                                        </p:tgtEl>
                                      </p:cBhvr>
                                      <p:to x="100000" y="100000"/>
                                    </p:animScale>
                                    <p:animScale>
                                      <p:cBhvr>
                                        <p:cTn id="72" dur="26">
                                          <p:stCondLst>
                                            <p:cond delay="1312"/>
                                          </p:stCondLst>
                                        </p:cTn>
                                        <p:tgtEl>
                                          <p:spTgt spid="11"/>
                                        </p:tgtEl>
                                      </p:cBhvr>
                                      <p:to x="100000" y="80000"/>
                                    </p:animScale>
                                    <p:animScale>
                                      <p:cBhvr>
                                        <p:cTn id="73" dur="166" decel="50000">
                                          <p:stCondLst>
                                            <p:cond delay="1338"/>
                                          </p:stCondLst>
                                        </p:cTn>
                                        <p:tgtEl>
                                          <p:spTgt spid="11"/>
                                        </p:tgtEl>
                                      </p:cBhvr>
                                      <p:to x="100000" y="100000"/>
                                    </p:animScale>
                                    <p:animScale>
                                      <p:cBhvr>
                                        <p:cTn id="74" dur="26">
                                          <p:stCondLst>
                                            <p:cond delay="1642"/>
                                          </p:stCondLst>
                                        </p:cTn>
                                        <p:tgtEl>
                                          <p:spTgt spid="11"/>
                                        </p:tgtEl>
                                      </p:cBhvr>
                                      <p:to x="100000" y="90000"/>
                                    </p:animScale>
                                    <p:animScale>
                                      <p:cBhvr>
                                        <p:cTn id="75" dur="166" decel="50000">
                                          <p:stCondLst>
                                            <p:cond delay="1668"/>
                                          </p:stCondLst>
                                        </p:cTn>
                                        <p:tgtEl>
                                          <p:spTgt spid="11"/>
                                        </p:tgtEl>
                                      </p:cBhvr>
                                      <p:to x="100000" y="100000"/>
                                    </p:animScale>
                                    <p:animScale>
                                      <p:cBhvr>
                                        <p:cTn id="76" dur="26">
                                          <p:stCondLst>
                                            <p:cond delay="1808"/>
                                          </p:stCondLst>
                                        </p:cTn>
                                        <p:tgtEl>
                                          <p:spTgt spid="11"/>
                                        </p:tgtEl>
                                      </p:cBhvr>
                                      <p:to x="100000" y="95000"/>
                                    </p:animScale>
                                    <p:animScale>
                                      <p:cBhvr>
                                        <p:cTn id="77"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animBg="1"/>
      <p:bldP spid="8" grpId="0" animBg="1"/>
      <p:bldP spid="9" grpId="0" animBg="1"/>
      <p:bldP spid="13" grpId="0" animBg="1"/>
      <p:bldP spid="14" grpId="0" animBg="1"/>
      <p:bldP spid="15"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B Titr" pitchFamily="2" charset="-78"/>
              </a:rPr>
              <a:t>ب)</a:t>
            </a:r>
            <a:r>
              <a:rPr lang="fa-IR" dirty="0">
                <a:cs typeface="B Titr" pitchFamily="2" charset="-78"/>
              </a:rPr>
              <a:t> تودیع تضمین</a:t>
            </a:r>
            <a:endParaRPr lang="en-US" dirty="0">
              <a:cs typeface="B Titr" pitchFamily="2" charset="-78"/>
            </a:endParaRPr>
          </a:p>
        </p:txBody>
      </p:sp>
      <p:sp>
        <p:nvSpPr>
          <p:cNvPr id="4" name="Rectangle 3"/>
          <p:cNvSpPr/>
          <p:nvPr/>
        </p:nvSpPr>
        <p:spPr>
          <a:xfrm>
            <a:off x="8203409" y="3273264"/>
            <a:ext cx="3988591" cy="646331"/>
          </a:xfrm>
          <a:prstGeom prst="rect">
            <a:avLst/>
          </a:prstGeom>
          <a:noFill/>
        </p:spPr>
        <p:txBody>
          <a:bodyPr wrap="none" lIns="91440" tIns="45720" rIns="91440" bIns="45720">
            <a:spAutoFit/>
          </a:bodyPr>
          <a:lstStyle/>
          <a:p>
            <a:pPr algn="ctr"/>
            <a:r>
              <a:rPr lang="fa-IR"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Homa" pitchFamily="2" charset="-78"/>
              </a:rPr>
              <a:t>اگر طرف مقابل تعلیق </a:t>
            </a:r>
            <a:endParaRPr lang="en-US" sz="3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cs typeface="B Homa" pitchFamily="2" charset="-78"/>
            </a:endParaRPr>
          </a:p>
        </p:txBody>
      </p:sp>
      <p:sp>
        <p:nvSpPr>
          <p:cNvPr id="7" name="TextBox 6"/>
          <p:cNvSpPr txBox="1"/>
          <p:nvPr/>
        </p:nvSpPr>
        <p:spPr>
          <a:xfrm rot="1208091" flipH="1">
            <a:off x="5960484" y="2831860"/>
            <a:ext cx="2188564" cy="400110"/>
          </a:xfrm>
          <a:prstGeom prst="homePlate">
            <a:avLst>
              <a:gd name="adj" fmla="val 102451"/>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r>
              <a:rPr lang="fa-IR" sz="2000" dirty="0">
                <a:solidFill>
                  <a:schemeClr val="tx1"/>
                </a:solidFill>
                <a:cs typeface="B Homa" pitchFamily="2" charset="-78"/>
              </a:rPr>
              <a:t>تضمین کافی بدهد</a:t>
            </a:r>
            <a:endParaRPr lang="en-US" sz="2000" dirty="0">
              <a:solidFill>
                <a:schemeClr val="tx1"/>
              </a:solidFill>
              <a:cs typeface="B Homa" pitchFamily="2" charset="-78"/>
            </a:endParaRPr>
          </a:p>
        </p:txBody>
      </p:sp>
      <p:sp>
        <p:nvSpPr>
          <p:cNvPr id="8" name="TextBox 7"/>
          <p:cNvSpPr txBox="1"/>
          <p:nvPr/>
        </p:nvSpPr>
        <p:spPr>
          <a:xfrm rot="19980743" flipH="1">
            <a:off x="6043223" y="4198464"/>
            <a:ext cx="2188564" cy="400110"/>
          </a:xfrm>
          <a:prstGeom prst="homePlate">
            <a:avLst>
              <a:gd name="adj" fmla="val 102451"/>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r>
              <a:rPr lang="fa-IR" sz="2000" dirty="0">
                <a:solidFill>
                  <a:schemeClr val="tx1"/>
                </a:solidFill>
                <a:cs typeface="B Homa" pitchFamily="2" charset="-78"/>
              </a:rPr>
              <a:t>تضمین کافی </a:t>
            </a:r>
            <a:r>
              <a:rPr lang="fa-IR" sz="2000" dirty="0" smtClean="0">
                <a:solidFill>
                  <a:schemeClr val="tx1"/>
                </a:solidFill>
                <a:cs typeface="B Homa" pitchFamily="2" charset="-78"/>
              </a:rPr>
              <a:t>ندهد</a:t>
            </a:r>
            <a:endParaRPr lang="en-US" sz="2000" dirty="0">
              <a:solidFill>
                <a:schemeClr val="tx1"/>
              </a:solidFill>
              <a:cs typeface="B Homa" pitchFamily="2" charset="-78"/>
            </a:endParaRPr>
          </a:p>
        </p:txBody>
      </p:sp>
      <p:sp>
        <p:nvSpPr>
          <p:cNvPr id="9" name="TextBox 8"/>
          <p:cNvSpPr txBox="1"/>
          <p:nvPr/>
        </p:nvSpPr>
        <p:spPr>
          <a:xfrm>
            <a:off x="3462728" y="2218545"/>
            <a:ext cx="2368437" cy="1226939"/>
          </a:xfrm>
          <a:prstGeom prst="horizontalScroll">
            <a:avLst>
              <a:gd name="adj" fmla="val 13722"/>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r" rtl="1"/>
            <a:r>
              <a:rPr lang="fa-IR" dirty="0">
                <a:solidFill>
                  <a:sysClr val="windowText" lastClr="000000"/>
                </a:solidFill>
                <a:effectLst>
                  <a:outerShdw blurRad="38100" dist="38100" dir="2700000" algn="tl">
                    <a:srgbClr val="000000">
                      <a:alpha val="43137"/>
                    </a:srgbClr>
                  </a:outerShdw>
                </a:effectLst>
                <a:cs typeface="B Homa" pitchFamily="2" charset="-78"/>
              </a:rPr>
              <a:t>طرف تعلیق کننده باید تعهدات قرادادی خود را اجرا کند </a:t>
            </a:r>
            <a:endParaRPr lang="en-US" dirty="0">
              <a:solidFill>
                <a:sysClr val="windowText" lastClr="000000"/>
              </a:solidFill>
              <a:effectLst>
                <a:outerShdw blurRad="38100" dist="38100" dir="2700000" algn="tl">
                  <a:srgbClr val="000000">
                    <a:alpha val="43137"/>
                  </a:srgbClr>
                </a:outerShdw>
              </a:effectLst>
            </a:endParaRPr>
          </a:p>
        </p:txBody>
      </p:sp>
      <p:sp>
        <p:nvSpPr>
          <p:cNvPr id="10" name="TextBox 9"/>
          <p:cNvSpPr txBox="1"/>
          <p:nvPr/>
        </p:nvSpPr>
        <p:spPr>
          <a:xfrm>
            <a:off x="3537677" y="4334654"/>
            <a:ext cx="2368437" cy="858857"/>
          </a:xfrm>
          <a:prstGeom prst="horizontalScroll">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r" rtl="1"/>
            <a:r>
              <a:rPr lang="fa-IR" dirty="0">
                <a:solidFill>
                  <a:schemeClr val="tx1"/>
                </a:solidFill>
                <a:cs typeface="B Homa" pitchFamily="2" charset="-78"/>
              </a:rPr>
              <a:t>تعلیق کننده می </a:t>
            </a:r>
            <a:r>
              <a:rPr lang="fa-IR" dirty="0" smtClean="0">
                <a:solidFill>
                  <a:schemeClr val="tx1"/>
                </a:solidFill>
                <a:cs typeface="B Homa" pitchFamily="2" charset="-78"/>
              </a:rPr>
              <a:t>تواند </a:t>
            </a:r>
            <a:r>
              <a:rPr lang="fa-IR" dirty="0">
                <a:solidFill>
                  <a:schemeClr val="tx1"/>
                </a:solidFill>
                <a:cs typeface="B Homa" pitchFamily="2" charset="-78"/>
              </a:rPr>
              <a:t>به تعلیق ادامه دهد</a:t>
            </a:r>
            <a:endParaRPr lang="en-US" dirty="0">
              <a:solidFill>
                <a:schemeClr val="tx1"/>
              </a:solidFill>
              <a:effectLst>
                <a:outerShdw blurRad="38100" dist="38100" dir="2700000" algn="tl">
                  <a:srgbClr val="000000">
                    <a:alpha val="43137"/>
                  </a:srgbClr>
                </a:outerShdw>
              </a:effectLst>
              <a:cs typeface="B Homa" pitchFamily="2" charset="-78"/>
            </a:endParaRPr>
          </a:p>
        </p:txBody>
      </p:sp>
      <p:sp>
        <p:nvSpPr>
          <p:cNvPr id="12" name="Bent Arrow 11"/>
          <p:cNvSpPr/>
          <p:nvPr/>
        </p:nvSpPr>
        <p:spPr>
          <a:xfrm rot="16200000">
            <a:off x="2327055" y="3972931"/>
            <a:ext cx="674557" cy="13980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1124262" y="3491500"/>
            <a:ext cx="1828800" cy="808851"/>
          </a:xfrm>
          <a:prstGeom prst="roundRect">
            <a:avLst>
              <a:gd name="adj" fmla="val 35533"/>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r" rtl="1"/>
            <a:r>
              <a:rPr lang="fa-IR" dirty="0">
                <a:solidFill>
                  <a:schemeClr val="tx1"/>
                </a:solidFill>
                <a:cs typeface="B Homa" pitchFamily="2" charset="-78"/>
              </a:rPr>
              <a:t>و در ادامه قرارداد را فسخ </a:t>
            </a:r>
            <a:r>
              <a:rPr lang="fa-IR" dirty="0" smtClean="0">
                <a:solidFill>
                  <a:schemeClr val="tx1"/>
                </a:solidFill>
                <a:cs typeface="B Homa" pitchFamily="2" charset="-78"/>
              </a:rPr>
              <a:t>کند</a:t>
            </a:r>
            <a:endParaRPr lang="en-US" dirty="0">
              <a:solidFill>
                <a:schemeClr val="tx1"/>
              </a:solidFill>
              <a:cs typeface="B Homa" pitchFamily="2" charset="-78"/>
            </a:endParaRPr>
          </a:p>
        </p:txBody>
      </p:sp>
      <p:sp>
        <p:nvSpPr>
          <p:cNvPr id="14" name="Rectangle 13"/>
          <p:cNvSpPr/>
          <p:nvPr/>
        </p:nvSpPr>
        <p:spPr>
          <a:xfrm>
            <a:off x="6485437" y="5787027"/>
            <a:ext cx="5570756" cy="461665"/>
          </a:xfrm>
          <a:prstGeom prst="rect">
            <a:avLst/>
          </a:prstGeom>
          <a:noFill/>
        </p:spPr>
        <p:txBody>
          <a:bodyPr wrap="none" lIns="91440" tIns="45720" rIns="91440" bIns="45720">
            <a:spAutoFit/>
          </a:bodyPr>
          <a:lstStyle/>
          <a:p>
            <a:pPr algn="ctr"/>
            <a:r>
              <a:rPr lang="fa-IR" sz="240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cs typeface="B Homa" pitchFamily="2" charset="-78"/>
              </a:rPr>
              <a:t>در صورت از بین رفتن تعلیق، مهلت اجرای قرارداد </a:t>
            </a:r>
            <a:endParaRPr lang="en-US" sz="240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cs typeface="B Homa" pitchFamily="2" charset="-78"/>
            </a:endParaRPr>
          </a:p>
        </p:txBody>
      </p:sp>
      <p:sp>
        <p:nvSpPr>
          <p:cNvPr id="16" name="TextBox 15"/>
          <p:cNvSpPr txBox="1"/>
          <p:nvPr/>
        </p:nvSpPr>
        <p:spPr>
          <a:xfrm>
            <a:off x="4302173" y="5693124"/>
            <a:ext cx="1958412" cy="715089"/>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r>
              <a:rPr lang="fa-IR" dirty="0">
                <a:solidFill>
                  <a:schemeClr val="tx1"/>
                </a:solidFill>
                <a:cs typeface="B Homa" pitchFamily="2" charset="-78"/>
              </a:rPr>
              <a:t>طبق </a:t>
            </a:r>
            <a:r>
              <a:rPr lang="fa-IR" dirty="0" smtClean="0">
                <a:solidFill>
                  <a:schemeClr val="tx1"/>
                </a:solidFill>
                <a:cs typeface="B Homa" pitchFamily="2" charset="-78"/>
              </a:rPr>
              <a:t>کنوانسیون: </a:t>
            </a:r>
            <a:r>
              <a:rPr lang="fa-IR" dirty="0">
                <a:solidFill>
                  <a:schemeClr val="tx1"/>
                </a:solidFill>
                <a:cs typeface="B Homa" pitchFamily="2" charset="-78"/>
              </a:rPr>
              <a:t>تعیین تکلیف نکرده  </a:t>
            </a:r>
            <a:endParaRPr lang="en-US" dirty="0">
              <a:solidFill>
                <a:schemeClr val="tx1"/>
              </a:solidFill>
              <a:cs typeface="B Homa" pitchFamily="2" charset="-78"/>
            </a:endParaRPr>
          </a:p>
        </p:txBody>
      </p:sp>
      <p:sp>
        <p:nvSpPr>
          <p:cNvPr id="17" name="TextBox 16"/>
          <p:cNvSpPr txBox="1"/>
          <p:nvPr/>
        </p:nvSpPr>
        <p:spPr>
          <a:xfrm>
            <a:off x="2103464" y="5693123"/>
            <a:ext cx="1958412" cy="715089"/>
          </a:xfrm>
          <a:prstGeom prst="flowChartAlternateProcess">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r" rtl="1"/>
            <a:r>
              <a:rPr lang="ar-SA" dirty="0">
                <a:solidFill>
                  <a:schemeClr val="tx1"/>
                </a:solidFill>
                <a:cs typeface="B Homa" pitchFamily="2" charset="-78"/>
              </a:rPr>
              <a:t>منطقا: </a:t>
            </a:r>
            <a:endParaRPr lang="fa-IR" dirty="0" smtClean="0">
              <a:solidFill>
                <a:schemeClr val="tx1"/>
              </a:solidFill>
              <a:cs typeface="B Homa" pitchFamily="2" charset="-78"/>
            </a:endParaRPr>
          </a:p>
          <a:p>
            <a:pPr algn="r" rtl="1"/>
            <a:r>
              <a:rPr lang="ar-SA" dirty="0" smtClean="0">
                <a:solidFill>
                  <a:schemeClr val="tx1"/>
                </a:solidFill>
                <a:cs typeface="B Homa" pitchFamily="2" charset="-78"/>
              </a:rPr>
              <a:t>قابل </a:t>
            </a:r>
            <a:r>
              <a:rPr lang="ar-SA" dirty="0">
                <a:solidFill>
                  <a:schemeClr val="tx1"/>
                </a:solidFill>
                <a:cs typeface="B Homa" pitchFamily="2" charset="-78"/>
              </a:rPr>
              <a:t>تمدید است</a:t>
            </a:r>
            <a:endParaRPr lang="en-US" dirty="0">
              <a:solidFill>
                <a:schemeClr val="tx1"/>
              </a:solidFill>
              <a:cs typeface="B Homa" pitchFamily="2" charset="-78"/>
            </a:endParaRPr>
          </a:p>
        </p:txBody>
      </p:sp>
      <p:sp>
        <p:nvSpPr>
          <p:cNvPr id="19" name="Curved Left Arrow 18"/>
          <p:cNvSpPr/>
          <p:nvPr/>
        </p:nvSpPr>
        <p:spPr>
          <a:xfrm rot="5037049">
            <a:off x="4953671" y="5009565"/>
            <a:ext cx="481360" cy="323126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Curved Right Arrow 19"/>
          <p:cNvSpPr/>
          <p:nvPr/>
        </p:nvSpPr>
        <p:spPr>
          <a:xfrm rot="5646109">
            <a:off x="5787740" y="4852548"/>
            <a:ext cx="405484" cy="139277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0947177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right)">
                                      <p:cBhvr>
                                        <p:cTn id="23" dur="500"/>
                                        <p:tgtEl>
                                          <p:spTgt spid="9"/>
                                        </p:tgtEl>
                                      </p:cBhvr>
                                    </p:animEffect>
                                  </p:childTnLst>
                                </p:cTn>
                              </p:par>
                            </p:childTnLst>
                          </p:cTn>
                        </p:par>
                        <p:par>
                          <p:cTn id="24" fill="hold">
                            <p:stCondLst>
                              <p:cond delay="2500"/>
                            </p:stCondLst>
                            <p:childTnLst>
                              <p:par>
                                <p:cTn id="25" presetID="2" presetClass="entr" presetSubtype="3"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2" presetClass="entr" presetSubtype="2"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500"/>
                            </p:stCondLst>
                            <p:childTnLst>
                              <p:par>
                                <p:cTn id="34" presetID="22" presetClass="entr" presetSubtype="4"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par>
                                <p:cTn id="37" presetID="4" presetClass="entr" presetSubtype="32"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ox(out)">
                                      <p:cBhvr>
                                        <p:cTn id="39" dur="2000"/>
                                        <p:tgtEl>
                                          <p:spTgt spid="13"/>
                                        </p:tgtEl>
                                      </p:cBhvr>
                                    </p:animEffect>
                                  </p:childTnLst>
                                </p:cTn>
                              </p:par>
                            </p:childTnLst>
                          </p:cTn>
                        </p:par>
                        <p:par>
                          <p:cTn id="40" fill="hold">
                            <p:stCondLst>
                              <p:cond delay="5500"/>
                            </p:stCondLst>
                            <p:childTnLst>
                              <p:par>
                                <p:cTn id="41" presetID="2" presetClass="entr" presetSubtype="2"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6000"/>
                            </p:stCondLst>
                            <p:childTnLst>
                              <p:par>
                                <p:cTn id="46" presetID="14" presetClass="entr" presetSubtype="10"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randombar(horizontal)">
                                      <p:cBhvr>
                                        <p:cTn id="48" dur="500"/>
                                        <p:tgtEl>
                                          <p:spTgt spid="20"/>
                                        </p:tgtEl>
                                      </p:cBhvr>
                                    </p:animEffect>
                                  </p:childTnLst>
                                </p:cTn>
                              </p:par>
                              <p:par>
                                <p:cTn id="49" presetID="6" presetClass="entr" presetSubtype="32"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circle(out)">
                                      <p:cBhvr>
                                        <p:cTn id="51" dur="2000"/>
                                        <p:tgtEl>
                                          <p:spTgt spid="16"/>
                                        </p:tgtEl>
                                      </p:cBhvr>
                                    </p:animEffect>
                                  </p:childTnLst>
                                </p:cTn>
                              </p:par>
                            </p:childTnLst>
                          </p:cTn>
                        </p:par>
                        <p:par>
                          <p:cTn id="52" fill="hold">
                            <p:stCondLst>
                              <p:cond delay="8000"/>
                            </p:stCondLst>
                            <p:childTnLst>
                              <p:par>
                                <p:cTn id="53" presetID="14" presetClass="entr" presetSubtype="1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randombar(horizontal)">
                                      <p:cBhvr>
                                        <p:cTn id="55" dur="500"/>
                                        <p:tgtEl>
                                          <p:spTgt spid="19"/>
                                        </p:tgtEl>
                                      </p:cBhvr>
                                    </p:animEffect>
                                  </p:childTnLst>
                                </p:cTn>
                              </p:par>
                              <p:par>
                                <p:cTn id="56" presetID="6" presetClass="entr" presetSubtype="3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circle(out)">
                                      <p:cBhvr>
                                        <p:cTn id="5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animBg="1"/>
      <p:bldP spid="8" grpId="0" animBg="1"/>
      <p:bldP spid="9" grpId="0" animBg="1"/>
      <p:bldP spid="10" grpId="0" animBg="1"/>
      <p:bldP spid="12" grpId="0" animBg="1"/>
      <p:bldP spid="13" grpId="0" animBg="1"/>
      <p:bldP spid="14" grpId="0"/>
      <p:bldP spid="16" grpId="0" animBg="1"/>
      <p:bldP spid="17" grpId="0" animBg="1"/>
      <p:bldP spid="19"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38" y="453914"/>
            <a:ext cx="9935586" cy="1414169"/>
          </a:xfrm>
        </p:spPr>
        <p:txBody>
          <a:bodyPr/>
          <a:lstStyle/>
          <a:p>
            <a:r>
              <a:rPr lang="ar-SA" dirty="0">
                <a:cs typeface="B Titr" panose="00000700000000000000" pitchFamily="2" charset="-78"/>
              </a:rPr>
              <a:t>دامنه تعلیق </a:t>
            </a:r>
            <a:endParaRPr lang="en-US" dirty="0">
              <a:cs typeface="B Titr" panose="00000700000000000000" pitchFamily="2" charset="-78"/>
            </a:endParaRPr>
          </a:p>
        </p:txBody>
      </p:sp>
      <p:sp>
        <p:nvSpPr>
          <p:cNvPr id="5" name="Rectangle 4"/>
          <p:cNvSpPr/>
          <p:nvPr/>
        </p:nvSpPr>
        <p:spPr>
          <a:xfrm>
            <a:off x="5029063" y="1924955"/>
            <a:ext cx="2861681" cy="400110"/>
          </a:xfrm>
          <a:prstGeom prst="rect">
            <a:avLst/>
          </a:prstGeom>
          <a:noFill/>
        </p:spPr>
        <p:txBody>
          <a:bodyPr wrap="none" lIns="91440" tIns="45720" rIns="91440" bIns="45720">
            <a:spAutoFit/>
          </a:bodyPr>
          <a:lstStyle/>
          <a:p>
            <a:pPr algn="ctr" rtl="1"/>
            <a:r>
              <a:rPr lang="ar-SA" sz="2000" dirty="0">
                <a:cs typeface="B Homa" panose="00000400000000000000" pitchFamily="2" charset="-78"/>
              </a:rPr>
              <a:t>تفسیر مضیق بند 1 ماده </a:t>
            </a:r>
            <a:r>
              <a:rPr lang="ar-SA" sz="2000" dirty="0" smtClean="0">
                <a:cs typeface="B Homa" panose="00000400000000000000" pitchFamily="2" charset="-78"/>
              </a:rPr>
              <a:t>71 </a:t>
            </a:r>
            <a:endParaRPr lang="en-US"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cs typeface="B Homa" panose="00000400000000000000" pitchFamily="2" charset="-78"/>
            </a:endParaRPr>
          </a:p>
        </p:txBody>
      </p:sp>
      <p:sp>
        <p:nvSpPr>
          <p:cNvPr id="6" name="Rectangle 5"/>
          <p:cNvSpPr/>
          <p:nvPr/>
        </p:nvSpPr>
        <p:spPr>
          <a:xfrm>
            <a:off x="5820131" y="2614561"/>
            <a:ext cx="1430199" cy="400110"/>
          </a:xfrm>
          <a:prstGeom prst="rect">
            <a:avLst/>
          </a:prstGeom>
          <a:noFill/>
        </p:spPr>
        <p:txBody>
          <a:bodyPr wrap="none" lIns="91440" tIns="45720" rIns="91440" bIns="45720">
            <a:spAutoFit/>
          </a:bodyPr>
          <a:lstStyle/>
          <a:p>
            <a:pPr algn="ctr" rtl="1"/>
            <a:r>
              <a:rPr lang="ar-SA" sz="2000" dirty="0">
                <a:cs typeface="B Homa" panose="00000400000000000000" pitchFamily="2" charset="-78"/>
              </a:rPr>
              <a:t>تفسیر موسع</a:t>
            </a:r>
            <a:endParaRPr lang="en-US"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cs typeface="B Homa" panose="00000400000000000000" pitchFamily="2" charset="-78"/>
            </a:endParaRPr>
          </a:p>
        </p:txBody>
      </p:sp>
      <p:sp>
        <p:nvSpPr>
          <p:cNvPr id="7" name="TextBox 6"/>
          <p:cNvSpPr txBox="1"/>
          <p:nvPr/>
        </p:nvSpPr>
        <p:spPr>
          <a:xfrm>
            <a:off x="8761702" y="1229764"/>
            <a:ext cx="1870364" cy="646331"/>
          </a:xfrm>
          <a:prstGeom prst="wedgeRectCallout">
            <a:avLst>
              <a:gd name="adj1" fmla="val -94165"/>
              <a:gd name="adj2" fmla="val 68931"/>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algn="r" rtl="1"/>
            <a:r>
              <a:rPr lang="ar-SA" dirty="0">
                <a:effectLst>
                  <a:outerShdw blurRad="38100" dist="38100" dir="2700000" algn="tl">
                    <a:srgbClr val="000000">
                      <a:alpha val="43137"/>
                    </a:srgbClr>
                  </a:outerShdw>
                </a:effectLst>
                <a:cs typeface="B Homa" panose="00000400000000000000" pitchFamily="2" charset="-78"/>
              </a:rPr>
              <a:t>اجازه تعلیق تحویل کالا توسط فروشنده</a:t>
            </a:r>
            <a:endParaRPr lang="fa-IR" dirty="0">
              <a:effectLst>
                <a:outerShdw blurRad="38100" dist="38100" dir="2700000" algn="tl">
                  <a:srgbClr val="000000">
                    <a:alpha val="43137"/>
                  </a:srgbClr>
                </a:outerShdw>
              </a:effectLst>
              <a:cs typeface="B Homa" panose="00000400000000000000" pitchFamily="2" charset="-78"/>
            </a:endParaRPr>
          </a:p>
        </p:txBody>
      </p:sp>
      <p:sp>
        <p:nvSpPr>
          <p:cNvPr id="8" name="TextBox 7"/>
          <p:cNvSpPr txBox="1"/>
          <p:nvPr/>
        </p:nvSpPr>
        <p:spPr>
          <a:xfrm>
            <a:off x="8859982" y="2272356"/>
            <a:ext cx="1977736" cy="646331"/>
          </a:xfrm>
          <a:prstGeom prst="wedgeRectCallout">
            <a:avLst>
              <a:gd name="adj1" fmla="val -100832"/>
              <a:gd name="adj2" fmla="val -58075"/>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algn="r" rtl="1"/>
            <a:r>
              <a:rPr lang="ar-SA" dirty="0">
                <a:effectLst>
                  <a:outerShdw blurRad="38100" dist="38100" dir="2700000" algn="tl">
                    <a:srgbClr val="000000">
                      <a:alpha val="43137"/>
                    </a:srgbClr>
                  </a:outerShdw>
                </a:effectLst>
                <a:cs typeface="B Homa" panose="00000400000000000000" pitchFamily="2" charset="-78"/>
              </a:rPr>
              <a:t>اجازه تعلیق پرداخت ثمن توسط خریدار</a:t>
            </a:r>
            <a:endParaRPr lang="fa-IR" dirty="0">
              <a:effectLst>
                <a:outerShdw blurRad="38100" dist="38100" dir="2700000" algn="tl">
                  <a:srgbClr val="000000">
                    <a:alpha val="43137"/>
                  </a:srgbClr>
                </a:outerShdw>
              </a:effectLst>
              <a:cs typeface="B Homa" panose="00000400000000000000" pitchFamily="2" charset="-78"/>
            </a:endParaRPr>
          </a:p>
        </p:txBody>
      </p:sp>
      <p:sp>
        <p:nvSpPr>
          <p:cNvPr id="9" name="TextBox 8"/>
          <p:cNvSpPr txBox="1"/>
          <p:nvPr/>
        </p:nvSpPr>
        <p:spPr>
          <a:xfrm>
            <a:off x="1567438" y="2534517"/>
            <a:ext cx="2419207" cy="923330"/>
          </a:xfrm>
          <a:prstGeom prst="wedgeRectCallout">
            <a:avLst>
              <a:gd name="adj1" fmla="val 123879"/>
              <a:gd name="adj2" fmla="val -16276"/>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algn="r" rtl="1"/>
            <a:r>
              <a:rPr lang="ar-SA" dirty="0">
                <a:effectLst>
                  <a:outerShdw blurRad="38100" dist="38100" dir="2700000" algn="tl">
                    <a:srgbClr val="000000">
                      <a:alpha val="43137"/>
                    </a:srgbClr>
                  </a:outerShdw>
                </a:effectLst>
                <a:cs typeface="B Homa" panose="00000400000000000000" pitchFamily="2" charset="-78"/>
              </a:rPr>
              <a:t>حق تعلیق شامل تمام تعهدات قراردادی و الزامات کنوانسیون است</a:t>
            </a:r>
            <a:endParaRPr lang="fa-IR" dirty="0">
              <a:effectLst>
                <a:outerShdw blurRad="38100" dist="38100" dir="2700000" algn="tl">
                  <a:srgbClr val="000000">
                    <a:alpha val="43137"/>
                  </a:srgbClr>
                </a:outerShdw>
              </a:effectLst>
              <a:cs typeface="B Homa" panose="00000400000000000000" pitchFamily="2" charset="-78"/>
            </a:endParaRPr>
          </a:p>
        </p:txBody>
      </p:sp>
      <p:sp>
        <p:nvSpPr>
          <p:cNvPr id="10" name="Rectangle 9"/>
          <p:cNvSpPr/>
          <p:nvPr/>
        </p:nvSpPr>
        <p:spPr>
          <a:xfrm>
            <a:off x="4933901" y="3819365"/>
            <a:ext cx="2978964" cy="1015663"/>
          </a:xfrm>
          <a:prstGeom prst="rect">
            <a:avLst/>
          </a:prstGeom>
          <a:noFill/>
        </p:spPr>
        <p:txBody>
          <a:bodyPr wrap="square" lIns="91440" tIns="45720" rIns="91440" bIns="45720">
            <a:spAutoFit/>
          </a:bodyPr>
          <a:lstStyle/>
          <a:p>
            <a:pPr algn="ctr" rtl="1"/>
            <a:r>
              <a:rPr lang="ar-SA" sz="2000" dirty="0">
                <a:cs typeface="B Homa" panose="00000400000000000000" pitchFamily="2" charset="-78"/>
              </a:rPr>
              <a:t>سایر مواردی که در صورت تعلیق قرارداد می توانند به تعلیق درآیند</a:t>
            </a:r>
            <a:endParaRPr lang="en-US"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cs typeface="B Homa" panose="00000400000000000000" pitchFamily="2" charset="-78"/>
            </a:endParaRPr>
          </a:p>
        </p:txBody>
      </p:sp>
      <p:sp>
        <p:nvSpPr>
          <p:cNvPr id="11" name="TextBox 10"/>
          <p:cNvSpPr txBox="1"/>
          <p:nvPr/>
        </p:nvSpPr>
        <p:spPr>
          <a:xfrm>
            <a:off x="8988770" y="3474788"/>
            <a:ext cx="2216728" cy="646331"/>
          </a:xfrm>
          <a:prstGeom prst="wedgeRectCallout">
            <a:avLst>
              <a:gd name="adj1" fmla="val -101115"/>
              <a:gd name="adj2" fmla="val 52694"/>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algn="r" rtl="1"/>
            <a:r>
              <a:rPr lang="ar-SA" dirty="0">
                <a:cs typeface="B Homa" panose="00000400000000000000" pitchFamily="2" charset="-78"/>
              </a:rPr>
              <a:t>ترتیبات حمل کالا توسط کشتی </a:t>
            </a:r>
            <a:r>
              <a:rPr lang="fa-IR" dirty="0" smtClean="0">
                <a:cs typeface="B Homa" panose="00000400000000000000" pitchFamily="2" charset="-78"/>
              </a:rPr>
              <a:t>(</a:t>
            </a:r>
            <a:r>
              <a:rPr lang="ar-SA" dirty="0" smtClean="0">
                <a:cs typeface="B Homa" panose="00000400000000000000" pitchFamily="2" charset="-78"/>
              </a:rPr>
              <a:t> </a:t>
            </a:r>
            <a:r>
              <a:rPr lang="ar-SA" dirty="0">
                <a:cs typeface="B Homa" panose="00000400000000000000" pitchFamily="2" charset="-78"/>
              </a:rPr>
              <a:t>ماده </a:t>
            </a:r>
            <a:r>
              <a:rPr lang="ar-SA" dirty="0" smtClean="0">
                <a:cs typeface="B Homa" panose="00000400000000000000" pitchFamily="2" charset="-78"/>
              </a:rPr>
              <a:t>32</a:t>
            </a:r>
            <a:r>
              <a:rPr lang="fa-IR" dirty="0" smtClean="0">
                <a:cs typeface="B Homa" panose="00000400000000000000" pitchFamily="2" charset="-78"/>
              </a:rPr>
              <a:t>)</a:t>
            </a:r>
            <a:endParaRPr lang="fa-IR" dirty="0">
              <a:effectLst>
                <a:outerShdw blurRad="38100" dist="38100" dir="2700000" algn="tl">
                  <a:srgbClr val="000000">
                    <a:alpha val="43137"/>
                  </a:srgbClr>
                </a:outerShdw>
              </a:effectLst>
              <a:cs typeface="B Homa" panose="00000400000000000000" pitchFamily="2" charset="-78"/>
            </a:endParaRPr>
          </a:p>
        </p:txBody>
      </p:sp>
      <p:sp>
        <p:nvSpPr>
          <p:cNvPr id="12" name="TextBox 11"/>
          <p:cNvSpPr txBox="1"/>
          <p:nvPr/>
        </p:nvSpPr>
        <p:spPr>
          <a:xfrm>
            <a:off x="8859981" y="4552780"/>
            <a:ext cx="2216727" cy="646331"/>
          </a:xfrm>
          <a:prstGeom prst="wedgeRectCallout">
            <a:avLst>
              <a:gd name="adj1" fmla="val -99111"/>
              <a:gd name="adj2" fmla="val -58075"/>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lvl="0" algn="r" rtl="1"/>
            <a:r>
              <a:rPr lang="ar-SA" dirty="0">
                <a:cs typeface="B Homa" panose="00000400000000000000" pitchFamily="2" charset="-78"/>
              </a:rPr>
              <a:t>تسلیم اسناد مالکیت مربوط به کالا </a:t>
            </a:r>
            <a:r>
              <a:rPr lang="fa-IR" dirty="0" smtClean="0">
                <a:cs typeface="B Homa" panose="00000400000000000000" pitchFamily="2" charset="-78"/>
              </a:rPr>
              <a:t>(</a:t>
            </a:r>
            <a:r>
              <a:rPr lang="ar-SA" dirty="0" smtClean="0">
                <a:cs typeface="B Homa" panose="00000400000000000000" pitchFamily="2" charset="-78"/>
              </a:rPr>
              <a:t>ماده 34</a:t>
            </a:r>
            <a:r>
              <a:rPr lang="fa-IR" dirty="0" smtClean="0">
                <a:cs typeface="B Homa" panose="00000400000000000000" pitchFamily="2" charset="-78"/>
              </a:rPr>
              <a:t>)</a:t>
            </a:r>
            <a:endParaRPr lang="en-US" dirty="0">
              <a:cs typeface="B Homa" panose="00000400000000000000" pitchFamily="2" charset="-78"/>
            </a:endParaRPr>
          </a:p>
        </p:txBody>
      </p:sp>
      <p:sp>
        <p:nvSpPr>
          <p:cNvPr id="13" name="TextBox 12"/>
          <p:cNvSpPr txBox="1"/>
          <p:nvPr/>
        </p:nvSpPr>
        <p:spPr>
          <a:xfrm>
            <a:off x="1333005" y="3696494"/>
            <a:ext cx="2888071" cy="646331"/>
          </a:xfrm>
          <a:prstGeom prst="wedgeRectCallout">
            <a:avLst>
              <a:gd name="adj1" fmla="val 73782"/>
              <a:gd name="adj2" fmla="val -13221"/>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lvl="0" algn="r" rtl="1"/>
            <a:r>
              <a:rPr lang="ar-SA" dirty="0">
                <a:effectLst>
                  <a:outerShdw blurRad="38100" dist="38100" dir="2700000" algn="tl">
                    <a:srgbClr val="000000">
                      <a:alpha val="43137"/>
                    </a:srgbClr>
                  </a:outerShdw>
                </a:effectLst>
                <a:cs typeface="B Homa" panose="00000400000000000000" pitchFamily="2" charset="-78"/>
              </a:rPr>
              <a:t>تحویل کالای جایگزین یا تعمیر کالای </a:t>
            </a:r>
            <a:r>
              <a:rPr lang="ar-SA" dirty="0" smtClean="0">
                <a:effectLst>
                  <a:outerShdw blurRad="38100" dist="38100" dir="2700000" algn="tl">
                    <a:srgbClr val="000000">
                      <a:alpha val="43137"/>
                    </a:srgbClr>
                  </a:outerShdw>
                </a:effectLst>
                <a:cs typeface="B Homa" panose="00000400000000000000" pitchFamily="2" charset="-78"/>
              </a:rPr>
              <a:t>معیوب</a:t>
            </a:r>
            <a:r>
              <a:rPr lang="fa-IR" dirty="0" smtClean="0">
                <a:effectLst>
                  <a:outerShdw blurRad="38100" dist="38100" dir="2700000" algn="tl">
                    <a:srgbClr val="000000">
                      <a:alpha val="43137"/>
                    </a:srgbClr>
                  </a:outerShdw>
                </a:effectLst>
                <a:cs typeface="B Homa" panose="00000400000000000000" pitchFamily="2" charset="-78"/>
              </a:rPr>
              <a:t>(</a:t>
            </a:r>
            <a:r>
              <a:rPr lang="ar-SA" dirty="0" smtClean="0">
                <a:effectLst>
                  <a:outerShdw blurRad="38100" dist="38100" dir="2700000" algn="tl">
                    <a:srgbClr val="000000">
                      <a:alpha val="43137"/>
                    </a:srgbClr>
                  </a:outerShdw>
                </a:effectLst>
                <a:cs typeface="B Homa" panose="00000400000000000000" pitchFamily="2" charset="-78"/>
              </a:rPr>
              <a:t>ماده 46</a:t>
            </a:r>
            <a:r>
              <a:rPr lang="fa-IR" dirty="0" smtClean="0">
                <a:effectLst>
                  <a:outerShdw blurRad="38100" dist="38100" dir="2700000" algn="tl">
                    <a:srgbClr val="000000">
                      <a:alpha val="43137"/>
                    </a:srgbClr>
                  </a:outerShdw>
                </a:effectLst>
                <a:cs typeface="B Homa" panose="00000400000000000000" pitchFamily="2" charset="-78"/>
              </a:rPr>
              <a:t>)</a:t>
            </a:r>
            <a:endParaRPr lang="en-US" dirty="0">
              <a:effectLst>
                <a:outerShdw blurRad="38100" dist="38100" dir="2700000" algn="tl">
                  <a:srgbClr val="000000">
                    <a:alpha val="43137"/>
                  </a:srgbClr>
                </a:outerShdw>
              </a:effectLst>
              <a:cs typeface="B Homa" panose="00000400000000000000" pitchFamily="2" charset="-78"/>
            </a:endParaRPr>
          </a:p>
        </p:txBody>
      </p:sp>
      <p:sp>
        <p:nvSpPr>
          <p:cNvPr id="14" name="TextBox 13"/>
          <p:cNvSpPr txBox="1"/>
          <p:nvPr/>
        </p:nvSpPr>
        <p:spPr>
          <a:xfrm>
            <a:off x="1865963" y="4534978"/>
            <a:ext cx="2366937" cy="646331"/>
          </a:xfrm>
          <a:prstGeom prst="wedgeRectCallout">
            <a:avLst>
              <a:gd name="adj1" fmla="val 81846"/>
              <a:gd name="adj2" fmla="val -71096"/>
            </a:avLst>
          </a:prstGeom>
          <a:solidFill>
            <a:schemeClr val="tx2">
              <a:lumMod val="25000"/>
              <a:lumOff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wrap="square" rtlCol="1">
            <a:spAutoFit/>
          </a:bodyPr>
          <a:lstStyle/>
          <a:p>
            <a:pPr algn="r" rtl="1"/>
            <a:r>
              <a:rPr lang="ar-SA" dirty="0">
                <a:effectLst>
                  <a:outerShdw blurRad="38100" dist="38100" dir="2700000" algn="tl">
                    <a:srgbClr val="000000">
                      <a:alpha val="43137"/>
                    </a:srgbClr>
                  </a:outerShdw>
                </a:effectLst>
                <a:cs typeface="B Homa" panose="00000400000000000000" pitchFamily="2" charset="-78"/>
              </a:rPr>
              <a:t>تعیین مشخصات </a:t>
            </a:r>
            <a:r>
              <a:rPr lang="ar-SA" dirty="0" smtClean="0">
                <a:effectLst>
                  <a:outerShdw blurRad="38100" dist="38100" dir="2700000" algn="tl">
                    <a:srgbClr val="000000">
                      <a:alpha val="43137"/>
                    </a:srgbClr>
                  </a:outerShdw>
                </a:effectLst>
                <a:cs typeface="B Homa" panose="00000400000000000000" pitchFamily="2" charset="-78"/>
              </a:rPr>
              <a:t>کالا </a:t>
            </a:r>
            <a:r>
              <a:rPr lang="fa-IR" dirty="0" smtClean="0">
                <a:effectLst>
                  <a:outerShdw blurRad="38100" dist="38100" dir="2700000" algn="tl">
                    <a:srgbClr val="000000">
                      <a:alpha val="43137"/>
                    </a:srgbClr>
                  </a:outerShdw>
                </a:effectLst>
                <a:cs typeface="B Homa" panose="00000400000000000000" pitchFamily="2" charset="-78"/>
              </a:rPr>
              <a:t>(</a:t>
            </a:r>
            <a:r>
              <a:rPr lang="ar-SA" dirty="0" smtClean="0">
                <a:effectLst>
                  <a:outerShdw blurRad="38100" dist="38100" dir="2700000" algn="tl">
                    <a:srgbClr val="000000">
                      <a:alpha val="43137"/>
                    </a:srgbClr>
                  </a:outerShdw>
                </a:effectLst>
                <a:cs typeface="B Homa" panose="00000400000000000000" pitchFamily="2" charset="-78"/>
              </a:rPr>
              <a:t>ماده65</a:t>
            </a:r>
            <a:r>
              <a:rPr lang="fa-IR" dirty="0" smtClean="0">
                <a:effectLst>
                  <a:outerShdw blurRad="38100" dist="38100" dir="2700000" algn="tl">
                    <a:srgbClr val="000000">
                      <a:alpha val="43137"/>
                    </a:srgbClr>
                  </a:outerShdw>
                </a:effectLst>
                <a:cs typeface="B Homa" panose="00000400000000000000" pitchFamily="2" charset="-78"/>
              </a:rPr>
              <a:t>)</a:t>
            </a:r>
            <a:endParaRPr lang="fa-IR" dirty="0">
              <a:effectLst>
                <a:outerShdw blurRad="38100" dist="38100" dir="2700000" algn="tl">
                  <a:srgbClr val="000000">
                    <a:alpha val="43137"/>
                  </a:srgbClr>
                </a:outerShdw>
              </a:effectLst>
              <a:cs typeface="B Homa" panose="00000400000000000000" pitchFamily="2" charset="-78"/>
            </a:endParaRPr>
          </a:p>
        </p:txBody>
      </p:sp>
      <p:sp>
        <p:nvSpPr>
          <p:cNvPr id="19" name="Regular Pentagon 18"/>
          <p:cNvSpPr/>
          <p:nvPr/>
        </p:nvSpPr>
        <p:spPr>
          <a:xfrm>
            <a:off x="4079632" y="4813953"/>
            <a:ext cx="4775057" cy="1982055"/>
          </a:xfrm>
          <a:prstGeom prst="pentag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dirty="0" smtClean="0">
                <a:solidFill>
                  <a:schemeClr val="tx1"/>
                </a:solidFill>
                <a:effectLst>
                  <a:outerShdw blurRad="38100" dist="38100" dir="2700000" algn="tl">
                    <a:srgbClr val="000000">
                      <a:alpha val="43137"/>
                    </a:srgbClr>
                  </a:outerShdw>
                </a:effectLst>
                <a:cs typeface="B Homa" panose="00000400000000000000" pitchFamily="2" charset="-78"/>
              </a:rPr>
              <a:t>تفسیر موسع صحیح تر است </a:t>
            </a:r>
          </a:p>
          <a:p>
            <a:pPr algn="ctr" rtl="1"/>
            <a:r>
              <a:rPr lang="fa-IR" dirty="0" smtClean="0">
                <a:solidFill>
                  <a:schemeClr val="tx1"/>
                </a:solidFill>
                <a:effectLst>
                  <a:outerShdw blurRad="38100" dist="38100" dir="2700000" algn="tl">
                    <a:srgbClr val="000000">
                      <a:alpha val="43137"/>
                    </a:srgbClr>
                  </a:outerShdw>
                </a:effectLst>
                <a:cs typeface="B Homa" panose="00000400000000000000" pitchFamily="2" charset="-78"/>
              </a:rPr>
              <a:t>زیرا علی القاعده تعلیق نمی تواند منحصر در دو مورد باشد</a:t>
            </a:r>
            <a:endParaRPr lang="en-US" dirty="0">
              <a:solidFill>
                <a:schemeClr val="tx1"/>
              </a:solidFill>
              <a:effectLst>
                <a:outerShdw blurRad="38100" dist="38100" dir="2700000" algn="tl">
                  <a:srgbClr val="000000">
                    <a:alpha val="43137"/>
                  </a:srgbClr>
                </a:outerShdw>
              </a:effectLst>
              <a:cs typeface="B Homa" panose="00000400000000000000" pitchFamily="2" charset="-78"/>
            </a:endParaRPr>
          </a:p>
        </p:txBody>
      </p:sp>
    </p:spTree>
    <p:extLst>
      <p:ext uri="{BB962C8B-B14F-4D97-AF65-F5344CB8AC3E}">
        <p14:creationId xmlns:p14="http://schemas.microsoft.com/office/powerpoint/2010/main" val="414994454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3"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1+#ppt_w/2"/>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3"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1+#ppt_w/2"/>
                                          </p:val>
                                        </p:tav>
                                        <p:tav tm="100000">
                                          <p:val>
                                            <p:strVal val="#ppt_x"/>
                                          </p:val>
                                        </p:tav>
                                      </p:tavLst>
                                    </p:anim>
                                    <p:anim calcmode="lin" valueType="num">
                                      <p:cBhvr additive="base">
                                        <p:cTn id="38" dur="5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0-#ppt_w/2"/>
                                          </p:val>
                                        </p:tav>
                                        <p:tav tm="100000">
                                          <p:val>
                                            <p:strVal val="#ppt_x"/>
                                          </p:val>
                                        </p:tav>
                                      </p:tavLst>
                                    </p:anim>
                                    <p:anim calcmode="lin" valueType="num">
                                      <p:cBhvr additive="base">
                                        <p:cTn id="50" dur="5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fill="hold"/>
                                        <p:tgtEl>
                                          <p:spTgt spid="14"/>
                                        </p:tgtEl>
                                        <p:attrNameLst>
                                          <p:attrName>ppt_x</p:attrName>
                                        </p:attrNameLst>
                                      </p:cBhvr>
                                      <p:tavLst>
                                        <p:tav tm="0">
                                          <p:val>
                                            <p:strVal val="0-#ppt_w/2"/>
                                          </p:val>
                                        </p:tav>
                                        <p:tav tm="100000">
                                          <p:val>
                                            <p:strVal val="#ppt_x"/>
                                          </p:val>
                                        </p:tav>
                                      </p:tavLst>
                                    </p:anim>
                                    <p:anim calcmode="lin" valueType="num">
                                      <p:cBhvr additive="base">
                                        <p:cTn id="5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2000" fill="hold"/>
                                        <p:tgtEl>
                                          <p:spTgt spid="19"/>
                                        </p:tgtEl>
                                        <p:attrNameLst>
                                          <p:attrName>ppt_x</p:attrName>
                                        </p:attrNameLst>
                                      </p:cBhvr>
                                      <p:tavLst>
                                        <p:tav tm="0">
                                          <p:val>
                                            <p:strVal val="#ppt_x"/>
                                          </p:val>
                                        </p:tav>
                                        <p:tav tm="100000">
                                          <p:val>
                                            <p:strVal val="#ppt_x"/>
                                          </p:val>
                                        </p:tav>
                                      </p:tavLst>
                                    </p:anim>
                                    <p:anim calcmode="lin" valueType="num">
                                      <p:cBhvr additive="base">
                                        <p:cTn id="60" dur="20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animBg="1"/>
      <p:bldP spid="8" grpId="0" animBg="1"/>
      <p:bldP spid="9" grpId="0" animBg="1"/>
      <p:bldP spid="10" grpId="0"/>
      <p:bldP spid="11" grpId="0" animBg="1"/>
      <p:bldP spid="12" grpId="0" animBg="1"/>
      <p:bldP spid="13" grpId="0" animBg="1"/>
      <p:bldP spid="14" grpId="0"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34258"/>
            <a:ext cx="10018713" cy="1752599"/>
          </a:xfrm>
        </p:spPr>
        <p:txBody>
          <a:bodyPr/>
          <a:lstStyle/>
          <a:p>
            <a:r>
              <a:rPr lang="fa-IR" b="1" dirty="0" smtClean="0">
                <a:cs typeface="B Titr" panose="00000700000000000000" pitchFamily="2" charset="-78"/>
              </a:rPr>
              <a:t>مشکلات مربوط به مقرره</a:t>
            </a:r>
            <a:endParaRPr lang="en-US" b="1" dirty="0">
              <a:cs typeface="B Titr" panose="00000700000000000000" pitchFamily="2" charset="-78"/>
            </a:endParaRPr>
          </a:p>
        </p:txBody>
      </p:sp>
      <p:sp>
        <p:nvSpPr>
          <p:cNvPr id="5" name="Flowchart: Document 4"/>
          <p:cNvSpPr/>
          <p:nvPr/>
        </p:nvSpPr>
        <p:spPr>
          <a:xfrm>
            <a:off x="1654629" y="2293257"/>
            <a:ext cx="10072914" cy="3004458"/>
          </a:xfrm>
          <a:prstGeom prst="flowChart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Wingdings" panose="05000000000000000000" pitchFamily="2" charset="2"/>
              <a:buChar char="v"/>
            </a:pPr>
            <a:r>
              <a:rPr lang="fa-IR" dirty="0" smtClean="0"/>
              <a:t>عدم تصریح کنوانسیون به اینکه یک عدم اجرای ویژه به بخش </a:t>
            </a:r>
            <a:r>
              <a:rPr lang="fa-IR" dirty="0"/>
              <a:t> </a:t>
            </a:r>
            <a:r>
              <a:rPr lang="fa-IR" dirty="0" smtClean="0"/>
              <a:t>معظمی از تعهدات گسترش می یابد یا خیر:</a:t>
            </a:r>
            <a:br>
              <a:rPr lang="fa-IR" dirty="0" smtClean="0"/>
            </a:br>
            <a:r>
              <a:rPr lang="fa-IR" dirty="0" smtClean="0"/>
              <a:t>باید یک تفسیر موسع در پرتو اوضاع و احوال اتخاذ شود که ضرورت دارد وظایف در شرف عدم اجرا تا حدودی حائز اهمیت باشد.</a:t>
            </a:r>
          </a:p>
          <a:p>
            <a:pPr marL="285750" indent="-285750" algn="r" rtl="1">
              <a:buFont typeface="Wingdings" panose="05000000000000000000" pitchFamily="2" charset="2"/>
              <a:buChar char="v"/>
            </a:pPr>
            <a:r>
              <a:rPr lang="fa-IR" dirty="0" smtClean="0"/>
              <a:t>عدم تعیین حدود و درجه تشخیص و قطعت مورد نیاز در تصمیم گیری مبنی بر اینکه طرف دیگر بخش بزرگی از تعهداتش را انجام نخواهد داد.</a:t>
            </a:r>
            <a:endParaRPr lang="en-US" dirty="0"/>
          </a:p>
        </p:txBody>
      </p:sp>
    </p:spTree>
    <p:extLst>
      <p:ext uri="{BB962C8B-B14F-4D97-AF65-F5344CB8AC3E}">
        <p14:creationId xmlns:p14="http://schemas.microsoft.com/office/powerpoint/2010/main" val="11902261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path" presetSubtype="0" accel="50000" decel="50000" fill="hold" grpId="0" nodeType="afterEffect">
                                  <p:stCondLst>
                                    <p:cond delay="0"/>
                                  </p:stCondLst>
                                  <p:childTnLst>
                                    <p:animMotion origin="layout" path="M 0 0 C 0 0.033 0.027 0.06 0.06 0.06 C 0.099 0.06 0.113 0.03 0.119 0.012 L 0.125 -0.012 C 0.131 -0.03 0.146 -0.06 0.19 -0.06 C 0.218 -0.06 0.25 -0.033 0.25 0 C 0.25 0.033 0.218 0.06 0.19 0.06 C 0.146 0.06 0.131 0.03 0.125 0.012 L 0.119 -0.012 C 0.113 -0.03 0.099 -0.06 0.06 -0.06 C 0.027 -0.06 0 -0.033 0 0 Z" pathEditMode="relative" ptsTypes="">
                                      <p:cBhvr>
                                        <p:cTn id="12"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6258" y="38687"/>
            <a:ext cx="9786766" cy="1171135"/>
          </a:xfrm>
        </p:spPr>
        <p:txBody>
          <a:bodyPr>
            <a:normAutofit fontScale="90000"/>
          </a:bodyPr>
          <a:lstStyle/>
          <a:p>
            <a:r>
              <a:rPr lang="fa-IR" b="1" dirty="0" smtClean="0">
                <a:cs typeface="B Titr" panose="00000700000000000000" pitchFamily="2" charset="-78"/>
              </a:rPr>
              <a:t>تعلیق در اصول قراردادهای تجاری بین المللی</a:t>
            </a:r>
            <a:endParaRPr lang="en-US" b="1" dirty="0">
              <a:cs typeface="B Titr" panose="00000700000000000000" pitchFamily="2" charset="-78"/>
            </a:endParaRPr>
          </a:p>
        </p:txBody>
      </p:sp>
      <p:sp>
        <p:nvSpPr>
          <p:cNvPr id="3" name="Content Placeholder 2"/>
          <p:cNvSpPr>
            <a:spLocks noGrp="1"/>
          </p:cNvSpPr>
          <p:nvPr>
            <p:ph idx="1"/>
          </p:nvPr>
        </p:nvSpPr>
        <p:spPr>
          <a:xfrm>
            <a:off x="1716259" y="1983544"/>
            <a:ext cx="9786765" cy="1645921"/>
          </a:xfrm>
          <a:noFill/>
        </p:spPr>
        <p:txBody>
          <a:bodyPr>
            <a:normAutofit/>
          </a:bodyPr>
          <a:lstStyle/>
          <a:p>
            <a:pPr marL="0" indent="0" algn="r" rtl="1">
              <a:buNone/>
            </a:pPr>
            <a:r>
              <a:rPr lang="fa-IR" dirty="0" smtClean="0"/>
              <a:t>ماده 3-4-7 از مقررات این اصول مقرر می دارد:«طرفیکه به طور معقول و متعارف معتقد است طرف مقابل مرتکب عدم اجرای اساسی خواهد شد می تواند تقاضای تضمین کافی برای انجام به موقع نماید ودراین مدت از اجرای تعهدش امتناع ورزد.»</a:t>
            </a:r>
            <a:endParaRPr lang="en-US" dirty="0"/>
          </a:p>
        </p:txBody>
      </p:sp>
      <p:sp>
        <p:nvSpPr>
          <p:cNvPr id="11" name="Horizontal Scroll 10"/>
          <p:cNvSpPr/>
          <p:nvPr/>
        </p:nvSpPr>
        <p:spPr>
          <a:xfrm>
            <a:off x="2039815" y="4220308"/>
            <a:ext cx="9734843" cy="1505244"/>
          </a:xfrm>
          <a:prstGeom prst="horizontalScroll">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rect">
              <a:fillToRect l="50000" t="50000" r="50000" b="50000"/>
            </a:path>
            <a:tileRect/>
          </a:gra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a:solidFill>
                  <a:schemeClr val="tx1">
                    <a:lumMod val="95000"/>
                    <a:lumOff val="5000"/>
                  </a:schemeClr>
                </a:solidFill>
              </a:rPr>
              <a:t>گرچه این ماده مانند ماده71 ضمانت اجرای تعلیق را در صورت نقض پیش بینی کرده اما </a:t>
            </a:r>
            <a:r>
              <a:rPr lang="fa-IR" dirty="0" smtClean="0">
                <a:solidFill>
                  <a:schemeClr val="tx1">
                    <a:lumMod val="95000"/>
                    <a:lumOff val="5000"/>
                  </a:schemeClr>
                </a:solidFill>
              </a:rPr>
              <a:t>شرایط </a:t>
            </a:r>
            <a:r>
              <a:rPr lang="fa-IR" dirty="0">
                <a:solidFill>
                  <a:schemeClr val="tx1">
                    <a:lumMod val="95000"/>
                    <a:lumOff val="5000"/>
                  </a:schemeClr>
                </a:solidFill>
              </a:rPr>
              <a:t>اعمال آن با کنوانسیون متفاوت است.</a:t>
            </a:r>
            <a:endParaRPr lang="en-US" dirty="0">
              <a:solidFill>
                <a:schemeClr val="tx1">
                  <a:lumMod val="95000"/>
                  <a:lumOff val="5000"/>
                </a:schemeClr>
              </a:solidFill>
            </a:endParaRPr>
          </a:p>
        </p:txBody>
      </p:sp>
    </p:spTree>
    <p:extLst>
      <p:ext uri="{BB962C8B-B14F-4D97-AF65-F5344CB8AC3E}">
        <p14:creationId xmlns:p14="http://schemas.microsoft.com/office/powerpoint/2010/main" val="31474359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ox(in)">
                                      <p:cBhvr>
                                        <p:cTn id="13" dur="2000"/>
                                        <p:tgtEl>
                                          <p:spTgt spid="3">
                                            <p:txEl>
                                              <p:pRg st="0" end="0"/>
                                            </p:txEl>
                                          </p:spTgt>
                                        </p:tgtEl>
                                      </p:cBhvr>
                                    </p:animEffect>
                                  </p:childTnLst>
                                </p:cTn>
                              </p:par>
                            </p:childTnLst>
                          </p:cTn>
                        </p:par>
                        <p:par>
                          <p:cTn id="14" fill="hold">
                            <p:stCondLst>
                              <p:cond delay="3000"/>
                            </p:stCondLst>
                            <p:childTnLst>
                              <p:par>
                                <p:cTn id="15" presetID="6" presetClass="entr" presetSubtype="16"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a:cs typeface="B Titr" panose="00000700000000000000" pitchFamily="2" charset="-78"/>
              </a:rPr>
              <a:t>تعلیق در حقوق ایران</a:t>
            </a:r>
            <a:endParaRPr lang="fa-IR" dirty="0">
              <a:cs typeface="B Titr" panose="00000700000000000000" pitchFamily="2" charset="-78"/>
            </a:endParaRPr>
          </a:p>
        </p:txBody>
      </p:sp>
      <p:sp>
        <p:nvSpPr>
          <p:cNvPr id="4" name="TextBox 3"/>
          <p:cNvSpPr txBox="1"/>
          <p:nvPr/>
        </p:nvSpPr>
        <p:spPr>
          <a:xfrm>
            <a:off x="8394852" y="2919470"/>
            <a:ext cx="2677100" cy="1200329"/>
          </a:xfrm>
          <a:prstGeom prst="rect">
            <a:avLst/>
          </a:prstGeom>
          <a:noFill/>
        </p:spPr>
        <p:txBody>
          <a:bodyPr wrap="square" rtlCol="1">
            <a:spAutoFit/>
          </a:bodyPr>
          <a:lstStyle/>
          <a:p>
            <a:pPr algn="just" rtl="1"/>
            <a:r>
              <a:rPr lang="ar-SA" dirty="0">
                <a:cs typeface="+mj-cs"/>
              </a:rPr>
              <a:t>مقرره ای که تعلیق قرارداد بر مبنای پیش بینی نقض را فراهم آورد، در حقوق ایران وجود ندارد</a:t>
            </a:r>
            <a:r>
              <a:rPr lang="ar-SA" dirty="0" smtClean="0">
                <a:cs typeface="+mj-cs"/>
              </a:rPr>
              <a:t>.</a:t>
            </a:r>
            <a:endParaRPr lang="en-US" dirty="0">
              <a:cs typeface="+mj-cs"/>
            </a:endParaRPr>
          </a:p>
        </p:txBody>
      </p:sp>
      <p:sp>
        <p:nvSpPr>
          <p:cNvPr id="5" name="Chevron 4"/>
          <p:cNvSpPr/>
          <p:nvPr/>
        </p:nvSpPr>
        <p:spPr>
          <a:xfrm flipH="1">
            <a:off x="7551286" y="2853368"/>
            <a:ext cx="638978" cy="133253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6" name="TextBox 5"/>
          <p:cNvSpPr txBox="1"/>
          <p:nvPr/>
        </p:nvSpPr>
        <p:spPr>
          <a:xfrm>
            <a:off x="5651653" y="3073706"/>
            <a:ext cx="1696598" cy="646331"/>
          </a:xfrm>
          <a:prstGeom prst="rect">
            <a:avLst/>
          </a:prstGeom>
          <a:noFill/>
        </p:spPr>
        <p:txBody>
          <a:bodyPr wrap="square" rtlCol="1">
            <a:spAutoFit/>
          </a:bodyPr>
          <a:lstStyle/>
          <a:p>
            <a:pPr algn="just" rtl="1"/>
            <a:r>
              <a:rPr lang="ar-SA" dirty="0">
                <a:cs typeface="+mj-cs"/>
              </a:rPr>
              <a:t>طبق ماده 377 </a:t>
            </a:r>
            <a:r>
              <a:rPr lang="ar-SA" dirty="0" smtClean="0">
                <a:cs typeface="+mj-cs"/>
              </a:rPr>
              <a:t>ق</a:t>
            </a:r>
            <a:r>
              <a:rPr lang="fa-IR" dirty="0" smtClean="0">
                <a:cs typeface="+mj-cs"/>
              </a:rPr>
              <a:t>انون</a:t>
            </a:r>
            <a:r>
              <a:rPr lang="ar-SA" dirty="0" smtClean="0">
                <a:cs typeface="+mj-cs"/>
              </a:rPr>
              <a:t> </a:t>
            </a:r>
            <a:r>
              <a:rPr lang="ar-SA" dirty="0">
                <a:cs typeface="+mj-cs"/>
              </a:rPr>
              <a:t>مدنی</a:t>
            </a:r>
            <a:endParaRPr lang="fa-IR" dirty="0">
              <a:cs typeface="+mj-cs"/>
            </a:endParaRPr>
          </a:p>
        </p:txBody>
      </p:sp>
      <p:sp>
        <p:nvSpPr>
          <p:cNvPr id="7" name="Chevron 6"/>
          <p:cNvSpPr/>
          <p:nvPr/>
        </p:nvSpPr>
        <p:spPr>
          <a:xfrm flipH="1">
            <a:off x="4908015" y="2853368"/>
            <a:ext cx="638978" cy="133253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8" name="TextBox 7"/>
          <p:cNvSpPr txBox="1"/>
          <p:nvPr/>
        </p:nvSpPr>
        <p:spPr>
          <a:xfrm>
            <a:off x="3135675" y="3073706"/>
            <a:ext cx="1677319" cy="923330"/>
          </a:xfrm>
          <a:prstGeom prst="rect">
            <a:avLst/>
          </a:prstGeom>
          <a:noFill/>
        </p:spPr>
        <p:txBody>
          <a:bodyPr wrap="square" rtlCol="1">
            <a:spAutoFit/>
          </a:bodyPr>
          <a:lstStyle/>
          <a:p>
            <a:pPr algn="just" rtl="1"/>
            <a:r>
              <a:rPr lang="ar-SA" dirty="0">
                <a:effectLst>
                  <a:outerShdw blurRad="38100" dist="38100" dir="2700000" algn="tl">
                    <a:srgbClr val="000000">
                      <a:alpha val="43137"/>
                    </a:srgbClr>
                  </a:outerShdw>
                </a:effectLst>
                <a:cs typeface="+mj-cs"/>
              </a:rPr>
              <a:t>در </a:t>
            </a:r>
            <a:r>
              <a:rPr lang="ar-SA" dirty="0" smtClean="0">
                <a:effectLst>
                  <a:outerShdw blurRad="38100" dist="38100" dir="2700000" algn="tl">
                    <a:srgbClr val="000000">
                      <a:alpha val="43137"/>
                    </a:srgbClr>
                  </a:outerShdw>
                </a:effectLst>
                <a:cs typeface="+mj-cs"/>
              </a:rPr>
              <a:t>صور</a:t>
            </a:r>
            <a:r>
              <a:rPr lang="fa-IR" dirty="0" smtClean="0">
                <a:effectLst>
                  <a:outerShdw blurRad="38100" dist="38100" dir="2700000" algn="tl">
                    <a:srgbClr val="000000">
                      <a:alpha val="43137"/>
                    </a:srgbClr>
                  </a:outerShdw>
                </a:effectLst>
                <a:cs typeface="+mj-cs"/>
              </a:rPr>
              <a:t>ت </a:t>
            </a:r>
            <a:r>
              <a:rPr lang="ar-SA" dirty="0" smtClean="0">
                <a:effectLst>
                  <a:outerShdw blurRad="38100" dist="38100" dir="2700000" algn="tl">
                    <a:srgbClr val="000000">
                      <a:alpha val="43137"/>
                    </a:srgbClr>
                  </a:outerShdw>
                </a:effectLst>
                <a:cs typeface="+mj-cs"/>
              </a:rPr>
              <a:t>حال </a:t>
            </a:r>
            <a:r>
              <a:rPr lang="ar-SA" dirty="0">
                <a:effectLst>
                  <a:outerShdw blurRad="38100" dist="38100" dir="2700000" algn="tl">
                    <a:srgbClr val="000000">
                      <a:alpha val="43137"/>
                    </a:srgbClr>
                  </a:outerShdw>
                </a:effectLst>
                <a:cs typeface="+mj-cs"/>
              </a:rPr>
              <a:t>بودن ثمن و مبیع</a:t>
            </a:r>
            <a:endParaRPr lang="fa-IR" dirty="0">
              <a:effectLst>
                <a:outerShdw blurRad="38100" dist="38100" dir="2700000" algn="tl">
                  <a:srgbClr val="000000">
                    <a:alpha val="43137"/>
                  </a:srgbClr>
                </a:outerShdw>
              </a:effectLst>
              <a:cs typeface="+mj-cs"/>
            </a:endParaRPr>
          </a:p>
        </p:txBody>
      </p:sp>
      <p:sp>
        <p:nvSpPr>
          <p:cNvPr id="9" name="Bent Arrow 8"/>
          <p:cNvSpPr/>
          <p:nvPr/>
        </p:nvSpPr>
        <p:spPr>
          <a:xfrm rot="10800000" flipH="1">
            <a:off x="3547431" y="4152340"/>
            <a:ext cx="1514820" cy="1861850"/>
          </a:xfrm>
          <a:prstGeom prst="bentArrow">
            <a:avLst>
              <a:gd name="adj1" fmla="val 13364"/>
              <a:gd name="adj2" fmla="val 41727"/>
              <a:gd name="adj3" fmla="val 39545"/>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
        <p:nvSpPr>
          <p:cNvPr id="10" name="TextBox 9"/>
          <p:cNvSpPr txBox="1"/>
          <p:nvPr/>
        </p:nvSpPr>
        <p:spPr>
          <a:xfrm>
            <a:off x="5436047" y="5090860"/>
            <a:ext cx="2115239" cy="1200329"/>
          </a:xfrm>
          <a:prstGeom prst="rect">
            <a:avLst/>
          </a:prstGeom>
          <a:noFill/>
        </p:spPr>
        <p:txBody>
          <a:bodyPr wrap="square" rtlCol="1">
            <a:spAutoFit/>
          </a:bodyPr>
          <a:lstStyle/>
          <a:p>
            <a:pPr algn="just" rtl="1"/>
            <a:r>
              <a:rPr lang="ar-SA" dirty="0">
                <a:effectLst>
                  <a:outerShdw blurRad="38100" dist="38100" dir="2700000" algn="tl">
                    <a:srgbClr val="000000">
                      <a:alpha val="43137"/>
                    </a:srgbClr>
                  </a:outerShdw>
                </a:effectLst>
                <a:cs typeface="+mj-cs"/>
              </a:rPr>
              <a:t>هریک از بایع و مشتری حق حبس و تعلیق اجرای عقد را دارند</a:t>
            </a:r>
            <a:endParaRPr lang="fa-IR" dirty="0">
              <a:effectLst>
                <a:outerShdw blurRad="38100" dist="38100" dir="2700000" algn="tl">
                  <a:srgbClr val="000000">
                    <a:alpha val="43137"/>
                  </a:srgbClr>
                </a:outerShdw>
              </a:effectLst>
              <a:cs typeface="+mj-cs"/>
            </a:endParaRPr>
          </a:p>
        </p:txBody>
      </p:sp>
    </p:spTree>
    <p:extLst>
      <p:ext uri="{BB962C8B-B14F-4D97-AF65-F5344CB8AC3E}">
        <p14:creationId xmlns:p14="http://schemas.microsoft.com/office/powerpoint/2010/main" val="23396628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31"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 calcmode="lin" valueType="num">
                                      <p:cBhvr>
                                        <p:cTn id="35" dur="1000" fill="hold"/>
                                        <p:tgtEl>
                                          <p:spTgt spid="8"/>
                                        </p:tgtEl>
                                        <p:attrNameLst>
                                          <p:attrName>style.rotation</p:attrName>
                                        </p:attrNameLst>
                                      </p:cBhvr>
                                      <p:tavLst>
                                        <p:tav tm="0">
                                          <p:val>
                                            <p:fltVal val="90"/>
                                          </p:val>
                                        </p:tav>
                                        <p:tav tm="100000">
                                          <p:val>
                                            <p:fltVal val="0"/>
                                          </p:val>
                                        </p:tav>
                                      </p:tavLst>
                                    </p:anim>
                                    <p:animEffect transition="in" filter="fade">
                                      <p:cBhvr>
                                        <p:cTn id="36" dur="1000"/>
                                        <p:tgtEl>
                                          <p:spTgt spid="8"/>
                                        </p:tgtEl>
                                      </p:cBhvr>
                                    </p:animEffect>
                                  </p:childTnLst>
                                </p:cTn>
                              </p:par>
                            </p:childTnLst>
                          </p:cTn>
                        </p:par>
                        <p:par>
                          <p:cTn id="37" fill="hold">
                            <p:stCondLst>
                              <p:cond delay="4000"/>
                            </p:stCondLst>
                            <p:childTnLst>
                              <p:par>
                                <p:cTn id="38" presetID="53" presetClass="entr" presetSubtype="16"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500" fill="hold"/>
                                        <p:tgtEl>
                                          <p:spTgt spid="9"/>
                                        </p:tgtEl>
                                        <p:attrNameLst>
                                          <p:attrName>ppt_w</p:attrName>
                                        </p:attrNameLst>
                                      </p:cBhvr>
                                      <p:tavLst>
                                        <p:tav tm="0">
                                          <p:val>
                                            <p:fltVal val="0"/>
                                          </p:val>
                                        </p:tav>
                                        <p:tav tm="100000">
                                          <p:val>
                                            <p:strVal val="#ppt_w"/>
                                          </p:val>
                                        </p:tav>
                                      </p:tavLst>
                                    </p:anim>
                                    <p:anim calcmode="lin" valueType="num">
                                      <p:cBhvr>
                                        <p:cTn id="41" dur="500" fill="hold"/>
                                        <p:tgtEl>
                                          <p:spTgt spid="9"/>
                                        </p:tgtEl>
                                        <p:attrNameLst>
                                          <p:attrName>ppt_h</p:attrName>
                                        </p:attrNameLst>
                                      </p:cBhvr>
                                      <p:tavLst>
                                        <p:tav tm="0">
                                          <p:val>
                                            <p:fltVal val="0"/>
                                          </p:val>
                                        </p:tav>
                                        <p:tav tm="100000">
                                          <p:val>
                                            <p:strVal val="#ppt_h"/>
                                          </p:val>
                                        </p:tav>
                                      </p:tavLst>
                                    </p:anim>
                                    <p:animEffect transition="in" filter="fade">
                                      <p:cBhvr>
                                        <p:cTn id="42" dur="500"/>
                                        <p:tgtEl>
                                          <p:spTgt spid="9"/>
                                        </p:tgtEl>
                                      </p:cBhvr>
                                    </p:animEffect>
                                  </p:childTnLst>
                                </p:cTn>
                              </p:par>
                            </p:childTnLst>
                          </p:cTn>
                        </p:par>
                        <p:par>
                          <p:cTn id="43" fill="hold">
                            <p:stCondLst>
                              <p:cond delay="4500"/>
                            </p:stCondLst>
                            <p:childTnLst>
                              <p:par>
                                <p:cTn id="44" presetID="45" presetClass="entr" presetSubtype="0"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2000"/>
                                        <p:tgtEl>
                                          <p:spTgt spid="10"/>
                                        </p:tgtEl>
                                      </p:cBhvr>
                                    </p:animEffect>
                                    <p:anim calcmode="lin" valueType="num">
                                      <p:cBhvr>
                                        <p:cTn id="47" dur="2000" fill="hold"/>
                                        <p:tgtEl>
                                          <p:spTgt spid="10"/>
                                        </p:tgtEl>
                                        <p:attrNameLst>
                                          <p:attrName>ppt_w</p:attrName>
                                        </p:attrNameLst>
                                      </p:cBhvr>
                                      <p:tavLst>
                                        <p:tav tm="0" fmla="#ppt_w*sin(2.5*pi*$)">
                                          <p:val>
                                            <p:fltVal val="0"/>
                                          </p:val>
                                        </p:tav>
                                        <p:tav tm="100000">
                                          <p:val>
                                            <p:fltVal val="1"/>
                                          </p:val>
                                        </p:tav>
                                      </p:tavLst>
                                    </p:anim>
                                    <p:anim calcmode="lin" valueType="num">
                                      <p:cBhvr>
                                        <p:cTn id="48"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P spid="6" grpId="0"/>
      <p:bldP spid="7" grpId="0" animBg="1"/>
      <p:bldP spid="8" grpId="0"/>
      <p:bldP spid="9" grpId="0" animBg="1"/>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anose="00000700000000000000" pitchFamily="2" charset="-78"/>
              </a:rPr>
              <a:t>منابع</a:t>
            </a:r>
            <a:endParaRPr lang="fa-IR" dirty="0">
              <a:cs typeface="B Titr" panose="00000700000000000000" pitchFamily="2" charset="-78"/>
            </a:endParaRPr>
          </a:p>
        </p:txBody>
      </p:sp>
      <p:sp>
        <p:nvSpPr>
          <p:cNvPr id="3" name="Content Placeholder 2"/>
          <p:cNvSpPr>
            <a:spLocks noGrp="1"/>
          </p:cNvSpPr>
          <p:nvPr>
            <p:ph idx="1"/>
          </p:nvPr>
        </p:nvSpPr>
        <p:spPr>
          <a:xfrm>
            <a:off x="1484310" y="2082188"/>
            <a:ext cx="10018713" cy="4362679"/>
          </a:xfrm>
        </p:spPr>
        <p:txBody>
          <a:bodyPr>
            <a:normAutofit fontScale="47500" lnSpcReduction="20000"/>
          </a:bodyPr>
          <a:lstStyle/>
          <a:p>
            <a:pPr marL="457200" lvl="0" indent="-457200" algn="r" rtl="1">
              <a:lnSpc>
                <a:spcPct val="170000"/>
              </a:lnSpc>
              <a:buFont typeface="+mj-lt"/>
              <a:buAutoNum type="arabicPeriod"/>
            </a:pPr>
            <a:r>
              <a:rPr lang="ar-SA" b="1" dirty="0">
                <a:cs typeface="+mj-cs"/>
              </a:rPr>
              <a:t>حقوق بیع بین المللی، سید حسین صفایی و محمود کاظمی و...، انتشارات دانشگاه تهران، </a:t>
            </a:r>
            <a:r>
              <a:rPr lang="ar-SA" b="1" dirty="0" smtClean="0">
                <a:cs typeface="+mj-cs"/>
              </a:rPr>
              <a:t>1392</a:t>
            </a:r>
            <a:endParaRPr lang="fa-IR" b="1" dirty="0">
              <a:cs typeface="+mj-cs"/>
            </a:endParaRPr>
          </a:p>
          <a:p>
            <a:pPr marL="457200" lvl="0" indent="-457200" algn="r" rtl="1">
              <a:lnSpc>
                <a:spcPct val="170000"/>
              </a:lnSpc>
              <a:buFont typeface="+mj-lt"/>
              <a:buAutoNum type="arabicPeriod"/>
            </a:pPr>
            <a:r>
              <a:rPr lang="fa-IR" dirty="0" smtClean="0"/>
              <a:t> </a:t>
            </a:r>
            <a:r>
              <a:rPr lang="fa-IR" b="1" dirty="0"/>
              <a:t>تفسیری برحقوق بیع بین الملل.داراب پور، مهراب.چاپ اول. پاییز1384</a:t>
            </a:r>
            <a:endParaRPr lang="en-US" b="1" dirty="0">
              <a:cs typeface="+mj-cs"/>
            </a:endParaRPr>
          </a:p>
          <a:p>
            <a:pPr marL="457200" lvl="0" indent="-457200" algn="r" rtl="1">
              <a:lnSpc>
                <a:spcPct val="170000"/>
              </a:lnSpc>
              <a:buFont typeface="+mj-lt"/>
              <a:buAutoNum type="arabicPeriod"/>
            </a:pPr>
            <a:r>
              <a:rPr lang="ar-SA" b="1" dirty="0">
                <a:cs typeface="+mj-cs"/>
              </a:rPr>
              <a:t>حقوق معاملات بین المللی، حشمت اله سماواتی، نشر ققنوس، 1377</a:t>
            </a:r>
            <a:endParaRPr lang="en-US" b="1" dirty="0">
              <a:cs typeface="+mj-cs"/>
            </a:endParaRPr>
          </a:p>
          <a:p>
            <a:pPr marL="457200" lvl="0" indent="-457200" algn="r" rtl="1">
              <a:lnSpc>
                <a:spcPct val="170000"/>
              </a:lnSpc>
              <a:buFont typeface="+mj-lt"/>
              <a:buAutoNum type="arabicPeriod"/>
            </a:pPr>
            <a:r>
              <a:rPr lang="ar-SA" b="1" dirty="0">
                <a:cs typeface="+mj-cs"/>
              </a:rPr>
              <a:t>ﺗﻌﻠﯿﻖ ﺍﺟﺮﺍﯼ ﺗﻌﻬﺪ ﺑﻪ ﻭﺍﺳﻄﻪ ﻧﻘﺾ ﺍﺣﺘﻤﺎﻟﯽ ﺩﺭ ﮐﻨﻮﺍﻧﺴﯿﻮﻥ ﺑﯿﻊ ﺑﯿﻦ ﺍﻟﻤﻠﻠﯽ ﮐﺎﻻ (1980)، داوود اندرز، مجله حقوق، شماره 3، پاییز 1389</a:t>
            </a:r>
            <a:endParaRPr lang="en-US" b="1" dirty="0">
              <a:cs typeface="+mj-cs"/>
            </a:endParaRPr>
          </a:p>
          <a:p>
            <a:pPr marL="457200" lvl="0" indent="-457200" algn="r" rtl="1">
              <a:lnSpc>
                <a:spcPct val="170000"/>
              </a:lnSpc>
              <a:buFont typeface="+mj-lt"/>
              <a:buAutoNum type="arabicPeriod"/>
            </a:pPr>
            <a:r>
              <a:rPr lang="ar-SA" b="1" dirty="0">
                <a:cs typeface="+mj-cs"/>
              </a:rPr>
              <a:t>ﺑﺮﺭﺳﯽ ﺗﻄﺒﯿﻘﯽ ﺿﻤﺎﻧﺖ ﻫﺎﯼ ﺍﺟﺮﺍﯾﯽ ﻧﻘﺾ ﻗﺎﺑﻞ ﭘﯿﺶ ﺑﯿﻨﯽ ﻗﺮﺍﺭﺩﺍﺩ ﺩﺭ ﮐﻨﻮﺍﻧﺴﯿﻮﻥ ﺑﯿﻦ ﺍﻟﻤﻠﻠﯽ ﮐﺎﻻ، ﺍﺻﻮﻝ ﻗﺮﺍﺭﺩﺍﺩﻫﺎﯼ ﺗﺠﺎﺭﯼ ﺑﯿﻦ ﺍﻟﻤﻠﻠﯽ ﻭ ﺣﻘﻮﻕ ﺍﯾﺮﺍﻥ، ﻣﻨﺼﻮﺭﻩ حسینی و ؛ محمدتقی ﺭﻓﯿﻌﯽ، مجله ﻣﻄﺎﻟﻌﺎﺕ ﺣﻘﻮﻕ ﺗﻄﺒﯿﻘﯽ، ﺷﻤﺎﺭﻩ 4، ﭘﺎﯾﯿﺰ ﻭ ﺯﻣﺴﺘﺎﻥ 1391</a:t>
            </a:r>
            <a:endParaRPr lang="en-US" b="1" dirty="0">
              <a:cs typeface="+mj-cs"/>
            </a:endParaRPr>
          </a:p>
          <a:p>
            <a:pPr marL="457200" lvl="0" indent="-457200" algn="r" rtl="1">
              <a:lnSpc>
                <a:spcPct val="170000"/>
              </a:lnSpc>
              <a:buFont typeface="+mj-lt"/>
              <a:buAutoNum type="arabicPeriod"/>
            </a:pPr>
            <a:r>
              <a:rPr lang="ar-SA" b="1" dirty="0">
                <a:cs typeface="+mj-cs"/>
              </a:rPr>
              <a:t>ﭘﯿﺶ ﺑﯿﻨﯽ ﻧﻘﺾ ﻗﺮﺍﺭﺩﺍﺩ، حبیب اله ﺭﺣﯿﻤﯽ، مجله ﭘﮋﻭﻫﺶ ﺣﻘﻮﻕ ﻋﻤﻮﻣﯽ ، شماره 51 و 61، ﭘﺎﻳﯿﺰ ﻭ ﺯﻣﺴﺘﺎﻥ 1384 </a:t>
            </a:r>
            <a:endParaRPr lang="en-US" b="1" dirty="0">
              <a:cs typeface="+mj-cs"/>
            </a:endParaRPr>
          </a:p>
          <a:p>
            <a:pPr marL="457200" lvl="0" indent="-457200" algn="r" rtl="1">
              <a:lnSpc>
                <a:spcPct val="170000"/>
              </a:lnSpc>
              <a:buFont typeface="+mj-lt"/>
              <a:buAutoNum type="arabicPeriod"/>
            </a:pPr>
            <a:r>
              <a:rPr lang="ar-SA" b="1" dirty="0">
                <a:cs typeface="+mj-cs"/>
              </a:rPr>
              <a:t>ﺍﺟﺮﺍﯼ ﺣﻖ ﺣﺒﺲ ﺩﺭ ﺗﻌﻬﺪﺍﺕ ﻣﺘﻘﺎﺭﻥ ﻭ ﻏﯿﺮ ﻣﺘﻘﺎﺭﻥ ﻧﺎﻇﺮ ﺑﻪ ﺣﻘﻮﻕ ﺩﺍﺧﻠﯽ ﻭ ﮐﻨﻮﺍﻧﺴﯿﻮﻥ ﺑﯿﻊ ﺑﯿﻦ ﺍﻟﻤﻠﻠﯽ/ ﻗﺴﻤﺖ ﭘﺎﯾﺎﻧﯽ، احد ﺑﺎﻗﺮﺯﺍﺩﻩ، مجله ﺩﺍﺩﺭﺳﯽ، شماره 94، ﻓﺮﻭﺭﺩﻳﻦ ﻭ ﺍﺭﺩﻳﺒﺸت </a:t>
            </a:r>
            <a:r>
              <a:rPr lang="ar-SA" b="1" dirty="0" smtClean="0">
                <a:cs typeface="+mj-cs"/>
              </a:rPr>
              <a:t>1384</a:t>
            </a:r>
            <a:endParaRPr lang="fa-IR" b="1" dirty="0" smtClean="0">
              <a:cs typeface="+mj-cs"/>
            </a:endParaRPr>
          </a:p>
          <a:p>
            <a:pPr marL="457200" lvl="0" indent="-457200" algn="r" rtl="1">
              <a:lnSpc>
                <a:spcPct val="170000"/>
              </a:lnSpc>
              <a:buFont typeface="+mj-lt"/>
              <a:buAutoNum type="arabicPeriod"/>
            </a:pPr>
            <a:r>
              <a:rPr lang="fa-IR" b="1" dirty="0" smtClean="0">
                <a:cs typeface="+mj-cs"/>
              </a:rPr>
              <a:t>پیش بینی نقض قرارداد در حقوق ایران و کنوانسیون بیع بین المللی کالا، منصوره حسینی، پایان نامه کارشناسی ارشد، دانشگاه مازندران، 1389</a:t>
            </a:r>
            <a:endParaRPr lang="en-US" b="1" dirty="0">
              <a:cs typeface="+mj-cs"/>
            </a:endParaRPr>
          </a:p>
          <a:p>
            <a:pPr marL="457200" lvl="0" indent="-457200" algn="r" rtl="1">
              <a:lnSpc>
                <a:spcPct val="170000"/>
              </a:lnSpc>
              <a:buFont typeface="+mj-lt"/>
              <a:buAutoNum type="arabicPeriod"/>
            </a:pPr>
            <a:r>
              <a:rPr lang="ar-SA" b="1" dirty="0">
                <a:cs typeface="+mj-cs"/>
              </a:rPr>
              <a:t>کنوانسیون بیع بین المللی </a:t>
            </a:r>
            <a:r>
              <a:rPr lang="ar-SA" b="1" dirty="0" smtClean="0">
                <a:cs typeface="+mj-cs"/>
              </a:rPr>
              <a:t>1980</a:t>
            </a:r>
            <a:endParaRPr lang="en-US" b="1" dirty="0">
              <a:cs typeface="+mj-cs"/>
            </a:endParaRPr>
          </a:p>
        </p:txBody>
      </p:sp>
    </p:spTree>
    <p:extLst>
      <p:ext uri="{BB962C8B-B14F-4D97-AF65-F5344CB8AC3E}">
        <p14:creationId xmlns:p14="http://schemas.microsoft.com/office/powerpoint/2010/main" val="38553575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00"/>
                                        <p:tgtEl>
                                          <p:spTgt spid="3">
                                            <p:txEl>
                                              <p:pRg st="2" end="2"/>
                                            </p:txEl>
                                          </p:spTgt>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down)">
                                      <p:cBhvr>
                                        <p:cTn id="25" dur="500"/>
                                        <p:tgtEl>
                                          <p:spTgt spid="3">
                                            <p:txEl>
                                              <p:pRg st="3" end="3"/>
                                            </p:txEl>
                                          </p:spTgt>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ipe(down)">
                                      <p:cBhvr>
                                        <p:cTn id="29" dur="500"/>
                                        <p:tgtEl>
                                          <p:spTgt spid="3">
                                            <p:txEl>
                                              <p:pRg st="4" end="4"/>
                                            </p:txEl>
                                          </p:spTgt>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wipe(down)">
                                      <p:cBhvr>
                                        <p:cTn id="33" dur="500"/>
                                        <p:tgtEl>
                                          <p:spTgt spid="3">
                                            <p:txEl>
                                              <p:pRg st="5" end="5"/>
                                            </p:txEl>
                                          </p:spTgt>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Effect transition="in" filter="wipe(down)">
                                      <p:cBhvr>
                                        <p:cTn id="41" dur="500"/>
                                        <p:tgtEl>
                                          <p:spTgt spid="3">
                                            <p:txEl>
                                              <p:pRg st="7" end="7"/>
                                            </p:txEl>
                                          </p:spTgt>
                                        </p:tgtEl>
                                      </p:cBhvr>
                                    </p:animEffect>
                                  </p:childTnLst>
                                </p:cTn>
                              </p:par>
                            </p:childTnLst>
                          </p:cTn>
                        </p:par>
                        <p:par>
                          <p:cTn id="42" fill="hold">
                            <p:stCondLst>
                              <p:cond delay="5000"/>
                            </p:stCondLst>
                            <p:childTnLst>
                              <p:par>
                                <p:cTn id="43" presetID="22" presetClass="entr" presetSubtype="4" fill="hold" grpId="0"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Effect transition="in" filter="wipe(down)">
                                      <p:cBhvr>
                                        <p:cTn id="45"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1616414677"/>
      </p:ext>
    </p:extLst>
  </p:cSld>
  <p:clrMapOvr>
    <a:masterClrMapping/>
  </p:clrMapOvr>
  <p:transition spd="slow">
    <p:randomBar dir="vert"/>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746</TotalTime>
  <Words>1311</Words>
  <Application>Microsoft Office PowerPoint</Application>
  <PresentationFormat>Widescreen</PresentationFormat>
  <Paragraphs>125</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B Homa</vt:lpstr>
      <vt:lpstr>B Kaj</vt:lpstr>
      <vt:lpstr>B Titr</vt:lpstr>
      <vt:lpstr>Btitr</vt:lpstr>
      <vt:lpstr>Corbel</vt:lpstr>
      <vt:lpstr>Tahoma</vt:lpstr>
      <vt:lpstr>Wingdings</vt:lpstr>
      <vt:lpstr>Parallax</vt:lpstr>
      <vt:lpstr>بنام خدا</vt:lpstr>
      <vt:lpstr>تعلیق قرارداد </vt:lpstr>
      <vt:lpstr>فهرست</vt:lpstr>
      <vt:lpstr>مقدمه</vt:lpstr>
      <vt:lpstr>شرایط و علل تعلیق در کنوانسیون</vt:lpstr>
      <vt:lpstr>شرایط تعلیق</vt:lpstr>
      <vt:lpstr>معلوم شدن ناتوانی متعهد بعد از عقد</vt:lpstr>
      <vt:lpstr>معلوم شدن عدم توانایی در اجرای قرارداد</vt:lpstr>
      <vt:lpstr>تعلق عدم اجرای قرارداد به بخش اساسی تعهدات</vt:lpstr>
      <vt:lpstr>علل تعلیق اجرای تعهد</vt:lpstr>
      <vt:lpstr>نقصان فاحش در توانایی اجرای تعهد یا در اعتبار متعهد</vt:lpstr>
      <vt:lpstr>رفتار متعهد در ایجاد مقدمات اجرا یا دراجرای قرارداد</vt:lpstr>
      <vt:lpstr>منع تسلیم کالای ارسالی</vt:lpstr>
      <vt:lpstr>PowerPoint Presentation</vt:lpstr>
      <vt:lpstr>تشریفات تعلیق </vt:lpstr>
      <vt:lpstr>الف) اخطارتعلیق</vt:lpstr>
      <vt:lpstr>PowerPoint Presentation</vt:lpstr>
      <vt:lpstr>ب) تودیع تضمین</vt:lpstr>
      <vt:lpstr>دامنه تعلیق </vt:lpstr>
      <vt:lpstr>مشکلات مربوط به مقرره</vt:lpstr>
      <vt:lpstr>تعلیق در اصول قراردادهای تجاری بین المللی</vt:lpstr>
      <vt:lpstr>تعلیق در حقوق ایران</vt:lpstr>
      <vt:lpstr>منابع</vt:lpstr>
      <vt:lpstr>پایان</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fatemeh</dc:creator>
  <cp:lastModifiedBy>Windows User</cp:lastModifiedBy>
  <cp:revision>97</cp:revision>
  <dcterms:created xsi:type="dcterms:W3CDTF">2014-12-06T01:49:15Z</dcterms:created>
  <dcterms:modified xsi:type="dcterms:W3CDTF">2018-05-07T15:03:28Z</dcterms:modified>
</cp:coreProperties>
</file>