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5" r:id="rId1"/>
  </p:sldMasterIdLst>
  <p:notesMasterIdLst>
    <p:notesMasterId r:id="rId35"/>
  </p:notes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 snapToGrid="0">
      <p:cViewPr varScale="1">
        <p:scale>
          <a:sx n="66" d="100"/>
          <a:sy n="66" d="100"/>
        </p:scale>
        <p:origin x="-87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C8294D-14C8-4134-8350-6B1E80E978DD}" type="datetimeFigureOut">
              <a:rPr lang="en-US" smtClean="0"/>
              <a:t>6/13/2018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6E7BC3-061B-4F93-9BEA-84B2DAA391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6729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47DA658-B701-4AFA-B99B-4449EFAE27ED}" type="slidenum">
              <a:rPr lang="en-US"/>
              <a:pPr/>
              <a:t>9</a:t>
            </a:fld>
            <a:endParaRPr lang="en-US"/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62707" y="1371600"/>
            <a:ext cx="109728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BA2AC-6E3D-4F20-9FB2-3A0AD9311442}" type="datetimeFigureOut">
              <a:rPr lang="fa-IR" smtClean="0"/>
              <a:pPr/>
              <a:t>30/09/1439</a:t>
            </a:fld>
            <a:endParaRPr lang="fa-IR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BC82A-596D-45F7-9F3A-FF243C07A803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828800" y="3331698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BA2AC-6E3D-4F20-9FB2-3A0AD9311442}" type="datetimeFigureOut">
              <a:rPr lang="fa-IR" smtClean="0"/>
              <a:pPr/>
              <a:t>30/09/1439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BC82A-596D-45F7-9F3A-FF243C07A803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3600" y="609600"/>
            <a:ext cx="94488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2507786"/>
            <a:ext cx="94488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BA2AC-6E3D-4F20-9FB2-3A0AD9311442}" type="datetimeFigureOut">
              <a:rPr lang="fa-IR" smtClean="0"/>
              <a:pPr/>
              <a:t>30/09/1439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66400" y="6416676"/>
            <a:ext cx="1016000" cy="365125"/>
          </a:xfrm>
        </p:spPr>
        <p:txBody>
          <a:bodyPr/>
          <a:lstStyle/>
          <a:p>
            <a:fld id="{A29BC82A-596D-45F7-9F3A-FF243C07A803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BA2AC-6E3D-4F20-9FB2-3A0AD9311442}" type="datetimeFigureOut">
              <a:rPr lang="fa-IR" smtClean="0"/>
              <a:pPr/>
              <a:t>30/09/1439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BC82A-596D-45F7-9F3A-FF243C07A803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93368" y="1535113"/>
            <a:ext cx="5389033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2362201"/>
            <a:ext cx="5386917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362201"/>
            <a:ext cx="5389033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BA2AC-6E3D-4F20-9FB2-3A0AD9311442}" type="datetimeFigureOut">
              <a:rPr lang="fa-IR" smtClean="0"/>
              <a:pPr/>
              <a:t>30/09/1439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BC82A-596D-45F7-9F3A-FF243C07A803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BA2AC-6E3D-4F20-9FB2-3A0AD9311442}" type="datetimeFigureOut">
              <a:rPr lang="fa-IR" smtClean="0"/>
              <a:pPr/>
              <a:t>30/09/1439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BC82A-596D-45F7-9F3A-FF243C07A803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BA2AC-6E3D-4F20-9FB2-3A0AD9311442}" type="datetimeFigureOut">
              <a:rPr lang="fa-IR" smtClean="0"/>
              <a:pPr/>
              <a:t>30/09/1439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BC82A-596D-45F7-9F3A-FF243C07A803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1" y="1524001"/>
            <a:ext cx="4011084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BA2AC-6E3D-4F20-9FB2-3A0AD9311442}" type="datetimeFigureOut">
              <a:rPr lang="fa-IR" smtClean="0"/>
              <a:pPr/>
              <a:t>30/09/1439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BC82A-596D-45F7-9F3A-FF243C07A803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609600"/>
            <a:ext cx="73152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438400" y="1831975"/>
            <a:ext cx="73152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38400" y="1166787"/>
            <a:ext cx="73152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BA2AC-6E3D-4F20-9FB2-3A0AD9311442}" type="datetimeFigureOut">
              <a:rPr lang="fa-IR" smtClean="0"/>
              <a:pPr/>
              <a:t>30/09/1439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BC82A-596D-45F7-9F3A-FF243C07A803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BA2AC-6E3D-4F20-9FB2-3A0AD9311442}" type="datetimeFigureOut">
              <a:rPr lang="fa-IR" smtClean="0"/>
              <a:pPr/>
              <a:t>30/09/1439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BC82A-596D-45F7-9F3A-FF243C07A803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BA2AC-6E3D-4F20-9FB2-3A0AD9311442}" type="datetimeFigureOut">
              <a:rPr lang="fa-IR" smtClean="0"/>
              <a:pPr/>
              <a:t>30/09/1439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BC82A-596D-45F7-9F3A-FF243C07A803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585" y="214314"/>
            <a:ext cx="10390716" cy="14620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76917" y="2017713"/>
            <a:ext cx="508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60117" y="2017713"/>
            <a:ext cx="508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49400" y="6243638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6800" y="6243638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389533" y="6243638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14620131-C52A-4FA0-A778-32C9F84AA47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585" y="214314"/>
            <a:ext cx="10390716" cy="14620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76917" y="2017713"/>
            <a:ext cx="103632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76917" y="4151313"/>
            <a:ext cx="103632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49400" y="6243638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6800" y="6243638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389533" y="6243638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7EB8BF77-7153-4F9E-9CBB-14E534CCD7F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585" y="214314"/>
            <a:ext cx="10390716" cy="14620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576917" y="2017713"/>
            <a:ext cx="10363200" cy="411480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49400" y="6243638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876800" y="6243638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389533" y="6243638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C03E99A9-4D20-42CF-980E-538403AF142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585" y="214314"/>
            <a:ext cx="10390716" cy="14620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76917" y="2017713"/>
            <a:ext cx="508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860117" y="2017713"/>
            <a:ext cx="508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860117" y="4151313"/>
            <a:ext cx="508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1549400" y="6243638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876800" y="6243638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9389533" y="6243638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3EFF66CB-8935-45F9-BD94-F59F2298E5A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585" y="214314"/>
            <a:ext cx="10390716" cy="14620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576917" y="2017713"/>
            <a:ext cx="103632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76917" y="4151313"/>
            <a:ext cx="103632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49400" y="6243638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6800" y="6243638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389533" y="6243638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92D73A59-3146-4642-8B6B-F4730B43B63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" y="6416676"/>
            <a:ext cx="28448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46BA2AC-6E3D-4F20-9FB2-3A0AD9311442}" type="datetimeFigureOut">
              <a:rPr lang="fa-IR" smtClean="0"/>
              <a:pPr/>
              <a:t>30/09/1439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165600" y="6416676"/>
            <a:ext cx="38608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0566400" y="6416676"/>
            <a:ext cx="1016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29BC82A-596D-45F7-9F3A-FF243C07A803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hefoa.org/PPT/LabManual.pdf" TargetMode="External"/><Relationship Id="rId3" Type="http://schemas.openxmlformats.org/officeDocument/2006/relationships/hyperlink" Target="http://www.arcelect.com/fibercable.htm" TargetMode="External"/><Relationship Id="rId7" Type="http://schemas.openxmlformats.org/officeDocument/2006/relationships/hyperlink" Target="http://www.linktionary.com/f/fiber-optic.html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fa.wikipedia.org/wiki/%D9%81%DB%8C%D8%A8%D8%B1_%D9%86%D9%88%D8%B1%DB%8C" TargetMode="External"/><Relationship Id="rId11" Type="http://schemas.openxmlformats.org/officeDocument/2006/relationships/hyperlink" Target="http://www.fiber-optics.info/fiber-history.htm" TargetMode="External"/><Relationship Id="rId5" Type="http://schemas.openxmlformats.org/officeDocument/2006/relationships/hyperlink" Target="http://www.commspecial.com/techniques/ed-fiber.pdf" TargetMode="External"/><Relationship Id="rId10" Type="http://schemas.openxmlformats.org/officeDocument/2006/relationships/hyperlink" Target="http://academist.ir/?p=105" TargetMode="External"/><Relationship Id="rId4" Type="http://schemas.openxmlformats.org/officeDocument/2006/relationships/hyperlink" Target="http://www.howstuffworks.com/fiber-optic.htm" TargetMode="External"/><Relationship Id="rId9" Type="http://schemas.openxmlformats.org/officeDocument/2006/relationships/hyperlink" Target="http://www.pti-nj.com/obb_fiber2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9" name="Rectangle 11"/>
          <p:cNvSpPr>
            <a:spLocks noGrp="1" noChangeArrowheads="1"/>
          </p:cNvSpPr>
          <p:nvPr>
            <p:ph type="title"/>
          </p:nvPr>
        </p:nvSpPr>
        <p:spPr>
          <a:xfrm>
            <a:off x="1534585" y="609600"/>
            <a:ext cx="10390716" cy="1066800"/>
          </a:xfrm>
          <a:noFill/>
        </p:spPr>
        <p:txBody>
          <a:bodyPr anchor="ctr"/>
          <a:lstStyle/>
          <a:p>
            <a:pPr algn="ctr" rtl="1"/>
            <a:r>
              <a:rPr lang="fa-IR" sz="6000" dirty="0">
                <a:latin typeface="Andalus" pitchFamily="2" charset="-78"/>
                <a:cs typeface="Nazanin" pitchFamily="2" charset="-78"/>
              </a:rPr>
              <a:t>به نام خدا</a:t>
            </a:r>
            <a:endParaRPr lang="en-US" sz="6000" dirty="0">
              <a:latin typeface="Andalus" pitchFamily="2" charset="-78"/>
              <a:cs typeface="Nazanin" pitchFamily="2" charset="-78"/>
            </a:endParaRPr>
          </a:p>
        </p:txBody>
      </p:sp>
      <p:sp>
        <p:nvSpPr>
          <p:cNvPr id="2060" name="Rectangle 12"/>
          <p:cNvSpPr>
            <a:spLocks noGrp="1" noChangeArrowheads="1"/>
          </p:cNvSpPr>
          <p:nvPr>
            <p:ph idx="1"/>
          </p:nvPr>
        </p:nvSpPr>
        <p:spPr>
          <a:xfrm>
            <a:off x="1320801" y="1981200"/>
            <a:ext cx="9802284" cy="4114800"/>
          </a:xfrm>
          <a:noFill/>
        </p:spPr>
        <p:txBody>
          <a:bodyPr anchor="ctr"/>
          <a:lstStyle/>
          <a:p>
            <a:pPr algn="ctr" rtl="1">
              <a:buFont typeface="Wingdings" pitchFamily="2" charset="2"/>
              <a:buNone/>
            </a:pPr>
            <a:r>
              <a:rPr lang="fa-IR" sz="7200" dirty="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تکنولوژی فيبر</a:t>
            </a:r>
            <a:r>
              <a:rPr lang="en-US" sz="7200" dirty="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‌</a:t>
            </a:r>
            <a:r>
              <a:rPr lang="fa-IR" sz="7200" dirty="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نوری</a:t>
            </a:r>
            <a:endParaRPr lang="en-US" sz="7200" dirty="0">
              <a:solidFill>
                <a:srgbClr val="242E5A"/>
              </a:solidFill>
              <a:latin typeface="Times New Roman" pitchFamily="18" charset="0"/>
              <a:cs typeface="Nazanin" pitchFamily="2" charset="-78"/>
            </a:endParaRPr>
          </a:p>
          <a:p>
            <a:pPr algn="ctr" rtl="1">
              <a:buFont typeface="Wingdings" pitchFamily="2" charset="2"/>
              <a:buNone/>
            </a:pPr>
            <a:r>
              <a:rPr lang="en-US" sz="7200" dirty="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(Fiber Optic)</a:t>
            </a:r>
            <a:endParaRPr lang="en-US" sz="7200" dirty="0">
              <a:latin typeface="Times New Roman" pitchFamily="18" charset="0"/>
              <a:cs typeface="Nazanin" pitchFamily="2" charset="-78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77687-311B-4647-B606-B0221BA42651}" type="slidenum">
              <a:rPr lang="en-US"/>
              <a:pPr/>
              <a:t>1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anchor="ctr"/>
          <a:lstStyle/>
          <a:p>
            <a:pPr algn="ctr" rtl="1"/>
            <a:r>
              <a:rPr lang="fa-IR" sz="6000">
                <a:cs typeface="Nazanin" pitchFamily="2" charset="-78"/>
              </a:rPr>
              <a:t>تاريخچه</a:t>
            </a:r>
            <a:endParaRPr lang="en-US"/>
          </a:p>
        </p:txBody>
      </p:sp>
      <p:pic>
        <p:nvPicPr>
          <p:cNvPr id="22542" name="Picture 14" descr="fiber-history-0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11200" y="2046289"/>
            <a:ext cx="5384800" cy="3832225"/>
          </a:xfrm>
          <a:noFill/>
          <a:ln/>
        </p:spPr>
      </p:pic>
      <p:sp>
        <p:nvSpPr>
          <p:cNvPr id="22541" name="Rectangle 13"/>
          <p:cNvSpPr>
            <a:spLocks noGrp="1" noChangeArrowheads="1"/>
          </p:cNvSpPr>
          <p:nvPr>
            <p:ph type="body" sz="half" idx="2"/>
          </p:nvPr>
        </p:nvSpPr>
        <p:spPr>
          <a:xfrm>
            <a:off x="6197600" y="2017713"/>
            <a:ext cx="4978400" cy="4114800"/>
          </a:xfrm>
        </p:spPr>
        <p:txBody>
          <a:bodyPr/>
          <a:lstStyle/>
          <a:p>
            <a:pPr algn="r" rtl="1">
              <a:buFont typeface="Wingdings" pitchFamily="2" charset="2"/>
              <a:buBlip>
                <a:blip r:embed="rId3"/>
              </a:buBlip>
            </a:pPr>
            <a:r>
              <a:rPr lang="en-US" sz="2800">
                <a:solidFill>
                  <a:srgbClr val="242E5A"/>
                </a:solidFill>
                <a:latin typeface="Times New Roman" pitchFamily="18" charset="0"/>
                <a:cs typeface="Times New Roman" pitchFamily="18" charset="0"/>
              </a:rPr>
              <a:t>1870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،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انجام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اولين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آزمـايش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مشـهــور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در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زمـينه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انتـقـال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هدايت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شده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نور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توسـط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جان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تيندال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.</a:t>
            </a:r>
          </a:p>
          <a:p>
            <a:pPr algn="r" rtl="1">
              <a:buFont typeface="Wingdings" pitchFamily="2" charset="2"/>
              <a:buBlip>
                <a:blip r:embed="rId3"/>
              </a:buBlip>
            </a:pPr>
            <a:r>
              <a:rPr lang="en-US" sz="2800">
                <a:solidFill>
                  <a:srgbClr val="242E5A"/>
                </a:solidFill>
                <a:latin typeface="Times New Roman" pitchFamily="18" charset="0"/>
                <a:cs typeface="Times New Roman" pitchFamily="18" charset="0"/>
              </a:rPr>
              <a:t>1880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،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ثبت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نظريه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لوله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کشی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نور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توسط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ويليام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وايلينگ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.</a:t>
            </a:r>
          </a:p>
        </p:txBody>
      </p:sp>
      <p:sp>
        <p:nvSpPr>
          <p:cNvPr id="5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20FE6-41B1-49C8-B3DA-D52D3CC634D3}" type="slidenum">
              <a:rPr lang="en-US"/>
              <a:pPr/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anchor="ctr"/>
          <a:lstStyle/>
          <a:p>
            <a:pPr algn="ctr" rtl="1"/>
            <a:r>
              <a:rPr lang="fa-IR" sz="6000">
                <a:cs typeface="Nazanin" pitchFamily="2" charset="-78"/>
              </a:rPr>
              <a:t>تاريخچه</a:t>
            </a:r>
            <a:endParaRPr lang="en-US" sz="6000">
              <a:cs typeface="Nazanin" pitchFamily="2" charset="-78"/>
            </a:endParaRPr>
          </a:p>
        </p:txBody>
      </p:sp>
      <p:pic>
        <p:nvPicPr>
          <p:cNvPr id="26630" name="Picture 6" descr="fig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09600" y="2251076"/>
            <a:ext cx="6047317" cy="3692525"/>
          </a:xfrm>
          <a:noFill/>
          <a:ln/>
        </p:spPr>
      </p:pic>
      <p:sp>
        <p:nvSpPr>
          <p:cNvPr id="26629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6860117" y="2017713"/>
            <a:ext cx="4315883" cy="4114800"/>
          </a:xfrm>
        </p:spPr>
        <p:txBody>
          <a:bodyPr/>
          <a:lstStyle/>
          <a:p>
            <a:pPr algn="r" rtl="1">
              <a:buFont typeface="Wingdings" pitchFamily="2" charset="2"/>
              <a:buBlip>
                <a:blip r:embed="rId3"/>
              </a:buBlip>
            </a:pPr>
            <a:r>
              <a:rPr lang="en-US" sz="2800">
                <a:solidFill>
                  <a:srgbClr val="242E5A"/>
                </a:solidFill>
                <a:latin typeface="Times New Roman" pitchFamily="18" charset="0"/>
                <a:cs typeface="Times New Roman" pitchFamily="18" charset="0"/>
              </a:rPr>
              <a:t>1880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،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ابـداع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سـيسـتم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انتقال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صوت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نوری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به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نام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فوتوفن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توسط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الکسـاندر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گراهام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بل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.</a:t>
            </a:r>
          </a:p>
        </p:txBody>
      </p:sp>
      <p:sp>
        <p:nvSpPr>
          <p:cNvPr id="5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342F7-D7FC-40EB-9F9B-4CDF6ED29C0B}" type="slidenum">
              <a:rPr lang="en-US"/>
              <a:pPr/>
              <a:t>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anchor="ctr"/>
          <a:lstStyle/>
          <a:p>
            <a:pPr algn="ctr" rtl="1"/>
            <a:r>
              <a:rPr lang="fa-IR" sz="6000">
                <a:latin typeface="AllensHand" pitchFamily="2" charset="0"/>
                <a:cs typeface="Nazanin" pitchFamily="2" charset="-78"/>
              </a:rPr>
              <a:t>تاريخچه</a:t>
            </a:r>
            <a:endParaRPr lang="en-US" sz="6000">
              <a:latin typeface="AllensHand" pitchFamily="2" charset="0"/>
              <a:cs typeface="Nazanin" pitchFamily="2" charset="-78"/>
            </a:endParaRPr>
          </a:p>
        </p:txBody>
      </p:sp>
      <p:pic>
        <p:nvPicPr>
          <p:cNvPr id="28678" name="Picture 6" descr="ifofvc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11200" y="2293938"/>
            <a:ext cx="4876800" cy="3497262"/>
          </a:xfrm>
          <a:noFill/>
          <a:ln/>
        </p:spPr>
      </p:pic>
      <p:sp>
        <p:nvSpPr>
          <p:cNvPr id="28677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5791200" y="2017713"/>
            <a:ext cx="5384800" cy="4114800"/>
          </a:xfrm>
        </p:spPr>
        <p:txBody>
          <a:bodyPr/>
          <a:lstStyle/>
          <a:p>
            <a:pPr algn="r" rtl="1">
              <a:buFont typeface="Wingdings" pitchFamily="2" charset="2"/>
              <a:buBlip>
                <a:blip r:embed="rId3"/>
              </a:buBlip>
            </a:pPr>
            <a:r>
              <a:rPr lang="en-US" sz="2600">
                <a:solidFill>
                  <a:srgbClr val="242E5A"/>
                </a:solidFill>
                <a:latin typeface="Times New Roman" pitchFamily="18" charset="0"/>
                <a:cs typeface="Times New Roman" pitchFamily="18" charset="0"/>
              </a:rPr>
              <a:t>1958</a:t>
            </a:r>
            <a:r>
              <a:rPr lang="fa-IR" sz="2600">
                <a:solidFill>
                  <a:srgbClr val="242E5A"/>
                </a:solidFill>
                <a:cs typeface="Nazanin" pitchFamily="2" charset="-78"/>
              </a:rPr>
              <a:t>،</a:t>
            </a:r>
            <a:r>
              <a:rPr lang="en-US" sz="26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600">
                <a:solidFill>
                  <a:srgbClr val="242E5A"/>
                </a:solidFill>
                <a:cs typeface="Nazanin" pitchFamily="2" charset="-78"/>
              </a:rPr>
              <a:t>ارايه</a:t>
            </a:r>
            <a:r>
              <a:rPr lang="en-US" sz="26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600">
                <a:solidFill>
                  <a:srgbClr val="242E5A"/>
                </a:solidFill>
                <a:cs typeface="Nazanin" pitchFamily="2" charset="-78"/>
              </a:rPr>
              <a:t>تئوری</a:t>
            </a:r>
            <a:r>
              <a:rPr lang="en-US" sz="26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600">
                <a:solidFill>
                  <a:srgbClr val="242E5A"/>
                </a:solidFill>
                <a:cs typeface="Nazanin" pitchFamily="2" charset="-78"/>
              </a:rPr>
              <a:t>آمپلی</a:t>
            </a:r>
            <a:r>
              <a:rPr lang="en-US" sz="2600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 sz="2600">
                <a:solidFill>
                  <a:srgbClr val="242E5A"/>
                </a:solidFill>
                <a:cs typeface="Nazanin" pitchFamily="2" charset="-78"/>
              </a:rPr>
              <a:t>فايرهای</a:t>
            </a:r>
            <a:r>
              <a:rPr lang="en-US" sz="26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600">
                <a:solidFill>
                  <a:srgbClr val="242E5A"/>
                </a:solidFill>
                <a:cs typeface="Nazanin" pitchFamily="2" charset="-78"/>
              </a:rPr>
              <a:t>ليزری</a:t>
            </a:r>
            <a:r>
              <a:rPr lang="en-US" sz="2600">
                <a:solidFill>
                  <a:srgbClr val="242E5A"/>
                </a:solidFill>
                <a:cs typeface="Nazanin" pitchFamily="2" charset="-78"/>
              </a:rPr>
              <a:t> .</a:t>
            </a:r>
          </a:p>
          <a:p>
            <a:pPr algn="r" rtl="1">
              <a:buFont typeface="Wingdings" pitchFamily="2" charset="2"/>
              <a:buBlip>
                <a:blip r:embed="rId3"/>
              </a:buBlip>
            </a:pPr>
            <a:r>
              <a:rPr lang="fa-IR" sz="2600">
                <a:solidFill>
                  <a:srgbClr val="242E5A"/>
                </a:solidFill>
                <a:cs typeface="Nazanin" pitchFamily="2" charset="-78"/>
              </a:rPr>
              <a:t>اتمـسفر</a:t>
            </a:r>
            <a:r>
              <a:rPr lang="en-US" sz="26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600">
                <a:solidFill>
                  <a:srgbClr val="242E5A"/>
                </a:solidFill>
                <a:cs typeface="Nazanin" pitchFamily="2" charset="-78"/>
              </a:rPr>
              <a:t>،</a:t>
            </a:r>
            <a:r>
              <a:rPr lang="en-US" sz="26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600">
                <a:solidFill>
                  <a:srgbClr val="242E5A"/>
                </a:solidFill>
                <a:cs typeface="Nazanin" pitchFamily="2" charset="-78"/>
              </a:rPr>
              <a:t>لوله</a:t>
            </a:r>
            <a:r>
              <a:rPr lang="en-US" sz="26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600">
                <a:solidFill>
                  <a:srgbClr val="242E5A"/>
                </a:solidFill>
                <a:cs typeface="Nazanin" pitchFamily="2" charset="-78"/>
              </a:rPr>
              <a:t>و</a:t>
            </a:r>
            <a:r>
              <a:rPr lang="en-US" sz="26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600">
                <a:solidFill>
                  <a:srgbClr val="242E5A"/>
                </a:solidFill>
                <a:cs typeface="Nazanin" pitchFamily="2" charset="-78"/>
              </a:rPr>
              <a:t>شيشه</a:t>
            </a:r>
            <a:r>
              <a:rPr lang="en-US" sz="26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600">
                <a:solidFill>
                  <a:srgbClr val="242E5A"/>
                </a:solidFill>
                <a:cs typeface="Nazanin" pitchFamily="2" charset="-78"/>
              </a:rPr>
              <a:t>به</a:t>
            </a:r>
            <a:r>
              <a:rPr lang="en-US" sz="26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600">
                <a:solidFill>
                  <a:srgbClr val="242E5A"/>
                </a:solidFill>
                <a:cs typeface="Nazanin" pitchFamily="2" charset="-78"/>
              </a:rPr>
              <a:t>ترتيب</a:t>
            </a:r>
            <a:r>
              <a:rPr lang="en-US" sz="26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600">
                <a:solidFill>
                  <a:srgbClr val="242E5A"/>
                </a:solidFill>
                <a:cs typeface="Nazanin" pitchFamily="2" charset="-78"/>
              </a:rPr>
              <a:t>به</a:t>
            </a:r>
            <a:r>
              <a:rPr lang="en-US" sz="26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600">
                <a:solidFill>
                  <a:srgbClr val="242E5A"/>
                </a:solidFill>
                <a:cs typeface="Nazanin" pitchFamily="2" charset="-78"/>
              </a:rPr>
              <a:t>عنوان</a:t>
            </a:r>
            <a:r>
              <a:rPr lang="en-US" sz="26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600">
                <a:solidFill>
                  <a:srgbClr val="242E5A"/>
                </a:solidFill>
                <a:cs typeface="Nazanin" pitchFamily="2" charset="-78"/>
              </a:rPr>
              <a:t>محيط</a:t>
            </a:r>
            <a:r>
              <a:rPr lang="en-US" sz="26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600">
                <a:solidFill>
                  <a:srgbClr val="242E5A"/>
                </a:solidFill>
                <a:cs typeface="Nazanin" pitchFamily="2" charset="-78"/>
              </a:rPr>
              <a:t>انتقال</a:t>
            </a:r>
            <a:r>
              <a:rPr lang="en-US" sz="26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600">
                <a:solidFill>
                  <a:srgbClr val="242E5A"/>
                </a:solidFill>
                <a:cs typeface="Nazanin" pitchFamily="2" charset="-78"/>
              </a:rPr>
              <a:t>برای</a:t>
            </a:r>
            <a:r>
              <a:rPr lang="en-US" sz="26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600">
                <a:solidFill>
                  <a:srgbClr val="242E5A"/>
                </a:solidFill>
                <a:cs typeface="Nazanin" pitchFamily="2" charset="-78"/>
              </a:rPr>
              <a:t>اشعه</a:t>
            </a:r>
            <a:r>
              <a:rPr lang="en-US" sz="26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600">
                <a:solidFill>
                  <a:srgbClr val="242E5A"/>
                </a:solidFill>
                <a:cs typeface="Nazanin" pitchFamily="2" charset="-78"/>
              </a:rPr>
              <a:t>نور</a:t>
            </a:r>
            <a:r>
              <a:rPr lang="en-US" sz="26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600">
                <a:solidFill>
                  <a:srgbClr val="242E5A"/>
                </a:solidFill>
                <a:cs typeface="Nazanin" pitchFamily="2" charset="-78"/>
              </a:rPr>
              <a:t>انتخاب</a:t>
            </a:r>
            <a:r>
              <a:rPr lang="en-US" sz="26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600">
                <a:solidFill>
                  <a:srgbClr val="242E5A"/>
                </a:solidFill>
                <a:cs typeface="Nazanin" pitchFamily="2" charset="-78"/>
              </a:rPr>
              <a:t>شدند</a:t>
            </a:r>
            <a:r>
              <a:rPr lang="en-US" sz="2600">
                <a:solidFill>
                  <a:srgbClr val="242E5A"/>
                </a:solidFill>
                <a:cs typeface="Nazanin" pitchFamily="2" charset="-78"/>
              </a:rPr>
              <a:t> .</a:t>
            </a:r>
          </a:p>
          <a:p>
            <a:pPr algn="r" rtl="1">
              <a:buFont typeface="Wingdings" pitchFamily="2" charset="2"/>
              <a:buBlip>
                <a:blip r:embed="rId3"/>
              </a:buBlip>
            </a:pPr>
            <a:r>
              <a:rPr lang="en-US" sz="2600">
                <a:solidFill>
                  <a:srgbClr val="242E5A"/>
                </a:solidFill>
                <a:latin typeface="Times New Roman" pitchFamily="18" charset="0"/>
                <a:cs typeface="Times New Roman" pitchFamily="18" charset="0"/>
              </a:rPr>
              <a:t>1970</a:t>
            </a:r>
            <a:r>
              <a:rPr lang="fa-IR" sz="2600">
                <a:solidFill>
                  <a:srgbClr val="242E5A"/>
                </a:solidFill>
                <a:cs typeface="Nazanin" pitchFamily="2" charset="-78"/>
              </a:rPr>
              <a:t>،</a:t>
            </a:r>
            <a:r>
              <a:rPr lang="en-US" sz="26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600">
                <a:solidFill>
                  <a:srgbClr val="242E5A"/>
                </a:solidFill>
                <a:cs typeface="Nazanin" pitchFamily="2" charset="-78"/>
              </a:rPr>
              <a:t>تهـيه</a:t>
            </a:r>
            <a:r>
              <a:rPr lang="en-US" sz="26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600">
                <a:solidFill>
                  <a:srgbClr val="242E5A"/>
                </a:solidFill>
                <a:cs typeface="Nazanin" pitchFamily="2" charset="-78"/>
              </a:rPr>
              <a:t>اوليـن</a:t>
            </a:r>
            <a:r>
              <a:rPr lang="en-US" sz="26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600">
                <a:solidFill>
                  <a:srgbClr val="242E5A"/>
                </a:solidFill>
                <a:cs typeface="Nazanin" pitchFamily="2" charset="-78"/>
              </a:rPr>
              <a:t>فــيبر</a:t>
            </a:r>
            <a:r>
              <a:rPr lang="en-US" sz="2600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 sz="2600">
                <a:solidFill>
                  <a:srgbClr val="242E5A"/>
                </a:solidFill>
                <a:cs typeface="Nazanin" pitchFamily="2" charset="-78"/>
              </a:rPr>
              <a:t>نـوری</a:t>
            </a:r>
            <a:r>
              <a:rPr lang="en-US" sz="26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en-US" sz="2600">
                <a:solidFill>
                  <a:srgbClr val="242E5A"/>
                </a:solidFill>
                <a:latin typeface="Times New Roman" pitchFamily="18" charset="0"/>
                <a:cs typeface="Times New Roman" pitchFamily="18" charset="0"/>
              </a:rPr>
              <a:t>SingleMode</a:t>
            </a:r>
          </a:p>
          <a:p>
            <a:pPr algn="r" rtl="1">
              <a:buFont typeface="Wingdings" pitchFamily="2" charset="2"/>
              <a:buBlip>
                <a:blip r:embed="rId3"/>
              </a:buBlip>
            </a:pPr>
            <a:r>
              <a:rPr lang="en-US" sz="2600">
                <a:solidFill>
                  <a:srgbClr val="242E5A"/>
                </a:solidFill>
                <a:latin typeface="Times New Roman" pitchFamily="18" charset="0"/>
                <a:cs typeface="Times New Roman" pitchFamily="18" charset="0"/>
              </a:rPr>
              <a:t>1972</a:t>
            </a:r>
            <a:r>
              <a:rPr lang="fa-IR" sz="26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،</a:t>
            </a:r>
            <a:r>
              <a:rPr lang="en-US" sz="26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6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تهـيه</a:t>
            </a:r>
            <a:r>
              <a:rPr lang="en-US" sz="26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6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فــيبرهــای</a:t>
            </a:r>
            <a:r>
              <a:rPr lang="en-US" sz="26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6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نـوری</a:t>
            </a:r>
            <a:r>
              <a:rPr lang="en-US" sz="26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MultiMode</a:t>
            </a:r>
            <a:endParaRPr lang="en-US" sz="2600">
              <a:solidFill>
                <a:srgbClr val="242E5A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59AAC-DE97-43E2-8D72-FE4820559A23}" type="slidenum">
              <a:rPr lang="en-US"/>
              <a:pPr/>
              <a:t>4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anchor="ctr"/>
          <a:lstStyle/>
          <a:p>
            <a:pPr algn="ctr" rtl="1"/>
            <a:r>
              <a:rPr lang="fa-IR" sz="4800">
                <a:latin typeface="Times New Roman" pitchFamily="18" charset="0"/>
                <a:cs typeface="Nazanin" pitchFamily="2" charset="-78"/>
              </a:rPr>
              <a:t>اجزای</a:t>
            </a:r>
            <a:r>
              <a:rPr lang="en-US" sz="4800"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4800">
                <a:latin typeface="Times New Roman" pitchFamily="18" charset="0"/>
                <a:cs typeface="Nazanin" pitchFamily="2" charset="-78"/>
              </a:rPr>
              <a:t>مختلف</a:t>
            </a:r>
            <a:r>
              <a:rPr lang="en-US" sz="4800"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4800">
                <a:latin typeface="Times New Roman" pitchFamily="18" charset="0"/>
                <a:cs typeface="Nazanin" pitchFamily="2" charset="-78"/>
              </a:rPr>
              <a:t>سيستم</a:t>
            </a:r>
            <a:r>
              <a:rPr lang="en-US" sz="4800"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4800">
                <a:latin typeface="Times New Roman" pitchFamily="18" charset="0"/>
                <a:cs typeface="Nazanin" pitchFamily="2" charset="-78"/>
              </a:rPr>
              <a:t>انتقال</a:t>
            </a:r>
            <a:r>
              <a:rPr lang="en-US" sz="4800"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4800">
                <a:latin typeface="Times New Roman" pitchFamily="18" charset="0"/>
                <a:cs typeface="Nazanin" pitchFamily="2" charset="-78"/>
              </a:rPr>
              <a:t>فيبر</a:t>
            </a:r>
            <a:r>
              <a:rPr lang="en-US" sz="4800">
                <a:latin typeface="Times New Roman" pitchFamily="18" charset="0"/>
                <a:cs typeface="Nazanin" pitchFamily="2" charset="-78"/>
              </a:rPr>
              <a:t>‌</a:t>
            </a:r>
            <a:r>
              <a:rPr lang="fa-IR" sz="4800">
                <a:latin typeface="Times New Roman" pitchFamily="18" charset="0"/>
                <a:cs typeface="Nazanin" pitchFamily="2" charset="-78"/>
              </a:rPr>
              <a:t>نوری</a:t>
            </a:r>
            <a:endParaRPr lang="en-US" sz="4800">
              <a:latin typeface="Times New Roman" pitchFamily="18" charset="0"/>
              <a:cs typeface="Nazanin" pitchFamily="2" charset="-78"/>
            </a:endParaRPr>
          </a:p>
        </p:txBody>
      </p:sp>
      <p:pic>
        <p:nvPicPr>
          <p:cNvPr id="30726" name="Picture 6" descr="fig1-6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219200" y="1981200"/>
            <a:ext cx="10261600" cy="1752600"/>
          </a:xfrm>
          <a:noFill/>
          <a:ln/>
        </p:spPr>
      </p:pic>
      <p:sp>
        <p:nvSpPr>
          <p:cNvPr id="30725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812800" y="4151313"/>
            <a:ext cx="10261600" cy="1981200"/>
          </a:xfrm>
        </p:spPr>
        <p:txBody>
          <a:bodyPr/>
          <a:lstStyle/>
          <a:p>
            <a:pPr algn="r" rtl="1">
              <a:buFont typeface="Wingdings" pitchFamily="2" charset="2"/>
              <a:buBlip>
                <a:blip r:embed="rId3"/>
              </a:buBlip>
            </a:pP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فرستنده</a:t>
            </a:r>
            <a:r>
              <a:rPr lang="en-US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نوری</a:t>
            </a:r>
            <a:r>
              <a:rPr lang="en-US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</a:p>
          <a:p>
            <a:pPr algn="r" rtl="1">
              <a:buFont typeface="Wingdings" pitchFamily="2" charset="2"/>
              <a:buBlip>
                <a:blip r:embed="rId3"/>
              </a:buBlip>
            </a:pP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رسانه</a:t>
            </a:r>
            <a:r>
              <a:rPr lang="en-US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) </a:t>
            </a: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فيبر</a:t>
            </a:r>
            <a:r>
              <a:rPr lang="en-US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نوری</a:t>
            </a:r>
            <a:r>
              <a:rPr lang="en-US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( </a:t>
            </a:r>
          </a:p>
          <a:p>
            <a:pPr algn="r" rtl="1">
              <a:buFont typeface="Wingdings" pitchFamily="2" charset="2"/>
              <a:buBlip>
                <a:blip r:embed="rId3"/>
              </a:buBlip>
            </a:pP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گيرنده</a:t>
            </a:r>
            <a:r>
              <a:rPr lang="en-US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نوری</a:t>
            </a:r>
            <a:r>
              <a:rPr lang="en-US" sz="28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</a:p>
          <a:p>
            <a:pPr algn="r" rtl="1">
              <a:buFont typeface="Wingdings" pitchFamily="2" charset="2"/>
              <a:buBlip>
                <a:blip r:embed="rId3"/>
              </a:buBlip>
            </a:pPr>
            <a:endParaRPr lang="en-US" sz="2800">
              <a:solidFill>
                <a:srgbClr val="242E5A"/>
              </a:solidFill>
              <a:latin typeface="Times New Roman" pitchFamily="18" charset="0"/>
              <a:cs typeface="Nazanin" pitchFamily="2" charset="-78"/>
            </a:endParaRPr>
          </a:p>
          <a:p>
            <a:pPr algn="r" rtl="1">
              <a:buFont typeface="Wingdings" pitchFamily="2" charset="2"/>
              <a:buNone/>
            </a:pPr>
            <a:endParaRPr lang="en-US" sz="2800">
              <a:solidFill>
                <a:srgbClr val="242E5A"/>
              </a:solidFill>
              <a:latin typeface="Times New Roman" pitchFamily="18" charset="0"/>
              <a:cs typeface="Nazanin" pitchFamily="2" charset="-78"/>
              <a:sym typeface="Wingdings" pitchFamily="2" charset="2"/>
            </a:endParaRPr>
          </a:p>
        </p:txBody>
      </p:sp>
      <p:sp>
        <p:nvSpPr>
          <p:cNvPr id="5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F170E-FC1E-4657-B147-4D5F169C1622}" type="slidenum">
              <a:rPr lang="en-US"/>
              <a:pPr/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anchor="ctr"/>
          <a:lstStyle/>
          <a:p>
            <a:pPr algn="ctr" rtl="1"/>
            <a:r>
              <a:rPr lang="fa-IR">
                <a:latin typeface="Times New Roman" pitchFamily="18" charset="0"/>
                <a:cs typeface="Nazanin" pitchFamily="2" charset="-78"/>
              </a:rPr>
              <a:t>مزايای</a:t>
            </a:r>
            <a:r>
              <a:rPr lang="en-US">
                <a:latin typeface="Times New Roman" pitchFamily="18" charset="0"/>
                <a:cs typeface="Nazanin" pitchFamily="2" charset="-78"/>
              </a:rPr>
              <a:t> </a:t>
            </a:r>
            <a:r>
              <a:rPr lang="fa-IR">
                <a:latin typeface="Times New Roman" pitchFamily="18" charset="0"/>
                <a:cs typeface="Nazanin" pitchFamily="2" charset="-78"/>
              </a:rPr>
              <a:t>سيستم</a:t>
            </a:r>
            <a:r>
              <a:rPr lang="en-US">
                <a:latin typeface="Times New Roman" pitchFamily="18" charset="0"/>
                <a:cs typeface="Nazanin" pitchFamily="2" charset="-78"/>
              </a:rPr>
              <a:t> </a:t>
            </a:r>
            <a:r>
              <a:rPr lang="fa-IR">
                <a:latin typeface="Times New Roman" pitchFamily="18" charset="0"/>
                <a:cs typeface="Nazanin" pitchFamily="2" charset="-78"/>
              </a:rPr>
              <a:t>انتقال</a:t>
            </a:r>
            <a:r>
              <a:rPr lang="en-US">
                <a:latin typeface="Times New Roman" pitchFamily="18" charset="0"/>
                <a:cs typeface="Nazanin" pitchFamily="2" charset="-78"/>
              </a:rPr>
              <a:t> </a:t>
            </a:r>
            <a:r>
              <a:rPr lang="fa-IR">
                <a:latin typeface="Times New Roman" pitchFamily="18" charset="0"/>
                <a:cs typeface="Nazanin" pitchFamily="2" charset="-78"/>
              </a:rPr>
              <a:t>فيبر</a:t>
            </a:r>
            <a:r>
              <a:rPr lang="en-US">
                <a:latin typeface="Times New Roman" pitchFamily="18" charset="0"/>
                <a:cs typeface="Nazanin" pitchFamily="2" charset="-78"/>
              </a:rPr>
              <a:t>‌</a:t>
            </a:r>
            <a:r>
              <a:rPr lang="fa-IR">
                <a:latin typeface="Times New Roman" pitchFamily="18" charset="0"/>
                <a:cs typeface="Nazanin" pitchFamily="2" charset="-78"/>
              </a:rPr>
              <a:t>نوری</a:t>
            </a:r>
            <a:endParaRPr lang="en-US">
              <a:latin typeface="Times New Roman" pitchFamily="18" charset="0"/>
              <a:cs typeface="Nazanin" pitchFamily="2" charset="-78"/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1576917" y="2017713"/>
            <a:ext cx="9497483" cy="4114800"/>
          </a:xfrm>
        </p:spPr>
        <p:txBody>
          <a:bodyPr/>
          <a:lstStyle/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پهنای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باند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بسيار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بالا</a:t>
            </a:r>
            <a:endParaRPr lang="en-US">
              <a:solidFill>
                <a:srgbClr val="242E5A"/>
              </a:solidFill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افت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بسيار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کم</a:t>
            </a:r>
            <a:endParaRPr lang="en-US">
              <a:solidFill>
                <a:srgbClr val="242E5A"/>
              </a:solidFill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وزن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کم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و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قطر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کوچک</a:t>
            </a:r>
            <a:endParaRPr lang="en-US">
              <a:solidFill>
                <a:srgbClr val="242E5A"/>
              </a:solidFill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ايزولاسيون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کامل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الکتريکی</a:t>
            </a:r>
            <a:endParaRPr lang="en-US">
              <a:solidFill>
                <a:srgbClr val="242E5A"/>
              </a:solidFill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مصونيت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در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برابر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تداخل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و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هم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شنوايی</a:t>
            </a:r>
            <a:endParaRPr lang="en-US">
              <a:solidFill>
                <a:srgbClr val="242E5A"/>
              </a:solidFill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امنيت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سيگنال</a:t>
            </a:r>
            <a:endParaRPr lang="en-US">
              <a:solidFill>
                <a:srgbClr val="242E5A"/>
              </a:solidFill>
              <a:cs typeface="Nazanin" pitchFamily="2" charset="-78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77E80-0FC6-42A8-BD23-F7A95DA58954}" type="slidenum">
              <a:rPr lang="en-US"/>
              <a:pPr/>
              <a:t>6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anchor="ctr"/>
          <a:lstStyle/>
          <a:p>
            <a:pPr algn="ctr" rtl="1"/>
            <a:r>
              <a:rPr lang="fa-IR">
                <a:latin typeface="Times New Roman" pitchFamily="18" charset="0"/>
                <a:cs typeface="Nazanin" pitchFamily="2" charset="-78"/>
              </a:rPr>
              <a:t>مزايای</a:t>
            </a:r>
            <a:r>
              <a:rPr lang="en-US">
                <a:latin typeface="Times New Roman" pitchFamily="18" charset="0"/>
                <a:cs typeface="Nazanin" pitchFamily="2" charset="-78"/>
              </a:rPr>
              <a:t> </a:t>
            </a:r>
            <a:r>
              <a:rPr lang="fa-IR">
                <a:latin typeface="Times New Roman" pitchFamily="18" charset="0"/>
                <a:cs typeface="Nazanin" pitchFamily="2" charset="-78"/>
              </a:rPr>
              <a:t>سيستم</a:t>
            </a:r>
            <a:r>
              <a:rPr lang="en-US">
                <a:latin typeface="Times New Roman" pitchFamily="18" charset="0"/>
                <a:cs typeface="Nazanin" pitchFamily="2" charset="-78"/>
              </a:rPr>
              <a:t> </a:t>
            </a:r>
            <a:r>
              <a:rPr lang="fa-IR">
                <a:latin typeface="Times New Roman" pitchFamily="18" charset="0"/>
                <a:cs typeface="Nazanin" pitchFamily="2" charset="-78"/>
              </a:rPr>
              <a:t>انتقال</a:t>
            </a:r>
            <a:r>
              <a:rPr lang="en-US">
                <a:latin typeface="Times New Roman" pitchFamily="18" charset="0"/>
                <a:cs typeface="Nazanin" pitchFamily="2" charset="-78"/>
              </a:rPr>
              <a:t> </a:t>
            </a:r>
            <a:r>
              <a:rPr lang="fa-IR">
                <a:latin typeface="Times New Roman" pitchFamily="18" charset="0"/>
                <a:cs typeface="Nazanin" pitchFamily="2" charset="-78"/>
              </a:rPr>
              <a:t>فيبر</a:t>
            </a:r>
            <a:r>
              <a:rPr lang="en-US">
                <a:latin typeface="Times New Roman" pitchFamily="18" charset="0"/>
                <a:cs typeface="Nazanin" pitchFamily="2" charset="-78"/>
              </a:rPr>
              <a:t>‌</a:t>
            </a:r>
            <a:r>
              <a:rPr lang="fa-IR">
                <a:latin typeface="Times New Roman" pitchFamily="18" charset="0"/>
                <a:cs typeface="Nazanin" pitchFamily="2" charset="-78"/>
              </a:rPr>
              <a:t>نوری</a:t>
            </a:r>
            <a:endParaRPr lang="en-US">
              <a:latin typeface="Times New Roman" pitchFamily="18" charset="0"/>
              <a:cs typeface="Nazanin" pitchFamily="2" charset="-78"/>
            </a:endParaRPr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>
          <a:xfrm>
            <a:off x="1625601" y="1981200"/>
            <a:ext cx="9497484" cy="4114800"/>
          </a:xfrm>
        </p:spPr>
        <p:txBody>
          <a:bodyPr/>
          <a:lstStyle/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فراوانی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و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ارزان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بودن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مواد</a:t>
            </a:r>
            <a:endParaRPr lang="en-US">
              <a:solidFill>
                <a:srgbClr val="242E5A"/>
              </a:solidFill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نگهداری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آسان</a:t>
            </a:r>
            <a:endParaRPr lang="en-US">
              <a:solidFill>
                <a:srgbClr val="242E5A"/>
              </a:solidFill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ظرافت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و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قابليت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انعطاف</a:t>
            </a:r>
            <a:endParaRPr lang="en-US">
              <a:solidFill>
                <a:srgbClr val="242E5A"/>
              </a:solidFill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مصونيت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در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مقابل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عوامل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جوی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و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رطوبت</a:t>
            </a:r>
            <a:endParaRPr lang="en-US">
              <a:solidFill>
                <a:srgbClr val="242E5A"/>
              </a:solidFill>
              <a:cs typeface="Nazanin" pitchFamily="2" charset="-78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083B9-02A6-48F5-9C1C-9D5E8F6E4386}" type="slidenum">
              <a:rPr lang="en-US"/>
              <a:pPr/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anchor="ctr"/>
          <a:lstStyle/>
          <a:p>
            <a:pPr algn="ctr" rtl="1"/>
            <a:r>
              <a:rPr lang="fa-IR">
                <a:cs typeface="Nazanin" pitchFamily="2" charset="-78"/>
              </a:rPr>
              <a:t>محدوديتها</a:t>
            </a:r>
            <a:r>
              <a:rPr lang="en-US">
                <a:cs typeface="Nazanin" pitchFamily="2" charset="-78"/>
              </a:rPr>
              <a:t> </a:t>
            </a:r>
            <a:r>
              <a:rPr lang="fa-IR">
                <a:cs typeface="Nazanin" pitchFamily="2" charset="-78"/>
              </a:rPr>
              <a:t>و</a:t>
            </a:r>
            <a:r>
              <a:rPr lang="en-US">
                <a:cs typeface="Nazanin" pitchFamily="2" charset="-78"/>
              </a:rPr>
              <a:t> </a:t>
            </a:r>
            <a:r>
              <a:rPr lang="fa-IR">
                <a:cs typeface="Nazanin" pitchFamily="2" charset="-78"/>
              </a:rPr>
              <a:t>نقاط</a:t>
            </a:r>
            <a:r>
              <a:rPr lang="en-US">
                <a:cs typeface="Nazanin" pitchFamily="2" charset="-78"/>
              </a:rPr>
              <a:t> </a:t>
            </a:r>
            <a:r>
              <a:rPr lang="fa-IR">
                <a:cs typeface="Nazanin" pitchFamily="2" charset="-78"/>
              </a:rPr>
              <a:t>ضعف</a:t>
            </a:r>
            <a:r>
              <a:rPr lang="en-US">
                <a:cs typeface="Nazanin" pitchFamily="2" charset="-78"/>
              </a:rPr>
              <a:t> </a:t>
            </a:r>
            <a:r>
              <a:rPr lang="fa-IR">
                <a:cs typeface="Nazanin" pitchFamily="2" charset="-78"/>
              </a:rPr>
              <a:t>فيبرهای</a:t>
            </a:r>
            <a:r>
              <a:rPr lang="en-US">
                <a:cs typeface="Nazanin" pitchFamily="2" charset="-78"/>
              </a:rPr>
              <a:t> </a:t>
            </a:r>
            <a:r>
              <a:rPr lang="fa-IR">
                <a:cs typeface="Nazanin" pitchFamily="2" charset="-78"/>
              </a:rPr>
              <a:t>نوری</a:t>
            </a:r>
            <a:endParaRPr lang="en-US">
              <a:cs typeface="Nazanin" pitchFamily="2" charset="-78"/>
            </a:endParaRP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1576917" y="2017713"/>
            <a:ext cx="9599083" cy="4114800"/>
          </a:xfrm>
        </p:spPr>
        <p:txBody>
          <a:bodyPr/>
          <a:lstStyle/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ضرورت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دقت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کامل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در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هنگام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کابل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کشی</a:t>
            </a:r>
            <a:endParaRPr lang="en-US">
              <a:solidFill>
                <a:srgbClr val="242E5A"/>
              </a:solidFill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امکان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شکستن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در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صورت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گذشتن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زاويه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فيبر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از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يک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حد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معين</a:t>
            </a:r>
            <a:endParaRPr lang="en-US">
              <a:solidFill>
                <a:srgbClr val="242E5A"/>
              </a:solidFill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محدود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بودن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ميزان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کشش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برای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فيبرهای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با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ظرفيت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مختلف</a:t>
            </a:r>
            <a:endParaRPr lang="en-US">
              <a:solidFill>
                <a:srgbClr val="242E5A"/>
              </a:solidFill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محافظت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کامل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در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برابر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ضربه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برای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فيبرهايی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که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از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درون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حوضچه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می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گذرند</a:t>
            </a:r>
            <a:endParaRPr lang="en-US">
              <a:solidFill>
                <a:srgbClr val="242E5A"/>
              </a:solidFill>
              <a:cs typeface="Nazanin" pitchFamily="2" charset="-78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435DF-BF1C-4828-99FF-420ADA72A057}" type="slidenum">
              <a:rPr lang="en-US"/>
              <a:pPr/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anchor="ctr"/>
          <a:lstStyle/>
          <a:p>
            <a:pPr algn="ctr" rtl="1"/>
            <a:r>
              <a:rPr lang="fa-IR">
                <a:cs typeface="Nazanin" pitchFamily="2" charset="-78"/>
              </a:rPr>
              <a:t>مقايسه</a:t>
            </a:r>
            <a:r>
              <a:rPr lang="en-US">
                <a:cs typeface="Nazanin" pitchFamily="2" charset="-78"/>
              </a:rPr>
              <a:t> </a:t>
            </a:r>
            <a:r>
              <a:rPr lang="fa-IR">
                <a:cs typeface="Nazanin" pitchFamily="2" charset="-78"/>
              </a:rPr>
              <a:t>کابل</a:t>
            </a:r>
            <a:r>
              <a:rPr lang="en-US">
                <a:cs typeface="Nazanin" pitchFamily="2" charset="-78"/>
              </a:rPr>
              <a:t> </a:t>
            </a:r>
            <a:r>
              <a:rPr lang="fa-IR">
                <a:cs typeface="Nazanin" pitchFamily="2" charset="-78"/>
              </a:rPr>
              <a:t>فيبر</a:t>
            </a:r>
            <a:r>
              <a:rPr lang="en-US">
                <a:cs typeface="Nazanin" pitchFamily="2" charset="-78"/>
              </a:rPr>
              <a:t>‌</a:t>
            </a:r>
            <a:r>
              <a:rPr lang="fa-IR">
                <a:cs typeface="Nazanin" pitchFamily="2" charset="-78"/>
              </a:rPr>
              <a:t>نوری</a:t>
            </a:r>
            <a:r>
              <a:rPr lang="en-US">
                <a:cs typeface="Nazanin" pitchFamily="2" charset="-78"/>
              </a:rPr>
              <a:t> </a:t>
            </a:r>
            <a:r>
              <a:rPr lang="fa-IR">
                <a:cs typeface="Nazanin" pitchFamily="2" charset="-78"/>
              </a:rPr>
              <a:t>و</a:t>
            </a:r>
            <a:r>
              <a:rPr lang="en-US">
                <a:cs typeface="Nazanin" pitchFamily="2" charset="-78"/>
              </a:rPr>
              <a:t> </a:t>
            </a:r>
            <a:r>
              <a:rPr lang="fa-IR">
                <a:cs typeface="Nazanin" pitchFamily="2" charset="-78"/>
              </a:rPr>
              <a:t>کابل</a:t>
            </a:r>
            <a:r>
              <a:rPr lang="en-US">
                <a:cs typeface="Nazanin" pitchFamily="2" charset="-78"/>
              </a:rPr>
              <a:t> </a:t>
            </a:r>
            <a:r>
              <a:rPr lang="fa-IR">
                <a:cs typeface="Nazanin" pitchFamily="2" charset="-78"/>
              </a:rPr>
              <a:t>مسی</a:t>
            </a:r>
            <a:endParaRPr lang="en-US">
              <a:cs typeface="Nazanin" pitchFamily="2" charset="-78"/>
            </a:endParaRPr>
          </a:p>
        </p:txBody>
      </p:sp>
      <p:graphicFrame>
        <p:nvGraphicFramePr>
          <p:cNvPr id="36065" name="Group 225"/>
          <p:cNvGraphicFramePr>
            <a:graphicFrameLocks noGrp="1"/>
          </p:cNvGraphicFramePr>
          <p:nvPr>
            <p:ph type="tbl" idx="1"/>
          </p:nvPr>
        </p:nvGraphicFramePr>
        <p:xfrm>
          <a:off x="609600" y="2017714"/>
          <a:ext cx="10871200" cy="4228466"/>
        </p:xfrm>
        <a:graphic>
          <a:graphicData uri="http://schemas.openxmlformats.org/drawingml/2006/table">
            <a:tbl>
              <a:tblPr/>
              <a:tblGrid>
                <a:gridCol w="3403600"/>
                <a:gridCol w="3843867"/>
                <a:gridCol w="3623733"/>
              </a:tblGrid>
              <a:tr h="587375">
                <a:tc>
                  <a:txBody>
                    <a:bodyPr/>
                    <a:lstStyle/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242E5A"/>
                        </a:solidFill>
                        <a:effectLst/>
                        <a:latin typeface="Tahoma" pitchFamily="34" charset="0"/>
                        <a:cs typeface="Nazanin" pitchFamily="2" charset="-78"/>
                      </a:endParaRPr>
                    </a:p>
                  </a:txBody>
                  <a:tcPr marL="121920" marR="12192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فيبر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 </a:t>
                      </a: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نوری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242E5A"/>
                        </a:solidFill>
                        <a:effectLst/>
                        <a:latin typeface="Tahoma" pitchFamily="34" charset="0"/>
                        <a:cs typeface="Nazanin" pitchFamily="2" charset="-78"/>
                      </a:endParaRP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مس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242E5A"/>
                        </a:solidFill>
                        <a:effectLst/>
                        <a:latin typeface="Tahoma" pitchFamily="34" charset="0"/>
                        <a:cs typeface="Nazanin" pitchFamily="2" charset="-78"/>
                      </a:endParaRPr>
                    </a:p>
                  </a:txBody>
                  <a:tcPr marL="121920" marR="121920"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8963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پهنای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 </a:t>
                      </a: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باند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242E5A"/>
                        </a:solidFill>
                        <a:effectLst/>
                        <a:latin typeface="Tahoma" pitchFamily="34" charset="0"/>
                        <a:cs typeface="Nazanin" pitchFamily="2" charset="-78"/>
                      </a:endParaRPr>
                    </a:p>
                  </a:txBody>
                  <a:tcPr marL="121920" marR="12192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&lt; 10 Gb</a:t>
                      </a: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Gb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7375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Future-Proof</a:t>
                      </a:r>
                    </a:p>
                  </a:txBody>
                  <a:tcPr marL="121920" marR="12192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هر چيزی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242E5A"/>
                        </a:solidFill>
                        <a:effectLst/>
                        <a:latin typeface="Tahoma" pitchFamily="34" charset="0"/>
                        <a:cs typeface="Nazanin" pitchFamily="2" charset="-78"/>
                      </a:endParaRP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CAT7  </a:t>
                      </a: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،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تحت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 </a:t>
                      </a: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توسعه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242E5A"/>
                        </a:solidFill>
                        <a:effectLst/>
                        <a:latin typeface="Tahoma" pitchFamily="34" charset="0"/>
                        <a:cs typeface="Nazanin" pitchFamily="2" charset="-78"/>
                      </a:endParaRPr>
                    </a:p>
                  </a:txBody>
                  <a:tcPr marL="121920" marR="12192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7375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مسافت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242E5A"/>
                        </a:solidFill>
                        <a:effectLst/>
                        <a:latin typeface="Tahoma" pitchFamily="34" charset="0"/>
                        <a:cs typeface="Nazanin" pitchFamily="2" charset="-78"/>
                      </a:endParaRPr>
                    </a:p>
                  </a:txBody>
                  <a:tcPr marL="121920" marR="12192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 Km + @ 10000 Mbps</a:t>
                      </a: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 m + @ 1000 Mbps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7375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Noise</a:t>
                      </a:r>
                    </a:p>
                  </a:txBody>
                  <a:tcPr marL="121920" marR="12192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مصونيت دارد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 </a:t>
                      </a: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مستعد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 </a:t>
                      </a: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برای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 </a:t>
                      </a: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برخورد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 </a:t>
                      </a: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در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 </a:t>
                      </a: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سطوح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  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EMI/RFI</a:t>
                      </a: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و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 </a:t>
                      </a: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تغيير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 </a:t>
                      </a: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ولتاژ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242E5A"/>
                        </a:solidFill>
                        <a:effectLst/>
                        <a:latin typeface="Tahoma" pitchFamily="34" charset="0"/>
                        <a:cs typeface="Nazanin" pitchFamily="2" charset="-78"/>
                      </a:endParaRPr>
                    </a:p>
                  </a:txBody>
                  <a:tcPr marL="121920" marR="12192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8963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امنيت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242E5A"/>
                        </a:solidFill>
                        <a:effectLst/>
                        <a:latin typeface="Tahoma" pitchFamily="34" charset="0"/>
                        <a:cs typeface="Nazanin" pitchFamily="2" charset="-78"/>
                      </a:endParaRPr>
                    </a:p>
                  </a:txBody>
                  <a:tcPr marL="121920" marR="12192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غير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 </a:t>
                      </a: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قابل شنود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 </a:t>
                      </a: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مستعد برای شنود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242E5A"/>
                        </a:solidFill>
                        <a:effectLst/>
                        <a:latin typeface="Tahoma" pitchFamily="34" charset="0"/>
                        <a:cs typeface="Nazanin" pitchFamily="2" charset="-78"/>
                      </a:endParaRPr>
                    </a:p>
                  </a:txBody>
                  <a:tcPr marL="121920" marR="12192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7375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مزايا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242E5A"/>
                        </a:solidFill>
                        <a:effectLst/>
                        <a:latin typeface="Tahoma" pitchFamily="34" charset="0"/>
                        <a:cs typeface="Nazanin" pitchFamily="2" charset="-78"/>
                      </a:endParaRPr>
                    </a:p>
                  </a:txBody>
                  <a:tcPr marL="121920" marR="12192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سبک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 </a:t>
                      </a: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،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 </a:t>
                      </a: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قطر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 </a:t>
                      </a: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کم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 </a:t>
                      </a: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،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 </a:t>
                      </a: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قدرت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 </a:t>
                      </a: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کششی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 </a:t>
                      </a: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زياد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 </a:t>
                      </a: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سنگين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 </a:t>
                      </a: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، ضخيم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 </a:t>
                      </a: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،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 </a:t>
                      </a: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خصوصيات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 </a:t>
                      </a: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کششی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 </a:t>
                      </a: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محدود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ahoma" pitchFamily="34" charset="0"/>
                          <a:cs typeface="Nazanin" pitchFamily="2" charset="-78"/>
                        </a:rPr>
                        <a:t> 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FF20D-872F-43B2-8E32-086ACF062CA2}" type="slidenum">
              <a:rPr lang="en-US"/>
              <a:pPr/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anchor="ctr"/>
          <a:lstStyle/>
          <a:p>
            <a:pPr algn="ctr" rtl="1"/>
            <a:r>
              <a:rPr lang="fa-IR">
                <a:latin typeface="Times New Roman" pitchFamily="18" charset="0"/>
                <a:cs typeface="Nazanin" pitchFamily="2" charset="-78"/>
              </a:rPr>
              <a:t>فيبر</a:t>
            </a:r>
            <a:r>
              <a:rPr lang="en-US">
                <a:latin typeface="Times New Roman" pitchFamily="18" charset="0"/>
                <a:cs typeface="Nazanin" pitchFamily="2" charset="-78"/>
              </a:rPr>
              <a:t> </a:t>
            </a:r>
            <a:r>
              <a:rPr lang="fa-IR">
                <a:latin typeface="Times New Roman" pitchFamily="18" charset="0"/>
                <a:cs typeface="Nazanin" pitchFamily="2" charset="-78"/>
              </a:rPr>
              <a:t>نوری</a:t>
            </a:r>
            <a:r>
              <a:rPr lang="en-US">
                <a:latin typeface="Times New Roman" pitchFamily="18" charset="0"/>
                <a:cs typeface="Nazanin" pitchFamily="2" charset="-78"/>
              </a:rPr>
              <a:t> </a:t>
            </a:r>
            <a:r>
              <a:rPr lang="fa-IR">
                <a:latin typeface="Times New Roman" pitchFamily="18" charset="0"/>
                <a:cs typeface="Nazanin" pitchFamily="2" charset="-78"/>
              </a:rPr>
              <a:t>چيست</a:t>
            </a:r>
            <a:r>
              <a:rPr lang="en-US">
                <a:latin typeface="Times New Roman" pitchFamily="18" charset="0"/>
                <a:cs typeface="Nazanin" pitchFamily="2" charset="-78"/>
              </a:rPr>
              <a:t> </a:t>
            </a:r>
            <a:r>
              <a:rPr lang="fa-IR">
                <a:latin typeface="Times New Roman" pitchFamily="18" charset="0"/>
                <a:cs typeface="Nazanin" pitchFamily="2" charset="-78"/>
              </a:rPr>
              <a:t>؟</a:t>
            </a:r>
            <a:endParaRPr lang="en-US">
              <a:latin typeface="Times New Roman" pitchFamily="18" charset="0"/>
              <a:cs typeface="Nazanin" pitchFamily="2" charset="-78"/>
            </a:endParaRPr>
          </a:p>
        </p:txBody>
      </p:sp>
      <p:pic>
        <p:nvPicPr>
          <p:cNvPr id="39942" name="Picture 6" descr="cables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17600" y="2057400"/>
            <a:ext cx="3352800" cy="4343400"/>
          </a:xfrm>
          <a:noFill/>
          <a:ln/>
        </p:spPr>
      </p:pic>
      <p:sp>
        <p:nvSpPr>
          <p:cNvPr id="39941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4368800" y="1981200"/>
            <a:ext cx="6807200" cy="4114800"/>
          </a:xfrm>
        </p:spPr>
        <p:txBody>
          <a:bodyPr/>
          <a:lstStyle/>
          <a:p>
            <a:pPr algn="r" rtl="1">
              <a:buFont typeface="Wingdings" pitchFamily="2" charset="2"/>
              <a:buBlip>
                <a:blip r:embed="rId3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فيبر</a:t>
            </a:r>
            <a:r>
              <a:rPr lang="en-US">
                <a:solidFill>
                  <a:srgbClr val="242E5A"/>
                </a:solidFill>
              </a:rPr>
              <a:t>‌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نوری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يک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موجبر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عايق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است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که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در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فرکانس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های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نوری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کار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می</a:t>
            </a:r>
            <a:r>
              <a:rPr lang="en-US">
                <a:solidFill>
                  <a:srgbClr val="242E5A"/>
                </a:solidFill>
              </a:rPr>
              <a:t>‌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کند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و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معمولاً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به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شکل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استوانه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است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.</a:t>
            </a:r>
          </a:p>
          <a:p>
            <a:pPr algn="r" rtl="1">
              <a:buFont typeface="Wingdings" pitchFamily="2" charset="2"/>
              <a:buBlip>
                <a:blip r:embed="rId3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ظرفيت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فيبر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نوری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به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نحوه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ساخت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جنس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مواد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تشکيل</a:t>
            </a:r>
            <a:r>
              <a:rPr lang="en-US">
                <a:solidFill>
                  <a:srgbClr val="242E5A"/>
                </a:solidFill>
              </a:rPr>
              <a:t>‌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دهنده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و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پهنای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طيف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منبع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نور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آن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بستگی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دارد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.</a:t>
            </a:r>
          </a:p>
        </p:txBody>
      </p:sp>
      <p:sp>
        <p:nvSpPr>
          <p:cNvPr id="5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B0F4A-FD90-470D-8F92-E42DA99CE2E6}" type="slidenum">
              <a:rPr lang="en-US"/>
              <a:pPr/>
              <a:t>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anchor="ctr"/>
          <a:lstStyle/>
          <a:p>
            <a:pPr algn="ctr" rtl="1"/>
            <a:r>
              <a:rPr lang="fa-IR">
                <a:cs typeface="Nazanin" pitchFamily="2" charset="-78"/>
              </a:rPr>
              <a:t>ساختار</a:t>
            </a:r>
            <a:r>
              <a:rPr lang="en-US">
                <a:cs typeface="Nazanin" pitchFamily="2" charset="-78"/>
              </a:rPr>
              <a:t> </a:t>
            </a:r>
            <a:r>
              <a:rPr lang="fa-IR">
                <a:cs typeface="Nazanin" pitchFamily="2" charset="-78"/>
              </a:rPr>
              <a:t>فيبر</a:t>
            </a:r>
            <a:r>
              <a:rPr lang="en-US">
                <a:cs typeface="Nazanin" pitchFamily="2" charset="-78"/>
              </a:rPr>
              <a:t>‌</a:t>
            </a:r>
            <a:r>
              <a:rPr lang="fa-IR">
                <a:cs typeface="Nazanin" pitchFamily="2" charset="-78"/>
              </a:rPr>
              <a:t>نوری</a:t>
            </a:r>
            <a:endParaRPr lang="en-US">
              <a:cs typeface="Nazanin" pitchFamily="2" charset="-78"/>
            </a:endParaRPr>
          </a:p>
        </p:txBody>
      </p:sp>
      <p:pic>
        <p:nvPicPr>
          <p:cNvPr id="41993" name="Picture 9" descr="B_Box_fiber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235200" y="1905000"/>
            <a:ext cx="8331200" cy="2133600"/>
          </a:xfrm>
          <a:noFill/>
          <a:ln/>
        </p:spPr>
      </p:pic>
      <p:pic>
        <p:nvPicPr>
          <p:cNvPr id="41994" name="Picture 10" descr="andazeha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994400" y="4419600"/>
            <a:ext cx="5689600" cy="1828800"/>
          </a:xfrm>
          <a:noFill/>
          <a:ln/>
        </p:spPr>
      </p:pic>
      <p:pic>
        <p:nvPicPr>
          <p:cNvPr id="41996" name="Picture 12" descr="maghtae arzi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508000" y="4267201"/>
            <a:ext cx="5384800" cy="2189163"/>
          </a:xfrm>
          <a:noFill/>
          <a:ln/>
        </p:spPr>
      </p:pic>
      <p:sp>
        <p:nvSpPr>
          <p:cNvPr id="6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948CC-FCA8-47CE-B3A0-B48592B64507}" type="slidenum">
              <a:rPr lang="en-US"/>
              <a:pPr/>
              <a:t>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anchor="ctr"/>
          <a:lstStyle/>
          <a:p>
            <a:pPr algn="ctr" rtl="1"/>
            <a:r>
              <a:rPr lang="fa-IR">
                <a:cs typeface="Nazanin" pitchFamily="2" charset="-78"/>
              </a:rPr>
              <a:t>ضريب</a:t>
            </a:r>
            <a:r>
              <a:rPr lang="en-US">
                <a:cs typeface="Nazanin" pitchFamily="2" charset="-78"/>
              </a:rPr>
              <a:t> </a:t>
            </a:r>
            <a:r>
              <a:rPr lang="fa-IR">
                <a:cs typeface="Nazanin" pitchFamily="2" charset="-78"/>
              </a:rPr>
              <a:t>شکست</a:t>
            </a:r>
            <a:endParaRPr lang="en-US">
              <a:cs typeface="Nazanin" pitchFamily="2" charset="-78"/>
            </a:endParaRPr>
          </a:p>
        </p:txBody>
      </p:sp>
      <p:sp>
        <p:nvSpPr>
          <p:cNvPr id="45061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508000" y="2017714"/>
            <a:ext cx="10668000" cy="1182687"/>
          </a:xfrm>
        </p:spPr>
        <p:txBody>
          <a:bodyPr/>
          <a:lstStyle/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نسبت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سرعت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سير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نور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در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فضا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به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سرعت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سير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نور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در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محيط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جديد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برابر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ضريب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شکست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آن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محيط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می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باشد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.</a:t>
            </a:r>
          </a:p>
        </p:txBody>
      </p:sp>
      <p:pic>
        <p:nvPicPr>
          <p:cNvPr id="45065" name="Picture 9" descr="zavie shekast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235200" y="3124200"/>
            <a:ext cx="7416800" cy="3297238"/>
          </a:xfrm>
          <a:noFill/>
          <a:ln/>
        </p:spPr>
      </p:pic>
      <p:sp>
        <p:nvSpPr>
          <p:cNvPr id="5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8F75D-2E9C-40C0-B973-759896B49615}" type="slidenum">
              <a:rPr lang="en-US"/>
              <a:pPr/>
              <a:t>12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anchor="ctr"/>
          <a:lstStyle/>
          <a:p>
            <a:pPr algn="ctr" rtl="1"/>
            <a:r>
              <a:rPr lang="fa-IR">
                <a:cs typeface="Nazanin" pitchFamily="2" charset="-78"/>
              </a:rPr>
              <a:t>قانون</a:t>
            </a:r>
            <a:r>
              <a:rPr lang="en-US">
                <a:cs typeface="Nazanin" pitchFamily="2" charset="-78"/>
              </a:rPr>
              <a:t> </a:t>
            </a:r>
            <a:r>
              <a:rPr lang="fa-IR">
                <a:cs typeface="Nazanin" pitchFamily="2" charset="-78"/>
              </a:rPr>
              <a:t>بازتابش</a:t>
            </a:r>
            <a:r>
              <a:rPr lang="en-US">
                <a:cs typeface="Nazanin" pitchFamily="2" charset="-78"/>
              </a:rPr>
              <a:t> </a:t>
            </a:r>
            <a:r>
              <a:rPr lang="fa-IR">
                <a:cs typeface="Nazanin" pitchFamily="2" charset="-78"/>
              </a:rPr>
              <a:t>کلی</a:t>
            </a:r>
            <a:endParaRPr lang="en-US">
              <a:cs typeface="Nazanin" pitchFamily="2" charset="-78"/>
            </a:endParaRPr>
          </a:p>
        </p:txBody>
      </p:sp>
      <p:pic>
        <p:nvPicPr>
          <p:cNvPr id="47110" name="Picture 6" descr="Baztabeshe kolli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22400" y="1828800"/>
            <a:ext cx="8636000" cy="2590800"/>
          </a:xfrm>
          <a:noFill/>
          <a:ln/>
        </p:spPr>
      </p:pic>
      <p:pic>
        <p:nvPicPr>
          <p:cNvPr id="47111" name="Picture 7" descr="claddi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540000" y="4459288"/>
            <a:ext cx="6502400" cy="1865312"/>
          </a:xfrm>
          <a:noFill/>
          <a:ln/>
        </p:spPr>
      </p:pic>
      <p:sp>
        <p:nvSpPr>
          <p:cNvPr id="5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A0704-9145-4161-86C8-F588F7BA1D6A}" type="slidenum">
              <a:rPr lang="en-US"/>
              <a:pPr/>
              <a:t>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anchor="ctr"/>
          <a:lstStyle/>
          <a:p>
            <a:pPr algn="ctr" rtl="1"/>
            <a:r>
              <a:rPr lang="fa-IR" sz="4000">
                <a:cs typeface="Nazanin" pitchFamily="2" charset="-78"/>
              </a:rPr>
              <a:t>زاويه</a:t>
            </a:r>
            <a:r>
              <a:rPr lang="en-US" sz="4000">
                <a:cs typeface="Nazanin" pitchFamily="2" charset="-78"/>
              </a:rPr>
              <a:t> </a:t>
            </a:r>
            <a:r>
              <a:rPr lang="fa-IR" sz="4000">
                <a:cs typeface="Nazanin" pitchFamily="2" charset="-78"/>
              </a:rPr>
              <a:t>پذيرش</a:t>
            </a:r>
            <a:r>
              <a:rPr lang="en-US" sz="4000">
                <a:cs typeface="Nazanin" pitchFamily="2" charset="-78"/>
              </a:rPr>
              <a:t> </a:t>
            </a:r>
            <a:r>
              <a:rPr lang="fa-IR" sz="4000">
                <a:cs typeface="Nazanin" pitchFamily="2" charset="-78"/>
              </a:rPr>
              <a:t>،</a:t>
            </a:r>
            <a:r>
              <a:rPr lang="en-US" sz="4000">
                <a:cs typeface="Nazanin" pitchFamily="2" charset="-78"/>
              </a:rPr>
              <a:t> </a:t>
            </a:r>
            <a:r>
              <a:rPr lang="fa-IR" sz="4000">
                <a:cs typeface="Nazanin" pitchFamily="2" charset="-78"/>
              </a:rPr>
              <a:t>مخروط</a:t>
            </a:r>
            <a:r>
              <a:rPr lang="en-US" sz="4000">
                <a:cs typeface="Nazanin" pitchFamily="2" charset="-78"/>
              </a:rPr>
              <a:t> </a:t>
            </a:r>
            <a:r>
              <a:rPr lang="fa-IR" sz="4000">
                <a:cs typeface="Nazanin" pitchFamily="2" charset="-78"/>
              </a:rPr>
              <a:t>قبولی</a:t>
            </a:r>
            <a:r>
              <a:rPr lang="en-US" sz="4000">
                <a:cs typeface="Nazanin" pitchFamily="2" charset="-78"/>
              </a:rPr>
              <a:t> </a:t>
            </a:r>
            <a:r>
              <a:rPr lang="fa-IR" sz="4000">
                <a:cs typeface="Nazanin" pitchFamily="2" charset="-78"/>
              </a:rPr>
              <a:t>نور</a:t>
            </a:r>
            <a:r>
              <a:rPr lang="en-US" sz="4000">
                <a:cs typeface="Nazanin" pitchFamily="2" charset="-78"/>
              </a:rPr>
              <a:t> </a:t>
            </a:r>
            <a:r>
              <a:rPr lang="fa-IR" sz="4000">
                <a:cs typeface="Nazanin" pitchFamily="2" charset="-78"/>
              </a:rPr>
              <a:t>و</a:t>
            </a:r>
            <a:r>
              <a:rPr lang="en-US" sz="4000">
                <a:cs typeface="Nazanin" pitchFamily="2" charset="-78"/>
              </a:rPr>
              <a:t> </a:t>
            </a:r>
            <a:r>
              <a:rPr lang="fa-IR" sz="4000">
                <a:cs typeface="Nazanin" pitchFamily="2" charset="-78"/>
              </a:rPr>
              <a:t>روزنه</a:t>
            </a:r>
            <a:r>
              <a:rPr lang="en-US" sz="4000">
                <a:cs typeface="Nazanin" pitchFamily="2" charset="-78"/>
              </a:rPr>
              <a:t> </a:t>
            </a:r>
            <a:r>
              <a:rPr lang="fa-IR" sz="4000">
                <a:cs typeface="Nazanin" pitchFamily="2" charset="-78"/>
              </a:rPr>
              <a:t>عددی</a:t>
            </a:r>
            <a:endParaRPr lang="en-US" sz="4000">
              <a:cs typeface="Nazanin" pitchFamily="2" charset="-78"/>
            </a:endParaRPr>
          </a:p>
        </p:txBody>
      </p:sp>
      <p:pic>
        <p:nvPicPr>
          <p:cNvPr id="49158" name="Picture 6" descr="Makhroot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09600" y="3157406"/>
            <a:ext cx="5384800" cy="1411550"/>
          </a:xfrm>
          <a:noFill/>
          <a:ln/>
        </p:spPr>
      </p:pic>
      <p:pic>
        <p:nvPicPr>
          <p:cNvPr id="49161" name="Picture 9" descr="obb_fiber5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149600" y="1905000"/>
            <a:ext cx="5588000" cy="2209800"/>
          </a:xfrm>
          <a:noFill/>
          <a:ln/>
        </p:spPr>
      </p:pic>
      <p:sp>
        <p:nvSpPr>
          <p:cNvPr id="5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32CA5-ADBD-4A28-9D0B-E450866B27A9}" type="slidenum">
              <a:rPr lang="en-US"/>
              <a:pPr/>
              <a:t>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anchor="ctr"/>
          <a:lstStyle/>
          <a:p>
            <a:pPr algn="ctr" rtl="1"/>
            <a:r>
              <a:rPr lang="fa-IR">
                <a:cs typeface="Nazanin" pitchFamily="2" charset="-78"/>
              </a:rPr>
              <a:t>فيبر</a:t>
            </a:r>
            <a:r>
              <a:rPr lang="en-US">
                <a:cs typeface="Nazanin" pitchFamily="2" charset="-78"/>
              </a:rPr>
              <a:t>‌</a:t>
            </a:r>
            <a:r>
              <a:rPr lang="fa-IR">
                <a:cs typeface="Nazanin" pitchFamily="2" charset="-78"/>
              </a:rPr>
              <a:t>نوری</a:t>
            </a:r>
            <a:r>
              <a:rPr lang="en-US">
                <a:cs typeface="Nazanin" pitchFamily="2" charset="-78"/>
              </a:rPr>
              <a:t> </a:t>
            </a:r>
            <a:r>
              <a:rPr lang="fa-IR">
                <a:cs typeface="Nazanin" pitchFamily="2" charset="-78"/>
              </a:rPr>
              <a:t>چگونه</a:t>
            </a:r>
            <a:r>
              <a:rPr lang="en-US">
                <a:cs typeface="Nazanin" pitchFamily="2" charset="-78"/>
              </a:rPr>
              <a:t> </a:t>
            </a:r>
            <a:r>
              <a:rPr lang="fa-IR">
                <a:cs typeface="Nazanin" pitchFamily="2" charset="-78"/>
              </a:rPr>
              <a:t>کار</a:t>
            </a:r>
            <a:r>
              <a:rPr lang="en-US">
                <a:cs typeface="Nazanin" pitchFamily="2" charset="-78"/>
              </a:rPr>
              <a:t> </a:t>
            </a:r>
            <a:r>
              <a:rPr lang="fa-IR">
                <a:cs typeface="Nazanin" pitchFamily="2" charset="-78"/>
              </a:rPr>
              <a:t>می</a:t>
            </a:r>
            <a:r>
              <a:rPr lang="en-US">
                <a:cs typeface="Nazanin" pitchFamily="2" charset="-78"/>
              </a:rPr>
              <a:t>‌</a:t>
            </a:r>
            <a:r>
              <a:rPr lang="fa-IR">
                <a:cs typeface="Nazanin" pitchFamily="2" charset="-78"/>
              </a:rPr>
              <a:t>کند</a:t>
            </a:r>
            <a:r>
              <a:rPr lang="en-US">
                <a:cs typeface="Nazanin" pitchFamily="2" charset="-78"/>
              </a:rPr>
              <a:t> </a:t>
            </a:r>
            <a:r>
              <a:rPr lang="fa-IR">
                <a:cs typeface="Nazanin" pitchFamily="2" charset="-78"/>
              </a:rPr>
              <a:t>؟</a:t>
            </a:r>
            <a:endParaRPr lang="en-US">
              <a:cs typeface="Nazanin" pitchFamily="2" charset="-78"/>
            </a:endParaRPr>
          </a:p>
        </p:txBody>
      </p:sp>
      <p:pic>
        <p:nvPicPr>
          <p:cNvPr id="53257" name="Picture 9" descr="fiber-optic-transmission kar mikonad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17600" y="2057401"/>
            <a:ext cx="9652000" cy="3908425"/>
          </a:xfrm>
          <a:noFill/>
          <a:ln/>
        </p:spPr>
      </p:pic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005EF-820E-4FF2-B6A7-325189043230}" type="slidenum">
              <a:rPr lang="en-US"/>
              <a:pPr/>
              <a:t>15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anchor="ctr"/>
          <a:lstStyle/>
          <a:p>
            <a:pPr algn="ctr" rtl="1"/>
            <a:r>
              <a:rPr lang="fa-IR">
                <a:cs typeface="Nazanin" pitchFamily="2" charset="-78"/>
              </a:rPr>
              <a:t>انواع</a:t>
            </a:r>
            <a:r>
              <a:rPr lang="en-US">
                <a:cs typeface="Nazanin" pitchFamily="2" charset="-78"/>
              </a:rPr>
              <a:t> </a:t>
            </a:r>
            <a:r>
              <a:rPr lang="fa-IR">
                <a:cs typeface="Nazanin" pitchFamily="2" charset="-78"/>
              </a:rPr>
              <a:t>فيبر</a:t>
            </a:r>
            <a:r>
              <a:rPr lang="en-US">
                <a:cs typeface="Nazanin" pitchFamily="2" charset="-78"/>
              </a:rPr>
              <a:t>‌</a:t>
            </a:r>
            <a:r>
              <a:rPr lang="fa-IR">
                <a:cs typeface="Nazanin" pitchFamily="2" charset="-78"/>
              </a:rPr>
              <a:t>نوری</a:t>
            </a:r>
            <a:endParaRPr lang="en-US">
              <a:cs typeface="Nazanin" pitchFamily="2" charset="-78"/>
            </a:endParaRPr>
          </a:p>
        </p:txBody>
      </p:sp>
      <p:sp>
        <p:nvSpPr>
          <p:cNvPr id="55304" name="Rectangle 8"/>
          <p:cNvSpPr>
            <a:spLocks noGrp="1" noChangeArrowheads="1"/>
          </p:cNvSpPr>
          <p:nvPr>
            <p:ph idx="1"/>
          </p:nvPr>
        </p:nvSpPr>
        <p:spPr>
          <a:xfrm>
            <a:off x="1576917" y="2017713"/>
            <a:ext cx="9497483" cy="4114800"/>
          </a:xfrm>
        </p:spPr>
        <p:txBody>
          <a:bodyPr/>
          <a:lstStyle/>
          <a:p>
            <a:pPr algn="r" rtl="1">
              <a:buFont typeface="Wingdings" pitchFamily="2" charset="2"/>
              <a:buNone/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بر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اساس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ويژگيهای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زير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فيبرهای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نوری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را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می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توان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به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دسته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های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مختلفی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تقسيم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نمود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: </a:t>
            </a: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انواع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کابل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فيبر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نوری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بر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اساس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اشعه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گذرنده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از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آنها</a:t>
            </a:r>
            <a:endParaRPr lang="en-US">
              <a:solidFill>
                <a:srgbClr val="242E5A"/>
              </a:solidFill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انواع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کابل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فيبر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نوری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بر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اساس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ساختار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ماده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ای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آنها</a:t>
            </a:r>
            <a:endParaRPr lang="en-US">
              <a:solidFill>
                <a:srgbClr val="242E5A"/>
              </a:solidFill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انواع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کابل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فيبر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نوری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بر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اساس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ترکيب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مواد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مربوط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به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هسته</a:t>
            </a:r>
            <a:endParaRPr lang="en-US">
              <a:solidFill>
                <a:srgbClr val="242E5A"/>
              </a:solidFill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انواع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کابل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فيبر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نوری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بر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اساس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دو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ويژگی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اول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و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سوم</a:t>
            </a:r>
            <a:endParaRPr lang="en-US">
              <a:solidFill>
                <a:srgbClr val="242E5A"/>
              </a:solidFill>
              <a:cs typeface="Nazanin" pitchFamily="2" charset="-78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61EE1-2903-4A6D-B372-30D3A51AC958}" type="slidenum">
              <a:rPr lang="en-US"/>
              <a:pPr/>
              <a:t>16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anchor="ctr"/>
          <a:lstStyle/>
          <a:p>
            <a:pPr algn="ctr" rtl="1"/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انواع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کابل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فيبر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نوری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بر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اساس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اشعه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گذرنده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از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آنها</a:t>
            </a:r>
            <a:endParaRPr lang="en-US" sz="3800">
              <a:solidFill>
                <a:srgbClr val="242E5A"/>
              </a:solidFill>
              <a:cs typeface="Nazanin" pitchFamily="2" charset="-78"/>
            </a:endParaRPr>
          </a:p>
        </p:txBody>
      </p:sp>
      <p:sp>
        <p:nvSpPr>
          <p:cNvPr id="63493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576917" y="2017713"/>
            <a:ext cx="9599083" cy="1981200"/>
          </a:xfrm>
        </p:spPr>
        <p:txBody>
          <a:bodyPr/>
          <a:lstStyle/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فيبر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نوری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پلاستيکی</a:t>
            </a:r>
            <a:endParaRPr lang="en-US">
              <a:solidFill>
                <a:srgbClr val="242E5A"/>
              </a:solidFill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فيبر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نوری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en-US">
                <a:solidFill>
                  <a:srgbClr val="242E5A"/>
                </a:solidFill>
                <a:latin typeface="Times New Roman" pitchFamily="18" charset="0"/>
                <a:cs typeface="Times New Roman" pitchFamily="18" charset="0"/>
              </a:rPr>
              <a:t>MultiMode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فيبر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نوری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en-US">
                <a:solidFill>
                  <a:srgbClr val="242E5A"/>
                </a:solidFill>
                <a:latin typeface="Times New Roman" pitchFamily="18" charset="0"/>
                <a:cs typeface="Times New Roman" pitchFamily="18" charset="0"/>
              </a:rPr>
              <a:t>SingleMode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</a:p>
        </p:txBody>
      </p:sp>
      <p:pic>
        <p:nvPicPr>
          <p:cNvPr id="63497" name="Picture 9" descr="SM MM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914400" y="3733800"/>
            <a:ext cx="10464800" cy="2647950"/>
          </a:xfrm>
          <a:noFill/>
          <a:ln/>
        </p:spPr>
      </p:pic>
      <p:sp>
        <p:nvSpPr>
          <p:cNvPr id="5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5C8D5-7796-4E92-9B52-2CC14C3229E7}" type="slidenum">
              <a:rPr lang="en-US"/>
              <a:pPr/>
              <a:t>17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anchor="ctr"/>
          <a:lstStyle/>
          <a:p>
            <a:pPr algn="ctr" rtl="1"/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انواع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کابل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فيبر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نوری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بر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اساس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ساختار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ماده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ای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آنها</a:t>
            </a:r>
            <a:endParaRPr lang="en-US" sz="3800">
              <a:solidFill>
                <a:srgbClr val="242E5A"/>
              </a:solidFill>
              <a:cs typeface="Nazanin" pitchFamily="2" charset="-78"/>
            </a:endParaRPr>
          </a:p>
        </p:txBody>
      </p:sp>
      <p:sp>
        <p:nvSpPr>
          <p:cNvPr id="59395" name="Rectangle 3"/>
          <p:cNvSpPr>
            <a:spLocks noGrp="1" noChangeArrowheads="1"/>
          </p:cNvSpPr>
          <p:nvPr>
            <p:ph idx="1"/>
          </p:nvPr>
        </p:nvSpPr>
        <p:spPr>
          <a:xfrm>
            <a:off x="1576917" y="2017713"/>
            <a:ext cx="9599083" cy="4114800"/>
          </a:xfrm>
        </p:spPr>
        <p:txBody>
          <a:bodyPr/>
          <a:lstStyle/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 sz="3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فيبر</a:t>
            </a:r>
            <a:r>
              <a:rPr lang="en-US" sz="3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‌</a:t>
            </a:r>
            <a:r>
              <a:rPr lang="fa-IR" sz="3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نوری</a:t>
            </a:r>
            <a:r>
              <a:rPr lang="en-US" sz="3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3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شيشه</a:t>
            </a:r>
            <a:r>
              <a:rPr lang="en-US" sz="3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‌</a:t>
            </a:r>
            <a:r>
              <a:rPr lang="fa-IR" sz="3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ای</a:t>
            </a:r>
            <a:endParaRPr lang="en-US" sz="3400">
              <a:solidFill>
                <a:srgbClr val="242E5A"/>
              </a:solidFill>
              <a:latin typeface="Times New Roman" pitchFamily="18" charset="0"/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 sz="3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فيبر</a:t>
            </a:r>
            <a:r>
              <a:rPr lang="en-US" sz="3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‌</a:t>
            </a:r>
            <a:r>
              <a:rPr lang="fa-IR" sz="3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نوری</a:t>
            </a:r>
            <a:r>
              <a:rPr lang="en-US" sz="3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3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پلاستيکی</a:t>
            </a:r>
            <a:endParaRPr lang="en-US" sz="3400">
              <a:solidFill>
                <a:srgbClr val="242E5A"/>
              </a:solidFill>
              <a:latin typeface="Times New Roman" pitchFamily="18" charset="0"/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 sz="3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فيبر</a:t>
            </a:r>
            <a:r>
              <a:rPr lang="en-US" sz="3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‌</a:t>
            </a:r>
            <a:r>
              <a:rPr lang="fa-IR" sz="3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نوری</a:t>
            </a:r>
            <a:r>
              <a:rPr lang="en-US" sz="3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3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سيليکا</a:t>
            </a:r>
            <a:r>
              <a:rPr lang="en-US" sz="3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3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با</a:t>
            </a:r>
            <a:r>
              <a:rPr lang="en-US" sz="3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3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روکش</a:t>
            </a:r>
            <a:r>
              <a:rPr lang="en-US" sz="3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3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پلاستيکی</a:t>
            </a:r>
            <a:r>
              <a:rPr lang="en-US" sz="3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( PCS ) </a:t>
            </a:r>
          </a:p>
          <a:p>
            <a:pPr algn="r" rtl="1">
              <a:buFont typeface="Wingdings" pitchFamily="2" charset="2"/>
              <a:buBlip>
                <a:blip r:embed="rId2"/>
              </a:buBlip>
            </a:pPr>
            <a:endParaRPr lang="en-US" sz="3400">
              <a:solidFill>
                <a:srgbClr val="242E5A"/>
              </a:solidFill>
              <a:latin typeface="Times New Roman" pitchFamily="18" charset="0"/>
              <a:cs typeface="Nazanin" pitchFamily="2" charset="-78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6822B-E11A-425C-B606-26E74FD9C0FB}" type="slidenum">
              <a:rPr lang="en-US"/>
              <a:pPr/>
              <a:t>18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anchor="ctr"/>
          <a:lstStyle/>
          <a:p>
            <a:pPr algn="ctr" rtl="1"/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انواع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کابل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فيبر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نوری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بر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اساس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ترکيب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مواد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مربوط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به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هسته</a:t>
            </a:r>
            <a:endParaRPr lang="en-US" sz="3800">
              <a:solidFill>
                <a:srgbClr val="242E5A"/>
              </a:solidFill>
              <a:cs typeface="Nazanin" pitchFamily="2" charset="-78"/>
            </a:endParaRPr>
          </a:p>
        </p:txBody>
      </p:sp>
      <p:sp>
        <p:nvSpPr>
          <p:cNvPr id="62468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1576917" y="2017714"/>
            <a:ext cx="9599083" cy="1182687"/>
          </a:xfrm>
        </p:spPr>
        <p:txBody>
          <a:bodyPr/>
          <a:lstStyle/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فيبر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نوری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با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ضريب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شکست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پله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ای</a:t>
            </a:r>
            <a:endParaRPr lang="en-US">
              <a:solidFill>
                <a:srgbClr val="242E5A"/>
              </a:solidFill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فيبر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نوری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با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ضريب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شکست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مرحله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ای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)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تدريجی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(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</a:p>
        </p:txBody>
      </p:sp>
      <p:pic>
        <p:nvPicPr>
          <p:cNvPr id="62470" name="Picture 6" descr="StepGraded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625600" y="3124200"/>
            <a:ext cx="8940800" cy="3505200"/>
          </a:xfrm>
          <a:noFill/>
          <a:ln/>
        </p:spPr>
      </p:pic>
      <p:sp>
        <p:nvSpPr>
          <p:cNvPr id="5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773AA-F841-4DCB-933C-F1D3DEF46542}" type="slidenum">
              <a:rPr lang="en-US"/>
              <a:pPr/>
              <a:t>19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anchor="ctr"/>
          <a:lstStyle/>
          <a:p>
            <a:pPr algn="ctr" rtl="1"/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انواع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کابل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فيبر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نوری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بر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اساس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دو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ويژگی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اول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و</a:t>
            </a:r>
            <a:r>
              <a:rPr lang="en-US" sz="3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3800">
                <a:solidFill>
                  <a:srgbClr val="242E5A"/>
                </a:solidFill>
                <a:cs typeface="Nazanin" pitchFamily="2" charset="-78"/>
              </a:rPr>
              <a:t>سوم</a:t>
            </a:r>
            <a:endParaRPr lang="en-US" sz="3800">
              <a:solidFill>
                <a:srgbClr val="242E5A"/>
              </a:solidFill>
              <a:cs typeface="Nazanin" pitchFamily="2" charset="-78"/>
            </a:endParaRPr>
          </a:p>
        </p:txBody>
      </p:sp>
      <p:pic>
        <p:nvPicPr>
          <p:cNvPr id="64518" name="Picture 6" descr="fotec00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09600" y="2057400"/>
            <a:ext cx="6400800" cy="4495800"/>
          </a:xfrm>
          <a:noFill/>
          <a:ln/>
        </p:spPr>
      </p:pic>
      <p:sp>
        <p:nvSpPr>
          <p:cNvPr id="64517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7112000" y="2017713"/>
            <a:ext cx="3962400" cy="4114800"/>
          </a:xfrm>
        </p:spPr>
        <p:txBody>
          <a:bodyPr/>
          <a:lstStyle/>
          <a:p>
            <a:pPr algn="r" rtl="1">
              <a:buFont typeface="Wingdings" pitchFamily="2" charset="2"/>
              <a:buBlip>
                <a:blip r:embed="rId3"/>
              </a:buBlip>
            </a:pPr>
            <a:r>
              <a:rPr lang="fa-IR" sz="2400">
                <a:solidFill>
                  <a:srgbClr val="242E5A"/>
                </a:solidFill>
                <a:cs typeface="Nazanin" pitchFamily="2" charset="-78"/>
              </a:rPr>
              <a:t>فيبر</a:t>
            </a:r>
            <a:r>
              <a:rPr lang="en-US" sz="2400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 sz="2400">
                <a:solidFill>
                  <a:srgbClr val="242E5A"/>
                </a:solidFill>
                <a:cs typeface="Nazanin" pitchFamily="2" charset="-78"/>
              </a:rPr>
              <a:t>نوری</a:t>
            </a:r>
            <a:r>
              <a:rPr lang="en-US" sz="24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en-US" sz="2400">
                <a:solidFill>
                  <a:srgbClr val="242E5A"/>
                </a:solidFill>
                <a:latin typeface="Times New Roman" pitchFamily="18" charset="0"/>
                <a:cs typeface="Times New Roman" pitchFamily="18" charset="0"/>
              </a:rPr>
              <a:t>MultiMode </a:t>
            </a:r>
            <a:r>
              <a:rPr lang="fa-IR" sz="2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با</a:t>
            </a:r>
            <a:r>
              <a:rPr lang="en-US" sz="2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ضريب</a:t>
            </a:r>
            <a:r>
              <a:rPr lang="en-US" sz="2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شکست</a:t>
            </a:r>
            <a:r>
              <a:rPr lang="en-US" sz="2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پله</a:t>
            </a:r>
            <a:r>
              <a:rPr lang="en-US" sz="2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‌</a:t>
            </a:r>
            <a:r>
              <a:rPr lang="fa-IR" sz="2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ای</a:t>
            </a:r>
            <a:endParaRPr lang="en-US" sz="2400">
              <a:solidFill>
                <a:srgbClr val="242E5A"/>
              </a:solidFill>
              <a:latin typeface="Times New Roman" pitchFamily="18" charset="0"/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3"/>
              </a:buBlip>
            </a:pPr>
            <a:r>
              <a:rPr lang="fa-IR" sz="2400">
                <a:solidFill>
                  <a:srgbClr val="242E5A"/>
                </a:solidFill>
                <a:cs typeface="Nazanin" pitchFamily="2" charset="-78"/>
              </a:rPr>
              <a:t>فيبر</a:t>
            </a:r>
            <a:r>
              <a:rPr lang="en-US" sz="2400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 sz="2400">
                <a:solidFill>
                  <a:srgbClr val="242E5A"/>
                </a:solidFill>
                <a:cs typeface="Nazanin" pitchFamily="2" charset="-78"/>
              </a:rPr>
              <a:t>نوری</a:t>
            </a:r>
            <a:r>
              <a:rPr lang="en-US" sz="24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en-US" sz="2400">
                <a:solidFill>
                  <a:srgbClr val="242E5A"/>
                </a:solidFill>
                <a:latin typeface="Times New Roman" pitchFamily="18" charset="0"/>
                <a:cs typeface="Times New Roman" pitchFamily="18" charset="0"/>
              </a:rPr>
              <a:t>MultiMode </a:t>
            </a:r>
            <a:r>
              <a:rPr lang="fa-IR" sz="2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با</a:t>
            </a:r>
            <a:r>
              <a:rPr lang="en-US" sz="2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ضريب</a:t>
            </a:r>
            <a:r>
              <a:rPr lang="en-US" sz="2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شکست</a:t>
            </a:r>
            <a:r>
              <a:rPr lang="en-US" sz="2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مرحله</a:t>
            </a:r>
            <a:r>
              <a:rPr lang="en-US" sz="2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‌</a:t>
            </a:r>
            <a:r>
              <a:rPr lang="fa-IR" sz="2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ای</a:t>
            </a:r>
            <a:endParaRPr lang="en-US" sz="2400">
              <a:solidFill>
                <a:srgbClr val="242E5A"/>
              </a:solidFill>
              <a:latin typeface="Times New Roman" pitchFamily="18" charset="0"/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3"/>
              </a:buBlip>
            </a:pPr>
            <a:r>
              <a:rPr lang="fa-IR" sz="2400">
                <a:solidFill>
                  <a:srgbClr val="242E5A"/>
                </a:solidFill>
                <a:cs typeface="Nazanin" pitchFamily="2" charset="-78"/>
              </a:rPr>
              <a:t>فيبر</a:t>
            </a:r>
            <a:r>
              <a:rPr lang="en-US" sz="2400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 sz="2400">
                <a:solidFill>
                  <a:srgbClr val="242E5A"/>
                </a:solidFill>
                <a:cs typeface="Nazanin" pitchFamily="2" charset="-78"/>
              </a:rPr>
              <a:t>نوری</a:t>
            </a:r>
            <a:r>
              <a:rPr lang="en-US" sz="24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en-US" sz="2400">
                <a:solidFill>
                  <a:srgbClr val="242E5A"/>
                </a:solidFill>
                <a:latin typeface="Times New Roman" pitchFamily="18" charset="0"/>
                <a:cs typeface="Times New Roman" pitchFamily="18" charset="0"/>
              </a:rPr>
              <a:t>SingleMode </a:t>
            </a:r>
            <a:r>
              <a:rPr lang="fa-IR" sz="2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با</a:t>
            </a:r>
            <a:r>
              <a:rPr lang="en-US" sz="2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ضريب</a:t>
            </a:r>
            <a:r>
              <a:rPr lang="en-US" sz="2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شکست</a:t>
            </a:r>
            <a:r>
              <a:rPr lang="en-US" sz="2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پله</a:t>
            </a:r>
            <a:r>
              <a:rPr lang="en-US" sz="2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‌</a:t>
            </a:r>
            <a:r>
              <a:rPr lang="fa-IR" sz="24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ای</a:t>
            </a:r>
            <a:endParaRPr lang="en-US" sz="2400">
              <a:solidFill>
                <a:srgbClr val="242E5A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4DAD1-BEA3-4CEA-A9CF-0E3FDAC7AA8B}" type="slidenum">
              <a:rPr lang="en-US"/>
              <a:pPr/>
              <a:t>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anchor="ctr"/>
          <a:lstStyle/>
          <a:p>
            <a:pPr algn="ctr" rtl="1"/>
            <a:r>
              <a:rPr lang="fa-IR">
                <a:cs typeface="Nazanin" pitchFamily="2" charset="-78"/>
              </a:rPr>
              <a:t>مشخصات</a:t>
            </a:r>
            <a:r>
              <a:rPr lang="en-US">
                <a:cs typeface="Nazanin" pitchFamily="2" charset="-78"/>
              </a:rPr>
              <a:t> </a:t>
            </a:r>
            <a:r>
              <a:rPr lang="fa-IR">
                <a:cs typeface="Nazanin" pitchFamily="2" charset="-78"/>
              </a:rPr>
              <a:t>انتقال</a:t>
            </a:r>
            <a:r>
              <a:rPr lang="en-US">
                <a:cs typeface="Nazanin" pitchFamily="2" charset="-78"/>
              </a:rPr>
              <a:t> </a:t>
            </a:r>
            <a:r>
              <a:rPr lang="fa-IR">
                <a:cs typeface="Nazanin" pitchFamily="2" charset="-78"/>
              </a:rPr>
              <a:t>فيبر</a:t>
            </a:r>
            <a:r>
              <a:rPr lang="en-US">
                <a:cs typeface="Nazanin" pitchFamily="2" charset="-78"/>
              </a:rPr>
              <a:t>‌</a:t>
            </a:r>
            <a:r>
              <a:rPr lang="fa-IR">
                <a:cs typeface="Nazanin" pitchFamily="2" charset="-78"/>
              </a:rPr>
              <a:t>نوری</a:t>
            </a:r>
            <a:endParaRPr lang="en-US">
              <a:cs typeface="Nazanin" pitchFamily="2" charset="-78"/>
            </a:endParaRPr>
          </a:p>
        </p:txBody>
      </p:sp>
      <p:sp>
        <p:nvSpPr>
          <p:cNvPr id="75779" name="Rectangle 3"/>
          <p:cNvSpPr>
            <a:spLocks noGrp="1" noChangeArrowheads="1"/>
          </p:cNvSpPr>
          <p:nvPr>
            <p:ph idx="1"/>
          </p:nvPr>
        </p:nvSpPr>
        <p:spPr>
          <a:xfrm>
            <a:off x="1576917" y="2017713"/>
            <a:ext cx="9599083" cy="4114800"/>
          </a:xfrm>
        </p:spPr>
        <p:txBody>
          <a:bodyPr/>
          <a:lstStyle/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تلفات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)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افت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(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شامل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:</a:t>
            </a:r>
          </a:p>
          <a:p>
            <a:pPr lvl="1"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تلفات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جذبی</a:t>
            </a:r>
            <a:endParaRPr lang="en-US">
              <a:solidFill>
                <a:srgbClr val="242E5A"/>
              </a:solidFill>
              <a:cs typeface="Nazanin" pitchFamily="2" charset="-78"/>
            </a:endParaRPr>
          </a:p>
          <a:p>
            <a:pPr lvl="1"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تلفات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پراکندگی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به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علت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ناهمگونی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ضريب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شکست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هسته</a:t>
            </a:r>
            <a:endParaRPr lang="en-US">
              <a:solidFill>
                <a:srgbClr val="242E5A"/>
              </a:solidFill>
              <a:cs typeface="Nazanin" pitchFamily="2" charset="-78"/>
            </a:endParaRPr>
          </a:p>
          <a:p>
            <a:pPr lvl="1"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تلفات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مرزی</a:t>
            </a:r>
            <a:endParaRPr lang="en-US">
              <a:solidFill>
                <a:srgbClr val="242E5A"/>
              </a:solidFill>
              <a:cs typeface="Nazanin" pitchFamily="2" charset="-78"/>
            </a:endParaRPr>
          </a:p>
          <a:p>
            <a:pPr lvl="1"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تلفات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خمش</a:t>
            </a:r>
            <a:endParaRPr lang="en-US">
              <a:solidFill>
                <a:srgbClr val="242E5A"/>
              </a:solidFill>
              <a:cs typeface="Nazanin" pitchFamily="2" charset="-78"/>
            </a:endParaRPr>
          </a:p>
          <a:p>
            <a:pPr lvl="1"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تلفات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در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محل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اتصالها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و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پيوندها</a:t>
            </a:r>
            <a:endParaRPr lang="en-US">
              <a:solidFill>
                <a:srgbClr val="242E5A"/>
              </a:solidFill>
              <a:cs typeface="Nazanin" pitchFamily="2" charset="-78"/>
            </a:endParaRPr>
          </a:p>
          <a:p>
            <a:pPr lvl="1"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تلفات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در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ورودی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و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خروجی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فيبر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نوری</a:t>
            </a:r>
            <a:endParaRPr lang="en-US">
              <a:solidFill>
                <a:srgbClr val="242E5A"/>
              </a:solidFill>
              <a:cs typeface="Nazanin" pitchFamily="2" charset="-78"/>
            </a:endParaRPr>
          </a:p>
          <a:p>
            <a:pPr lvl="1" algn="r" rtl="1">
              <a:buFont typeface="Wingdings" pitchFamily="2" charset="2"/>
              <a:buBlip>
                <a:blip r:embed="rId2"/>
              </a:buBlip>
            </a:pPr>
            <a:endParaRPr lang="en-US">
              <a:solidFill>
                <a:srgbClr val="242E5A"/>
              </a:solidFill>
              <a:cs typeface="Nazanin" pitchFamily="2" charset="-78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4B8E7-F6DC-4D75-88ED-7BEB6482B9D5}" type="slidenum">
              <a:rPr lang="en-US"/>
              <a:pPr/>
              <a:t>21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57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57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57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5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5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5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57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57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57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anchor="ctr"/>
          <a:lstStyle/>
          <a:p>
            <a:pPr algn="ctr" rtl="1"/>
            <a:r>
              <a:rPr lang="fa-IR">
                <a:cs typeface="Nazanin" pitchFamily="2" charset="-78"/>
              </a:rPr>
              <a:t>مشخصات</a:t>
            </a:r>
            <a:r>
              <a:rPr lang="en-US">
                <a:cs typeface="Nazanin" pitchFamily="2" charset="-78"/>
              </a:rPr>
              <a:t> </a:t>
            </a:r>
            <a:r>
              <a:rPr lang="fa-IR">
                <a:cs typeface="Nazanin" pitchFamily="2" charset="-78"/>
              </a:rPr>
              <a:t>انتقال</a:t>
            </a:r>
            <a:r>
              <a:rPr lang="en-US">
                <a:cs typeface="Nazanin" pitchFamily="2" charset="-78"/>
              </a:rPr>
              <a:t> </a:t>
            </a:r>
            <a:r>
              <a:rPr lang="fa-IR">
                <a:cs typeface="Nazanin" pitchFamily="2" charset="-78"/>
              </a:rPr>
              <a:t>فيبر</a:t>
            </a:r>
            <a:r>
              <a:rPr lang="en-US">
                <a:cs typeface="Nazanin" pitchFamily="2" charset="-78"/>
              </a:rPr>
              <a:t>‌</a:t>
            </a:r>
            <a:r>
              <a:rPr lang="fa-IR">
                <a:cs typeface="Nazanin" pitchFamily="2" charset="-78"/>
              </a:rPr>
              <a:t>نوری</a:t>
            </a:r>
            <a:endParaRPr lang="en-US">
              <a:cs typeface="Nazanin" pitchFamily="2" charset="-78"/>
            </a:endParaRPr>
          </a:p>
        </p:txBody>
      </p:sp>
      <p:sp>
        <p:nvSpPr>
          <p:cNvPr id="76803" name="Rectangle 3"/>
          <p:cNvSpPr>
            <a:spLocks noGrp="1" noChangeArrowheads="1"/>
          </p:cNvSpPr>
          <p:nvPr>
            <p:ph idx="1"/>
          </p:nvPr>
        </p:nvSpPr>
        <p:spPr>
          <a:xfrm>
            <a:off x="1576917" y="2017713"/>
            <a:ext cx="9599083" cy="4114800"/>
          </a:xfrm>
        </p:spPr>
        <p:txBody>
          <a:bodyPr/>
          <a:lstStyle/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پهنای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باند</a:t>
            </a:r>
            <a:endParaRPr lang="en-US">
              <a:solidFill>
                <a:srgbClr val="242E5A"/>
              </a:solidFill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پاشندگی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</a:p>
          <a:p>
            <a:pPr lvl="1"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پاشندگی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درون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مدی</a:t>
            </a:r>
            <a:endParaRPr lang="en-US">
              <a:solidFill>
                <a:srgbClr val="242E5A"/>
              </a:solidFill>
              <a:cs typeface="Nazanin" pitchFamily="2" charset="-78"/>
            </a:endParaRPr>
          </a:p>
          <a:p>
            <a:pPr lvl="1"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پاشندگی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بين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مدی</a:t>
            </a:r>
            <a:endParaRPr lang="en-US">
              <a:solidFill>
                <a:srgbClr val="242E5A"/>
              </a:solidFill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تزويج</a:t>
            </a:r>
            <a:endParaRPr lang="en-US">
              <a:solidFill>
                <a:srgbClr val="242E5A"/>
              </a:solidFill>
              <a:cs typeface="Nazanin" pitchFamily="2" charset="-78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0DD3C-DA8D-4A8B-9EAA-25EF41875ED8}" type="slidenum">
              <a:rPr lang="en-US"/>
              <a:pPr/>
              <a:t>22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anchor="ctr"/>
          <a:lstStyle/>
          <a:p>
            <a:pPr algn="ctr" rtl="1"/>
            <a:r>
              <a:rPr lang="fa-IR">
                <a:cs typeface="Nazanin" pitchFamily="2" charset="-78"/>
              </a:rPr>
              <a:t>نحوه</a:t>
            </a:r>
            <a:r>
              <a:rPr lang="en-US">
                <a:cs typeface="Nazanin" pitchFamily="2" charset="-78"/>
              </a:rPr>
              <a:t> </a:t>
            </a:r>
            <a:r>
              <a:rPr lang="fa-IR">
                <a:cs typeface="Nazanin" pitchFamily="2" charset="-78"/>
              </a:rPr>
              <a:t>ساخت</a:t>
            </a:r>
            <a:r>
              <a:rPr lang="en-US">
                <a:cs typeface="Nazanin" pitchFamily="2" charset="-78"/>
              </a:rPr>
              <a:t> </a:t>
            </a:r>
            <a:r>
              <a:rPr lang="fa-IR">
                <a:cs typeface="Nazanin" pitchFamily="2" charset="-78"/>
              </a:rPr>
              <a:t>فيبر</a:t>
            </a:r>
            <a:r>
              <a:rPr lang="en-US">
                <a:cs typeface="Nazanin" pitchFamily="2" charset="-78"/>
              </a:rPr>
              <a:t>‌</a:t>
            </a:r>
            <a:r>
              <a:rPr lang="fa-IR">
                <a:cs typeface="Nazanin" pitchFamily="2" charset="-78"/>
              </a:rPr>
              <a:t>نوری</a:t>
            </a:r>
            <a:endParaRPr lang="en-US">
              <a:cs typeface="Nazanin" pitchFamily="2" charset="-78"/>
            </a:endParaRPr>
          </a:p>
        </p:txBody>
      </p:sp>
      <p:sp>
        <p:nvSpPr>
          <p:cNvPr id="77827" name="Rectangle 3"/>
          <p:cNvSpPr>
            <a:spLocks noGrp="1" noChangeArrowheads="1"/>
          </p:cNvSpPr>
          <p:nvPr>
            <p:ph idx="1"/>
          </p:nvPr>
        </p:nvSpPr>
        <p:spPr>
          <a:xfrm>
            <a:off x="1320800" y="2017713"/>
            <a:ext cx="9855200" cy="4114800"/>
          </a:xfrm>
        </p:spPr>
        <p:txBody>
          <a:bodyPr/>
          <a:lstStyle/>
          <a:p>
            <a:pPr marL="0" indent="0" algn="r" rtl="1">
              <a:lnSpc>
                <a:spcPct val="90000"/>
              </a:lnSpc>
              <a:buFont typeface="Wingdings" pitchFamily="2" charset="2"/>
              <a:buNone/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فيبر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نوری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از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شيشه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شفاف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بسيار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خالص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ساخته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می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شود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.</a:t>
            </a:r>
          </a:p>
          <a:p>
            <a:pPr marL="0" indent="0" algn="r" rtl="1">
              <a:lnSpc>
                <a:spcPct val="90000"/>
              </a:lnSpc>
              <a:buFont typeface="Wingdings" pitchFamily="2" charset="2"/>
              <a:buNone/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برای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ساخت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فيبر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از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انواع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مواد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عمدتاً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از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تکنيک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های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زير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استفاده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می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شود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:</a:t>
            </a:r>
          </a:p>
          <a:p>
            <a:pPr lvl="1" algn="r" rtl="1">
              <a:lnSpc>
                <a:spcPct val="90000"/>
              </a:lnSpc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روش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en-US">
                <a:solidFill>
                  <a:srgbClr val="242E5A"/>
                </a:solidFill>
                <a:latin typeface="Times New Roman" pitchFamily="18" charset="0"/>
                <a:cs typeface="Times New Roman" pitchFamily="18" charset="0"/>
              </a:rPr>
              <a:t>MCVD </a:t>
            </a: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يا</a:t>
            </a:r>
            <a:r>
              <a:rPr lang="en-US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رسوب</a:t>
            </a:r>
            <a:r>
              <a:rPr lang="en-US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بخار</a:t>
            </a:r>
            <a:r>
              <a:rPr lang="en-US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شيميايی</a:t>
            </a:r>
            <a:r>
              <a:rPr lang="en-US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کنترل</a:t>
            </a:r>
            <a:r>
              <a:rPr lang="en-US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شده</a:t>
            </a:r>
            <a:endParaRPr lang="en-US">
              <a:solidFill>
                <a:srgbClr val="242E5A"/>
              </a:solidFill>
              <a:latin typeface="Times New Roman" pitchFamily="18" charset="0"/>
              <a:cs typeface="Nazanin" pitchFamily="2" charset="-78"/>
            </a:endParaRPr>
          </a:p>
          <a:p>
            <a:pPr lvl="1" algn="r" rtl="1">
              <a:lnSpc>
                <a:spcPct val="90000"/>
              </a:lnSpc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روش</a:t>
            </a:r>
            <a:r>
              <a:rPr lang="en-US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VAD  </a:t>
            </a: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يا</a:t>
            </a:r>
            <a:r>
              <a:rPr lang="en-US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رسوب</a:t>
            </a:r>
            <a:r>
              <a:rPr lang="en-US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بخار</a:t>
            </a:r>
            <a:r>
              <a:rPr lang="en-US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در</a:t>
            </a:r>
            <a:r>
              <a:rPr lang="en-US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محور</a:t>
            </a:r>
            <a:r>
              <a:rPr lang="en-US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عمودی</a:t>
            </a:r>
            <a:endParaRPr lang="en-US">
              <a:solidFill>
                <a:srgbClr val="242E5A"/>
              </a:solidFill>
              <a:latin typeface="Times New Roman" pitchFamily="18" charset="0"/>
              <a:cs typeface="Nazanin" pitchFamily="2" charset="-78"/>
            </a:endParaRPr>
          </a:p>
          <a:p>
            <a:pPr lvl="1" algn="r" rtl="1">
              <a:lnSpc>
                <a:spcPct val="90000"/>
              </a:lnSpc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روش</a:t>
            </a:r>
            <a:r>
              <a:rPr lang="en-US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OVD </a:t>
            </a: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يا</a:t>
            </a:r>
            <a:r>
              <a:rPr lang="en-US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رسوب</a:t>
            </a:r>
            <a:r>
              <a:rPr lang="en-US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بخار</a:t>
            </a:r>
            <a:r>
              <a:rPr lang="en-US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خارجی</a:t>
            </a:r>
            <a:endParaRPr lang="en-US">
              <a:solidFill>
                <a:srgbClr val="242E5A"/>
              </a:solidFill>
              <a:latin typeface="Times New Roman" pitchFamily="18" charset="0"/>
              <a:cs typeface="Nazanin" pitchFamily="2" charset="-78"/>
            </a:endParaRPr>
          </a:p>
          <a:p>
            <a:pPr lvl="1" algn="r" rtl="1">
              <a:lnSpc>
                <a:spcPct val="90000"/>
              </a:lnSpc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روش</a:t>
            </a:r>
            <a:r>
              <a:rPr lang="en-US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OVPD  </a:t>
            </a: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يا</a:t>
            </a:r>
            <a:r>
              <a:rPr lang="en-US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رسوب</a:t>
            </a:r>
            <a:r>
              <a:rPr lang="en-US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اکسيد</a:t>
            </a:r>
            <a:r>
              <a:rPr lang="en-US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روی</a:t>
            </a:r>
            <a:r>
              <a:rPr lang="en-US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سطح</a:t>
            </a:r>
            <a:r>
              <a:rPr lang="en-US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خارجی</a:t>
            </a:r>
            <a:endParaRPr lang="en-US">
              <a:solidFill>
                <a:srgbClr val="242E5A"/>
              </a:solidFill>
              <a:latin typeface="Times New Roman" pitchFamily="18" charset="0"/>
              <a:cs typeface="Nazanin" pitchFamily="2" charset="-78"/>
            </a:endParaRPr>
          </a:p>
          <a:p>
            <a:pPr lvl="1" algn="r" rtl="1">
              <a:lnSpc>
                <a:spcPct val="90000"/>
              </a:lnSpc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روش</a:t>
            </a:r>
            <a:r>
              <a:rPr lang="en-US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PCVD  </a:t>
            </a: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يا</a:t>
            </a:r>
            <a:r>
              <a:rPr lang="en-US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رسوب</a:t>
            </a:r>
            <a:r>
              <a:rPr lang="en-US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بخار</a:t>
            </a:r>
            <a:r>
              <a:rPr lang="en-US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شيميايی</a:t>
            </a:r>
            <a:r>
              <a:rPr lang="en-US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پلاسما</a:t>
            </a:r>
            <a:endParaRPr lang="en-US">
              <a:solidFill>
                <a:srgbClr val="242E5A"/>
              </a:solidFill>
              <a:latin typeface="Times New Roman" pitchFamily="18" charset="0"/>
              <a:cs typeface="Nazanin" pitchFamily="2" charset="-78"/>
            </a:endParaRPr>
          </a:p>
          <a:p>
            <a:pPr lvl="1" algn="r" rtl="1">
              <a:lnSpc>
                <a:spcPct val="90000"/>
              </a:lnSpc>
              <a:buFont typeface="Wingdings" pitchFamily="2" charset="2"/>
              <a:buBlip>
                <a:blip r:embed="rId2"/>
              </a:buBlip>
            </a:pPr>
            <a:endParaRPr lang="en-US">
              <a:solidFill>
                <a:srgbClr val="242E5A"/>
              </a:solidFill>
              <a:cs typeface="Nazanin" pitchFamily="2" charset="-78"/>
            </a:endParaRPr>
          </a:p>
          <a:p>
            <a:pPr marL="0" indent="0" algn="r" rtl="1">
              <a:lnSpc>
                <a:spcPct val="90000"/>
              </a:lnSpc>
              <a:buFont typeface="Wingdings" pitchFamily="2" charset="2"/>
              <a:buNone/>
            </a:pPr>
            <a:endParaRPr lang="en-US">
              <a:solidFill>
                <a:srgbClr val="242E5A"/>
              </a:solidFill>
              <a:cs typeface="Nazanin" pitchFamily="2" charset="-78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355E0-776D-4B6F-A871-5274DCAC84FF}" type="slidenum">
              <a:rPr lang="en-US"/>
              <a:pPr/>
              <a:t>23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anchor="ctr"/>
          <a:lstStyle/>
          <a:p>
            <a:pPr algn="ctr" rtl="1"/>
            <a:r>
              <a:rPr lang="fa-IR">
                <a:cs typeface="Nazanin" pitchFamily="2" charset="-78"/>
              </a:rPr>
              <a:t>ساخت</a:t>
            </a:r>
            <a:r>
              <a:rPr lang="en-US">
                <a:cs typeface="Nazanin" pitchFamily="2" charset="-78"/>
              </a:rPr>
              <a:t> </a:t>
            </a:r>
            <a:r>
              <a:rPr lang="fa-IR">
                <a:cs typeface="Nazanin" pitchFamily="2" charset="-78"/>
              </a:rPr>
              <a:t>فيبر</a:t>
            </a:r>
            <a:r>
              <a:rPr lang="en-US">
                <a:cs typeface="Nazanin" pitchFamily="2" charset="-78"/>
              </a:rPr>
              <a:t>‌</a:t>
            </a:r>
            <a:r>
              <a:rPr lang="fa-IR">
                <a:cs typeface="Nazanin" pitchFamily="2" charset="-78"/>
              </a:rPr>
              <a:t>نوری</a:t>
            </a:r>
            <a:r>
              <a:rPr lang="en-US">
                <a:cs typeface="Nazanin" pitchFamily="2" charset="-78"/>
              </a:rPr>
              <a:t> </a:t>
            </a:r>
            <a:r>
              <a:rPr lang="fa-IR">
                <a:cs typeface="Nazanin" pitchFamily="2" charset="-78"/>
              </a:rPr>
              <a:t>با</a:t>
            </a:r>
            <a:r>
              <a:rPr lang="en-US">
                <a:cs typeface="Nazanin" pitchFamily="2" charset="-78"/>
              </a:rPr>
              <a:t> </a:t>
            </a:r>
            <a:r>
              <a:rPr lang="fa-IR">
                <a:cs typeface="Nazanin" pitchFamily="2" charset="-78"/>
              </a:rPr>
              <a:t>روش</a:t>
            </a:r>
            <a:r>
              <a:rPr lang="en-US">
                <a:cs typeface="Nazanin" pitchFamily="2" charset="-78"/>
              </a:rPr>
              <a:t>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MCVD 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idx="1"/>
          </p:nvPr>
        </p:nvSpPr>
        <p:spPr>
          <a:xfrm>
            <a:off x="1576917" y="2017713"/>
            <a:ext cx="9599083" cy="4114800"/>
          </a:xfrm>
        </p:spPr>
        <p:txBody>
          <a:bodyPr/>
          <a:lstStyle/>
          <a:p>
            <a:pPr marL="0" indent="0" algn="r" rtl="1">
              <a:buFont typeface="Wingdings" pitchFamily="2" charset="2"/>
              <a:buNone/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برای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ساخت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فيبر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نوری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در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اين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روش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مراحل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زير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بايد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طی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شوند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 :</a:t>
            </a:r>
          </a:p>
          <a:p>
            <a:pPr lvl="1"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ساخت يک استوانه شيشه</a:t>
            </a:r>
            <a:r>
              <a:rPr lang="en-US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>
                <a:solidFill>
                  <a:srgbClr val="242E5A"/>
                </a:solidFill>
                <a:cs typeface="Nazanin" pitchFamily="2" charset="-78"/>
              </a:rPr>
              <a:t>ای از پيش تعيين شده</a:t>
            </a:r>
            <a:endParaRPr lang="en-US">
              <a:solidFill>
                <a:srgbClr val="242E5A"/>
              </a:solidFill>
              <a:cs typeface="Nazanin" pitchFamily="2" charset="-78"/>
            </a:endParaRPr>
          </a:p>
          <a:p>
            <a:pPr lvl="1"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کشيدن فيبر از استوانه آماده شده</a:t>
            </a:r>
            <a:r>
              <a:rPr lang="en-US"/>
              <a:t>  </a:t>
            </a:r>
          </a:p>
          <a:p>
            <a:pPr lvl="1" algn="r" rtl="1">
              <a:buFont typeface="Wingdings" pitchFamily="2" charset="2"/>
              <a:buBlip>
                <a:blip r:embed="rId2"/>
              </a:buBlip>
            </a:pPr>
            <a:r>
              <a:rPr lang="fa-IR">
                <a:solidFill>
                  <a:srgbClr val="242E5A"/>
                </a:solidFill>
                <a:cs typeface="Nazanin" pitchFamily="2" charset="-78"/>
              </a:rPr>
              <a:t>آزمايش فيبرهای توليد شده</a:t>
            </a:r>
            <a:r>
              <a:rPr lang="en-US"/>
              <a:t> 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57687-A55F-41B6-BA20-90FB90A3473A}" type="slidenum">
              <a:rPr lang="en-US"/>
              <a:pPr/>
              <a:t>24</a:t>
            </a:fld>
            <a:endParaRPr 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anchor="ctr"/>
          <a:lstStyle/>
          <a:p>
            <a:pPr algn="ctr" rtl="1"/>
            <a:r>
              <a:rPr lang="fa-IR" sz="4000">
                <a:solidFill>
                  <a:srgbClr val="242E5A"/>
                </a:solidFill>
                <a:cs typeface="Nazanin" pitchFamily="2" charset="-78"/>
              </a:rPr>
              <a:t>ساخت يک استوانه شيشه</a:t>
            </a:r>
            <a:r>
              <a:rPr lang="en-US" sz="4000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 sz="4000">
                <a:solidFill>
                  <a:srgbClr val="242E5A"/>
                </a:solidFill>
                <a:cs typeface="Nazanin" pitchFamily="2" charset="-78"/>
              </a:rPr>
              <a:t>ای از پيش تعيين شده</a:t>
            </a:r>
            <a:endParaRPr lang="en-US" sz="4000">
              <a:solidFill>
                <a:srgbClr val="242E5A"/>
              </a:solidFill>
              <a:cs typeface="Nazanin" pitchFamily="2" charset="-78"/>
            </a:endParaRPr>
          </a:p>
        </p:txBody>
      </p:sp>
      <p:pic>
        <p:nvPicPr>
          <p:cNvPr id="79877" name="Picture 5" descr="fiber-optic-fibercoreltd-pre-fab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33862" y="2644775"/>
            <a:ext cx="3724275" cy="2619375"/>
          </a:xfrm>
          <a:noFill/>
          <a:ln/>
        </p:spPr>
      </p:pic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90605-8C60-4EA4-9B6B-F7D34A515D16}" type="slidenum">
              <a:rPr lang="en-US"/>
              <a:pPr/>
              <a:t>25</a:t>
            </a:fld>
            <a:endParaRPr 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anchor="ctr"/>
          <a:lstStyle/>
          <a:p>
            <a:pPr algn="ctr" rtl="1"/>
            <a:r>
              <a:rPr lang="fa-IR">
                <a:solidFill>
                  <a:srgbClr val="242E5A"/>
                </a:solidFill>
                <a:cs typeface="Nazanin" pitchFamily="2" charset="-78"/>
              </a:rPr>
              <a:t>کشيدن فيبر از استوانه آماده شده</a:t>
            </a:r>
            <a:r>
              <a:rPr lang="en-US"/>
              <a:t>  </a:t>
            </a:r>
          </a:p>
        </p:txBody>
      </p:sp>
      <p:pic>
        <p:nvPicPr>
          <p:cNvPr id="80901" name="Picture 5" descr="fiber-optic-fibercoreltd-fibrtowr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759200" y="1828800"/>
            <a:ext cx="4470400" cy="4876800"/>
          </a:xfrm>
          <a:noFill/>
          <a:ln/>
        </p:spPr>
      </p:pic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4E7BC-F3CC-4E00-9ED3-2B237BF0650B}" type="slidenum">
              <a:rPr lang="en-US"/>
              <a:pPr/>
              <a:t>26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anchor="ctr"/>
          <a:lstStyle/>
          <a:p>
            <a:pPr algn="ctr" rtl="1"/>
            <a:r>
              <a:rPr lang="fa-IR">
                <a:solidFill>
                  <a:srgbClr val="242E5A"/>
                </a:solidFill>
                <a:cs typeface="Nazanin" pitchFamily="2" charset="-78"/>
              </a:rPr>
              <a:t>آزمايش فيبرهای توليد شده</a:t>
            </a:r>
            <a:r>
              <a:rPr lang="en-US"/>
              <a:t> </a:t>
            </a:r>
          </a:p>
        </p:txBody>
      </p:sp>
      <p:sp>
        <p:nvSpPr>
          <p:cNvPr id="81923" name="Rectangle 3"/>
          <p:cNvSpPr>
            <a:spLocks noGrp="1" noChangeArrowheads="1"/>
          </p:cNvSpPr>
          <p:nvPr>
            <p:ph idx="1"/>
          </p:nvPr>
        </p:nvSpPr>
        <p:spPr>
          <a:xfrm>
            <a:off x="1320800" y="2017713"/>
            <a:ext cx="9855200" cy="4114800"/>
          </a:xfrm>
        </p:spPr>
        <p:txBody>
          <a:bodyPr/>
          <a:lstStyle/>
          <a:p>
            <a:pPr marL="0" indent="0" algn="r" rtl="1">
              <a:buFont typeface="Wingdings" pitchFamily="2" charset="2"/>
              <a:buNone/>
            </a:pPr>
            <a:r>
              <a:rPr lang="fa-IR" sz="2400">
                <a:solidFill>
                  <a:srgbClr val="242E5A"/>
                </a:solidFill>
                <a:cs typeface="Nazanin" pitchFamily="2" charset="-78"/>
              </a:rPr>
              <a:t>برخی</a:t>
            </a:r>
            <a:r>
              <a:rPr lang="en-US" sz="24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400">
                <a:solidFill>
                  <a:srgbClr val="242E5A"/>
                </a:solidFill>
                <a:cs typeface="Nazanin" pitchFamily="2" charset="-78"/>
              </a:rPr>
              <a:t>از</a:t>
            </a:r>
            <a:r>
              <a:rPr lang="en-US" sz="24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400">
                <a:solidFill>
                  <a:srgbClr val="242E5A"/>
                </a:solidFill>
                <a:cs typeface="Nazanin" pitchFamily="2" charset="-78"/>
              </a:rPr>
              <a:t>آزمايشهايی</a:t>
            </a:r>
            <a:r>
              <a:rPr lang="en-US" sz="24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400">
                <a:solidFill>
                  <a:srgbClr val="242E5A"/>
                </a:solidFill>
                <a:cs typeface="Nazanin" pitchFamily="2" charset="-78"/>
              </a:rPr>
              <a:t>که</a:t>
            </a:r>
            <a:r>
              <a:rPr lang="en-US" sz="24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400">
                <a:solidFill>
                  <a:srgbClr val="242E5A"/>
                </a:solidFill>
                <a:cs typeface="Nazanin" pitchFamily="2" charset="-78"/>
              </a:rPr>
              <a:t>پس</a:t>
            </a:r>
            <a:r>
              <a:rPr lang="en-US" sz="24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400">
                <a:solidFill>
                  <a:srgbClr val="242E5A"/>
                </a:solidFill>
                <a:cs typeface="Nazanin" pitchFamily="2" charset="-78"/>
              </a:rPr>
              <a:t>از</a:t>
            </a:r>
            <a:r>
              <a:rPr lang="en-US" sz="24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400">
                <a:solidFill>
                  <a:srgbClr val="242E5A"/>
                </a:solidFill>
                <a:cs typeface="Nazanin" pitchFamily="2" charset="-78"/>
              </a:rPr>
              <a:t>ساخت</a:t>
            </a:r>
            <a:r>
              <a:rPr lang="en-US" sz="24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400">
                <a:solidFill>
                  <a:srgbClr val="242E5A"/>
                </a:solidFill>
                <a:cs typeface="Nazanin" pitchFamily="2" charset="-78"/>
              </a:rPr>
              <a:t>فيبر</a:t>
            </a:r>
            <a:r>
              <a:rPr lang="en-US" sz="2400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 sz="2400">
                <a:solidFill>
                  <a:srgbClr val="242E5A"/>
                </a:solidFill>
                <a:cs typeface="Nazanin" pitchFamily="2" charset="-78"/>
              </a:rPr>
              <a:t>نوری</a:t>
            </a:r>
            <a:r>
              <a:rPr lang="en-US" sz="24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400">
                <a:solidFill>
                  <a:srgbClr val="242E5A"/>
                </a:solidFill>
                <a:cs typeface="Nazanin" pitchFamily="2" charset="-78"/>
              </a:rPr>
              <a:t>بر</a:t>
            </a:r>
            <a:r>
              <a:rPr lang="en-US" sz="24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400">
                <a:solidFill>
                  <a:srgbClr val="242E5A"/>
                </a:solidFill>
                <a:cs typeface="Nazanin" pitchFamily="2" charset="-78"/>
              </a:rPr>
              <a:t>روی</a:t>
            </a:r>
            <a:r>
              <a:rPr lang="en-US" sz="24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400">
                <a:solidFill>
                  <a:srgbClr val="242E5A"/>
                </a:solidFill>
                <a:cs typeface="Nazanin" pitchFamily="2" charset="-78"/>
              </a:rPr>
              <a:t>آن</a:t>
            </a:r>
            <a:r>
              <a:rPr lang="en-US" sz="24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400">
                <a:solidFill>
                  <a:srgbClr val="242E5A"/>
                </a:solidFill>
                <a:cs typeface="Nazanin" pitchFamily="2" charset="-78"/>
              </a:rPr>
              <a:t>انجام</a:t>
            </a:r>
            <a:r>
              <a:rPr lang="en-US" sz="24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400">
                <a:solidFill>
                  <a:srgbClr val="242E5A"/>
                </a:solidFill>
                <a:cs typeface="Nazanin" pitchFamily="2" charset="-78"/>
              </a:rPr>
              <a:t>می</a:t>
            </a:r>
            <a:r>
              <a:rPr lang="en-US" sz="2400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 sz="2400">
                <a:solidFill>
                  <a:srgbClr val="242E5A"/>
                </a:solidFill>
                <a:cs typeface="Nazanin" pitchFamily="2" charset="-78"/>
              </a:rPr>
              <a:t>شوند</a:t>
            </a:r>
            <a:r>
              <a:rPr lang="en-US" sz="24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400">
                <a:solidFill>
                  <a:srgbClr val="242E5A"/>
                </a:solidFill>
                <a:cs typeface="Nazanin" pitchFamily="2" charset="-78"/>
              </a:rPr>
              <a:t>،</a:t>
            </a:r>
            <a:r>
              <a:rPr lang="en-US" sz="24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400">
                <a:solidFill>
                  <a:srgbClr val="242E5A"/>
                </a:solidFill>
                <a:cs typeface="Nazanin" pitchFamily="2" charset="-78"/>
              </a:rPr>
              <a:t>عبارتند</a:t>
            </a:r>
            <a:r>
              <a:rPr lang="en-US" sz="24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400">
                <a:solidFill>
                  <a:srgbClr val="242E5A"/>
                </a:solidFill>
                <a:cs typeface="Nazanin" pitchFamily="2" charset="-78"/>
              </a:rPr>
              <a:t>از</a:t>
            </a:r>
            <a:r>
              <a:rPr lang="en-US" sz="2400">
                <a:solidFill>
                  <a:srgbClr val="242E5A"/>
                </a:solidFill>
                <a:cs typeface="Nazanin" pitchFamily="2" charset="-78"/>
              </a:rPr>
              <a:t> :</a:t>
            </a:r>
          </a:p>
          <a:p>
            <a:pPr lvl="1" algn="r" rtl="1">
              <a:buFont typeface="Wingdings" pitchFamily="2" charset="2"/>
              <a:buBlip>
                <a:blip r:embed="rId2"/>
              </a:buBlip>
            </a:pP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تست</a:t>
            </a:r>
            <a:r>
              <a:rPr lang="en-US" sz="20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مقاومت</a:t>
            </a:r>
            <a:r>
              <a:rPr lang="en-US" sz="20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کششی</a:t>
            </a:r>
            <a:r>
              <a:rPr lang="en-US" sz="20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فيبر</a:t>
            </a:r>
            <a:endParaRPr lang="en-US" sz="2000">
              <a:solidFill>
                <a:srgbClr val="242E5A"/>
              </a:solidFill>
              <a:cs typeface="Nazanin" pitchFamily="2" charset="-78"/>
            </a:endParaRPr>
          </a:p>
          <a:p>
            <a:pPr lvl="1" algn="r" rtl="1">
              <a:buFont typeface="Wingdings" pitchFamily="2" charset="2"/>
              <a:buBlip>
                <a:blip r:embed="rId2"/>
              </a:buBlip>
            </a:pP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تست</a:t>
            </a:r>
            <a:r>
              <a:rPr lang="en-US" sz="20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پروفايل</a:t>
            </a:r>
            <a:r>
              <a:rPr lang="en-US" sz="20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ضريب</a:t>
            </a:r>
            <a:r>
              <a:rPr lang="en-US" sz="20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شکست</a:t>
            </a:r>
            <a:endParaRPr lang="en-US" sz="2000">
              <a:solidFill>
                <a:srgbClr val="242E5A"/>
              </a:solidFill>
              <a:cs typeface="Nazanin" pitchFamily="2" charset="-78"/>
            </a:endParaRPr>
          </a:p>
          <a:p>
            <a:pPr lvl="1" algn="r" rtl="1">
              <a:buFont typeface="Wingdings" pitchFamily="2" charset="2"/>
              <a:buBlip>
                <a:blip r:embed="rId2"/>
              </a:buBlip>
            </a:pP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تست</a:t>
            </a:r>
            <a:r>
              <a:rPr lang="en-US" sz="20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ساختار</a:t>
            </a:r>
            <a:r>
              <a:rPr lang="en-US" sz="20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فيبر</a:t>
            </a:r>
            <a:endParaRPr lang="en-US" sz="2000">
              <a:solidFill>
                <a:srgbClr val="242E5A"/>
              </a:solidFill>
              <a:cs typeface="Nazanin" pitchFamily="2" charset="-78"/>
            </a:endParaRPr>
          </a:p>
          <a:p>
            <a:pPr lvl="1" algn="r" rtl="1">
              <a:buFont typeface="Wingdings" pitchFamily="2" charset="2"/>
              <a:buBlip>
                <a:blip r:embed="rId2"/>
              </a:buBlip>
            </a:pP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تست</a:t>
            </a:r>
            <a:r>
              <a:rPr lang="en-US" sz="20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تلفات</a:t>
            </a:r>
            <a:endParaRPr lang="en-US" sz="2000">
              <a:solidFill>
                <a:srgbClr val="242E5A"/>
              </a:solidFill>
              <a:cs typeface="Nazanin" pitchFamily="2" charset="-78"/>
            </a:endParaRPr>
          </a:p>
          <a:p>
            <a:pPr lvl="1" algn="r" rtl="1">
              <a:buFont typeface="Wingdings" pitchFamily="2" charset="2"/>
              <a:buBlip>
                <a:blip r:embed="rId2"/>
              </a:buBlip>
            </a:pP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تست</a:t>
            </a:r>
            <a:r>
              <a:rPr lang="en-US" sz="20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ظرفيت</a:t>
            </a:r>
            <a:r>
              <a:rPr lang="en-US" sz="20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حمل</a:t>
            </a:r>
            <a:r>
              <a:rPr lang="en-US" sz="20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اطلاعات</a:t>
            </a:r>
            <a:endParaRPr lang="en-US" sz="2000">
              <a:solidFill>
                <a:srgbClr val="242E5A"/>
              </a:solidFill>
              <a:cs typeface="Nazanin" pitchFamily="2" charset="-78"/>
            </a:endParaRPr>
          </a:p>
          <a:p>
            <a:pPr lvl="1" algn="r" rtl="1">
              <a:buFont typeface="Wingdings" pitchFamily="2" charset="2"/>
              <a:buBlip>
                <a:blip r:embed="rId2"/>
              </a:buBlip>
            </a:pP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تست</a:t>
            </a:r>
            <a:r>
              <a:rPr lang="en-US" sz="20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طيف</a:t>
            </a:r>
            <a:r>
              <a:rPr lang="en-US" sz="20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رنگی</a:t>
            </a:r>
            <a:endParaRPr lang="en-US" sz="2000">
              <a:solidFill>
                <a:srgbClr val="242E5A"/>
              </a:solidFill>
              <a:cs typeface="Nazanin" pitchFamily="2" charset="-78"/>
            </a:endParaRPr>
          </a:p>
          <a:p>
            <a:pPr lvl="1" algn="r" rtl="1">
              <a:buFont typeface="Wingdings" pitchFamily="2" charset="2"/>
              <a:buBlip>
                <a:blip r:embed="rId2"/>
              </a:buBlip>
            </a:pP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تست</a:t>
            </a:r>
            <a:r>
              <a:rPr lang="en-US" sz="20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دمای</a:t>
            </a:r>
            <a:r>
              <a:rPr lang="en-US" sz="20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عملياتی</a:t>
            </a:r>
            <a:r>
              <a:rPr lang="en-US" sz="20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فيبر</a:t>
            </a:r>
            <a:r>
              <a:rPr lang="en-US" sz="20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و</a:t>
            </a:r>
            <a:r>
              <a:rPr lang="en-US" sz="20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دامنه</a:t>
            </a:r>
            <a:r>
              <a:rPr lang="en-US" sz="20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تغيير</a:t>
            </a:r>
            <a:r>
              <a:rPr lang="en-US" sz="20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رطوبت</a:t>
            </a:r>
            <a:endParaRPr lang="en-US" sz="2000">
              <a:solidFill>
                <a:srgbClr val="242E5A"/>
              </a:solidFill>
              <a:cs typeface="Nazanin" pitchFamily="2" charset="-78"/>
            </a:endParaRPr>
          </a:p>
          <a:p>
            <a:pPr lvl="1" algn="r" rtl="1">
              <a:buFont typeface="Wingdings" pitchFamily="2" charset="2"/>
              <a:buBlip>
                <a:blip r:embed="rId2"/>
              </a:buBlip>
            </a:pP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تست</a:t>
            </a:r>
            <a:r>
              <a:rPr lang="en-US" sz="20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تأثير</a:t>
            </a:r>
            <a:r>
              <a:rPr lang="en-US" sz="20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دما</a:t>
            </a:r>
            <a:r>
              <a:rPr lang="en-US" sz="20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در</a:t>
            </a:r>
            <a:r>
              <a:rPr lang="en-US" sz="20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تلفات</a:t>
            </a:r>
            <a:r>
              <a:rPr lang="en-US" sz="20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فيبر</a:t>
            </a:r>
            <a:endParaRPr lang="en-US" sz="2000">
              <a:solidFill>
                <a:srgbClr val="242E5A"/>
              </a:solidFill>
              <a:cs typeface="Nazanin" pitchFamily="2" charset="-78"/>
            </a:endParaRPr>
          </a:p>
          <a:p>
            <a:pPr lvl="1" algn="r" rtl="1">
              <a:buFont typeface="Wingdings" pitchFamily="2" charset="2"/>
              <a:buBlip>
                <a:blip r:embed="rId2"/>
              </a:buBlip>
            </a:pP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تست</a:t>
            </a:r>
            <a:r>
              <a:rPr lang="en-US" sz="20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توانايی</a:t>
            </a:r>
            <a:r>
              <a:rPr lang="en-US" sz="20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هدايت</a:t>
            </a:r>
            <a:r>
              <a:rPr lang="en-US" sz="20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نور</a:t>
            </a:r>
            <a:r>
              <a:rPr lang="en-US" sz="20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در</a:t>
            </a:r>
            <a:r>
              <a:rPr lang="en-US" sz="20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زير</a:t>
            </a:r>
            <a:r>
              <a:rPr lang="en-US" sz="20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000">
                <a:solidFill>
                  <a:srgbClr val="242E5A"/>
                </a:solidFill>
                <a:cs typeface="Nazanin" pitchFamily="2" charset="-78"/>
              </a:rPr>
              <a:t>آب</a:t>
            </a:r>
            <a:endParaRPr lang="en-US" sz="2000">
              <a:solidFill>
                <a:srgbClr val="242E5A"/>
              </a:solidFill>
              <a:cs typeface="Nazanin" pitchFamily="2" charset="-78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FE181-3AD4-4BB1-936D-2E6A90E09466}" type="slidenum">
              <a:rPr lang="en-US"/>
              <a:pPr/>
              <a:t>27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anchor="ctr"/>
          <a:lstStyle/>
          <a:p>
            <a:pPr algn="ctr" rtl="1"/>
            <a:r>
              <a:rPr lang="fa-IR">
                <a:cs typeface="Nazanin" pitchFamily="2" charset="-78"/>
              </a:rPr>
              <a:t>مقايسه</a:t>
            </a:r>
            <a:r>
              <a:rPr lang="en-US">
                <a:cs typeface="Nazanin" pitchFamily="2" charset="-78"/>
              </a:rPr>
              <a:t>‌</a:t>
            </a:r>
            <a:r>
              <a:rPr lang="fa-IR">
                <a:cs typeface="Nazanin" pitchFamily="2" charset="-78"/>
              </a:rPr>
              <a:t>ای</a:t>
            </a:r>
            <a:r>
              <a:rPr lang="en-US">
                <a:cs typeface="Nazanin" pitchFamily="2" charset="-78"/>
              </a:rPr>
              <a:t> </a:t>
            </a:r>
            <a:r>
              <a:rPr lang="fa-IR">
                <a:cs typeface="Nazanin" pitchFamily="2" charset="-78"/>
              </a:rPr>
              <a:t>بين</a:t>
            </a:r>
            <a:r>
              <a:rPr lang="en-US">
                <a:cs typeface="Nazanin" pitchFamily="2" charset="-78"/>
              </a:rPr>
              <a:t> </a:t>
            </a:r>
            <a:r>
              <a:rPr lang="fa-IR">
                <a:cs typeface="Nazanin" pitchFamily="2" charset="-78"/>
              </a:rPr>
              <a:t>انواع</a:t>
            </a:r>
            <a:r>
              <a:rPr lang="en-US">
                <a:cs typeface="Nazanin" pitchFamily="2" charset="-78"/>
              </a:rPr>
              <a:t> </a:t>
            </a:r>
            <a:r>
              <a:rPr lang="fa-IR">
                <a:cs typeface="Nazanin" pitchFamily="2" charset="-78"/>
              </a:rPr>
              <a:t>فيبرهای</a:t>
            </a:r>
            <a:r>
              <a:rPr lang="en-US">
                <a:cs typeface="Nazanin" pitchFamily="2" charset="-78"/>
              </a:rPr>
              <a:t> </a:t>
            </a:r>
            <a:r>
              <a:rPr lang="fa-IR">
                <a:cs typeface="Nazanin" pitchFamily="2" charset="-78"/>
              </a:rPr>
              <a:t>نوری</a:t>
            </a:r>
            <a:endParaRPr lang="en-US">
              <a:cs typeface="Nazanin" pitchFamily="2" charset="-78"/>
            </a:endParaRPr>
          </a:p>
        </p:txBody>
      </p:sp>
      <p:graphicFrame>
        <p:nvGraphicFramePr>
          <p:cNvPr id="85346" name="Group 354"/>
          <p:cNvGraphicFramePr>
            <a:graphicFrameLocks noGrp="1"/>
          </p:cNvGraphicFramePr>
          <p:nvPr>
            <p:ph type="tbl" idx="1"/>
          </p:nvPr>
        </p:nvGraphicFramePr>
        <p:xfrm>
          <a:off x="304800" y="1905000"/>
          <a:ext cx="11635317" cy="4432300"/>
        </p:xfrm>
        <a:graphic>
          <a:graphicData uri="http://schemas.openxmlformats.org/drawingml/2006/table">
            <a:tbl>
              <a:tblPr/>
              <a:tblGrid>
                <a:gridCol w="1422400"/>
                <a:gridCol w="914400"/>
                <a:gridCol w="914400"/>
                <a:gridCol w="1422400"/>
                <a:gridCol w="1320800"/>
                <a:gridCol w="1625600"/>
                <a:gridCol w="1219200"/>
                <a:gridCol w="1422400"/>
                <a:gridCol w="1373717"/>
              </a:tblGrid>
              <a:tr h="609600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242E5A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20" marR="12192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n1</a:t>
                      </a: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n2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Nazanin" pitchFamily="2" charset="-78"/>
                        </a:rPr>
                        <a:t>قطر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Nazanin" pitchFamily="2" charset="-78"/>
                        </a:rPr>
                        <a:t> </a:t>
                      </a: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Nazanin" pitchFamily="2" charset="-78"/>
                        </a:rPr>
                        <a:t>هسته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242E5A"/>
                        </a:solidFill>
                        <a:effectLst/>
                        <a:latin typeface="Times New Roman" pitchFamily="18" charset="0"/>
                        <a:cs typeface="Nazanin" pitchFamily="2" charset="-78"/>
                      </a:endParaRP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Nazanin" pitchFamily="2" charset="-78"/>
                        </a:rPr>
                        <a:t>(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µm)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Nazanin" pitchFamily="2" charset="-78"/>
                        </a:rPr>
                        <a:t>قطر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Nazanin" pitchFamily="2" charset="-78"/>
                        </a:rPr>
                        <a:t> </a:t>
                      </a: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Nazanin" pitchFamily="2" charset="-78"/>
                        </a:rPr>
                        <a:t>غلاف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242E5A"/>
                        </a:solidFill>
                        <a:effectLst/>
                        <a:latin typeface="Times New Roman" pitchFamily="18" charset="0"/>
                        <a:cs typeface="Nazanin" pitchFamily="2" charset="-78"/>
                      </a:endParaRP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Nazanin" pitchFamily="2" charset="-78"/>
                        </a:rPr>
                        <a:t>(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µm)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Nazanin" pitchFamily="2" charset="-78"/>
                        </a:rPr>
                        <a:t>قطر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Nazanin" pitchFamily="2" charset="-78"/>
                        </a:rPr>
                        <a:t> </a:t>
                      </a: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Nazanin" pitchFamily="2" charset="-78"/>
                        </a:rPr>
                        <a:t>روکش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242E5A"/>
                        </a:solidFill>
                        <a:effectLst/>
                        <a:latin typeface="Times New Roman" pitchFamily="18" charset="0"/>
                        <a:cs typeface="Nazanin" pitchFamily="2" charset="-78"/>
                      </a:endParaRP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Nazanin" pitchFamily="2" charset="-78"/>
                        </a:rPr>
                        <a:t>(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µm)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Nazanin" pitchFamily="2" charset="-78"/>
                        </a:rPr>
                        <a:t>تلفات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242E5A"/>
                        </a:solidFill>
                        <a:effectLst/>
                        <a:latin typeface="Times New Roman" pitchFamily="18" charset="0"/>
                        <a:cs typeface="Nazanin" pitchFamily="2" charset="-78"/>
                      </a:endParaRP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Nazanin" pitchFamily="2" charset="-78"/>
                        </a:rPr>
                        <a:t>(dB/Km)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Nazanin" pitchFamily="2" charset="-78"/>
                        </a:rPr>
                        <a:t>پهنای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Nazanin" pitchFamily="2" charset="-78"/>
                        </a:rPr>
                        <a:t> </a:t>
                      </a: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Nazanin" pitchFamily="2" charset="-78"/>
                        </a:rPr>
                        <a:t>باند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242E5A"/>
                        </a:solidFill>
                        <a:effectLst/>
                        <a:latin typeface="Times New Roman" pitchFamily="18" charset="0"/>
                        <a:cs typeface="Nazanin" pitchFamily="2" charset="-78"/>
                      </a:endParaRP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Nazanin" pitchFamily="2" charset="-78"/>
                        </a:rPr>
                        <a:t>(MHz-Km)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Nazanin" pitchFamily="2" charset="-78"/>
                        </a:rPr>
                        <a:t>N.A.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1513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MMFSI</a:t>
                      </a:r>
                    </a:p>
                  </a:txBody>
                  <a:tcPr marL="121920" marR="12192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1.48</a:t>
                      </a: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1.45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50-400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125-500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250-1000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1-50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6-25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0.16-0.5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MMFGI</a:t>
                      </a:r>
                    </a:p>
                  </a:txBody>
                  <a:tcPr marL="121920" marR="12192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1.48</a:t>
                      </a: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1.46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30-100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100-150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250-1000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0.7-10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150M-2G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0.2-0.3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5313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SMF</a:t>
                      </a:r>
                    </a:p>
                  </a:txBody>
                  <a:tcPr marL="121920" marR="12192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1.460</a:t>
                      </a: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1.456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3-12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50-125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250-1000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0.2-5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500M-200G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0.08-0.15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7225">
                <a:tc rowSpan="2"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MMF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PCS</a:t>
                      </a:r>
                    </a:p>
                  </a:txBody>
                  <a:tcPr marL="121920" marR="12192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1.46</a:t>
                      </a: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1.39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100-500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300-800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500-1000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5-50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5-20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0.2-0.5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50-100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125-50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250-1000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4-15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200-400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0.2-0.3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5313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MMFP</a:t>
                      </a:r>
                    </a:p>
                  </a:txBody>
                  <a:tcPr marL="121920" marR="121920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1.5</a:t>
                      </a:r>
                    </a:p>
                  </a:txBody>
                  <a:tcPr marL="121920" marR="1219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1.4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200-600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450-1000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Nazanin" pitchFamily="2" charset="-78"/>
                        </a:rPr>
                        <a:t>ندارد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242E5A"/>
                        </a:solidFill>
                        <a:effectLst/>
                        <a:latin typeface="Times New Roman" pitchFamily="18" charset="0"/>
                        <a:cs typeface="Nazanin" pitchFamily="2" charset="-78"/>
                      </a:endParaRP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150-1000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Nazanin" pitchFamily="2" charset="-78"/>
                        </a:rPr>
                        <a:t>بسيار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Nazanin" pitchFamily="2" charset="-78"/>
                        </a:rPr>
                        <a:t> </a:t>
                      </a:r>
                      <a:r>
                        <a:rPr kumimoji="0" lang="fa-I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Nazanin" pitchFamily="2" charset="-78"/>
                        </a:rPr>
                        <a:t>کم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242E5A"/>
                        </a:solidFill>
                        <a:effectLst/>
                        <a:latin typeface="Times New Roman" pitchFamily="18" charset="0"/>
                        <a:cs typeface="Nazanin" pitchFamily="2" charset="-78"/>
                      </a:endParaRPr>
                    </a:p>
                  </a:txBody>
                  <a:tcPr marL="121920" marR="12192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42E5A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0.5-0.6</a:t>
                      </a:r>
                    </a:p>
                  </a:txBody>
                  <a:tcPr marL="121920" marR="12192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1A134-465F-4074-A1A7-F7BAEE1C9E71}" type="slidenum">
              <a:rPr lang="en-US"/>
              <a:pPr/>
              <a:t>28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anchor="ctr"/>
          <a:lstStyle/>
          <a:p>
            <a:pPr algn="ctr" rtl="1"/>
            <a:r>
              <a:rPr lang="fa-IR">
                <a:cs typeface="Nazanin" pitchFamily="2" charset="-78"/>
              </a:rPr>
              <a:t>مزايای</a:t>
            </a:r>
            <a:r>
              <a:rPr lang="en-US">
                <a:cs typeface="Nazanin" pitchFamily="2" charset="-78"/>
              </a:rPr>
              <a:t> </a:t>
            </a:r>
            <a:r>
              <a:rPr lang="fa-IR">
                <a:cs typeface="Nazanin" pitchFamily="2" charset="-78"/>
              </a:rPr>
              <a:t>فيبر</a:t>
            </a:r>
            <a:r>
              <a:rPr lang="en-US">
                <a:cs typeface="Nazanin" pitchFamily="2" charset="-78"/>
              </a:rPr>
              <a:t>‌</a:t>
            </a:r>
            <a:r>
              <a:rPr lang="fa-IR">
                <a:cs typeface="Nazanin" pitchFamily="2" charset="-78"/>
              </a:rPr>
              <a:t>نوری</a:t>
            </a:r>
            <a:endParaRPr lang="en-US">
              <a:cs typeface="Nazanin" pitchFamily="2" charset="-78"/>
            </a:endParaRPr>
          </a:p>
        </p:txBody>
      </p:sp>
      <p:sp>
        <p:nvSpPr>
          <p:cNvPr id="87043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2017713"/>
            <a:ext cx="10261600" cy="4114800"/>
          </a:xfrm>
        </p:spPr>
        <p:txBody>
          <a:bodyPr/>
          <a:lstStyle/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پهنای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باند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بيشتر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،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ظرفيت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انتقال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بالاتر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و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سرعت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انتقال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بيشتر</a:t>
            </a:r>
            <a:endParaRPr lang="en-US" sz="2500">
              <a:solidFill>
                <a:srgbClr val="242E5A"/>
              </a:solidFill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تلفات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کم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در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مسافت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های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طولانی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تر</a:t>
            </a:r>
            <a:endParaRPr lang="en-US" sz="2500">
              <a:solidFill>
                <a:srgbClr val="242E5A"/>
              </a:solidFill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امنيت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بالای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سيستم</a:t>
            </a:r>
            <a:endParaRPr lang="en-US" sz="2500">
              <a:solidFill>
                <a:srgbClr val="242E5A"/>
              </a:solidFill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مصونيت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در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برابر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پديده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های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: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هم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شنوايی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،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اثرات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ميدان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های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الکتريکی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و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مغناطيسی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و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فاکتورهای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محيطی</a:t>
            </a:r>
            <a:endParaRPr lang="en-US" sz="2500">
              <a:solidFill>
                <a:srgbClr val="242E5A"/>
              </a:solidFill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طراحی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بهتر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: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نازک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،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سبک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،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بادوام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،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تست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آسان</a:t>
            </a:r>
            <a:endParaRPr lang="en-US" sz="2500">
              <a:solidFill>
                <a:srgbClr val="242E5A"/>
              </a:solidFill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کاهش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هزينه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کل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سيستم</a:t>
            </a:r>
            <a:endParaRPr lang="en-US" sz="2500">
              <a:solidFill>
                <a:srgbClr val="242E5A"/>
              </a:solidFill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کم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مصرف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تر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بودن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)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انرژی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(</a:t>
            </a: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انعطاف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پذيری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در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توپولوژی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های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شبکه</a:t>
            </a:r>
            <a:endParaRPr lang="en-US" sz="2500">
              <a:solidFill>
                <a:srgbClr val="242E5A"/>
              </a:solidFill>
              <a:cs typeface="Nazanin" pitchFamily="2" charset="-78"/>
            </a:endParaRPr>
          </a:p>
          <a:p>
            <a:pPr algn="r" rtl="1">
              <a:buFont typeface="Wingdings" pitchFamily="2" charset="2"/>
              <a:buNone/>
            </a:pPr>
            <a:endParaRPr lang="en-US" sz="2400">
              <a:solidFill>
                <a:srgbClr val="242E5A"/>
              </a:solidFill>
              <a:cs typeface="Nazanin" pitchFamily="2" charset="-78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D591A-9C0F-41AB-B45D-F16081C892BD}" type="slidenum">
              <a:rPr lang="en-US"/>
              <a:pPr/>
              <a:t>29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7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7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7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70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70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70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70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70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70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70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70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70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70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70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70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anchor="ctr"/>
          <a:lstStyle/>
          <a:p>
            <a:pPr algn="ctr" rtl="1"/>
            <a:r>
              <a:rPr lang="fa-IR">
                <a:cs typeface="Nazanin" pitchFamily="2" charset="-78"/>
              </a:rPr>
              <a:t>مزايای</a:t>
            </a:r>
            <a:r>
              <a:rPr lang="en-US">
                <a:cs typeface="Nazanin" pitchFamily="2" charset="-78"/>
              </a:rPr>
              <a:t> </a:t>
            </a:r>
            <a:r>
              <a:rPr lang="fa-IR">
                <a:cs typeface="Nazanin" pitchFamily="2" charset="-78"/>
              </a:rPr>
              <a:t>فيبر</a:t>
            </a:r>
            <a:r>
              <a:rPr lang="en-US">
                <a:cs typeface="Nazanin" pitchFamily="2" charset="-78"/>
              </a:rPr>
              <a:t>‌</a:t>
            </a:r>
            <a:r>
              <a:rPr lang="fa-IR">
                <a:cs typeface="Nazanin" pitchFamily="2" charset="-78"/>
              </a:rPr>
              <a:t>نوری</a:t>
            </a:r>
            <a:endParaRPr lang="en-US">
              <a:cs typeface="Nazanin" pitchFamily="2" charset="-78"/>
            </a:endParaRPr>
          </a:p>
        </p:txBody>
      </p:sp>
      <p:sp>
        <p:nvSpPr>
          <p:cNvPr id="8806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2017713"/>
            <a:ext cx="10261600" cy="4114800"/>
          </a:xfrm>
        </p:spPr>
        <p:txBody>
          <a:bodyPr/>
          <a:lstStyle/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ايده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آل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برای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مکان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های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پر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خطر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به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دليل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جرقه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نزدن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در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هنگام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قطع</a:t>
            </a:r>
            <a:endParaRPr lang="en-US" sz="2500">
              <a:solidFill>
                <a:srgbClr val="242E5A"/>
              </a:solidFill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اشتعال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ناپذيری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،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زيرا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الکتريسيته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از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آن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عبور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نمی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کند</a:t>
            </a:r>
            <a:endParaRPr lang="en-US" sz="2500">
              <a:solidFill>
                <a:srgbClr val="242E5A"/>
              </a:solidFill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بدون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خطر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شوک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الکتريکی</a:t>
            </a:r>
            <a:endParaRPr lang="en-US" sz="2500">
              <a:solidFill>
                <a:srgbClr val="242E5A"/>
              </a:solidFill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کاهش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يافتن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مقاومت</a:t>
            </a:r>
            <a:endParaRPr lang="en-US" sz="2500">
              <a:solidFill>
                <a:srgbClr val="242E5A"/>
              </a:solidFill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انتقال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اطلاعات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به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صورت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ديجيتال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از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طريق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سيگنال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های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نوری</a:t>
            </a:r>
            <a:endParaRPr lang="en-US" sz="2500">
              <a:solidFill>
                <a:srgbClr val="242E5A"/>
              </a:solidFill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تصويب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استانداردهای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مختلف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برای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توسعه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فيبر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نوری</a:t>
            </a:r>
            <a:endParaRPr lang="en-US" sz="2500">
              <a:solidFill>
                <a:srgbClr val="242E5A"/>
              </a:solidFill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و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en-US" sz="2500">
                <a:solidFill>
                  <a:srgbClr val="242E5A"/>
                </a:solidFill>
                <a:latin typeface="Arial"/>
                <a:cs typeface="Nazanin" pitchFamily="2" charset="-78"/>
              </a:rPr>
              <a:t>…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</a:p>
          <a:p>
            <a:pPr algn="r" rtl="1">
              <a:buFont typeface="Wingdings" pitchFamily="2" charset="2"/>
              <a:buNone/>
            </a:pPr>
            <a:endParaRPr lang="en-US" sz="2500">
              <a:solidFill>
                <a:srgbClr val="242E5A"/>
              </a:solidFill>
              <a:cs typeface="Nazanin" pitchFamily="2" charset="-78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EB00C-6E19-454E-899B-9E41B1BC6BD3}" type="slidenum">
              <a:rPr lang="en-US"/>
              <a:pPr/>
              <a:t>30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8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8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8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8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8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8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80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80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80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80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80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80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7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anchor="ctr"/>
          <a:lstStyle/>
          <a:p>
            <a:pPr algn="ctr" rtl="1"/>
            <a:r>
              <a:rPr lang="fa-IR">
                <a:cs typeface="Nazanin" pitchFamily="2" charset="-78"/>
              </a:rPr>
              <a:t>معايب</a:t>
            </a:r>
            <a:r>
              <a:rPr lang="en-US">
                <a:cs typeface="Nazanin" pitchFamily="2" charset="-78"/>
              </a:rPr>
              <a:t> </a:t>
            </a:r>
            <a:r>
              <a:rPr lang="fa-IR">
                <a:cs typeface="Nazanin" pitchFamily="2" charset="-78"/>
              </a:rPr>
              <a:t>فيبر</a:t>
            </a:r>
            <a:r>
              <a:rPr lang="en-US">
                <a:cs typeface="Nazanin" pitchFamily="2" charset="-78"/>
              </a:rPr>
              <a:t>‌</a:t>
            </a:r>
            <a:r>
              <a:rPr lang="fa-IR">
                <a:cs typeface="Nazanin" pitchFamily="2" charset="-78"/>
              </a:rPr>
              <a:t>نوری</a:t>
            </a:r>
            <a:endParaRPr lang="en-US">
              <a:cs typeface="Nazanin" pitchFamily="2" charset="-78"/>
            </a:endParaRPr>
          </a:p>
        </p:txBody>
      </p:sp>
      <p:sp>
        <p:nvSpPr>
          <p:cNvPr id="89091" name="Rectangle 3"/>
          <p:cNvSpPr>
            <a:spLocks noGrp="1" noChangeArrowheads="1"/>
          </p:cNvSpPr>
          <p:nvPr>
            <p:ph idx="1"/>
          </p:nvPr>
        </p:nvSpPr>
        <p:spPr>
          <a:xfrm>
            <a:off x="1576917" y="2017713"/>
            <a:ext cx="9599083" cy="4114800"/>
          </a:xfrm>
        </p:spPr>
        <p:txBody>
          <a:bodyPr/>
          <a:lstStyle/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پاشندگی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بين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مدی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در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en-US" sz="2800">
                <a:solidFill>
                  <a:srgbClr val="242E5A"/>
                </a:solidFill>
                <a:latin typeface="Times New Roman" pitchFamily="18" charset="0"/>
                <a:cs typeface="Times New Roman" pitchFamily="18" charset="0"/>
              </a:rPr>
              <a:t>MMF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ها</a:t>
            </a:r>
            <a:endParaRPr lang="en-US" sz="2800">
              <a:solidFill>
                <a:srgbClr val="242E5A"/>
              </a:solidFill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مشکل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بودن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تزريق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نور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در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هسته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en-US" sz="2800">
                <a:solidFill>
                  <a:srgbClr val="242E5A"/>
                </a:solidFill>
                <a:latin typeface="Times New Roman" pitchFamily="18" charset="0"/>
                <a:cs typeface="Times New Roman" pitchFamily="18" charset="0"/>
              </a:rPr>
              <a:t>SMF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ها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به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دليل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کوچکی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هسته</a:t>
            </a:r>
            <a:endParaRPr lang="en-US" sz="2800">
              <a:solidFill>
                <a:srgbClr val="242E5A"/>
              </a:solidFill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کار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نکردن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en-US" sz="2800">
                <a:solidFill>
                  <a:srgbClr val="242E5A"/>
                </a:solidFill>
                <a:latin typeface="Times New Roman" pitchFamily="18" charset="0"/>
                <a:cs typeface="Times New Roman" pitchFamily="18" charset="0"/>
              </a:rPr>
              <a:t>SMF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ها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با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منبع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800">
                <a:solidFill>
                  <a:srgbClr val="242E5A"/>
                </a:solidFill>
                <a:cs typeface="Nazanin" pitchFamily="2" charset="-78"/>
              </a:rPr>
              <a:t>نور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en-US" sz="2800">
                <a:solidFill>
                  <a:srgbClr val="242E5A"/>
                </a:solidFill>
                <a:latin typeface="Times New Roman" pitchFamily="18" charset="0"/>
                <a:cs typeface="Times New Roman" pitchFamily="18" charset="0"/>
              </a:rPr>
              <a:t>LED</a:t>
            </a:r>
            <a:r>
              <a:rPr lang="en-US" sz="2800">
                <a:solidFill>
                  <a:srgbClr val="242E5A"/>
                </a:solidFill>
                <a:cs typeface="Nazanin" pitchFamily="2" charset="-78"/>
              </a:rPr>
              <a:t> 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EFBA3-558C-4B6C-95C1-31D6E7993D02}" type="slidenum">
              <a:rPr lang="en-US"/>
              <a:pPr/>
              <a:t>31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9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9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9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9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9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9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9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9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9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1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anchor="ctr"/>
          <a:lstStyle/>
          <a:p>
            <a:pPr algn="ctr" rtl="1"/>
            <a:r>
              <a:rPr lang="fa-IR">
                <a:latin typeface="Times New Roman" pitchFamily="18" charset="0"/>
                <a:cs typeface="Nazanin" pitchFamily="2" charset="-78"/>
              </a:rPr>
              <a:t>کاربردهای</a:t>
            </a:r>
            <a:r>
              <a:rPr lang="en-US">
                <a:latin typeface="Times New Roman" pitchFamily="18" charset="0"/>
                <a:cs typeface="Nazanin" pitchFamily="2" charset="-78"/>
              </a:rPr>
              <a:t> </a:t>
            </a:r>
            <a:r>
              <a:rPr lang="fa-IR">
                <a:latin typeface="Times New Roman" pitchFamily="18" charset="0"/>
                <a:cs typeface="Nazanin" pitchFamily="2" charset="-78"/>
              </a:rPr>
              <a:t>فيبر</a:t>
            </a:r>
            <a:r>
              <a:rPr lang="en-US">
                <a:latin typeface="Times New Roman" pitchFamily="18" charset="0"/>
                <a:cs typeface="Nazanin" pitchFamily="2" charset="-78"/>
              </a:rPr>
              <a:t>‌</a:t>
            </a:r>
            <a:r>
              <a:rPr lang="fa-IR">
                <a:latin typeface="Times New Roman" pitchFamily="18" charset="0"/>
                <a:cs typeface="Nazanin" pitchFamily="2" charset="-78"/>
              </a:rPr>
              <a:t>نوری</a:t>
            </a:r>
            <a:endParaRPr lang="en-US">
              <a:latin typeface="Times New Roman" pitchFamily="18" charset="0"/>
              <a:cs typeface="Nazanin" pitchFamily="2" charset="-78"/>
            </a:endParaRPr>
          </a:p>
        </p:txBody>
      </p:sp>
      <p:sp>
        <p:nvSpPr>
          <p:cNvPr id="90115" name="Rectangle 3"/>
          <p:cNvSpPr>
            <a:spLocks noGrp="1" noChangeArrowheads="1"/>
          </p:cNvSpPr>
          <p:nvPr>
            <p:ph idx="1"/>
          </p:nvPr>
        </p:nvSpPr>
        <p:spPr>
          <a:xfrm>
            <a:off x="1016000" y="2017713"/>
            <a:ext cx="10160000" cy="4114800"/>
          </a:xfrm>
        </p:spPr>
        <p:txBody>
          <a:bodyPr>
            <a:normAutofit fontScale="92500" lnSpcReduction="10000"/>
          </a:bodyPr>
          <a:lstStyle/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در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سيستم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‌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های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مخابرات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نوری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جهت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cs typeface="Nazanin" pitchFamily="2" charset="-78"/>
              </a:rPr>
              <a:t>انتقال</a:t>
            </a:r>
            <a:r>
              <a:rPr lang="en-US" sz="2500">
                <a:solidFill>
                  <a:srgbClr val="242E5A"/>
                </a:solidFill>
                <a:cs typeface="Nazanin" pitchFamily="2" charset="-78"/>
              </a:rPr>
              <a:t> 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Times New Roman" pitchFamily="18" charset="0"/>
              </a:rPr>
              <a:t>POTS </a:t>
            </a: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در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سازمان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‌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های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محلی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برای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انتقال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سرويس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فوق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در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بين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بخش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‌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های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مختلف</a:t>
            </a:r>
            <a:endParaRPr lang="en-US" sz="2500">
              <a:solidFill>
                <a:srgbClr val="242E5A"/>
              </a:solidFill>
              <a:latin typeface="Times New Roman" pitchFamily="18" charset="0"/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در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کارخانجات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بين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‌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المللی</a:t>
            </a:r>
            <a:endParaRPr lang="en-US" sz="2500">
              <a:solidFill>
                <a:srgbClr val="242E5A"/>
              </a:solidFill>
              <a:latin typeface="Times New Roman" pitchFamily="18" charset="0"/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در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شرکت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‌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های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تلويزيون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کابلی</a:t>
            </a:r>
            <a:endParaRPr lang="en-US" sz="2500">
              <a:solidFill>
                <a:srgbClr val="242E5A"/>
              </a:solidFill>
              <a:latin typeface="Times New Roman" pitchFamily="18" charset="0"/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در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سيستم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‌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های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نقل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و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انتقال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هوشمند</a:t>
            </a:r>
            <a:endParaRPr lang="en-US" sz="2500">
              <a:solidFill>
                <a:srgbClr val="242E5A"/>
              </a:solidFill>
              <a:latin typeface="Times New Roman" pitchFamily="18" charset="0"/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در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صنعت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پزشکی</a:t>
            </a:r>
            <a:endParaRPr lang="en-US" sz="2500">
              <a:solidFill>
                <a:srgbClr val="242E5A"/>
              </a:solidFill>
              <a:latin typeface="Times New Roman" pitchFamily="18" charset="0"/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در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صنايع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نظامی</a:t>
            </a:r>
            <a:endParaRPr lang="en-US" sz="2500">
              <a:solidFill>
                <a:srgbClr val="242E5A"/>
              </a:solidFill>
              <a:latin typeface="Times New Roman" pitchFamily="18" charset="0"/>
              <a:cs typeface="Nazanin" pitchFamily="2" charset="-78"/>
            </a:endParaRP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در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سيستم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‌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های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پر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سرعت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نظير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GigaBit Ethernet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،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FDDI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،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 MultiMedia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،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ATM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،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SONET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،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Fiber Channel </a:t>
            </a:r>
          </a:p>
          <a:p>
            <a:pPr algn="r" rtl="1">
              <a:buFont typeface="Wingdings" pitchFamily="2" charset="2"/>
              <a:buBlip>
                <a:blip r:embed="rId2"/>
              </a:buBlip>
            </a:pP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در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بخش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فضايی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،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حمل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و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نقل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و</a:t>
            </a:r>
            <a:r>
              <a:rPr lang="en-US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2500">
                <a:solidFill>
                  <a:srgbClr val="242E5A"/>
                </a:solidFill>
                <a:latin typeface="Times New Roman" pitchFamily="18" charset="0"/>
                <a:cs typeface="Nazanin" pitchFamily="2" charset="-78"/>
              </a:rPr>
              <a:t>صنعت</a:t>
            </a:r>
            <a:endParaRPr lang="en-US" sz="2500">
              <a:solidFill>
                <a:srgbClr val="242E5A"/>
              </a:solidFill>
              <a:latin typeface="Times New Roman" pitchFamily="18" charset="0"/>
              <a:cs typeface="Nazanin" pitchFamily="2" charset="-78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37C3D-C959-4484-AC0E-B83F9A379DB1}" type="slidenum">
              <a:rPr lang="en-US"/>
              <a:pPr/>
              <a:t>32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0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0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0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0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0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0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0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0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0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0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0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0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01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01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01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01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01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01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01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01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01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01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01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01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01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01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01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5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anchor="ctr"/>
          <a:lstStyle/>
          <a:p>
            <a:pPr algn="ctr"/>
            <a:r>
              <a:rPr lang="fa-IR">
                <a:cs typeface="Nazanin" pitchFamily="2" charset="-78"/>
              </a:rPr>
              <a:t>منابع</a:t>
            </a:r>
            <a:endParaRPr lang="en-US">
              <a:cs typeface="Nazanin" pitchFamily="2" charset="-78"/>
            </a:endParaRPr>
          </a:p>
        </p:txBody>
      </p:sp>
      <p:sp>
        <p:nvSpPr>
          <p:cNvPr id="962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Blip>
                <a:blip r:embed="rId2"/>
              </a:buBlip>
            </a:pPr>
            <a:r>
              <a:rPr lang="en-US" sz="2200">
                <a:solidFill>
                  <a:srgbClr val="242E5A"/>
                </a:solidFill>
                <a:hlinkClick r:id="rId3"/>
              </a:rPr>
              <a:t>http://www.arcelect.com/fibercable.htm</a:t>
            </a:r>
            <a:endParaRPr lang="en-US" sz="2200">
              <a:solidFill>
                <a:srgbClr val="242E5A"/>
              </a:solidFill>
            </a:endParaRPr>
          </a:p>
          <a:p>
            <a:pPr>
              <a:buFont typeface="Wingdings" pitchFamily="2" charset="2"/>
              <a:buBlip>
                <a:blip r:embed="rId2"/>
              </a:buBlip>
            </a:pPr>
            <a:r>
              <a:rPr lang="en-US" sz="2200">
                <a:solidFill>
                  <a:srgbClr val="242E5A"/>
                </a:solidFill>
                <a:hlinkClick r:id="rId4"/>
              </a:rPr>
              <a:t>http://www.howstuffworks.com/fiber-optic.htm</a:t>
            </a:r>
            <a:endParaRPr lang="en-US" sz="2200">
              <a:solidFill>
                <a:srgbClr val="242E5A"/>
              </a:solidFill>
            </a:endParaRPr>
          </a:p>
          <a:p>
            <a:pPr>
              <a:buFont typeface="Wingdings" pitchFamily="2" charset="2"/>
              <a:buBlip>
                <a:blip r:embed="rId2"/>
              </a:buBlip>
            </a:pPr>
            <a:r>
              <a:rPr lang="en-US" sz="2200">
                <a:solidFill>
                  <a:srgbClr val="242E5A"/>
                </a:solidFill>
                <a:hlinkClick r:id="rId5"/>
              </a:rPr>
              <a:t>http://www.commspecial.com/techniques/ed-fiber.pdf</a:t>
            </a:r>
            <a:endParaRPr lang="en-US" sz="2200">
              <a:solidFill>
                <a:srgbClr val="242E5A"/>
              </a:solidFill>
            </a:endParaRPr>
          </a:p>
          <a:p>
            <a:pPr>
              <a:buFont typeface="Wingdings" pitchFamily="2" charset="2"/>
              <a:buBlip>
                <a:blip r:embed="rId2"/>
              </a:buBlip>
            </a:pPr>
            <a:r>
              <a:rPr lang="en-US" sz="2200">
                <a:solidFill>
                  <a:srgbClr val="242E5A"/>
                </a:solidFill>
                <a:hlinkClick r:id="rId6"/>
              </a:rPr>
              <a:t>http://fa.wikipedia.org/wiki/%D9%81%DB%8C%D8%A8%D8%B1_%D9%86%D9%88%D8%B1%DB%8C</a:t>
            </a:r>
            <a:endParaRPr lang="en-US" sz="2200">
              <a:solidFill>
                <a:srgbClr val="242E5A"/>
              </a:solidFill>
            </a:endParaRPr>
          </a:p>
          <a:p>
            <a:pPr>
              <a:buFont typeface="Wingdings" pitchFamily="2" charset="2"/>
              <a:buBlip>
                <a:blip r:embed="rId2"/>
              </a:buBlip>
            </a:pPr>
            <a:r>
              <a:rPr lang="en-US" sz="2200">
                <a:solidFill>
                  <a:srgbClr val="242E5A"/>
                </a:solidFill>
                <a:hlinkClick r:id="rId7"/>
              </a:rPr>
              <a:t>http://www.linktionary.com/f/fiber-optic.html</a:t>
            </a:r>
            <a:endParaRPr lang="en-US" sz="2200">
              <a:solidFill>
                <a:srgbClr val="242E5A"/>
              </a:solidFill>
            </a:endParaRPr>
          </a:p>
          <a:p>
            <a:pPr>
              <a:buFont typeface="Wingdings" pitchFamily="2" charset="2"/>
              <a:buBlip>
                <a:blip r:embed="rId2"/>
              </a:buBlip>
            </a:pPr>
            <a:r>
              <a:rPr lang="en-US" sz="2200">
                <a:solidFill>
                  <a:srgbClr val="242E5A"/>
                </a:solidFill>
                <a:hlinkClick r:id="rId8"/>
              </a:rPr>
              <a:t>http://www.thefoa.org/PPT/LabManual.pdf</a:t>
            </a:r>
            <a:endParaRPr lang="en-US" sz="2200">
              <a:solidFill>
                <a:srgbClr val="242E5A"/>
              </a:solidFill>
            </a:endParaRPr>
          </a:p>
          <a:p>
            <a:pPr>
              <a:buFont typeface="Wingdings" pitchFamily="2" charset="2"/>
              <a:buBlip>
                <a:blip r:embed="rId2"/>
              </a:buBlip>
            </a:pPr>
            <a:r>
              <a:rPr lang="en-US" sz="2200">
                <a:solidFill>
                  <a:srgbClr val="242E5A"/>
                </a:solidFill>
                <a:hlinkClick r:id="rId9"/>
              </a:rPr>
              <a:t>http://www.pti-nj.com/obb_fiber2.html</a:t>
            </a:r>
            <a:endParaRPr lang="en-US" sz="2200">
              <a:solidFill>
                <a:srgbClr val="242E5A"/>
              </a:solidFill>
            </a:endParaRPr>
          </a:p>
          <a:p>
            <a:pPr>
              <a:buFont typeface="Wingdings" pitchFamily="2" charset="2"/>
              <a:buBlip>
                <a:blip r:embed="rId2"/>
              </a:buBlip>
            </a:pPr>
            <a:r>
              <a:rPr lang="en-US" sz="2200">
                <a:solidFill>
                  <a:srgbClr val="242E5A"/>
                </a:solidFill>
                <a:hlinkClick r:id="rId10"/>
              </a:rPr>
              <a:t>http://academist.ir/?p=105</a:t>
            </a:r>
            <a:endParaRPr lang="en-US" sz="2200">
              <a:solidFill>
                <a:srgbClr val="242E5A"/>
              </a:solidFill>
            </a:endParaRPr>
          </a:p>
          <a:p>
            <a:pPr>
              <a:buFont typeface="Wingdings" pitchFamily="2" charset="2"/>
              <a:buBlip>
                <a:blip r:embed="rId2"/>
              </a:buBlip>
            </a:pPr>
            <a:r>
              <a:rPr lang="en-US" sz="2200">
                <a:solidFill>
                  <a:srgbClr val="242E5A"/>
                </a:solidFill>
                <a:hlinkClick r:id="rId11"/>
              </a:rPr>
              <a:t>http://www.fiber-optics.info/fiber-history.htm</a:t>
            </a:r>
            <a:endParaRPr lang="en-US" sz="2200">
              <a:solidFill>
                <a:srgbClr val="242E5A"/>
              </a:solidFill>
            </a:endParaRPr>
          </a:p>
          <a:p>
            <a:pPr>
              <a:buFont typeface="Wingdings" pitchFamily="2" charset="2"/>
              <a:buBlip>
                <a:blip r:embed="rId2"/>
              </a:buBlip>
            </a:pPr>
            <a:r>
              <a:rPr lang="en-US" sz="2200">
                <a:solidFill>
                  <a:srgbClr val="242E5A"/>
                </a:solidFill>
              </a:rPr>
              <a:t>…</a:t>
            </a:r>
          </a:p>
          <a:p>
            <a:pPr>
              <a:buFont typeface="Wingdings" pitchFamily="2" charset="2"/>
              <a:buBlip>
                <a:blip r:embed="rId2"/>
              </a:buBlip>
            </a:pPr>
            <a:endParaRPr lang="en-US" sz="220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591BF-55E1-4B84-B73F-6CAE2199D607}" type="slidenum">
              <a:rPr lang="en-US"/>
              <a:pPr/>
              <a:t>33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</TotalTime>
  <Words>1248</Words>
  <Application>Microsoft Office PowerPoint</Application>
  <PresentationFormat>Custom</PresentationFormat>
  <Paragraphs>267</Paragraphs>
  <Slides>33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Apex</vt:lpstr>
      <vt:lpstr>به نام خدا</vt:lpstr>
      <vt:lpstr>تاريخچه</vt:lpstr>
      <vt:lpstr>تاريخچه</vt:lpstr>
      <vt:lpstr>تاريخچه</vt:lpstr>
      <vt:lpstr>اجزای مختلف سيستم انتقال فيبر‌نوری</vt:lpstr>
      <vt:lpstr>مزايای سيستم انتقال فيبر‌نوری</vt:lpstr>
      <vt:lpstr>مزايای سيستم انتقال فيبر‌نوری</vt:lpstr>
      <vt:lpstr>محدوديتها و نقاط ضعف فيبرهای نوری</vt:lpstr>
      <vt:lpstr>مقايسه کابل فيبر‌نوری و کابل مسی</vt:lpstr>
      <vt:lpstr>فيبر نوری چيست ؟</vt:lpstr>
      <vt:lpstr>ساختار فيبر‌نوری</vt:lpstr>
      <vt:lpstr>ضريب شکست</vt:lpstr>
      <vt:lpstr>قانون بازتابش کلی</vt:lpstr>
      <vt:lpstr>زاويه پذيرش ، مخروط قبولی نور و روزنه عددی</vt:lpstr>
      <vt:lpstr>فيبر‌نوری چگونه کار می‌کند ؟</vt:lpstr>
      <vt:lpstr>انواع فيبر‌نوری</vt:lpstr>
      <vt:lpstr>انواع کابل فيبر‌نوری بر اساس اشعه‌گذرنده از آنها</vt:lpstr>
      <vt:lpstr>انواع کابل فيبر‌نوری بر اساس ساختار ماده‌ای آنها</vt:lpstr>
      <vt:lpstr>انواع کابل فيبر‌نوری بر اساس ترکيب مواد مربوط به هسته</vt:lpstr>
      <vt:lpstr>انواع کابل فيبر‌نوری بر اساس دو ويژگی اول و سوم</vt:lpstr>
      <vt:lpstr>مشخصات انتقال فيبر‌نوری</vt:lpstr>
      <vt:lpstr>مشخصات انتقال فيبر‌نوری</vt:lpstr>
      <vt:lpstr>نحوه ساخت فيبر‌نوری</vt:lpstr>
      <vt:lpstr>ساخت فيبر‌نوری با روش MCVD </vt:lpstr>
      <vt:lpstr>ساخت يک استوانه شيشه‌ای از پيش تعيين شده</vt:lpstr>
      <vt:lpstr>کشيدن فيبر از استوانه آماده شده  </vt:lpstr>
      <vt:lpstr>آزمايش فيبرهای توليد شده </vt:lpstr>
      <vt:lpstr>مقايسه‌ای بين انواع فيبرهای نوری</vt:lpstr>
      <vt:lpstr>مزايای فيبر‌نوری</vt:lpstr>
      <vt:lpstr>مزايای فيبر‌نوری</vt:lpstr>
      <vt:lpstr>معايب فيبر‌نوری</vt:lpstr>
      <vt:lpstr>کاربردهای فيبر‌نوری</vt:lpstr>
      <vt:lpstr>منابع</vt:lpstr>
    </vt:vector>
  </TitlesOfParts>
  <Company>GENERAL IRAJ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general iraj</dc:creator>
  <cp:lastModifiedBy>Windows User</cp:lastModifiedBy>
  <cp:revision>3</cp:revision>
  <dcterms:created xsi:type="dcterms:W3CDTF">2014-02-27T16:24:11Z</dcterms:created>
  <dcterms:modified xsi:type="dcterms:W3CDTF">2018-06-13T14:34:16Z</dcterms:modified>
</cp:coreProperties>
</file>