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88" r:id="rId2"/>
    <p:sldId id="257" r:id="rId3"/>
    <p:sldId id="258" r:id="rId4"/>
    <p:sldId id="260" r:id="rId5"/>
    <p:sldId id="259" r:id="rId6"/>
    <p:sldId id="261" r:id="rId7"/>
    <p:sldId id="262" r:id="rId8"/>
    <p:sldId id="263" r:id="rId9"/>
    <p:sldId id="265" r:id="rId10"/>
    <p:sldId id="271" r:id="rId11"/>
    <p:sldId id="275" r:id="rId12"/>
    <p:sldId id="274" r:id="rId13"/>
    <p:sldId id="273" r:id="rId14"/>
    <p:sldId id="276" r:id="rId15"/>
    <p:sldId id="277" r:id="rId16"/>
    <p:sldId id="279" r:id="rId17"/>
    <p:sldId id="278" r:id="rId18"/>
    <p:sldId id="284" r:id="rId19"/>
    <p:sldId id="285" r:id="rId20"/>
    <p:sldId id="286" r:id="rId21"/>
    <p:sldId id="280" r:id="rId22"/>
    <p:sldId id="281" r:id="rId23"/>
    <p:sldId id="283" r:id="rId24"/>
    <p:sldId id="287" r:id="rId25"/>
    <p:sldId id="269"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7FD28188-10AC-4C99-96C2-1F2DB378DCE0}" type="datetimeFigureOut">
              <a:rPr lang="en-US" smtClean="0"/>
              <a:pPr/>
              <a:t>6/1/2020</a:t>
            </a:fld>
            <a:endParaRPr lang="en-US"/>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C3A9FA91-9E2D-4851-B88F-F5965C954D0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FD28188-10AC-4C99-96C2-1F2DB378DCE0}" type="datetimeFigureOut">
              <a:rPr lang="en-US" smtClean="0"/>
              <a:pPr/>
              <a:t>6/1/2020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3A9FA91-9E2D-4851-B88F-F5965C954D0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7FD28188-10AC-4C99-96C2-1F2DB378DCE0}" type="datetimeFigureOut">
              <a:rPr lang="en-US" smtClean="0"/>
              <a:pPr/>
              <a:t>6/1/2020</a:t>
            </a:fld>
            <a:endParaRPr lang="en-US"/>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p>
        </p:txBody>
      </p:sp>
      <p:sp>
        <p:nvSpPr>
          <p:cNvPr id="6" name="Slide Number Placeholder 5"/>
          <p:cNvSpPr>
            <a:spLocks noGrp="1"/>
          </p:cNvSpPr>
          <p:nvPr>
            <p:ph type="sldNum" sz="quarter" idx="12"/>
          </p:nvPr>
        </p:nvSpPr>
        <p:spPr>
          <a:xfrm>
            <a:off x="6733952" y="6555112"/>
            <a:ext cx="588336" cy="228600"/>
          </a:xfrm>
        </p:spPr>
        <p:txBody>
          <a:bodyPr/>
          <a:lstStyle>
            <a:extLst/>
          </a:lstStyle>
          <a:p>
            <a:fld id="{C3A9FA91-9E2D-4851-B88F-F5965C954D0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FD28188-10AC-4C99-96C2-1F2DB378DCE0}" type="datetimeFigureOut">
              <a:rPr lang="en-US" smtClean="0"/>
              <a:pPr/>
              <a:t>6/1/2020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C3A9FA91-9E2D-4851-B88F-F5965C954D0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FD28188-10AC-4C99-96C2-1F2DB378DCE0}" type="datetimeFigureOut">
              <a:rPr lang="en-US" smtClean="0"/>
              <a:pPr/>
              <a:t>6/1/2020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C3A9FA91-9E2D-4851-B88F-F5965C954D0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7FD28188-10AC-4C99-96C2-1F2DB378DCE0}" type="datetimeFigureOut">
              <a:rPr lang="en-US" smtClean="0"/>
              <a:pPr/>
              <a:t>6/1/2020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C3A9FA91-9E2D-4851-B88F-F5965C954D0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7FD28188-10AC-4C99-96C2-1F2DB378DCE0}" type="datetimeFigureOut">
              <a:rPr lang="en-US" smtClean="0"/>
              <a:pPr/>
              <a:t>6/1/2020</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a:p>
        </p:txBody>
      </p:sp>
      <p:sp>
        <p:nvSpPr>
          <p:cNvPr id="4" name="Slide Number Placeholder 3"/>
          <p:cNvSpPr>
            <a:spLocks noGrp="1"/>
          </p:cNvSpPr>
          <p:nvPr>
            <p:ph type="sldNum" sz="quarter" idx="12"/>
          </p:nvPr>
        </p:nvSpPr>
        <p:spPr/>
        <p:txBody>
          <a:bodyPr/>
          <a:lstStyle>
            <a:extLst/>
          </a:lstStyle>
          <a:p>
            <a:fld id="{C3A9FA91-9E2D-4851-B88F-F5965C954D0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FD28188-10AC-4C99-96C2-1F2DB378DCE0}" type="datetimeFigureOut">
              <a:rPr lang="en-US" smtClean="0"/>
              <a:pPr/>
              <a:t>6/1/2020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C3A9FA91-9E2D-4851-B88F-F5965C954D0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7FD28188-10AC-4C99-96C2-1F2DB378DCE0}" type="datetimeFigureOut">
              <a:rPr lang="en-US" smtClean="0"/>
              <a:pPr/>
              <a:t>6/1/2020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C3A9FA91-9E2D-4851-B88F-F5965C954D0E}" type="slidenum">
              <a:rPr lang="en-US" smtClean="0"/>
              <a:pPr/>
              <a:t>‹#›</a:t>
            </a:fld>
            <a:endParaRPr lang="en-US"/>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FD28188-10AC-4C99-96C2-1F2DB378DCE0}" type="datetimeFigureOut">
              <a:rPr lang="en-US" smtClean="0"/>
              <a:pPr/>
              <a:t>6/1/2020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3A9FA91-9E2D-4851-B88F-F5965C954D0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7FD28188-10AC-4C99-96C2-1F2DB378DCE0}" type="datetimeFigureOut">
              <a:rPr lang="en-US" smtClean="0"/>
              <a:pPr/>
              <a:t>6/1/2020</a:t>
            </a:fld>
            <a:endParaRPr lang="en-US"/>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US"/>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C3A9FA91-9E2D-4851-B88F-F5965C954D0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7FD28188-10AC-4C99-96C2-1F2DB378DCE0}" type="datetimeFigureOut">
              <a:rPr lang="en-US" smtClean="0"/>
              <a:pPr/>
              <a:t>6/1/2020</a:t>
            </a:fld>
            <a:endParaRPr lang="en-US"/>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C3A9FA91-9E2D-4851-B88F-F5965C954D0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286942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1037258"/>
          </a:xfrm>
        </p:spPr>
        <p:txBody>
          <a:bodyPr>
            <a:normAutofit/>
          </a:bodyPr>
          <a:lstStyle/>
          <a:p>
            <a:pPr algn="r" rtl="1"/>
            <a:r>
              <a:rPr lang="fa-IR" dirty="0" smtClean="0">
                <a:cs typeface="B Titr" pitchFamily="2" charset="-78"/>
              </a:rPr>
              <a:t>تکنیک های نزدیک ترین همسایه </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r>
              <a:rPr lang="fa-IR" sz="2400" dirty="0" smtClean="0">
                <a:cs typeface="B Nazanin" pitchFamily="2" charset="-78"/>
              </a:rPr>
              <a:t>تکنیکهای نزدیک ترین همسایه بر اساس مفهوم، تشابه شکل گرفته اند</a:t>
            </a:r>
            <a:endParaRPr lang="en-US" sz="2400" dirty="0" smtClean="0">
              <a:cs typeface="B Nazanin" pitchFamily="2" charset="-78"/>
            </a:endParaRPr>
          </a:p>
          <a:p>
            <a:pPr algn="just" rtl="1"/>
            <a:r>
              <a:rPr lang="fa-IR" sz="2800" b="1" dirty="0" smtClean="0">
                <a:solidFill>
                  <a:schemeClr val="bg2">
                    <a:lumMod val="50000"/>
                  </a:schemeClr>
                </a:solidFill>
                <a:cs typeface="B Nazanin" pitchFamily="2" charset="-78"/>
              </a:rPr>
              <a:t>استدلال مبتنی بر حافظه (</a:t>
            </a:r>
            <a:r>
              <a:rPr lang="en-US" sz="2800" b="1" dirty="0" smtClean="0">
                <a:solidFill>
                  <a:schemeClr val="bg2">
                    <a:lumMod val="50000"/>
                  </a:schemeClr>
                </a:solidFill>
                <a:cs typeface="B Nazanin" pitchFamily="2" charset="-78"/>
              </a:rPr>
              <a:t>MBR</a:t>
            </a:r>
            <a:r>
              <a:rPr lang="fa-IR" sz="2800" b="1" dirty="0" smtClean="0">
                <a:solidFill>
                  <a:schemeClr val="bg2">
                    <a:lumMod val="50000"/>
                  </a:schemeClr>
                </a:solidFill>
                <a:cs typeface="B Nazanin" pitchFamily="2" charset="-78"/>
              </a:rPr>
              <a:t>)</a:t>
            </a:r>
            <a:endParaRPr lang="en-US" sz="2800" b="1" dirty="0" smtClean="0">
              <a:solidFill>
                <a:schemeClr val="bg2">
                  <a:lumMod val="50000"/>
                </a:schemeClr>
              </a:solidFill>
              <a:cs typeface="B Nazanin" pitchFamily="2" charset="-78"/>
            </a:endParaRPr>
          </a:p>
          <a:p>
            <a:pPr algn="just" rtl="1">
              <a:buFont typeface="Wingdings" pitchFamily="2" charset="2"/>
              <a:buChar char="v"/>
            </a:pPr>
            <a:r>
              <a:rPr lang="fa-IR" sz="2800" dirty="0" smtClean="0">
                <a:cs typeface="B Nazanin" pitchFamily="2" charset="-78"/>
              </a:rPr>
              <a:t>استدلال مبتنی بر حافظه یکی از تکنیک های قدرتمند داده کاوی به شمار می رود که می توان از آن در حل مسائل گوناگون داده کاوی که مربوط به طبقه بندی یا تخمین زدن می باشد ، استفاده نمود . </a:t>
            </a:r>
            <a:endParaRPr lang="en-US" sz="2800" dirty="0" smtClean="0">
              <a:cs typeface="B Nazanin" pitchFamily="2" charset="-78"/>
            </a:endParaRPr>
          </a:p>
          <a:p>
            <a:pPr algn="just" rtl="1">
              <a:buFont typeface="Wingdings" pitchFamily="2" charset="2"/>
              <a:buChar char="v"/>
            </a:pPr>
            <a:r>
              <a:rPr lang="fa-IR" sz="2800" dirty="0" smtClean="0">
                <a:cs typeface="B Nazanin" pitchFamily="2" charset="-78"/>
              </a:rPr>
              <a:t>(استدلال مبتنی بر حافظه توانایی انسان در استدلال بر اساس تجربه، به توانایی او در شناخت و درک نمونه هایی مناسب که مربوط به گذشته است بستگی دارد.)</a:t>
            </a:r>
            <a:endParaRPr lang="en-US" sz="2800" dirty="0">
              <a:cs typeface="B Nazanin" pitchFamily="2" charset="-78"/>
            </a:endParaRP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457200" y="642918"/>
            <a:ext cx="7239000" cy="4605666"/>
          </a:xfrm>
        </p:spPr>
        <p:txBody>
          <a:bodyPr>
            <a:normAutofit/>
          </a:bodyPr>
          <a:lstStyle/>
          <a:p>
            <a:pPr algn="just" rtl="1">
              <a:buNone/>
            </a:pPr>
            <a:r>
              <a:rPr lang="fa-IR" sz="4000" b="1" dirty="0" smtClean="0">
                <a:solidFill>
                  <a:schemeClr val="bg2">
                    <a:lumMod val="50000"/>
                  </a:schemeClr>
                </a:solidFill>
                <a:cs typeface="B Nazanin" pitchFamily="2" charset="-78"/>
              </a:rPr>
              <a:t>مثال : </a:t>
            </a:r>
          </a:p>
          <a:p>
            <a:pPr algn="just" rtl="1">
              <a:buNone/>
            </a:pPr>
            <a:endParaRPr lang="fa-IR" sz="4000" b="1" dirty="0" smtClean="0">
              <a:solidFill>
                <a:schemeClr val="bg2">
                  <a:lumMod val="50000"/>
                </a:schemeClr>
              </a:solidFill>
              <a:cs typeface="B Nazanin" pitchFamily="2" charset="-78"/>
            </a:endParaRPr>
          </a:p>
          <a:p>
            <a:pPr algn="just" rtl="1">
              <a:buNone/>
            </a:pPr>
            <a:r>
              <a:rPr lang="fa-IR" sz="4000" dirty="0" smtClean="0">
                <a:cs typeface="B Nazanin" pitchFamily="2" charset="-78"/>
              </a:rPr>
              <a:t>پزشکی که یک بیماری را تشخیص می دهد. تحلیل گری که گزارش های بیمه تقلبی را شناسایی می کند. قارچ شناس که به دنبال نوع خاص از قارچ می گردد.</a:t>
            </a:r>
            <a:endParaRPr lang="en-US" sz="4000" dirty="0" smtClean="0">
              <a:cs typeface="B Nazanin" pitchFamily="2" charset="-78"/>
            </a:endParaRPr>
          </a:p>
          <a:p>
            <a:pPr algn="r" rtl="1"/>
            <a:endParaRPr lang="fa-IR" sz="4000" dirty="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800" decel="100000"/>
                                        <p:tgtEl>
                                          <p:spTgt spid="7">
                                            <p:txEl>
                                              <p:pRg st="0" end="0"/>
                                            </p:txEl>
                                          </p:spTgt>
                                        </p:tgtEl>
                                      </p:cBhvr>
                                    </p:animEffect>
                                    <p:anim calcmode="lin" valueType="num">
                                      <p:cBhvr>
                                        <p:cTn id="8" dur="800" decel="100000" fill="hold"/>
                                        <p:tgtEl>
                                          <p:spTgt spid="7">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7">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7">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800" decel="100000"/>
                                        <p:tgtEl>
                                          <p:spTgt spid="7">
                                            <p:txEl>
                                              <p:pRg st="2" end="2"/>
                                            </p:txEl>
                                          </p:spTgt>
                                        </p:tgtEl>
                                      </p:cBhvr>
                                    </p:animEffect>
                                    <p:anim calcmode="lin" valueType="num">
                                      <p:cBhvr>
                                        <p:cTn id="18" dur="800" decel="100000" fill="hold"/>
                                        <p:tgtEl>
                                          <p:spTgt spid="7">
                                            <p:txEl>
                                              <p:pRg st="2" end="2"/>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7">
                                            <p:txEl>
                                              <p:pRg st="2" end="2"/>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7">
                                            <p:txEl>
                                              <p:pRg st="2" end="2"/>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xEl>
                                              <p:pRg st="2" end="2"/>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xEl>
                                              <p:pRg st="2" end="2"/>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322902"/>
            <a:ext cx="7239000" cy="1037258"/>
          </a:xfrm>
        </p:spPr>
        <p:txBody>
          <a:bodyPr>
            <a:normAutofit/>
          </a:bodyPr>
          <a:lstStyle/>
          <a:p>
            <a:pPr algn="r" rtl="1"/>
            <a:r>
              <a:rPr lang="fa-IR" dirty="0" smtClean="0">
                <a:cs typeface="B Titr" pitchFamily="2" charset="-78"/>
              </a:rPr>
              <a:t>کاربردهای </a:t>
            </a:r>
            <a:r>
              <a:rPr lang="en-US" dirty="0" smtClean="0">
                <a:cs typeface="B Titr" pitchFamily="2" charset="-78"/>
              </a:rPr>
              <a:t>MBR</a:t>
            </a:r>
            <a:endParaRPr lang="en-US" dirty="0">
              <a:cs typeface="B Titr" pitchFamily="2" charset="-78"/>
            </a:endParaRPr>
          </a:p>
        </p:txBody>
      </p:sp>
      <p:sp>
        <p:nvSpPr>
          <p:cNvPr id="3" name="Content Placeholder 2"/>
          <p:cNvSpPr>
            <a:spLocks noGrp="1"/>
          </p:cNvSpPr>
          <p:nvPr>
            <p:ph idx="1"/>
          </p:nvPr>
        </p:nvSpPr>
        <p:spPr>
          <a:xfrm>
            <a:off x="214282" y="928694"/>
            <a:ext cx="7786742" cy="5643578"/>
          </a:xfrm>
        </p:spPr>
        <p:txBody>
          <a:bodyPr>
            <a:normAutofit/>
          </a:bodyPr>
          <a:lstStyle/>
          <a:p>
            <a:pPr algn="r" rtl="1"/>
            <a:r>
              <a:rPr lang="fa-IR" dirty="0" smtClean="0">
                <a:cs typeface="B Nazanin" pitchFamily="2" charset="-78"/>
              </a:rPr>
              <a:t>- </a:t>
            </a:r>
            <a:r>
              <a:rPr lang="fa-IR" b="1" dirty="0" smtClean="0">
                <a:solidFill>
                  <a:schemeClr val="bg2">
                    <a:lumMod val="50000"/>
                  </a:schemeClr>
                </a:solidFill>
                <a:cs typeface="B Nazanin" pitchFamily="2" charset="-78"/>
              </a:rPr>
              <a:t>تشخیص تقلب: </a:t>
            </a:r>
            <a:r>
              <a:rPr lang="fa-IR" dirty="0" smtClean="0">
                <a:cs typeface="B Nazanin" pitchFamily="2" charset="-78"/>
              </a:rPr>
              <a:t>موارد جدید تقلب احتمالاً شبیه به موارد شناخته شده قبلی می باشد.</a:t>
            </a:r>
          </a:p>
          <a:p>
            <a:pPr algn="r" rtl="1">
              <a:buNone/>
            </a:pPr>
            <a:endParaRPr lang="en-US" dirty="0" smtClean="0">
              <a:cs typeface="B Nazanin" pitchFamily="2" charset="-78"/>
            </a:endParaRPr>
          </a:p>
          <a:p>
            <a:pPr algn="r" rtl="1"/>
            <a:r>
              <a:rPr lang="fa-IR" b="1" dirty="0" smtClean="0">
                <a:solidFill>
                  <a:schemeClr val="bg2">
                    <a:lumMod val="50000"/>
                  </a:schemeClr>
                </a:solidFill>
                <a:cs typeface="B Nazanin" pitchFamily="2" charset="-78"/>
              </a:rPr>
              <a:t>- پیش بینی پاسخ گویی مشتری: </a:t>
            </a:r>
            <a:r>
              <a:rPr lang="fa-IR" dirty="0" smtClean="0">
                <a:cs typeface="B Nazanin" pitchFamily="2" charset="-78"/>
              </a:rPr>
              <a:t>مشترهای جدیدی که قرار است به یک پیشنهاد پاسخ دهند. احتمالاً دارای رفتاری مشابه با مشتریانی هستند که قبلاً پاسخ داده اند.</a:t>
            </a:r>
          </a:p>
          <a:p>
            <a:pPr algn="r" rtl="1"/>
            <a:endParaRPr lang="en-US" dirty="0" smtClean="0">
              <a:cs typeface="B Nazanin" pitchFamily="2" charset="-78"/>
            </a:endParaRPr>
          </a:p>
          <a:p>
            <a:pPr algn="r" rtl="1"/>
            <a:r>
              <a:rPr lang="fa-IR" dirty="0" smtClean="0">
                <a:cs typeface="B Nazanin" pitchFamily="2" charset="-78"/>
              </a:rPr>
              <a:t>- </a:t>
            </a:r>
            <a:r>
              <a:rPr lang="fa-IR" b="1" dirty="0" smtClean="0">
                <a:solidFill>
                  <a:schemeClr val="bg2">
                    <a:lumMod val="50000"/>
                  </a:schemeClr>
                </a:solidFill>
                <a:cs typeface="B Nazanin" pitchFamily="2" charset="-78"/>
              </a:rPr>
              <a:t>درمان پزشکی: </a:t>
            </a:r>
            <a:r>
              <a:rPr lang="fa-IR" dirty="0" smtClean="0">
                <a:cs typeface="B Nazanin" pitchFamily="2" charset="-78"/>
              </a:rPr>
              <a:t>بهترین درمان برای یک بیمار احتمالاً همان درمانی است که بهترین نتایج را برای بیماران مشابه به همراه داشته است.</a:t>
            </a:r>
          </a:p>
          <a:p>
            <a:pPr algn="r" rtl="1"/>
            <a:endParaRPr lang="en-US" dirty="0" smtClean="0">
              <a:cs typeface="B Nazanin" pitchFamily="2" charset="-78"/>
            </a:endParaRPr>
          </a:p>
          <a:p>
            <a:pPr algn="r" rtl="1"/>
            <a:r>
              <a:rPr lang="fa-IR" dirty="0" smtClean="0">
                <a:cs typeface="B Nazanin" pitchFamily="2" charset="-78"/>
              </a:rPr>
              <a:t>- </a:t>
            </a:r>
            <a:r>
              <a:rPr lang="fa-IR" b="1" dirty="0" smtClean="0">
                <a:solidFill>
                  <a:schemeClr val="bg2">
                    <a:lumMod val="50000"/>
                  </a:schemeClr>
                </a:solidFill>
                <a:cs typeface="B Nazanin" pitchFamily="2" charset="-78"/>
              </a:rPr>
              <a:t>طبقه بندی پاسخ ها: </a:t>
            </a:r>
            <a:r>
              <a:rPr lang="fa-IR" dirty="0" smtClean="0">
                <a:cs typeface="B Nazanin" pitchFamily="2" charset="-78"/>
              </a:rPr>
              <a:t>پاسخ هایی که متن- آزاد هستند، مانند شکایاتی که از طرف مشتری ها ارائه می شود را  می بایست در قالب مجموعه ای شخص و ثابت از کدها طبقه بندی کرد. می تواند پاسخ های متن- آزاد را پردازش کرده و کدهای مناسب را تخصیص دهد.</a:t>
            </a:r>
            <a:endParaRPr lang="en-US" dirty="0" smtClean="0">
              <a:cs typeface="B Nazanin" pitchFamily="2" charset="-78"/>
            </a:endParaRPr>
          </a:p>
          <a:p>
            <a:pPr algn="r" rtl="1"/>
            <a:endParaRPr lang="en-US" dirty="0">
              <a:cs typeface="B Nazanin" pitchFamily="2" charset="-78"/>
            </a:endParaRPr>
          </a:p>
        </p:txBody>
      </p:sp>
    </p:spTree>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8" presetClass="entr" presetSubtype="0" accel="5000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 dur="1000" fill="hold"/>
                                        <p:tgtEl>
                                          <p:spTgt spid="3">
                                            <p:txEl>
                                              <p:pRg st="0" end="0"/>
                                            </p:txEl>
                                          </p:spTgt>
                                        </p:tgtEl>
                                        <p:attrNameLst>
                                          <p:attrName>ppt_x</p:attrName>
                                        </p:attrNameLst>
                                      </p:cBhvr>
                                      <p:tavLst>
                                        <p:tav tm="0">
                                          <p:val>
                                            <p:fltVal val="-1"/>
                                          </p:val>
                                        </p:tav>
                                        <p:tav tm="50000">
                                          <p:val>
                                            <p:fltVal val="0.95"/>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8" presetClass="entr" presetSubtype="0" accel="5000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 dur="1000" fill="hold"/>
                                        <p:tgtEl>
                                          <p:spTgt spid="3">
                                            <p:txEl>
                                              <p:pRg st="2" end="2"/>
                                            </p:txEl>
                                          </p:spTgt>
                                        </p:tgtEl>
                                        <p:attrNameLst>
                                          <p:attrName>ppt_x</p:attrName>
                                        </p:attrNameLst>
                                      </p:cBhvr>
                                      <p:tavLst>
                                        <p:tav tm="0">
                                          <p:val>
                                            <p:fltVal val="-1"/>
                                          </p:val>
                                        </p:tav>
                                        <p:tav tm="50000">
                                          <p:val>
                                            <p:fltVal val="0.95"/>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
                                          </p:val>
                                        </p:tav>
                                        <p:tav tm="100000">
                                          <p:val>
                                            <p:strVal val="#ppt_y"/>
                                          </p:val>
                                        </p:tav>
                                      </p:tavLst>
                                    </p:anim>
                                    <p:animEffect transition="in" filter="fade">
                                      <p:cBhvr>
                                        <p:cTn id="24" dur="10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8" presetClass="entr" presetSubtype="0" accel="5000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p:cTn id="29" dur="1000" fill="hold"/>
                                        <p:tgtEl>
                                          <p:spTgt spid="3">
                                            <p:txEl>
                                              <p:pRg st="4" end="4"/>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0" dur="1000" fill="hold"/>
                                        <p:tgtEl>
                                          <p:spTgt spid="3">
                                            <p:txEl>
                                              <p:pRg st="4" end="4"/>
                                            </p:txEl>
                                          </p:spTgt>
                                        </p:tgtEl>
                                        <p:attrNameLst>
                                          <p:attrName>ppt_x</p:attrName>
                                        </p:attrNameLst>
                                      </p:cBhvr>
                                      <p:tavLst>
                                        <p:tav tm="0">
                                          <p:val>
                                            <p:fltVal val="-1"/>
                                          </p:val>
                                        </p:tav>
                                        <p:tav tm="50000">
                                          <p:val>
                                            <p:fltVal val="0.95"/>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
                                          </p:val>
                                        </p:tav>
                                        <p:tav tm="100000">
                                          <p:val>
                                            <p:strVal val="#ppt_y"/>
                                          </p:val>
                                        </p:tav>
                                      </p:tavLst>
                                    </p:anim>
                                    <p:animEffect transition="in" filter="fade">
                                      <p:cBhvr>
                                        <p:cTn id="32" dur="1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8" presetClass="entr" presetSubtype="0" accel="5000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p:cTn id="37" dur="1000" fill="hold"/>
                                        <p:tgtEl>
                                          <p:spTgt spid="3">
                                            <p:txEl>
                                              <p:pRg st="6" end="6"/>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 dur="1000" fill="hold"/>
                                        <p:tgtEl>
                                          <p:spTgt spid="3">
                                            <p:txEl>
                                              <p:pRg st="6" end="6"/>
                                            </p:txEl>
                                          </p:spTgt>
                                        </p:tgtEl>
                                        <p:attrNameLst>
                                          <p:attrName>ppt_x</p:attrName>
                                        </p:attrNameLst>
                                      </p:cBhvr>
                                      <p:tavLst>
                                        <p:tav tm="0">
                                          <p:val>
                                            <p:fltVal val="-1"/>
                                          </p:val>
                                        </p:tav>
                                        <p:tav tm="50000">
                                          <p:val>
                                            <p:fltVal val="0.95"/>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
                                          </p:val>
                                        </p:tav>
                                        <p:tav tm="100000">
                                          <p:val>
                                            <p:strVal val="#ppt_y"/>
                                          </p:val>
                                        </p:tav>
                                      </p:tavLst>
                                    </p:anim>
                                    <p:animEffect transition="in" filter="fade">
                                      <p:cBhvr>
                                        <p:cTn id="40"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680068"/>
          </a:xfrm>
        </p:spPr>
        <p:txBody>
          <a:bodyPr>
            <a:normAutofit/>
          </a:bodyPr>
          <a:lstStyle/>
          <a:p>
            <a:pPr algn="ctr" rtl="1"/>
            <a:r>
              <a:rPr lang="fa-IR" dirty="0" smtClean="0">
                <a:cs typeface="B Titr" pitchFamily="2" charset="-78"/>
              </a:rPr>
              <a:t>نقاط قوت </a:t>
            </a:r>
            <a:r>
              <a:rPr lang="en-US" dirty="0" smtClean="0">
                <a:cs typeface="B Titr" pitchFamily="2" charset="-78"/>
              </a:rPr>
              <a:t>MBR</a:t>
            </a:r>
            <a:endParaRPr lang="en-US" dirty="0">
              <a:cs typeface="B Titr" pitchFamily="2" charset="-78"/>
            </a:endParaRPr>
          </a:p>
        </p:txBody>
      </p:sp>
      <p:sp>
        <p:nvSpPr>
          <p:cNvPr id="3" name="Content Placeholder 2"/>
          <p:cNvSpPr>
            <a:spLocks noGrp="1"/>
          </p:cNvSpPr>
          <p:nvPr>
            <p:ph idx="1"/>
          </p:nvPr>
        </p:nvSpPr>
        <p:spPr>
          <a:xfrm>
            <a:off x="457200" y="1285860"/>
            <a:ext cx="7686700" cy="5169876"/>
          </a:xfrm>
        </p:spPr>
        <p:txBody>
          <a:bodyPr>
            <a:normAutofit/>
          </a:bodyPr>
          <a:lstStyle/>
          <a:p>
            <a:pPr algn="just" rtl="1"/>
            <a:r>
              <a:rPr lang="fa-IR" dirty="0" smtClean="0">
                <a:cs typeface="B Nazanin" pitchFamily="2" charset="-78"/>
              </a:rPr>
              <a:t>- یکی از نقاط قوت </a:t>
            </a:r>
            <a:r>
              <a:rPr lang="en-US" dirty="0" smtClean="0">
                <a:cs typeface="B Nazanin" pitchFamily="2" charset="-78"/>
              </a:rPr>
              <a:t>MBR</a:t>
            </a:r>
            <a:r>
              <a:rPr lang="fa-IR" dirty="0" smtClean="0">
                <a:cs typeface="B Nazanin" pitchFamily="2" charset="-78"/>
              </a:rPr>
              <a:t>، </a:t>
            </a:r>
            <a:r>
              <a:rPr lang="fa-IR" u="sng" dirty="0" smtClean="0">
                <a:solidFill>
                  <a:schemeClr val="bg2">
                    <a:lumMod val="50000"/>
                  </a:schemeClr>
                </a:solidFill>
                <a:cs typeface="B Nazanin" pitchFamily="2" charset="-78"/>
              </a:rPr>
              <a:t>توانایی آن در استفاده از داده ها به همان شکلی که هستند</a:t>
            </a:r>
            <a:r>
              <a:rPr lang="fa-IR" dirty="0" smtClean="0">
                <a:cs typeface="B Nazanin" pitchFamily="2" charset="-78"/>
              </a:rPr>
              <a:t> می باشد. </a:t>
            </a:r>
            <a:endParaRPr lang="en-US" dirty="0" smtClean="0">
              <a:cs typeface="B Nazanin" pitchFamily="2" charset="-78"/>
            </a:endParaRPr>
          </a:p>
          <a:p>
            <a:pPr algn="just" rtl="1"/>
            <a:r>
              <a:rPr lang="fa-IR" dirty="0" smtClean="0">
                <a:cs typeface="B Nazanin" pitchFamily="2" charset="-78"/>
              </a:rPr>
              <a:t>- یکی دیگر از نقاط قوت </a:t>
            </a:r>
            <a:r>
              <a:rPr lang="en-US" dirty="0" smtClean="0">
                <a:cs typeface="B Nazanin" pitchFamily="2" charset="-78"/>
              </a:rPr>
              <a:t>MBR</a:t>
            </a:r>
            <a:r>
              <a:rPr lang="fa-IR" dirty="0" smtClean="0">
                <a:cs typeface="B Nazanin" pitchFamily="2" charset="-78"/>
              </a:rPr>
              <a:t>، </a:t>
            </a:r>
            <a:r>
              <a:rPr lang="fa-IR" u="sng" dirty="0" smtClean="0">
                <a:solidFill>
                  <a:schemeClr val="bg2">
                    <a:lumMod val="50000"/>
                  </a:schemeClr>
                </a:solidFill>
                <a:cs typeface="B Nazanin" pitchFamily="2" charset="-78"/>
              </a:rPr>
              <a:t>توانایی آن در سازگاری </a:t>
            </a:r>
            <a:r>
              <a:rPr lang="fa-IR" dirty="0" smtClean="0">
                <a:cs typeface="B Nazanin" pitchFamily="2" charset="-78"/>
              </a:rPr>
              <a:t>است.</a:t>
            </a:r>
          </a:p>
          <a:p>
            <a:pPr algn="ctr" rtl="1">
              <a:buNone/>
            </a:pPr>
            <a:endParaRPr lang="fa-IR" sz="20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Titr" pitchFamily="2" charset="-78"/>
            </a:endParaRPr>
          </a:p>
          <a:p>
            <a:pPr algn="ctr" rtl="1">
              <a:buNone/>
            </a:pPr>
            <a:r>
              <a:rPr lang="fa-IR" sz="38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Titr" pitchFamily="2" charset="-78"/>
              </a:rPr>
              <a:t>مشکلات استفاده از </a:t>
            </a:r>
            <a:r>
              <a:rPr lang="en-US" sz="38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Titr" pitchFamily="2" charset="-78"/>
              </a:rPr>
              <a:t>MBR</a:t>
            </a:r>
            <a:endParaRPr lang="fa-IR" sz="38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Titr" pitchFamily="2" charset="-78"/>
            </a:endParaRPr>
          </a:p>
          <a:p>
            <a:pPr algn="ctr" rtl="1">
              <a:buNone/>
            </a:pPr>
            <a:endParaRPr lang="en-US" sz="14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Titr" pitchFamily="2" charset="-78"/>
            </a:endParaRPr>
          </a:p>
          <a:p>
            <a:pPr algn="just" rtl="1"/>
            <a:r>
              <a:rPr lang="fa-IR" dirty="0" smtClean="0">
                <a:cs typeface="B Nazanin" pitchFamily="2" charset="-78"/>
              </a:rPr>
              <a:t>به طور کلی در هنگام استفاده از </a:t>
            </a:r>
            <a:r>
              <a:rPr lang="en-US" dirty="0" smtClean="0">
                <a:cs typeface="B Nazanin" pitchFamily="2" charset="-78"/>
              </a:rPr>
              <a:t>MBR</a:t>
            </a:r>
            <a:r>
              <a:rPr lang="fa-IR" dirty="0" smtClean="0">
                <a:cs typeface="B Nazanin" pitchFamily="2" charset="-78"/>
              </a:rPr>
              <a:t> با انتخاب های مختلفی روبرو هستیم.</a:t>
            </a:r>
            <a:endParaRPr lang="en-US" dirty="0" smtClean="0">
              <a:cs typeface="B Nazanin" pitchFamily="2" charset="-78"/>
            </a:endParaRPr>
          </a:p>
          <a:p>
            <a:pPr algn="just" rtl="1">
              <a:buNone/>
            </a:pPr>
            <a:r>
              <a:rPr lang="fa-IR" b="1" dirty="0" smtClean="0">
                <a:solidFill>
                  <a:schemeClr val="accent2">
                    <a:lumMod val="50000"/>
                  </a:schemeClr>
                </a:solidFill>
                <a:cs typeface="B Nazanin" pitchFamily="2" charset="-78"/>
              </a:rPr>
              <a:t>1- انتخاب یک مجموعه آموزشی مناسب</a:t>
            </a:r>
            <a:endParaRPr lang="en-US" b="1" dirty="0" smtClean="0">
              <a:solidFill>
                <a:schemeClr val="accent2">
                  <a:lumMod val="50000"/>
                </a:schemeClr>
              </a:solidFill>
              <a:cs typeface="B Nazanin" pitchFamily="2" charset="-78"/>
            </a:endParaRPr>
          </a:p>
          <a:p>
            <a:pPr algn="just" rtl="1">
              <a:buNone/>
            </a:pPr>
            <a:r>
              <a:rPr lang="fa-IR" b="1" dirty="0" smtClean="0">
                <a:solidFill>
                  <a:schemeClr val="accent2">
                    <a:lumMod val="50000"/>
                  </a:schemeClr>
                </a:solidFill>
                <a:cs typeface="B Nazanin" pitchFamily="2" charset="-78"/>
              </a:rPr>
              <a:t>2- انتخاب موثرترین روش برای ارائه رکوردهای آموزشی</a:t>
            </a:r>
            <a:endParaRPr lang="en-US" b="1" dirty="0" smtClean="0">
              <a:solidFill>
                <a:schemeClr val="accent2">
                  <a:lumMod val="50000"/>
                </a:schemeClr>
              </a:solidFill>
              <a:cs typeface="B Nazanin" pitchFamily="2" charset="-78"/>
            </a:endParaRPr>
          </a:p>
          <a:p>
            <a:pPr algn="just" rtl="1">
              <a:buNone/>
            </a:pPr>
            <a:r>
              <a:rPr lang="fa-IR" b="1" dirty="0" smtClean="0">
                <a:solidFill>
                  <a:schemeClr val="accent2">
                    <a:lumMod val="50000"/>
                  </a:schemeClr>
                </a:solidFill>
                <a:cs typeface="B Nazanin" pitchFamily="2" charset="-78"/>
              </a:rPr>
              <a:t>3- انتخاب تابع فاصله، تابع ترکیب و تعداد همسایه ها</a:t>
            </a:r>
            <a:endParaRPr lang="en-US" b="1" dirty="0">
              <a:solidFill>
                <a:schemeClr val="accent2">
                  <a:lumMod val="50000"/>
                </a:schemeClr>
              </a:solidFill>
              <a:cs typeface="B Nazanin" pitchFamily="2" charset="-78"/>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 calcmode="lin" valueType="num">
                                      <p:cBhvr additive="base">
                                        <p:cTn id="3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 calcmode="lin" valueType="num">
                                      <p:cBhvr additive="base">
                                        <p:cTn id="3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3">
                                            <p:txEl>
                                              <p:pRg st="8" end="8"/>
                                            </p:txEl>
                                          </p:spTgt>
                                        </p:tgtEl>
                                        <p:attrNameLst>
                                          <p:attrName>style.visibility</p:attrName>
                                        </p:attrNameLst>
                                      </p:cBhvr>
                                      <p:to>
                                        <p:strVal val="visible"/>
                                      </p:to>
                                    </p:set>
                                    <p:anim calcmode="lin" valueType="num">
                                      <p:cBhvr additive="base">
                                        <p:cTn id="48"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0"/>
            <a:ext cx="7810504" cy="965820"/>
          </a:xfrm>
        </p:spPr>
        <p:txBody>
          <a:bodyPr>
            <a:normAutofit/>
          </a:bodyPr>
          <a:lstStyle/>
          <a:p>
            <a:pPr algn="ctr" rtl="1"/>
            <a:r>
              <a:rPr lang="fa-IR" dirty="0" smtClean="0">
                <a:cs typeface="B Titr" pitchFamily="2" charset="-78"/>
              </a:rPr>
              <a:t>مجموعه آموزش مناسب</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buFont typeface="Wingdings" pitchFamily="2" charset="2"/>
              <a:buChar char="v"/>
            </a:pPr>
            <a:r>
              <a:rPr lang="fa-IR" sz="3200" dirty="0" smtClean="0">
                <a:cs typeface="B Nazanin" pitchFamily="2" charset="-78"/>
              </a:rPr>
              <a:t>- به نظر می رسد انتخاب یک مجموعه آموزشی مناسب، مهم ترین مرحله در </a:t>
            </a:r>
            <a:r>
              <a:rPr lang="en-US" sz="3200" dirty="0" smtClean="0">
                <a:cs typeface="B Nazanin" pitchFamily="2" charset="-78"/>
              </a:rPr>
              <a:t>MBR</a:t>
            </a:r>
            <a:r>
              <a:rPr lang="fa-IR" sz="3200" dirty="0" smtClean="0">
                <a:cs typeface="B Nazanin" pitchFamily="2" charset="-78"/>
              </a:rPr>
              <a:t> باشد.</a:t>
            </a:r>
            <a:endParaRPr lang="en-US" sz="3200" dirty="0" smtClean="0">
              <a:cs typeface="B Nazanin" pitchFamily="2" charset="-78"/>
            </a:endParaRPr>
          </a:p>
          <a:p>
            <a:pPr algn="just" rtl="1">
              <a:buFont typeface="Wingdings" pitchFamily="2" charset="2"/>
              <a:buChar char="v"/>
            </a:pPr>
            <a:r>
              <a:rPr lang="fa-IR" sz="3200" dirty="0" smtClean="0">
                <a:cs typeface="B Nazanin" pitchFamily="2" charset="-78"/>
              </a:rPr>
              <a:t>مجموعه آموزشی، مجموعه ای از رکوردهای تاریخی میباشد. مجموعه آموزشی می بایست جمعیت را به خوبی پوشش دهد تا نزدیک ترین همسایه های یک رکورد نامعلوم به منظور اینجاد پیش بینی های مختلف مفید واقع شوند.</a:t>
            </a:r>
            <a:endParaRPr lang="en-US" sz="3200" dirty="0" smtClean="0">
              <a:cs typeface="B Nazanin" pitchFamily="2" charset="-78"/>
            </a:endParaRPr>
          </a:p>
          <a:p>
            <a:pPr algn="just" rtl="1"/>
            <a:endParaRPr lang="en-US" sz="3200" dirty="0">
              <a:cs typeface="B Nazanin" pitchFamily="2" charset="-78"/>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iterate type="lt">
                                    <p:tmPct val="0"/>
                                  </p:iterate>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iterate type="lt">
                                    <p:tmPct val="0"/>
                                  </p:iterate>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822944"/>
          </a:xfrm>
        </p:spPr>
        <p:txBody>
          <a:bodyPr>
            <a:normAutofit/>
          </a:bodyPr>
          <a:lstStyle/>
          <a:p>
            <a:pPr algn="ctr" rtl="1"/>
            <a:r>
              <a:rPr lang="fa-IR" dirty="0" smtClean="0">
                <a:cs typeface="B Titr" pitchFamily="2" charset="-78"/>
              </a:rPr>
              <a:t>ارائه رکوردهای آموزشی</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lnSpc>
                <a:spcPct val="150000"/>
              </a:lnSpc>
            </a:pPr>
            <a:r>
              <a:rPr lang="fa-IR" sz="4000" dirty="0" smtClean="0">
                <a:cs typeface="B Nazanin" pitchFamily="2" charset="-78"/>
              </a:rPr>
              <a:t>- روش دیگری که برای بهبود کارایی </a:t>
            </a:r>
            <a:r>
              <a:rPr lang="en-US" sz="4000" dirty="0" smtClean="0">
                <a:cs typeface="B Nazanin" pitchFamily="2" charset="-78"/>
              </a:rPr>
              <a:t> MBR</a:t>
            </a:r>
            <a:r>
              <a:rPr lang="fa-IR" sz="4000" dirty="0" smtClean="0">
                <a:cs typeface="B Nazanin" pitchFamily="2" charset="-78"/>
              </a:rPr>
              <a:t> می توان به کار بست ، کاستن از تعداد رکوردها در مجموعه آموزشی میباشد.</a:t>
            </a:r>
            <a:endParaRPr lang="en-US" sz="4000" dirty="0" smtClean="0">
              <a:cs typeface="B Nazanin" pitchFamily="2" charset="-78"/>
            </a:endParaRPr>
          </a:p>
          <a:p>
            <a:pPr algn="just" rtl="1"/>
            <a:endParaRPr lang="en-US" sz="4000" dirty="0">
              <a:cs typeface="B Nazanin" pitchFamily="2" charset="-78"/>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320040"/>
            <a:ext cx="7481918" cy="894382"/>
          </a:xfrm>
        </p:spPr>
        <p:txBody>
          <a:bodyPr>
            <a:noAutofit/>
          </a:bodyPr>
          <a:lstStyle/>
          <a:p>
            <a:pPr algn="ctr" rtl="1">
              <a:lnSpc>
                <a:spcPct val="115000"/>
              </a:lnSpc>
              <a:spcAft>
                <a:spcPts val="1000"/>
              </a:spcAft>
            </a:pPr>
            <a:r>
              <a:rPr lang="fa-IR" sz="3200" dirty="0" smtClean="0">
                <a:latin typeface="Calibri"/>
                <a:ea typeface="Calibri"/>
                <a:cs typeface="B Titr" pitchFamily="2" charset="-78"/>
              </a:rPr>
              <a:t> تعیین تابع فاصله، تابع ترکیب و تعداد همسایه</a:t>
            </a:r>
            <a:endParaRPr lang="en-US" sz="2000" dirty="0">
              <a:latin typeface="Calibri"/>
              <a:ea typeface="Calibri"/>
              <a:cs typeface="B Titr" pitchFamily="2" charset="-78"/>
            </a:endParaRPr>
          </a:p>
        </p:txBody>
      </p:sp>
      <p:sp>
        <p:nvSpPr>
          <p:cNvPr id="3" name="Content Placeholder 2"/>
          <p:cNvSpPr>
            <a:spLocks noGrp="1"/>
          </p:cNvSpPr>
          <p:nvPr>
            <p:ph idx="1"/>
          </p:nvPr>
        </p:nvSpPr>
        <p:spPr/>
        <p:txBody>
          <a:bodyPr>
            <a:normAutofit/>
          </a:bodyPr>
          <a:lstStyle/>
          <a:p>
            <a:pPr algn="just" rtl="1">
              <a:lnSpc>
                <a:spcPct val="115000"/>
              </a:lnSpc>
              <a:spcAft>
                <a:spcPts val="1000"/>
              </a:spcAft>
            </a:pPr>
            <a:r>
              <a:rPr lang="fa-IR" sz="4000" dirty="0" smtClean="0">
                <a:latin typeface="Calibri"/>
                <a:ea typeface="Calibri"/>
                <a:cs typeface="B Nazanin" pitchFamily="2" charset="-78"/>
              </a:rPr>
              <a:t>تابع فاصله تابع ترکیب و تعداد همسایه ها اجزای اصلی </a:t>
            </a:r>
            <a:r>
              <a:rPr lang="en-US" sz="4000" dirty="0" smtClean="0">
                <a:latin typeface="Calibri"/>
                <a:ea typeface="Calibri"/>
                <a:cs typeface="B Nazanin" pitchFamily="2" charset="-78"/>
              </a:rPr>
              <a:t>MBR</a:t>
            </a:r>
            <a:r>
              <a:rPr lang="en-US" sz="4000" dirty="0" smtClean="0">
                <a:latin typeface="B Nazanin"/>
                <a:ea typeface="Calibri"/>
                <a:cs typeface="B Nazanin" pitchFamily="2" charset="-78"/>
              </a:rPr>
              <a:t> </a:t>
            </a:r>
            <a:r>
              <a:rPr lang="fa-IR" sz="4000" dirty="0" smtClean="0">
                <a:latin typeface="B Nazanin"/>
                <a:ea typeface="Calibri"/>
                <a:cs typeface="B Nazanin" pitchFamily="2" charset="-78"/>
              </a:rPr>
              <a:t> هستند. با توجه به این موارد است که یک مجموعه از رکوردهای تاریخی می تواند بسیار مفید واقع شده یا آن که اصلاً کارایی نداشته باشد.</a:t>
            </a:r>
            <a:endParaRPr lang="en-US" sz="2800" dirty="0" smtClean="0">
              <a:latin typeface="Calibri"/>
              <a:ea typeface="Calibri"/>
              <a:cs typeface="B Nazanin" pitchFamily="2" charset="-78"/>
            </a:endParaRPr>
          </a:p>
          <a:p>
            <a:pPr algn="just" rtl="1">
              <a:buNone/>
            </a:pPr>
            <a:endParaRPr lang="en-US" sz="3600" dirty="0">
              <a:cs typeface="B Nazanin" pitchFamily="2" charset="-78"/>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28612"/>
            <a:ext cx="7239000" cy="1143000"/>
          </a:xfrm>
        </p:spPr>
        <p:txBody>
          <a:bodyPr>
            <a:noAutofit/>
          </a:bodyPr>
          <a:lstStyle/>
          <a:p>
            <a:pPr algn="ctr" rtl="1"/>
            <a:r>
              <a:rPr lang="fa-IR" sz="4400" dirty="0" smtClean="0">
                <a:latin typeface="Calibri"/>
                <a:ea typeface="Calibri"/>
                <a:cs typeface="B Titr" pitchFamily="2" charset="-78"/>
              </a:rPr>
              <a:t>به کارگیری </a:t>
            </a:r>
            <a:r>
              <a:rPr lang="en-US" sz="4400" dirty="0" smtClean="0">
                <a:latin typeface="Calibri"/>
                <a:ea typeface="Calibri"/>
                <a:cs typeface="B Titr" pitchFamily="2" charset="-78"/>
              </a:rPr>
              <a:t>MBR</a:t>
            </a:r>
            <a:r>
              <a:rPr lang="fa-IR" sz="4400" dirty="0" smtClean="0">
                <a:latin typeface="Calibri"/>
                <a:ea typeface="Calibri"/>
                <a:cs typeface="B Titr" pitchFamily="2" charset="-78"/>
              </a:rPr>
              <a:t> در تخصیص کدها به گزارش های خبری</a:t>
            </a:r>
            <a:endParaRPr lang="en-US" sz="4400" dirty="0">
              <a:cs typeface="B Titr" pitchFamily="2" charset="-78"/>
            </a:endParaRPr>
          </a:p>
        </p:txBody>
      </p:sp>
      <p:sp>
        <p:nvSpPr>
          <p:cNvPr id="3" name="Content Placeholder 2"/>
          <p:cNvSpPr>
            <a:spLocks noGrp="1"/>
          </p:cNvSpPr>
          <p:nvPr>
            <p:ph idx="1"/>
          </p:nvPr>
        </p:nvSpPr>
        <p:spPr>
          <a:xfrm>
            <a:off x="0" y="1928802"/>
            <a:ext cx="8072462" cy="3891286"/>
          </a:xfrm>
        </p:spPr>
        <p:txBody>
          <a:bodyPr>
            <a:normAutofit/>
          </a:bodyPr>
          <a:lstStyle/>
          <a:p>
            <a:pPr algn="r" rtl="1">
              <a:buNone/>
            </a:pPr>
            <a:r>
              <a:rPr lang="fa-IR" sz="3600" dirty="0" smtClean="0">
                <a:cs typeface="B Nazanin" pitchFamily="2" charset="-78"/>
              </a:rPr>
              <a:t>1- انتخاب مجموعه آموزشی</a:t>
            </a:r>
            <a:endParaRPr lang="en-US" sz="3600" dirty="0" smtClean="0">
              <a:cs typeface="B Nazanin" pitchFamily="2" charset="-78"/>
            </a:endParaRPr>
          </a:p>
          <a:p>
            <a:pPr algn="r" rtl="1">
              <a:buNone/>
            </a:pPr>
            <a:r>
              <a:rPr lang="fa-IR" sz="3600" dirty="0" smtClean="0">
                <a:cs typeface="B Nazanin" pitchFamily="2" charset="-78"/>
              </a:rPr>
              <a:t>2- تعیین تابع فاصله</a:t>
            </a:r>
            <a:endParaRPr lang="en-US" sz="3600" dirty="0" smtClean="0">
              <a:cs typeface="B Nazanin" pitchFamily="2" charset="-78"/>
            </a:endParaRPr>
          </a:p>
          <a:p>
            <a:pPr algn="r" rtl="1">
              <a:buNone/>
            </a:pPr>
            <a:r>
              <a:rPr lang="fa-IR" sz="3600" dirty="0" smtClean="0">
                <a:cs typeface="B Nazanin" pitchFamily="2" charset="-78"/>
              </a:rPr>
              <a:t>3- تصمیم گیری در مورد تعداد نزدیک ترین همسایه ها</a:t>
            </a:r>
            <a:endParaRPr lang="en-US" sz="3600" dirty="0" smtClean="0">
              <a:cs typeface="B Nazanin" pitchFamily="2" charset="-78"/>
            </a:endParaRPr>
          </a:p>
          <a:p>
            <a:pPr algn="r" rtl="1">
              <a:buNone/>
            </a:pPr>
            <a:r>
              <a:rPr lang="fa-IR" sz="3600" dirty="0" smtClean="0">
                <a:cs typeface="B Nazanin" pitchFamily="2" charset="-78"/>
              </a:rPr>
              <a:t>4- انتخاب تابع ترکیب</a:t>
            </a:r>
            <a:endParaRPr lang="en-US" sz="3600" dirty="0" smtClean="0">
              <a:cs typeface="B Nazanin" pitchFamily="2" charset="-78"/>
            </a:endParaRPr>
          </a:p>
          <a:p>
            <a:pPr algn="r" rtl="1"/>
            <a:endParaRPr lang="en-US" sz="3600" dirty="0">
              <a:cs typeface="B Nazanin" pitchFamily="2" charset="-78"/>
            </a:endParaRP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285728"/>
            <a:ext cx="7739066" cy="4846320"/>
          </a:xfrm>
        </p:spPr>
        <p:txBody>
          <a:bodyPr>
            <a:normAutofit/>
          </a:bodyPr>
          <a:lstStyle/>
          <a:p>
            <a:pPr algn="just" rtl="1"/>
            <a:r>
              <a:rPr lang="fa-IR" sz="3600" dirty="0" smtClean="0">
                <a:cs typeface="B Nazanin" pitchFamily="2" charset="-78"/>
              </a:rPr>
              <a:t>کدهای طبقه بندی ، کلمات کلیدی استفاده شده  برای توصیف محتوای گزارش های خبری میباشند . این کدها توسط یک سرویس بازیابی خبر به گزارش ها اضافه می شوند و از این طریق کاربران می توانند به جستجوی گزارش های مورد علاقه خود بپردازند . </a:t>
            </a:r>
          </a:p>
          <a:p>
            <a:pPr algn="just" rtl="1"/>
            <a:r>
              <a:rPr lang="fa-IR" sz="3600" dirty="0" smtClean="0">
                <a:cs typeface="B Nazanin" pitchFamily="2" charset="-78"/>
              </a:rPr>
              <a:t>تخصیص دهی کدها معمولا توسط ویراستاران یا سیستم های خبره انجام می شود . </a:t>
            </a:r>
            <a:endParaRPr lang="en-US" sz="3600" dirty="0">
              <a:cs typeface="B Nazanin" pitchFamily="2" charset="-78"/>
            </a:endParaRPr>
          </a:p>
        </p:txBody>
      </p:sp>
    </p:spTree>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822944"/>
          </a:xfrm>
        </p:spPr>
        <p:txBody>
          <a:bodyPr>
            <a:normAutofit/>
          </a:bodyPr>
          <a:lstStyle/>
          <a:p>
            <a:pPr algn="r"/>
            <a:r>
              <a:rPr lang="fa-IR" dirty="0" smtClean="0">
                <a:cs typeface="B Titr" pitchFamily="2" charset="-78"/>
              </a:rPr>
              <a:t>تابع فاصله چیست؟</a:t>
            </a:r>
            <a:endParaRPr lang="en-US" dirty="0">
              <a:cs typeface="B Titr" pitchFamily="2" charset="-78"/>
            </a:endParaRPr>
          </a:p>
        </p:txBody>
      </p:sp>
      <p:sp>
        <p:nvSpPr>
          <p:cNvPr id="3" name="Content Placeholder 2"/>
          <p:cNvSpPr>
            <a:spLocks noGrp="1"/>
          </p:cNvSpPr>
          <p:nvPr>
            <p:ph idx="1"/>
          </p:nvPr>
        </p:nvSpPr>
        <p:spPr/>
        <p:txBody>
          <a:bodyPr>
            <a:normAutofit fontScale="92500" lnSpcReduction="20000"/>
          </a:bodyPr>
          <a:lstStyle/>
          <a:p>
            <a:pPr algn="just" rtl="1"/>
            <a:r>
              <a:rPr lang="en-US" dirty="0" smtClean="0">
                <a:cs typeface="B Nazanin" pitchFamily="2" charset="-78"/>
              </a:rPr>
              <a:t>MBR</a:t>
            </a:r>
            <a:r>
              <a:rPr lang="fa-IR" dirty="0" smtClean="0">
                <a:cs typeface="B Nazanin" pitchFamily="2" charset="-78"/>
              </a:rPr>
              <a:t> به کمک فاصله ، تشابه را اندازه گیری می کند. برای هر متریک فاصله، بین نقطه </a:t>
            </a:r>
            <a:r>
              <a:rPr lang="en-US" dirty="0" smtClean="0">
                <a:cs typeface="B Nazanin" pitchFamily="2" charset="-78"/>
              </a:rPr>
              <a:t>A</a:t>
            </a:r>
            <a:r>
              <a:rPr lang="fa-IR" dirty="0" smtClean="0">
                <a:cs typeface="B Nazanin" pitchFamily="2" charset="-78"/>
              </a:rPr>
              <a:t> تا نقطه </a:t>
            </a:r>
            <a:r>
              <a:rPr lang="en-US" dirty="0" smtClean="0">
                <a:cs typeface="B Nazanin" pitchFamily="2" charset="-78"/>
              </a:rPr>
              <a:t>B</a:t>
            </a:r>
            <a:r>
              <a:rPr lang="fa-IR" dirty="0" smtClean="0">
                <a:cs typeface="B Nazanin" pitchFamily="2" charset="-78"/>
              </a:rPr>
              <a:t> را با (</a:t>
            </a:r>
            <a:r>
              <a:rPr lang="en-US" dirty="0" smtClean="0">
                <a:cs typeface="B Nazanin" pitchFamily="2" charset="-78"/>
              </a:rPr>
              <a:t>A,B</a:t>
            </a:r>
            <a:r>
              <a:rPr lang="fa-IR" dirty="0" smtClean="0">
                <a:cs typeface="B Nazanin" pitchFamily="2" charset="-78"/>
              </a:rPr>
              <a:t>) </a:t>
            </a:r>
            <a:r>
              <a:rPr lang="en-US" dirty="0" smtClean="0">
                <a:cs typeface="B Nazanin" pitchFamily="2" charset="-78"/>
              </a:rPr>
              <a:t>D</a:t>
            </a:r>
            <a:r>
              <a:rPr lang="fa-IR" dirty="0" smtClean="0">
                <a:cs typeface="B Nazanin" pitchFamily="2" charset="-78"/>
              </a:rPr>
              <a:t> نشان می دهیم و این فاصله دارای چهار ویژگی می باشد.</a:t>
            </a:r>
            <a:endParaRPr lang="en-US" dirty="0" smtClean="0">
              <a:cs typeface="B Nazanin" pitchFamily="2" charset="-78"/>
            </a:endParaRPr>
          </a:p>
          <a:p>
            <a:pPr algn="just" rtl="1"/>
            <a:r>
              <a:rPr lang="fa-IR" sz="30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Nazanin" pitchFamily="2" charset="-78"/>
              </a:rPr>
              <a:t>1-</a:t>
            </a:r>
            <a:r>
              <a:rPr lang="fa-IR" dirty="0" smtClean="0">
                <a:cs typeface="B Nazanin" pitchFamily="2" charset="-78"/>
              </a:rPr>
              <a:t> </a:t>
            </a:r>
            <a:r>
              <a:rPr lang="fa-IR" sz="30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Nazanin" pitchFamily="2" charset="-78"/>
              </a:rPr>
              <a:t>خوش تعریف: </a:t>
            </a:r>
            <a:r>
              <a:rPr lang="fa-IR" dirty="0" smtClean="0">
                <a:cs typeface="B Nazanin" pitchFamily="2" charset="-78"/>
              </a:rPr>
              <a:t>فاصله میان دو نقطه همیشه تعریف شده و یک عدد حقیقی نامنفی می باشد. 0</a:t>
            </a:r>
            <a:r>
              <a:rPr lang="fa-IR" sz="3500" dirty="0" smtClean="0">
                <a:cs typeface="B Nazanin" pitchFamily="2" charset="-78"/>
              </a:rPr>
              <a:t>≤</a:t>
            </a:r>
            <a:r>
              <a:rPr lang="fa-IR" dirty="0" smtClean="0">
                <a:cs typeface="B Nazanin" pitchFamily="2" charset="-78"/>
              </a:rPr>
              <a:t> (</a:t>
            </a:r>
            <a:r>
              <a:rPr lang="en-US" dirty="0" smtClean="0">
                <a:cs typeface="B Nazanin" pitchFamily="2" charset="-78"/>
              </a:rPr>
              <a:t>A,B</a:t>
            </a:r>
            <a:r>
              <a:rPr lang="fa-IR" dirty="0" smtClean="0">
                <a:cs typeface="B Nazanin" pitchFamily="2" charset="-78"/>
              </a:rPr>
              <a:t>)</a:t>
            </a:r>
            <a:r>
              <a:rPr lang="en-US" dirty="0" smtClean="0">
                <a:cs typeface="B Nazanin" pitchFamily="2" charset="-78"/>
              </a:rPr>
              <a:t>d </a:t>
            </a:r>
          </a:p>
          <a:p>
            <a:pPr algn="just" rtl="1"/>
            <a:r>
              <a:rPr lang="fa-IR" sz="30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Nazanin" pitchFamily="2" charset="-78"/>
              </a:rPr>
              <a:t>2- همانی:</a:t>
            </a:r>
            <a:r>
              <a:rPr lang="fa-IR" dirty="0" smtClean="0">
                <a:cs typeface="B Nazanin" pitchFamily="2" charset="-78"/>
              </a:rPr>
              <a:t> فاصله یک نقطه از خودش همشه صفر است. بنابراین </a:t>
            </a:r>
            <a:r>
              <a:rPr lang="en-US" dirty="0" smtClean="0">
                <a:cs typeface="B Nazanin" pitchFamily="2" charset="-78"/>
              </a:rPr>
              <a:t>d(A,A)= 0</a:t>
            </a:r>
          </a:p>
          <a:p>
            <a:pPr algn="just" rtl="1"/>
            <a:r>
              <a:rPr lang="fa-IR" sz="30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Nazanin" pitchFamily="2" charset="-78"/>
              </a:rPr>
              <a:t>3- جابجایی: </a:t>
            </a:r>
            <a:r>
              <a:rPr lang="fa-IR" dirty="0" smtClean="0">
                <a:cs typeface="B Nazanin" pitchFamily="2" charset="-78"/>
              </a:rPr>
              <a:t>جهت ، حائز اهمیت نیست . در نتیجه فاصله </a:t>
            </a:r>
            <a:r>
              <a:rPr lang="en-US" dirty="0" smtClean="0">
                <a:cs typeface="B Nazanin" pitchFamily="2" charset="-78"/>
              </a:rPr>
              <a:t>A</a:t>
            </a:r>
            <a:r>
              <a:rPr lang="fa-IR" dirty="0" smtClean="0">
                <a:cs typeface="B Nazanin" pitchFamily="2" charset="-78"/>
              </a:rPr>
              <a:t> تا </a:t>
            </a:r>
            <a:r>
              <a:rPr lang="en-US" dirty="0" smtClean="0">
                <a:cs typeface="B Nazanin" pitchFamily="2" charset="-78"/>
              </a:rPr>
              <a:t>B</a:t>
            </a:r>
            <a:r>
              <a:rPr lang="fa-IR" dirty="0" smtClean="0">
                <a:cs typeface="B Nazanin" pitchFamily="2" charset="-78"/>
              </a:rPr>
              <a:t> با فاصله </a:t>
            </a:r>
            <a:r>
              <a:rPr lang="en-US" dirty="0" smtClean="0">
                <a:cs typeface="B Nazanin" pitchFamily="2" charset="-78"/>
              </a:rPr>
              <a:t>B</a:t>
            </a:r>
            <a:r>
              <a:rPr lang="fa-IR" dirty="0" smtClean="0">
                <a:cs typeface="B Nazanin" pitchFamily="2" charset="-78"/>
              </a:rPr>
              <a:t> تا </a:t>
            </a:r>
            <a:r>
              <a:rPr lang="en-US" dirty="0" smtClean="0">
                <a:cs typeface="B Nazanin" pitchFamily="2" charset="-78"/>
              </a:rPr>
              <a:t>A</a:t>
            </a:r>
            <a:r>
              <a:rPr lang="fa-IR" dirty="0" smtClean="0">
                <a:cs typeface="B Nazanin" pitchFamily="2" charset="-78"/>
              </a:rPr>
              <a:t> برابر است.</a:t>
            </a:r>
            <a:endParaRPr lang="en-US" dirty="0" smtClean="0">
              <a:cs typeface="B Nazanin" pitchFamily="2" charset="-78"/>
            </a:endParaRPr>
          </a:p>
          <a:p>
            <a:pPr algn="just" rtl="1">
              <a:buNone/>
            </a:pPr>
            <a:r>
              <a:rPr lang="en-US" dirty="0" smtClean="0">
                <a:cs typeface="B Nazanin" pitchFamily="2" charset="-78"/>
              </a:rPr>
              <a:t>d(B,A)</a:t>
            </a:r>
            <a:r>
              <a:rPr lang="fa-IR" dirty="0" smtClean="0">
                <a:cs typeface="B Nazanin" pitchFamily="2" charset="-78"/>
              </a:rPr>
              <a:t> =</a:t>
            </a:r>
            <a:r>
              <a:rPr lang="en-US" dirty="0" smtClean="0">
                <a:cs typeface="B Nazanin" pitchFamily="2" charset="-78"/>
              </a:rPr>
              <a:t>d(A,B)</a:t>
            </a:r>
          </a:p>
          <a:p>
            <a:pPr algn="just" rtl="1"/>
            <a:r>
              <a:rPr lang="fa-IR" sz="30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Nazanin" pitchFamily="2" charset="-78"/>
              </a:rPr>
              <a:t>4- نامساوی مثلث </a:t>
            </a:r>
            <a:r>
              <a:rPr lang="fa-IR" dirty="0" smtClean="0">
                <a:cs typeface="B Nazanin" pitchFamily="2" charset="-78"/>
              </a:rPr>
              <a:t>رفتن به نقطه ای مانند </a:t>
            </a:r>
            <a:r>
              <a:rPr lang="en-US" dirty="0" smtClean="0">
                <a:cs typeface="B Nazanin" pitchFamily="2" charset="-78"/>
              </a:rPr>
              <a:t>C</a:t>
            </a:r>
            <a:r>
              <a:rPr lang="fa-IR" dirty="0" smtClean="0">
                <a:cs typeface="B Nazanin" pitchFamily="2" charset="-78"/>
              </a:rPr>
              <a:t> در راه پیمایش مسیر از </a:t>
            </a:r>
            <a:r>
              <a:rPr lang="en-US" dirty="0" smtClean="0">
                <a:cs typeface="B Nazanin" pitchFamily="2" charset="-78"/>
              </a:rPr>
              <a:t>A</a:t>
            </a:r>
            <a:r>
              <a:rPr lang="fa-IR" dirty="0" smtClean="0">
                <a:cs typeface="B Nazanin" pitchFamily="2" charset="-78"/>
              </a:rPr>
              <a:t> تا </a:t>
            </a:r>
            <a:r>
              <a:rPr lang="en-US" dirty="0" smtClean="0">
                <a:cs typeface="B Nazanin" pitchFamily="2" charset="-78"/>
              </a:rPr>
              <a:t>B</a:t>
            </a:r>
            <a:r>
              <a:rPr lang="fa-IR" dirty="0" smtClean="0">
                <a:cs typeface="B Nazanin" pitchFamily="2" charset="-78"/>
              </a:rPr>
              <a:t> هیچ گاه از فاصله نمی کاهد، پس </a:t>
            </a:r>
          </a:p>
          <a:p>
            <a:pPr algn="just" rtl="1">
              <a:buNone/>
            </a:pPr>
            <a:r>
              <a:rPr lang="en-US" dirty="0" smtClean="0">
                <a:cs typeface="B Nazanin" pitchFamily="2" charset="-78"/>
              </a:rPr>
              <a:t>d(C,B)</a:t>
            </a:r>
            <a:r>
              <a:rPr lang="fa-IR" dirty="0" smtClean="0">
                <a:cs typeface="B Nazanin" pitchFamily="2" charset="-78"/>
              </a:rPr>
              <a:t> </a:t>
            </a:r>
            <a:r>
              <a:rPr lang="fa-IR" sz="3500" dirty="0" smtClean="0">
                <a:cs typeface="B Nazanin" pitchFamily="2" charset="-78"/>
              </a:rPr>
              <a:t>+</a:t>
            </a:r>
            <a:r>
              <a:rPr lang="fa-IR" dirty="0" smtClean="0">
                <a:cs typeface="B Nazanin" pitchFamily="2" charset="-78"/>
              </a:rPr>
              <a:t> </a:t>
            </a:r>
            <a:r>
              <a:rPr lang="en-US" dirty="0" smtClean="0">
                <a:cs typeface="B Nazanin" pitchFamily="2" charset="-78"/>
              </a:rPr>
              <a:t>d(A,C)</a:t>
            </a:r>
            <a:r>
              <a:rPr lang="fa-IR" dirty="0" smtClean="0">
                <a:cs typeface="B Nazanin" pitchFamily="2" charset="-78"/>
              </a:rPr>
              <a:t> </a:t>
            </a:r>
            <a:r>
              <a:rPr lang="fa-IR" sz="3500" dirty="0" smtClean="0">
                <a:cs typeface="B Nazanin" pitchFamily="2" charset="-78"/>
              </a:rPr>
              <a:t>≤</a:t>
            </a:r>
            <a:r>
              <a:rPr lang="fa-IR" sz="2800" dirty="0" smtClean="0">
                <a:cs typeface="B Nazanin" pitchFamily="2" charset="-78"/>
              </a:rPr>
              <a:t> </a:t>
            </a:r>
            <a:r>
              <a:rPr lang="fa-IR" dirty="0" smtClean="0">
                <a:cs typeface="B Nazanin" pitchFamily="2" charset="-78"/>
              </a:rPr>
              <a:t>(</a:t>
            </a:r>
            <a:r>
              <a:rPr lang="en-US" dirty="0" smtClean="0">
                <a:cs typeface="B Nazanin" pitchFamily="2" charset="-78"/>
              </a:rPr>
              <a:t>A,B</a:t>
            </a:r>
            <a:r>
              <a:rPr lang="fa-IR" dirty="0" smtClean="0">
                <a:cs typeface="B Nazanin" pitchFamily="2" charset="-78"/>
              </a:rPr>
              <a:t>) </a:t>
            </a:r>
            <a:r>
              <a:rPr lang="en-US" dirty="0" smtClean="0">
                <a:cs typeface="B Nazanin" pitchFamily="2" charset="-78"/>
              </a:rPr>
              <a:t>d</a:t>
            </a:r>
          </a:p>
          <a:p>
            <a:pPr algn="just"/>
            <a:endParaRPr lang="en-US" dirty="0">
              <a:cs typeface="B Nazanin" pitchFamily="2" charset="-78"/>
            </a:endParaRP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3">
                                            <p:txEl>
                                              <p:pRg st="0" end="0"/>
                                            </p:txEl>
                                          </p:spTgt>
                                        </p:tgtEl>
                                        <p:attrNameLst>
                                          <p:attrName>ppt_w</p:attrName>
                                        </p:attrNameLst>
                                      </p:cBhvr>
                                    </p:anim>
                                    <p:anim by="(#ppt_w*0.50)" calcmode="lin" valueType="num">
                                      <p:cBhvr>
                                        <p:cTn id="13" dur="500" decel="50000" autoRev="1" fill="hold">
                                          <p:stCondLst>
                                            <p:cond delay="0"/>
                                          </p:stCondLst>
                                        </p:cTn>
                                        <p:tgtEl>
                                          <p:spTgt spid="3">
                                            <p:txEl>
                                              <p:pRg st="0" end="0"/>
                                            </p:txEl>
                                          </p:spTgt>
                                        </p:tgtEl>
                                        <p:attrNameLst>
                                          <p:attrName>ppt_x</p:attrName>
                                        </p:attrNameLst>
                                      </p:cBhvr>
                                    </p:anim>
                                    <p:anim from="(-#ppt_h/2)" to="(#ppt_y)" calcmode="lin" valueType="num">
                                      <p:cBhvr>
                                        <p:cTn id="14" dur="1000" fill="hold">
                                          <p:stCondLst>
                                            <p:cond delay="0"/>
                                          </p:stCondLst>
                                        </p:cTn>
                                        <p:tgtEl>
                                          <p:spTgt spid="3">
                                            <p:txEl>
                                              <p:pRg st="0" end="0"/>
                                            </p:txEl>
                                          </p:spTgt>
                                        </p:tgtEl>
                                        <p:attrNameLst>
                                          <p:attrName>ppt_y</p:attrName>
                                        </p:attrNameLst>
                                      </p:cBhvr>
                                    </p:anim>
                                    <p:animRot by="21600000">
                                      <p:cBhvr>
                                        <p:cTn id="15" dur="1000" fill="hold">
                                          <p:stCondLst>
                                            <p:cond delay="0"/>
                                          </p:stCondLst>
                                        </p:cTn>
                                        <p:tgtEl>
                                          <p:spTgt spid="3">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3">
                                            <p:txEl>
                                              <p:pRg st="1" end="1"/>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1" end="1"/>
                                            </p:txEl>
                                          </p:spTgt>
                                        </p:tgtEl>
                                        <p:attrNameLst>
                                          <p:attrName>ppt_w</p:attrName>
                                        </p:attrNameLst>
                                      </p:cBhvr>
                                    </p:anim>
                                    <p:anim by="(#ppt_w*0.50)" calcmode="lin" valueType="num">
                                      <p:cBhvr>
                                        <p:cTn id="21" dur="500" decel="50000" autoRev="1" fill="hold">
                                          <p:stCondLst>
                                            <p:cond delay="0"/>
                                          </p:stCondLst>
                                        </p:cTn>
                                        <p:tgtEl>
                                          <p:spTgt spid="3">
                                            <p:txEl>
                                              <p:pRg st="1" end="1"/>
                                            </p:txEl>
                                          </p:spTgt>
                                        </p:tgtEl>
                                        <p:attrNameLst>
                                          <p:attrName>ppt_x</p:attrName>
                                        </p:attrNameLst>
                                      </p:cBhvr>
                                    </p:anim>
                                    <p:anim from="(-#ppt_h/2)" to="(#ppt_y)" calcmode="lin" valueType="num">
                                      <p:cBhvr>
                                        <p:cTn id="22" dur="1000" fill="hold">
                                          <p:stCondLst>
                                            <p:cond delay="0"/>
                                          </p:stCondLst>
                                        </p:cTn>
                                        <p:tgtEl>
                                          <p:spTgt spid="3">
                                            <p:txEl>
                                              <p:pRg st="1" end="1"/>
                                            </p:txEl>
                                          </p:spTgt>
                                        </p:tgtEl>
                                        <p:attrNameLst>
                                          <p:attrName>ppt_y</p:attrName>
                                        </p:attrNameLst>
                                      </p:cBhvr>
                                    </p:anim>
                                    <p:animRot by="21600000">
                                      <p:cBhvr>
                                        <p:cTn id="23" dur="1000" fill="hold">
                                          <p:stCondLst>
                                            <p:cond delay="0"/>
                                          </p:stCondLst>
                                        </p:cTn>
                                        <p:tgtEl>
                                          <p:spTgt spid="3">
                                            <p:txEl>
                                              <p:pRg st="1" end="1"/>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3">
                                            <p:txEl>
                                              <p:pRg st="2" end="2"/>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2" end="2"/>
                                            </p:txEl>
                                          </p:spTgt>
                                        </p:tgtEl>
                                        <p:attrNameLst>
                                          <p:attrName>ppt_w</p:attrName>
                                        </p:attrNameLst>
                                      </p:cBhvr>
                                    </p:anim>
                                    <p:anim by="(#ppt_w*0.50)" calcmode="lin" valueType="num">
                                      <p:cBhvr>
                                        <p:cTn id="29" dur="500" decel="50000" autoRev="1" fill="hold">
                                          <p:stCondLst>
                                            <p:cond delay="0"/>
                                          </p:stCondLst>
                                        </p:cTn>
                                        <p:tgtEl>
                                          <p:spTgt spid="3">
                                            <p:txEl>
                                              <p:pRg st="2" end="2"/>
                                            </p:txEl>
                                          </p:spTgt>
                                        </p:tgtEl>
                                        <p:attrNameLst>
                                          <p:attrName>ppt_x</p:attrName>
                                        </p:attrNameLst>
                                      </p:cBhvr>
                                    </p:anim>
                                    <p:anim from="(-#ppt_h/2)" to="(#ppt_y)" calcmode="lin" valueType="num">
                                      <p:cBhvr>
                                        <p:cTn id="30" dur="1000" fill="hold">
                                          <p:stCondLst>
                                            <p:cond delay="0"/>
                                          </p:stCondLst>
                                        </p:cTn>
                                        <p:tgtEl>
                                          <p:spTgt spid="3">
                                            <p:txEl>
                                              <p:pRg st="2" end="2"/>
                                            </p:txEl>
                                          </p:spTgt>
                                        </p:tgtEl>
                                        <p:attrNameLst>
                                          <p:attrName>ppt_y</p:attrName>
                                        </p:attrNameLst>
                                      </p:cBhvr>
                                    </p:anim>
                                    <p:animRot by="21600000">
                                      <p:cBhvr>
                                        <p:cTn id="31" dur="1000" fill="hold">
                                          <p:stCondLst>
                                            <p:cond delay="0"/>
                                          </p:stCondLst>
                                        </p:cTn>
                                        <p:tgtEl>
                                          <p:spTgt spid="3">
                                            <p:txEl>
                                              <p:pRg st="2" end="2"/>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grpId="0" nodeType="clickEffect">
                                  <p:stCondLst>
                                    <p:cond delay="0"/>
                                  </p:stCondLst>
                                  <p:iterate type="lt">
                                    <p:tmPct val="10000"/>
                                  </p:iterate>
                                  <p:childTnLst>
                                    <p:set>
                                      <p:cBhvr>
                                        <p:cTn id="35" dur="1" fill="hold">
                                          <p:stCondLst>
                                            <p:cond delay="0"/>
                                          </p:stCondLst>
                                        </p:cTn>
                                        <p:tgtEl>
                                          <p:spTgt spid="3">
                                            <p:txEl>
                                              <p:pRg st="3" end="3"/>
                                            </p:txEl>
                                          </p:spTgt>
                                        </p:tgtEl>
                                        <p:attrNameLst>
                                          <p:attrName>style.visibility</p:attrName>
                                        </p:attrNameLst>
                                      </p:cBhvr>
                                      <p:to>
                                        <p:strVal val="visible"/>
                                      </p:to>
                                    </p:set>
                                    <p:anim by="(-#ppt_w*2)" calcmode="lin" valueType="num">
                                      <p:cBhvr rctx="PPT">
                                        <p:cTn id="36" dur="500" autoRev="1" fill="hold">
                                          <p:stCondLst>
                                            <p:cond delay="0"/>
                                          </p:stCondLst>
                                        </p:cTn>
                                        <p:tgtEl>
                                          <p:spTgt spid="3">
                                            <p:txEl>
                                              <p:pRg st="3" end="3"/>
                                            </p:txEl>
                                          </p:spTgt>
                                        </p:tgtEl>
                                        <p:attrNameLst>
                                          <p:attrName>ppt_w</p:attrName>
                                        </p:attrNameLst>
                                      </p:cBhvr>
                                    </p:anim>
                                    <p:anim by="(#ppt_w*0.50)" calcmode="lin" valueType="num">
                                      <p:cBhvr>
                                        <p:cTn id="37" dur="500" decel="50000" autoRev="1" fill="hold">
                                          <p:stCondLst>
                                            <p:cond delay="0"/>
                                          </p:stCondLst>
                                        </p:cTn>
                                        <p:tgtEl>
                                          <p:spTgt spid="3">
                                            <p:txEl>
                                              <p:pRg st="3" end="3"/>
                                            </p:txEl>
                                          </p:spTgt>
                                        </p:tgtEl>
                                        <p:attrNameLst>
                                          <p:attrName>ppt_x</p:attrName>
                                        </p:attrNameLst>
                                      </p:cBhvr>
                                    </p:anim>
                                    <p:anim from="(-#ppt_h/2)" to="(#ppt_y)" calcmode="lin" valueType="num">
                                      <p:cBhvr>
                                        <p:cTn id="38" dur="1000" fill="hold">
                                          <p:stCondLst>
                                            <p:cond delay="0"/>
                                          </p:stCondLst>
                                        </p:cTn>
                                        <p:tgtEl>
                                          <p:spTgt spid="3">
                                            <p:txEl>
                                              <p:pRg st="3" end="3"/>
                                            </p:txEl>
                                          </p:spTgt>
                                        </p:tgtEl>
                                        <p:attrNameLst>
                                          <p:attrName>ppt_y</p:attrName>
                                        </p:attrNameLst>
                                      </p:cBhvr>
                                    </p:anim>
                                    <p:animRot by="21600000">
                                      <p:cBhvr>
                                        <p:cTn id="39" dur="1000" fill="hold">
                                          <p:stCondLst>
                                            <p:cond delay="0"/>
                                          </p:stCondLst>
                                        </p:cTn>
                                        <p:tgtEl>
                                          <p:spTgt spid="3">
                                            <p:txEl>
                                              <p:pRg st="3" end="3"/>
                                            </p:txEl>
                                          </p:spTgt>
                                        </p:tgtEl>
                                        <p:attrNameLst>
                                          <p:attrName>r</p:attrName>
                                        </p:attrNameLst>
                                      </p:cBhvr>
                                    </p:animRot>
                                  </p:childTnLst>
                                </p:cTn>
                              </p:par>
                            </p:childTnLst>
                          </p:cTn>
                        </p:par>
                      </p:childTnLst>
                    </p:cTn>
                  </p:par>
                  <p:par>
                    <p:cTn id="40" fill="hold">
                      <p:stCondLst>
                        <p:cond delay="indefinite"/>
                      </p:stCondLst>
                      <p:childTnLst>
                        <p:par>
                          <p:cTn id="41" fill="hold">
                            <p:stCondLst>
                              <p:cond delay="0"/>
                            </p:stCondLst>
                            <p:childTnLst>
                              <p:par>
                                <p:cTn id="42" presetID="56" presetClass="entr" presetSubtype="0" fill="hold" grpId="0" nodeType="clickEffect">
                                  <p:stCondLst>
                                    <p:cond delay="0"/>
                                  </p:stCondLst>
                                  <p:iterate type="lt">
                                    <p:tmPct val="10000"/>
                                  </p:iterate>
                                  <p:childTnLst>
                                    <p:set>
                                      <p:cBhvr>
                                        <p:cTn id="43" dur="1" fill="hold">
                                          <p:stCondLst>
                                            <p:cond delay="0"/>
                                          </p:stCondLst>
                                        </p:cTn>
                                        <p:tgtEl>
                                          <p:spTgt spid="3">
                                            <p:txEl>
                                              <p:pRg st="4" end="4"/>
                                            </p:txEl>
                                          </p:spTgt>
                                        </p:tgtEl>
                                        <p:attrNameLst>
                                          <p:attrName>style.visibility</p:attrName>
                                        </p:attrNameLst>
                                      </p:cBhvr>
                                      <p:to>
                                        <p:strVal val="visible"/>
                                      </p:to>
                                    </p:set>
                                    <p:anim by="(-#ppt_w*2)" calcmode="lin" valueType="num">
                                      <p:cBhvr rctx="PPT">
                                        <p:cTn id="44" dur="500" autoRev="1" fill="hold">
                                          <p:stCondLst>
                                            <p:cond delay="0"/>
                                          </p:stCondLst>
                                        </p:cTn>
                                        <p:tgtEl>
                                          <p:spTgt spid="3">
                                            <p:txEl>
                                              <p:pRg st="4" end="4"/>
                                            </p:txEl>
                                          </p:spTgt>
                                        </p:tgtEl>
                                        <p:attrNameLst>
                                          <p:attrName>ppt_w</p:attrName>
                                        </p:attrNameLst>
                                      </p:cBhvr>
                                    </p:anim>
                                    <p:anim by="(#ppt_w*0.50)" calcmode="lin" valueType="num">
                                      <p:cBhvr>
                                        <p:cTn id="45" dur="500" decel="50000" autoRev="1" fill="hold">
                                          <p:stCondLst>
                                            <p:cond delay="0"/>
                                          </p:stCondLst>
                                        </p:cTn>
                                        <p:tgtEl>
                                          <p:spTgt spid="3">
                                            <p:txEl>
                                              <p:pRg st="4" end="4"/>
                                            </p:txEl>
                                          </p:spTgt>
                                        </p:tgtEl>
                                        <p:attrNameLst>
                                          <p:attrName>ppt_x</p:attrName>
                                        </p:attrNameLst>
                                      </p:cBhvr>
                                    </p:anim>
                                    <p:anim from="(-#ppt_h/2)" to="(#ppt_y)" calcmode="lin" valueType="num">
                                      <p:cBhvr>
                                        <p:cTn id="46" dur="1000" fill="hold">
                                          <p:stCondLst>
                                            <p:cond delay="0"/>
                                          </p:stCondLst>
                                        </p:cTn>
                                        <p:tgtEl>
                                          <p:spTgt spid="3">
                                            <p:txEl>
                                              <p:pRg st="4" end="4"/>
                                            </p:txEl>
                                          </p:spTgt>
                                        </p:tgtEl>
                                        <p:attrNameLst>
                                          <p:attrName>ppt_y</p:attrName>
                                        </p:attrNameLst>
                                      </p:cBhvr>
                                    </p:anim>
                                    <p:animRot by="21600000">
                                      <p:cBhvr>
                                        <p:cTn id="47" dur="1000" fill="hold">
                                          <p:stCondLst>
                                            <p:cond delay="0"/>
                                          </p:stCondLst>
                                        </p:cTn>
                                        <p:tgtEl>
                                          <p:spTgt spid="3">
                                            <p:txEl>
                                              <p:pRg st="4" end="4"/>
                                            </p:txEl>
                                          </p:spTgt>
                                        </p:tgtEl>
                                        <p:attrNameLst>
                                          <p:attrName>r</p:attrName>
                                        </p:attrNameLst>
                                      </p:cBhvr>
                                    </p:animRot>
                                  </p:childTnLst>
                                </p:cTn>
                              </p:par>
                            </p:childTnLst>
                          </p:cTn>
                        </p:par>
                      </p:childTnLst>
                    </p:cTn>
                  </p:par>
                  <p:par>
                    <p:cTn id="48" fill="hold">
                      <p:stCondLst>
                        <p:cond delay="indefinite"/>
                      </p:stCondLst>
                      <p:childTnLst>
                        <p:par>
                          <p:cTn id="49" fill="hold">
                            <p:stCondLst>
                              <p:cond delay="0"/>
                            </p:stCondLst>
                            <p:childTnLst>
                              <p:par>
                                <p:cTn id="50" presetID="56" presetClass="entr" presetSubtype="0" fill="hold" grpId="0" nodeType="clickEffect">
                                  <p:stCondLst>
                                    <p:cond delay="0"/>
                                  </p:stCondLst>
                                  <p:iterate type="lt">
                                    <p:tmPct val="10000"/>
                                  </p:iterate>
                                  <p:childTnLst>
                                    <p:set>
                                      <p:cBhvr>
                                        <p:cTn id="51" dur="1" fill="hold">
                                          <p:stCondLst>
                                            <p:cond delay="0"/>
                                          </p:stCondLst>
                                        </p:cTn>
                                        <p:tgtEl>
                                          <p:spTgt spid="3">
                                            <p:txEl>
                                              <p:pRg st="5" end="5"/>
                                            </p:txEl>
                                          </p:spTgt>
                                        </p:tgtEl>
                                        <p:attrNameLst>
                                          <p:attrName>style.visibility</p:attrName>
                                        </p:attrNameLst>
                                      </p:cBhvr>
                                      <p:to>
                                        <p:strVal val="visible"/>
                                      </p:to>
                                    </p:set>
                                    <p:anim by="(-#ppt_w*2)" calcmode="lin" valueType="num">
                                      <p:cBhvr rctx="PPT">
                                        <p:cTn id="52" dur="500" autoRev="1" fill="hold">
                                          <p:stCondLst>
                                            <p:cond delay="0"/>
                                          </p:stCondLst>
                                        </p:cTn>
                                        <p:tgtEl>
                                          <p:spTgt spid="3">
                                            <p:txEl>
                                              <p:pRg st="5" end="5"/>
                                            </p:txEl>
                                          </p:spTgt>
                                        </p:tgtEl>
                                        <p:attrNameLst>
                                          <p:attrName>ppt_w</p:attrName>
                                        </p:attrNameLst>
                                      </p:cBhvr>
                                    </p:anim>
                                    <p:anim by="(#ppt_w*0.50)" calcmode="lin" valueType="num">
                                      <p:cBhvr>
                                        <p:cTn id="53" dur="500" decel="50000" autoRev="1" fill="hold">
                                          <p:stCondLst>
                                            <p:cond delay="0"/>
                                          </p:stCondLst>
                                        </p:cTn>
                                        <p:tgtEl>
                                          <p:spTgt spid="3">
                                            <p:txEl>
                                              <p:pRg st="5" end="5"/>
                                            </p:txEl>
                                          </p:spTgt>
                                        </p:tgtEl>
                                        <p:attrNameLst>
                                          <p:attrName>ppt_x</p:attrName>
                                        </p:attrNameLst>
                                      </p:cBhvr>
                                    </p:anim>
                                    <p:anim from="(-#ppt_h/2)" to="(#ppt_y)" calcmode="lin" valueType="num">
                                      <p:cBhvr>
                                        <p:cTn id="54" dur="1000" fill="hold">
                                          <p:stCondLst>
                                            <p:cond delay="0"/>
                                          </p:stCondLst>
                                        </p:cTn>
                                        <p:tgtEl>
                                          <p:spTgt spid="3">
                                            <p:txEl>
                                              <p:pRg st="5" end="5"/>
                                            </p:txEl>
                                          </p:spTgt>
                                        </p:tgtEl>
                                        <p:attrNameLst>
                                          <p:attrName>ppt_y</p:attrName>
                                        </p:attrNameLst>
                                      </p:cBhvr>
                                    </p:anim>
                                    <p:animRot by="21600000">
                                      <p:cBhvr>
                                        <p:cTn id="55" dur="1000" fill="hold">
                                          <p:stCondLst>
                                            <p:cond delay="0"/>
                                          </p:stCondLst>
                                        </p:cTn>
                                        <p:tgtEl>
                                          <p:spTgt spid="3">
                                            <p:txEl>
                                              <p:pRg st="5" end="5"/>
                                            </p:txEl>
                                          </p:spTgt>
                                        </p:tgtEl>
                                        <p:attrNameLst>
                                          <p:attrName>r</p:attrName>
                                        </p:attrNameLst>
                                      </p:cBhvr>
                                    </p:animRot>
                                  </p:childTnLst>
                                </p:cTn>
                              </p:par>
                            </p:childTnLst>
                          </p:cTn>
                        </p:par>
                      </p:childTnLst>
                    </p:cTn>
                  </p:par>
                  <p:par>
                    <p:cTn id="56" fill="hold">
                      <p:stCondLst>
                        <p:cond delay="indefinite"/>
                      </p:stCondLst>
                      <p:childTnLst>
                        <p:par>
                          <p:cTn id="57" fill="hold">
                            <p:stCondLst>
                              <p:cond delay="0"/>
                            </p:stCondLst>
                            <p:childTnLst>
                              <p:par>
                                <p:cTn id="58" presetID="56" presetClass="entr" presetSubtype="0" fill="hold" grpId="0" nodeType="clickEffect">
                                  <p:stCondLst>
                                    <p:cond delay="0"/>
                                  </p:stCondLst>
                                  <p:iterate type="lt">
                                    <p:tmPct val="10000"/>
                                  </p:iterate>
                                  <p:childTnLst>
                                    <p:set>
                                      <p:cBhvr>
                                        <p:cTn id="59" dur="1" fill="hold">
                                          <p:stCondLst>
                                            <p:cond delay="0"/>
                                          </p:stCondLst>
                                        </p:cTn>
                                        <p:tgtEl>
                                          <p:spTgt spid="3">
                                            <p:txEl>
                                              <p:pRg st="6" end="6"/>
                                            </p:txEl>
                                          </p:spTgt>
                                        </p:tgtEl>
                                        <p:attrNameLst>
                                          <p:attrName>style.visibility</p:attrName>
                                        </p:attrNameLst>
                                      </p:cBhvr>
                                      <p:to>
                                        <p:strVal val="visible"/>
                                      </p:to>
                                    </p:set>
                                    <p:anim by="(-#ppt_w*2)" calcmode="lin" valueType="num">
                                      <p:cBhvr rctx="PPT">
                                        <p:cTn id="60" dur="500" autoRev="1" fill="hold">
                                          <p:stCondLst>
                                            <p:cond delay="0"/>
                                          </p:stCondLst>
                                        </p:cTn>
                                        <p:tgtEl>
                                          <p:spTgt spid="3">
                                            <p:txEl>
                                              <p:pRg st="6" end="6"/>
                                            </p:txEl>
                                          </p:spTgt>
                                        </p:tgtEl>
                                        <p:attrNameLst>
                                          <p:attrName>ppt_w</p:attrName>
                                        </p:attrNameLst>
                                      </p:cBhvr>
                                    </p:anim>
                                    <p:anim by="(#ppt_w*0.50)" calcmode="lin" valueType="num">
                                      <p:cBhvr>
                                        <p:cTn id="61" dur="500" decel="50000" autoRev="1" fill="hold">
                                          <p:stCondLst>
                                            <p:cond delay="0"/>
                                          </p:stCondLst>
                                        </p:cTn>
                                        <p:tgtEl>
                                          <p:spTgt spid="3">
                                            <p:txEl>
                                              <p:pRg st="6" end="6"/>
                                            </p:txEl>
                                          </p:spTgt>
                                        </p:tgtEl>
                                        <p:attrNameLst>
                                          <p:attrName>ppt_x</p:attrName>
                                        </p:attrNameLst>
                                      </p:cBhvr>
                                    </p:anim>
                                    <p:anim from="(-#ppt_h/2)" to="(#ppt_y)" calcmode="lin" valueType="num">
                                      <p:cBhvr>
                                        <p:cTn id="62" dur="1000" fill="hold">
                                          <p:stCondLst>
                                            <p:cond delay="0"/>
                                          </p:stCondLst>
                                        </p:cTn>
                                        <p:tgtEl>
                                          <p:spTgt spid="3">
                                            <p:txEl>
                                              <p:pRg st="6" end="6"/>
                                            </p:txEl>
                                          </p:spTgt>
                                        </p:tgtEl>
                                        <p:attrNameLst>
                                          <p:attrName>ppt_y</p:attrName>
                                        </p:attrNameLst>
                                      </p:cBhvr>
                                    </p:anim>
                                    <p:animRot by="21600000">
                                      <p:cBhvr>
                                        <p:cTn id="63" dur="1000" fill="hold">
                                          <p:stCondLst>
                                            <p:cond delay="0"/>
                                          </p:stCondLst>
                                        </p:cTn>
                                        <p:tgtEl>
                                          <p:spTgt spid="3">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680068"/>
          </a:xfrm>
        </p:spPr>
        <p:txBody>
          <a:bodyPr>
            <a:normAutofit fontScale="90000"/>
          </a:bodyPr>
          <a:lstStyle/>
          <a:p>
            <a:pPr algn="r"/>
            <a:r>
              <a:rPr lang="fa-IR" sz="4800" dirty="0" smtClean="0">
                <a:cs typeface="B Titr" pitchFamily="2" charset="-78"/>
              </a:rPr>
              <a:t>مسافت تابع فاصله:</a:t>
            </a:r>
            <a:endParaRPr lang="en-US" sz="4800" dirty="0" smtClean="0">
              <a:cs typeface="B Titr" pitchFamily="2" charset="-78"/>
            </a:endParaRPr>
          </a:p>
        </p:txBody>
      </p:sp>
      <p:sp>
        <p:nvSpPr>
          <p:cNvPr id="3" name="Content Placeholder 2"/>
          <p:cNvSpPr>
            <a:spLocks noGrp="1"/>
          </p:cNvSpPr>
          <p:nvPr>
            <p:ph idx="1"/>
          </p:nvPr>
        </p:nvSpPr>
        <p:spPr>
          <a:xfrm>
            <a:off x="0" y="1000108"/>
            <a:ext cx="8001024" cy="5857892"/>
          </a:xfrm>
        </p:spPr>
        <p:txBody>
          <a:bodyPr>
            <a:normAutofit fontScale="85000" lnSpcReduction="20000"/>
          </a:bodyPr>
          <a:lstStyle/>
          <a:p>
            <a:pPr algn="just" rtl="1">
              <a:lnSpc>
                <a:spcPct val="115000"/>
              </a:lnSpc>
              <a:spcAft>
                <a:spcPts val="1000"/>
              </a:spcAft>
            </a:pPr>
            <a:r>
              <a:rPr lang="fa-IR" sz="2800" dirty="0" smtClean="0">
                <a:latin typeface="Calibri"/>
                <a:ea typeface="Calibri"/>
                <a:cs typeface="B Nazanin"/>
              </a:rPr>
              <a:t>- سه تابع فاصله داریم که می بایست ترکیب و به یک تابع فاصله متناظر با رکورد تبدیل شوند.</a:t>
            </a:r>
            <a:endParaRPr lang="en-US" sz="1800" dirty="0" smtClean="0">
              <a:latin typeface="Calibri"/>
              <a:ea typeface="Calibri"/>
              <a:cs typeface="Arial"/>
            </a:endParaRPr>
          </a:p>
          <a:p>
            <a:pPr algn="just" rtl="1">
              <a:lnSpc>
                <a:spcPct val="115000"/>
              </a:lnSpc>
              <a:spcAft>
                <a:spcPts val="1000"/>
              </a:spcAft>
              <a:buNone/>
            </a:pPr>
            <a:r>
              <a:rPr lang="fa-IR" sz="2800" dirty="0" smtClean="0">
                <a:latin typeface="Calibri"/>
                <a:ea typeface="Calibri"/>
                <a:cs typeface="B Nazanin"/>
              </a:rPr>
              <a:t>این کار به سه روش انجام می شود.</a:t>
            </a:r>
            <a:endParaRPr lang="en-US" sz="1800" dirty="0" smtClean="0">
              <a:latin typeface="Calibri"/>
              <a:ea typeface="Calibri"/>
              <a:cs typeface="Arial"/>
            </a:endParaRPr>
          </a:p>
          <a:p>
            <a:pPr algn="just" rtl="1">
              <a:lnSpc>
                <a:spcPct val="115000"/>
              </a:lnSpc>
              <a:spcAft>
                <a:spcPts val="1000"/>
              </a:spcAft>
              <a:buNone/>
            </a:pPr>
            <a:r>
              <a:rPr lang="fa-IR" sz="2800" dirty="0" smtClean="0">
                <a:latin typeface="Calibri"/>
                <a:ea typeface="Calibri"/>
                <a:cs typeface="B Nazanin"/>
              </a:rPr>
              <a:t>1- فاصله منهتن یا مجموع:</a:t>
            </a:r>
            <a:endParaRPr lang="en-US" sz="1800" dirty="0" smtClean="0">
              <a:latin typeface="Calibri"/>
              <a:ea typeface="Calibri"/>
              <a:cs typeface="Arial"/>
            </a:endParaRPr>
          </a:p>
          <a:p>
            <a:pPr algn="just" rtl="1">
              <a:lnSpc>
                <a:spcPct val="115000"/>
              </a:lnSpc>
              <a:spcAft>
                <a:spcPts val="1000"/>
              </a:spcAft>
              <a:buNone/>
            </a:pPr>
            <a:r>
              <a:rPr lang="fa-IR" sz="2800" dirty="0" smtClean="0">
                <a:latin typeface="Calibri"/>
                <a:ea typeface="Calibri"/>
                <a:cs typeface="B Nazanin"/>
              </a:rPr>
              <a:t>(</a:t>
            </a:r>
            <a:r>
              <a:rPr lang="en-US" sz="2800" dirty="0" smtClean="0">
                <a:latin typeface="Calibri"/>
                <a:ea typeface="Calibri"/>
                <a:cs typeface="B Nazanin"/>
              </a:rPr>
              <a:t>A,B</a:t>
            </a:r>
            <a:r>
              <a:rPr lang="fa-IR" sz="2800" dirty="0" smtClean="0">
                <a:latin typeface="Calibri"/>
                <a:ea typeface="Calibri"/>
                <a:cs typeface="B Nazanin"/>
              </a:rPr>
              <a:t>) درآمد </a:t>
            </a:r>
            <a:r>
              <a:rPr lang="en-US" sz="2800" dirty="0" smtClean="0">
                <a:latin typeface="Calibri"/>
                <a:ea typeface="Calibri"/>
                <a:cs typeface="B Nazanin"/>
              </a:rPr>
              <a:t>d</a:t>
            </a:r>
            <a:r>
              <a:rPr lang="fa-IR" sz="2800" dirty="0" smtClean="0">
                <a:latin typeface="Calibri"/>
                <a:ea typeface="Calibri"/>
                <a:cs typeface="B Nazanin"/>
              </a:rPr>
              <a:t> + (</a:t>
            </a:r>
            <a:r>
              <a:rPr lang="en-US" sz="2800" dirty="0" smtClean="0">
                <a:latin typeface="Calibri"/>
                <a:ea typeface="Calibri"/>
                <a:cs typeface="B Nazanin"/>
              </a:rPr>
              <a:t>A,B</a:t>
            </a:r>
            <a:r>
              <a:rPr lang="fa-IR" sz="2800" dirty="0" smtClean="0">
                <a:latin typeface="Calibri"/>
                <a:ea typeface="Calibri"/>
                <a:cs typeface="B Nazanin"/>
              </a:rPr>
              <a:t>) سن </a:t>
            </a:r>
            <a:r>
              <a:rPr lang="en-US" sz="2800" dirty="0" smtClean="0">
                <a:latin typeface="Calibri"/>
                <a:ea typeface="Calibri"/>
                <a:cs typeface="B Nazanin"/>
              </a:rPr>
              <a:t>d</a:t>
            </a:r>
            <a:r>
              <a:rPr lang="fa-IR" sz="2800" dirty="0" smtClean="0">
                <a:latin typeface="Calibri"/>
                <a:ea typeface="Calibri"/>
                <a:cs typeface="B Nazanin"/>
              </a:rPr>
              <a:t> + (</a:t>
            </a:r>
            <a:r>
              <a:rPr lang="en-US" sz="2800" dirty="0" smtClean="0">
                <a:latin typeface="Calibri"/>
                <a:ea typeface="Calibri"/>
                <a:cs typeface="B Nazanin"/>
              </a:rPr>
              <a:t>A,B</a:t>
            </a:r>
            <a:r>
              <a:rPr lang="fa-IR" sz="2800" dirty="0" smtClean="0">
                <a:latin typeface="Calibri"/>
                <a:ea typeface="Calibri"/>
                <a:cs typeface="B Nazanin"/>
              </a:rPr>
              <a:t>) جنسیت </a:t>
            </a:r>
            <a:r>
              <a:rPr lang="en-US" sz="2800" dirty="0" smtClean="0">
                <a:latin typeface="Calibri"/>
                <a:ea typeface="Calibri"/>
                <a:cs typeface="B Nazanin"/>
              </a:rPr>
              <a:t>d</a:t>
            </a:r>
            <a:r>
              <a:rPr lang="fa-IR" sz="2800" dirty="0" smtClean="0">
                <a:latin typeface="Calibri"/>
                <a:ea typeface="Calibri"/>
                <a:cs typeface="B Nazanin"/>
              </a:rPr>
              <a:t> = (</a:t>
            </a:r>
            <a:r>
              <a:rPr lang="en-US" sz="2800" dirty="0" smtClean="0">
                <a:latin typeface="Calibri"/>
                <a:ea typeface="Calibri"/>
                <a:cs typeface="B Nazanin"/>
              </a:rPr>
              <a:t>A,B</a:t>
            </a:r>
            <a:r>
              <a:rPr lang="fa-IR" sz="2800" dirty="0" smtClean="0">
                <a:latin typeface="Calibri"/>
                <a:ea typeface="Calibri"/>
                <a:cs typeface="B Nazanin"/>
              </a:rPr>
              <a:t>) مجموع </a:t>
            </a:r>
            <a:r>
              <a:rPr lang="en-US" sz="2800" dirty="0" smtClean="0">
                <a:latin typeface="Calibri"/>
                <a:ea typeface="Calibri"/>
                <a:cs typeface="B Nazanin"/>
              </a:rPr>
              <a:t>d</a:t>
            </a:r>
            <a:r>
              <a:rPr lang="en-US" sz="2800" dirty="0" smtClean="0">
                <a:latin typeface="B Nazanin"/>
                <a:ea typeface="Calibri"/>
                <a:cs typeface="Arial"/>
              </a:rPr>
              <a:t> </a:t>
            </a:r>
            <a:endParaRPr lang="en-US" sz="1800" dirty="0" smtClean="0">
              <a:latin typeface="Calibri"/>
              <a:ea typeface="Calibri"/>
              <a:cs typeface="Arial"/>
            </a:endParaRPr>
          </a:p>
          <a:p>
            <a:pPr algn="just" rtl="1">
              <a:lnSpc>
                <a:spcPct val="115000"/>
              </a:lnSpc>
              <a:spcAft>
                <a:spcPts val="1000"/>
              </a:spcAft>
              <a:buNone/>
            </a:pPr>
            <a:r>
              <a:rPr lang="fa-IR" sz="2800" dirty="0" smtClean="0">
                <a:latin typeface="Calibri"/>
                <a:ea typeface="Calibri"/>
                <a:cs typeface="B Nazanin"/>
              </a:rPr>
              <a:t>2- مجموع نرمال شده:</a:t>
            </a:r>
            <a:endParaRPr lang="en-US" sz="1800" dirty="0" smtClean="0">
              <a:latin typeface="Calibri"/>
              <a:ea typeface="Calibri"/>
              <a:cs typeface="Arial"/>
            </a:endParaRPr>
          </a:p>
          <a:p>
            <a:pPr algn="just" rtl="1">
              <a:lnSpc>
                <a:spcPct val="115000"/>
              </a:lnSpc>
              <a:spcAft>
                <a:spcPts val="1000"/>
              </a:spcAft>
              <a:buNone/>
            </a:pPr>
            <a:r>
              <a:rPr lang="fa-IR" sz="2800" dirty="0" smtClean="0">
                <a:latin typeface="Calibri"/>
                <a:ea typeface="Calibri"/>
                <a:cs typeface="B Nazanin"/>
              </a:rPr>
              <a:t>3- فاصله اقلیدسی:</a:t>
            </a:r>
            <a:endParaRPr lang="en-US" sz="2800" dirty="0" smtClean="0">
              <a:latin typeface="Calibri"/>
              <a:ea typeface="Calibri"/>
              <a:cs typeface="B Nazanin"/>
            </a:endParaRPr>
          </a:p>
          <a:p>
            <a:pPr algn="just" rtl="1">
              <a:lnSpc>
                <a:spcPct val="115000"/>
              </a:lnSpc>
              <a:spcAft>
                <a:spcPts val="1000"/>
              </a:spcAft>
              <a:buNone/>
            </a:pPr>
            <a:endParaRPr lang="fa-IR" sz="1800" dirty="0" smtClean="0">
              <a:latin typeface="Calibri"/>
              <a:ea typeface="Times New Roman"/>
              <a:cs typeface="Arial"/>
            </a:endParaRPr>
          </a:p>
          <a:p>
            <a:pPr algn="just" rtl="1">
              <a:lnSpc>
                <a:spcPct val="115000"/>
              </a:lnSpc>
              <a:spcAft>
                <a:spcPts val="1000"/>
              </a:spcAft>
              <a:buNone/>
            </a:pPr>
            <a:r>
              <a:rPr lang="fa-IR" sz="2800" dirty="0" smtClean="0">
                <a:latin typeface="Calibri"/>
                <a:ea typeface="Times New Roman"/>
                <a:cs typeface="B Nazanin"/>
              </a:rPr>
              <a:t> فاصله اقلیدسی بین دو فاصله نقطه را  از رابطه زیر به دست می آید.</a:t>
            </a:r>
            <a:endParaRPr lang="en-US" sz="2800" dirty="0" smtClean="0">
              <a:latin typeface="Calibri"/>
              <a:ea typeface="Times New Roman"/>
              <a:cs typeface="B Nazanin"/>
            </a:endParaRPr>
          </a:p>
          <a:p>
            <a:pPr algn="just" rtl="1">
              <a:lnSpc>
                <a:spcPct val="115000"/>
              </a:lnSpc>
              <a:spcAft>
                <a:spcPts val="1000"/>
              </a:spcAft>
            </a:pPr>
            <a:endParaRPr lang="en-US" sz="1800" dirty="0" smtClean="0">
              <a:latin typeface="Calibri"/>
              <a:ea typeface="Calibri"/>
              <a:cs typeface="Arial"/>
            </a:endParaRPr>
          </a:p>
          <a:p>
            <a:pPr>
              <a:buNone/>
            </a:pPr>
            <a:endParaRPr lang="en-US" sz="2800" dirty="0" smtClean="0">
              <a:ea typeface="Times New Roman"/>
              <a:cs typeface="B Nazanin"/>
            </a:endParaRPr>
          </a:p>
          <a:p>
            <a:pPr algn="ctr">
              <a:buNone/>
            </a:pPr>
            <a:r>
              <a:rPr lang="fa-IR" sz="2800" dirty="0" smtClean="0">
                <a:latin typeface="Calibri"/>
                <a:ea typeface="Calibri"/>
                <a:cs typeface="Arial"/>
              </a:rPr>
              <a:t> </a:t>
            </a:r>
            <a:endParaRPr lang="en-US" sz="2800" dirty="0" smtClean="0">
              <a:latin typeface="Calibri"/>
              <a:ea typeface="Calibri"/>
              <a:cs typeface="Arial"/>
            </a:endParaRPr>
          </a:p>
          <a:p>
            <a:endParaRPr lang="en-US" dirty="0"/>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049"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357290" y="4572008"/>
            <a:ext cx="5676900" cy="533400"/>
          </a:xfrm>
          <a:prstGeom prst="rect">
            <a:avLst/>
          </a:prstGeom>
          <a:noFill/>
        </p:spPr>
      </p:pic>
      <p:sp>
        <p:nvSpPr>
          <p:cNvPr id="205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051"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500298" y="3357562"/>
            <a:ext cx="2505075" cy="733425"/>
          </a:xfrm>
          <a:prstGeom prst="rect">
            <a:avLst/>
          </a:prstGeom>
          <a:noFill/>
        </p:spPr>
      </p:pic>
      <p:sp>
        <p:nvSpPr>
          <p:cNvPr id="2054"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053" name="Picture 5"/>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357422" y="5786454"/>
            <a:ext cx="4095750" cy="276225"/>
          </a:xfrm>
          <a:prstGeom prst="rect">
            <a:avLst/>
          </a:prstGeom>
          <a:noFill/>
        </p:spPr>
      </p:pic>
      <p:sp>
        <p:nvSpPr>
          <p:cNvPr id="2055" name="Rectangle 7"/>
          <p:cNvSpPr>
            <a:spLocks noChangeArrowheads="1"/>
          </p:cNvSpPr>
          <p:nvPr/>
        </p:nvSpPr>
        <p:spPr bwMode="auto">
          <a:xfrm>
            <a:off x="0" y="73342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57"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056" name="Picture 8"/>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3071802" y="6072206"/>
            <a:ext cx="2238375" cy="333375"/>
          </a:xfrm>
          <a:prstGeom prst="rect">
            <a:avLst/>
          </a:prstGeom>
          <a:noFill/>
        </p:spPr>
      </p:pic>
      <p:sp>
        <p:nvSpPr>
          <p:cNvPr id="2058" name="Rectangle 10"/>
          <p:cNvSpPr>
            <a:spLocks noChangeArrowheads="1"/>
          </p:cNvSpPr>
          <p:nvPr/>
        </p:nvSpPr>
        <p:spPr bwMode="auto">
          <a:xfrm>
            <a:off x="0" y="79057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2"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34"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5"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 calcmode="lin" valueType="num">
                                      <p:cBhvr>
                                        <p:cTn id="43" dur="500" decel="50000" fill="hold">
                                          <p:stCondLst>
                                            <p:cond delay="0"/>
                                          </p:stCondLst>
                                        </p:cTn>
                                        <p:tgtEl>
                                          <p:spTgt spid="3">
                                            <p:txEl>
                                              <p:pRg st="3" end="3"/>
                                            </p:txEl>
                                          </p:spTgt>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3">
                                            <p:txEl>
                                              <p:pRg st="3" end="3"/>
                                            </p:txEl>
                                          </p:spTgt>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3">
                                            <p:txEl>
                                              <p:pRg st="3" end="3"/>
                                            </p:txEl>
                                          </p:spTgt>
                                        </p:tgtEl>
                                        <p:attrNameLst>
                                          <p:attrName>ppt_w</p:attrName>
                                        </p:attrNameLst>
                                      </p:cBhvr>
                                      <p:tavLst>
                                        <p:tav tm="0">
                                          <p:val>
                                            <p:strVal val="#ppt_w*.05"/>
                                          </p:val>
                                        </p:tav>
                                        <p:tav tm="100000">
                                          <p:val>
                                            <p:strVal val="#ppt_w"/>
                                          </p:val>
                                        </p:tav>
                                      </p:tavLst>
                                    </p:anim>
                                    <p:anim calcmode="lin" valueType="num">
                                      <p:cBhvr>
                                        <p:cTn id="46" dur="10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3">
                                            <p:txEl>
                                              <p:pRg st="3" end="3"/>
                                            </p:txEl>
                                          </p:spTgt>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3">
                                            <p:txEl>
                                              <p:pRg st="3" end="3"/>
                                            </p:txEl>
                                          </p:spTgt>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3">
                                            <p:txEl>
                                              <p:pRg st="3" end="3"/>
                                            </p:txEl>
                                          </p:spTgt>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3">
                                            <p:txEl>
                                              <p:pRg st="3" end="3"/>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5" presetClass="entr" presetSubtype="0" fill="hold" grpId="0" nodeType="click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 calcmode="lin" valueType="num">
                                      <p:cBhvr>
                                        <p:cTn id="55" dur="500" decel="50000" fill="hold">
                                          <p:stCondLst>
                                            <p:cond delay="0"/>
                                          </p:stCondLst>
                                        </p:cTn>
                                        <p:tgtEl>
                                          <p:spTgt spid="3">
                                            <p:txEl>
                                              <p:pRg st="4" end="4"/>
                                            </p:txEl>
                                          </p:spTgt>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3">
                                            <p:txEl>
                                              <p:pRg st="4" end="4"/>
                                            </p:txEl>
                                          </p:spTgt>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3">
                                            <p:txEl>
                                              <p:pRg st="4" end="4"/>
                                            </p:txEl>
                                          </p:spTgt>
                                        </p:tgtEl>
                                        <p:attrNameLst>
                                          <p:attrName>ppt_w</p:attrName>
                                        </p:attrNameLst>
                                      </p:cBhvr>
                                      <p:tavLst>
                                        <p:tav tm="0">
                                          <p:val>
                                            <p:strVal val="#ppt_w*.05"/>
                                          </p:val>
                                        </p:tav>
                                        <p:tav tm="100000">
                                          <p:val>
                                            <p:strVal val="#ppt_w"/>
                                          </p:val>
                                        </p:tav>
                                      </p:tavLst>
                                    </p:anim>
                                    <p:anim calcmode="lin" valueType="num">
                                      <p:cBhvr>
                                        <p:cTn id="58" dur="1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3">
                                            <p:txEl>
                                              <p:pRg st="4" end="4"/>
                                            </p:txEl>
                                          </p:spTgt>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3">
                                            <p:txEl>
                                              <p:pRg st="4" end="4"/>
                                            </p:txEl>
                                          </p:spTgt>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3">
                                            <p:txEl>
                                              <p:pRg st="4" end="4"/>
                                            </p:txEl>
                                          </p:spTgt>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3">
                                            <p:txEl>
                                              <p:pRg st="4" end="4"/>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5" presetClass="entr" presetSubtype="0" fill="hold" nodeType="clickEffect">
                                  <p:stCondLst>
                                    <p:cond delay="0"/>
                                  </p:stCondLst>
                                  <p:childTnLst>
                                    <p:set>
                                      <p:cBhvr>
                                        <p:cTn id="66" dur="1" fill="hold">
                                          <p:stCondLst>
                                            <p:cond delay="0"/>
                                          </p:stCondLst>
                                        </p:cTn>
                                        <p:tgtEl>
                                          <p:spTgt spid="2051"/>
                                        </p:tgtEl>
                                        <p:attrNameLst>
                                          <p:attrName>style.visibility</p:attrName>
                                        </p:attrNameLst>
                                      </p:cBhvr>
                                      <p:to>
                                        <p:strVal val="visible"/>
                                      </p:to>
                                    </p:set>
                                    <p:anim calcmode="lin" valueType="num">
                                      <p:cBhvr>
                                        <p:cTn id="67" dur="500" decel="50000" fill="hold">
                                          <p:stCondLst>
                                            <p:cond delay="0"/>
                                          </p:stCondLst>
                                        </p:cTn>
                                        <p:tgtEl>
                                          <p:spTgt spid="2051"/>
                                        </p:tgtEl>
                                        <p:attrNameLst>
                                          <p:attrName>style.rotation</p:attrName>
                                        </p:attrNameLst>
                                      </p:cBhvr>
                                      <p:tavLst>
                                        <p:tav tm="0">
                                          <p:val>
                                            <p:fltVal val="-90"/>
                                          </p:val>
                                        </p:tav>
                                        <p:tav tm="100000">
                                          <p:val>
                                            <p:fltVal val="0"/>
                                          </p:val>
                                        </p:tav>
                                      </p:tavLst>
                                    </p:anim>
                                    <p:anim calcmode="lin" valueType="num">
                                      <p:cBhvr>
                                        <p:cTn id="68" dur="500" decel="50000" fill="hold">
                                          <p:stCondLst>
                                            <p:cond delay="0"/>
                                          </p:stCondLst>
                                        </p:cTn>
                                        <p:tgtEl>
                                          <p:spTgt spid="2051"/>
                                        </p:tgtEl>
                                        <p:attrNameLst>
                                          <p:attrName>ppt_w</p:attrName>
                                        </p:attrNameLst>
                                      </p:cBhvr>
                                      <p:tavLst>
                                        <p:tav tm="0">
                                          <p:val>
                                            <p:strVal val="#ppt_w"/>
                                          </p:val>
                                        </p:tav>
                                        <p:tav tm="100000">
                                          <p:val>
                                            <p:strVal val="#ppt_w*.05"/>
                                          </p:val>
                                        </p:tav>
                                      </p:tavLst>
                                    </p:anim>
                                    <p:anim calcmode="lin" valueType="num">
                                      <p:cBhvr>
                                        <p:cTn id="69" dur="500" accel="50000" fill="hold">
                                          <p:stCondLst>
                                            <p:cond delay="500"/>
                                          </p:stCondLst>
                                        </p:cTn>
                                        <p:tgtEl>
                                          <p:spTgt spid="2051"/>
                                        </p:tgtEl>
                                        <p:attrNameLst>
                                          <p:attrName>ppt_w</p:attrName>
                                        </p:attrNameLst>
                                      </p:cBhvr>
                                      <p:tavLst>
                                        <p:tav tm="0">
                                          <p:val>
                                            <p:strVal val="#ppt_w*.05"/>
                                          </p:val>
                                        </p:tav>
                                        <p:tav tm="100000">
                                          <p:val>
                                            <p:strVal val="#ppt_w"/>
                                          </p:val>
                                        </p:tav>
                                      </p:tavLst>
                                    </p:anim>
                                    <p:anim calcmode="lin" valueType="num">
                                      <p:cBhvr>
                                        <p:cTn id="70" dur="1000" fill="hold"/>
                                        <p:tgtEl>
                                          <p:spTgt spid="2051"/>
                                        </p:tgtEl>
                                        <p:attrNameLst>
                                          <p:attrName>ppt_h</p:attrName>
                                        </p:attrNameLst>
                                      </p:cBhvr>
                                      <p:tavLst>
                                        <p:tav tm="0">
                                          <p:val>
                                            <p:strVal val="#ppt_h"/>
                                          </p:val>
                                        </p:tav>
                                        <p:tav tm="100000">
                                          <p:val>
                                            <p:strVal val="#ppt_h"/>
                                          </p:val>
                                        </p:tav>
                                      </p:tavLst>
                                    </p:anim>
                                    <p:anim calcmode="lin" valueType="num">
                                      <p:cBhvr>
                                        <p:cTn id="71" dur="500" decel="50000" fill="hold">
                                          <p:stCondLst>
                                            <p:cond delay="0"/>
                                          </p:stCondLst>
                                        </p:cTn>
                                        <p:tgtEl>
                                          <p:spTgt spid="2051"/>
                                        </p:tgtEl>
                                        <p:attrNameLst>
                                          <p:attrName>ppt_x</p:attrName>
                                        </p:attrNameLst>
                                      </p:cBhvr>
                                      <p:tavLst>
                                        <p:tav tm="0">
                                          <p:val>
                                            <p:strVal val="#ppt_x+.4"/>
                                          </p:val>
                                        </p:tav>
                                        <p:tav tm="100000">
                                          <p:val>
                                            <p:strVal val="#ppt_x"/>
                                          </p:val>
                                        </p:tav>
                                      </p:tavLst>
                                    </p:anim>
                                    <p:anim calcmode="lin" valueType="num">
                                      <p:cBhvr>
                                        <p:cTn id="72" dur="500" decel="50000" fill="hold">
                                          <p:stCondLst>
                                            <p:cond delay="0"/>
                                          </p:stCondLst>
                                        </p:cTn>
                                        <p:tgtEl>
                                          <p:spTgt spid="2051"/>
                                        </p:tgtEl>
                                        <p:attrNameLst>
                                          <p:attrName>ppt_y</p:attrName>
                                        </p:attrNameLst>
                                      </p:cBhvr>
                                      <p:tavLst>
                                        <p:tav tm="0">
                                          <p:val>
                                            <p:strVal val="#ppt_y-.2"/>
                                          </p:val>
                                        </p:tav>
                                        <p:tav tm="100000">
                                          <p:val>
                                            <p:strVal val="#ppt_y+.1"/>
                                          </p:val>
                                        </p:tav>
                                      </p:tavLst>
                                    </p:anim>
                                    <p:anim calcmode="lin" valueType="num">
                                      <p:cBhvr>
                                        <p:cTn id="73" dur="500" accel="50000" fill="hold">
                                          <p:stCondLst>
                                            <p:cond delay="500"/>
                                          </p:stCondLst>
                                        </p:cTn>
                                        <p:tgtEl>
                                          <p:spTgt spid="2051"/>
                                        </p:tgtEl>
                                        <p:attrNameLst>
                                          <p:attrName>ppt_y</p:attrName>
                                        </p:attrNameLst>
                                      </p:cBhvr>
                                      <p:tavLst>
                                        <p:tav tm="0">
                                          <p:val>
                                            <p:strVal val="#ppt_y+.1"/>
                                          </p:val>
                                        </p:tav>
                                        <p:tav tm="100000">
                                          <p:val>
                                            <p:strVal val="#ppt_y"/>
                                          </p:val>
                                        </p:tav>
                                      </p:tavLst>
                                    </p:anim>
                                    <p:animEffect transition="in" filter="fade">
                                      <p:cBhvr>
                                        <p:cTn id="74" dur="1000" decel="50000">
                                          <p:stCondLst>
                                            <p:cond delay="0"/>
                                          </p:stCondLst>
                                        </p:cTn>
                                        <p:tgtEl>
                                          <p:spTgt spid="2051"/>
                                        </p:tgtEl>
                                      </p:cBhvr>
                                    </p:animEffect>
                                  </p:childTnLst>
                                </p:cTn>
                              </p:par>
                            </p:childTnLst>
                          </p:cTn>
                        </p:par>
                      </p:childTnLst>
                    </p:cTn>
                  </p:par>
                  <p:par>
                    <p:cTn id="75" fill="hold">
                      <p:stCondLst>
                        <p:cond delay="indefinite"/>
                      </p:stCondLst>
                      <p:childTnLst>
                        <p:par>
                          <p:cTn id="76" fill="hold">
                            <p:stCondLst>
                              <p:cond delay="0"/>
                            </p:stCondLst>
                            <p:childTnLst>
                              <p:par>
                                <p:cTn id="77" presetID="25" presetClass="entr" presetSubtype="0" fill="hold" grpId="0" nodeType="clickEffect">
                                  <p:stCondLst>
                                    <p:cond delay="0"/>
                                  </p:stCondLst>
                                  <p:childTnLst>
                                    <p:set>
                                      <p:cBhvr>
                                        <p:cTn id="78" dur="1" fill="hold">
                                          <p:stCondLst>
                                            <p:cond delay="0"/>
                                          </p:stCondLst>
                                        </p:cTn>
                                        <p:tgtEl>
                                          <p:spTgt spid="3">
                                            <p:txEl>
                                              <p:pRg st="5" end="5"/>
                                            </p:txEl>
                                          </p:spTgt>
                                        </p:tgtEl>
                                        <p:attrNameLst>
                                          <p:attrName>style.visibility</p:attrName>
                                        </p:attrNameLst>
                                      </p:cBhvr>
                                      <p:to>
                                        <p:strVal val="visible"/>
                                      </p:to>
                                    </p:set>
                                    <p:anim calcmode="lin" valueType="num">
                                      <p:cBhvr>
                                        <p:cTn id="79" dur="500" decel="50000" fill="hold">
                                          <p:stCondLst>
                                            <p:cond delay="0"/>
                                          </p:stCondLst>
                                        </p:cTn>
                                        <p:tgtEl>
                                          <p:spTgt spid="3">
                                            <p:txEl>
                                              <p:pRg st="5" end="5"/>
                                            </p:txEl>
                                          </p:spTgt>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3">
                                            <p:txEl>
                                              <p:pRg st="5" end="5"/>
                                            </p:txEl>
                                          </p:spTgt>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3">
                                            <p:txEl>
                                              <p:pRg st="5" end="5"/>
                                            </p:txEl>
                                          </p:spTgt>
                                        </p:tgtEl>
                                        <p:attrNameLst>
                                          <p:attrName>ppt_w</p:attrName>
                                        </p:attrNameLst>
                                      </p:cBhvr>
                                      <p:tavLst>
                                        <p:tav tm="0">
                                          <p:val>
                                            <p:strVal val="#ppt_w*.05"/>
                                          </p:val>
                                        </p:tav>
                                        <p:tav tm="100000">
                                          <p:val>
                                            <p:strVal val="#ppt_w"/>
                                          </p:val>
                                        </p:tav>
                                      </p:tavLst>
                                    </p:anim>
                                    <p:anim calcmode="lin" valueType="num">
                                      <p:cBhvr>
                                        <p:cTn id="82" dur="10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3">
                                            <p:txEl>
                                              <p:pRg st="5" end="5"/>
                                            </p:txEl>
                                          </p:spTgt>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3">
                                            <p:txEl>
                                              <p:pRg st="5" end="5"/>
                                            </p:txEl>
                                          </p:spTgt>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3">
                                            <p:txEl>
                                              <p:pRg st="5" end="5"/>
                                            </p:txEl>
                                          </p:spTgt>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3">
                                            <p:txEl>
                                              <p:pRg st="5" end="5"/>
                                            </p:txEl>
                                          </p:spTgt>
                                        </p:tgtEl>
                                      </p:cBhvr>
                                    </p:animEffect>
                                  </p:childTnLst>
                                </p:cTn>
                              </p:par>
                            </p:childTnLst>
                          </p:cTn>
                        </p:par>
                      </p:childTnLst>
                    </p:cTn>
                  </p:par>
                  <p:par>
                    <p:cTn id="87" fill="hold">
                      <p:stCondLst>
                        <p:cond delay="indefinite"/>
                      </p:stCondLst>
                      <p:childTnLst>
                        <p:par>
                          <p:cTn id="88" fill="hold">
                            <p:stCondLst>
                              <p:cond delay="0"/>
                            </p:stCondLst>
                            <p:childTnLst>
                              <p:par>
                                <p:cTn id="89" presetID="26" presetClass="entr" presetSubtype="0" fill="hold" nodeType="clickEffect">
                                  <p:stCondLst>
                                    <p:cond delay="0"/>
                                  </p:stCondLst>
                                  <p:childTnLst>
                                    <p:set>
                                      <p:cBhvr>
                                        <p:cTn id="90" dur="1" fill="hold">
                                          <p:stCondLst>
                                            <p:cond delay="0"/>
                                          </p:stCondLst>
                                        </p:cTn>
                                        <p:tgtEl>
                                          <p:spTgt spid="2049"/>
                                        </p:tgtEl>
                                        <p:attrNameLst>
                                          <p:attrName>style.visibility</p:attrName>
                                        </p:attrNameLst>
                                      </p:cBhvr>
                                      <p:to>
                                        <p:strVal val="visible"/>
                                      </p:to>
                                    </p:set>
                                    <p:animEffect transition="in" filter="wipe(down)">
                                      <p:cBhvr>
                                        <p:cTn id="91" dur="580">
                                          <p:stCondLst>
                                            <p:cond delay="0"/>
                                          </p:stCondLst>
                                        </p:cTn>
                                        <p:tgtEl>
                                          <p:spTgt spid="2049"/>
                                        </p:tgtEl>
                                      </p:cBhvr>
                                    </p:animEffect>
                                    <p:anim calcmode="lin" valueType="num">
                                      <p:cBhvr>
                                        <p:cTn id="92" dur="1822" tmFilter="0,0; 0.14,0.36; 0.43,0.73; 0.71,0.91; 1.0,1.0">
                                          <p:stCondLst>
                                            <p:cond delay="0"/>
                                          </p:stCondLst>
                                        </p:cTn>
                                        <p:tgtEl>
                                          <p:spTgt spid="2049"/>
                                        </p:tgtEl>
                                        <p:attrNameLst>
                                          <p:attrName>ppt_x</p:attrName>
                                        </p:attrNameLst>
                                      </p:cBhvr>
                                      <p:tavLst>
                                        <p:tav tm="0">
                                          <p:val>
                                            <p:strVal val="#ppt_x-0.25"/>
                                          </p:val>
                                        </p:tav>
                                        <p:tav tm="100000">
                                          <p:val>
                                            <p:strVal val="#ppt_x"/>
                                          </p:val>
                                        </p:tav>
                                      </p:tavLst>
                                    </p:anim>
                                    <p:anim calcmode="lin" valueType="num">
                                      <p:cBhvr>
                                        <p:cTn id="93" dur="664" tmFilter="0.0,0.0; 0.25,0.07; 0.50,0.2; 0.75,0.467; 1.0,1.0">
                                          <p:stCondLst>
                                            <p:cond delay="0"/>
                                          </p:stCondLst>
                                        </p:cTn>
                                        <p:tgtEl>
                                          <p:spTgt spid="2049"/>
                                        </p:tgtEl>
                                        <p:attrNameLst>
                                          <p:attrName>ppt_y</p:attrName>
                                        </p:attrNameLst>
                                      </p:cBhvr>
                                      <p:tavLst>
                                        <p:tav tm="0" fmla="#ppt_y-sin(pi*$)/3">
                                          <p:val>
                                            <p:fltVal val="0.5"/>
                                          </p:val>
                                        </p:tav>
                                        <p:tav tm="100000">
                                          <p:val>
                                            <p:fltVal val="1"/>
                                          </p:val>
                                        </p:tav>
                                      </p:tavLst>
                                    </p:anim>
                                    <p:anim calcmode="lin" valueType="num">
                                      <p:cBhvr>
                                        <p:cTn id="94" dur="664" tmFilter="0, 0; 0.125,0.2665; 0.25,0.4; 0.375,0.465; 0.5,0.5;  0.625,0.535; 0.75,0.6; 0.875,0.7335; 1,1">
                                          <p:stCondLst>
                                            <p:cond delay="664"/>
                                          </p:stCondLst>
                                        </p:cTn>
                                        <p:tgtEl>
                                          <p:spTgt spid="2049"/>
                                        </p:tgtEl>
                                        <p:attrNameLst>
                                          <p:attrName>ppt_y</p:attrName>
                                        </p:attrNameLst>
                                      </p:cBhvr>
                                      <p:tavLst>
                                        <p:tav tm="0" fmla="#ppt_y-sin(pi*$)/9">
                                          <p:val>
                                            <p:fltVal val="0"/>
                                          </p:val>
                                        </p:tav>
                                        <p:tav tm="100000">
                                          <p:val>
                                            <p:fltVal val="1"/>
                                          </p:val>
                                        </p:tav>
                                      </p:tavLst>
                                    </p:anim>
                                    <p:anim calcmode="lin" valueType="num">
                                      <p:cBhvr>
                                        <p:cTn id="95" dur="332" tmFilter="0, 0; 0.125,0.2665; 0.25,0.4; 0.375,0.465; 0.5,0.5;  0.625,0.535; 0.75,0.6; 0.875,0.7335; 1,1">
                                          <p:stCondLst>
                                            <p:cond delay="1324"/>
                                          </p:stCondLst>
                                        </p:cTn>
                                        <p:tgtEl>
                                          <p:spTgt spid="2049"/>
                                        </p:tgtEl>
                                        <p:attrNameLst>
                                          <p:attrName>ppt_y</p:attrName>
                                        </p:attrNameLst>
                                      </p:cBhvr>
                                      <p:tavLst>
                                        <p:tav tm="0" fmla="#ppt_y-sin(pi*$)/27">
                                          <p:val>
                                            <p:fltVal val="0"/>
                                          </p:val>
                                        </p:tav>
                                        <p:tav tm="100000">
                                          <p:val>
                                            <p:fltVal val="1"/>
                                          </p:val>
                                        </p:tav>
                                      </p:tavLst>
                                    </p:anim>
                                    <p:anim calcmode="lin" valueType="num">
                                      <p:cBhvr>
                                        <p:cTn id="96" dur="164" tmFilter="0, 0; 0.125,0.2665; 0.25,0.4; 0.375,0.465; 0.5,0.5;  0.625,0.535; 0.75,0.6; 0.875,0.7335; 1,1">
                                          <p:stCondLst>
                                            <p:cond delay="1656"/>
                                          </p:stCondLst>
                                        </p:cTn>
                                        <p:tgtEl>
                                          <p:spTgt spid="2049"/>
                                        </p:tgtEl>
                                        <p:attrNameLst>
                                          <p:attrName>ppt_y</p:attrName>
                                        </p:attrNameLst>
                                      </p:cBhvr>
                                      <p:tavLst>
                                        <p:tav tm="0" fmla="#ppt_y-sin(pi*$)/81">
                                          <p:val>
                                            <p:fltVal val="0"/>
                                          </p:val>
                                        </p:tav>
                                        <p:tav tm="100000">
                                          <p:val>
                                            <p:fltVal val="1"/>
                                          </p:val>
                                        </p:tav>
                                      </p:tavLst>
                                    </p:anim>
                                    <p:animScale>
                                      <p:cBhvr>
                                        <p:cTn id="97" dur="26">
                                          <p:stCondLst>
                                            <p:cond delay="650"/>
                                          </p:stCondLst>
                                        </p:cTn>
                                        <p:tgtEl>
                                          <p:spTgt spid="2049"/>
                                        </p:tgtEl>
                                      </p:cBhvr>
                                      <p:to x="100000" y="60000"/>
                                    </p:animScale>
                                    <p:animScale>
                                      <p:cBhvr>
                                        <p:cTn id="98" dur="166" decel="50000">
                                          <p:stCondLst>
                                            <p:cond delay="676"/>
                                          </p:stCondLst>
                                        </p:cTn>
                                        <p:tgtEl>
                                          <p:spTgt spid="2049"/>
                                        </p:tgtEl>
                                      </p:cBhvr>
                                      <p:to x="100000" y="100000"/>
                                    </p:animScale>
                                    <p:animScale>
                                      <p:cBhvr>
                                        <p:cTn id="99" dur="26">
                                          <p:stCondLst>
                                            <p:cond delay="1312"/>
                                          </p:stCondLst>
                                        </p:cTn>
                                        <p:tgtEl>
                                          <p:spTgt spid="2049"/>
                                        </p:tgtEl>
                                      </p:cBhvr>
                                      <p:to x="100000" y="80000"/>
                                    </p:animScale>
                                    <p:animScale>
                                      <p:cBhvr>
                                        <p:cTn id="100" dur="166" decel="50000">
                                          <p:stCondLst>
                                            <p:cond delay="1338"/>
                                          </p:stCondLst>
                                        </p:cTn>
                                        <p:tgtEl>
                                          <p:spTgt spid="2049"/>
                                        </p:tgtEl>
                                      </p:cBhvr>
                                      <p:to x="100000" y="100000"/>
                                    </p:animScale>
                                    <p:animScale>
                                      <p:cBhvr>
                                        <p:cTn id="101" dur="26">
                                          <p:stCondLst>
                                            <p:cond delay="1642"/>
                                          </p:stCondLst>
                                        </p:cTn>
                                        <p:tgtEl>
                                          <p:spTgt spid="2049"/>
                                        </p:tgtEl>
                                      </p:cBhvr>
                                      <p:to x="100000" y="90000"/>
                                    </p:animScale>
                                    <p:animScale>
                                      <p:cBhvr>
                                        <p:cTn id="102" dur="166" decel="50000">
                                          <p:stCondLst>
                                            <p:cond delay="1668"/>
                                          </p:stCondLst>
                                        </p:cTn>
                                        <p:tgtEl>
                                          <p:spTgt spid="2049"/>
                                        </p:tgtEl>
                                      </p:cBhvr>
                                      <p:to x="100000" y="100000"/>
                                    </p:animScale>
                                    <p:animScale>
                                      <p:cBhvr>
                                        <p:cTn id="103" dur="26">
                                          <p:stCondLst>
                                            <p:cond delay="1808"/>
                                          </p:stCondLst>
                                        </p:cTn>
                                        <p:tgtEl>
                                          <p:spTgt spid="2049"/>
                                        </p:tgtEl>
                                      </p:cBhvr>
                                      <p:to x="100000" y="95000"/>
                                    </p:animScale>
                                    <p:animScale>
                                      <p:cBhvr>
                                        <p:cTn id="104" dur="166" decel="50000">
                                          <p:stCondLst>
                                            <p:cond delay="1834"/>
                                          </p:stCondLst>
                                        </p:cTn>
                                        <p:tgtEl>
                                          <p:spTgt spid="2049"/>
                                        </p:tgtEl>
                                      </p:cBhvr>
                                      <p:to x="100000" y="100000"/>
                                    </p:animScale>
                                  </p:childTnLst>
                                </p:cTn>
                              </p:par>
                            </p:childTnLst>
                          </p:cTn>
                        </p:par>
                      </p:childTnLst>
                    </p:cTn>
                  </p:par>
                  <p:par>
                    <p:cTn id="105" fill="hold">
                      <p:stCondLst>
                        <p:cond delay="indefinite"/>
                      </p:stCondLst>
                      <p:childTnLst>
                        <p:par>
                          <p:cTn id="106" fill="hold">
                            <p:stCondLst>
                              <p:cond delay="0"/>
                            </p:stCondLst>
                            <p:childTnLst>
                              <p:par>
                                <p:cTn id="107" presetID="25" presetClass="entr" presetSubtype="0" fill="hold" grpId="0" nodeType="clickEffect">
                                  <p:stCondLst>
                                    <p:cond delay="0"/>
                                  </p:stCondLst>
                                  <p:childTnLst>
                                    <p:set>
                                      <p:cBhvr>
                                        <p:cTn id="108" dur="1" fill="hold">
                                          <p:stCondLst>
                                            <p:cond delay="0"/>
                                          </p:stCondLst>
                                        </p:cTn>
                                        <p:tgtEl>
                                          <p:spTgt spid="3">
                                            <p:txEl>
                                              <p:pRg st="7" end="7"/>
                                            </p:txEl>
                                          </p:spTgt>
                                        </p:tgtEl>
                                        <p:attrNameLst>
                                          <p:attrName>style.visibility</p:attrName>
                                        </p:attrNameLst>
                                      </p:cBhvr>
                                      <p:to>
                                        <p:strVal val="visible"/>
                                      </p:to>
                                    </p:set>
                                    <p:anim calcmode="lin" valueType="num">
                                      <p:cBhvr>
                                        <p:cTn id="109" dur="500" decel="50000" fill="hold">
                                          <p:stCondLst>
                                            <p:cond delay="0"/>
                                          </p:stCondLst>
                                        </p:cTn>
                                        <p:tgtEl>
                                          <p:spTgt spid="3">
                                            <p:txEl>
                                              <p:pRg st="7" end="7"/>
                                            </p:txEl>
                                          </p:spTgt>
                                        </p:tgtEl>
                                        <p:attrNameLst>
                                          <p:attrName>style.rotation</p:attrName>
                                        </p:attrNameLst>
                                      </p:cBhvr>
                                      <p:tavLst>
                                        <p:tav tm="0">
                                          <p:val>
                                            <p:fltVal val="-90"/>
                                          </p:val>
                                        </p:tav>
                                        <p:tav tm="100000">
                                          <p:val>
                                            <p:fltVal val="0"/>
                                          </p:val>
                                        </p:tav>
                                      </p:tavLst>
                                    </p:anim>
                                    <p:anim calcmode="lin" valueType="num">
                                      <p:cBhvr>
                                        <p:cTn id="110" dur="500" decel="50000" fill="hold">
                                          <p:stCondLst>
                                            <p:cond delay="0"/>
                                          </p:stCondLst>
                                        </p:cTn>
                                        <p:tgtEl>
                                          <p:spTgt spid="3">
                                            <p:txEl>
                                              <p:pRg st="7" end="7"/>
                                            </p:txEl>
                                          </p:spTgt>
                                        </p:tgtEl>
                                        <p:attrNameLst>
                                          <p:attrName>ppt_w</p:attrName>
                                        </p:attrNameLst>
                                      </p:cBhvr>
                                      <p:tavLst>
                                        <p:tav tm="0">
                                          <p:val>
                                            <p:strVal val="#ppt_w"/>
                                          </p:val>
                                        </p:tav>
                                        <p:tav tm="100000">
                                          <p:val>
                                            <p:strVal val="#ppt_w*.05"/>
                                          </p:val>
                                        </p:tav>
                                      </p:tavLst>
                                    </p:anim>
                                    <p:anim calcmode="lin" valueType="num">
                                      <p:cBhvr>
                                        <p:cTn id="111" dur="500" accel="50000" fill="hold">
                                          <p:stCondLst>
                                            <p:cond delay="500"/>
                                          </p:stCondLst>
                                        </p:cTn>
                                        <p:tgtEl>
                                          <p:spTgt spid="3">
                                            <p:txEl>
                                              <p:pRg st="7" end="7"/>
                                            </p:txEl>
                                          </p:spTgt>
                                        </p:tgtEl>
                                        <p:attrNameLst>
                                          <p:attrName>ppt_w</p:attrName>
                                        </p:attrNameLst>
                                      </p:cBhvr>
                                      <p:tavLst>
                                        <p:tav tm="0">
                                          <p:val>
                                            <p:strVal val="#ppt_w*.05"/>
                                          </p:val>
                                        </p:tav>
                                        <p:tav tm="100000">
                                          <p:val>
                                            <p:strVal val="#ppt_w"/>
                                          </p:val>
                                        </p:tav>
                                      </p:tavLst>
                                    </p:anim>
                                    <p:anim calcmode="lin" valueType="num">
                                      <p:cBhvr>
                                        <p:cTn id="112" dur="1000" fill="hold"/>
                                        <p:tgtEl>
                                          <p:spTgt spid="3">
                                            <p:txEl>
                                              <p:pRg st="7" end="7"/>
                                            </p:txEl>
                                          </p:spTgt>
                                        </p:tgtEl>
                                        <p:attrNameLst>
                                          <p:attrName>ppt_h</p:attrName>
                                        </p:attrNameLst>
                                      </p:cBhvr>
                                      <p:tavLst>
                                        <p:tav tm="0">
                                          <p:val>
                                            <p:strVal val="#ppt_h"/>
                                          </p:val>
                                        </p:tav>
                                        <p:tav tm="100000">
                                          <p:val>
                                            <p:strVal val="#ppt_h"/>
                                          </p:val>
                                        </p:tav>
                                      </p:tavLst>
                                    </p:anim>
                                    <p:anim calcmode="lin" valueType="num">
                                      <p:cBhvr>
                                        <p:cTn id="113" dur="500" decel="50000" fill="hold">
                                          <p:stCondLst>
                                            <p:cond delay="0"/>
                                          </p:stCondLst>
                                        </p:cTn>
                                        <p:tgtEl>
                                          <p:spTgt spid="3">
                                            <p:txEl>
                                              <p:pRg st="7" end="7"/>
                                            </p:txEl>
                                          </p:spTgt>
                                        </p:tgtEl>
                                        <p:attrNameLst>
                                          <p:attrName>ppt_x</p:attrName>
                                        </p:attrNameLst>
                                      </p:cBhvr>
                                      <p:tavLst>
                                        <p:tav tm="0">
                                          <p:val>
                                            <p:strVal val="#ppt_x+.4"/>
                                          </p:val>
                                        </p:tav>
                                        <p:tav tm="100000">
                                          <p:val>
                                            <p:strVal val="#ppt_x"/>
                                          </p:val>
                                        </p:tav>
                                      </p:tavLst>
                                    </p:anim>
                                    <p:anim calcmode="lin" valueType="num">
                                      <p:cBhvr>
                                        <p:cTn id="114" dur="500" decel="50000" fill="hold">
                                          <p:stCondLst>
                                            <p:cond delay="0"/>
                                          </p:stCondLst>
                                        </p:cTn>
                                        <p:tgtEl>
                                          <p:spTgt spid="3">
                                            <p:txEl>
                                              <p:pRg st="7" end="7"/>
                                            </p:txEl>
                                          </p:spTgt>
                                        </p:tgtEl>
                                        <p:attrNameLst>
                                          <p:attrName>ppt_y</p:attrName>
                                        </p:attrNameLst>
                                      </p:cBhvr>
                                      <p:tavLst>
                                        <p:tav tm="0">
                                          <p:val>
                                            <p:strVal val="#ppt_y-.2"/>
                                          </p:val>
                                        </p:tav>
                                        <p:tav tm="100000">
                                          <p:val>
                                            <p:strVal val="#ppt_y+.1"/>
                                          </p:val>
                                        </p:tav>
                                      </p:tavLst>
                                    </p:anim>
                                    <p:anim calcmode="lin" valueType="num">
                                      <p:cBhvr>
                                        <p:cTn id="115" dur="500" accel="50000" fill="hold">
                                          <p:stCondLst>
                                            <p:cond delay="500"/>
                                          </p:stCondLst>
                                        </p:cTn>
                                        <p:tgtEl>
                                          <p:spTgt spid="3">
                                            <p:txEl>
                                              <p:pRg st="7" end="7"/>
                                            </p:txEl>
                                          </p:spTgt>
                                        </p:tgtEl>
                                        <p:attrNameLst>
                                          <p:attrName>ppt_y</p:attrName>
                                        </p:attrNameLst>
                                      </p:cBhvr>
                                      <p:tavLst>
                                        <p:tav tm="0">
                                          <p:val>
                                            <p:strVal val="#ppt_y+.1"/>
                                          </p:val>
                                        </p:tav>
                                        <p:tav tm="100000">
                                          <p:val>
                                            <p:strVal val="#ppt_y"/>
                                          </p:val>
                                        </p:tav>
                                      </p:tavLst>
                                    </p:anim>
                                    <p:animEffect transition="in" filter="fade">
                                      <p:cBhvr>
                                        <p:cTn id="116" dur="1000" decel="50000">
                                          <p:stCondLst>
                                            <p:cond delay="0"/>
                                          </p:stCondLst>
                                        </p:cTn>
                                        <p:tgtEl>
                                          <p:spTgt spid="3">
                                            <p:txEl>
                                              <p:pRg st="7" end="7"/>
                                            </p:txEl>
                                          </p:spTgt>
                                        </p:tgtEl>
                                      </p:cBhvr>
                                    </p:animEffect>
                                  </p:childTnLst>
                                </p:cTn>
                              </p:par>
                            </p:childTnLst>
                          </p:cTn>
                        </p:par>
                      </p:childTnLst>
                    </p:cTn>
                  </p:par>
                  <p:par>
                    <p:cTn id="117" fill="hold">
                      <p:stCondLst>
                        <p:cond delay="indefinite"/>
                      </p:stCondLst>
                      <p:childTnLst>
                        <p:par>
                          <p:cTn id="118" fill="hold">
                            <p:stCondLst>
                              <p:cond delay="0"/>
                            </p:stCondLst>
                            <p:childTnLst>
                              <p:par>
                                <p:cTn id="119" presetID="30" presetClass="entr" presetSubtype="0" fill="hold" nodeType="clickEffect">
                                  <p:stCondLst>
                                    <p:cond delay="0"/>
                                  </p:stCondLst>
                                  <p:childTnLst>
                                    <p:set>
                                      <p:cBhvr>
                                        <p:cTn id="120" dur="1" fill="hold">
                                          <p:stCondLst>
                                            <p:cond delay="0"/>
                                          </p:stCondLst>
                                        </p:cTn>
                                        <p:tgtEl>
                                          <p:spTgt spid="2053"/>
                                        </p:tgtEl>
                                        <p:attrNameLst>
                                          <p:attrName>style.visibility</p:attrName>
                                        </p:attrNameLst>
                                      </p:cBhvr>
                                      <p:to>
                                        <p:strVal val="visible"/>
                                      </p:to>
                                    </p:set>
                                    <p:animEffect transition="in" filter="fade">
                                      <p:cBhvr>
                                        <p:cTn id="121" dur="800" decel="100000"/>
                                        <p:tgtEl>
                                          <p:spTgt spid="2053"/>
                                        </p:tgtEl>
                                      </p:cBhvr>
                                    </p:animEffect>
                                    <p:anim calcmode="lin" valueType="num">
                                      <p:cBhvr>
                                        <p:cTn id="122" dur="800" decel="100000" fill="hold"/>
                                        <p:tgtEl>
                                          <p:spTgt spid="2053"/>
                                        </p:tgtEl>
                                        <p:attrNameLst>
                                          <p:attrName>style.rotation</p:attrName>
                                        </p:attrNameLst>
                                      </p:cBhvr>
                                      <p:tavLst>
                                        <p:tav tm="0">
                                          <p:val>
                                            <p:fltVal val="-90"/>
                                          </p:val>
                                        </p:tav>
                                        <p:tav tm="100000">
                                          <p:val>
                                            <p:fltVal val="0"/>
                                          </p:val>
                                        </p:tav>
                                      </p:tavLst>
                                    </p:anim>
                                    <p:anim calcmode="lin" valueType="num">
                                      <p:cBhvr>
                                        <p:cTn id="123" dur="800" decel="100000" fill="hold"/>
                                        <p:tgtEl>
                                          <p:spTgt spid="2053"/>
                                        </p:tgtEl>
                                        <p:attrNameLst>
                                          <p:attrName>ppt_x</p:attrName>
                                        </p:attrNameLst>
                                      </p:cBhvr>
                                      <p:tavLst>
                                        <p:tav tm="0">
                                          <p:val>
                                            <p:strVal val="#ppt_x+0.4"/>
                                          </p:val>
                                        </p:tav>
                                        <p:tav tm="100000">
                                          <p:val>
                                            <p:strVal val="#ppt_x-0.05"/>
                                          </p:val>
                                        </p:tav>
                                      </p:tavLst>
                                    </p:anim>
                                    <p:anim calcmode="lin" valueType="num">
                                      <p:cBhvr>
                                        <p:cTn id="124" dur="800" decel="100000" fill="hold"/>
                                        <p:tgtEl>
                                          <p:spTgt spid="2053"/>
                                        </p:tgtEl>
                                        <p:attrNameLst>
                                          <p:attrName>ppt_y</p:attrName>
                                        </p:attrNameLst>
                                      </p:cBhvr>
                                      <p:tavLst>
                                        <p:tav tm="0">
                                          <p:val>
                                            <p:strVal val="#ppt_y-0.4"/>
                                          </p:val>
                                        </p:tav>
                                        <p:tav tm="100000">
                                          <p:val>
                                            <p:strVal val="#ppt_y+0.1"/>
                                          </p:val>
                                        </p:tav>
                                      </p:tavLst>
                                    </p:anim>
                                    <p:anim calcmode="lin" valueType="num">
                                      <p:cBhvr>
                                        <p:cTn id="125" dur="200" accel="100000" fill="hold">
                                          <p:stCondLst>
                                            <p:cond delay="800"/>
                                          </p:stCondLst>
                                        </p:cTn>
                                        <p:tgtEl>
                                          <p:spTgt spid="2053"/>
                                        </p:tgtEl>
                                        <p:attrNameLst>
                                          <p:attrName>ppt_x</p:attrName>
                                        </p:attrNameLst>
                                      </p:cBhvr>
                                      <p:tavLst>
                                        <p:tav tm="0">
                                          <p:val>
                                            <p:strVal val="#ppt_x-0.05"/>
                                          </p:val>
                                        </p:tav>
                                        <p:tav tm="100000">
                                          <p:val>
                                            <p:strVal val="#ppt_x"/>
                                          </p:val>
                                        </p:tav>
                                      </p:tavLst>
                                    </p:anim>
                                    <p:anim calcmode="lin" valueType="num">
                                      <p:cBhvr>
                                        <p:cTn id="126" dur="200" accel="100000" fill="hold">
                                          <p:stCondLst>
                                            <p:cond delay="800"/>
                                          </p:stCondLst>
                                        </p:cTn>
                                        <p:tgtEl>
                                          <p:spTgt spid="2053"/>
                                        </p:tgtEl>
                                        <p:attrNameLst>
                                          <p:attrName>ppt_y</p:attrName>
                                        </p:attrNameLst>
                                      </p:cBhvr>
                                      <p:tavLst>
                                        <p:tav tm="0">
                                          <p:val>
                                            <p:strVal val="#ppt_y+0.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6" presetClass="entr" presetSubtype="0" fill="hold" nodeType="clickEffect">
                                  <p:stCondLst>
                                    <p:cond delay="0"/>
                                  </p:stCondLst>
                                  <p:childTnLst>
                                    <p:set>
                                      <p:cBhvr>
                                        <p:cTn id="130" dur="1" fill="hold">
                                          <p:stCondLst>
                                            <p:cond delay="0"/>
                                          </p:stCondLst>
                                        </p:cTn>
                                        <p:tgtEl>
                                          <p:spTgt spid="2056"/>
                                        </p:tgtEl>
                                        <p:attrNameLst>
                                          <p:attrName>style.visibility</p:attrName>
                                        </p:attrNameLst>
                                      </p:cBhvr>
                                      <p:to>
                                        <p:strVal val="visible"/>
                                      </p:to>
                                    </p:set>
                                    <p:animEffect transition="in" filter="wipe(down)">
                                      <p:cBhvr>
                                        <p:cTn id="131" dur="580">
                                          <p:stCondLst>
                                            <p:cond delay="0"/>
                                          </p:stCondLst>
                                        </p:cTn>
                                        <p:tgtEl>
                                          <p:spTgt spid="2056"/>
                                        </p:tgtEl>
                                      </p:cBhvr>
                                    </p:animEffect>
                                    <p:anim calcmode="lin" valueType="num">
                                      <p:cBhvr>
                                        <p:cTn id="132" dur="1822" tmFilter="0,0; 0.14,0.36; 0.43,0.73; 0.71,0.91; 1.0,1.0">
                                          <p:stCondLst>
                                            <p:cond delay="0"/>
                                          </p:stCondLst>
                                        </p:cTn>
                                        <p:tgtEl>
                                          <p:spTgt spid="2056"/>
                                        </p:tgtEl>
                                        <p:attrNameLst>
                                          <p:attrName>ppt_x</p:attrName>
                                        </p:attrNameLst>
                                      </p:cBhvr>
                                      <p:tavLst>
                                        <p:tav tm="0">
                                          <p:val>
                                            <p:strVal val="#ppt_x-0.25"/>
                                          </p:val>
                                        </p:tav>
                                        <p:tav tm="100000">
                                          <p:val>
                                            <p:strVal val="#ppt_x"/>
                                          </p:val>
                                        </p:tav>
                                      </p:tavLst>
                                    </p:anim>
                                    <p:anim calcmode="lin" valueType="num">
                                      <p:cBhvr>
                                        <p:cTn id="133" dur="664" tmFilter="0.0,0.0; 0.25,0.07; 0.50,0.2; 0.75,0.467; 1.0,1.0">
                                          <p:stCondLst>
                                            <p:cond delay="0"/>
                                          </p:stCondLst>
                                        </p:cTn>
                                        <p:tgtEl>
                                          <p:spTgt spid="2056"/>
                                        </p:tgtEl>
                                        <p:attrNameLst>
                                          <p:attrName>ppt_y</p:attrName>
                                        </p:attrNameLst>
                                      </p:cBhvr>
                                      <p:tavLst>
                                        <p:tav tm="0" fmla="#ppt_y-sin(pi*$)/3">
                                          <p:val>
                                            <p:fltVal val="0.5"/>
                                          </p:val>
                                        </p:tav>
                                        <p:tav tm="100000">
                                          <p:val>
                                            <p:fltVal val="1"/>
                                          </p:val>
                                        </p:tav>
                                      </p:tavLst>
                                    </p:anim>
                                    <p:anim calcmode="lin" valueType="num">
                                      <p:cBhvr>
                                        <p:cTn id="134" dur="664" tmFilter="0, 0; 0.125,0.2665; 0.25,0.4; 0.375,0.465; 0.5,0.5;  0.625,0.535; 0.75,0.6; 0.875,0.7335; 1,1">
                                          <p:stCondLst>
                                            <p:cond delay="664"/>
                                          </p:stCondLst>
                                        </p:cTn>
                                        <p:tgtEl>
                                          <p:spTgt spid="2056"/>
                                        </p:tgtEl>
                                        <p:attrNameLst>
                                          <p:attrName>ppt_y</p:attrName>
                                        </p:attrNameLst>
                                      </p:cBhvr>
                                      <p:tavLst>
                                        <p:tav tm="0" fmla="#ppt_y-sin(pi*$)/9">
                                          <p:val>
                                            <p:fltVal val="0"/>
                                          </p:val>
                                        </p:tav>
                                        <p:tav tm="100000">
                                          <p:val>
                                            <p:fltVal val="1"/>
                                          </p:val>
                                        </p:tav>
                                      </p:tavLst>
                                    </p:anim>
                                    <p:anim calcmode="lin" valueType="num">
                                      <p:cBhvr>
                                        <p:cTn id="135" dur="332" tmFilter="0, 0; 0.125,0.2665; 0.25,0.4; 0.375,0.465; 0.5,0.5;  0.625,0.535; 0.75,0.6; 0.875,0.7335; 1,1">
                                          <p:stCondLst>
                                            <p:cond delay="1324"/>
                                          </p:stCondLst>
                                        </p:cTn>
                                        <p:tgtEl>
                                          <p:spTgt spid="2056"/>
                                        </p:tgtEl>
                                        <p:attrNameLst>
                                          <p:attrName>ppt_y</p:attrName>
                                        </p:attrNameLst>
                                      </p:cBhvr>
                                      <p:tavLst>
                                        <p:tav tm="0" fmla="#ppt_y-sin(pi*$)/27">
                                          <p:val>
                                            <p:fltVal val="0"/>
                                          </p:val>
                                        </p:tav>
                                        <p:tav tm="100000">
                                          <p:val>
                                            <p:fltVal val="1"/>
                                          </p:val>
                                        </p:tav>
                                      </p:tavLst>
                                    </p:anim>
                                    <p:anim calcmode="lin" valueType="num">
                                      <p:cBhvr>
                                        <p:cTn id="136" dur="164" tmFilter="0, 0; 0.125,0.2665; 0.25,0.4; 0.375,0.465; 0.5,0.5;  0.625,0.535; 0.75,0.6; 0.875,0.7335; 1,1">
                                          <p:stCondLst>
                                            <p:cond delay="1656"/>
                                          </p:stCondLst>
                                        </p:cTn>
                                        <p:tgtEl>
                                          <p:spTgt spid="2056"/>
                                        </p:tgtEl>
                                        <p:attrNameLst>
                                          <p:attrName>ppt_y</p:attrName>
                                        </p:attrNameLst>
                                      </p:cBhvr>
                                      <p:tavLst>
                                        <p:tav tm="0" fmla="#ppt_y-sin(pi*$)/81">
                                          <p:val>
                                            <p:fltVal val="0"/>
                                          </p:val>
                                        </p:tav>
                                        <p:tav tm="100000">
                                          <p:val>
                                            <p:fltVal val="1"/>
                                          </p:val>
                                        </p:tav>
                                      </p:tavLst>
                                    </p:anim>
                                    <p:animScale>
                                      <p:cBhvr>
                                        <p:cTn id="137" dur="26">
                                          <p:stCondLst>
                                            <p:cond delay="650"/>
                                          </p:stCondLst>
                                        </p:cTn>
                                        <p:tgtEl>
                                          <p:spTgt spid="2056"/>
                                        </p:tgtEl>
                                      </p:cBhvr>
                                      <p:to x="100000" y="60000"/>
                                    </p:animScale>
                                    <p:animScale>
                                      <p:cBhvr>
                                        <p:cTn id="138" dur="166" decel="50000">
                                          <p:stCondLst>
                                            <p:cond delay="676"/>
                                          </p:stCondLst>
                                        </p:cTn>
                                        <p:tgtEl>
                                          <p:spTgt spid="2056"/>
                                        </p:tgtEl>
                                      </p:cBhvr>
                                      <p:to x="100000" y="100000"/>
                                    </p:animScale>
                                    <p:animScale>
                                      <p:cBhvr>
                                        <p:cTn id="139" dur="26">
                                          <p:stCondLst>
                                            <p:cond delay="1312"/>
                                          </p:stCondLst>
                                        </p:cTn>
                                        <p:tgtEl>
                                          <p:spTgt spid="2056"/>
                                        </p:tgtEl>
                                      </p:cBhvr>
                                      <p:to x="100000" y="80000"/>
                                    </p:animScale>
                                    <p:animScale>
                                      <p:cBhvr>
                                        <p:cTn id="140" dur="166" decel="50000">
                                          <p:stCondLst>
                                            <p:cond delay="1338"/>
                                          </p:stCondLst>
                                        </p:cTn>
                                        <p:tgtEl>
                                          <p:spTgt spid="2056"/>
                                        </p:tgtEl>
                                      </p:cBhvr>
                                      <p:to x="100000" y="100000"/>
                                    </p:animScale>
                                    <p:animScale>
                                      <p:cBhvr>
                                        <p:cTn id="141" dur="26">
                                          <p:stCondLst>
                                            <p:cond delay="1642"/>
                                          </p:stCondLst>
                                        </p:cTn>
                                        <p:tgtEl>
                                          <p:spTgt spid="2056"/>
                                        </p:tgtEl>
                                      </p:cBhvr>
                                      <p:to x="100000" y="90000"/>
                                    </p:animScale>
                                    <p:animScale>
                                      <p:cBhvr>
                                        <p:cTn id="142" dur="166" decel="50000">
                                          <p:stCondLst>
                                            <p:cond delay="1668"/>
                                          </p:stCondLst>
                                        </p:cTn>
                                        <p:tgtEl>
                                          <p:spTgt spid="2056"/>
                                        </p:tgtEl>
                                      </p:cBhvr>
                                      <p:to x="100000" y="100000"/>
                                    </p:animScale>
                                    <p:animScale>
                                      <p:cBhvr>
                                        <p:cTn id="143" dur="26">
                                          <p:stCondLst>
                                            <p:cond delay="1808"/>
                                          </p:stCondLst>
                                        </p:cTn>
                                        <p:tgtEl>
                                          <p:spTgt spid="2056"/>
                                        </p:tgtEl>
                                      </p:cBhvr>
                                      <p:to x="100000" y="95000"/>
                                    </p:animScale>
                                    <p:animScale>
                                      <p:cBhvr>
                                        <p:cTn id="144" dur="166" decel="50000">
                                          <p:stCondLst>
                                            <p:cond delay="1834"/>
                                          </p:stCondLst>
                                        </p:cTn>
                                        <p:tgtEl>
                                          <p:spTgt spid="2056"/>
                                        </p:tgtEl>
                                      </p:cBhvr>
                                      <p:to x="100000" y="100000"/>
                                    </p:animScale>
                                  </p:childTnLst>
                                </p:cTn>
                              </p:par>
                            </p:childTnLst>
                          </p:cTn>
                        </p:par>
                      </p:childTnLst>
                    </p:cTn>
                  </p:par>
                  <p:par>
                    <p:cTn id="145" fill="hold">
                      <p:stCondLst>
                        <p:cond delay="indefinite"/>
                      </p:stCondLst>
                      <p:childTnLst>
                        <p:par>
                          <p:cTn id="146" fill="hold">
                            <p:stCondLst>
                              <p:cond delay="0"/>
                            </p:stCondLst>
                            <p:childTnLst>
                              <p:par>
                                <p:cTn id="147" presetID="25" presetClass="entr" presetSubtype="0" fill="hold" grpId="0" nodeType="clickEffect">
                                  <p:stCondLst>
                                    <p:cond delay="0"/>
                                  </p:stCondLst>
                                  <p:childTnLst>
                                    <p:set>
                                      <p:cBhvr>
                                        <p:cTn id="148" dur="1" fill="hold">
                                          <p:stCondLst>
                                            <p:cond delay="0"/>
                                          </p:stCondLst>
                                        </p:cTn>
                                        <p:tgtEl>
                                          <p:spTgt spid="3">
                                            <p:txEl>
                                              <p:pRg st="10" end="10"/>
                                            </p:txEl>
                                          </p:spTgt>
                                        </p:tgtEl>
                                        <p:attrNameLst>
                                          <p:attrName>style.visibility</p:attrName>
                                        </p:attrNameLst>
                                      </p:cBhvr>
                                      <p:to>
                                        <p:strVal val="visible"/>
                                      </p:to>
                                    </p:set>
                                    <p:anim calcmode="lin" valueType="num">
                                      <p:cBhvr>
                                        <p:cTn id="149" dur="500" decel="50000" fill="hold">
                                          <p:stCondLst>
                                            <p:cond delay="0"/>
                                          </p:stCondLst>
                                        </p:cTn>
                                        <p:tgtEl>
                                          <p:spTgt spid="3">
                                            <p:txEl>
                                              <p:pRg st="10" end="10"/>
                                            </p:txEl>
                                          </p:spTgt>
                                        </p:tgtEl>
                                        <p:attrNameLst>
                                          <p:attrName>style.rotation</p:attrName>
                                        </p:attrNameLst>
                                      </p:cBhvr>
                                      <p:tavLst>
                                        <p:tav tm="0">
                                          <p:val>
                                            <p:fltVal val="-90"/>
                                          </p:val>
                                        </p:tav>
                                        <p:tav tm="100000">
                                          <p:val>
                                            <p:fltVal val="0"/>
                                          </p:val>
                                        </p:tav>
                                      </p:tavLst>
                                    </p:anim>
                                    <p:anim calcmode="lin" valueType="num">
                                      <p:cBhvr>
                                        <p:cTn id="150" dur="500" decel="50000" fill="hold">
                                          <p:stCondLst>
                                            <p:cond delay="0"/>
                                          </p:stCondLst>
                                        </p:cTn>
                                        <p:tgtEl>
                                          <p:spTgt spid="3">
                                            <p:txEl>
                                              <p:pRg st="10" end="10"/>
                                            </p:txEl>
                                          </p:spTgt>
                                        </p:tgtEl>
                                        <p:attrNameLst>
                                          <p:attrName>ppt_w</p:attrName>
                                        </p:attrNameLst>
                                      </p:cBhvr>
                                      <p:tavLst>
                                        <p:tav tm="0">
                                          <p:val>
                                            <p:strVal val="#ppt_w"/>
                                          </p:val>
                                        </p:tav>
                                        <p:tav tm="100000">
                                          <p:val>
                                            <p:strVal val="#ppt_w*.05"/>
                                          </p:val>
                                        </p:tav>
                                      </p:tavLst>
                                    </p:anim>
                                    <p:anim calcmode="lin" valueType="num">
                                      <p:cBhvr>
                                        <p:cTn id="151" dur="500" accel="50000" fill="hold">
                                          <p:stCondLst>
                                            <p:cond delay="500"/>
                                          </p:stCondLst>
                                        </p:cTn>
                                        <p:tgtEl>
                                          <p:spTgt spid="3">
                                            <p:txEl>
                                              <p:pRg st="10" end="10"/>
                                            </p:txEl>
                                          </p:spTgt>
                                        </p:tgtEl>
                                        <p:attrNameLst>
                                          <p:attrName>ppt_w</p:attrName>
                                        </p:attrNameLst>
                                      </p:cBhvr>
                                      <p:tavLst>
                                        <p:tav tm="0">
                                          <p:val>
                                            <p:strVal val="#ppt_w*.05"/>
                                          </p:val>
                                        </p:tav>
                                        <p:tav tm="100000">
                                          <p:val>
                                            <p:strVal val="#ppt_w"/>
                                          </p:val>
                                        </p:tav>
                                      </p:tavLst>
                                    </p:anim>
                                    <p:anim calcmode="lin" valueType="num">
                                      <p:cBhvr>
                                        <p:cTn id="152" dur="1000" fill="hold"/>
                                        <p:tgtEl>
                                          <p:spTgt spid="3">
                                            <p:txEl>
                                              <p:pRg st="10" end="10"/>
                                            </p:txEl>
                                          </p:spTgt>
                                        </p:tgtEl>
                                        <p:attrNameLst>
                                          <p:attrName>ppt_h</p:attrName>
                                        </p:attrNameLst>
                                      </p:cBhvr>
                                      <p:tavLst>
                                        <p:tav tm="0">
                                          <p:val>
                                            <p:strVal val="#ppt_h"/>
                                          </p:val>
                                        </p:tav>
                                        <p:tav tm="100000">
                                          <p:val>
                                            <p:strVal val="#ppt_h"/>
                                          </p:val>
                                        </p:tav>
                                      </p:tavLst>
                                    </p:anim>
                                    <p:anim calcmode="lin" valueType="num">
                                      <p:cBhvr>
                                        <p:cTn id="153" dur="500" decel="50000" fill="hold">
                                          <p:stCondLst>
                                            <p:cond delay="0"/>
                                          </p:stCondLst>
                                        </p:cTn>
                                        <p:tgtEl>
                                          <p:spTgt spid="3">
                                            <p:txEl>
                                              <p:pRg st="10" end="10"/>
                                            </p:txEl>
                                          </p:spTgt>
                                        </p:tgtEl>
                                        <p:attrNameLst>
                                          <p:attrName>ppt_x</p:attrName>
                                        </p:attrNameLst>
                                      </p:cBhvr>
                                      <p:tavLst>
                                        <p:tav tm="0">
                                          <p:val>
                                            <p:strVal val="#ppt_x+.4"/>
                                          </p:val>
                                        </p:tav>
                                        <p:tav tm="100000">
                                          <p:val>
                                            <p:strVal val="#ppt_x"/>
                                          </p:val>
                                        </p:tav>
                                      </p:tavLst>
                                    </p:anim>
                                    <p:anim calcmode="lin" valueType="num">
                                      <p:cBhvr>
                                        <p:cTn id="154" dur="500" decel="50000" fill="hold">
                                          <p:stCondLst>
                                            <p:cond delay="0"/>
                                          </p:stCondLst>
                                        </p:cTn>
                                        <p:tgtEl>
                                          <p:spTgt spid="3">
                                            <p:txEl>
                                              <p:pRg st="10" end="10"/>
                                            </p:txEl>
                                          </p:spTgt>
                                        </p:tgtEl>
                                        <p:attrNameLst>
                                          <p:attrName>ppt_y</p:attrName>
                                        </p:attrNameLst>
                                      </p:cBhvr>
                                      <p:tavLst>
                                        <p:tav tm="0">
                                          <p:val>
                                            <p:strVal val="#ppt_y-.2"/>
                                          </p:val>
                                        </p:tav>
                                        <p:tav tm="100000">
                                          <p:val>
                                            <p:strVal val="#ppt_y+.1"/>
                                          </p:val>
                                        </p:tav>
                                      </p:tavLst>
                                    </p:anim>
                                    <p:anim calcmode="lin" valueType="num">
                                      <p:cBhvr>
                                        <p:cTn id="155" dur="500" accel="50000" fill="hold">
                                          <p:stCondLst>
                                            <p:cond delay="500"/>
                                          </p:stCondLst>
                                        </p:cTn>
                                        <p:tgtEl>
                                          <p:spTgt spid="3">
                                            <p:txEl>
                                              <p:pRg st="10" end="10"/>
                                            </p:txEl>
                                          </p:spTgt>
                                        </p:tgtEl>
                                        <p:attrNameLst>
                                          <p:attrName>ppt_y</p:attrName>
                                        </p:attrNameLst>
                                      </p:cBhvr>
                                      <p:tavLst>
                                        <p:tav tm="0">
                                          <p:val>
                                            <p:strVal val="#ppt_y+.1"/>
                                          </p:val>
                                        </p:tav>
                                        <p:tav tm="100000">
                                          <p:val>
                                            <p:strVal val="#ppt_y"/>
                                          </p:val>
                                        </p:tav>
                                      </p:tavLst>
                                    </p:anim>
                                    <p:animEffect transition="in" filter="fade">
                                      <p:cBhvr>
                                        <p:cTn id="156" dur="1000" decel="50000">
                                          <p:stCondLst>
                                            <p:cond delay="0"/>
                                          </p:stCondLst>
                                        </p:cTn>
                                        <p:tgtEl>
                                          <p:spTgt spid="3">
                                            <p:txEl>
                                              <p:pRg st="10" end="10"/>
                                            </p:txEl>
                                          </p:spTgt>
                                        </p:tgtEl>
                                      </p:cBhvr>
                                    </p:animEffect>
                                  </p:childTnLst>
                                </p:cTn>
                              </p:par>
                            </p:childTnLst>
                          </p:cTn>
                        </p:par>
                      </p:childTnLst>
                    </p:cTn>
                  </p:par>
                  <p:par>
                    <p:cTn id="157" fill="hold">
                      <p:stCondLst>
                        <p:cond delay="indefinite"/>
                      </p:stCondLst>
                      <p:childTnLst>
                        <p:par>
                          <p:cTn id="158" fill="hold">
                            <p:stCondLst>
                              <p:cond delay="0"/>
                            </p:stCondLst>
                            <p:childTnLst>
                              <p:par>
                                <p:cTn id="159" presetID="25" presetClass="entr" presetSubtype="0" fill="hold" grpId="0" nodeType="clickEffect">
                                  <p:stCondLst>
                                    <p:cond delay="0"/>
                                  </p:stCondLst>
                                  <p:childTnLst>
                                    <p:set>
                                      <p:cBhvr>
                                        <p:cTn id="160" dur="1" fill="hold">
                                          <p:stCondLst>
                                            <p:cond delay="0"/>
                                          </p:stCondLst>
                                        </p:cTn>
                                        <p:tgtEl>
                                          <p:spTgt spid="2"/>
                                        </p:tgtEl>
                                        <p:attrNameLst>
                                          <p:attrName>style.visibility</p:attrName>
                                        </p:attrNameLst>
                                      </p:cBhvr>
                                      <p:to>
                                        <p:strVal val="visible"/>
                                      </p:to>
                                    </p:set>
                                    <p:anim calcmode="lin" valueType="num">
                                      <p:cBhvr>
                                        <p:cTn id="161"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162"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163"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64" dur="1000" fill="hold"/>
                                        <p:tgtEl>
                                          <p:spTgt spid="2"/>
                                        </p:tgtEl>
                                        <p:attrNameLst>
                                          <p:attrName>ppt_h</p:attrName>
                                        </p:attrNameLst>
                                      </p:cBhvr>
                                      <p:tavLst>
                                        <p:tav tm="0">
                                          <p:val>
                                            <p:strVal val="#ppt_h"/>
                                          </p:val>
                                        </p:tav>
                                        <p:tav tm="100000">
                                          <p:val>
                                            <p:strVal val="#ppt_h"/>
                                          </p:val>
                                        </p:tav>
                                      </p:tavLst>
                                    </p:anim>
                                    <p:anim calcmode="lin" valueType="num">
                                      <p:cBhvr>
                                        <p:cTn id="165"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66"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67"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68" dur="1000" decel="50000">
                                          <p:stCondLst>
                                            <p:cond delay="0"/>
                                          </p:stCondLst>
                                        </p:cTn>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751506"/>
          </a:xfrm>
        </p:spPr>
        <p:txBody>
          <a:bodyPr>
            <a:normAutofit/>
          </a:bodyPr>
          <a:lstStyle/>
          <a:p>
            <a:pPr algn="r" rtl="1"/>
            <a:r>
              <a:rPr lang="fa-IR" dirty="0" smtClean="0">
                <a:cs typeface="B Titr" pitchFamily="2" charset="-78"/>
              </a:rPr>
              <a:t>روال کلی </a:t>
            </a:r>
            <a:r>
              <a:rPr lang="en-US" i="1" dirty="0" err="1" smtClean="0">
                <a:cs typeface="B Titr" pitchFamily="2" charset="-78"/>
              </a:rPr>
              <a:t>knn</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buNone/>
            </a:pPr>
            <a:r>
              <a:rPr lang="fa-IR" sz="3200" dirty="0" smtClean="0">
                <a:cs typeface="B Nazanin" pitchFamily="2" charset="-78"/>
              </a:rPr>
              <a:t>1- تعیین پارامتر </a:t>
            </a:r>
            <a:r>
              <a:rPr lang="en-US" sz="3200" i="1" dirty="0" smtClean="0">
                <a:cs typeface="B Nazanin" pitchFamily="2" charset="-78"/>
              </a:rPr>
              <a:t>k</a:t>
            </a:r>
            <a:r>
              <a:rPr lang="fa-IR" sz="3200" dirty="0" smtClean="0">
                <a:cs typeface="B Nazanin" pitchFamily="2" charset="-78"/>
              </a:rPr>
              <a:t> (تعداد نزدیک ترین همسایه ها)</a:t>
            </a:r>
            <a:endParaRPr lang="en-US" sz="3200" dirty="0" smtClean="0">
              <a:cs typeface="B Nazanin" pitchFamily="2" charset="-78"/>
            </a:endParaRPr>
          </a:p>
          <a:p>
            <a:pPr algn="just" rtl="1">
              <a:buNone/>
            </a:pPr>
            <a:r>
              <a:rPr lang="fa-IR" sz="3200" dirty="0" smtClean="0">
                <a:cs typeface="B Nazanin" pitchFamily="2" charset="-78"/>
              </a:rPr>
              <a:t>2- محاسبه فاصله نمونه ورودی با تمام نمونه های آموزشی</a:t>
            </a:r>
            <a:endParaRPr lang="en-US" sz="3200" dirty="0" smtClean="0">
              <a:cs typeface="B Nazanin" pitchFamily="2" charset="-78"/>
            </a:endParaRPr>
          </a:p>
          <a:p>
            <a:pPr algn="just" rtl="1">
              <a:buNone/>
            </a:pPr>
            <a:r>
              <a:rPr lang="fa-IR" sz="3200" dirty="0" smtClean="0">
                <a:cs typeface="B Nazanin" pitchFamily="2" charset="-78"/>
              </a:rPr>
              <a:t>3- مرتب کردن نمونه های آموزشی بر اساس فاصله و انتخاب </a:t>
            </a:r>
            <a:r>
              <a:rPr lang="en-US" sz="3200" i="1" dirty="0" smtClean="0">
                <a:cs typeface="B Nazanin" pitchFamily="2" charset="-78"/>
              </a:rPr>
              <a:t>k</a:t>
            </a:r>
            <a:r>
              <a:rPr lang="fa-IR" sz="3200" dirty="0" smtClean="0">
                <a:cs typeface="B Nazanin" pitchFamily="2" charset="-78"/>
              </a:rPr>
              <a:t> همسایه نزدیک</a:t>
            </a:r>
            <a:endParaRPr lang="en-US" sz="3200" dirty="0" smtClean="0">
              <a:cs typeface="B Nazanin" pitchFamily="2" charset="-78"/>
            </a:endParaRPr>
          </a:p>
          <a:p>
            <a:pPr algn="just" rtl="1">
              <a:buNone/>
            </a:pPr>
            <a:r>
              <a:rPr lang="fa-IR" sz="3200" dirty="0" smtClean="0">
                <a:cs typeface="B Nazanin" pitchFamily="2" charset="-78"/>
              </a:rPr>
              <a:t>4- کلاسی که اکثریت را در همسایه های نزدیک دارد. به عنوان تخمین برای کلاس نمونه ورودی به کار ببر.</a:t>
            </a:r>
            <a:endParaRPr lang="en-US" sz="3200" dirty="0" smtClean="0">
              <a:cs typeface="B Nazanin" pitchFamily="2" charset="-78"/>
            </a:endParaRPr>
          </a:p>
          <a:p>
            <a:pPr algn="r" rtl="1"/>
            <a:endParaRPr lang="en-US" sz="3200" dirty="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8" presetClass="entr" presetSubtype="0" accel="5000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1000" fill="hold"/>
                                        <p:tgtEl>
                                          <p:spTgt spid="3">
                                            <p:txEl>
                                              <p:pRg st="0" end="0"/>
                                            </p:txEl>
                                          </p:spTgt>
                                        </p:tgtEl>
                                        <p:attrNameLst>
                                          <p:attrName>ppt_x</p:attrName>
                                        </p:attrNameLst>
                                      </p:cBhvr>
                                      <p:tavLst>
                                        <p:tav tm="0">
                                          <p:val>
                                            <p:fltVal val="-1"/>
                                          </p:val>
                                        </p:tav>
                                        <p:tav tm="50000">
                                          <p:val>
                                            <p:fltVal val="0.95"/>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8" presetClass="entr" presetSubtype="0" accel="5000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 dur="1000" fill="hold"/>
                                        <p:tgtEl>
                                          <p:spTgt spid="3">
                                            <p:txEl>
                                              <p:pRg st="1" end="1"/>
                                            </p:txEl>
                                          </p:spTgt>
                                        </p:tgtEl>
                                        <p:attrNameLst>
                                          <p:attrName>ppt_x</p:attrName>
                                        </p:attrNameLst>
                                      </p:cBhvr>
                                      <p:tavLst>
                                        <p:tav tm="0">
                                          <p:val>
                                            <p:fltVal val="-1"/>
                                          </p:val>
                                        </p:tav>
                                        <p:tav tm="50000">
                                          <p:val>
                                            <p:fltVal val="0.95"/>
                                          </p:val>
                                        </p:tav>
                                        <p:tav tm="100000">
                                          <p:val>
                                            <p:strVal val="#ppt_x"/>
                                          </p:val>
                                        </p:tav>
                                      </p:tavLst>
                                    </p:anim>
                                    <p:anim calcmode="lin" valueType="num">
                                      <p:cBhvr>
                                        <p:cTn id="25" dur="1000" fill="hold"/>
                                        <p:tgtEl>
                                          <p:spTgt spid="3">
                                            <p:txEl>
                                              <p:pRg st="1" end="1"/>
                                            </p:txEl>
                                          </p:spTgt>
                                        </p:tgtEl>
                                        <p:attrNameLst>
                                          <p:attrName>ppt_y</p:attrName>
                                        </p:attrNameLst>
                                      </p:cBhvr>
                                      <p:tavLst>
                                        <p:tav tm="0">
                                          <p:val>
                                            <p:strVal val="#ppt_y"/>
                                          </p:val>
                                        </p:tav>
                                        <p:tav tm="100000">
                                          <p:val>
                                            <p:strVal val="#ppt_y"/>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8" presetClass="entr" presetSubtype="0" accel="5000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2" dur="1000" fill="hold"/>
                                        <p:tgtEl>
                                          <p:spTgt spid="3">
                                            <p:txEl>
                                              <p:pRg st="2" end="2"/>
                                            </p:txEl>
                                          </p:spTgt>
                                        </p:tgtEl>
                                        <p:attrNameLst>
                                          <p:attrName>ppt_x</p:attrName>
                                        </p:attrNameLst>
                                      </p:cBhvr>
                                      <p:tavLst>
                                        <p:tav tm="0">
                                          <p:val>
                                            <p:fltVal val="-1"/>
                                          </p:val>
                                        </p:tav>
                                        <p:tav tm="50000">
                                          <p:val>
                                            <p:fltVal val="0.95"/>
                                          </p:val>
                                        </p:tav>
                                        <p:tav tm="100000">
                                          <p:val>
                                            <p:strVal val="#ppt_x"/>
                                          </p:val>
                                        </p:tav>
                                      </p:tavLst>
                                    </p:anim>
                                    <p:anim calcmode="lin" valueType="num">
                                      <p:cBhvr>
                                        <p:cTn id="33" dur="1000" fill="hold"/>
                                        <p:tgtEl>
                                          <p:spTgt spid="3">
                                            <p:txEl>
                                              <p:pRg st="2" end="2"/>
                                            </p:txEl>
                                          </p:spTgt>
                                        </p:tgtEl>
                                        <p:attrNameLst>
                                          <p:attrName>ppt_y</p:attrName>
                                        </p:attrNameLst>
                                      </p:cBhvr>
                                      <p:tavLst>
                                        <p:tav tm="0">
                                          <p:val>
                                            <p:strVal val="#ppt_y"/>
                                          </p:val>
                                        </p:tav>
                                        <p:tav tm="100000">
                                          <p:val>
                                            <p:strVal val="#ppt_y"/>
                                          </p:val>
                                        </p:tav>
                                      </p:tavLst>
                                    </p:anim>
                                    <p:animEffect transition="in" filter="fade">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8" presetClass="entr" presetSubtype="0" accel="5000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 dur="1000" fill="hold"/>
                                        <p:tgtEl>
                                          <p:spTgt spid="3">
                                            <p:txEl>
                                              <p:pRg st="3" end="3"/>
                                            </p:txEl>
                                          </p:spTgt>
                                        </p:tgtEl>
                                        <p:attrNameLst>
                                          <p:attrName>ppt_x</p:attrName>
                                        </p:attrNameLst>
                                      </p:cBhvr>
                                      <p:tavLst>
                                        <p:tav tm="0">
                                          <p:val>
                                            <p:fltVal val="-1"/>
                                          </p:val>
                                        </p:tav>
                                        <p:tav tm="50000">
                                          <p:val>
                                            <p:fltVal val="0.95"/>
                                          </p:val>
                                        </p:tav>
                                        <p:tav tm="100000">
                                          <p:val>
                                            <p:strVal val="#ppt_x"/>
                                          </p:val>
                                        </p:tav>
                                      </p:tavLst>
                                    </p:anim>
                                    <p:anim calcmode="lin" valueType="num">
                                      <p:cBhvr>
                                        <p:cTn id="41" dur="1000" fill="hold"/>
                                        <p:tgtEl>
                                          <p:spTgt spid="3">
                                            <p:txEl>
                                              <p:pRg st="3" end="3"/>
                                            </p:txEl>
                                          </p:spTgt>
                                        </p:tgtEl>
                                        <p:attrNameLst>
                                          <p:attrName>ppt_y</p:attrName>
                                        </p:attrNameLst>
                                      </p:cBhvr>
                                      <p:tavLst>
                                        <p:tav tm="0">
                                          <p:val>
                                            <p:strVal val="#ppt_y"/>
                                          </p:val>
                                        </p:tav>
                                        <p:tav tm="100000">
                                          <p:val>
                                            <p:strVal val="#ppt_y"/>
                                          </p:val>
                                        </p:tav>
                                      </p:tavLst>
                                    </p:anim>
                                    <p:animEffect transition="in" filter="fade">
                                      <p:cBhvr>
                                        <p:cTn id="4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894382"/>
          </a:xfrm>
        </p:spPr>
        <p:txBody>
          <a:bodyPr>
            <a:normAutofit/>
          </a:bodyPr>
          <a:lstStyle/>
          <a:p>
            <a:pPr algn="ctr"/>
            <a:r>
              <a:rPr lang="fa-IR" dirty="0" smtClean="0">
                <a:cs typeface="B Titr" pitchFamily="2" charset="-78"/>
              </a:rPr>
              <a:t>فیلترینگ مشارکتی:</a:t>
            </a:r>
            <a:endParaRPr lang="en-US" dirty="0">
              <a:cs typeface="B Titr" pitchFamily="2" charset="-78"/>
            </a:endParaRPr>
          </a:p>
        </p:txBody>
      </p:sp>
      <p:sp>
        <p:nvSpPr>
          <p:cNvPr id="3" name="Content Placeholder 2"/>
          <p:cNvSpPr>
            <a:spLocks noGrp="1"/>
          </p:cNvSpPr>
          <p:nvPr>
            <p:ph idx="1"/>
          </p:nvPr>
        </p:nvSpPr>
        <p:spPr>
          <a:xfrm>
            <a:off x="214282" y="1609416"/>
            <a:ext cx="7858180" cy="4846320"/>
          </a:xfrm>
        </p:spPr>
        <p:txBody>
          <a:bodyPr>
            <a:normAutofit fontScale="92500"/>
          </a:bodyPr>
          <a:lstStyle/>
          <a:p>
            <a:pPr algn="ctr" rtl="1">
              <a:buNone/>
            </a:pPr>
            <a:r>
              <a:rPr lang="fa-IR" b="1" dirty="0" smtClean="0">
                <a:solidFill>
                  <a:schemeClr val="accent2">
                    <a:lumMod val="50000"/>
                  </a:schemeClr>
                </a:solidFill>
                <a:cs typeface="B Nazanin" pitchFamily="2" charset="-78"/>
              </a:rPr>
              <a:t>یکی از کاربردهای جالب و مفید استدلال بر حافظه ، ارائه پیشنهاد میباشد . فیلترینگ مشارکتی رویکردی است جهت ارائه پیشنهادها</a:t>
            </a:r>
          </a:p>
          <a:p>
            <a:pPr algn="just" rtl="1"/>
            <a:r>
              <a:rPr lang="fa-IR" sz="2400" b="1" dirty="0" smtClean="0">
                <a:solidFill>
                  <a:schemeClr val="bg2">
                    <a:lumMod val="10000"/>
                  </a:schemeClr>
                </a:solidFill>
                <a:cs typeface="B Nazanin" pitchFamily="2" charset="-78"/>
              </a:rPr>
              <a:t>فیلترینگ مشارکتی (</a:t>
            </a:r>
            <a:r>
              <a:rPr lang="en-US" sz="2400" b="1" dirty="0" smtClean="0">
                <a:solidFill>
                  <a:schemeClr val="bg2">
                    <a:lumMod val="10000"/>
                  </a:schemeClr>
                </a:solidFill>
                <a:cs typeface="B Nazanin" pitchFamily="2" charset="-78"/>
              </a:rPr>
              <a:t>CF</a:t>
            </a:r>
            <a:r>
              <a:rPr lang="fa-IR" sz="2400" b="1" dirty="0" smtClean="0">
                <a:solidFill>
                  <a:schemeClr val="bg2">
                    <a:lumMod val="10000"/>
                  </a:schemeClr>
                </a:solidFill>
                <a:cs typeface="B Nazanin" pitchFamily="2" charset="-78"/>
              </a:rPr>
              <a:t>) : نه تنها از تشابهات موجود میان همسایه ها استفاده می کند بلکه علایق و ترجیهات آنها را نیز مورد توجه قرار می دهد . </a:t>
            </a:r>
          </a:p>
          <a:p>
            <a:pPr algn="just" rtl="1">
              <a:buNone/>
            </a:pPr>
            <a:r>
              <a:rPr lang="fa-IR" sz="2400" b="1" dirty="0" smtClean="0">
                <a:solidFill>
                  <a:srgbClr val="FF0000"/>
                </a:solidFill>
                <a:cs typeface="B Nazanin" pitchFamily="2" charset="-78"/>
              </a:rPr>
              <a:t>مثال  : </a:t>
            </a:r>
            <a:r>
              <a:rPr lang="fa-IR" sz="2400" b="1" dirty="0" smtClean="0">
                <a:cs typeface="B Nazanin" pitchFamily="2" charset="-78"/>
              </a:rPr>
              <a:t>معرفی و پیشنهاد کردن یک رستوران جدید</a:t>
            </a:r>
          </a:p>
          <a:p>
            <a:pPr algn="ctr" rtl="1">
              <a:buNone/>
            </a:pPr>
            <a:r>
              <a:rPr lang="fa-IR" b="1" u="sng" dirty="0" smtClean="0">
                <a:solidFill>
                  <a:srgbClr val="0070C0"/>
                </a:solidFill>
                <a:cs typeface="B Nazanin" pitchFamily="2" charset="-78"/>
              </a:rPr>
              <a:t>آماده سازی پیشنهادها توسط سیستم فیلترینگ مشارکتی برای یک مشتری جدید</a:t>
            </a:r>
            <a:endParaRPr lang="en-US" b="1" u="sng" dirty="0" smtClean="0">
              <a:solidFill>
                <a:srgbClr val="0070C0"/>
              </a:solidFill>
              <a:cs typeface="B Nazanin" pitchFamily="2" charset="-78"/>
            </a:endParaRPr>
          </a:p>
          <a:p>
            <a:pPr algn="just" rtl="1">
              <a:buNone/>
            </a:pPr>
            <a:r>
              <a:rPr lang="fa-IR" dirty="0" smtClean="0">
                <a:cs typeface="B Nazanin" pitchFamily="2" charset="-78"/>
              </a:rPr>
              <a:t>1- ساخت پروفایل مشتری</a:t>
            </a:r>
            <a:endParaRPr lang="en-US" dirty="0" smtClean="0">
              <a:cs typeface="B Nazanin" pitchFamily="2" charset="-78"/>
            </a:endParaRPr>
          </a:p>
          <a:p>
            <a:pPr algn="just" rtl="1">
              <a:buNone/>
            </a:pPr>
            <a:r>
              <a:rPr lang="fa-IR" dirty="0" smtClean="0">
                <a:cs typeface="B Nazanin" pitchFamily="2" charset="-78"/>
              </a:rPr>
              <a:t>2- </a:t>
            </a:r>
            <a:r>
              <a:rPr lang="fa-IR" sz="2400" dirty="0" smtClean="0">
                <a:cs typeface="B Nazanin" pitchFamily="2" charset="-78"/>
              </a:rPr>
              <a:t>مقایسه پروفایل مشتری جدید با پروفایل مشتریان دیگر از طریق محاسبه تشابه</a:t>
            </a:r>
            <a:endParaRPr lang="en-US" dirty="0" smtClean="0">
              <a:cs typeface="B Nazanin" pitchFamily="2" charset="-78"/>
            </a:endParaRPr>
          </a:p>
          <a:p>
            <a:pPr algn="just" rtl="1">
              <a:buNone/>
            </a:pPr>
            <a:r>
              <a:rPr lang="fa-IR" dirty="0" smtClean="0">
                <a:cs typeface="B Nazanin" pitchFamily="2" charset="-78"/>
              </a:rPr>
              <a:t>3- درجه بندی هایی که به مشتریان دارای پروفایل مشابه تعلق دارد را به نوعی ترکیب کرده تا از این طریق، درجه بندی متعلق به مشتری جدید در ارتباط با مواردی که هنوز آنها را درجه بندی نکرده است پیش بینی شود.</a:t>
            </a:r>
            <a:endParaRPr lang="en-US" dirty="0" smtClean="0">
              <a:cs typeface="B Nazanin" pitchFamily="2" charset="-78"/>
            </a:endParaRPr>
          </a:p>
          <a:p>
            <a:pPr algn="just"/>
            <a:endParaRPr lang="en-US" dirty="0">
              <a:cs typeface="B Nazanin" pitchFamily="2" charset="-78"/>
            </a:endParaRPr>
          </a:p>
        </p:txBody>
      </p:sp>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8" presetClass="entr" presetSubtype="0" accel="5000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1000" fill="hold"/>
                                        <p:tgtEl>
                                          <p:spTgt spid="3">
                                            <p:txEl>
                                              <p:pRg st="0" end="0"/>
                                            </p:txEl>
                                          </p:spTgt>
                                        </p:tgtEl>
                                        <p:attrNameLst>
                                          <p:attrName>ppt_x</p:attrName>
                                        </p:attrNameLst>
                                      </p:cBhvr>
                                      <p:tavLst>
                                        <p:tav tm="0">
                                          <p:val>
                                            <p:fltVal val="-1"/>
                                          </p:val>
                                        </p:tav>
                                        <p:tav tm="50000">
                                          <p:val>
                                            <p:fltVal val="0.95"/>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8" presetClass="entr" presetSubtype="0" accel="5000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 dur="1000" fill="hold"/>
                                        <p:tgtEl>
                                          <p:spTgt spid="3">
                                            <p:txEl>
                                              <p:pRg st="1" end="1"/>
                                            </p:txEl>
                                          </p:spTgt>
                                        </p:tgtEl>
                                        <p:attrNameLst>
                                          <p:attrName>ppt_x</p:attrName>
                                        </p:attrNameLst>
                                      </p:cBhvr>
                                      <p:tavLst>
                                        <p:tav tm="0">
                                          <p:val>
                                            <p:fltVal val="-1"/>
                                          </p:val>
                                        </p:tav>
                                        <p:tav tm="50000">
                                          <p:val>
                                            <p:fltVal val="0.95"/>
                                          </p:val>
                                        </p:tav>
                                        <p:tav tm="100000">
                                          <p:val>
                                            <p:strVal val="#ppt_x"/>
                                          </p:val>
                                        </p:tav>
                                      </p:tavLst>
                                    </p:anim>
                                    <p:anim calcmode="lin" valueType="num">
                                      <p:cBhvr>
                                        <p:cTn id="25" dur="1000" fill="hold"/>
                                        <p:tgtEl>
                                          <p:spTgt spid="3">
                                            <p:txEl>
                                              <p:pRg st="1" end="1"/>
                                            </p:txEl>
                                          </p:spTgt>
                                        </p:tgtEl>
                                        <p:attrNameLst>
                                          <p:attrName>ppt_y</p:attrName>
                                        </p:attrNameLst>
                                      </p:cBhvr>
                                      <p:tavLst>
                                        <p:tav tm="0">
                                          <p:val>
                                            <p:strVal val="#ppt_y"/>
                                          </p:val>
                                        </p:tav>
                                        <p:tav tm="100000">
                                          <p:val>
                                            <p:strVal val="#ppt_y"/>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8" presetClass="entr" presetSubtype="0" accel="5000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2" dur="1000" fill="hold"/>
                                        <p:tgtEl>
                                          <p:spTgt spid="3">
                                            <p:txEl>
                                              <p:pRg st="2" end="2"/>
                                            </p:txEl>
                                          </p:spTgt>
                                        </p:tgtEl>
                                        <p:attrNameLst>
                                          <p:attrName>ppt_x</p:attrName>
                                        </p:attrNameLst>
                                      </p:cBhvr>
                                      <p:tavLst>
                                        <p:tav tm="0">
                                          <p:val>
                                            <p:fltVal val="-1"/>
                                          </p:val>
                                        </p:tav>
                                        <p:tav tm="50000">
                                          <p:val>
                                            <p:fltVal val="0.95"/>
                                          </p:val>
                                        </p:tav>
                                        <p:tav tm="100000">
                                          <p:val>
                                            <p:strVal val="#ppt_x"/>
                                          </p:val>
                                        </p:tav>
                                      </p:tavLst>
                                    </p:anim>
                                    <p:anim calcmode="lin" valueType="num">
                                      <p:cBhvr>
                                        <p:cTn id="33" dur="1000" fill="hold"/>
                                        <p:tgtEl>
                                          <p:spTgt spid="3">
                                            <p:txEl>
                                              <p:pRg st="2" end="2"/>
                                            </p:txEl>
                                          </p:spTgt>
                                        </p:tgtEl>
                                        <p:attrNameLst>
                                          <p:attrName>ppt_y</p:attrName>
                                        </p:attrNameLst>
                                      </p:cBhvr>
                                      <p:tavLst>
                                        <p:tav tm="0">
                                          <p:val>
                                            <p:strVal val="#ppt_y"/>
                                          </p:val>
                                        </p:tav>
                                        <p:tav tm="100000">
                                          <p:val>
                                            <p:strVal val="#ppt_y"/>
                                          </p:val>
                                        </p:tav>
                                      </p:tavLst>
                                    </p:anim>
                                    <p:animEffect transition="in" filter="fade">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8" presetClass="entr" presetSubtype="0" accel="5000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 dur="1000" fill="hold"/>
                                        <p:tgtEl>
                                          <p:spTgt spid="3">
                                            <p:txEl>
                                              <p:pRg st="3" end="3"/>
                                            </p:txEl>
                                          </p:spTgt>
                                        </p:tgtEl>
                                        <p:attrNameLst>
                                          <p:attrName>ppt_x</p:attrName>
                                        </p:attrNameLst>
                                      </p:cBhvr>
                                      <p:tavLst>
                                        <p:tav tm="0">
                                          <p:val>
                                            <p:fltVal val="-1"/>
                                          </p:val>
                                        </p:tav>
                                        <p:tav tm="50000">
                                          <p:val>
                                            <p:fltVal val="0.95"/>
                                          </p:val>
                                        </p:tav>
                                        <p:tav tm="100000">
                                          <p:val>
                                            <p:strVal val="#ppt_x"/>
                                          </p:val>
                                        </p:tav>
                                      </p:tavLst>
                                    </p:anim>
                                    <p:anim calcmode="lin" valueType="num">
                                      <p:cBhvr>
                                        <p:cTn id="41" dur="1000" fill="hold"/>
                                        <p:tgtEl>
                                          <p:spTgt spid="3">
                                            <p:txEl>
                                              <p:pRg st="3" end="3"/>
                                            </p:txEl>
                                          </p:spTgt>
                                        </p:tgtEl>
                                        <p:attrNameLst>
                                          <p:attrName>ppt_y</p:attrName>
                                        </p:attrNameLst>
                                      </p:cBhvr>
                                      <p:tavLst>
                                        <p:tav tm="0">
                                          <p:val>
                                            <p:strVal val="#ppt_y"/>
                                          </p:val>
                                        </p:tav>
                                        <p:tav tm="100000">
                                          <p:val>
                                            <p:strVal val="#ppt_y"/>
                                          </p:val>
                                        </p:tav>
                                      </p:tavLst>
                                    </p:anim>
                                    <p:animEffect transition="in" filter="fade">
                                      <p:cBhvr>
                                        <p:cTn id="42" dur="1000"/>
                                        <p:tgtEl>
                                          <p:spTgt spid="3">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8" presetClass="entr" presetSubtype="0" accel="5000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 calcmode="lin" valueType="num">
                                      <p:cBhvr>
                                        <p:cTn id="47" dur="1000" fill="hold"/>
                                        <p:tgtEl>
                                          <p:spTgt spid="3">
                                            <p:txEl>
                                              <p:pRg st="4" end="4"/>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8" dur="1000" fill="hold"/>
                                        <p:tgtEl>
                                          <p:spTgt spid="3">
                                            <p:txEl>
                                              <p:pRg st="4" end="4"/>
                                            </p:txEl>
                                          </p:spTgt>
                                        </p:tgtEl>
                                        <p:attrNameLst>
                                          <p:attrName>ppt_x</p:attrName>
                                        </p:attrNameLst>
                                      </p:cBhvr>
                                      <p:tavLst>
                                        <p:tav tm="0">
                                          <p:val>
                                            <p:fltVal val="-1"/>
                                          </p:val>
                                        </p:tav>
                                        <p:tav tm="50000">
                                          <p:val>
                                            <p:fltVal val="0.95"/>
                                          </p:val>
                                        </p:tav>
                                        <p:tav tm="100000">
                                          <p:val>
                                            <p:strVal val="#ppt_x"/>
                                          </p:val>
                                        </p:tav>
                                      </p:tavLst>
                                    </p:anim>
                                    <p:anim calcmode="lin" valueType="num">
                                      <p:cBhvr>
                                        <p:cTn id="49" dur="1000" fill="hold"/>
                                        <p:tgtEl>
                                          <p:spTgt spid="3">
                                            <p:txEl>
                                              <p:pRg st="4" end="4"/>
                                            </p:txEl>
                                          </p:spTgt>
                                        </p:tgtEl>
                                        <p:attrNameLst>
                                          <p:attrName>ppt_y</p:attrName>
                                        </p:attrNameLst>
                                      </p:cBhvr>
                                      <p:tavLst>
                                        <p:tav tm="0">
                                          <p:val>
                                            <p:strVal val="#ppt_y"/>
                                          </p:val>
                                        </p:tav>
                                        <p:tav tm="100000">
                                          <p:val>
                                            <p:strVal val="#ppt_y"/>
                                          </p:val>
                                        </p:tav>
                                      </p:tavLst>
                                    </p:anim>
                                    <p:animEffect transition="in" filter="fade">
                                      <p:cBhvr>
                                        <p:cTn id="50" dur="10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48" presetClass="entr" presetSubtype="0" accel="5000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1000" fill="hold"/>
                                        <p:tgtEl>
                                          <p:spTgt spid="3">
                                            <p:txEl>
                                              <p:pRg st="5" end="5"/>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6" dur="1000" fill="hold"/>
                                        <p:tgtEl>
                                          <p:spTgt spid="3">
                                            <p:txEl>
                                              <p:pRg st="5" end="5"/>
                                            </p:txEl>
                                          </p:spTgt>
                                        </p:tgtEl>
                                        <p:attrNameLst>
                                          <p:attrName>ppt_x</p:attrName>
                                        </p:attrNameLst>
                                      </p:cBhvr>
                                      <p:tavLst>
                                        <p:tav tm="0">
                                          <p:val>
                                            <p:fltVal val="-1"/>
                                          </p:val>
                                        </p:tav>
                                        <p:tav tm="50000">
                                          <p:val>
                                            <p:fltVal val="0.95"/>
                                          </p:val>
                                        </p:tav>
                                        <p:tav tm="100000">
                                          <p:val>
                                            <p:strVal val="#ppt_x"/>
                                          </p:val>
                                        </p:tav>
                                      </p:tavLst>
                                    </p:anim>
                                    <p:anim calcmode="lin" valueType="num">
                                      <p:cBhvr>
                                        <p:cTn id="57" dur="1000" fill="hold"/>
                                        <p:tgtEl>
                                          <p:spTgt spid="3">
                                            <p:txEl>
                                              <p:pRg st="5" end="5"/>
                                            </p:txEl>
                                          </p:spTgt>
                                        </p:tgtEl>
                                        <p:attrNameLst>
                                          <p:attrName>ppt_y</p:attrName>
                                        </p:attrNameLst>
                                      </p:cBhvr>
                                      <p:tavLst>
                                        <p:tav tm="0">
                                          <p:val>
                                            <p:strVal val="#ppt_y"/>
                                          </p:val>
                                        </p:tav>
                                        <p:tav tm="100000">
                                          <p:val>
                                            <p:strVal val="#ppt_y"/>
                                          </p:val>
                                        </p:tav>
                                      </p:tavLst>
                                    </p:anim>
                                    <p:animEffect transition="in" filter="fade">
                                      <p:cBhvr>
                                        <p:cTn id="58" dur="1000"/>
                                        <p:tgtEl>
                                          <p:spTgt spid="3">
                                            <p:txEl>
                                              <p:pRg st="5" end="5"/>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48" presetClass="entr" presetSubtype="0" accel="50000" fill="hold" grpId="0" nodeType="click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 calcmode="lin" valueType="num">
                                      <p:cBhvr>
                                        <p:cTn id="63" dur="1000" fill="hold"/>
                                        <p:tgtEl>
                                          <p:spTgt spid="3">
                                            <p:txEl>
                                              <p:pRg st="6" end="6"/>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4" dur="1000" fill="hold"/>
                                        <p:tgtEl>
                                          <p:spTgt spid="3">
                                            <p:txEl>
                                              <p:pRg st="6" end="6"/>
                                            </p:txEl>
                                          </p:spTgt>
                                        </p:tgtEl>
                                        <p:attrNameLst>
                                          <p:attrName>ppt_x</p:attrName>
                                        </p:attrNameLst>
                                      </p:cBhvr>
                                      <p:tavLst>
                                        <p:tav tm="0">
                                          <p:val>
                                            <p:fltVal val="-1"/>
                                          </p:val>
                                        </p:tav>
                                        <p:tav tm="50000">
                                          <p:val>
                                            <p:fltVal val="0.95"/>
                                          </p:val>
                                        </p:tav>
                                        <p:tav tm="100000">
                                          <p:val>
                                            <p:strVal val="#ppt_x"/>
                                          </p:val>
                                        </p:tav>
                                      </p:tavLst>
                                    </p:anim>
                                    <p:anim calcmode="lin" valueType="num">
                                      <p:cBhvr>
                                        <p:cTn id="65" dur="1000" fill="hold"/>
                                        <p:tgtEl>
                                          <p:spTgt spid="3">
                                            <p:txEl>
                                              <p:pRg st="6" end="6"/>
                                            </p:txEl>
                                          </p:spTgt>
                                        </p:tgtEl>
                                        <p:attrNameLst>
                                          <p:attrName>ppt_y</p:attrName>
                                        </p:attrNameLst>
                                      </p:cBhvr>
                                      <p:tavLst>
                                        <p:tav tm="0">
                                          <p:val>
                                            <p:strVal val="#ppt_y"/>
                                          </p:val>
                                        </p:tav>
                                        <p:tav tm="100000">
                                          <p:val>
                                            <p:strVal val="#ppt_y"/>
                                          </p:val>
                                        </p:tav>
                                      </p:tavLst>
                                    </p:anim>
                                    <p:animEffect transition="in" filter="fade">
                                      <p:cBhvr>
                                        <p:cTn id="66"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7239000" cy="1143000"/>
          </a:xfrm>
        </p:spPr>
        <p:txBody>
          <a:bodyPr>
            <a:normAutofit/>
          </a:bodyPr>
          <a:lstStyle/>
          <a:p>
            <a:pPr algn="r"/>
            <a:r>
              <a:rPr lang="fa-IR" dirty="0" smtClean="0">
                <a:cs typeface="B Titr" pitchFamily="2" charset="-78"/>
              </a:rPr>
              <a:t>مسئله ها</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r>
              <a:rPr lang="fa-IR" sz="3200" b="1" u="sng" dirty="0" smtClean="0">
                <a:solidFill>
                  <a:schemeClr val="bg2">
                    <a:lumMod val="25000"/>
                  </a:schemeClr>
                </a:solidFill>
                <a:cs typeface="B Nazanin" pitchFamily="2" charset="-78"/>
              </a:rPr>
              <a:t>سوا</a:t>
            </a:r>
            <a:r>
              <a:rPr lang="fa-IR" sz="3200" b="1" dirty="0" smtClean="0">
                <a:solidFill>
                  <a:schemeClr val="bg2">
                    <a:lumMod val="25000"/>
                  </a:schemeClr>
                </a:solidFill>
                <a:cs typeface="B Nazanin" pitchFamily="2" charset="-78"/>
              </a:rPr>
              <a:t>ل1</a:t>
            </a:r>
            <a:r>
              <a:rPr lang="fa-IR" sz="3200" b="1" u="sng" dirty="0" smtClean="0">
                <a:solidFill>
                  <a:schemeClr val="bg2">
                    <a:lumMod val="25000"/>
                  </a:schemeClr>
                </a:solidFill>
                <a:cs typeface="B Nazanin" pitchFamily="2" charset="-78"/>
              </a:rPr>
              <a:t>:</a:t>
            </a:r>
            <a:r>
              <a:rPr lang="fa-IR" sz="3200" b="1" dirty="0" smtClean="0">
                <a:cs typeface="B Nazanin" pitchFamily="2" charset="-78"/>
              </a:rPr>
              <a:t> </a:t>
            </a:r>
            <a:r>
              <a:rPr lang="fa-IR" sz="3200" dirty="0" smtClean="0">
                <a:cs typeface="B Nazanin" pitchFamily="2" charset="-78"/>
              </a:rPr>
              <a:t>استدلال مبتنی بر حافظه (</a:t>
            </a:r>
            <a:r>
              <a:rPr lang="en-US" sz="3200" i="1" dirty="0" smtClean="0">
                <a:cs typeface="B Nazanin" pitchFamily="2" charset="-78"/>
              </a:rPr>
              <a:t>MBR</a:t>
            </a:r>
            <a:r>
              <a:rPr lang="fa-IR" sz="3200" dirty="0" smtClean="0">
                <a:cs typeface="B Nazanin" pitchFamily="2" charset="-78"/>
              </a:rPr>
              <a:t>) را شرح دهید و کاربردها و نقاط قوت و همچنین مشکلات استفاده از </a:t>
            </a:r>
            <a:r>
              <a:rPr lang="en-US" sz="3200" i="1" dirty="0" smtClean="0">
                <a:cs typeface="B Nazanin" pitchFamily="2" charset="-78"/>
              </a:rPr>
              <a:t>MBR</a:t>
            </a:r>
            <a:r>
              <a:rPr lang="fa-IR" sz="3200" dirty="0" smtClean="0">
                <a:cs typeface="B Nazanin" pitchFamily="2" charset="-78"/>
              </a:rPr>
              <a:t> را توضیح دهید.</a:t>
            </a:r>
            <a:endParaRPr lang="en-US" sz="3200" dirty="0" smtClean="0">
              <a:cs typeface="B Nazanin" pitchFamily="2" charset="-78"/>
            </a:endParaRPr>
          </a:p>
          <a:p>
            <a:pPr algn="just" rtl="1"/>
            <a:r>
              <a:rPr lang="fa-IR" sz="3200" b="1" u="sng" dirty="0" smtClean="0">
                <a:solidFill>
                  <a:srgbClr val="FF0000"/>
                </a:solidFill>
                <a:cs typeface="B Nazanin" pitchFamily="2" charset="-78"/>
              </a:rPr>
              <a:t>جواب: </a:t>
            </a:r>
            <a:r>
              <a:rPr lang="fa-IR" sz="3200" dirty="0" smtClean="0">
                <a:cs typeface="B Nazanin" pitchFamily="2" charset="-78"/>
              </a:rPr>
              <a:t>فرآیند توانایی انسان در استدلال بر اساس تجربه، به توانایی او در شناخت و درک نمونه هایی مناسب که مربوط به گذشته است بستگی دارد به این فرآیند استدلال مبتنی بر حافظه گویند.</a:t>
            </a:r>
            <a:endParaRPr lang="en-US" sz="3200" dirty="0" smtClean="0">
              <a:cs typeface="B Nazanin" pitchFamily="2" charset="-78"/>
            </a:endParaRPr>
          </a:p>
          <a:p>
            <a:pPr algn="r"/>
            <a:endParaRPr lang="en-US" sz="3200" dirty="0">
              <a:cs typeface="B Nazanin" pitchFamily="2" charset="-78"/>
            </a:endParaRPr>
          </a:p>
        </p:txBody>
      </p:sp>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48" presetClass="entr" presetSubtype="0" accel="5000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1000" fill="hold"/>
                                        <p:tgtEl>
                                          <p:spTgt spid="3">
                                            <p:txEl>
                                              <p:pRg st="0" end="0"/>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 dur="1000" fill="hold"/>
                                        <p:tgtEl>
                                          <p:spTgt spid="3">
                                            <p:txEl>
                                              <p:pRg st="0" end="0"/>
                                            </p:txEl>
                                          </p:spTgt>
                                        </p:tgtEl>
                                        <p:attrNameLst>
                                          <p:attrName>ppt_x</p:attrName>
                                        </p:attrNameLst>
                                      </p:cBhvr>
                                      <p:tavLst>
                                        <p:tav tm="0">
                                          <p:val>
                                            <p:fltVal val="-1"/>
                                          </p:val>
                                        </p:tav>
                                        <p:tav tm="50000">
                                          <p:val>
                                            <p:fltVal val="0.95"/>
                                          </p:val>
                                        </p:tav>
                                        <p:tav tm="100000">
                                          <p:val>
                                            <p:strVal val="#ppt_x"/>
                                          </p:val>
                                        </p:tav>
                                      </p:tavLst>
                                    </p:anim>
                                    <p:anim calcmode="lin" valueType="num">
                                      <p:cBhvr>
                                        <p:cTn id="20" dur="10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21" dur="10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8" presetClass="entr" presetSubtype="0" accel="5000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p:cTn id="26" dur="1000" fill="hold"/>
                                        <p:tgtEl>
                                          <p:spTgt spid="3">
                                            <p:txEl>
                                              <p:pRg st="1" end="1"/>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7" dur="1000" fill="hold"/>
                                        <p:tgtEl>
                                          <p:spTgt spid="3">
                                            <p:txEl>
                                              <p:pRg st="1" end="1"/>
                                            </p:txEl>
                                          </p:spTgt>
                                        </p:tgtEl>
                                        <p:attrNameLst>
                                          <p:attrName>ppt_x</p:attrName>
                                        </p:attrNameLst>
                                      </p:cBhvr>
                                      <p:tavLst>
                                        <p:tav tm="0">
                                          <p:val>
                                            <p:fltVal val="-1"/>
                                          </p:val>
                                        </p:tav>
                                        <p:tav tm="50000">
                                          <p:val>
                                            <p:fltVal val="0.95"/>
                                          </p:val>
                                        </p:tav>
                                        <p:tav tm="100000">
                                          <p:val>
                                            <p:strVal val="#ppt_x"/>
                                          </p:val>
                                        </p:tav>
                                      </p:tavLst>
                                    </p:anim>
                                    <p:anim calcmode="lin" valueType="num">
                                      <p:cBhvr>
                                        <p:cTn id="28" dur="1000" fill="hold"/>
                                        <p:tgtEl>
                                          <p:spTgt spid="3">
                                            <p:txEl>
                                              <p:pRg st="1" end="1"/>
                                            </p:txEl>
                                          </p:spTgt>
                                        </p:tgtEl>
                                        <p:attrNameLst>
                                          <p:attrName>ppt_y</p:attrName>
                                        </p:attrNameLst>
                                      </p:cBhvr>
                                      <p:tavLst>
                                        <p:tav tm="0">
                                          <p:val>
                                            <p:strVal val="#ppt_y"/>
                                          </p:val>
                                        </p:tav>
                                        <p:tav tm="100000">
                                          <p:val>
                                            <p:strVal val="#ppt_y"/>
                                          </p:val>
                                        </p:tav>
                                      </p:tavLst>
                                    </p:anim>
                                    <p:animEffect transition="in" filter="fade">
                                      <p:cBhvr>
                                        <p:cTn id="29"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54"/>
            <a:ext cx="7239000" cy="1143000"/>
          </a:xfrm>
        </p:spPr>
        <p:txBody>
          <a:bodyPr>
            <a:normAutofit/>
          </a:bodyPr>
          <a:lstStyle/>
          <a:p>
            <a:pPr algn="ctr"/>
            <a:r>
              <a:rPr lang="fa-IR" dirty="0" smtClean="0">
                <a:cs typeface="B Titr" pitchFamily="2" charset="-78"/>
              </a:rPr>
              <a:t>کاربردها</a:t>
            </a:r>
            <a:endParaRPr lang="en-US" dirty="0">
              <a:cs typeface="B Titr" pitchFamily="2" charset="-78"/>
            </a:endParaRPr>
          </a:p>
        </p:txBody>
      </p:sp>
      <p:sp>
        <p:nvSpPr>
          <p:cNvPr id="3" name="Content Placeholder 2"/>
          <p:cNvSpPr>
            <a:spLocks noGrp="1"/>
          </p:cNvSpPr>
          <p:nvPr>
            <p:ph idx="1"/>
          </p:nvPr>
        </p:nvSpPr>
        <p:spPr>
          <a:xfrm>
            <a:off x="457200" y="1071546"/>
            <a:ext cx="7239000" cy="5357850"/>
          </a:xfrm>
        </p:spPr>
        <p:txBody>
          <a:bodyPr>
            <a:normAutofit lnSpcReduction="10000"/>
          </a:bodyPr>
          <a:lstStyle/>
          <a:p>
            <a:pPr algn="r" rtl="1">
              <a:buNone/>
            </a:pPr>
            <a:r>
              <a:rPr lang="fa-IR" dirty="0" smtClean="0">
                <a:cs typeface="B Nazanin" pitchFamily="2" charset="-78"/>
              </a:rPr>
              <a:t>1- تشخیص تلقب 2- پیش بینی پاسخ گویی مشتری </a:t>
            </a:r>
          </a:p>
          <a:p>
            <a:pPr algn="r" rtl="1">
              <a:buNone/>
            </a:pPr>
            <a:r>
              <a:rPr lang="fa-IR" dirty="0" smtClean="0">
                <a:cs typeface="B Nazanin" pitchFamily="2" charset="-78"/>
              </a:rPr>
              <a:t>3- درمان پزشکی 4- طبقه بندی پاسخ ها</a:t>
            </a:r>
          </a:p>
          <a:p>
            <a:pPr algn="r" rtl="1">
              <a:buNone/>
            </a:pPr>
            <a:endParaRPr lang="en-US" sz="1200" dirty="0" smtClean="0">
              <a:cs typeface="B Nazanin" pitchFamily="2" charset="-78"/>
            </a:endParaRPr>
          </a:p>
          <a:p>
            <a:pPr algn="ctr" rtl="1">
              <a:buNone/>
            </a:pPr>
            <a:r>
              <a:rPr lang="fa-IR" sz="34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Titr" pitchFamily="2" charset="-78"/>
              </a:rPr>
              <a:t>نقاط قوت</a:t>
            </a:r>
            <a:endParaRPr lang="en-US" sz="34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Titr" pitchFamily="2" charset="-78"/>
            </a:endParaRPr>
          </a:p>
          <a:p>
            <a:pPr algn="just" rtl="1">
              <a:buNone/>
            </a:pPr>
            <a:r>
              <a:rPr lang="fa-IR" dirty="0" smtClean="0">
                <a:cs typeface="B Nazanin" pitchFamily="2" charset="-78"/>
              </a:rPr>
              <a:t>1- توانایی آن در استفاده از داده ها، به همان شکلی که هستند می باشد.</a:t>
            </a:r>
            <a:endParaRPr lang="en-US" dirty="0" smtClean="0">
              <a:cs typeface="B Nazanin" pitchFamily="2" charset="-78"/>
            </a:endParaRPr>
          </a:p>
          <a:p>
            <a:pPr algn="just" rtl="1">
              <a:buNone/>
            </a:pPr>
            <a:r>
              <a:rPr lang="fa-IR" dirty="0" smtClean="0">
                <a:cs typeface="B Nazanin" pitchFamily="2" charset="-78"/>
              </a:rPr>
              <a:t>2- توانایی آن در سازگاری است.</a:t>
            </a:r>
          </a:p>
          <a:p>
            <a:pPr algn="just" rtl="1">
              <a:buNone/>
            </a:pPr>
            <a:endParaRPr lang="en-US" sz="1800" dirty="0" smtClean="0">
              <a:cs typeface="B Nazanin" pitchFamily="2" charset="-78"/>
            </a:endParaRPr>
          </a:p>
          <a:p>
            <a:pPr algn="ctr" rtl="1">
              <a:buNone/>
            </a:pPr>
            <a:r>
              <a:rPr lang="fa-IR" sz="34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Titr" pitchFamily="2" charset="-78"/>
              </a:rPr>
              <a:t>مشکلات استفاده از </a:t>
            </a:r>
            <a:r>
              <a:rPr lang="en-US" sz="3400" b="1" cap="all"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B Titr" pitchFamily="2" charset="-78"/>
              </a:rPr>
              <a:t>MBR</a:t>
            </a:r>
          </a:p>
          <a:p>
            <a:pPr algn="just" rtl="1">
              <a:buNone/>
            </a:pPr>
            <a:r>
              <a:rPr lang="fa-IR" dirty="0" smtClean="0">
                <a:cs typeface="B Nazanin" pitchFamily="2" charset="-78"/>
              </a:rPr>
              <a:t>1- انتخاب یک مجموعه آموزشی مناسب</a:t>
            </a:r>
            <a:endParaRPr lang="en-US" dirty="0" smtClean="0">
              <a:cs typeface="B Nazanin" pitchFamily="2" charset="-78"/>
            </a:endParaRPr>
          </a:p>
          <a:p>
            <a:pPr algn="just" rtl="1">
              <a:buNone/>
            </a:pPr>
            <a:r>
              <a:rPr lang="fa-IR" dirty="0" smtClean="0">
                <a:cs typeface="B Nazanin" pitchFamily="2" charset="-78"/>
              </a:rPr>
              <a:t>2- انتخاب موثرترین روش برای ارائه رکوردهای آموزشی</a:t>
            </a:r>
            <a:endParaRPr lang="en-US" dirty="0" smtClean="0">
              <a:cs typeface="B Nazanin" pitchFamily="2" charset="-78"/>
            </a:endParaRPr>
          </a:p>
          <a:p>
            <a:pPr algn="just" rtl="1">
              <a:buNone/>
            </a:pPr>
            <a:r>
              <a:rPr lang="fa-IR" dirty="0" smtClean="0">
                <a:cs typeface="B Nazanin" pitchFamily="2" charset="-78"/>
              </a:rPr>
              <a:t>3- انتخاب تابع فاصله، تابع ترکیب و تعداد همسایه ها</a:t>
            </a:r>
            <a:endParaRPr lang="en-US" dirty="0" smtClean="0">
              <a:cs typeface="B Nazanin" pitchFamily="2" charset="-78"/>
            </a:endParaRPr>
          </a:p>
          <a:p>
            <a:pPr algn="just"/>
            <a:endParaRPr lang="en-US" dirty="0">
              <a:cs typeface="B Nazanin" pitchFamily="2" charset="-78"/>
            </a:endParaRPr>
          </a:p>
        </p:txBody>
      </p:sp>
      <p:sp>
        <p:nvSpPr>
          <p:cNvPr id="4" name="TextBox 3"/>
          <p:cNvSpPr txBox="1"/>
          <p:nvPr/>
        </p:nvSpPr>
        <p:spPr>
          <a:xfrm>
            <a:off x="5786446" y="214290"/>
            <a:ext cx="2357454" cy="369332"/>
          </a:xfrm>
          <a:prstGeom prst="rect">
            <a:avLst/>
          </a:prstGeom>
          <a:noFill/>
        </p:spPr>
        <p:txBody>
          <a:bodyPr wrap="square" rtlCol="0">
            <a:spAutoFit/>
          </a:bodyPr>
          <a:lstStyle/>
          <a:p>
            <a:r>
              <a:rPr lang="fa-IR" b="1" dirty="0" smtClean="0">
                <a:solidFill>
                  <a:srgbClr val="FF0000"/>
                </a:solidFill>
              </a:rPr>
              <a:t>ادامه جواب سوال 1</a:t>
            </a:r>
            <a:endParaRPr lang="en-US" b="1" dirty="0">
              <a:solidFill>
                <a:srgbClr val="FF0000"/>
              </a:solidFill>
            </a:endParaRP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30"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800" decel="100000"/>
                                        <p:tgtEl>
                                          <p:spTgt spid="3">
                                            <p:txEl>
                                              <p:pRg st="0" end="0"/>
                                            </p:txEl>
                                          </p:spTgt>
                                        </p:tgtEl>
                                      </p:cBhvr>
                                    </p:animEffect>
                                    <p:anim calcmode="lin" valueType="num">
                                      <p:cBhvr>
                                        <p:cTn id="19"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20"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21"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0" presetClass="entr" presetSubtype="0"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fade">
                                      <p:cBhvr>
                                        <p:cTn id="28" dur="800" decel="100000"/>
                                        <p:tgtEl>
                                          <p:spTgt spid="3">
                                            <p:txEl>
                                              <p:pRg st="1" end="1"/>
                                            </p:txEl>
                                          </p:spTgt>
                                        </p:tgtEl>
                                      </p:cBhvr>
                                    </p:animEffect>
                                    <p:anim calcmode="lin" valueType="num">
                                      <p:cBhvr>
                                        <p:cTn id="29"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30"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31"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0" presetClass="entr" presetSubtype="0" fill="hold" grpId="0"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Effect transition="in" filter="fade">
                                      <p:cBhvr>
                                        <p:cTn id="38" dur="800" decel="100000"/>
                                        <p:tgtEl>
                                          <p:spTgt spid="3">
                                            <p:txEl>
                                              <p:pRg st="3" end="3"/>
                                            </p:txEl>
                                          </p:spTgt>
                                        </p:tgtEl>
                                      </p:cBhvr>
                                    </p:animEffect>
                                    <p:anim calcmode="lin" valueType="num">
                                      <p:cBhvr>
                                        <p:cTn id="39" dur="800" decel="100000" fill="hold"/>
                                        <p:tgtEl>
                                          <p:spTgt spid="3">
                                            <p:txEl>
                                              <p:pRg st="3" end="3"/>
                                            </p:txEl>
                                          </p:spTgt>
                                        </p:tgtEl>
                                        <p:attrNameLst>
                                          <p:attrName>style.rotation</p:attrName>
                                        </p:attrNameLst>
                                      </p:cBhvr>
                                      <p:tavLst>
                                        <p:tav tm="0">
                                          <p:val>
                                            <p:fltVal val="-90"/>
                                          </p:val>
                                        </p:tav>
                                        <p:tav tm="100000">
                                          <p:val>
                                            <p:fltVal val="0"/>
                                          </p:val>
                                        </p:tav>
                                      </p:tavLst>
                                    </p:anim>
                                    <p:anim calcmode="lin" valueType="num">
                                      <p:cBhvr>
                                        <p:cTn id="40" dur="800" decel="100000" fill="hold"/>
                                        <p:tgtEl>
                                          <p:spTgt spid="3">
                                            <p:txEl>
                                              <p:pRg st="3" end="3"/>
                                            </p:txEl>
                                          </p:spTgt>
                                        </p:tgtEl>
                                        <p:attrNameLst>
                                          <p:attrName>ppt_x</p:attrName>
                                        </p:attrNameLst>
                                      </p:cBhvr>
                                      <p:tavLst>
                                        <p:tav tm="0">
                                          <p:val>
                                            <p:strVal val="#ppt_x+0.4"/>
                                          </p:val>
                                        </p:tav>
                                        <p:tav tm="100000">
                                          <p:val>
                                            <p:strVal val="#ppt_x-0.05"/>
                                          </p:val>
                                        </p:tav>
                                      </p:tavLst>
                                    </p:anim>
                                    <p:anim calcmode="lin" valueType="num">
                                      <p:cBhvr>
                                        <p:cTn id="41" dur="800" decel="100000" fill="hold"/>
                                        <p:tgtEl>
                                          <p:spTgt spid="3">
                                            <p:txEl>
                                              <p:pRg st="3" end="3"/>
                                            </p:txEl>
                                          </p:spTgt>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3">
                                            <p:txEl>
                                              <p:pRg st="3" end="3"/>
                                            </p:txEl>
                                          </p:spTgt>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3">
                                            <p:txEl>
                                              <p:pRg st="3" end="3"/>
                                            </p:txEl>
                                          </p:spTgt>
                                        </p:tgtEl>
                                        <p:attrNameLst>
                                          <p:attrName>ppt_y</p:attrName>
                                        </p:attrNameLst>
                                      </p:cBhvr>
                                      <p:tavLst>
                                        <p:tav tm="0">
                                          <p:val>
                                            <p:strVal val="#ppt_y+0.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30" presetClass="entr" presetSubtype="0" fill="hold" grpId="0" nodeType="clickEffect">
                                  <p:stCondLst>
                                    <p:cond delay="0"/>
                                  </p:stCondLst>
                                  <p:childTnLst>
                                    <p:set>
                                      <p:cBhvr>
                                        <p:cTn id="47" dur="1" fill="hold">
                                          <p:stCondLst>
                                            <p:cond delay="0"/>
                                          </p:stCondLst>
                                        </p:cTn>
                                        <p:tgtEl>
                                          <p:spTgt spid="3">
                                            <p:txEl>
                                              <p:pRg st="4" end="4"/>
                                            </p:txEl>
                                          </p:spTgt>
                                        </p:tgtEl>
                                        <p:attrNameLst>
                                          <p:attrName>style.visibility</p:attrName>
                                        </p:attrNameLst>
                                      </p:cBhvr>
                                      <p:to>
                                        <p:strVal val="visible"/>
                                      </p:to>
                                    </p:set>
                                    <p:animEffect transition="in" filter="fade">
                                      <p:cBhvr>
                                        <p:cTn id="48" dur="800" decel="100000"/>
                                        <p:tgtEl>
                                          <p:spTgt spid="3">
                                            <p:txEl>
                                              <p:pRg st="4" end="4"/>
                                            </p:txEl>
                                          </p:spTgt>
                                        </p:tgtEl>
                                      </p:cBhvr>
                                    </p:animEffect>
                                    <p:anim calcmode="lin" valueType="num">
                                      <p:cBhvr>
                                        <p:cTn id="49" dur="800" decel="100000" fill="hold"/>
                                        <p:tgtEl>
                                          <p:spTgt spid="3">
                                            <p:txEl>
                                              <p:pRg st="4" end="4"/>
                                            </p:txEl>
                                          </p:spTgt>
                                        </p:tgtEl>
                                        <p:attrNameLst>
                                          <p:attrName>style.rotation</p:attrName>
                                        </p:attrNameLst>
                                      </p:cBhvr>
                                      <p:tavLst>
                                        <p:tav tm="0">
                                          <p:val>
                                            <p:fltVal val="-90"/>
                                          </p:val>
                                        </p:tav>
                                        <p:tav tm="100000">
                                          <p:val>
                                            <p:fltVal val="0"/>
                                          </p:val>
                                        </p:tav>
                                      </p:tavLst>
                                    </p:anim>
                                    <p:anim calcmode="lin" valueType="num">
                                      <p:cBhvr>
                                        <p:cTn id="50" dur="800" decel="100000" fill="hold"/>
                                        <p:tgtEl>
                                          <p:spTgt spid="3">
                                            <p:txEl>
                                              <p:pRg st="4" end="4"/>
                                            </p:txEl>
                                          </p:spTgt>
                                        </p:tgtEl>
                                        <p:attrNameLst>
                                          <p:attrName>ppt_x</p:attrName>
                                        </p:attrNameLst>
                                      </p:cBhvr>
                                      <p:tavLst>
                                        <p:tav tm="0">
                                          <p:val>
                                            <p:strVal val="#ppt_x+0.4"/>
                                          </p:val>
                                        </p:tav>
                                        <p:tav tm="100000">
                                          <p:val>
                                            <p:strVal val="#ppt_x-0.05"/>
                                          </p:val>
                                        </p:tav>
                                      </p:tavLst>
                                    </p:anim>
                                    <p:anim calcmode="lin" valueType="num">
                                      <p:cBhvr>
                                        <p:cTn id="51" dur="800" decel="100000" fill="hold"/>
                                        <p:tgtEl>
                                          <p:spTgt spid="3">
                                            <p:txEl>
                                              <p:pRg st="4" end="4"/>
                                            </p:txEl>
                                          </p:spTgt>
                                        </p:tgtEl>
                                        <p:attrNameLst>
                                          <p:attrName>ppt_y</p:attrName>
                                        </p:attrNameLst>
                                      </p:cBhvr>
                                      <p:tavLst>
                                        <p:tav tm="0">
                                          <p:val>
                                            <p:strVal val="#ppt_y-0.4"/>
                                          </p:val>
                                        </p:tav>
                                        <p:tav tm="100000">
                                          <p:val>
                                            <p:strVal val="#ppt_y+0.1"/>
                                          </p:val>
                                        </p:tav>
                                      </p:tavLst>
                                    </p:anim>
                                    <p:anim calcmode="lin" valueType="num">
                                      <p:cBhvr>
                                        <p:cTn id="52" dur="200" accel="100000" fill="hold">
                                          <p:stCondLst>
                                            <p:cond delay="800"/>
                                          </p:stCondLst>
                                        </p:cTn>
                                        <p:tgtEl>
                                          <p:spTgt spid="3">
                                            <p:txEl>
                                              <p:pRg st="4" end="4"/>
                                            </p:txEl>
                                          </p:spTgt>
                                        </p:tgtEl>
                                        <p:attrNameLst>
                                          <p:attrName>ppt_x</p:attrName>
                                        </p:attrNameLst>
                                      </p:cBhvr>
                                      <p:tavLst>
                                        <p:tav tm="0">
                                          <p:val>
                                            <p:strVal val="#ppt_x-0.05"/>
                                          </p:val>
                                        </p:tav>
                                        <p:tav tm="100000">
                                          <p:val>
                                            <p:strVal val="#ppt_x"/>
                                          </p:val>
                                        </p:tav>
                                      </p:tavLst>
                                    </p:anim>
                                    <p:anim calcmode="lin" valueType="num">
                                      <p:cBhvr>
                                        <p:cTn id="53" dur="200" accel="100000" fill="hold">
                                          <p:stCondLst>
                                            <p:cond delay="800"/>
                                          </p:stCondLst>
                                        </p:cTn>
                                        <p:tgtEl>
                                          <p:spTgt spid="3">
                                            <p:txEl>
                                              <p:pRg st="4" end="4"/>
                                            </p:txEl>
                                          </p:spTgt>
                                        </p:tgtEl>
                                        <p:attrNameLst>
                                          <p:attrName>ppt_y</p:attrName>
                                        </p:attrNameLst>
                                      </p:cBhvr>
                                      <p:tavLst>
                                        <p:tav tm="0">
                                          <p:val>
                                            <p:strVal val="#ppt_y+0.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30" presetClass="entr" presetSubtype="0" fill="hold" grpId="0" nodeType="clickEffect">
                                  <p:stCondLst>
                                    <p:cond delay="0"/>
                                  </p:stCondLst>
                                  <p:childTnLst>
                                    <p:set>
                                      <p:cBhvr>
                                        <p:cTn id="57" dur="1" fill="hold">
                                          <p:stCondLst>
                                            <p:cond delay="0"/>
                                          </p:stCondLst>
                                        </p:cTn>
                                        <p:tgtEl>
                                          <p:spTgt spid="3">
                                            <p:txEl>
                                              <p:pRg st="5" end="5"/>
                                            </p:txEl>
                                          </p:spTgt>
                                        </p:tgtEl>
                                        <p:attrNameLst>
                                          <p:attrName>style.visibility</p:attrName>
                                        </p:attrNameLst>
                                      </p:cBhvr>
                                      <p:to>
                                        <p:strVal val="visible"/>
                                      </p:to>
                                    </p:set>
                                    <p:animEffect transition="in" filter="fade">
                                      <p:cBhvr>
                                        <p:cTn id="58" dur="800" decel="100000"/>
                                        <p:tgtEl>
                                          <p:spTgt spid="3">
                                            <p:txEl>
                                              <p:pRg st="5" end="5"/>
                                            </p:txEl>
                                          </p:spTgt>
                                        </p:tgtEl>
                                      </p:cBhvr>
                                    </p:animEffect>
                                    <p:anim calcmode="lin" valueType="num">
                                      <p:cBhvr>
                                        <p:cTn id="59" dur="800" decel="100000" fill="hold"/>
                                        <p:tgtEl>
                                          <p:spTgt spid="3">
                                            <p:txEl>
                                              <p:pRg st="5" end="5"/>
                                            </p:txEl>
                                          </p:spTgt>
                                        </p:tgtEl>
                                        <p:attrNameLst>
                                          <p:attrName>style.rotation</p:attrName>
                                        </p:attrNameLst>
                                      </p:cBhvr>
                                      <p:tavLst>
                                        <p:tav tm="0">
                                          <p:val>
                                            <p:fltVal val="-90"/>
                                          </p:val>
                                        </p:tav>
                                        <p:tav tm="100000">
                                          <p:val>
                                            <p:fltVal val="0"/>
                                          </p:val>
                                        </p:tav>
                                      </p:tavLst>
                                    </p:anim>
                                    <p:anim calcmode="lin" valueType="num">
                                      <p:cBhvr>
                                        <p:cTn id="60" dur="800" decel="100000" fill="hold"/>
                                        <p:tgtEl>
                                          <p:spTgt spid="3">
                                            <p:txEl>
                                              <p:pRg st="5" end="5"/>
                                            </p:txEl>
                                          </p:spTgt>
                                        </p:tgtEl>
                                        <p:attrNameLst>
                                          <p:attrName>ppt_x</p:attrName>
                                        </p:attrNameLst>
                                      </p:cBhvr>
                                      <p:tavLst>
                                        <p:tav tm="0">
                                          <p:val>
                                            <p:strVal val="#ppt_x+0.4"/>
                                          </p:val>
                                        </p:tav>
                                        <p:tav tm="100000">
                                          <p:val>
                                            <p:strVal val="#ppt_x-0.05"/>
                                          </p:val>
                                        </p:tav>
                                      </p:tavLst>
                                    </p:anim>
                                    <p:anim calcmode="lin" valueType="num">
                                      <p:cBhvr>
                                        <p:cTn id="61" dur="800" decel="100000" fill="hold"/>
                                        <p:tgtEl>
                                          <p:spTgt spid="3">
                                            <p:txEl>
                                              <p:pRg st="5" end="5"/>
                                            </p:txEl>
                                          </p:spTgt>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3">
                                            <p:txEl>
                                              <p:pRg st="5" end="5"/>
                                            </p:txEl>
                                          </p:spTgt>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3">
                                            <p:txEl>
                                              <p:pRg st="5" end="5"/>
                                            </p:txEl>
                                          </p:spTgt>
                                        </p:tgtEl>
                                        <p:attrNameLst>
                                          <p:attrName>ppt_y</p:attrName>
                                        </p:attrNameLst>
                                      </p:cBhvr>
                                      <p:tavLst>
                                        <p:tav tm="0">
                                          <p:val>
                                            <p:strVal val="#ppt_y+0.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30" presetClass="entr" presetSubtype="0" fill="hold" grpId="0" nodeType="clickEffect">
                                  <p:stCondLst>
                                    <p:cond delay="0"/>
                                  </p:stCondLst>
                                  <p:childTnLst>
                                    <p:set>
                                      <p:cBhvr>
                                        <p:cTn id="67" dur="1" fill="hold">
                                          <p:stCondLst>
                                            <p:cond delay="0"/>
                                          </p:stCondLst>
                                        </p:cTn>
                                        <p:tgtEl>
                                          <p:spTgt spid="3">
                                            <p:txEl>
                                              <p:pRg st="7" end="7"/>
                                            </p:txEl>
                                          </p:spTgt>
                                        </p:tgtEl>
                                        <p:attrNameLst>
                                          <p:attrName>style.visibility</p:attrName>
                                        </p:attrNameLst>
                                      </p:cBhvr>
                                      <p:to>
                                        <p:strVal val="visible"/>
                                      </p:to>
                                    </p:set>
                                    <p:animEffect transition="in" filter="fade">
                                      <p:cBhvr>
                                        <p:cTn id="68" dur="800" decel="100000"/>
                                        <p:tgtEl>
                                          <p:spTgt spid="3">
                                            <p:txEl>
                                              <p:pRg st="7" end="7"/>
                                            </p:txEl>
                                          </p:spTgt>
                                        </p:tgtEl>
                                      </p:cBhvr>
                                    </p:animEffect>
                                    <p:anim calcmode="lin" valueType="num">
                                      <p:cBhvr>
                                        <p:cTn id="69" dur="800" decel="100000" fill="hold"/>
                                        <p:tgtEl>
                                          <p:spTgt spid="3">
                                            <p:txEl>
                                              <p:pRg st="7" end="7"/>
                                            </p:txEl>
                                          </p:spTgt>
                                        </p:tgtEl>
                                        <p:attrNameLst>
                                          <p:attrName>style.rotation</p:attrName>
                                        </p:attrNameLst>
                                      </p:cBhvr>
                                      <p:tavLst>
                                        <p:tav tm="0">
                                          <p:val>
                                            <p:fltVal val="-90"/>
                                          </p:val>
                                        </p:tav>
                                        <p:tav tm="100000">
                                          <p:val>
                                            <p:fltVal val="0"/>
                                          </p:val>
                                        </p:tav>
                                      </p:tavLst>
                                    </p:anim>
                                    <p:anim calcmode="lin" valueType="num">
                                      <p:cBhvr>
                                        <p:cTn id="70" dur="800" decel="100000" fill="hold"/>
                                        <p:tgtEl>
                                          <p:spTgt spid="3">
                                            <p:txEl>
                                              <p:pRg st="7" end="7"/>
                                            </p:txEl>
                                          </p:spTgt>
                                        </p:tgtEl>
                                        <p:attrNameLst>
                                          <p:attrName>ppt_x</p:attrName>
                                        </p:attrNameLst>
                                      </p:cBhvr>
                                      <p:tavLst>
                                        <p:tav tm="0">
                                          <p:val>
                                            <p:strVal val="#ppt_x+0.4"/>
                                          </p:val>
                                        </p:tav>
                                        <p:tav tm="100000">
                                          <p:val>
                                            <p:strVal val="#ppt_x-0.05"/>
                                          </p:val>
                                        </p:tav>
                                      </p:tavLst>
                                    </p:anim>
                                    <p:anim calcmode="lin" valueType="num">
                                      <p:cBhvr>
                                        <p:cTn id="71" dur="800" decel="100000" fill="hold"/>
                                        <p:tgtEl>
                                          <p:spTgt spid="3">
                                            <p:txEl>
                                              <p:pRg st="7" end="7"/>
                                            </p:txEl>
                                          </p:spTgt>
                                        </p:tgtEl>
                                        <p:attrNameLst>
                                          <p:attrName>ppt_y</p:attrName>
                                        </p:attrNameLst>
                                      </p:cBhvr>
                                      <p:tavLst>
                                        <p:tav tm="0">
                                          <p:val>
                                            <p:strVal val="#ppt_y-0.4"/>
                                          </p:val>
                                        </p:tav>
                                        <p:tav tm="100000">
                                          <p:val>
                                            <p:strVal val="#ppt_y+0.1"/>
                                          </p:val>
                                        </p:tav>
                                      </p:tavLst>
                                    </p:anim>
                                    <p:anim calcmode="lin" valueType="num">
                                      <p:cBhvr>
                                        <p:cTn id="72" dur="200" accel="100000" fill="hold">
                                          <p:stCondLst>
                                            <p:cond delay="800"/>
                                          </p:stCondLst>
                                        </p:cTn>
                                        <p:tgtEl>
                                          <p:spTgt spid="3">
                                            <p:txEl>
                                              <p:pRg st="7" end="7"/>
                                            </p:txEl>
                                          </p:spTgt>
                                        </p:tgtEl>
                                        <p:attrNameLst>
                                          <p:attrName>ppt_x</p:attrName>
                                        </p:attrNameLst>
                                      </p:cBhvr>
                                      <p:tavLst>
                                        <p:tav tm="0">
                                          <p:val>
                                            <p:strVal val="#ppt_x-0.05"/>
                                          </p:val>
                                        </p:tav>
                                        <p:tav tm="100000">
                                          <p:val>
                                            <p:strVal val="#ppt_x"/>
                                          </p:val>
                                        </p:tav>
                                      </p:tavLst>
                                    </p:anim>
                                    <p:anim calcmode="lin" valueType="num">
                                      <p:cBhvr>
                                        <p:cTn id="73" dur="200" accel="100000" fill="hold">
                                          <p:stCondLst>
                                            <p:cond delay="800"/>
                                          </p:stCondLst>
                                        </p:cTn>
                                        <p:tgtEl>
                                          <p:spTgt spid="3">
                                            <p:txEl>
                                              <p:pRg st="7" end="7"/>
                                            </p:txEl>
                                          </p:spTgt>
                                        </p:tgtEl>
                                        <p:attrNameLst>
                                          <p:attrName>ppt_y</p:attrName>
                                        </p:attrNameLst>
                                      </p:cBhvr>
                                      <p:tavLst>
                                        <p:tav tm="0">
                                          <p:val>
                                            <p:strVal val="#ppt_y+0.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30" presetClass="entr" presetSubtype="0" fill="hold" grpId="0" nodeType="clickEffect">
                                  <p:stCondLst>
                                    <p:cond delay="0"/>
                                  </p:stCondLst>
                                  <p:childTnLst>
                                    <p:set>
                                      <p:cBhvr>
                                        <p:cTn id="77" dur="1" fill="hold">
                                          <p:stCondLst>
                                            <p:cond delay="0"/>
                                          </p:stCondLst>
                                        </p:cTn>
                                        <p:tgtEl>
                                          <p:spTgt spid="3">
                                            <p:txEl>
                                              <p:pRg st="8" end="8"/>
                                            </p:txEl>
                                          </p:spTgt>
                                        </p:tgtEl>
                                        <p:attrNameLst>
                                          <p:attrName>style.visibility</p:attrName>
                                        </p:attrNameLst>
                                      </p:cBhvr>
                                      <p:to>
                                        <p:strVal val="visible"/>
                                      </p:to>
                                    </p:set>
                                    <p:animEffect transition="in" filter="fade">
                                      <p:cBhvr>
                                        <p:cTn id="78" dur="800" decel="100000"/>
                                        <p:tgtEl>
                                          <p:spTgt spid="3">
                                            <p:txEl>
                                              <p:pRg st="8" end="8"/>
                                            </p:txEl>
                                          </p:spTgt>
                                        </p:tgtEl>
                                      </p:cBhvr>
                                    </p:animEffect>
                                    <p:anim calcmode="lin" valueType="num">
                                      <p:cBhvr>
                                        <p:cTn id="79" dur="800" decel="100000" fill="hold"/>
                                        <p:tgtEl>
                                          <p:spTgt spid="3">
                                            <p:txEl>
                                              <p:pRg st="8" end="8"/>
                                            </p:txEl>
                                          </p:spTgt>
                                        </p:tgtEl>
                                        <p:attrNameLst>
                                          <p:attrName>style.rotation</p:attrName>
                                        </p:attrNameLst>
                                      </p:cBhvr>
                                      <p:tavLst>
                                        <p:tav tm="0">
                                          <p:val>
                                            <p:fltVal val="-90"/>
                                          </p:val>
                                        </p:tav>
                                        <p:tav tm="100000">
                                          <p:val>
                                            <p:fltVal val="0"/>
                                          </p:val>
                                        </p:tav>
                                      </p:tavLst>
                                    </p:anim>
                                    <p:anim calcmode="lin" valueType="num">
                                      <p:cBhvr>
                                        <p:cTn id="80" dur="800" decel="100000" fill="hold"/>
                                        <p:tgtEl>
                                          <p:spTgt spid="3">
                                            <p:txEl>
                                              <p:pRg st="8" end="8"/>
                                            </p:txEl>
                                          </p:spTgt>
                                        </p:tgtEl>
                                        <p:attrNameLst>
                                          <p:attrName>ppt_x</p:attrName>
                                        </p:attrNameLst>
                                      </p:cBhvr>
                                      <p:tavLst>
                                        <p:tav tm="0">
                                          <p:val>
                                            <p:strVal val="#ppt_x+0.4"/>
                                          </p:val>
                                        </p:tav>
                                        <p:tav tm="100000">
                                          <p:val>
                                            <p:strVal val="#ppt_x-0.05"/>
                                          </p:val>
                                        </p:tav>
                                      </p:tavLst>
                                    </p:anim>
                                    <p:anim calcmode="lin" valueType="num">
                                      <p:cBhvr>
                                        <p:cTn id="81" dur="800" decel="100000" fill="hold"/>
                                        <p:tgtEl>
                                          <p:spTgt spid="3">
                                            <p:txEl>
                                              <p:pRg st="8" end="8"/>
                                            </p:txEl>
                                          </p:spTgt>
                                        </p:tgtEl>
                                        <p:attrNameLst>
                                          <p:attrName>ppt_y</p:attrName>
                                        </p:attrNameLst>
                                      </p:cBhvr>
                                      <p:tavLst>
                                        <p:tav tm="0">
                                          <p:val>
                                            <p:strVal val="#ppt_y-0.4"/>
                                          </p:val>
                                        </p:tav>
                                        <p:tav tm="100000">
                                          <p:val>
                                            <p:strVal val="#ppt_y+0.1"/>
                                          </p:val>
                                        </p:tav>
                                      </p:tavLst>
                                    </p:anim>
                                    <p:anim calcmode="lin" valueType="num">
                                      <p:cBhvr>
                                        <p:cTn id="82" dur="200" accel="100000" fill="hold">
                                          <p:stCondLst>
                                            <p:cond delay="800"/>
                                          </p:stCondLst>
                                        </p:cTn>
                                        <p:tgtEl>
                                          <p:spTgt spid="3">
                                            <p:txEl>
                                              <p:pRg st="8" end="8"/>
                                            </p:txEl>
                                          </p:spTgt>
                                        </p:tgtEl>
                                        <p:attrNameLst>
                                          <p:attrName>ppt_x</p:attrName>
                                        </p:attrNameLst>
                                      </p:cBhvr>
                                      <p:tavLst>
                                        <p:tav tm="0">
                                          <p:val>
                                            <p:strVal val="#ppt_x-0.05"/>
                                          </p:val>
                                        </p:tav>
                                        <p:tav tm="100000">
                                          <p:val>
                                            <p:strVal val="#ppt_x"/>
                                          </p:val>
                                        </p:tav>
                                      </p:tavLst>
                                    </p:anim>
                                    <p:anim calcmode="lin" valueType="num">
                                      <p:cBhvr>
                                        <p:cTn id="83" dur="200" accel="100000" fill="hold">
                                          <p:stCondLst>
                                            <p:cond delay="800"/>
                                          </p:stCondLst>
                                        </p:cTn>
                                        <p:tgtEl>
                                          <p:spTgt spid="3">
                                            <p:txEl>
                                              <p:pRg st="8" end="8"/>
                                            </p:txEl>
                                          </p:spTgt>
                                        </p:tgtEl>
                                        <p:attrNameLst>
                                          <p:attrName>ppt_y</p:attrName>
                                        </p:attrNameLst>
                                      </p:cBhvr>
                                      <p:tavLst>
                                        <p:tav tm="0">
                                          <p:val>
                                            <p:strVal val="#ppt_y+0.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30" presetClass="entr" presetSubtype="0" fill="hold" grpId="0" nodeType="clickEffect">
                                  <p:stCondLst>
                                    <p:cond delay="0"/>
                                  </p:stCondLst>
                                  <p:childTnLst>
                                    <p:set>
                                      <p:cBhvr>
                                        <p:cTn id="87" dur="1" fill="hold">
                                          <p:stCondLst>
                                            <p:cond delay="0"/>
                                          </p:stCondLst>
                                        </p:cTn>
                                        <p:tgtEl>
                                          <p:spTgt spid="3">
                                            <p:txEl>
                                              <p:pRg st="9" end="9"/>
                                            </p:txEl>
                                          </p:spTgt>
                                        </p:tgtEl>
                                        <p:attrNameLst>
                                          <p:attrName>style.visibility</p:attrName>
                                        </p:attrNameLst>
                                      </p:cBhvr>
                                      <p:to>
                                        <p:strVal val="visible"/>
                                      </p:to>
                                    </p:set>
                                    <p:animEffect transition="in" filter="fade">
                                      <p:cBhvr>
                                        <p:cTn id="88" dur="800" decel="100000"/>
                                        <p:tgtEl>
                                          <p:spTgt spid="3">
                                            <p:txEl>
                                              <p:pRg st="9" end="9"/>
                                            </p:txEl>
                                          </p:spTgt>
                                        </p:tgtEl>
                                      </p:cBhvr>
                                    </p:animEffect>
                                    <p:anim calcmode="lin" valueType="num">
                                      <p:cBhvr>
                                        <p:cTn id="89" dur="800" decel="100000" fill="hold"/>
                                        <p:tgtEl>
                                          <p:spTgt spid="3">
                                            <p:txEl>
                                              <p:pRg st="9" end="9"/>
                                            </p:txEl>
                                          </p:spTgt>
                                        </p:tgtEl>
                                        <p:attrNameLst>
                                          <p:attrName>style.rotation</p:attrName>
                                        </p:attrNameLst>
                                      </p:cBhvr>
                                      <p:tavLst>
                                        <p:tav tm="0">
                                          <p:val>
                                            <p:fltVal val="-90"/>
                                          </p:val>
                                        </p:tav>
                                        <p:tav tm="100000">
                                          <p:val>
                                            <p:fltVal val="0"/>
                                          </p:val>
                                        </p:tav>
                                      </p:tavLst>
                                    </p:anim>
                                    <p:anim calcmode="lin" valueType="num">
                                      <p:cBhvr>
                                        <p:cTn id="90" dur="800" decel="100000" fill="hold"/>
                                        <p:tgtEl>
                                          <p:spTgt spid="3">
                                            <p:txEl>
                                              <p:pRg st="9" end="9"/>
                                            </p:txEl>
                                          </p:spTgt>
                                        </p:tgtEl>
                                        <p:attrNameLst>
                                          <p:attrName>ppt_x</p:attrName>
                                        </p:attrNameLst>
                                      </p:cBhvr>
                                      <p:tavLst>
                                        <p:tav tm="0">
                                          <p:val>
                                            <p:strVal val="#ppt_x+0.4"/>
                                          </p:val>
                                        </p:tav>
                                        <p:tav tm="100000">
                                          <p:val>
                                            <p:strVal val="#ppt_x-0.05"/>
                                          </p:val>
                                        </p:tav>
                                      </p:tavLst>
                                    </p:anim>
                                    <p:anim calcmode="lin" valueType="num">
                                      <p:cBhvr>
                                        <p:cTn id="91" dur="800" decel="100000" fill="hold"/>
                                        <p:tgtEl>
                                          <p:spTgt spid="3">
                                            <p:txEl>
                                              <p:pRg st="9" end="9"/>
                                            </p:txEl>
                                          </p:spTgt>
                                        </p:tgtEl>
                                        <p:attrNameLst>
                                          <p:attrName>ppt_y</p:attrName>
                                        </p:attrNameLst>
                                      </p:cBhvr>
                                      <p:tavLst>
                                        <p:tav tm="0">
                                          <p:val>
                                            <p:strVal val="#ppt_y-0.4"/>
                                          </p:val>
                                        </p:tav>
                                        <p:tav tm="100000">
                                          <p:val>
                                            <p:strVal val="#ppt_y+0.1"/>
                                          </p:val>
                                        </p:tav>
                                      </p:tavLst>
                                    </p:anim>
                                    <p:anim calcmode="lin" valueType="num">
                                      <p:cBhvr>
                                        <p:cTn id="92" dur="200" accel="100000" fill="hold">
                                          <p:stCondLst>
                                            <p:cond delay="800"/>
                                          </p:stCondLst>
                                        </p:cTn>
                                        <p:tgtEl>
                                          <p:spTgt spid="3">
                                            <p:txEl>
                                              <p:pRg st="9" end="9"/>
                                            </p:txEl>
                                          </p:spTgt>
                                        </p:tgtEl>
                                        <p:attrNameLst>
                                          <p:attrName>ppt_x</p:attrName>
                                        </p:attrNameLst>
                                      </p:cBhvr>
                                      <p:tavLst>
                                        <p:tav tm="0">
                                          <p:val>
                                            <p:strVal val="#ppt_x-0.05"/>
                                          </p:val>
                                        </p:tav>
                                        <p:tav tm="100000">
                                          <p:val>
                                            <p:strVal val="#ppt_x"/>
                                          </p:val>
                                        </p:tav>
                                      </p:tavLst>
                                    </p:anim>
                                    <p:anim calcmode="lin" valueType="num">
                                      <p:cBhvr>
                                        <p:cTn id="93" dur="200" accel="100000" fill="hold">
                                          <p:stCondLst>
                                            <p:cond delay="800"/>
                                          </p:stCondLst>
                                        </p:cTn>
                                        <p:tgtEl>
                                          <p:spTgt spid="3">
                                            <p:txEl>
                                              <p:pRg st="9" end="9"/>
                                            </p:txEl>
                                          </p:spTgt>
                                        </p:tgtEl>
                                        <p:attrNameLst>
                                          <p:attrName>ppt_y</p:attrName>
                                        </p:attrNameLst>
                                      </p:cBhvr>
                                      <p:tavLst>
                                        <p:tav tm="0">
                                          <p:val>
                                            <p:strVal val="#ppt_y+0.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30" presetClass="entr" presetSubtype="0" fill="hold" grpId="0" nodeType="clickEffect">
                                  <p:stCondLst>
                                    <p:cond delay="0"/>
                                  </p:stCondLst>
                                  <p:childTnLst>
                                    <p:set>
                                      <p:cBhvr>
                                        <p:cTn id="97" dur="1" fill="hold">
                                          <p:stCondLst>
                                            <p:cond delay="0"/>
                                          </p:stCondLst>
                                        </p:cTn>
                                        <p:tgtEl>
                                          <p:spTgt spid="3">
                                            <p:txEl>
                                              <p:pRg st="10" end="10"/>
                                            </p:txEl>
                                          </p:spTgt>
                                        </p:tgtEl>
                                        <p:attrNameLst>
                                          <p:attrName>style.visibility</p:attrName>
                                        </p:attrNameLst>
                                      </p:cBhvr>
                                      <p:to>
                                        <p:strVal val="visible"/>
                                      </p:to>
                                    </p:set>
                                    <p:animEffect transition="in" filter="fade">
                                      <p:cBhvr>
                                        <p:cTn id="98" dur="800" decel="100000"/>
                                        <p:tgtEl>
                                          <p:spTgt spid="3">
                                            <p:txEl>
                                              <p:pRg st="10" end="10"/>
                                            </p:txEl>
                                          </p:spTgt>
                                        </p:tgtEl>
                                      </p:cBhvr>
                                    </p:animEffect>
                                    <p:anim calcmode="lin" valueType="num">
                                      <p:cBhvr>
                                        <p:cTn id="99" dur="800" decel="100000" fill="hold"/>
                                        <p:tgtEl>
                                          <p:spTgt spid="3">
                                            <p:txEl>
                                              <p:pRg st="10" end="10"/>
                                            </p:txEl>
                                          </p:spTgt>
                                        </p:tgtEl>
                                        <p:attrNameLst>
                                          <p:attrName>style.rotation</p:attrName>
                                        </p:attrNameLst>
                                      </p:cBhvr>
                                      <p:tavLst>
                                        <p:tav tm="0">
                                          <p:val>
                                            <p:fltVal val="-90"/>
                                          </p:val>
                                        </p:tav>
                                        <p:tav tm="100000">
                                          <p:val>
                                            <p:fltVal val="0"/>
                                          </p:val>
                                        </p:tav>
                                      </p:tavLst>
                                    </p:anim>
                                    <p:anim calcmode="lin" valueType="num">
                                      <p:cBhvr>
                                        <p:cTn id="100" dur="800" decel="100000" fill="hold"/>
                                        <p:tgtEl>
                                          <p:spTgt spid="3">
                                            <p:txEl>
                                              <p:pRg st="10" end="10"/>
                                            </p:txEl>
                                          </p:spTgt>
                                        </p:tgtEl>
                                        <p:attrNameLst>
                                          <p:attrName>ppt_x</p:attrName>
                                        </p:attrNameLst>
                                      </p:cBhvr>
                                      <p:tavLst>
                                        <p:tav tm="0">
                                          <p:val>
                                            <p:strVal val="#ppt_x+0.4"/>
                                          </p:val>
                                        </p:tav>
                                        <p:tav tm="100000">
                                          <p:val>
                                            <p:strVal val="#ppt_x-0.05"/>
                                          </p:val>
                                        </p:tav>
                                      </p:tavLst>
                                    </p:anim>
                                    <p:anim calcmode="lin" valueType="num">
                                      <p:cBhvr>
                                        <p:cTn id="101" dur="800" decel="100000" fill="hold"/>
                                        <p:tgtEl>
                                          <p:spTgt spid="3">
                                            <p:txEl>
                                              <p:pRg st="10" end="10"/>
                                            </p:txEl>
                                          </p:spTgt>
                                        </p:tgtEl>
                                        <p:attrNameLst>
                                          <p:attrName>ppt_y</p:attrName>
                                        </p:attrNameLst>
                                      </p:cBhvr>
                                      <p:tavLst>
                                        <p:tav tm="0">
                                          <p:val>
                                            <p:strVal val="#ppt_y-0.4"/>
                                          </p:val>
                                        </p:tav>
                                        <p:tav tm="100000">
                                          <p:val>
                                            <p:strVal val="#ppt_y+0.1"/>
                                          </p:val>
                                        </p:tav>
                                      </p:tavLst>
                                    </p:anim>
                                    <p:anim calcmode="lin" valueType="num">
                                      <p:cBhvr>
                                        <p:cTn id="102" dur="200" accel="100000" fill="hold">
                                          <p:stCondLst>
                                            <p:cond delay="800"/>
                                          </p:stCondLst>
                                        </p:cTn>
                                        <p:tgtEl>
                                          <p:spTgt spid="3">
                                            <p:txEl>
                                              <p:pRg st="10" end="10"/>
                                            </p:txEl>
                                          </p:spTgt>
                                        </p:tgtEl>
                                        <p:attrNameLst>
                                          <p:attrName>ppt_x</p:attrName>
                                        </p:attrNameLst>
                                      </p:cBhvr>
                                      <p:tavLst>
                                        <p:tav tm="0">
                                          <p:val>
                                            <p:strVal val="#ppt_x-0.05"/>
                                          </p:val>
                                        </p:tav>
                                        <p:tav tm="100000">
                                          <p:val>
                                            <p:strVal val="#ppt_x"/>
                                          </p:val>
                                        </p:tav>
                                      </p:tavLst>
                                    </p:anim>
                                    <p:anim calcmode="lin" valueType="num">
                                      <p:cBhvr>
                                        <p:cTn id="103" dur="200" accel="100000" fill="hold">
                                          <p:stCondLst>
                                            <p:cond delay="800"/>
                                          </p:stCondLst>
                                        </p:cTn>
                                        <p:tgtEl>
                                          <p:spTgt spid="3">
                                            <p:txEl>
                                              <p:pRg st="10" end="1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cs typeface="B Titr" pitchFamily="2" charset="-78"/>
              </a:rPr>
              <a:t>سوال 2</a:t>
            </a:r>
            <a:r>
              <a:rPr lang="en-US" dirty="0" smtClean="0">
                <a:cs typeface="B Titr" pitchFamily="2" charset="-78"/>
              </a:rPr>
              <a:t/>
            </a:r>
            <a:br>
              <a:rPr lang="en-US" dirty="0" smtClean="0">
                <a:cs typeface="B Titr" pitchFamily="2" charset="-78"/>
              </a:rPr>
            </a:br>
            <a:endParaRPr lang="en-US" dirty="0">
              <a:cs typeface="B Titr" pitchFamily="2" charset="-78"/>
            </a:endParaRPr>
          </a:p>
        </p:txBody>
      </p:sp>
      <p:graphicFrame>
        <p:nvGraphicFramePr>
          <p:cNvPr id="6" name="Content Placeholder 5"/>
          <p:cNvGraphicFramePr>
            <a:graphicFrameLocks noGrp="1"/>
          </p:cNvGraphicFramePr>
          <p:nvPr>
            <p:ph idx="1"/>
          </p:nvPr>
        </p:nvGraphicFramePr>
        <p:xfrm>
          <a:off x="1643042" y="2857496"/>
          <a:ext cx="5414970" cy="2324608"/>
        </p:xfrm>
        <a:graphic>
          <a:graphicData uri="http://schemas.openxmlformats.org/drawingml/2006/table">
            <a:tbl>
              <a:tblPr firstRow="1" bandRow="1">
                <a:tableStyleId>{E269D01E-BC32-4049-B463-5C60D7B0CCD2}</a:tableStyleId>
              </a:tblPr>
              <a:tblGrid>
                <a:gridCol w="1804990"/>
                <a:gridCol w="1804990"/>
                <a:gridCol w="1804990"/>
              </a:tblGrid>
              <a:tr h="370840">
                <a:tc>
                  <a:txBody>
                    <a:bodyPr/>
                    <a:lstStyle/>
                    <a:p>
                      <a:pPr algn="ctr" rtl="1">
                        <a:lnSpc>
                          <a:spcPct val="115000"/>
                        </a:lnSpc>
                        <a:spcAft>
                          <a:spcPts val="0"/>
                        </a:spcAft>
                      </a:pPr>
                      <a:r>
                        <a:rPr lang="en-US" sz="1600" dirty="0"/>
                        <a:t>Y=Classification</a:t>
                      </a:r>
                      <a:endParaRPr lang="en-US" sz="1100" dirty="0">
                        <a:latin typeface="Calibri"/>
                        <a:ea typeface="Calibri"/>
                        <a:cs typeface="Arial"/>
                      </a:endParaRPr>
                    </a:p>
                  </a:txBody>
                  <a:tcPr marL="68580" marR="68580" marT="0" marB="0"/>
                </a:tc>
                <a:tc>
                  <a:txBody>
                    <a:bodyPr/>
                    <a:lstStyle/>
                    <a:p>
                      <a:pPr algn="ctr" rtl="1">
                        <a:lnSpc>
                          <a:spcPct val="115000"/>
                        </a:lnSpc>
                        <a:spcAft>
                          <a:spcPts val="0"/>
                        </a:spcAft>
                      </a:pPr>
                      <a:r>
                        <a:rPr lang="fa-IR" sz="1600" dirty="0"/>
                        <a:t>دوام =</a:t>
                      </a:r>
                      <a:r>
                        <a:rPr lang="en-US" sz="1600" dirty="0"/>
                        <a:t>X2</a:t>
                      </a:r>
                      <a:endParaRPr lang="en-US" sz="1100" dirty="0"/>
                    </a:p>
                    <a:p>
                      <a:pPr algn="ctr" rtl="1">
                        <a:lnSpc>
                          <a:spcPct val="115000"/>
                        </a:lnSpc>
                        <a:spcAft>
                          <a:spcPts val="0"/>
                        </a:spcAft>
                      </a:pPr>
                      <a:r>
                        <a:rPr lang="en-US" sz="1600" dirty="0"/>
                        <a:t>(kg/square meter)</a:t>
                      </a:r>
                      <a:endParaRPr lang="en-US" sz="1100" dirty="0">
                        <a:latin typeface="Calibri"/>
                        <a:ea typeface="Calibri"/>
                        <a:cs typeface="Arial"/>
                      </a:endParaRPr>
                    </a:p>
                  </a:txBody>
                  <a:tcPr marL="68580" marR="68580" marT="0" marB="0"/>
                </a:tc>
                <a:tc>
                  <a:txBody>
                    <a:bodyPr/>
                    <a:lstStyle/>
                    <a:p>
                      <a:pPr algn="ctr" rtl="1">
                        <a:lnSpc>
                          <a:spcPct val="115000"/>
                        </a:lnSpc>
                        <a:spcAft>
                          <a:spcPts val="0"/>
                        </a:spcAft>
                      </a:pPr>
                      <a:r>
                        <a:rPr lang="fa-IR" sz="1600"/>
                        <a:t>(</a:t>
                      </a:r>
                      <a:r>
                        <a:rPr lang="en-US" sz="1600"/>
                        <a:t>Seconds</a:t>
                      </a:r>
                      <a:r>
                        <a:rPr lang="fa-IR" sz="1600"/>
                        <a:t>) مقاومت در برابر =</a:t>
                      </a:r>
                      <a:r>
                        <a:rPr lang="en-US" sz="1600"/>
                        <a:t>X1</a:t>
                      </a:r>
                      <a:endParaRPr lang="en-US" sz="1100">
                        <a:latin typeface="Calibri"/>
                        <a:ea typeface="Calibri"/>
                        <a:cs typeface="Arial"/>
                      </a:endParaRPr>
                    </a:p>
                  </a:txBody>
                  <a:tcPr marL="68580" marR="68580" marT="0" marB="0"/>
                </a:tc>
              </a:tr>
              <a:tr h="370840">
                <a:tc>
                  <a:txBody>
                    <a:bodyPr/>
                    <a:lstStyle/>
                    <a:p>
                      <a:pPr algn="ctr" rtl="1">
                        <a:lnSpc>
                          <a:spcPct val="115000"/>
                        </a:lnSpc>
                        <a:spcAft>
                          <a:spcPts val="0"/>
                        </a:spcAft>
                      </a:pPr>
                      <a:r>
                        <a:rPr lang="en-US" sz="1600"/>
                        <a:t>Bad</a:t>
                      </a:r>
                      <a:endParaRPr lang="en-US" sz="1100">
                        <a:latin typeface="Calibri"/>
                        <a:ea typeface="Calibri"/>
                        <a:cs typeface="Arial"/>
                      </a:endParaRPr>
                    </a:p>
                  </a:txBody>
                  <a:tcPr marL="68580" marR="68580" marT="0" marB="0"/>
                </a:tc>
                <a:tc>
                  <a:txBody>
                    <a:bodyPr/>
                    <a:lstStyle/>
                    <a:p>
                      <a:pPr algn="ctr" rtl="1">
                        <a:lnSpc>
                          <a:spcPct val="115000"/>
                        </a:lnSpc>
                        <a:spcAft>
                          <a:spcPts val="0"/>
                        </a:spcAft>
                      </a:pPr>
                      <a:r>
                        <a:rPr lang="en-US" sz="1600"/>
                        <a:t>7</a:t>
                      </a:r>
                      <a:endParaRPr lang="en-US" sz="1100">
                        <a:latin typeface="Calibri"/>
                        <a:ea typeface="Calibri"/>
                        <a:cs typeface="Arial"/>
                      </a:endParaRPr>
                    </a:p>
                  </a:txBody>
                  <a:tcPr marL="68580" marR="68580" marT="0" marB="0"/>
                </a:tc>
                <a:tc>
                  <a:txBody>
                    <a:bodyPr/>
                    <a:lstStyle/>
                    <a:p>
                      <a:pPr algn="ctr" rtl="0">
                        <a:lnSpc>
                          <a:spcPct val="115000"/>
                        </a:lnSpc>
                        <a:spcAft>
                          <a:spcPts val="0"/>
                        </a:spcAft>
                      </a:pPr>
                      <a:r>
                        <a:rPr lang="en-US" sz="1600" dirty="0"/>
                        <a:t>7</a:t>
                      </a:r>
                      <a:endParaRPr lang="en-US" sz="1100" dirty="0">
                        <a:latin typeface="Calibri"/>
                        <a:ea typeface="Calibri"/>
                        <a:cs typeface="Arial"/>
                      </a:endParaRPr>
                    </a:p>
                  </a:txBody>
                  <a:tcPr marL="68580" marR="68580" marT="0" marB="0"/>
                </a:tc>
              </a:tr>
              <a:tr h="370840">
                <a:tc>
                  <a:txBody>
                    <a:bodyPr/>
                    <a:lstStyle/>
                    <a:p>
                      <a:pPr algn="ctr" rtl="1">
                        <a:lnSpc>
                          <a:spcPct val="115000"/>
                        </a:lnSpc>
                        <a:spcAft>
                          <a:spcPts val="0"/>
                        </a:spcAft>
                      </a:pPr>
                      <a:r>
                        <a:rPr lang="en-US" sz="1600"/>
                        <a:t>Bad</a:t>
                      </a:r>
                      <a:endParaRPr lang="en-US" sz="1100">
                        <a:latin typeface="Calibri"/>
                        <a:ea typeface="Calibri"/>
                        <a:cs typeface="Arial"/>
                      </a:endParaRPr>
                    </a:p>
                  </a:txBody>
                  <a:tcPr marL="68580" marR="68580" marT="0" marB="0"/>
                </a:tc>
                <a:tc>
                  <a:txBody>
                    <a:bodyPr/>
                    <a:lstStyle/>
                    <a:p>
                      <a:pPr algn="ctr" rtl="0">
                        <a:lnSpc>
                          <a:spcPct val="115000"/>
                        </a:lnSpc>
                        <a:spcAft>
                          <a:spcPts val="0"/>
                        </a:spcAft>
                      </a:pPr>
                      <a:r>
                        <a:rPr lang="en-US" sz="1600"/>
                        <a:t>4</a:t>
                      </a:r>
                      <a:endParaRPr lang="en-US" sz="1100">
                        <a:latin typeface="Calibri"/>
                        <a:ea typeface="Calibri"/>
                        <a:cs typeface="Arial"/>
                      </a:endParaRPr>
                    </a:p>
                  </a:txBody>
                  <a:tcPr marL="68580" marR="68580" marT="0" marB="0"/>
                </a:tc>
                <a:tc>
                  <a:txBody>
                    <a:bodyPr/>
                    <a:lstStyle/>
                    <a:p>
                      <a:pPr algn="ctr" rtl="0">
                        <a:lnSpc>
                          <a:spcPct val="115000"/>
                        </a:lnSpc>
                        <a:spcAft>
                          <a:spcPts val="0"/>
                        </a:spcAft>
                      </a:pPr>
                      <a:r>
                        <a:rPr lang="en-US" sz="1600"/>
                        <a:t>7</a:t>
                      </a:r>
                      <a:endParaRPr lang="en-US" sz="1100">
                        <a:latin typeface="Calibri"/>
                        <a:ea typeface="Calibri"/>
                        <a:cs typeface="Arial"/>
                      </a:endParaRPr>
                    </a:p>
                  </a:txBody>
                  <a:tcPr marL="68580" marR="68580" marT="0" marB="0"/>
                </a:tc>
              </a:tr>
              <a:tr h="370840">
                <a:tc>
                  <a:txBody>
                    <a:bodyPr/>
                    <a:lstStyle/>
                    <a:p>
                      <a:pPr algn="ctr" rtl="1">
                        <a:lnSpc>
                          <a:spcPct val="115000"/>
                        </a:lnSpc>
                        <a:spcAft>
                          <a:spcPts val="0"/>
                        </a:spcAft>
                      </a:pPr>
                      <a:r>
                        <a:rPr lang="en-US" sz="1600"/>
                        <a:t>Good</a:t>
                      </a:r>
                      <a:endParaRPr lang="en-US" sz="1100">
                        <a:latin typeface="Calibri"/>
                        <a:ea typeface="Calibri"/>
                        <a:cs typeface="Arial"/>
                      </a:endParaRPr>
                    </a:p>
                  </a:txBody>
                  <a:tcPr marL="68580" marR="68580" marT="0" marB="0"/>
                </a:tc>
                <a:tc>
                  <a:txBody>
                    <a:bodyPr/>
                    <a:lstStyle/>
                    <a:p>
                      <a:pPr algn="ctr" rtl="0">
                        <a:lnSpc>
                          <a:spcPct val="115000"/>
                        </a:lnSpc>
                        <a:spcAft>
                          <a:spcPts val="0"/>
                        </a:spcAft>
                      </a:pPr>
                      <a:r>
                        <a:rPr lang="en-US" sz="1600"/>
                        <a:t>4</a:t>
                      </a:r>
                      <a:endParaRPr lang="en-US" sz="1100">
                        <a:latin typeface="Calibri"/>
                        <a:ea typeface="Calibri"/>
                        <a:cs typeface="Arial"/>
                      </a:endParaRPr>
                    </a:p>
                  </a:txBody>
                  <a:tcPr marL="68580" marR="68580" marT="0" marB="0"/>
                </a:tc>
                <a:tc>
                  <a:txBody>
                    <a:bodyPr/>
                    <a:lstStyle/>
                    <a:p>
                      <a:pPr algn="ctr" rtl="0">
                        <a:lnSpc>
                          <a:spcPct val="115000"/>
                        </a:lnSpc>
                        <a:spcAft>
                          <a:spcPts val="0"/>
                        </a:spcAft>
                      </a:pPr>
                      <a:r>
                        <a:rPr lang="en-US" sz="1600"/>
                        <a:t>3</a:t>
                      </a:r>
                      <a:endParaRPr lang="en-US" sz="1100">
                        <a:latin typeface="Calibri"/>
                        <a:ea typeface="Calibri"/>
                        <a:cs typeface="Arial"/>
                      </a:endParaRPr>
                    </a:p>
                  </a:txBody>
                  <a:tcPr marL="68580" marR="68580" marT="0" marB="0"/>
                </a:tc>
              </a:tr>
              <a:tr h="370840">
                <a:tc>
                  <a:txBody>
                    <a:bodyPr/>
                    <a:lstStyle/>
                    <a:p>
                      <a:pPr algn="ctr" rtl="1">
                        <a:lnSpc>
                          <a:spcPct val="115000"/>
                        </a:lnSpc>
                        <a:spcAft>
                          <a:spcPts val="0"/>
                        </a:spcAft>
                      </a:pPr>
                      <a:r>
                        <a:rPr lang="en-US" sz="1600"/>
                        <a:t>Good</a:t>
                      </a:r>
                      <a:endParaRPr lang="en-US" sz="1100">
                        <a:latin typeface="Calibri"/>
                        <a:ea typeface="Calibri"/>
                        <a:cs typeface="Arial"/>
                      </a:endParaRPr>
                    </a:p>
                  </a:txBody>
                  <a:tcPr marL="68580" marR="68580" marT="0" marB="0"/>
                </a:tc>
                <a:tc>
                  <a:txBody>
                    <a:bodyPr/>
                    <a:lstStyle/>
                    <a:p>
                      <a:pPr algn="ctr" rtl="0">
                        <a:lnSpc>
                          <a:spcPct val="115000"/>
                        </a:lnSpc>
                        <a:spcAft>
                          <a:spcPts val="0"/>
                        </a:spcAft>
                      </a:pPr>
                      <a:r>
                        <a:rPr lang="en-US" sz="1600"/>
                        <a:t>4</a:t>
                      </a:r>
                      <a:endParaRPr lang="en-US" sz="1100">
                        <a:latin typeface="Calibri"/>
                        <a:ea typeface="Calibri"/>
                        <a:cs typeface="Arial"/>
                      </a:endParaRPr>
                    </a:p>
                  </a:txBody>
                  <a:tcPr marL="68580" marR="68580" marT="0" marB="0"/>
                </a:tc>
                <a:tc>
                  <a:txBody>
                    <a:bodyPr/>
                    <a:lstStyle/>
                    <a:p>
                      <a:pPr algn="ctr" rtl="0">
                        <a:lnSpc>
                          <a:spcPct val="115000"/>
                        </a:lnSpc>
                        <a:spcAft>
                          <a:spcPts val="0"/>
                        </a:spcAft>
                      </a:pPr>
                      <a:r>
                        <a:rPr lang="en-US" sz="1600" dirty="0"/>
                        <a:t>1</a:t>
                      </a:r>
                      <a:endParaRPr lang="en-US" sz="1100" dirty="0">
                        <a:latin typeface="Calibri"/>
                        <a:ea typeface="Calibri"/>
                        <a:cs typeface="Arial"/>
                      </a:endParaRPr>
                    </a:p>
                  </a:txBody>
                  <a:tcPr marL="68580" marR="68580" marT="0" marB="0"/>
                </a:tc>
              </a:tr>
            </a:tbl>
          </a:graphicData>
        </a:graphic>
      </p:graphicFrame>
      <p:sp>
        <p:nvSpPr>
          <p:cNvPr id="34817" name="Rectangle 1"/>
          <p:cNvSpPr>
            <a:spLocks noChangeArrowheads="1"/>
          </p:cNvSpPr>
          <p:nvPr/>
        </p:nvSpPr>
        <p:spPr bwMode="auto">
          <a:xfrm>
            <a:off x="357158" y="1571612"/>
            <a:ext cx="750095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 در یک بررسی پرسشنامه ای برای دسته بندی کاغذها به دو دسته خوب و بد.</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بر اساس دو ویژگی مقاومت در برابر اسید و دوام انجام شد. 4 نمونه </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Training</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 در زیر دیده می شود:</a:t>
            </a:r>
            <a:endParaRPr kumimoji="0" lang="fa-IR"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34818" name="Rectangle 2"/>
          <p:cNvSpPr>
            <a:spLocks noChangeArrowheads="1"/>
          </p:cNvSpPr>
          <p:nvPr/>
        </p:nvSpPr>
        <p:spPr bwMode="auto">
          <a:xfrm>
            <a:off x="642910" y="5402373"/>
            <a:ext cx="7072362"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Times New Roman" pitchFamily="18" charset="0"/>
                <a:cs typeface="B Nazanin" pitchFamily="2" charset="-78"/>
              </a:rPr>
              <a:t>کارخانه، کاغذ تولید می کند که  تست آزمایشگاه </a:t>
            </a:r>
            <a:r>
              <a:rPr kumimoji="0" lang="en-US" sz="2400" b="0" i="1" u="none" strike="noStrike" cap="none" normalizeH="0" baseline="0" dirty="0" smtClean="0">
                <a:ln>
                  <a:noFill/>
                </a:ln>
                <a:solidFill>
                  <a:schemeClr val="tx1"/>
                </a:solidFill>
                <a:effectLst/>
                <a:latin typeface="Calibri" pitchFamily="34" charset="0"/>
                <a:ea typeface="Times New Roman" pitchFamily="18" charset="0"/>
                <a:cs typeface="B Nazanin" pitchFamily="2" charset="-78"/>
              </a:rPr>
              <a:t>X1=3</a:t>
            </a:r>
            <a:r>
              <a:rPr kumimoji="0" lang="fa-IR" sz="2400" b="0" i="0" u="none" strike="noStrike" cap="none" normalizeH="0" baseline="0" dirty="0" smtClean="0">
                <a:ln>
                  <a:noFill/>
                </a:ln>
                <a:solidFill>
                  <a:schemeClr val="tx1"/>
                </a:solidFill>
                <a:effectLst/>
                <a:latin typeface="Calibri" pitchFamily="34" charset="0"/>
                <a:ea typeface="Times New Roman" pitchFamily="18" charset="0"/>
                <a:cs typeface="B Nazanin" pitchFamily="2" charset="-78"/>
              </a:rPr>
              <a:t> و </a:t>
            </a:r>
            <a:r>
              <a:rPr kumimoji="0" lang="en-US" sz="2400" b="0" i="1" u="none" strike="noStrike" cap="none" normalizeH="0" baseline="0" dirty="0" smtClean="0">
                <a:ln>
                  <a:noFill/>
                </a:ln>
                <a:solidFill>
                  <a:schemeClr val="tx1"/>
                </a:solidFill>
                <a:effectLst/>
                <a:latin typeface="Calibri" pitchFamily="34" charset="0"/>
                <a:ea typeface="Times New Roman" pitchFamily="18" charset="0"/>
                <a:cs typeface="B Nazanin" pitchFamily="2" charset="-78"/>
              </a:rPr>
              <a:t>X2=7</a:t>
            </a:r>
            <a:r>
              <a:rPr kumimoji="0" lang="fa-IR" sz="2400" b="0" i="0" u="none" strike="noStrike" cap="none" normalizeH="0" baseline="0" dirty="0" smtClean="0">
                <a:ln>
                  <a:noFill/>
                </a:ln>
                <a:solidFill>
                  <a:schemeClr val="tx1"/>
                </a:solidFill>
                <a:effectLst/>
                <a:latin typeface="Calibri" pitchFamily="34" charset="0"/>
                <a:ea typeface="Times New Roman" pitchFamily="18" charset="0"/>
                <a:cs typeface="B Nazanin" pitchFamily="2" charset="-78"/>
              </a:rPr>
              <a:t> را برای آن تعیین کرده است. می خواهیم بدون تحقیق پر هزینه، دست بندی این کاغذ را بدانیم.</a:t>
            </a:r>
            <a:endParaRPr kumimoji="0" lang="fa-IR"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34817"/>
                                        </p:tgtEl>
                                        <p:attrNameLst>
                                          <p:attrName>style.visibility</p:attrName>
                                        </p:attrNameLst>
                                      </p:cBhvr>
                                      <p:to>
                                        <p:strVal val="visible"/>
                                      </p:to>
                                    </p:set>
                                    <p:animEffect transition="in" filter="wedge">
                                      <p:cBhvr>
                                        <p:cTn id="12" dur="2000"/>
                                        <p:tgtEl>
                                          <p:spTgt spid="34817"/>
                                        </p:tgtEl>
                                      </p:cBhvr>
                                    </p:animEffect>
                                  </p:childTnLst>
                                </p:cTn>
                              </p:par>
                            </p:childTnLst>
                          </p:cTn>
                        </p:par>
                      </p:childTnLst>
                    </p:cTn>
                  </p:par>
                  <p:par>
                    <p:cTn id="13" fill="hold">
                      <p:stCondLst>
                        <p:cond delay="indefinite"/>
                      </p:stCondLst>
                      <p:childTnLst>
                        <p:par>
                          <p:cTn id="14" fill="hold">
                            <p:stCondLst>
                              <p:cond delay="0"/>
                            </p:stCondLst>
                            <p:childTnLst>
                              <p:par>
                                <p:cTn id="15" presetID="51"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70" decel="100000"/>
                                        <p:tgtEl>
                                          <p:spTgt spid="6"/>
                                        </p:tgtEl>
                                      </p:cBhvr>
                                    </p:animEffect>
                                    <p:animScale>
                                      <p:cBhvr>
                                        <p:cTn id="18" dur="770" decel="100000"/>
                                        <p:tgtEl>
                                          <p:spTgt spid="6"/>
                                        </p:tgtEl>
                                      </p:cBhvr>
                                      <p:from x="10000" y="10000"/>
                                      <p:to x="200000" y="450000"/>
                                    </p:animScale>
                                    <p:animScale>
                                      <p:cBhvr>
                                        <p:cTn id="19" dur="1230" accel="100000" fill="hold">
                                          <p:stCondLst>
                                            <p:cond delay="770"/>
                                          </p:stCondLst>
                                        </p:cTn>
                                        <p:tgtEl>
                                          <p:spTgt spid="6"/>
                                        </p:tgtEl>
                                      </p:cBhvr>
                                      <p:from x="200000" y="450000"/>
                                      <p:to x="100000" y="100000"/>
                                    </p:animScale>
                                    <p:set>
                                      <p:cBhvr>
                                        <p:cTn id="20" dur="770" fill="hold"/>
                                        <p:tgtEl>
                                          <p:spTgt spid="6"/>
                                        </p:tgtEl>
                                        <p:attrNameLst>
                                          <p:attrName>ppt_x</p:attrName>
                                        </p:attrNameLst>
                                      </p:cBhvr>
                                      <p:to>
                                        <p:strVal val="(0.5)"/>
                                      </p:to>
                                    </p:set>
                                    <p:anim from="(0.5)" to="(#ppt_x)" calcmode="lin" valueType="num">
                                      <p:cBhvr>
                                        <p:cTn id="21" dur="1230" accel="100000" fill="hold">
                                          <p:stCondLst>
                                            <p:cond delay="770"/>
                                          </p:stCondLst>
                                        </p:cTn>
                                        <p:tgtEl>
                                          <p:spTgt spid="6"/>
                                        </p:tgtEl>
                                        <p:attrNameLst>
                                          <p:attrName>ppt_x</p:attrName>
                                        </p:attrNameLst>
                                      </p:cBhvr>
                                    </p:anim>
                                    <p:set>
                                      <p:cBhvr>
                                        <p:cTn id="22" dur="770" fill="hold"/>
                                        <p:tgtEl>
                                          <p:spTgt spid="6"/>
                                        </p:tgtEl>
                                        <p:attrNameLst>
                                          <p:attrName>ppt_y</p:attrName>
                                        </p:attrNameLst>
                                      </p:cBhvr>
                                      <p:to>
                                        <p:strVal val="(#ppt_y+0.4)"/>
                                      </p:to>
                                    </p:set>
                                    <p:anim from="(#ppt_y+0.4)" to="(#ppt_y)" calcmode="lin" valueType="num">
                                      <p:cBhvr>
                                        <p:cTn id="23" dur="1230" accel="100000" fill="hold">
                                          <p:stCondLst>
                                            <p:cond delay="770"/>
                                          </p:stCondLst>
                                        </p:cTn>
                                        <p:tgtEl>
                                          <p:spTgt spid="6"/>
                                        </p:tgtEl>
                                        <p:attrNameLst>
                                          <p:attrName>ppt_y</p:attrName>
                                        </p:attrNameLst>
                                      </p:cBhvr>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6" fill="hold" grpId="0" nodeType="clickEffect">
                                  <p:stCondLst>
                                    <p:cond delay="0"/>
                                  </p:stCondLst>
                                  <p:childTnLst>
                                    <p:set>
                                      <p:cBhvr>
                                        <p:cTn id="27" dur="1" fill="hold">
                                          <p:stCondLst>
                                            <p:cond delay="0"/>
                                          </p:stCondLst>
                                        </p:cTn>
                                        <p:tgtEl>
                                          <p:spTgt spid="34818"/>
                                        </p:tgtEl>
                                        <p:attrNameLst>
                                          <p:attrName>style.visibility</p:attrName>
                                        </p:attrNameLst>
                                      </p:cBhvr>
                                      <p:to>
                                        <p:strVal val="visible"/>
                                      </p:to>
                                    </p:set>
                                    <p:animEffect transition="in" filter="barn(inHorizontal)">
                                      <p:cBhvr>
                                        <p:cTn id="28" dur="500"/>
                                        <p:tgtEl>
                                          <p:spTgt spid="34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4817" grpId="0"/>
      <p:bldP spid="348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cs typeface="B Titr" pitchFamily="2" charset="-78"/>
              </a:rPr>
              <a:t>جواب 2</a:t>
            </a:r>
            <a:r>
              <a:rPr lang="en-US" dirty="0" smtClean="0">
                <a:cs typeface="B Titr" pitchFamily="2" charset="-78"/>
              </a:rPr>
              <a:t/>
            </a:r>
            <a:br>
              <a:rPr lang="en-US" dirty="0" smtClean="0">
                <a:cs typeface="B Titr" pitchFamily="2" charset="-78"/>
              </a:rPr>
            </a:br>
            <a:endParaRPr lang="en-US" dirty="0">
              <a:cs typeface="B Titr" pitchFamily="2" charset="-78"/>
            </a:endParaRPr>
          </a:p>
        </p:txBody>
      </p:sp>
      <p:sp>
        <p:nvSpPr>
          <p:cNvPr id="9" name="Content Placeholder 8"/>
          <p:cNvSpPr>
            <a:spLocks noGrp="1"/>
          </p:cNvSpPr>
          <p:nvPr>
            <p:ph idx="1"/>
          </p:nvPr>
        </p:nvSpPr>
        <p:spPr>
          <a:xfrm>
            <a:off x="457200" y="1214422"/>
            <a:ext cx="7239000" cy="4846320"/>
          </a:xfrm>
        </p:spPr>
        <p:txBody>
          <a:bodyPr/>
          <a:lstStyle/>
          <a:p>
            <a:pPr algn="r" rtl="1">
              <a:buNone/>
            </a:pPr>
            <a:r>
              <a:rPr lang="fa-IR" dirty="0" smtClean="0">
                <a:cs typeface="B Nazanin" pitchFamily="2" charset="-78"/>
              </a:rPr>
              <a:t>1-  تعیین پارامتر </a:t>
            </a:r>
            <a:r>
              <a:rPr lang="en-US" i="1" dirty="0" smtClean="0">
                <a:cs typeface="B Nazanin" pitchFamily="2" charset="-78"/>
              </a:rPr>
              <a:t>K</a:t>
            </a:r>
            <a:endParaRPr lang="en-US" dirty="0" smtClean="0">
              <a:cs typeface="B Nazanin" pitchFamily="2" charset="-78"/>
            </a:endParaRPr>
          </a:p>
          <a:p>
            <a:pPr algn="r" rtl="1">
              <a:buNone/>
            </a:pPr>
            <a:r>
              <a:rPr lang="fa-IR" dirty="0" smtClean="0">
                <a:cs typeface="B Nazanin" pitchFamily="2" charset="-78"/>
              </a:rPr>
              <a:t>فرض می کنیم </a:t>
            </a:r>
            <a:r>
              <a:rPr lang="en-US" i="1" dirty="0" smtClean="0">
                <a:cs typeface="B Nazanin" pitchFamily="2" charset="-78"/>
              </a:rPr>
              <a:t>K=3</a:t>
            </a:r>
            <a:endParaRPr lang="en-US" dirty="0" smtClean="0">
              <a:cs typeface="B Nazanin" pitchFamily="2" charset="-78"/>
            </a:endParaRPr>
          </a:p>
          <a:p>
            <a:pPr algn="r" rtl="1">
              <a:buNone/>
            </a:pPr>
            <a:r>
              <a:rPr lang="fa-IR" dirty="0" smtClean="0">
                <a:cs typeface="B Nazanin" pitchFamily="2" charset="-78"/>
              </a:rPr>
              <a:t>2- محاسبه فاصله نمونه ورودی با تمام نمونه های آموزشی</a:t>
            </a:r>
            <a:endParaRPr lang="en-US" dirty="0" smtClean="0">
              <a:cs typeface="B Nazanin" pitchFamily="2" charset="-78"/>
            </a:endParaRPr>
          </a:p>
          <a:p>
            <a:pPr algn="r" rtl="1">
              <a:buNone/>
            </a:pPr>
            <a:r>
              <a:rPr lang="fa-IR" dirty="0" smtClean="0">
                <a:cs typeface="B Nazanin" pitchFamily="2" charset="-78"/>
              </a:rPr>
              <a:t>با در نظر گرفتن (</a:t>
            </a:r>
            <a:r>
              <a:rPr lang="en-US" i="1" dirty="0" smtClean="0">
                <a:cs typeface="B Nazanin" pitchFamily="2" charset="-78"/>
              </a:rPr>
              <a:t>3,7</a:t>
            </a:r>
            <a:r>
              <a:rPr lang="fa-IR" dirty="0" smtClean="0">
                <a:cs typeface="B Nazanin" pitchFamily="2" charset="-78"/>
              </a:rPr>
              <a:t>) به عنوان ورودی فاصله آن را با تمام نمونه های </a:t>
            </a:r>
            <a:r>
              <a:rPr lang="en-US" i="1" dirty="0" smtClean="0">
                <a:cs typeface="B Nazanin" pitchFamily="2" charset="-78"/>
              </a:rPr>
              <a:t>Train</a:t>
            </a:r>
            <a:r>
              <a:rPr lang="fa-IR" dirty="0" smtClean="0">
                <a:cs typeface="B Nazanin" pitchFamily="2" charset="-78"/>
              </a:rPr>
              <a:t> محاسبه می کنیم.</a:t>
            </a:r>
            <a:endParaRPr lang="en-US" dirty="0" smtClean="0">
              <a:cs typeface="B Nazanin" pitchFamily="2" charset="-78"/>
            </a:endParaRPr>
          </a:p>
          <a:p>
            <a:pPr algn="r"/>
            <a:endParaRPr lang="en-US" dirty="0">
              <a:cs typeface="B Nazanin" pitchFamily="2" charset="-78"/>
            </a:endParaRPr>
          </a:p>
        </p:txBody>
      </p:sp>
      <p:pic>
        <p:nvPicPr>
          <p:cNvPr id="4098" name="Picture 2" descr="C:\Users\DINA\Desktop\www.png"/>
          <p:cNvPicPr>
            <a:picLocks noChangeAspect="1" noChangeArrowheads="1"/>
          </p:cNvPicPr>
          <p:nvPr/>
        </p:nvPicPr>
        <p:blipFill>
          <a:blip r:embed="rId2" cstate="print"/>
          <a:srcRect/>
          <a:stretch>
            <a:fillRect/>
          </a:stretch>
        </p:blipFill>
        <p:spPr bwMode="auto">
          <a:xfrm>
            <a:off x="571472" y="3786190"/>
            <a:ext cx="6682962" cy="2428892"/>
          </a:xfrm>
          <a:prstGeom prst="rect">
            <a:avLst/>
          </a:prstGeom>
          <a:noFill/>
        </p:spPr>
      </p:pic>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9">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9">
                                            <p:txEl>
                                              <p:pRg st="0" end="0"/>
                                            </p:txEl>
                                          </p:spTgt>
                                        </p:tgtEl>
                                        <p:attrNameLst>
                                          <p:attrName>ppt_w</p:attrName>
                                        </p:attrNameLst>
                                      </p:cBhvr>
                                    </p:anim>
                                    <p:anim by="(#ppt_w*0.50)" calcmode="lin" valueType="num">
                                      <p:cBhvr>
                                        <p:cTn id="13" dur="500" decel="50000" autoRev="1" fill="hold">
                                          <p:stCondLst>
                                            <p:cond delay="0"/>
                                          </p:stCondLst>
                                        </p:cTn>
                                        <p:tgtEl>
                                          <p:spTgt spid="9">
                                            <p:txEl>
                                              <p:pRg st="0" end="0"/>
                                            </p:txEl>
                                          </p:spTgt>
                                        </p:tgtEl>
                                        <p:attrNameLst>
                                          <p:attrName>ppt_x</p:attrName>
                                        </p:attrNameLst>
                                      </p:cBhvr>
                                    </p:anim>
                                    <p:anim from="(-#ppt_h/2)" to="(#ppt_y)" calcmode="lin" valueType="num">
                                      <p:cBhvr>
                                        <p:cTn id="14" dur="1000" fill="hold">
                                          <p:stCondLst>
                                            <p:cond delay="0"/>
                                          </p:stCondLst>
                                        </p:cTn>
                                        <p:tgtEl>
                                          <p:spTgt spid="9">
                                            <p:txEl>
                                              <p:pRg st="0" end="0"/>
                                            </p:txEl>
                                          </p:spTgt>
                                        </p:tgtEl>
                                        <p:attrNameLst>
                                          <p:attrName>ppt_y</p:attrName>
                                        </p:attrNameLst>
                                      </p:cBhvr>
                                    </p:anim>
                                    <p:animRot by="21600000">
                                      <p:cBhvr>
                                        <p:cTn id="15" dur="1000" fill="hold">
                                          <p:stCondLst>
                                            <p:cond delay="0"/>
                                          </p:stCondLst>
                                        </p:cTn>
                                        <p:tgtEl>
                                          <p:spTgt spid="9">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9">
                                            <p:txEl>
                                              <p:pRg st="1" end="1"/>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1" end="1"/>
                                            </p:txEl>
                                          </p:spTgt>
                                        </p:tgtEl>
                                        <p:attrNameLst>
                                          <p:attrName>ppt_w</p:attrName>
                                        </p:attrNameLst>
                                      </p:cBhvr>
                                    </p:anim>
                                    <p:anim by="(#ppt_w*0.50)" calcmode="lin" valueType="num">
                                      <p:cBhvr>
                                        <p:cTn id="21" dur="500" decel="50000" autoRev="1" fill="hold">
                                          <p:stCondLst>
                                            <p:cond delay="0"/>
                                          </p:stCondLst>
                                        </p:cTn>
                                        <p:tgtEl>
                                          <p:spTgt spid="9">
                                            <p:txEl>
                                              <p:pRg st="1" end="1"/>
                                            </p:txEl>
                                          </p:spTgt>
                                        </p:tgtEl>
                                        <p:attrNameLst>
                                          <p:attrName>ppt_x</p:attrName>
                                        </p:attrNameLst>
                                      </p:cBhvr>
                                    </p:anim>
                                    <p:anim from="(-#ppt_h/2)" to="(#ppt_y)" calcmode="lin" valueType="num">
                                      <p:cBhvr>
                                        <p:cTn id="22" dur="1000" fill="hold">
                                          <p:stCondLst>
                                            <p:cond delay="0"/>
                                          </p:stCondLst>
                                        </p:cTn>
                                        <p:tgtEl>
                                          <p:spTgt spid="9">
                                            <p:txEl>
                                              <p:pRg st="1" end="1"/>
                                            </p:txEl>
                                          </p:spTgt>
                                        </p:tgtEl>
                                        <p:attrNameLst>
                                          <p:attrName>ppt_y</p:attrName>
                                        </p:attrNameLst>
                                      </p:cBhvr>
                                    </p:anim>
                                    <p:animRot by="21600000">
                                      <p:cBhvr>
                                        <p:cTn id="23" dur="1000" fill="hold">
                                          <p:stCondLst>
                                            <p:cond delay="0"/>
                                          </p:stCondLst>
                                        </p:cTn>
                                        <p:tgtEl>
                                          <p:spTgt spid="9">
                                            <p:txEl>
                                              <p:pRg st="1" end="1"/>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9">
                                            <p:txEl>
                                              <p:pRg st="2" end="2"/>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2" end="2"/>
                                            </p:txEl>
                                          </p:spTgt>
                                        </p:tgtEl>
                                        <p:attrNameLst>
                                          <p:attrName>ppt_w</p:attrName>
                                        </p:attrNameLst>
                                      </p:cBhvr>
                                    </p:anim>
                                    <p:anim by="(#ppt_w*0.50)" calcmode="lin" valueType="num">
                                      <p:cBhvr>
                                        <p:cTn id="29" dur="500" decel="50000" autoRev="1" fill="hold">
                                          <p:stCondLst>
                                            <p:cond delay="0"/>
                                          </p:stCondLst>
                                        </p:cTn>
                                        <p:tgtEl>
                                          <p:spTgt spid="9">
                                            <p:txEl>
                                              <p:pRg st="2" end="2"/>
                                            </p:txEl>
                                          </p:spTgt>
                                        </p:tgtEl>
                                        <p:attrNameLst>
                                          <p:attrName>ppt_x</p:attrName>
                                        </p:attrNameLst>
                                      </p:cBhvr>
                                    </p:anim>
                                    <p:anim from="(-#ppt_h/2)" to="(#ppt_y)" calcmode="lin" valueType="num">
                                      <p:cBhvr>
                                        <p:cTn id="30" dur="1000" fill="hold">
                                          <p:stCondLst>
                                            <p:cond delay="0"/>
                                          </p:stCondLst>
                                        </p:cTn>
                                        <p:tgtEl>
                                          <p:spTgt spid="9">
                                            <p:txEl>
                                              <p:pRg st="2" end="2"/>
                                            </p:txEl>
                                          </p:spTgt>
                                        </p:tgtEl>
                                        <p:attrNameLst>
                                          <p:attrName>ppt_y</p:attrName>
                                        </p:attrNameLst>
                                      </p:cBhvr>
                                    </p:anim>
                                    <p:animRot by="21600000">
                                      <p:cBhvr>
                                        <p:cTn id="31" dur="1000" fill="hold">
                                          <p:stCondLst>
                                            <p:cond delay="0"/>
                                          </p:stCondLst>
                                        </p:cTn>
                                        <p:tgtEl>
                                          <p:spTgt spid="9">
                                            <p:txEl>
                                              <p:pRg st="2" end="2"/>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grpId="0" nodeType="clickEffect">
                                  <p:stCondLst>
                                    <p:cond delay="0"/>
                                  </p:stCondLst>
                                  <p:iterate type="lt">
                                    <p:tmPct val="10000"/>
                                  </p:iterate>
                                  <p:childTnLst>
                                    <p:set>
                                      <p:cBhvr>
                                        <p:cTn id="35" dur="1" fill="hold">
                                          <p:stCondLst>
                                            <p:cond delay="0"/>
                                          </p:stCondLst>
                                        </p:cTn>
                                        <p:tgtEl>
                                          <p:spTgt spid="9">
                                            <p:txEl>
                                              <p:pRg st="3" end="3"/>
                                            </p:txEl>
                                          </p:spTgt>
                                        </p:tgtEl>
                                        <p:attrNameLst>
                                          <p:attrName>style.visibility</p:attrName>
                                        </p:attrNameLst>
                                      </p:cBhvr>
                                      <p:to>
                                        <p:strVal val="visible"/>
                                      </p:to>
                                    </p:set>
                                    <p:anim by="(-#ppt_w*2)" calcmode="lin" valueType="num">
                                      <p:cBhvr rctx="PPT">
                                        <p:cTn id="36" dur="500" autoRev="1" fill="hold">
                                          <p:stCondLst>
                                            <p:cond delay="0"/>
                                          </p:stCondLst>
                                        </p:cTn>
                                        <p:tgtEl>
                                          <p:spTgt spid="9">
                                            <p:txEl>
                                              <p:pRg st="3" end="3"/>
                                            </p:txEl>
                                          </p:spTgt>
                                        </p:tgtEl>
                                        <p:attrNameLst>
                                          <p:attrName>ppt_w</p:attrName>
                                        </p:attrNameLst>
                                      </p:cBhvr>
                                    </p:anim>
                                    <p:anim by="(#ppt_w*0.50)" calcmode="lin" valueType="num">
                                      <p:cBhvr>
                                        <p:cTn id="37" dur="500" decel="50000" autoRev="1" fill="hold">
                                          <p:stCondLst>
                                            <p:cond delay="0"/>
                                          </p:stCondLst>
                                        </p:cTn>
                                        <p:tgtEl>
                                          <p:spTgt spid="9">
                                            <p:txEl>
                                              <p:pRg st="3" end="3"/>
                                            </p:txEl>
                                          </p:spTgt>
                                        </p:tgtEl>
                                        <p:attrNameLst>
                                          <p:attrName>ppt_x</p:attrName>
                                        </p:attrNameLst>
                                      </p:cBhvr>
                                    </p:anim>
                                    <p:anim from="(-#ppt_h/2)" to="(#ppt_y)" calcmode="lin" valueType="num">
                                      <p:cBhvr>
                                        <p:cTn id="38" dur="1000" fill="hold">
                                          <p:stCondLst>
                                            <p:cond delay="0"/>
                                          </p:stCondLst>
                                        </p:cTn>
                                        <p:tgtEl>
                                          <p:spTgt spid="9">
                                            <p:txEl>
                                              <p:pRg st="3" end="3"/>
                                            </p:txEl>
                                          </p:spTgt>
                                        </p:tgtEl>
                                        <p:attrNameLst>
                                          <p:attrName>ppt_y</p:attrName>
                                        </p:attrNameLst>
                                      </p:cBhvr>
                                    </p:anim>
                                    <p:animRot by="21600000">
                                      <p:cBhvr>
                                        <p:cTn id="39" dur="1000" fill="hold">
                                          <p:stCondLst>
                                            <p:cond delay="0"/>
                                          </p:stCondLst>
                                        </p:cTn>
                                        <p:tgtEl>
                                          <p:spTgt spid="9">
                                            <p:txEl>
                                              <p:pRg st="3" end="3"/>
                                            </p:txEl>
                                          </p:spTgt>
                                        </p:tgtEl>
                                        <p:attrNameLst>
                                          <p:attrName>r</p:attrName>
                                        </p:attrNameLst>
                                      </p:cBhvr>
                                    </p:animRot>
                                  </p:childTnLst>
                                </p:cTn>
                              </p:par>
                            </p:childTnLst>
                          </p:cTn>
                        </p:par>
                      </p:childTnLst>
                    </p:cTn>
                  </p:par>
                  <p:par>
                    <p:cTn id="40" fill="hold">
                      <p:stCondLst>
                        <p:cond delay="indefinite"/>
                      </p:stCondLst>
                      <p:childTnLst>
                        <p:par>
                          <p:cTn id="41" fill="hold">
                            <p:stCondLst>
                              <p:cond delay="0"/>
                            </p:stCondLst>
                            <p:childTnLst>
                              <p:par>
                                <p:cTn id="42" presetID="48" presetClass="entr" presetSubtype="0" accel="50000" fill="hold" nodeType="clickEffect">
                                  <p:stCondLst>
                                    <p:cond delay="0"/>
                                  </p:stCondLst>
                                  <p:childTnLst>
                                    <p:set>
                                      <p:cBhvr>
                                        <p:cTn id="43" dur="1" fill="hold">
                                          <p:stCondLst>
                                            <p:cond delay="0"/>
                                          </p:stCondLst>
                                        </p:cTn>
                                        <p:tgtEl>
                                          <p:spTgt spid="4098"/>
                                        </p:tgtEl>
                                        <p:attrNameLst>
                                          <p:attrName>style.visibility</p:attrName>
                                        </p:attrNameLst>
                                      </p:cBhvr>
                                      <p:to>
                                        <p:strVal val="visible"/>
                                      </p:to>
                                    </p:set>
                                    <p:anim calcmode="lin" valueType="num">
                                      <p:cBhvr>
                                        <p:cTn id="44" dur="1000" fill="hold"/>
                                        <p:tgtEl>
                                          <p:spTgt spid="409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5" dur="1000" fill="hold"/>
                                        <p:tgtEl>
                                          <p:spTgt spid="4098"/>
                                        </p:tgtEl>
                                        <p:attrNameLst>
                                          <p:attrName>ppt_x</p:attrName>
                                        </p:attrNameLst>
                                      </p:cBhvr>
                                      <p:tavLst>
                                        <p:tav tm="0">
                                          <p:val>
                                            <p:fltVal val="-1"/>
                                          </p:val>
                                        </p:tav>
                                        <p:tav tm="50000">
                                          <p:val>
                                            <p:fltVal val="0.95"/>
                                          </p:val>
                                        </p:tav>
                                        <p:tav tm="100000">
                                          <p:val>
                                            <p:strVal val="#ppt_x"/>
                                          </p:val>
                                        </p:tav>
                                      </p:tavLst>
                                    </p:anim>
                                    <p:anim calcmode="lin" valueType="num">
                                      <p:cBhvr>
                                        <p:cTn id="46" dur="1000" fill="hold"/>
                                        <p:tgtEl>
                                          <p:spTgt spid="4098"/>
                                        </p:tgtEl>
                                        <p:attrNameLst>
                                          <p:attrName>ppt_y</p:attrName>
                                        </p:attrNameLst>
                                      </p:cBhvr>
                                      <p:tavLst>
                                        <p:tav tm="0">
                                          <p:val>
                                            <p:strVal val="#ppt_y"/>
                                          </p:val>
                                        </p:tav>
                                        <p:tav tm="100000">
                                          <p:val>
                                            <p:strVal val="#ppt_y"/>
                                          </p:val>
                                        </p:tav>
                                      </p:tavLst>
                                    </p:anim>
                                    <p:animEffect transition="in" filter="fade">
                                      <p:cBhvr>
                                        <p:cTn id="47"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dirty="0" smtClean="0">
                <a:cs typeface="B Titr" pitchFamily="2" charset="-78"/>
              </a:rPr>
              <a:t>جواب 2</a:t>
            </a:r>
            <a:endParaRPr lang="fa-IR" dirty="0">
              <a:cs typeface="B Titr" pitchFamily="2" charset="-78"/>
            </a:endParaRPr>
          </a:p>
        </p:txBody>
      </p:sp>
      <p:sp>
        <p:nvSpPr>
          <p:cNvPr id="3" name="Content Placeholder 2"/>
          <p:cNvSpPr>
            <a:spLocks noGrp="1"/>
          </p:cNvSpPr>
          <p:nvPr>
            <p:ph idx="1"/>
          </p:nvPr>
        </p:nvSpPr>
        <p:spPr/>
        <p:txBody>
          <a:bodyPr/>
          <a:lstStyle/>
          <a:p>
            <a:pPr algn="r" rtl="1">
              <a:buNone/>
            </a:pPr>
            <a:r>
              <a:rPr lang="fa-IR" sz="3200" dirty="0" smtClean="0">
                <a:cs typeface="B Nazanin" pitchFamily="2" charset="-78"/>
              </a:rPr>
              <a:t>مرتب کردن نمونه های آموزشی بر اساس فاصله و انتخاب </a:t>
            </a:r>
            <a:r>
              <a:rPr lang="en-US" sz="3200" i="1" dirty="0" smtClean="0">
                <a:cs typeface="B Nazanin" pitchFamily="2" charset="-78"/>
              </a:rPr>
              <a:t>K</a:t>
            </a:r>
            <a:r>
              <a:rPr lang="fa-IR" sz="3200" dirty="0" smtClean="0">
                <a:cs typeface="B Nazanin" pitchFamily="2" charset="-78"/>
              </a:rPr>
              <a:t> همسایه نزدیک </a:t>
            </a:r>
            <a:endParaRPr lang="en-US" sz="3200" dirty="0" smtClean="0">
              <a:cs typeface="B Nazanin" pitchFamily="2" charset="-78"/>
            </a:endParaRPr>
          </a:p>
          <a:p>
            <a:endParaRPr lang="fa-IR" dirty="0"/>
          </a:p>
        </p:txBody>
      </p:sp>
      <p:pic>
        <p:nvPicPr>
          <p:cNvPr id="2050" name="Picture 2" descr="C:\Users\DINA\Desktop\Untitled.jpg"/>
          <p:cNvPicPr>
            <a:picLocks noChangeAspect="1" noChangeArrowheads="1"/>
          </p:cNvPicPr>
          <p:nvPr/>
        </p:nvPicPr>
        <p:blipFill>
          <a:blip r:embed="rId2" cstate="print"/>
          <a:srcRect/>
          <a:stretch>
            <a:fillRect/>
          </a:stretch>
        </p:blipFill>
        <p:spPr bwMode="auto">
          <a:xfrm>
            <a:off x="285720" y="3143248"/>
            <a:ext cx="7644904" cy="2357454"/>
          </a:xfrm>
          <a:prstGeom prst="rect">
            <a:avLst/>
          </a:prstGeom>
          <a:noFill/>
        </p:spPr>
      </p:pic>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8" presetClass="entr" presetSubtype="0" accel="5000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p:cTn id="17" dur="1000" fill="hold"/>
                                        <p:tgtEl>
                                          <p:spTgt spid="3">
                                            <p:txEl>
                                              <p:pRg st="0" end="0"/>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1000" fill="hold"/>
                                        <p:tgtEl>
                                          <p:spTgt spid="3">
                                            <p:txEl>
                                              <p:pRg st="0" end="0"/>
                                            </p:txEl>
                                          </p:spTgt>
                                        </p:tgtEl>
                                        <p:attrNameLst>
                                          <p:attrName>ppt_x</p:attrName>
                                        </p:attrNameLst>
                                      </p:cBhvr>
                                      <p:tavLst>
                                        <p:tav tm="0">
                                          <p:val>
                                            <p:fltVal val="-1"/>
                                          </p:val>
                                        </p:tav>
                                        <p:tav tm="50000">
                                          <p:val>
                                            <p:fltVal val="0.95"/>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20" dur="1000"/>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8" presetClass="entr" presetSubtype="0" accel="50000" fill="hold" nodeType="clickEffect">
                                  <p:stCondLst>
                                    <p:cond delay="0"/>
                                  </p:stCondLst>
                                  <p:childTnLst>
                                    <p:set>
                                      <p:cBhvr>
                                        <p:cTn id="24" dur="1" fill="hold">
                                          <p:stCondLst>
                                            <p:cond delay="0"/>
                                          </p:stCondLst>
                                        </p:cTn>
                                        <p:tgtEl>
                                          <p:spTgt spid="2050"/>
                                        </p:tgtEl>
                                        <p:attrNameLst>
                                          <p:attrName>style.visibility</p:attrName>
                                        </p:attrNameLst>
                                      </p:cBhvr>
                                      <p:to>
                                        <p:strVal val="visible"/>
                                      </p:to>
                                    </p:set>
                                    <p:anim calcmode="lin" valueType="num">
                                      <p:cBhvr>
                                        <p:cTn id="25" dur="1000" fill="hold"/>
                                        <p:tgtEl>
                                          <p:spTgt spid="205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6" dur="1000" fill="hold"/>
                                        <p:tgtEl>
                                          <p:spTgt spid="2050"/>
                                        </p:tgtEl>
                                        <p:attrNameLst>
                                          <p:attrName>ppt_x</p:attrName>
                                        </p:attrNameLst>
                                      </p:cBhvr>
                                      <p:tavLst>
                                        <p:tav tm="0">
                                          <p:val>
                                            <p:fltVal val="-1"/>
                                          </p:val>
                                        </p:tav>
                                        <p:tav tm="50000">
                                          <p:val>
                                            <p:fltVal val="0.95"/>
                                          </p:val>
                                        </p:tav>
                                        <p:tav tm="100000">
                                          <p:val>
                                            <p:strVal val="#ppt_x"/>
                                          </p:val>
                                        </p:tav>
                                      </p:tavLst>
                                    </p:anim>
                                    <p:anim calcmode="lin" valueType="num">
                                      <p:cBhvr>
                                        <p:cTn id="27" dur="1000" fill="hold"/>
                                        <p:tgtEl>
                                          <p:spTgt spid="2050"/>
                                        </p:tgtEl>
                                        <p:attrNameLst>
                                          <p:attrName>ppt_y</p:attrName>
                                        </p:attrNameLst>
                                      </p:cBhvr>
                                      <p:tavLst>
                                        <p:tav tm="0">
                                          <p:val>
                                            <p:strVal val="#ppt_y"/>
                                          </p:val>
                                        </p:tav>
                                        <p:tav tm="100000">
                                          <p:val>
                                            <p:strVal val="#ppt_y"/>
                                          </p:val>
                                        </p:tav>
                                      </p:tavLst>
                                    </p:anim>
                                    <p:animEffect transition="in" filter="fade">
                                      <p:cBhvr>
                                        <p:cTn id="28"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cs typeface="B Titr" pitchFamily="2" charset="-78"/>
              </a:rPr>
              <a:t>جواب2</a:t>
            </a:r>
            <a:r>
              <a:rPr lang="en-US" dirty="0" smtClean="0">
                <a:cs typeface="B Titr" pitchFamily="2" charset="-78"/>
              </a:rPr>
              <a:t/>
            </a:r>
            <a:br>
              <a:rPr lang="en-US" dirty="0" smtClean="0">
                <a:cs typeface="B Titr" pitchFamily="2" charset="-78"/>
              </a:rPr>
            </a:br>
            <a:endParaRPr lang="en-US" dirty="0">
              <a:cs typeface="B Titr" pitchFamily="2" charset="-78"/>
            </a:endParaRPr>
          </a:p>
        </p:txBody>
      </p:sp>
      <p:sp>
        <p:nvSpPr>
          <p:cNvPr id="3" name="Content Placeholder 2"/>
          <p:cNvSpPr>
            <a:spLocks noGrp="1"/>
          </p:cNvSpPr>
          <p:nvPr>
            <p:ph idx="1"/>
          </p:nvPr>
        </p:nvSpPr>
        <p:spPr>
          <a:xfrm>
            <a:off x="457200" y="1609416"/>
            <a:ext cx="7239000" cy="1319518"/>
          </a:xfrm>
        </p:spPr>
        <p:txBody>
          <a:bodyPr/>
          <a:lstStyle/>
          <a:p>
            <a:pPr algn="just" rtl="1">
              <a:buNone/>
            </a:pPr>
            <a:r>
              <a:rPr lang="fa-IR" dirty="0" smtClean="0">
                <a:cs typeface="B Nazanin" pitchFamily="2" charset="-78"/>
              </a:rPr>
              <a:t>کلاسی که اکثریت را در همسایه های نزدیک دارد به عنوان تخمینی برای کلاس نمونه ورودی به کار ببر.</a:t>
            </a:r>
            <a:endParaRPr lang="en-US" dirty="0" smtClean="0">
              <a:cs typeface="B Nazanin" pitchFamily="2" charset="-78"/>
            </a:endParaRPr>
          </a:p>
          <a:p>
            <a:pPr algn="r" rtl="1"/>
            <a:endParaRPr lang="en-US" dirty="0">
              <a:cs typeface="B Nazanin" pitchFamily="2" charset="-78"/>
            </a:endParaRPr>
          </a:p>
        </p:txBody>
      </p:sp>
      <p:pic>
        <p:nvPicPr>
          <p:cNvPr id="3074" name="Picture 2" descr="C:\Users\DINA\Desktop\Untitled2.png"/>
          <p:cNvPicPr>
            <a:picLocks noChangeAspect="1" noChangeArrowheads="1"/>
          </p:cNvPicPr>
          <p:nvPr/>
        </p:nvPicPr>
        <p:blipFill>
          <a:blip r:embed="rId2" cstate="print"/>
          <a:srcRect/>
          <a:stretch>
            <a:fillRect/>
          </a:stretch>
        </p:blipFill>
        <p:spPr bwMode="auto">
          <a:xfrm>
            <a:off x="857224" y="2500306"/>
            <a:ext cx="6643734" cy="2849092"/>
          </a:xfrm>
          <a:prstGeom prst="rect">
            <a:avLst/>
          </a:prstGeom>
          <a:noFill/>
        </p:spPr>
      </p:pic>
      <p:sp>
        <p:nvSpPr>
          <p:cNvPr id="5" name="Rectangle 4"/>
          <p:cNvSpPr/>
          <p:nvPr/>
        </p:nvSpPr>
        <p:spPr>
          <a:xfrm>
            <a:off x="785786" y="5357826"/>
            <a:ext cx="6858048" cy="707886"/>
          </a:xfrm>
          <a:prstGeom prst="rect">
            <a:avLst/>
          </a:prstGeom>
        </p:spPr>
        <p:txBody>
          <a:bodyPr wrap="square">
            <a:spAutoFit/>
          </a:bodyPr>
          <a:lstStyle/>
          <a:p>
            <a:pPr algn="r" rtl="1"/>
            <a:r>
              <a:rPr lang="fa-IR" sz="2000" dirty="0" smtClean="0">
                <a:cs typeface="B Nazanin" pitchFamily="2" charset="-78"/>
              </a:rPr>
              <a:t>چون دو </a:t>
            </a:r>
            <a:r>
              <a:rPr lang="en-US" sz="2000" i="1" dirty="0" smtClean="0">
                <a:cs typeface="B Nazanin" pitchFamily="2" charset="-78"/>
              </a:rPr>
              <a:t>Good</a:t>
            </a:r>
            <a:r>
              <a:rPr lang="fa-IR" sz="2000" dirty="0" smtClean="0">
                <a:cs typeface="B Nazanin" pitchFamily="2" charset="-78"/>
              </a:rPr>
              <a:t> و یک </a:t>
            </a:r>
            <a:r>
              <a:rPr lang="en-US" sz="2000" i="1" dirty="0" smtClean="0">
                <a:cs typeface="B Nazanin" pitchFamily="2" charset="-78"/>
              </a:rPr>
              <a:t>Bad</a:t>
            </a:r>
            <a:r>
              <a:rPr lang="fa-IR" sz="2000" dirty="0" smtClean="0">
                <a:cs typeface="B Nazanin" pitchFamily="2" charset="-78"/>
              </a:rPr>
              <a:t> داریم و 2&gt;1 نتیجه می گیریم که کاغذی که در آزمایشگاه اعداد </a:t>
            </a:r>
            <a:r>
              <a:rPr lang="en-US" sz="2000" i="1" dirty="0" smtClean="0">
                <a:cs typeface="B Nazanin" pitchFamily="2" charset="-78"/>
              </a:rPr>
              <a:t>X1=3</a:t>
            </a:r>
            <a:r>
              <a:rPr lang="fa-IR" sz="2000" dirty="0" smtClean="0">
                <a:cs typeface="B Nazanin" pitchFamily="2" charset="-78"/>
              </a:rPr>
              <a:t> و </a:t>
            </a:r>
            <a:r>
              <a:rPr lang="en-US" sz="2000" i="1" dirty="0" smtClean="0">
                <a:cs typeface="B Nazanin" pitchFamily="2" charset="-78"/>
              </a:rPr>
              <a:t>X2=7</a:t>
            </a:r>
            <a:r>
              <a:rPr lang="fa-IR" sz="2000" dirty="0" smtClean="0">
                <a:cs typeface="B Nazanin" pitchFamily="2" charset="-78"/>
              </a:rPr>
              <a:t> را به دست آورده </a:t>
            </a:r>
            <a:r>
              <a:rPr lang="fa-IR" sz="2000" smtClean="0">
                <a:cs typeface="B Nazanin" pitchFamily="2" charset="-78"/>
              </a:rPr>
              <a:t>است  در دسته </a:t>
            </a:r>
            <a:r>
              <a:rPr lang="fa-IR" sz="2000" dirty="0" smtClean="0">
                <a:cs typeface="B Nazanin" pitchFamily="2" charset="-78"/>
              </a:rPr>
              <a:t>خوب قرار می گیرد.</a:t>
            </a:r>
            <a:endParaRPr lang="en-US" sz="2000" dirty="0">
              <a:cs typeface="B Nazanin" pitchFamily="2" charset="-78"/>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3074"/>
                                        </p:tgtEl>
                                        <p:attrNameLst>
                                          <p:attrName>style.visibility</p:attrName>
                                        </p:attrNameLst>
                                      </p:cBhvr>
                                      <p:to>
                                        <p:strVal val="visible"/>
                                      </p:to>
                                    </p:set>
                                    <p:animEffect transition="in" filter="wipe(down)">
                                      <p:cBhvr>
                                        <p:cTn id="43" dur="580">
                                          <p:stCondLst>
                                            <p:cond delay="0"/>
                                          </p:stCondLst>
                                        </p:cTn>
                                        <p:tgtEl>
                                          <p:spTgt spid="3074"/>
                                        </p:tgtEl>
                                      </p:cBhvr>
                                    </p:animEffect>
                                    <p:anim calcmode="lin" valueType="num">
                                      <p:cBhvr>
                                        <p:cTn id="44"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49" dur="26">
                                          <p:stCondLst>
                                            <p:cond delay="650"/>
                                          </p:stCondLst>
                                        </p:cTn>
                                        <p:tgtEl>
                                          <p:spTgt spid="3074"/>
                                        </p:tgtEl>
                                      </p:cBhvr>
                                      <p:to x="100000" y="60000"/>
                                    </p:animScale>
                                    <p:animScale>
                                      <p:cBhvr>
                                        <p:cTn id="50" dur="166" decel="50000">
                                          <p:stCondLst>
                                            <p:cond delay="676"/>
                                          </p:stCondLst>
                                        </p:cTn>
                                        <p:tgtEl>
                                          <p:spTgt spid="3074"/>
                                        </p:tgtEl>
                                      </p:cBhvr>
                                      <p:to x="100000" y="100000"/>
                                    </p:animScale>
                                    <p:animScale>
                                      <p:cBhvr>
                                        <p:cTn id="51" dur="26">
                                          <p:stCondLst>
                                            <p:cond delay="1312"/>
                                          </p:stCondLst>
                                        </p:cTn>
                                        <p:tgtEl>
                                          <p:spTgt spid="3074"/>
                                        </p:tgtEl>
                                      </p:cBhvr>
                                      <p:to x="100000" y="80000"/>
                                    </p:animScale>
                                    <p:animScale>
                                      <p:cBhvr>
                                        <p:cTn id="52" dur="166" decel="50000">
                                          <p:stCondLst>
                                            <p:cond delay="1338"/>
                                          </p:stCondLst>
                                        </p:cTn>
                                        <p:tgtEl>
                                          <p:spTgt spid="3074"/>
                                        </p:tgtEl>
                                      </p:cBhvr>
                                      <p:to x="100000" y="100000"/>
                                    </p:animScale>
                                    <p:animScale>
                                      <p:cBhvr>
                                        <p:cTn id="53" dur="26">
                                          <p:stCondLst>
                                            <p:cond delay="1642"/>
                                          </p:stCondLst>
                                        </p:cTn>
                                        <p:tgtEl>
                                          <p:spTgt spid="3074"/>
                                        </p:tgtEl>
                                      </p:cBhvr>
                                      <p:to x="100000" y="90000"/>
                                    </p:animScale>
                                    <p:animScale>
                                      <p:cBhvr>
                                        <p:cTn id="54" dur="166" decel="50000">
                                          <p:stCondLst>
                                            <p:cond delay="1668"/>
                                          </p:stCondLst>
                                        </p:cTn>
                                        <p:tgtEl>
                                          <p:spTgt spid="3074"/>
                                        </p:tgtEl>
                                      </p:cBhvr>
                                      <p:to x="100000" y="100000"/>
                                    </p:animScale>
                                    <p:animScale>
                                      <p:cBhvr>
                                        <p:cTn id="55" dur="26">
                                          <p:stCondLst>
                                            <p:cond delay="1808"/>
                                          </p:stCondLst>
                                        </p:cTn>
                                        <p:tgtEl>
                                          <p:spTgt spid="3074"/>
                                        </p:tgtEl>
                                      </p:cBhvr>
                                      <p:to x="100000" y="95000"/>
                                    </p:animScale>
                                    <p:animScale>
                                      <p:cBhvr>
                                        <p:cTn id="56" dur="166" decel="50000">
                                          <p:stCondLst>
                                            <p:cond delay="1834"/>
                                          </p:stCondLst>
                                        </p:cTn>
                                        <p:tgtEl>
                                          <p:spTgt spid="3074"/>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wipe(down)">
                                      <p:cBhvr>
                                        <p:cTn id="61" dur="580">
                                          <p:stCondLst>
                                            <p:cond delay="0"/>
                                          </p:stCondLst>
                                        </p:cTn>
                                        <p:tgtEl>
                                          <p:spTgt spid="5"/>
                                        </p:tgtEl>
                                      </p:cBhvr>
                                    </p:animEffect>
                                    <p:anim calcmode="lin" valueType="num">
                                      <p:cBhvr>
                                        <p:cTn id="6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67" dur="26">
                                          <p:stCondLst>
                                            <p:cond delay="650"/>
                                          </p:stCondLst>
                                        </p:cTn>
                                        <p:tgtEl>
                                          <p:spTgt spid="5"/>
                                        </p:tgtEl>
                                      </p:cBhvr>
                                      <p:to x="100000" y="60000"/>
                                    </p:animScale>
                                    <p:animScale>
                                      <p:cBhvr>
                                        <p:cTn id="68" dur="166" decel="50000">
                                          <p:stCondLst>
                                            <p:cond delay="676"/>
                                          </p:stCondLst>
                                        </p:cTn>
                                        <p:tgtEl>
                                          <p:spTgt spid="5"/>
                                        </p:tgtEl>
                                      </p:cBhvr>
                                      <p:to x="100000" y="100000"/>
                                    </p:animScale>
                                    <p:animScale>
                                      <p:cBhvr>
                                        <p:cTn id="69" dur="26">
                                          <p:stCondLst>
                                            <p:cond delay="1312"/>
                                          </p:stCondLst>
                                        </p:cTn>
                                        <p:tgtEl>
                                          <p:spTgt spid="5"/>
                                        </p:tgtEl>
                                      </p:cBhvr>
                                      <p:to x="100000" y="80000"/>
                                    </p:animScale>
                                    <p:animScale>
                                      <p:cBhvr>
                                        <p:cTn id="70" dur="166" decel="50000">
                                          <p:stCondLst>
                                            <p:cond delay="1338"/>
                                          </p:stCondLst>
                                        </p:cTn>
                                        <p:tgtEl>
                                          <p:spTgt spid="5"/>
                                        </p:tgtEl>
                                      </p:cBhvr>
                                      <p:to x="100000" y="100000"/>
                                    </p:animScale>
                                    <p:animScale>
                                      <p:cBhvr>
                                        <p:cTn id="71" dur="26">
                                          <p:stCondLst>
                                            <p:cond delay="1642"/>
                                          </p:stCondLst>
                                        </p:cTn>
                                        <p:tgtEl>
                                          <p:spTgt spid="5"/>
                                        </p:tgtEl>
                                      </p:cBhvr>
                                      <p:to x="100000" y="90000"/>
                                    </p:animScale>
                                    <p:animScale>
                                      <p:cBhvr>
                                        <p:cTn id="72" dur="166" decel="50000">
                                          <p:stCondLst>
                                            <p:cond delay="1668"/>
                                          </p:stCondLst>
                                        </p:cTn>
                                        <p:tgtEl>
                                          <p:spTgt spid="5"/>
                                        </p:tgtEl>
                                      </p:cBhvr>
                                      <p:to x="100000" y="100000"/>
                                    </p:animScale>
                                    <p:animScale>
                                      <p:cBhvr>
                                        <p:cTn id="73" dur="26">
                                          <p:stCondLst>
                                            <p:cond delay="1808"/>
                                          </p:stCondLst>
                                        </p:cTn>
                                        <p:tgtEl>
                                          <p:spTgt spid="5"/>
                                        </p:tgtEl>
                                      </p:cBhvr>
                                      <p:to x="100000" y="95000"/>
                                    </p:animScale>
                                    <p:animScale>
                                      <p:cBhvr>
                                        <p:cTn id="74"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239000" cy="1463040"/>
          </a:xfrm>
        </p:spPr>
        <p:txBody>
          <a:bodyPr>
            <a:normAutofit/>
          </a:bodyPr>
          <a:lstStyle/>
          <a:p>
            <a:pPr algn="r"/>
            <a:r>
              <a:rPr lang="fa-IR" dirty="0" smtClean="0">
                <a:cs typeface="B Titr" pitchFamily="2" charset="-78"/>
              </a:rPr>
              <a:t>سوال 3</a:t>
            </a:r>
            <a:r>
              <a:rPr lang="en-US" dirty="0" smtClean="0">
                <a:cs typeface="B Titr" pitchFamily="2" charset="-78"/>
              </a:rPr>
              <a:t/>
            </a:r>
            <a:br>
              <a:rPr lang="en-US" dirty="0" smtClean="0">
                <a:cs typeface="B Titr" pitchFamily="2" charset="-78"/>
              </a:rPr>
            </a:br>
            <a:endParaRPr lang="en-US" dirty="0">
              <a:cs typeface="B Titr" pitchFamily="2" charset="-78"/>
            </a:endParaRPr>
          </a:p>
        </p:txBody>
      </p:sp>
      <p:sp>
        <p:nvSpPr>
          <p:cNvPr id="5" name="Content Placeholder 4"/>
          <p:cNvSpPr>
            <a:spLocks noGrp="1"/>
          </p:cNvSpPr>
          <p:nvPr>
            <p:ph idx="1"/>
          </p:nvPr>
        </p:nvSpPr>
        <p:spPr>
          <a:xfrm>
            <a:off x="285720" y="1071546"/>
            <a:ext cx="7410480" cy="1571636"/>
          </a:xfrm>
        </p:spPr>
        <p:txBody>
          <a:bodyPr/>
          <a:lstStyle/>
          <a:p>
            <a:pPr algn="just" rtl="1">
              <a:buNone/>
            </a:pPr>
            <a:r>
              <a:rPr lang="fa-IR" dirty="0" smtClean="0">
                <a:cs typeface="B Nazanin" pitchFamily="2" charset="-78"/>
              </a:rPr>
              <a:t>بر اساس توابع فاصله منهتن، مجموع نرمال شده، (اقلمیدسی)، نزدیک ترین همسایه ها را برای جدول زیر ارائه دهید.</a:t>
            </a:r>
            <a:endParaRPr lang="en-US" dirty="0" smtClean="0">
              <a:cs typeface="B Nazanin" pitchFamily="2" charset="-78"/>
            </a:endParaRPr>
          </a:p>
          <a:p>
            <a:pPr algn="r" rtl="1"/>
            <a:endParaRPr lang="fa-IR" dirty="0"/>
          </a:p>
        </p:txBody>
      </p:sp>
      <p:sp>
        <p:nvSpPr>
          <p:cNvPr id="8" name="Content Placeholder 4"/>
          <p:cNvSpPr txBox="1">
            <a:spLocks/>
          </p:cNvSpPr>
          <p:nvPr/>
        </p:nvSpPr>
        <p:spPr>
          <a:xfrm>
            <a:off x="609600" y="2428868"/>
            <a:ext cx="7239000" cy="4000528"/>
          </a:xfrm>
          <a:prstGeom prst="rect">
            <a:avLst/>
          </a:prstGeom>
        </p:spPr>
        <p:txBody>
          <a:bodyPr vert="horz">
            <a:normAutofit/>
          </a:bodyPr>
          <a:lstStyle/>
          <a:p>
            <a:pPr marL="274320" marR="0" lvl="0" indent="-274320" algn="r" defTabSz="914400" rtl="1" eaLnBrk="1" fontAlgn="auto" latinLnBrk="0" hangingPunct="1">
              <a:lnSpc>
                <a:spcPct val="100000"/>
              </a:lnSpc>
              <a:spcBef>
                <a:spcPts val="600"/>
              </a:spcBef>
              <a:spcAft>
                <a:spcPts val="0"/>
              </a:spcAft>
              <a:buClr>
                <a:schemeClr val="tx2"/>
              </a:buClr>
              <a:buSzPct val="73000"/>
              <a:buFont typeface="Wingdings 2"/>
              <a:buChar char=""/>
              <a:tabLst/>
              <a:defRPr/>
            </a:pPr>
            <a:endParaRPr kumimoji="0" lang="fa-IR" sz="26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9" name="Table 8"/>
          <p:cNvGraphicFramePr>
            <a:graphicFrameLocks noGrp="1"/>
          </p:cNvGraphicFramePr>
          <p:nvPr/>
        </p:nvGraphicFramePr>
        <p:xfrm>
          <a:off x="142844" y="2428870"/>
          <a:ext cx="7643866" cy="4282174"/>
        </p:xfrm>
        <a:graphic>
          <a:graphicData uri="http://schemas.openxmlformats.org/drawingml/2006/table">
            <a:tbl>
              <a:tblPr rtl="1" firstRow="1" bandRow="1">
                <a:tableStyleId>{00A15C55-8517-42AA-B614-E9B94910E393}</a:tableStyleId>
              </a:tblPr>
              <a:tblGrid>
                <a:gridCol w="1934192"/>
                <a:gridCol w="1934192"/>
                <a:gridCol w="1934192"/>
                <a:gridCol w="1841290"/>
              </a:tblGrid>
              <a:tr h="827439">
                <a:tc>
                  <a:txBody>
                    <a:bodyPr/>
                    <a:lstStyle/>
                    <a:p>
                      <a:pPr algn="ctr" rtl="1">
                        <a:lnSpc>
                          <a:spcPct val="115000"/>
                        </a:lnSpc>
                        <a:spcAft>
                          <a:spcPts val="0"/>
                        </a:spcAft>
                      </a:pPr>
                      <a:r>
                        <a:rPr lang="fa-IR" sz="2000" b="1" dirty="0">
                          <a:cs typeface="B Nazanin" pitchFamily="2" charset="-78"/>
                        </a:rPr>
                        <a:t>شماره رکورد</a:t>
                      </a:r>
                      <a:endParaRPr lang="en-US" sz="1400" b="1" dirty="0">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000" b="1" dirty="0">
                          <a:cs typeface="B Nazanin" pitchFamily="2" charset="-78"/>
                        </a:rPr>
                        <a:t>جنسیت</a:t>
                      </a:r>
                      <a:endParaRPr lang="en-US" sz="1400" b="1" dirty="0">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000" b="1" dirty="0">
                          <a:cs typeface="B Nazanin" pitchFamily="2" charset="-78"/>
                        </a:rPr>
                        <a:t>سن</a:t>
                      </a:r>
                      <a:endParaRPr lang="en-US" sz="1400" b="1" dirty="0">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000" b="1" dirty="0">
                          <a:cs typeface="B Nazanin" pitchFamily="2" charset="-78"/>
                        </a:rPr>
                        <a:t>درآمد (دلار)</a:t>
                      </a:r>
                      <a:endParaRPr lang="en-US" sz="1400" b="1" dirty="0">
                        <a:latin typeface="Calibri"/>
                        <a:ea typeface="Calibri"/>
                        <a:cs typeface="B Nazanin" pitchFamily="2" charset="-78"/>
                      </a:endParaRPr>
                    </a:p>
                  </a:txBody>
                  <a:tcPr marL="68580" marR="68580" marT="0" marB="0"/>
                </a:tc>
              </a:tr>
              <a:tr h="690947">
                <a:tc>
                  <a:txBody>
                    <a:bodyPr/>
                    <a:lstStyle/>
                    <a:p>
                      <a:pPr algn="ctr" rtl="1">
                        <a:lnSpc>
                          <a:spcPct val="115000"/>
                        </a:lnSpc>
                        <a:spcAft>
                          <a:spcPts val="0"/>
                        </a:spcAft>
                      </a:pPr>
                      <a:r>
                        <a:rPr lang="fa-IR" sz="2400" b="1" dirty="0">
                          <a:cs typeface="B Nazanin" pitchFamily="2" charset="-78"/>
                        </a:rPr>
                        <a:t>1</a:t>
                      </a:r>
                      <a:endParaRPr lang="en-US" sz="1600" b="1" dirty="0">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dirty="0">
                          <a:cs typeface="B Nazanin" pitchFamily="2" charset="-78"/>
                        </a:rPr>
                        <a:t>زن</a:t>
                      </a:r>
                      <a:endParaRPr lang="en-US" sz="1600" b="1" dirty="0">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dirty="0">
                          <a:cs typeface="B Nazanin" pitchFamily="2" charset="-78"/>
                        </a:rPr>
                        <a:t>27</a:t>
                      </a:r>
                      <a:endParaRPr lang="en-US" sz="1600" b="1" dirty="0">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a:cs typeface="B Nazanin" pitchFamily="2" charset="-78"/>
                        </a:rPr>
                        <a:t>1900</a:t>
                      </a:r>
                      <a:endParaRPr lang="en-US" sz="1600" b="1">
                        <a:latin typeface="Calibri"/>
                        <a:ea typeface="Calibri"/>
                        <a:cs typeface="B Nazanin" pitchFamily="2" charset="-78"/>
                      </a:endParaRPr>
                    </a:p>
                  </a:txBody>
                  <a:tcPr marL="68580" marR="68580" marT="0" marB="0"/>
                </a:tc>
              </a:tr>
              <a:tr h="690947">
                <a:tc>
                  <a:txBody>
                    <a:bodyPr/>
                    <a:lstStyle/>
                    <a:p>
                      <a:pPr algn="ctr" rtl="1">
                        <a:lnSpc>
                          <a:spcPct val="115000"/>
                        </a:lnSpc>
                        <a:spcAft>
                          <a:spcPts val="0"/>
                        </a:spcAft>
                      </a:pPr>
                      <a:r>
                        <a:rPr lang="fa-IR" sz="2400" b="1">
                          <a:cs typeface="B Nazanin" pitchFamily="2" charset="-78"/>
                        </a:rPr>
                        <a:t>2</a:t>
                      </a:r>
                      <a:endParaRPr lang="en-US" sz="1600" b="1">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dirty="0">
                          <a:cs typeface="B Nazanin" pitchFamily="2" charset="-78"/>
                        </a:rPr>
                        <a:t>مرد</a:t>
                      </a:r>
                      <a:endParaRPr lang="en-US" sz="1600" b="1" dirty="0">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dirty="0">
                          <a:cs typeface="B Nazanin" pitchFamily="2" charset="-78"/>
                        </a:rPr>
                        <a:t>51</a:t>
                      </a:r>
                      <a:endParaRPr lang="en-US" sz="1600" b="1" dirty="0">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a:cs typeface="B Nazanin" pitchFamily="2" charset="-78"/>
                        </a:rPr>
                        <a:t>6400</a:t>
                      </a:r>
                      <a:endParaRPr lang="en-US" sz="1600" b="1">
                        <a:latin typeface="Calibri"/>
                        <a:ea typeface="Calibri"/>
                        <a:cs typeface="B Nazanin" pitchFamily="2" charset="-78"/>
                      </a:endParaRPr>
                    </a:p>
                  </a:txBody>
                  <a:tcPr marL="68580" marR="68580" marT="0" marB="0"/>
                </a:tc>
              </a:tr>
              <a:tr h="690947">
                <a:tc>
                  <a:txBody>
                    <a:bodyPr/>
                    <a:lstStyle/>
                    <a:p>
                      <a:pPr algn="ctr" rtl="1">
                        <a:lnSpc>
                          <a:spcPct val="115000"/>
                        </a:lnSpc>
                        <a:spcAft>
                          <a:spcPts val="0"/>
                        </a:spcAft>
                      </a:pPr>
                      <a:r>
                        <a:rPr lang="fa-IR" sz="2400" b="1">
                          <a:cs typeface="B Nazanin" pitchFamily="2" charset="-78"/>
                        </a:rPr>
                        <a:t>3</a:t>
                      </a:r>
                      <a:endParaRPr lang="en-US" sz="1600" b="1">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dirty="0">
                          <a:cs typeface="B Nazanin" pitchFamily="2" charset="-78"/>
                        </a:rPr>
                        <a:t>مرد</a:t>
                      </a:r>
                      <a:endParaRPr lang="en-US" sz="1600" b="1" dirty="0">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a:cs typeface="B Nazanin" pitchFamily="2" charset="-78"/>
                        </a:rPr>
                        <a:t>52</a:t>
                      </a:r>
                      <a:endParaRPr lang="en-US" sz="1600" b="1">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a:cs typeface="B Nazanin" pitchFamily="2" charset="-78"/>
                        </a:rPr>
                        <a:t>10500</a:t>
                      </a:r>
                      <a:endParaRPr lang="en-US" sz="1600" b="1">
                        <a:latin typeface="Calibri"/>
                        <a:ea typeface="Calibri"/>
                        <a:cs typeface="B Nazanin" pitchFamily="2" charset="-78"/>
                      </a:endParaRPr>
                    </a:p>
                  </a:txBody>
                  <a:tcPr marL="68580" marR="68580" marT="0" marB="0"/>
                </a:tc>
              </a:tr>
              <a:tr h="690947">
                <a:tc>
                  <a:txBody>
                    <a:bodyPr/>
                    <a:lstStyle/>
                    <a:p>
                      <a:pPr algn="ctr" rtl="1">
                        <a:lnSpc>
                          <a:spcPct val="115000"/>
                        </a:lnSpc>
                        <a:spcAft>
                          <a:spcPts val="0"/>
                        </a:spcAft>
                      </a:pPr>
                      <a:r>
                        <a:rPr lang="fa-IR" sz="2400" b="1">
                          <a:cs typeface="B Nazanin" pitchFamily="2" charset="-78"/>
                        </a:rPr>
                        <a:t>4</a:t>
                      </a:r>
                      <a:endParaRPr lang="en-US" sz="1600" b="1">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a:cs typeface="B Nazanin" pitchFamily="2" charset="-78"/>
                        </a:rPr>
                        <a:t>زن</a:t>
                      </a:r>
                      <a:endParaRPr lang="en-US" sz="1600" b="1">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a:cs typeface="B Nazanin" pitchFamily="2" charset="-78"/>
                        </a:rPr>
                        <a:t>33</a:t>
                      </a:r>
                      <a:endParaRPr lang="en-US" sz="1600" b="1">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a:cs typeface="B Nazanin" pitchFamily="2" charset="-78"/>
                        </a:rPr>
                        <a:t>5500</a:t>
                      </a:r>
                      <a:endParaRPr lang="en-US" sz="1600" b="1">
                        <a:latin typeface="Calibri"/>
                        <a:ea typeface="Calibri"/>
                        <a:cs typeface="B Nazanin" pitchFamily="2" charset="-78"/>
                      </a:endParaRPr>
                    </a:p>
                  </a:txBody>
                  <a:tcPr marL="68580" marR="68580" marT="0" marB="0"/>
                </a:tc>
              </a:tr>
              <a:tr h="690947">
                <a:tc>
                  <a:txBody>
                    <a:bodyPr/>
                    <a:lstStyle/>
                    <a:p>
                      <a:pPr algn="ctr" rtl="1">
                        <a:lnSpc>
                          <a:spcPct val="115000"/>
                        </a:lnSpc>
                        <a:spcAft>
                          <a:spcPts val="0"/>
                        </a:spcAft>
                      </a:pPr>
                      <a:r>
                        <a:rPr lang="fa-IR" sz="2400" b="1">
                          <a:cs typeface="B Nazanin" pitchFamily="2" charset="-78"/>
                        </a:rPr>
                        <a:t>5</a:t>
                      </a:r>
                      <a:endParaRPr lang="en-US" sz="1600" b="1">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a:cs typeface="B Nazanin" pitchFamily="2" charset="-78"/>
                        </a:rPr>
                        <a:t>مرد</a:t>
                      </a:r>
                      <a:endParaRPr lang="en-US" sz="1600" b="1">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dirty="0">
                          <a:cs typeface="B Nazanin" pitchFamily="2" charset="-78"/>
                        </a:rPr>
                        <a:t>45</a:t>
                      </a:r>
                      <a:endParaRPr lang="en-US" sz="1600" b="1" dirty="0">
                        <a:latin typeface="Calibri"/>
                        <a:ea typeface="Calibri"/>
                        <a:cs typeface="B Nazanin" pitchFamily="2" charset="-78"/>
                      </a:endParaRPr>
                    </a:p>
                  </a:txBody>
                  <a:tcPr marL="68580" marR="68580" marT="0" marB="0"/>
                </a:tc>
                <a:tc>
                  <a:txBody>
                    <a:bodyPr/>
                    <a:lstStyle/>
                    <a:p>
                      <a:pPr algn="ctr" rtl="1">
                        <a:lnSpc>
                          <a:spcPct val="115000"/>
                        </a:lnSpc>
                        <a:spcAft>
                          <a:spcPts val="0"/>
                        </a:spcAft>
                      </a:pPr>
                      <a:r>
                        <a:rPr lang="fa-IR" sz="2400" b="1" dirty="0">
                          <a:cs typeface="B Nazanin" pitchFamily="2" charset="-78"/>
                        </a:rPr>
                        <a:t>4500</a:t>
                      </a:r>
                      <a:endParaRPr lang="en-US" sz="1600" b="1" dirty="0">
                        <a:latin typeface="Calibri"/>
                        <a:ea typeface="Calibri"/>
                        <a:cs typeface="B Nazanin" pitchFamily="2" charset="-78"/>
                      </a:endParaRPr>
                    </a:p>
                  </a:txBody>
                  <a:tcPr marL="68580" marR="68580" marT="0" marB="0"/>
                </a:tc>
              </a:tr>
            </a:tbl>
          </a:graphicData>
        </a:graphic>
      </p:graphicFrame>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grpId="0"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strips(downLeft)">
                                      <p:cBhvr>
                                        <p:cTn id="18" dur="500"/>
                                        <p:tgtEl>
                                          <p:spTgt spid="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6"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Horizont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en-US" dirty="0" smtClean="0"/>
              <a:t/>
            </a:r>
            <a:br>
              <a:rPr lang="en-US" dirty="0" smtClean="0"/>
            </a:br>
            <a:endParaRPr lang="en-US" dirty="0"/>
          </a:p>
        </p:txBody>
      </p:sp>
      <p:pic>
        <p:nvPicPr>
          <p:cNvPr id="4" name="Content Placeholder 3" descr="123.bmp"/>
          <p:cNvPicPr>
            <a:picLocks noGrp="1" noChangeAspect="1"/>
          </p:cNvPicPr>
          <p:nvPr>
            <p:ph idx="1"/>
          </p:nvPr>
        </p:nvPicPr>
        <p:blipFill>
          <a:blip r:embed="rId2" cstate="print"/>
          <a:stretch>
            <a:fillRect/>
          </a:stretch>
        </p:blipFill>
        <p:spPr>
          <a:xfrm>
            <a:off x="0" y="214290"/>
            <a:ext cx="8072462" cy="6143668"/>
          </a:xfrm>
        </p:spPr>
      </p:pic>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70" decel="100000"/>
                                        <p:tgtEl>
                                          <p:spTgt spid="4"/>
                                        </p:tgtEl>
                                      </p:cBhvr>
                                    </p:animEffect>
                                    <p:animScale>
                                      <p:cBhvr>
                                        <p:cTn id="8" dur="770" decel="100000"/>
                                        <p:tgtEl>
                                          <p:spTgt spid="4"/>
                                        </p:tgtEl>
                                      </p:cBhvr>
                                      <p:from x="10000" y="10000"/>
                                      <p:to x="200000" y="450000"/>
                                    </p:animScale>
                                    <p:animScale>
                                      <p:cBhvr>
                                        <p:cTn id="9" dur="1230" accel="100000" fill="hold">
                                          <p:stCondLst>
                                            <p:cond delay="770"/>
                                          </p:stCondLst>
                                        </p:cTn>
                                        <p:tgtEl>
                                          <p:spTgt spid="4"/>
                                        </p:tgtEl>
                                      </p:cBhvr>
                                      <p:from x="200000" y="450000"/>
                                      <p:to x="100000" y="100000"/>
                                    </p:animScale>
                                    <p:set>
                                      <p:cBhvr>
                                        <p:cTn id="10" dur="770" fill="hold"/>
                                        <p:tgtEl>
                                          <p:spTgt spid="4"/>
                                        </p:tgtEl>
                                        <p:attrNameLst>
                                          <p:attrName>ppt_x</p:attrName>
                                        </p:attrNameLst>
                                      </p:cBhvr>
                                      <p:to>
                                        <p:strVal val="(0.5)"/>
                                      </p:to>
                                    </p:set>
                                    <p:anim from="(0.5)" to="(#ppt_x)" calcmode="lin" valueType="num">
                                      <p:cBhvr>
                                        <p:cTn id="11" dur="1230" accel="100000" fill="hold">
                                          <p:stCondLst>
                                            <p:cond delay="770"/>
                                          </p:stCondLst>
                                        </p:cTn>
                                        <p:tgtEl>
                                          <p:spTgt spid="4"/>
                                        </p:tgtEl>
                                        <p:attrNameLst>
                                          <p:attrName>ppt_x</p:attrName>
                                        </p:attrNameLst>
                                      </p:cBhvr>
                                    </p:anim>
                                    <p:set>
                                      <p:cBhvr>
                                        <p:cTn id="12" dur="770" fill="hold"/>
                                        <p:tgtEl>
                                          <p:spTgt spid="4"/>
                                        </p:tgtEl>
                                        <p:attrNameLst>
                                          <p:attrName>ppt_y</p:attrName>
                                        </p:attrNameLst>
                                      </p:cBhvr>
                                      <p:to>
                                        <p:strVal val="(#ppt_y+0.4)"/>
                                      </p:to>
                                    </p:set>
                                    <p:anim from="(#ppt_y+0.4)" to="(#ppt_y)" calcmode="lin" valueType="num">
                                      <p:cBhvr>
                                        <p:cTn id="13" dur="1230" accel="100000" fill="hold">
                                          <p:stCondLst>
                                            <p:cond delay="770"/>
                                          </p:stCondLst>
                                        </p:cTn>
                                        <p:tgtEl>
                                          <p:spTgt spid="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44" y="3643314"/>
            <a:ext cx="7643866" cy="2034568"/>
          </a:xfrm>
        </p:spPr>
        <p:txBody>
          <a:bodyPr>
            <a:noAutofit/>
          </a:bodyPr>
          <a:lstStyle/>
          <a:p>
            <a:pPr algn="r" rtl="1"/>
            <a:r>
              <a:rPr lang="fa-IR" sz="2800" dirty="0" smtClean="0">
                <a:cs typeface="B Titr" pitchFamily="2" charset="-78"/>
              </a:rPr>
              <a:t>مجموع نزدیک ترین همسایه ها با توجه به سه تابع فاصله مختلف، از نزدیک به دورترین</a:t>
            </a:r>
            <a:r>
              <a:rPr lang="en-US" sz="2800" dirty="0" smtClean="0">
                <a:cs typeface="B Titr" pitchFamily="2" charset="-78"/>
              </a:rPr>
              <a:t/>
            </a:r>
            <a:br>
              <a:rPr lang="en-US" sz="2800" dirty="0" smtClean="0">
                <a:cs typeface="B Titr" pitchFamily="2" charset="-78"/>
              </a:rPr>
            </a:br>
            <a:endParaRPr lang="en-US" sz="2800" dirty="0">
              <a:cs typeface="B Titr" pitchFamily="2" charset="-78"/>
            </a:endParaRPr>
          </a:p>
        </p:txBody>
      </p:sp>
      <p:pic>
        <p:nvPicPr>
          <p:cNvPr id="7" name="Content Placeholder 6" descr="untitled.bmp"/>
          <p:cNvPicPr>
            <a:picLocks noGrp="1" noChangeAspect="1"/>
          </p:cNvPicPr>
          <p:nvPr>
            <p:ph idx="1"/>
          </p:nvPr>
        </p:nvPicPr>
        <p:blipFill>
          <a:blip r:embed="rId2" cstate="print"/>
          <a:stretch>
            <a:fillRect/>
          </a:stretch>
        </p:blipFill>
        <p:spPr>
          <a:xfrm>
            <a:off x="714348" y="176765"/>
            <a:ext cx="7239000" cy="3395111"/>
          </a:xfrm>
        </p:spPr>
      </p:pic>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770" decel="100000"/>
                                        <p:tgtEl>
                                          <p:spTgt spid="2"/>
                                        </p:tgtEl>
                                      </p:cBhvr>
                                    </p:animEffect>
                                    <p:animScale>
                                      <p:cBhvr>
                                        <p:cTn id="13" dur="770" decel="100000"/>
                                        <p:tgtEl>
                                          <p:spTgt spid="2"/>
                                        </p:tgtEl>
                                      </p:cBhvr>
                                      <p:from x="10000" y="10000"/>
                                      <p:to x="200000" y="450000"/>
                                    </p:animScale>
                                    <p:animScale>
                                      <p:cBhvr>
                                        <p:cTn id="14" dur="1230" accel="100000" fill="hold">
                                          <p:stCondLst>
                                            <p:cond delay="770"/>
                                          </p:stCondLst>
                                        </p:cTn>
                                        <p:tgtEl>
                                          <p:spTgt spid="2"/>
                                        </p:tgtEl>
                                      </p:cBhvr>
                                      <p:from x="200000" y="450000"/>
                                      <p:to x="100000" y="100000"/>
                                    </p:animScale>
                                    <p:set>
                                      <p:cBhvr>
                                        <p:cTn id="15" dur="770" fill="hold"/>
                                        <p:tgtEl>
                                          <p:spTgt spid="2"/>
                                        </p:tgtEl>
                                        <p:attrNameLst>
                                          <p:attrName>ppt_x</p:attrName>
                                        </p:attrNameLst>
                                      </p:cBhvr>
                                      <p:to>
                                        <p:strVal val="(0.5)"/>
                                      </p:to>
                                    </p:set>
                                    <p:anim from="(0.5)" to="(#ppt_x)" calcmode="lin" valueType="num">
                                      <p:cBhvr>
                                        <p:cTn id="16" dur="1230" accel="100000" fill="hold">
                                          <p:stCondLst>
                                            <p:cond delay="770"/>
                                          </p:stCondLst>
                                        </p:cTn>
                                        <p:tgtEl>
                                          <p:spTgt spid="2"/>
                                        </p:tgtEl>
                                        <p:attrNameLst>
                                          <p:attrName>ppt_x</p:attrName>
                                        </p:attrNameLst>
                                      </p:cBhvr>
                                    </p:anim>
                                    <p:set>
                                      <p:cBhvr>
                                        <p:cTn id="17" dur="770" fill="hold"/>
                                        <p:tgtEl>
                                          <p:spTgt spid="2"/>
                                        </p:tgtEl>
                                        <p:attrNameLst>
                                          <p:attrName>ppt_y</p:attrName>
                                        </p:attrNameLst>
                                      </p:cBhvr>
                                      <p:to>
                                        <p:strVal val="(#ppt_y+0.4)"/>
                                      </p:to>
                                    </p:set>
                                    <p:anim from="(#ppt_y+0.4)" to="(#ppt_y)" calcmode="lin" valueType="num">
                                      <p:cBhvr>
                                        <p:cTn id="18" dur="1230" accel="100000" fill="hold">
                                          <p:stCondLst>
                                            <p:cond delay="770"/>
                                          </p:stCondLst>
                                        </p:cTn>
                                        <p:tgtEl>
                                          <p:spTgt spid="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714612" y="1714488"/>
            <a:ext cx="5757656" cy="4500594"/>
          </a:xfrm>
        </p:spPr>
        <p:txBody>
          <a:bodyPr/>
          <a:lstStyle/>
          <a:p>
            <a:pPr rtl="1"/>
            <a:r>
              <a:rPr lang="en-US" sz="2800" dirty="0" smtClean="0">
                <a:solidFill>
                  <a:schemeClr val="bg1"/>
                </a:solidFill>
                <a:cs typeface="B Farnaz" pitchFamily="2" charset="-78"/>
              </a:rPr>
              <a:t>DATA Mining</a:t>
            </a:r>
            <a:r>
              <a:rPr lang="fa-IR" sz="2800" dirty="0" smtClean="0">
                <a:solidFill>
                  <a:schemeClr val="bg1"/>
                </a:solidFill>
                <a:cs typeface="B Farnaz" pitchFamily="2" charset="-78"/>
              </a:rPr>
              <a:t> (دکتر جمال شهرابی)</a:t>
            </a:r>
            <a:r>
              <a:rPr lang="en-US" sz="2800" dirty="0" smtClean="0">
                <a:solidFill>
                  <a:schemeClr val="bg1"/>
                </a:solidFill>
                <a:cs typeface="B Farnaz" pitchFamily="2" charset="-78"/>
              </a:rPr>
              <a:t/>
            </a:r>
            <a:br>
              <a:rPr lang="en-US" sz="2800" dirty="0" smtClean="0">
                <a:solidFill>
                  <a:schemeClr val="bg1"/>
                </a:solidFill>
                <a:cs typeface="B Farnaz" pitchFamily="2" charset="-78"/>
              </a:rPr>
            </a:br>
            <a:r>
              <a:rPr lang="fa-IR" sz="2800" dirty="0" smtClean="0">
                <a:solidFill>
                  <a:schemeClr val="bg1"/>
                </a:solidFill>
                <a:cs typeface="B Farnaz" pitchFamily="2" charset="-78"/>
              </a:rPr>
              <a:t>عضو هیأت علمی دانشکده مهندسی صنایع دانشگاه صنعتی امیرکبیر</a:t>
            </a:r>
            <a:br>
              <a:rPr lang="fa-IR" sz="2800" dirty="0" smtClean="0">
                <a:solidFill>
                  <a:schemeClr val="bg1"/>
                </a:solidFill>
                <a:cs typeface="B Farnaz" pitchFamily="2" charset="-78"/>
              </a:rPr>
            </a:br>
            <a:r>
              <a:rPr lang="fa-IR" sz="2800" dirty="0" smtClean="0">
                <a:solidFill>
                  <a:schemeClr val="bg1"/>
                </a:solidFill>
                <a:cs typeface="B Farnaz" pitchFamily="2" charset="-78"/>
              </a:rPr>
              <a:t/>
            </a:r>
            <a:br>
              <a:rPr lang="fa-IR" sz="2800" dirty="0" smtClean="0">
                <a:solidFill>
                  <a:schemeClr val="bg1"/>
                </a:solidFill>
                <a:cs typeface="B Farnaz" pitchFamily="2" charset="-78"/>
              </a:rPr>
            </a:br>
            <a:r>
              <a:rPr lang="fa-IR" sz="2800" dirty="0" smtClean="0">
                <a:ln w="500">
                  <a:solidFill>
                    <a:srgbClr val="4E5B6F">
                      <a:shade val="20000"/>
                      <a:satMod val="120000"/>
                    </a:srgbClr>
                  </a:solidFill>
                </a:ln>
                <a:solidFill>
                  <a:schemeClr val="bg1"/>
                </a:solidFill>
                <a:effectLst>
                  <a:outerShdw blurRad="38100" dist="38100" dir="2700000" algn="tl">
                    <a:srgbClr val="000000">
                      <a:alpha val="43137"/>
                    </a:srgbClr>
                  </a:outerShdw>
                </a:effectLst>
                <a:cs typeface="B Farnaz" pitchFamily="2" charset="-78"/>
              </a:rPr>
              <a:t> داده کاری و کشف دانش (دکتر سمیه علیزاده و دکتر عضنفری)</a:t>
            </a:r>
            <a:br>
              <a:rPr lang="fa-IR" sz="2800" dirty="0" smtClean="0">
                <a:ln w="500">
                  <a:solidFill>
                    <a:srgbClr val="4E5B6F">
                      <a:shade val="20000"/>
                      <a:satMod val="120000"/>
                    </a:srgbClr>
                  </a:solidFill>
                </a:ln>
                <a:solidFill>
                  <a:schemeClr val="bg1"/>
                </a:solidFill>
                <a:effectLst>
                  <a:outerShdw blurRad="38100" dist="38100" dir="2700000" algn="tl">
                    <a:srgbClr val="000000">
                      <a:alpha val="43137"/>
                    </a:srgbClr>
                  </a:outerShdw>
                </a:effectLst>
                <a:cs typeface="B Farnaz" pitchFamily="2" charset="-78"/>
              </a:rPr>
            </a:br>
            <a:r>
              <a:rPr lang="fa-IR" sz="2800" dirty="0" smtClean="0">
                <a:ln w="500">
                  <a:solidFill>
                    <a:srgbClr val="4E5B6F">
                      <a:shade val="20000"/>
                      <a:satMod val="120000"/>
                    </a:srgbClr>
                  </a:solidFill>
                </a:ln>
                <a:solidFill>
                  <a:schemeClr val="bg1"/>
                </a:solidFill>
                <a:effectLst>
                  <a:outerShdw blurRad="38100" dist="38100" dir="2700000" algn="tl">
                    <a:srgbClr val="000000">
                      <a:alpha val="43137"/>
                    </a:srgbClr>
                  </a:outerShdw>
                </a:effectLst>
                <a:cs typeface="B Farnaz" pitchFamily="2" charset="-78"/>
              </a:rPr>
              <a:t>عضو هیأت علمی دانشکده صنایع دانشگاه خواجه نصیر طوسی </a:t>
            </a:r>
            <a:r>
              <a:rPr lang="en-US" sz="2800" dirty="0" smtClean="0">
                <a:solidFill>
                  <a:schemeClr val="bg1"/>
                </a:solidFill>
                <a:cs typeface="B Farnaz" pitchFamily="2" charset="-78"/>
              </a:rPr>
              <a:t/>
            </a:r>
            <a:br>
              <a:rPr lang="en-US" sz="2800" dirty="0" smtClean="0">
                <a:solidFill>
                  <a:schemeClr val="bg1"/>
                </a:solidFill>
                <a:cs typeface="B Farnaz" pitchFamily="2" charset="-78"/>
              </a:rPr>
            </a:br>
            <a:endParaRPr lang="fa-IR" sz="2800" dirty="0">
              <a:solidFill>
                <a:schemeClr val="bg1"/>
              </a:solidFill>
              <a:cs typeface="B Farnaz" pitchFamily="2" charset="-78"/>
            </a:endParaRPr>
          </a:p>
        </p:txBody>
      </p:sp>
      <p:sp>
        <p:nvSpPr>
          <p:cNvPr id="3" name="Title 1"/>
          <p:cNvSpPr txBox="1">
            <a:spLocks/>
          </p:cNvSpPr>
          <p:nvPr/>
        </p:nvSpPr>
        <p:spPr>
          <a:xfrm>
            <a:off x="6000760" y="142852"/>
            <a:ext cx="2428892" cy="1285884"/>
          </a:xfrm>
          <a:prstGeom prst="rect">
            <a:avLst/>
          </a:prstGeom>
        </p:spPr>
        <p:txBody>
          <a:bodyPr vert="horz" lIns="45720" tIns="0" rIns="45720" bIns="0" anchor="b" anchorCtr="0">
            <a:norm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fa-IR" sz="4200" b="1" i="0" u="none" strike="noStrike" kern="1200" cap="all" spc="0" normalizeH="0" baseline="0" noProof="0"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uLnTx/>
                <a:uFillTx/>
                <a:latin typeface="+mj-lt"/>
                <a:ea typeface="+mj-ea"/>
                <a:cs typeface="B Titr" pitchFamily="2" charset="-78"/>
              </a:rPr>
              <a:t>منابع</a:t>
            </a:r>
            <a:endParaRPr kumimoji="0" lang="en-US" sz="4200" b="1" i="0" u="none" strike="noStrike" kern="1200" cap="all" spc="0" normalizeH="0" baseline="0" noProof="0" dirty="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uLnTx/>
              <a:uFillTx/>
              <a:latin typeface="+mj-lt"/>
              <a:ea typeface="+mj-ea"/>
              <a:cs typeface="B Titr" pitchFamily="2" charset="-78"/>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770" decel="100000"/>
                                        <p:tgtEl>
                                          <p:spTgt spid="3"/>
                                        </p:tgtEl>
                                      </p:cBhvr>
                                    </p:animEffect>
                                    <p:animScale>
                                      <p:cBhvr>
                                        <p:cTn id="26" dur="770" decel="100000"/>
                                        <p:tgtEl>
                                          <p:spTgt spid="3"/>
                                        </p:tgtEl>
                                      </p:cBhvr>
                                      <p:from x="10000" y="10000"/>
                                      <p:to x="200000" y="450000"/>
                                    </p:animScale>
                                    <p:animScale>
                                      <p:cBhvr>
                                        <p:cTn id="27" dur="1230" accel="100000" fill="hold">
                                          <p:stCondLst>
                                            <p:cond delay="770"/>
                                          </p:stCondLst>
                                        </p:cTn>
                                        <p:tgtEl>
                                          <p:spTgt spid="3"/>
                                        </p:tgtEl>
                                      </p:cBhvr>
                                      <p:from x="200000" y="450000"/>
                                      <p:to x="100000" y="100000"/>
                                    </p:animScale>
                                    <p:set>
                                      <p:cBhvr>
                                        <p:cTn id="28" dur="770" fill="hold"/>
                                        <p:tgtEl>
                                          <p:spTgt spid="3"/>
                                        </p:tgtEl>
                                        <p:attrNameLst>
                                          <p:attrName>ppt_x</p:attrName>
                                        </p:attrNameLst>
                                      </p:cBhvr>
                                      <p:to>
                                        <p:strVal val="(0.5)"/>
                                      </p:to>
                                    </p:set>
                                    <p:anim from="(0.5)" to="(#ppt_x)" calcmode="lin" valueType="num">
                                      <p:cBhvr>
                                        <p:cTn id="29" dur="1230" accel="100000" fill="hold">
                                          <p:stCondLst>
                                            <p:cond delay="770"/>
                                          </p:stCondLst>
                                        </p:cTn>
                                        <p:tgtEl>
                                          <p:spTgt spid="3"/>
                                        </p:tgtEl>
                                        <p:attrNameLst>
                                          <p:attrName>ppt_x</p:attrName>
                                        </p:attrNameLst>
                                      </p:cBhvr>
                                    </p:anim>
                                    <p:set>
                                      <p:cBhvr>
                                        <p:cTn id="30" dur="770" fill="hold"/>
                                        <p:tgtEl>
                                          <p:spTgt spid="3"/>
                                        </p:tgtEl>
                                        <p:attrNameLst>
                                          <p:attrName>ppt_y</p:attrName>
                                        </p:attrNameLst>
                                      </p:cBhvr>
                                      <p:to>
                                        <p:strVal val="(#ppt_y+0.4)"/>
                                      </p:to>
                                    </p:set>
                                    <p:anim from="(#ppt_y+0.4)" to="(#ppt_y)" calcmode="lin" valueType="num">
                                      <p:cBhvr>
                                        <p:cTn id="31" dur="1230" accel="100000" fill="hold">
                                          <p:stCondLst>
                                            <p:cond delay="770"/>
                                          </p:stCondLst>
                                        </p:cTn>
                                        <p:tgtEl>
                                          <p:spTgt spid="3"/>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3894778"/>
          </a:xfrm>
        </p:spPr>
        <p:txBody>
          <a:bodyPr>
            <a:normAutofit/>
          </a:bodyPr>
          <a:lstStyle/>
          <a:p>
            <a:pPr marL="274320" indent="-274320" algn="r" rtl="1">
              <a:spcBef>
                <a:spcPts val="600"/>
              </a:spcBef>
              <a:buClr>
                <a:schemeClr val="tx2"/>
              </a:buClr>
              <a:buSzPct val="73000"/>
            </a:pPr>
            <a:r>
              <a:rPr lang="fa-IR" sz="13800" dirty="0" smtClean="0">
                <a:cs typeface="B Titr" pitchFamily="2" charset="-78"/>
              </a:rPr>
              <a:t>پایان</a:t>
            </a:r>
            <a:endParaRPr lang="en-US" sz="13800" dirty="0" smtClean="0">
              <a:cs typeface="B Titr" pitchFamily="2" charset="-78"/>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326</TotalTime>
  <Words>1439</Words>
  <Application>Microsoft Office PowerPoint</Application>
  <PresentationFormat>On-screen Show (4:3)</PresentationFormat>
  <Paragraphs>151</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Opulent</vt:lpstr>
      <vt:lpstr>بنام خدا</vt:lpstr>
      <vt:lpstr>تکنیک های نزدیک ترین همسایه </vt:lpstr>
      <vt:lpstr>PowerPoint Presentation</vt:lpstr>
      <vt:lpstr>کاربردهای MBR</vt:lpstr>
      <vt:lpstr>نقاط قوت MBR</vt:lpstr>
      <vt:lpstr>مجموعه آموزش مناسب</vt:lpstr>
      <vt:lpstr>ارائه رکوردهای آموزشی</vt:lpstr>
      <vt:lpstr> تعیین تابع فاصله، تابع ترکیب و تعداد همسایه</vt:lpstr>
      <vt:lpstr>به کارگیری MBR در تخصیص کدها به گزارش های خبری</vt:lpstr>
      <vt:lpstr>PowerPoint Presentation</vt:lpstr>
      <vt:lpstr>تابع فاصله چیست؟</vt:lpstr>
      <vt:lpstr>مسافت تابع فاصله:</vt:lpstr>
      <vt:lpstr>روال کلی knn</vt:lpstr>
      <vt:lpstr>فیلترینگ مشارکتی:</vt:lpstr>
      <vt:lpstr>مسئله ها</vt:lpstr>
      <vt:lpstr>کاربردها</vt:lpstr>
      <vt:lpstr>سوال 2 </vt:lpstr>
      <vt:lpstr>جواب 2 </vt:lpstr>
      <vt:lpstr>جواب 2</vt:lpstr>
      <vt:lpstr>جواب2 </vt:lpstr>
      <vt:lpstr>سوال 3 </vt:lpstr>
      <vt:lpstr> </vt:lpstr>
      <vt:lpstr>مجموع نزدیک ترین همسایه ها با توجه به سه تابع فاصله مختلف، از نزدیک به دورترین </vt:lpstr>
      <vt:lpstr>DATA Mining (دکتر جمال شهرابی) عضو هیأت علمی دانشکده مهندسی صنایع دانشگاه صنعتی امیرکبیر   داده کاری و کشف دانش (دکتر سمیه علیزاده و دکتر عضنفری) عضو هیأت علمی دانشکده صنایع دانشگاه خواجه نصیر طوسی  </vt:lpstr>
      <vt:lpstr>پایان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DINA</dc:creator>
  <cp:lastModifiedBy>Windows User</cp:lastModifiedBy>
  <cp:revision>75</cp:revision>
  <dcterms:created xsi:type="dcterms:W3CDTF">2002-01-03T23:35:36Z</dcterms:created>
  <dcterms:modified xsi:type="dcterms:W3CDTF">2020-06-01T02:05:05Z</dcterms:modified>
</cp:coreProperties>
</file>