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68" r:id="rId2"/>
  </p:sldMasterIdLst>
  <p:sldIdLst>
    <p:sldId id="274" r:id="rId3"/>
    <p:sldId id="273" r:id="rId4"/>
    <p:sldId id="257" r:id="rId5"/>
    <p:sldId id="258" r:id="rId6"/>
    <p:sldId id="259" r:id="rId7"/>
    <p:sldId id="260" r:id="rId8"/>
    <p:sldId id="261" r:id="rId9"/>
    <p:sldId id="262" r:id="rId10"/>
    <p:sldId id="263" r:id="rId11"/>
    <p:sldId id="264" r:id="rId12"/>
    <p:sldId id="272" r:id="rId13"/>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9" d="100"/>
          <a:sy n="69" d="100"/>
        </p:scale>
        <p:origin x="1416"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1.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3EF07878-5DE9-4136-8685-7EB2221903EB}" type="datetimeFigureOut">
              <a:rPr lang="fa-IR" smtClean="0"/>
              <a:pPr/>
              <a:t>29/06/1441</a:t>
            </a:fld>
            <a:endParaRPr lang="fa-IR"/>
          </a:p>
        </p:txBody>
      </p:sp>
      <p:sp>
        <p:nvSpPr>
          <p:cNvPr id="2" name="Footer Placeholder 1"/>
          <p:cNvSpPr>
            <a:spLocks noGrp="1"/>
          </p:cNvSpPr>
          <p:nvPr>
            <p:ph type="ftr" sz="quarter" idx="11"/>
          </p:nvPr>
        </p:nvSpPr>
        <p:spPr/>
        <p:txBody>
          <a:bodyPr/>
          <a:lstStyle/>
          <a:p>
            <a:endParaRPr lang="fa-IR"/>
          </a:p>
        </p:txBody>
      </p:sp>
      <p:sp>
        <p:nvSpPr>
          <p:cNvPr id="15" name="Slide Number Placeholder 14"/>
          <p:cNvSpPr>
            <a:spLocks noGrp="1"/>
          </p:cNvSpPr>
          <p:nvPr>
            <p:ph type="sldNum" sz="quarter" idx="12"/>
          </p:nvPr>
        </p:nvSpPr>
        <p:spPr>
          <a:xfrm>
            <a:off x="8229600" y="6473952"/>
            <a:ext cx="758952" cy="246888"/>
          </a:xfrm>
        </p:spPr>
        <p:txBody>
          <a:bodyPr/>
          <a:lstStyle/>
          <a:p>
            <a:fld id="{F92C0F97-90D8-43DF-9FA3-E0F556F5A81A}"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3EF07878-5DE9-4136-8685-7EB2221903EB}" type="datetimeFigureOut">
              <a:rPr lang="fa-IR" smtClean="0"/>
              <a:pPr/>
              <a:t>29/06/1441</a:t>
            </a:fld>
            <a:endParaRPr lang="fa-IR"/>
          </a:p>
        </p:txBody>
      </p:sp>
      <p:sp>
        <p:nvSpPr>
          <p:cNvPr id="19" name="Footer Placeholder 18"/>
          <p:cNvSpPr>
            <a:spLocks noGrp="1"/>
          </p:cNvSpPr>
          <p:nvPr>
            <p:ph type="ftr" sz="quarter" idx="11"/>
          </p:nvPr>
        </p:nvSpPr>
        <p:spPr>
          <a:xfrm>
            <a:off x="3581400" y="76200"/>
            <a:ext cx="2895600" cy="288925"/>
          </a:xfrm>
        </p:spPr>
        <p:txBody>
          <a:bodyPr/>
          <a:lstStyle/>
          <a:p>
            <a:endParaRPr lang="fa-IR"/>
          </a:p>
        </p:txBody>
      </p:sp>
      <p:sp>
        <p:nvSpPr>
          <p:cNvPr id="16" name="Slide Number Placeholder 15"/>
          <p:cNvSpPr>
            <a:spLocks noGrp="1"/>
          </p:cNvSpPr>
          <p:nvPr>
            <p:ph type="sldNum" sz="quarter" idx="12"/>
          </p:nvPr>
        </p:nvSpPr>
        <p:spPr>
          <a:xfrm>
            <a:off x="8229600" y="6473952"/>
            <a:ext cx="758952" cy="246888"/>
          </a:xfrm>
        </p:spPr>
        <p:txBody>
          <a:bodyPr/>
          <a:lstStyle/>
          <a:p>
            <a:fld id="{F92C0F97-90D8-43DF-9FA3-E0F556F5A81A}"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3EF07878-5DE9-4136-8685-7EB2221903EB}" type="datetimeFigureOut">
              <a:rPr lang="fa-IR" smtClean="0"/>
              <a:pPr/>
              <a:t>29/06/1441</a:t>
            </a:fld>
            <a:endParaRPr lang="fa-IR"/>
          </a:p>
        </p:txBody>
      </p:sp>
      <p:sp>
        <p:nvSpPr>
          <p:cNvPr id="11" name="Footer Placeholder 10"/>
          <p:cNvSpPr>
            <a:spLocks noGrp="1"/>
          </p:cNvSpPr>
          <p:nvPr>
            <p:ph type="ftr" sz="quarter" idx="11"/>
          </p:nvPr>
        </p:nvSpPr>
        <p:spPr/>
        <p:txBody>
          <a:bodyPr/>
          <a:lstStyle/>
          <a:p>
            <a:endParaRPr lang="fa-IR"/>
          </a:p>
        </p:txBody>
      </p:sp>
      <p:sp>
        <p:nvSpPr>
          <p:cNvPr id="16" name="Slide Number Placeholder 15"/>
          <p:cNvSpPr>
            <a:spLocks noGrp="1"/>
          </p:cNvSpPr>
          <p:nvPr>
            <p:ph type="sldNum" sz="quarter" idx="12"/>
          </p:nvPr>
        </p:nvSpPr>
        <p:spPr/>
        <p:txBody>
          <a:bodyPr/>
          <a:lstStyle/>
          <a:p>
            <a:fld id="{F92C0F97-90D8-43DF-9FA3-E0F556F5A81A}" type="slidenum">
              <a:rPr lang="fa-IR" smtClean="0"/>
              <a:pPr/>
              <a:t>‹#›</a:t>
            </a:fld>
            <a:endParaRPr lang="fa-IR"/>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3EF07878-5DE9-4136-8685-7EB2221903EB}" type="datetimeFigureOut">
              <a:rPr lang="fa-IR" smtClean="0"/>
              <a:pPr/>
              <a:t>29/06/1441</a:t>
            </a:fld>
            <a:endParaRPr lang="fa-IR"/>
          </a:p>
        </p:txBody>
      </p:sp>
      <p:sp>
        <p:nvSpPr>
          <p:cNvPr id="10" name="Footer Placeholder 9"/>
          <p:cNvSpPr>
            <a:spLocks noGrp="1"/>
          </p:cNvSpPr>
          <p:nvPr>
            <p:ph type="ftr" sz="quarter" idx="11"/>
          </p:nvPr>
        </p:nvSpPr>
        <p:spPr/>
        <p:txBody>
          <a:bodyPr/>
          <a:lstStyle/>
          <a:p>
            <a:endParaRPr lang="fa-IR"/>
          </a:p>
        </p:txBody>
      </p:sp>
      <p:sp>
        <p:nvSpPr>
          <p:cNvPr id="31" name="Slide Number Placeholder 30"/>
          <p:cNvSpPr>
            <a:spLocks noGrp="1"/>
          </p:cNvSpPr>
          <p:nvPr>
            <p:ph type="sldNum" sz="quarter" idx="12"/>
          </p:nvPr>
        </p:nvSpPr>
        <p:spPr/>
        <p:txBody>
          <a:bodyPr/>
          <a:lstStyle/>
          <a:p>
            <a:fld id="{F92C0F97-90D8-43DF-9FA3-E0F556F5A81A}"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3EF07878-5DE9-4136-8685-7EB2221903EB}" type="datetimeFigureOut">
              <a:rPr lang="fa-IR" smtClean="0"/>
              <a:pPr/>
              <a:t>29/06/1441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229600" y="6477000"/>
            <a:ext cx="762000" cy="246888"/>
          </a:xfrm>
        </p:spPr>
        <p:txBody>
          <a:bodyPr/>
          <a:lstStyle/>
          <a:p>
            <a:fld id="{F92C0F97-90D8-43DF-9FA3-E0F556F5A81A}" type="slidenum">
              <a:rPr lang="fa-IR" smtClean="0"/>
              <a:pPr/>
              <a:t>‹#›</a:t>
            </a:fld>
            <a:endParaRPr lang="fa-IR"/>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3EF07878-5DE9-4136-8685-7EB2221903EB}" type="datetimeFigureOut">
              <a:rPr lang="fa-IR" smtClean="0"/>
              <a:pPr/>
              <a:t>29/06/1441</a:t>
            </a:fld>
            <a:endParaRPr lang="fa-IR"/>
          </a:p>
        </p:txBody>
      </p:sp>
      <p:sp>
        <p:nvSpPr>
          <p:cNvPr id="21" name="Footer Placeholder 20"/>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92C0F97-90D8-43DF-9FA3-E0F556F5A81A}"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EF07878-5DE9-4136-8685-7EB2221903EB}" type="datetimeFigureOut">
              <a:rPr lang="fa-IR" smtClean="0"/>
              <a:pPr/>
              <a:t>29/06/1441</a:t>
            </a:fld>
            <a:endParaRPr lang="fa-IR"/>
          </a:p>
        </p:txBody>
      </p:sp>
      <p:sp>
        <p:nvSpPr>
          <p:cNvPr id="24" name="Footer Placeholder 23"/>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F92C0F97-90D8-43DF-9FA3-E0F556F5A81A}"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3EF07878-5DE9-4136-8685-7EB2221903EB}" type="datetimeFigureOut">
              <a:rPr lang="fa-IR" smtClean="0"/>
              <a:pPr/>
              <a:t>29/06/1441</a:t>
            </a:fld>
            <a:endParaRPr lang="fa-IR"/>
          </a:p>
        </p:txBody>
      </p:sp>
      <p:sp>
        <p:nvSpPr>
          <p:cNvPr id="29" name="Footer Placeholder 28"/>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F92C0F97-90D8-43DF-9FA3-E0F556F5A81A}"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3EF07878-5DE9-4136-8685-7EB2221903EB}" type="datetimeFigureOut">
              <a:rPr lang="fa-IR" smtClean="0"/>
              <a:pPr/>
              <a:t>29/06/1441</a:t>
            </a:fld>
            <a:endParaRPr lang="fa-IR"/>
          </a:p>
        </p:txBody>
      </p:sp>
      <p:sp>
        <p:nvSpPr>
          <p:cNvPr id="5" name="Footer Placeholder 4"/>
          <p:cNvSpPr>
            <a:spLocks noGrp="1"/>
          </p:cNvSpPr>
          <p:nvPr>
            <p:ph type="ftr" sz="quarter" idx="11"/>
          </p:nvPr>
        </p:nvSpPr>
        <p:spPr/>
        <p:txBody>
          <a:bodyPr/>
          <a:lstStyle/>
          <a:p>
            <a:endParaRPr lang="fa-IR"/>
          </a:p>
        </p:txBody>
      </p:sp>
      <p:sp>
        <p:nvSpPr>
          <p:cNvPr id="31" name="Slide Number Placeholder 30"/>
          <p:cNvSpPr>
            <a:spLocks noGrp="1"/>
          </p:cNvSpPr>
          <p:nvPr>
            <p:ph type="sldNum" sz="quarter" idx="12"/>
          </p:nvPr>
        </p:nvSpPr>
        <p:spPr/>
        <p:txBody>
          <a:bodyPr/>
          <a:lstStyle/>
          <a:p>
            <a:fld id="{F92C0F97-90D8-43DF-9FA3-E0F556F5A81A}" type="slidenum">
              <a:rPr lang="fa-IR" smtClean="0"/>
              <a:pPr/>
              <a:t>‹#›</a:t>
            </a:fld>
            <a:endParaRPr lang="fa-IR"/>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EF07878-5DE9-4136-8685-7EB2221903EB}" type="datetimeFigureOut">
              <a:rPr lang="fa-IR" smtClean="0"/>
              <a:pPr/>
              <a:t>29/06/1441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92C0F97-90D8-43DF-9FA3-E0F556F5A81A}"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EF07878-5DE9-4136-8685-7EB2221903EB}" type="datetimeFigureOut">
              <a:rPr lang="fa-IR" smtClean="0"/>
              <a:pPr/>
              <a:t>29/06/1441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F92C0F97-90D8-43DF-9FA3-E0F556F5A81A}"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3EF07878-5DE9-4136-8685-7EB2221903EB}" type="datetimeFigureOut">
              <a:rPr lang="fa-IR" smtClean="0"/>
              <a:pPr/>
              <a:t>29/06/1441</a:t>
            </a:fld>
            <a:endParaRPr lang="fa-IR"/>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fa-IR"/>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F92C0F97-90D8-43DF-9FA3-E0F556F5A81A}" type="slidenum">
              <a:rPr lang="fa-IR" smtClean="0"/>
              <a:pPr/>
              <a:t>‹#›</a:t>
            </a:fld>
            <a:endParaRPr lang="fa-IR"/>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l" rtl="1"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r" rtl="1"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r" rtl="1"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r" rtl="1"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r" rtl="1"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r" rtl="1"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r" rtl="1"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r" rtl="1"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r" rtl="1"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r" rtl="1"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en-US" dirty="0"/>
          </a:p>
        </p:txBody>
      </p:sp>
    </p:spTree>
    <p:extLst>
      <p:ext uri="{BB962C8B-B14F-4D97-AF65-F5344CB8AC3E}">
        <p14:creationId xmlns:p14="http://schemas.microsoft.com/office/powerpoint/2010/main" val="8864197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457200"/>
            <a:ext cx="8686800" cy="4051920"/>
          </a:xfrm>
        </p:spPr>
        <p:txBody>
          <a:bodyPr>
            <a:normAutofit/>
          </a:bodyPr>
          <a:lstStyle/>
          <a:p>
            <a:pPr algn="ctr"/>
            <a:r>
              <a:rPr lang="fa-IR" dirty="0" smtClean="0"/>
              <a:t>درس بیست و چهارم</a:t>
            </a:r>
            <a:br>
              <a:rPr lang="fa-IR" dirty="0" smtClean="0"/>
            </a:br>
            <a:r>
              <a:rPr lang="fa-IR" dirty="0"/>
              <a:t/>
            </a:r>
            <a:br>
              <a:rPr lang="fa-IR" dirty="0"/>
            </a:br>
            <a:r>
              <a:rPr lang="fa-IR" b="1" dirty="0" smtClean="0">
                <a:solidFill>
                  <a:srgbClr val="FF0000"/>
                </a:solidFill>
              </a:rPr>
              <a:t>جنگ تحمیلی رژیم بعثی حاکم بر عراق علیه ایران</a:t>
            </a:r>
            <a:br>
              <a:rPr lang="fa-IR" b="1" dirty="0" smtClean="0">
                <a:solidFill>
                  <a:srgbClr val="FF0000"/>
                </a:solidFill>
              </a:rPr>
            </a:br>
            <a:r>
              <a:rPr lang="fa-IR" b="1" dirty="0" smtClean="0">
                <a:solidFill>
                  <a:srgbClr val="FF0000"/>
                </a:solidFill>
              </a:rPr>
              <a:t> </a:t>
            </a:r>
            <a:endParaRPr lang="en-US" b="1" dirty="0">
              <a:solidFill>
                <a:srgbClr val="FF0000"/>
              </a:solidFill>
            </a:endParaRPr>
          </a:p>
        </p:txBody>
      </p:sp>
    </p:spTree>
    <p:extLst>
      <p:ext uri="{BB962C8B-B14F-4D97-AF65-F5344CB8AC3E}">
        <p14:creationId xmlns:p14="http://schemas.microsoft.com/office/powerpoint/2010/main" val="3924055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جنگ تحميلی عراق عليه ايران</a:t>
            </a:r>
            <a:endParaRPr lang="fa-IR" dirty="0"/>
          </a:p>
        </p:txBody>
      </p:sp>
      <p:sp>
        <p:nvSpPr>
          <p:cNvPr id="3" name="Content Placeholder 2"/>
          <p:cNvSpPr>
            <a:spLocks noGrp="1"/>
          </p:cNvSpPr>
          <p:nvPr>
            <p:ph idx="1"/>
          </p:nvPr>
        </p:nvSpPr>
        <p:spPr/>
        <p:style>
          <a:lnRef idx="1">
            <a:schemeClr val="accent4"/>
          </a:lnRef>
          <a:fillRef idx="2">
            <a:schemeClr val="accent4"/>
          </a:fillRef>
          <a:effectRef idx="1">
            <a:schemeClr val="accent4"/>
          </a:effectRef>
          <a:fontRef idx="minor">
            <a:schemeClr val="dk1"/>
          </a:fontRef>
        </p:style>
        <p:txBody>
          <a:bodyPr>
            <a:noAutofit/>
          </a:bodyPr>
          <a:lstStyle/>
          <a:p>
            <a:r>
              <a:rPr lang="fa-IR"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Mitra" pitchFamily="2" charset="-78"/>
              </a:rPr>
              <a:t>سی و يکم شهريور ۱۳۵۹ ، درحالی که مردم ايران به زندگی عادی خود مشغول بودند، </a:t>
            </a:r>
            <a:r>
              <a:rPr lang="fa-IR" sz="2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Mitra" pitchFamily="2" charset="-78"/>
              </a:rPr>
              <a:t>يکباره هواپيماهای </a:t>
            </a:r>
            <a:r>
              <a:rPr lang="fa-IR"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Mitra" pitchFamily="2" charset="-78"/>
              </a:rPr>
              <a:t>نظامی عراق در آسمان چند شهر ايران از جمله تهران ظاهر شدند و به بمباران مناطقی </a:t>
            </a:r>
            <a:r>
              <a:rPr lang="fa-IR" sz="2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Mitra" pitchFamily="2" charset="-78"/>
              </a:rPr>
              <a:t>از آن </a:t>
            </a:r>
            <a:r>
              <a:rPr lang="fa-IR"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Mitra" pitchFamily="2" charset="-78"/>
              </a:rPr>
              <a:t>ها پرداختند. بدين ترتيب جنگ عراق عليه ايران به طور رسمی شروع شد. طولی نکشيد که </a:t>
            </a:r>
            <a:r>
              <a:rPr lang="fa-IR" sz="2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Mitra" pitchFamily="2" charset="-78"/>
              </a:rPr>
              <a:t>نيروهای زمينی </a:t>
            </a:r>
            <a:r>
              <a:rPr lang="fa-IR"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Mitra" pitchFamily="2" charset="-78"/>
              </a:rPr>
              <a:t>عراق نيز مرزهای غربی و جنوبی ايران را مورد حمل هی همه جانبه قرار دادند. اين درحالی بود </a:t>
            </a:r>
            <a:r>
              <a:rPr lang="fa-IR" sz="2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Mitra" pitchFamily="2" charset="-78"/>
              </a:rPr>
              <a:t>که مردم </a:t>
            </a:r>
            <a:r>
              <a:rPr lang="fa-IR"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Mitra" pitchFamily="2" charset="-78"/>
              </a:rPr>
              <a:t>و مسئولان ايران، به دليل اشتغالات داخلی پس از انقلاب، برای مواجهه با لشکرکشی عراق، </a:t>
            </a:r>
            <a:r>
              <a:rPr lang="fa-IR" sz="2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Mitra" pitchFamily="2" charset="-78"/>
              </a:rPr>
              <a:t>از آمادگی </a:t>
            </a:r>
            <a:r>
              <a:rPr lang="fa-IR"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Mitra" pitchFamily="2" charset="-78"/>
              </a:rPr>
              <a:t>کافی برخوردار نبودند. با اين حال، امام خمينی با صدور اعلاميه ای شجاعانه، تکليف </a:t>
            </a:r>
            <a:r>
              <a:rPr lang="fa-IR" sz="2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Mitra" pitchFamily="2" charset="-78"/>
              </a:rPr>
              <a:t>همگان را </a:t>
            </a:r>
            <a:r>
              <a:rPr lang="fa-IR"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Mitra" pitchFamily="2" charset="-78"/>
              </a:rPr>
              <a:t>در برابر تجاوز دشمنان روشن ساختند. اکنون می خواهيم بدانيم، چرا عراق دست به تجاوز </a:t>
            </a:r>
            <a:r>
              <a:rPr lang="fa-IR" sz="2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Mitra" pitchFamily="2" charset="-78"/>
              </a:rPr>
              <a:t>عليه ايران </a:t>
            </a:r>
            <a:r>
              <a:rPr lang="fa-IR"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Mitra" pitchFamily="2" charset="-78"/>
              </a:rPr>
              <a:t>زده، و جنگ چه روندی را طی کرد و سرانجام چگونه پايان يافت.</a:t>
            </a:r>
          </a:p>
        </p:txBody>
      </p:sp>
    </p:spTree>
    <p:extLst/>
  </p:cSld>
  <p:clrMapOvr>
    <a:masterClrMapping/>
  </p:clrMapOvr>
  <mc:AlternateContent xmlns:mc="http://schemas.openxmlformats.org/markup-compatibility/2006">
    <mc:Choice xmlns:p14="http://schemas.microsoft.com/office/powerpoint/2007/7/12/main" xmlns="" Requires="p14">
      <p:transition p14:dur="100" advTm="20000">
        <p:cut/>
      </p:transition>
    </mc:Choice>
    <mc:Fallback>
      <p:transition advTm="20000">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randombar(horizontal)">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26196"/>
          </a:xfrm>
        </p:spPr>
        <p:txBody>
          <a:bodyPr>
            <a:noAutofit/>
          </a:bodyPr>
          <a:lstStyle/>
          <a:p>
            <a:pPr algn="r"/>
            <a:r>
              <a:rPr lang="fa-IR" sz="2400" dirty="0">
                <a:cs typeface="B Mitra" pitchFamily="2" charset="-78"/>
              </a:rPr>
              <a:t>با وقوع انقلاب اسلامی در ايران و تضعيف ارتش و نيروهای مسلح و بروز بحران های داخلی،</a:t>
            </a:r>
            <a:br>
              <a:rPr lang="fa-IR" sz="2400" dirty="0">
                <a:cs typeface="B Mitra" pitchFamily="2" charset="-78"/>
              </a:rPr>
            </a:br>
            <a:r>
              <a:rPr lang="fa-IR" sz="2400" dirty="0">
                <a:cs typeface="B Mitra" pitchFamily="2" charset="-78"/>
              </a:rPr>
              <a:t>رژيم عراق تصور کرد که زمينه ی خوبی برای تجاوز به ميهن ما فراهم شده است و به دليل وقوع انقلاب، کشور آمادگی رويارويی با جنگ خارجی را ندارد. همانند تمام انقلا بهای جهان، شرايط ويژ هی پس از انقلاب، حکومت اسلامی را با مسائل و مشکلات زيادی مواجه ساخته بود. به همين دليل دولت مردان عراقی گمان می کردند با حمله ی همه جانبه به ايران می توانند، در کمترين زمان ممکن، به اهداف از پيش تعيين شده ی خود برسند. آن ها در حمله عليه ايران، از حمايت مادی و معنوی برخی کشورهای عربی و نيز قدرت های بزرگ نظير آمريکا، فرانسه، انگليس و شوروی سابق برخوردار بودند. در تمام طول سال های جنگ نيز ميزان حمايت هايی که از عراق می شد، رو به افزايش گذاشت؛ چنان که صدام حسين از پيشرفت هترين سلا حهای جنگی روز دنيا، حتی سلا حهای ممنوع هی شيميايی نيز برخوردار شد و همه ی آن ها را عليه ملت ايران به کار برد. بنابراين رژيم متجاوز عراق با پشتگرمی و حمايت کشورهای ديگر، به تهاجمی هم هجانبه عليه </a:t>
            </a:r>
            <a:r>
              <a:rPr lang="fa-IR" sz="2400" dirty="0" smtClean="0">
                <a:cs typeface="B Mitra" pitchFamily="2" charset="-78"/>
              </a:rPr>
              <a:t>ايران دست </a:t>
            </a:r>
            <a:r>
              <a:rPr lang="fa-IR" sz="2400" dirty="0">
                <a:cs typeface="B Mitra" pitchFamily="2" charset="-78"/>
              </a:rPr>
              <a:t>زد. از آن جا که ايران هنوز آمادگی کافی برای مواجهه با جنگی بزرگ را نداشت، نيروهای </a:t>
            </a:r>
            <a:r>
              <a:rPr lang="fa-IR" sz="2400" dirty="0" smtClean="0">
                <a:cs typeface="B Mitra" pitchFamily="2" charset="-78"/>
              </a:rPr>
              <a:t>زمينی عراق </a:t>
            </a:r>
            <a:r>
              <a:rPr lang="fa-IR" sz="2400" dirty="0">
                <a:cs typeface="B Mitra" pitchFamily="2" charset="-78"/>
              </a:rPr>
              <a:t>موفق شدند به سرعت از مرزها بگذرند و با کشتار مردم بی گناه و اسارت آن ها، بخش هايی از </a:t>
            </a:r>
            <a:r>
              <a:rPr lang="fa-IR" sz="2400" dirty="0" smtClean="0">
                <a:cs typeface="B Mitra" pitchFamily="2" charset="-78"/>
              </a:rPr>
              <a:t>مناطق غربی </a:t>
            </a:r>
            <a:r>
              <a:rPr lang="fa-IR" sz="2400" dirty="0">
                <a:cs typeface="B Mitra" pitchFamily="2" charset="-78"/>
              </a:rPr>
              <a:t>و جنوبی کشور را اشغال کنند. ارتش عراق قسمت هايی از استان های کرمانشاه، ايلام، </a:t>
            </a:r>
            <a:r>
              <a:rPr lang="fa-IR" sz="2400" dirty="0" smtClean="0">
                <a:cs typeface="B Mitra" pitchFamily="2" charset="-78"/>
              </a:rPr>
              <a:t>کردستان و </a:t>
            </a:r>
            <a:r>
              <a:rPr lang="fa-IR" sz="2400" dirty="0">
                <a:cs typeface="B Mitra" pitchFamily="2" charset="-78"/>
              </a:rPr>
              <a:t>خوزستان را به تصرف خود درآورد؛ خرمشهر به اشغال آن ها درآمد و شهر آبادان نيز محاصره شد</a:t>
            </a:r>
            <a:r>
              <a:rPr lang="fa-IR" sz="2400" dirty="0" smtClean="0">
                <a:cs typeface="B Mitra" pitchFamily="2" charset="-78"/>
              </a:rPr>
              <a:t>. </a:t>
            </a:r>
            <a:endParaRPr lang="fa-IR" sz="2400" dirty="0">
              <a:cs typeface="B Mitra" pitchFamily="2" charset="-78"/>
            </a:endParaRPr>
          </a:p>
        </p:txBody>
      </p:sp>
    </p:spTree>
    <p:extLst/>
  </p:cSld>
  <p:clrMapOvr>
    <a:masterClrMapping/>
  </p:clrMapOvr>
  <mc:AlternateContent xmlns:mc="http://schemas.openxmlformats.org/markup-compatibility/2006">
    <mc:Choice xmlns:p14="http://schemas.microsoft.com/office/powerpoint/2007/7/12/main" xmlns="" Requires="p14">
      <p:transition spd="slow" p14:dur="1500" advTm="20000">
        <p:split orient="vert"/>
      </p:transition>
    </mc:Choice>
    <mc:Fallback>
      <p:transition spd="slow" advTm="2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fa-IR" b="1" cap="none" dirty="0">
                <a:ln w="18000">
                  <a:solidFill>
                    <a:schemeClr val="accent2">
                      <a:satMod val="140000"/>
                    </a:schemeClr>
                  </a:solidFill>
                  <a:prstDash val="solid"/>
                  <a:miter lim="800000"/>
                </a:ln>
                <a:noFill/>
                <a:effectLst>
                  <a:outerShdw blurRad="25500" dist="23000" dir="7020000" algn="tl">
                    <a:srgbClr val="000000">
                      <a:alpha val="50000"/>
                    </a:srgbClr>
                  </a:outerShdw>
                </a:effectLst>
              </a:rPr>
              <a:t>ايرانيان بسيج می شوند</a:t>
            </a:r>
          </a:p>
        </p:txBody>
      </p:sp>
      <p:sp>
        <p:nvSpPr>
          <p:cNvPr id="5" name="Content Placeholder 4"/>
          <p:cNvSpPr>
            <a:spLocks noGrp="1"/>
          </p:cNvSpPr>
          <p:nvPr>
            <p:ph idx="1"/>
          </p:nvPr>
        </p:nvSpPr>
        <p:spPr/>
        <p:txBody>
          <a:bodyPr>
            <a:normAutofit lnSpcReduction="10000"/>
          </a:bodyPr>
          <a:lstStyle/>
          <a:p>
            <a:r>
              <a:rPr lang="fa-I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Mitra" pitchFamily="2" charset="-78"/>
              </a:rPr>
              <a:t>در چنين اوضاعی، امام خمينی با اعتماد به نفسی که از ايمان و شجاعت او ناشی بود، از مردم خواست تا در برابر دشمن متجاوز ايستادگی کنند و فرمان داد مردم به خصوص جوانان، آماد هی رويارويی با دشمن شوند. به فاصله ای کوتاه و به شکلی خودجوش، پير و جوان به مراکز سپاه پاسداران روی آوردند و  داوطلبانه به جبه ههای جنگ اعزام شدند. مساجد نيز به مراکز مهم جمع آوری لوازم و کمک های مردمی تبديل شدند. زنان شيردل ايرانی نيز از هيچ کوششی برای کمک به دفاع ملی دريغ نورزيدند. پس از چند هفته، دشمن متجاوز دريافت که خيال تصرف ايران</a:t>
            </a:r>
            <a:r>
              <a:rPr lang="fa-I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Mitra" pitchFamily="2" charset="-78"/>
              </a:rPr>
              <a:t>، خام </a:t>
            </a:r>
            <a:r>
              <a:rPr lang="fa-I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Mitra" pitchFamily="2" charset="-78"/>
              </a:rPr>
              <a:t>و ناپخته بوده است. پيروزی </a:t>
            </a:r>
            <a:r>
              <a:rPr lang="fa-I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Mitra" pitchFamily="2" charset="-78"/>
              </a:rPr>
              <a:t>های پی </a:t>
            </a:r>
            <a:r>
              <a:rPr lang="fa-I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Mitra" pitchFamily="2" charset="-78"/>
              </a:rPr>
              <a:t>درپی ايران در جبهه های جنگ، </a:t>
            </a:r>
            <a:r>
              <a:rPr lang="fa-I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Mitra" pitchFamily="2" charset="-78"/>
              </a:rPr>
              <a:t>به تقويت </a:t>
            </a:r>
            <a:r>
              <a:rPr lang="fa-I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Mitra" pitchFamily="2" charset="-78"/>
              </a:rPr>
              <a:t>وحدت ملی در کشور انجاميد</a:t>
            </a:r>
            <a:r>
              <a:rPr lang="fa-I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Mitra" pitchFamily="2" charset="-78"/>
              </a:rPr>
              <a:t>. با </a:t>
            </a:r>
            <a:r>
              <a:rPr lang="fa-I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Mitra" pitchFamily="2" charset="-78"/>
              </a:rPr>
              <a:t>همت غيور مردان ايران، آبادان </a:t>
            </a:r>
            <a:r>
              <a:rPr lang="fa-I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Mitra" pitchFamily="2" charset="-78"/>
              </a:rPr>
              <a:t>از محاصره </a:t>
            </a:r>
            <a:r>
              <a:rPr lang="fa-I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Mitra" pitchFamily="2" charset="-78"/>
              </a:rPr>
              <a:t>خارج و خرمشهر آزاد شد. ديری</a:t>
            </a:r>
          </a:p>
          <a:p>
            <a:r>
              <a:rPr lang="fa-I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Mitra" pitchFamily="2" charset="-78"/>
              </a:rPr>
              <a:t>نگذشت که دشمن متجاوز در بقيه ی </a:t>
            </a:r>
            <a:r>
              <a:rPr lang="fa-I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Mitra" pitchFamily="2" charset="-78"/>
              </a:rPr>
              <a:t>نقاط مرزی </a:t>
            </a:r>
            <a:r>
              <a:rPr lang="fa-I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B Mitra" pitchFamily="2" charset="-78"/>
              </a:rPr>
              <a:t>نيز تن به شکست های بزرگی داد.</a:t>
            </a:r>
          </a:p>
        </p:txBody>
      </p:sp>
    </p:spTree>
    <p:extLst/>
  </p:cSld>
  <p:clrMapOvr>
    <a:masterClrMapping/>
  </p:clrMapOvr>
  <p:transition spd="slow" advTm="2000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grpId="0" nodeType="click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Effect transition="in" filter="randombar(horizontal)">
                                      <p:cBhvr>
                                        <p:cTn id="14" dur="500"/>
                                        <p:tgtEl>
                                          <p:spTgt spid="5">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grpId="0" nodeType="click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animEffect transition="in" filter="randombar(horizontal)">
                                      <p:cBhvr>
                                        <p:cTn id="19"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fa-IR" b="1" cap="none"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صدام و حاميانش در جست وجوی چاره</a:t>
            </a:r>
          </a:p>
        </p:txBody>
      </p:sp>
      <p:sp>
        <p:nvSpPr>
          <p:cNvPr id="5" name="Content Placeholder 4"/>
          <p:cNvSpPr>
            <a:spLocks noGrp="1"/>
          </p:cNvSpPr>
          <p:nvPr>
            <p:ph idx="1"/>
          </p:nvPr>
        </p:nvSpPr>
        <p:spPr/>
        <p:txBody>
          <a:bodyPr>
            <a:normAutofit fontScale="70000" lnSpcReduction="20000"/>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fa-IR" b="1" dirty="0">
                <a:ln/>
                <a:solidFill>
                  <a:schemeClr val="accent3"/>
                </a:solidFill>
              </a:rPr>
              <a:t>درحالی که نيروهای ايرانی، </a:t>
            </a:r>
            <a:r>
              <a:rPr lang="fa-IR" b="1" dirty="0" smtClean="0">
                <a:ln/>
                <a:solidFill>
                  <a:schemeClr val="accent3"/>
                </a:solidFill>
              </a:rPr>
              <a:t>پی درپی </a:t>
            </a:r>
            <a:r>
              <a:rPr lang="fa-IR" b="1" dirty="0">
                <a:ln/>
                <a:solidFill>
                  <a:schemeClr val="accent3"/>
                </a:solidFill>
              </a:rPr>
              <a:t>عراق یها را عقب م یراندند، صدا محسين ندای </a:t>
            </a:r>
            <a:r>
              <a:rPr lang="fa-IR" b="1" dirty="0" smtClean="0">
                <a:ln/>
                <a:solidFill>
                  <a:schemeClr val="accent3"/>
                </a:solidFill>
              </a:rPr>
              <a:t>صلح خواهی و </a:t>
            </a:r>
            <a:r>
              <a:rPr lang="fa-IR" b="1" dirty="0">
                <a:ln/>
                <a:solidFill>
                  <a:schemeClr val="accent3"/>
                </a:solidFill>
              </a:rPr>
              <a:t>مظلو منمايی سر داد. او اعلام کرد که آماد هی صلح با ايران است. سازمان ملل متحد نيز که بايد از </a:t>
            </a:r>
            <a:r>
              <a:rPr lang="fa-IR" b="1" dirty="0" smtClean="0">
                <a:ln/>
                <a:solidFill>
                  <a:schemeClr val="accent3"/>
                </a:solidFill>
              </a:rPr>
              <a:t>همان آغاز </a:t>
            </a:r>
            <a:r>
              <a:rPr lang="fa-IR" b="1" dirty="0">
                <a:ln/>
                <a:solidFill>
                  <a:schemeClr val="accent3"/>
                </a:solidFill>
              </a:rPr>
              <a:t>حمله ی صدام، اقدام او را محکوم می کرد، اما تحت نفوذ قدرت های بزرگ شرق و غرب، از </a:t>
            </a:r>
            <a:r>
              <a:rPr lang="fa-IR" b="1" dirty="0" smtClean="0">
                <a:ln/>
                <a:solidFill>
                  <a:schemeClr val="accent3"/>
                </a:solidFill>
              </a:rPr>
              <a:t>اين کار </a:t>
            </a:r>
            <a:r>
              <a:rPr lang="fa-IR" b="1" dirty="0">
                <a:ln/>
                <a:solidFill>
                  <a:schemeClr val="accent3"/>
                </a:solidFill>
              </a:rPr>
              <a:t>طفره می رفت، اکنون با او هم صدا شده بود و طرفين را به آتش بس  و نه عقب نشينی عراقی ها </a:t>
            </a:r>
            <a:r>
              <a:rPr lang="fa-IR" b="1" dirty="0" smtClean="0">
                <a:ln/>
                <a:solidFill>
                  <a:schemeClr val="accent3"/>
                </a:solidFill>
              </a:rPr>
              <a:t>به مرزها  </a:t>
            </a:r>
            <a:r>
              <a:rPr lang="fa-IR" b="1" dirty="0">
                <a:ln/>
                <a:solidFill>
                  <a:schemeClr val="accent3"/>
                </a:solidFill>
              </a:rPr>
              <a:t>دعوت م یکرد. دول تمردان ايران نم یتوانستند چنين پيشنهادی را بپذيرند، زيرا هنوز </a:t>
            </a:r>
            <a:r>
              <a:rPr lang="fa-IR" b="1" dirty="0" smtClean="0">
                <a:ln/>
                <a:solidFill>
                  <a:schemeClr val="accent3"/>
                </a:solidFill>
              </a:rPr>
              <a:t>بخشهای زيادی </a:t>
            </a:r>
            <a:r>
              <a:rPr lang="fa-IR" b="1" dirty="0">
                <a:ln/>
                <a:solidFill>
                  <a:schemeClr val="accent3"/>
                </a:solidFill>
              </a:rPr>
              <a:t>از خاک ايران در تصرف متجاوزان عراقی بود و قبول آتش بس موجب تثبيت حضور آنان </a:t>
            </a:r>
            <a:r>
              <a:rPr lang="fa-IR" b="1" dirty="0" smtClean="0">
                <a:ln/>
                <a:solidFill>
                  <a:schemeClr val="accent3"/>
                </a:solidFill>
              </a:rPr>
              <a:t>در خاک </a:t>
            </a:r>
            <a:r>
              <a:rPr lang="fa-IR" b="1" dirty="0">
                <a:ln/>
                <a:solidFill>
                  <a:schemeClr val="accent3"/>
                </a:solidFill>
              </a:rPr>
              <a:t>ايران می شد. به علاوه، آنان می دانستند که صدام درصدد است طی آتش بس، فرصتی به </a:t>
            </a:r>
            <a:r>
              <a:rPr lang="fa-IR" b="1" dirty="0" smtClean="0">
                <a:ln/>
                <a:solidFill>
                  <a:schemeClr val="accent3"/>
                </a:solidFill>
              </a:rPr>
              <a:t>دست آورد </a:t>
            </a:r>
            <a:r>
              <a:rPr lang="fa-IR" b="1" dirty="0">
                <a:ln/>
                <a:solidFill>
                  <a:schemeClr val="accent3"/>
                </a:solidFill>
              </a:rPr>
              <a:t>تا به تجديد قوا و بازسازی نيروهای خود بپردازد. از طرف ديگر، صدام طی حمله به ايران، </a:t>
            </a:r>
            <a:r>
              <a:rPr lang="fa-IR" b="1" dirty="0" smtClean="0">
                <a:ln/>
                <a:solidFill>
                  <a:schemeClr val="accent3"/>
                </a:solidFill>
              </a:rPr>
              <a:t>هزاران نفر </a:t>
            </a:r>
            <a:r>
              <a:rPr lang="fa-IR" b="1" dirty="0">
                <a:ln/>
                <a:solidFill>
                  <a:schemeClr val="accent3"/>
                </a:solidFill>
              </a:rPr>
              <a:t>از ايرانيان را قتل عام و خانواده های زيادی را داغ دار کرده بود. پس بايد به عنوان آغازگر جنگ</a:t>
            </a:r>
            <a:r>
              <a:rPr lang="fa-IR" b="1" dirty="0" smtClean="0">
                <a:ln/>
                <a:solidFill>
                  <a:schemeClr val="accent3"/>
                </a:solidFill>
              </a:rPr>
              <a:t>، محکوم </a:t>
            </a:r>
            <a:r>
              <a:rPr lang="fa-IR" b="1" dirty="0">
                <a:ln/>
                <a:solidFill>
                  <a:schemeClr val="accent3"/>
                </a:solidFill>
              </a:rPr>
              <a:t>و تنبيه می شد</a:t>
            </a:r>
            <a:r>
              <a:rPr lang="fa-IR" b="1" dirty="0" smtClean="0">
                <a:ln/>
                <a:solidFill>
                  <a:schemeClr val="accent3"/>
                </a:solidFill>
              </a:rPr>
              <a:t>. </a:t>
            </a:r>
            <a:endParaRPr lang="fa-IR" b="1" dirty="0">
              <a:ln/>
              <a:solidFill>
                <a:schemeClr val="accent3"/>
              </a:solidFill>
            </a:endParaRPr>
          </a:p>
        </p:txBody>
      </p:sp>
    </p:spTree>
    <p:extLst/>
  </p:cSld>
  <p:clrMapOvr>
    <a:masterClrMapping/>
  </p:clrMapOvr>
  <p:transition spd="slow" advTm="2000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Effect transition="in" filter="fade">
                                      <p:cBhvr>
                                        <p:cTn id="15" dur="1000"/>
                                        <p:tgtEl>
                                          <p:spTgt spid="5">
                                            <p:txEl>
                                              <p:pRg st="0" end="0"/>
                                            </p:txEl>
                                          </p:spTgt>
                                        </p:tgtEl>
                                      </p:cBhvr>
                                    </p:animEffect>
                                    <p:anim calcmode="lin" valueType="num">
                                      <p:cBhvr>
                                        <p:cTn id="16"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cap="none"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حمله ی </a:t>
            </a:r>
            <a:r>
              <a:rPr lang="fa-IR" b="1" cap="none"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موشکی عراق به شهرهای ايران</a:t>
            </a:r>
          </a:p>
        </p:txBody>
      </p:sp>
      <p:sp>
        <p:nvSpPr>
          <p:cNvPr id="3" name="Content Placeholder 2"/>
          <p:cNvSpPr>
            <a:spLocks noGrp="1"/>
          </p:cNvSpPr>
          <p:nvPr>
            <p:ph idx="1"/>
          </p:nvPr>
        </p:nvSpPr>
        <p:spPr/>
        <p:txBody>
          <a:bodyPr>
            <a:normAutofit fontScale="70000" lnSpcReduction="20000"/>
            <a:scene3d>
              <a:camera prst="orthographicFront"/>
              <a:lightRig rig="glow" dir="tl">
                <a:rot lat="0" lon="0" rev="5400000"/>
              </a:lightRig>
            </a:scene3d>
            <a:sp3d contourW="12700">
              <a:bevelT w="25400" h="25400"/>
              <a:contourClr>
                <a:schemeClr val="accent6">
                  <a:shade val="73000"/>
                </a:schemeClr>
              </a:contourClr>
            </a:sp3d>
          </a:bodyPr>
          <a:lstStyle/>
          <a:p>
            <a:r>
              <a:rPr lang="fa-IR"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هنگامی که صدام با مقاومت مردم ايران مواجه شد و پيروزی های ايران در جبهه های جنگ</a:t>
            </a: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روز </a:t>
            </a:r>
            <a:r>
              <a:rPr lang="fa-IR"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به روز او را نگران تر ساخت، به جنايت های تازه ای دست زد. او شهرهای بی دفاع را مورد </a:t>
            </a: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هجوم قرار </a:t>
            </a:r>
            <a:r>
              <a:rPr lang="fa-IR"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داد. حمل هی موشکی به شهرها با هدف شکستن روحي هی مقاومت مردم ايران آغاز شد. </a:t>
            </a: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برخورد </a:t>
            </a:r>
            <a:r>
              <a:rPr lang="fa-IR"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نخستين موشک عراق به تهران در ۹ اسفند ۱۳۶۶ به منزل هی آغاز مرحل هی جديدی از حملات </a:t>
            </a: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عراق به </a:t>
            </a:r>
            <a:r>
              <a:rPr lang="fa-IR"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مردم بی دفاع و اماکن غيرنظامی ايران بود. شهر دزفول بيش از ۲۰۰ بار مورد اصابت موشک </a:t>
            </a: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های غول </a:t>
            </a:r>
            <a:r>
              <a:rPr lang="fa-IR"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پيکر قرار گرفت. علاوه بر اين، دزفول بيش از ۵۰۰۰ بار توسط هواپيما، راکت و </a:t>
            </a: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توپخانه ی دشمن </a:t>
            </a:r>
            <a:r>
              <a:rPr lang="fa-IR"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بمباران شد. با وجود اين، مردم مقاوم دزفول دليرانه در برابر تجاوز دشمن ايستادگی کردند</a:t>
            </a: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مردم </a:t>
            </a:r>
            <a:r>
              <a:rPr lang="fa-IR"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استان خوزستان و استان های مرزی ايلام، کرمانشاه، کردستان، آذربايجان های غربی و </a:t>
            </a: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شرقی و </a:t>
            </a:r>
            <a:r>
              <a:rPr lang="fa-IR"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ساير استان ها، در طول هشت سال دفاع مقدس، با رشادت و ايثار از خاک ميهن اسلامی </a:t>
            </a:r>
            <a:r>
              <a:rPr lang="fa-IR"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حفاظت کردند</a:t>
            </a:r>
            <a:endParaRPr lang="fa-IR"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extLst/>
  </p:cSld>
  <p:clrMapOvr>
    <a:masterClrMapping/>
  </p:clrMapOvr>
  <mc:AlternateContent xmlns:mc="http://schemas.openxmlformats.org/markup-compatibility/2006">
    <mc:Choice xmlns:p14="http://schemas.microsoft.com/office/powerpoint/2007/7/12/main" xmlns="" Requires="p14">
      <p:transition spd="slow" p14:dur="1700" advTm="20000">
        <p14:gallery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iterate type="lt">
                                    <p:tmPct val="5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6"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7"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scene3d>
              <a:camera prst="orthographicFront"/>
              <a:lightRig rig="flat" dir="tl"/>
            </a:scene3d>
            <a:sp3d contourW="19050" prstMaterial="clear">
              <a:bevelT w="50800" h="50800"/>
              <a:contourClr>
                <a:schemeClr val="accent5">
                  <a:tint val="70000"/>
                  <a:satMod val="180000"/>
                  <a:alpha val="70000"/>
                </a:schemeClr>
              </a:contourClr>
            </a:sp3d>
          </a:bodyPr>
          <a:lstStyle/>
          <a:p>
            <a:r>
              <a:rPr lang="fa-IR" b="1" cap="none" dirty="0">
                <a:ln/>
                <a:solidFill>
                  <a:schemeClr val="accent5">
                    <a:tint val="50000"/>
                    <a:satMod val="180000"/>
                  </a:schemeClr>
                </a:solidFill>
                <a:effectLst/>
              </a:rPr>
              <a:t>قطع نامه ی ۵۹۸</a:t>
            </a:r>
          </a:p>
        </p:txBody>
      </p:sp>
      <p:sp>
        <p:nvSpPr>
          <p:cNvPr id="5" name="Content Placeholder 4"/>
          <p:cNvSpPr>
            <a:spLocks noGrp="1"/>
          </p:cNvSpPr>
          <p:nvPr>
            <p:ph idx="1"/>
          </p:nvPr>
        </p:nvSpPr>
        <p:spPr/>
        <p:txBody>
          <a:bodyPr>
            <a:no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r>
              <a:rPr lang="fa-IR" sz="2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در عرصه ی سياسی و بين المللی، وزارت خارجه ی نوپای جمهوری اسلامی با اقدام </a:t>
            </a:r>
            <a:r>
              <a:rPr lang="fa-IR" sz="20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های روشنگرانه </a:t>
            </a:r>
            <a:r>
              <a:rPr lang="fa-IR" sz="2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ی خود، به تدريج متجاوز بودن عراق را به دنيا قبولاند. در تيرماه ۱۳۶۷ در قطع نام هی </a:t>
            </a:r>
            <a:r>
              <a:rPr lang="fa-IR" sz="20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۵۹۸ سازمان </a:t>
            </a:r>
            <a:r>
              <a:rPr lang="fa-IR" sz="2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ملل متحد برای نخستين بار پس از ۷ سال از شروع جنگ، دو خواست هی ايران مورد </a:t>
            </a:r>
            <a:r>
              <a:rPr lang="fa-IR" sz="20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توجه قرار </a:t>
            </a:r>
            <a:r>
              <a:rPr lang="fa-IR" sz="2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گرفت: عقب نشينی به مرزهای بين المللی پس از آتش بس و تعيين متجاوز. در نتيجه، </a:t>
            </a:r>
            <a:r>
              <a:rPr lang="fa-IR" sz="20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ايران قطع </a:t>
            </a:r>
            <a:r>
              <a:rPr lang="fa-IR" sz="2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نامه را پذيرفت</a:t>
            </a:r>
            <a:r>
              <a:rPr lang="fa-IR" sz="20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مذاکرات </a:t>
            </a:r>
            <a:r>
              <a:rPr lang="fa-IR" sz="2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ايران و عراق بين وزرای خارج هی دو کشور شروع شد و قريب دو سال به درازا کشيد</a:t>
            </a:r>
            <a:r>
              <a:rPr lang="fa-IR" sz="20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سرانجام </a:t>
            </a:r>
            <a:r>
              <a:rPr lang="fa-IR" sz="2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در پی ايستادگی هيئت مذاکره کنند هی ايرانی در حفظ حقوق ايران در اروند رود، و </a:t>
            </a:r>
            <a:r>
              <a:rPr lang="fa-IR" sz="20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پافشاری بر </a:t>
            </a:r>
            <a:r>
              <a:rPr lang="fa-IR" sz="2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اجرای قرارداد مرزی سال ۱۹۷۵ ، مذاکرات با پيروزی ايران به پايان رسيد. رئيس جمهور </a:t>
            </a:r>
            <a:r>
              <a:rPr lang="fa-IR" sz="20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عراق طی </a:t>
            </a:r>
            <a:r>
              <a:rPr lang="fa-IR" sz="2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نامه ای خطاب به رئيس جمهور وقت ايران حجت الاسلام والمسلمين آقای هاشمی رفسنجانی، به</a:t>
            </a:r>
          </a:p>
        </p:txBody>
      </p:sp>
    </p:spTree>
    <p:extLst/>
  </p:cSld>
  <p:clrMapOvr>
    <a:masterClrMapping/>
  </p:clrMapOvr>
  <p:transition spd="slow" advTm="2000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randombar(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fa-IR" sz="2800" b="1" cap="none"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ارتحال امام خمينی و رهبری آيت الله خامنه ای</a:t>
            </a:r>
          </a:p>
        </p:txBody>
      </p:sp>
      <p:sp>
        <p:nvSpPr>
          <p:cNvPr id="5" name="Content Placeholder 4"/>
          <p:cNvSpPr>
            <a:spLocks noGrp="1"/>
          </p:cNvSpPr>
          <p:nvPr>
            <p:ph idx="1"/>
          </p:nvPr>
        </p:nvSpPr>
        <p:spPr/>
        <p:txBody>
          <a:bodyPr>
            <a:normAutofit fontScale="85000" lnSpcReduction="20000"/>
            <a:scene3d>
              <a:camera prst="orthographicFront"/>
              <a:lightRig rig="balanced" dir="t">
                <a:rot lat="0" lon="0" rev="2100000"/>
              </a:lightRig>
            </a:scene3d>
            <a:sp3d extrusionH="57150" prstMaterial="metal">
              <a:bevelT w="38100" h="25400"/>
              <a:contourClr>
                <a:schemeClr val="bg2"/>
              </a:contourClr>
            </a:sp3d>
          </a:bodyPr>
          <a:lstStyle/>
          <a:p>
            <a:r>
              <a:rPr lang="fa-IR" b="1" dirty="0">
                <a:ln w="50800"/>
                <a:solidFill>
                  <a:schemeClr val="bg1">
                    <a:shade val="50000"/>
                  </a:schemeClr>
                </a:solidFill>
              </a:rPr>
              <a:t>روح بلند بنيان گذار جمهوری اسلامی ايران، حضرت امام خمينی، در شب چهاردهم </a:t>
            </a:r>
            <a:r>
              <a:rPr lang="fa-IR" b="1" dirty="0" smtClean="0">
                <a:ln w="50800"/>
                <a:solidFill>
                  <a:schemeClr val="bg1">
                    <a:shade val="50000"/>
                  </a:schemeClr>
                </a:solidFill>
              </a:rPr>
              <a:t>خردادماه سال </a:t>
            </a:r>
            <a:r>
              <a:rPr lang="fa-IR" b="1" dirty="0">
                <a:ln w="50800"/>
                <a:solidFill>
                  <a:schemeClr val="bg1">
                    <a:shade val="50000"/>
                  </a:schemeClr>
                </a:solidFill>
              </a:rPr>
              <a:t>۱۳۶۸ به ملکوت اعلا پيوست. اما مخمينی که در دوران حيات خود بزر گترين انقلاب تاريخ </a:t>
            </a:r>
            <a:r>
              <a:rPr lang="fa-IR" b="1" dirty="0" smtClean="0">
                <a:ln w="50800"/>
                <a:solidFill>
                  <a:schemeClr val="bg1">
                    <a:shade val="50000"/>
                  </a:schemeClr>
                </a:solidFill>
              </a:rPr>
              <a:t>معاصر را </a:t>
            </a:r>
            <a:r>
              <a:rPr lang="fa-IR" b="1" dirty="0">
                <a:ln w="50800"/>
                <a:solidFill>
                  <a:schemeClr val="bg1">
                    <a:shade val="50000"/>
                  </a:schemeClr>
                </a:solidFill>
              </a:rPr>
              <a:t>رهبری کرد و پرچم هويت، عزت و بيداری </a:t>
            </a:r>
            <a:r>
              <a:rPr lang="fa-IR" b="1" dirty="0" smtClean="0">
                <a:ln w="50800"/>
                <a:solidFill>
                  <a:schemeClr val="bg1">
                    <a:shade val="50000"/>
                  </a:schemeClr>
                </a:solidFill>
              </a:rPr>
              <a:t> اسلامی </a:t>
            </a:r>
            <a:r>
              <a:rPr lang="fa-IR" b="1" dirty="0">
                <a:ln w="50800"/>
                <a:solidFill>
                  <a:schemeClr val="bg1">
                    <a:shade val="50000"/>
                  </a:schemeClr>
                </a:solidFill>
              </a:rPr>
              <a:t>را در جهان اسلام برافراشت، با رحلت </a:t>
            </a:r>
            <a:r>
              <a:rPr lang="fa-IR" b="1" dirty="0" smtClean="0">
                <a:ln w="50800"/>
                <a:solidFill>
                  <a:schemeClr val="bg1">
                    <a:shade val="50000"/>
                  </a:schemeClr>
                </a:solidFill>
              </a:rPr>
              <a:t>خود انقلابی </a:t>
            </a:r>
            <a:r>
              <a:rPr lang="fa-IR" b="1" dirty="0">
                <a:ln w="50800"/>
                <a:solidFill>
                  <a:schemeClr val="bg1">
                    <a:shade val="50000"/>
                  </a:schemeClr>
                </a:solidFill>
              </a:rPr>
              <a:t>ديگر برپا کرد؛ ميليون ها دل بی قرار بر پيکر پاک او گرد آمدند </a:t>
            </a:r>
            <a:r>
              <a:rPr lang="fa-IR" b="1" dirty="0" smtClean="0">
                <a:ln w="50800"/>
                <a:solidFill>
                  <a:schemeClr val="bg1">
                    <a:shade val="50000"/>
                  </a:schemeClr>
                </a:solidFill>
              </a:rPr>
              <a:t>و </a:t>
            </a:r>
            <a:r>
              <a:rPr lang="fa-IR" b="1" dirty="0">
                <a:ln w="50800"/>
                <a:solidFill>
                  <a:schemeClr val="bg1">
                    <a:shade val="50000"/>
                  </a:schemeClr>
                </a:solidFill>
              </a:rPr>
              <a:t>صدها ميليون نفر در </a:t>
            </a:r>
            <a:r>
              <a:rPr lang="fa-IR" b="1" dirty="0" smtClean="0">
                <a:ln w="50800"/>
                <a:solidFill>
                  <a:schemeClr val="bg1">
                    <a:shade val="50000"/>
                  </a:schemeClr>
                </a:solidFill>
              </a:rPr>
              <a:t>سراسر جهان </a:t>
            </a:r>
            <a:r>
              <a:rPr lang="fa-IR" b="1" dirty="0">
                <a:ln w="50800"/>
                <a:solidFill>
                  <a:schemeClr val="bg1">
                    <a:shade val="50000"/>
                  </a:schemeClr>
                </a:solidFill>
              </a:rPr>
              <a:t>در غم او عزادار شدند</a:t>
            </a:r>
            <a:r>
              <a:rPr lang="fa-IR" b="1" dirty="0" smtClean="0">
                <a:ln w="50800"/>
                <a:solidFill>
                  <a:schemeClr val="bg1">
                    <a:shade val="50000"/>
                  </a:schemeClr>
                </a:solidFill>
              </a:rPr>
              <a:t>. بلافاصله </a:t>
            </a:r>
            <a:r>
              <a:rPr lang="fa-IR" b="1" dirty="0">
                <a:ln w="50800"/>
                <a:solidFill>
                  <a:schemeClr val="bg1">
                    <a:shade val="50000"/>
                  </a:schemeClr>
                </a:solidFill>
              </a:rPr>
              <a:t>پس از اعلام مصيبت ارتحال بنيان گذار جمهوری اسلامی ايران، مجلس </a:t>
            </a:r>
            <a:r>
              <a:rPr lang="fa-IR" b="1" dirty="0" smtClean="0">
                <a:ln w="50800"/>
                <a:solidFill>
                  <a:schemeClr val="bg1">
                    <a:shade val="50000"/>
                  </a:schemeClr>
                </a:solidFill>
              </a:rPr>
              <a:t>خبرگان رهبری اجلاسی </a:t>
            </a:r>
            <a:r>
              <a:rPr lang="fa-IR" b="1" dirty="0">
                <a:ln w="50800"/>
                <a:solidFill>
                  <a:schemeClr val="bg1">
                    <a:shade val="50000"/>
                  </a:schemeClr>
                </a:solidFill>
              </a:rPr>
              <a:t>فو قالعاده تشکيل داد و حضرت آي تالله خامن های را به رهبری نظام جمهوری </a:t>
            </a:r>
            <a:r>
              <a:rPr lang="fa-IR" b="1" dirty="0" smtClean="0">
                <a:ln w="50800"/>
                <a:solidFill>
                  <a:schemeClr val="bg1">
                    <a:shade val="50000"/>
                  </a:schemeClr>
                </a:solidFill>
              </a:rPr>
              <a:t>اسلامی ايران </a:t>
            </a:r>
            <a:r>
              <a:rPr lang="fa-IR" b="1" dirty="0">
                <a:ln w="50800"/>
                <a:solidFill>
                  <a:schemeClr val="bg1">
                    <a:shade val="50000"/>
                  </a:schemeClr>
                </a:solidFill>
              </a:rPr>
              <a:t>برگزيد</a:t>
            </a:r>
            <a:r>
              <a:rPr lang="fa-IR" b="1" dirty="0" smtClean="0">
                <a:ln w="50800"/>
                <a:solidFill>
                  <a:schemeClr val="bg1">
                    <a:shade val="50000"/>
                  </a:schemeClr>
                </a:solidFill>
              </a:rPr>
              <a:t>. </a:t>
            </a:r>
            <a:endParaRPr lang="fa-IR" b="1" dirty="0">
              <a:ln w="50800"/>
              <a:solidFill>
                <a:schemeClr val="bg1">
                  <a:shade val="50000"/>
                </a:schemeClr>
              </a:solidFill>
            </a:endParaRPr>
          </a:p>
        </p:txBody>
      </p:sp>
    </p:spTree>
    <p:extLst/>
  </p:cSld>
  <p:clrMapOvr>
    <a:masterClrMapping/>
  </p:clrMapOvr>
  <mc:AlternateContent xmlns:mc="http://schemas.openxmlformats.org/markup-compatibility/2006">
    <mc:Choice xmlns:p14="http://schemas.microsoft.com/office/powerpoint/2007/7/12/main" xmlns="" Requires="p14">
      <p:transition spd="slow" p14:dur="2799" advTm="20000">
        <p:checker/>
      </p:transition>
    </mc:Choice>
    <mc:Fallback>
      <p:transition spd="slow" advTm="2000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down)">
                                      <p:cBhvr>
                                        <p:cTn id="12" dur="580">
                                          <p:stCondLst>
                                            <p:cond delay="0"/>
                                          </p:stCondLst>
                                        </p:cTn>
                                        <p:tgtEl>
                                          <p:spTgt spid="5">
                                            <p:txEl>
                                              <p:pRg st="0" end="0"/>
                                            </p:txEl>
                                          </p:spTgt>
                                        </p:tgtEl>
                                      </p:cBhvr>
                                    </p:animEffect>
                                    <p:anim calcmode="lin" valueType="num">
                                      <p:cBhvr>
                                        <p:cTn id="13" dur="1822" tmFilter="0,0; 0.14,0.36; 0.43,0.73; 0.71,0.91; 1.0,1.0">
                                          <p:stCondLst>
                                            <p:cond delay="0"/>
                                          </p:stCondLst>
                                        </p:cTn>
                                        <p:tgtEl>
                                          <p:spTgt spid="5">
                                            <p:txEl>
                                              <p:pRg st="0" end="0"/>
                                            </p:txEl>
                                          </p:spTgt>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5">
                                            <p:txEl>
                                              <p:pRg st="0" end="0"/>
                                            </p:txEl>
                                          </p:spTgt>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5">
                                            <p:txEl>
                                              <p:pRg st="0" end="0"/>
                                            </p:txEl>
                                          </p:spTgt>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5">
                                            <p:txEl>
                                              <p:pRg st="0" end="0"/>
                                            </p:txEl>
                                          </p:spTgt>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5">
                                            <p:txEl>
                                              <p:pRg st="0" end="0"/>
                                            </p:txEl>
                                          </p:spTgt>
                                        </p:tgtEl>
                                        <p:attrNameLst>
                                          <p:attrName>ppt_y</p:attrName>
                                        </p:attrNameLst>
                                      </p:cBhvr>
                                      <p:tavLst>
                                        <p:tav tm="0" fmla="#ppt_y-sin(pi*$)/81">
                                          <p:val>
                                            <p:fltVal val="0"/>
                                          </p:val>
                                        </p:tav>
                                        <p:tav tm="100000">
                                          <p:val>
                                            <p:fltVal val="1"/>
                                          </p:val>
                                        </p:tav>
                                      </p:tavLst>
                                    </p:anim>
                                    <p:animScale>
                                      <p:cBhvr>
                                        <p:cTn id="18" dur="26">
                                          <p:stCondLst>
                                            <p:cond delay="650"/>
                                          </p:stCondLst>
                                        </p:cTn>
                                        <p:tgtEl>
                                          <p:spTgt spid="5">
                                            <p:txEl>
                                              <p:pRg st="0" end="0"/>
                                            </p:txEl>
                                          </p:spTgt>
                                        </p:tgtEl>
                                      </p:cBhvr>
                                      <p:to x="100000" y="60000"/>
                                    </p:animScale>
                                    <p:animScale>
                                      <p:cBhvr>
                                        <p:cTn id="19" dur="166" decel="50000">
                                          <p:stCondLst>
                                            <p:cond delay="676"/>
                                          </p:stCondLst>
                                        </p:cTn>
                                        <p:tgtEl>
                                          <p:spTgt spid="5">
                                            <p:txEl>
                                              <p:pRg st="0" end="0"/>
                                            </p:txEl>
                                          </p:spTgt>
                                        </p:tgtEl>
                                      </p:cBhvr>
                                      <p:to x="100000" y="100000"/>
                                    </p:animScale>
                                    <p:animScale>
                                      <p:cBhvr>
                                        <p:cTn id="20" dur="26">
                                          <p:stCondLst>
                                            <p:cond delay="1312"/>
                                          </p:stCondLst>
                                        </p:cTn>
                                        <p:tgtEl>
                                          <p:spTgt spid="5">
                                            <p:txEl>
                                              <p:pRg st="0" end="0"/>
                                            </p:txEl>
                                          </p:spTgt>
                                        </p:tgtEl>
                                      </p:cBhvr>
                                      <p:to x="100000" y="80000"/>
                                    </p:animScale>
                                    <p:animScale>
                                      <p:cBhvr>
                                        <p:cTn id="21" dur="166" decel="50000">
                                          <p:stCondLst>
                                            <p:cond delay="1338"/>
                                          </p:stCondLst>
                                        </p:cTn>
                                        <p:tgtEl>
                                          <p:spTgt spid="5">
                                            <p:txEl>
                                              <p:pRg st="0" end="0"/>
                                            </p:txEl>
                                          </p:spTgt>
                                        </p:tgtEl>
                                      </p:cBhvr>
                                      <p:to x="100000" y="100000"/>
                                    </p:animScale>
                                    <p:animScale>
                                      <p:cBhvr>
                                        <p:cTn id="22" dur="26">
                                          <p:stCondLst>
                                            <p:cond delay="1642"/>
                                          </p:stCondLst>
                                        </p:cTn>
                                        <p:tgtEl>
                                          <p:spTgt spid="5">
                                            <p:txEl>
                                              <p:pRg st="0" end="0"/>
                                            </p:txEl>
                                          </p:spTgt>
                                        </p:tgtEl>
                                      </p:cBhvr>
                                      <p:to x="100000" y="90000"/>
                                    </p:animScale>
                                    <p:animScale>
                                      <p:cBhvr>
                                        <p:cTn id="23" dur="166" decel="50000">
                                          <p:stCondLst>
                                            <p:cond delay="1668"/>
                                          </p:stCondLst>
                                        </p:cTn>
                                        <p:tgtEl>
                                          <p:spTgt spid="5">
                                            <p:txEl>
                                              <p:pRg st="0" end="0"/>
                                            </p:txEl>
                                          </p:spTgt>
                                        </p:tgtEl>
                                      </p:cBhvr>
                                      <p:to x="100000" y="100000"/>
                                    </p:animScale>
                                    <p:animScale>
                                      <p:cBhvr>
                                        <p:cTn id="24" dur="26">
                                          <p:stCondLst>
                                            <p:cond delay="1808"/>
                                          </p:stCondLst>
                                        </p:cTn>
                                        <p:tgtEl>
                                          <p:spTgt spid="5">
                                            <p:txEl>
                                              <p:pRg st="0" end="0"/>
                                            </p:txEl>
                                          </p:spTgt>
                                        </p:tgtEl>
                                      </p:cBhvr>
                                      <p:to x="100000" y="95000"/>
                                    </p:animScale>
                                    <p:animScale>
                                      <p:cBhvr>
                                        <p:cTn id="25" dur="166" decel="50000">
                                          <p:stCondLst>
                                            <p:cond delay="1834"/>
                                          </p:stCondLst>
                                        </p:cTn>
                                        <p:tgtEl>
                                          <p:spTgt spid="5">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26196"/>
          </a:xfrm>
        </p:spPr>
        <p:txBody>
          <a:bodyPr>
            <a:no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r"/>
            <a:r>
              <a:rPr lang="fa-IR" sz="2400" b="1"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cs typeface="B Mitra" pitchFamily="2" charset="-78"/>
              </a:rPr>
              <a:t>شايستگی علمی و مراتب تقوای آيت الله خامنه ای، سابق هی طولانی متابعت و همراهی ايشان با امام خمينی از آغاز نهضت و توانمندی های مديريتی ايشان که در جريان تصدی دو دوره رياست جمهوری در دورانی سخت و طوفانی پس از انقلاب، به اثبات رسيده بود، موجب شد نام هيچ کس ديگری در مُباحثات مجلس خبرگان رهبری مطرح نشود. از اين رو، جامعيت و کفايت ايشان مورد تأييد خبرگان ملت ايران قرار گرفت. اين انتخاب سريع و قاطع با توجه به شناخت عمومی مردم ايران از کفايت و شايستگی ايشان، هم چنين باعث شد که نگرانی مردم ايران و ساير علاقه مندان به انقلاب اسلامی در سراسر جهان از فقدان امام خمينی، برطرف شود و نسبت به استمرار قدرتمندان هی نظام جمهوری اسلامی، آرامش و اعتماد عمومی حاصل گردد. حضرت آيت الله خامنه ای در اولين پيام ها و بيانات خود اعلام نمودند که هدف و راه امام خمينی</a:t>
            </a:r>
            <a:br>
              <a:rPr lang="fa-IR" sz="2400" b="1"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cs typeface="B Mitra" pitchFamily="2" charset="-78"/>
              </a:rPr>
            </a:br>
            <a:r>
              <a:rPr lang="fa-IR" sz="2400" b="1"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cs typeface="B Mitra" pitchFamily="2" charset="-78"/>
              </a:rPr>
              <a:t>را به دقت دنبال خواهيم کرد. </a:t>
            </a:r>
            <a:r>
              <a:rPr lang="fa-IR" sz="2400" b="1"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cs typeface="B Mitra" pitchFamily="2" charset="-78"/>
              </a:rPr>
              <a:t>به </a:t>
            </a:r>
            <a:r>
              <a:rPr lang="fa-IR" sz="2400" b="1"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cs typeface="B Mitra" pitchFamily="2" charset="-78"/>
              </a:rPr>
              <a:t>اين ترتيب، مردم ايران که به رهبری امام، انقلاب اسلامی را </a:t>
            </a:r>
            <a:r>
              <a:rPr lang="fa-IR" sz="2400" b="1"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cs typeface="B Mitra" pitchFamily="2" charset="-78"/>
              </a:rPr>
              <a:t>شکل داده </a:t>
            </a:r>
            <a:r>
              <a:rPr lang="fa-IR" sz="2400" b="1"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cs typeface="B Mitra" pitchFamily="2" charset="-78"/>
              </a:rPr>
              <a:t>و با همه ی وجود از آن حراست کرده بودند، پس از رحلت امام با بيعت با آيت الله خامنه ای، </a:t>
            </a:r>
            <a:r>
              <a:rPr lang="fa-IR" sz="2400" b="1"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cs typeface="B Mitra" pitchFamily="2" charset="-78"/>
              </a:rPr>
              <a:t>بر استمرار </a:t>
            </a:r>
            <a:r>
              <a:rPr lang="fa-IR" sz="2400" b="1"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cs typeface="B Mitra" pitchFamily="2" charset="-78"/>
              </a:rPr>
              <a:t>و ادامه ی آن عملاً تأکيد کردند.</a:t>
            </a:r>
          </a:p>
        </p:txBody>
      </p:sp>
    </p:spTree>
    <p:extLst/>
  </p:cSld>
  <p:clrMapOvr>
    <a:masterClrMapping/>
  </p:clrMapOvr>
  <p:transition spd="slow" advTm="2000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fa-IR" b="1"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پرسش های نمونه </a:t>
            </a:r>
            <a:endParaRPr lang="fa-IR" b="1"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
        <p:nvSpPr>
          <p:cNvPr id="5" name="Content Placeholder 4"/>
          <p:cNvSpPr>
            <a:spLocks noGrp="1"/>
          </p:cNvSpPr>
          <p:nvPr>
            <p:ph idx="1"/>
          </p:nvPr>
        </p:nvSpPr>
        <p:spPr/>
        <p:txBody>
          <a:bodyPr>
            <a:norm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fa-IR" sz="28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۱ چرا در ابتدای جنگ، ارتش صدام به پيشرفت های سريع در خاک ايران موفق شد؟</a:t>
            </a:r>
          </a:p>
          <a:p>
            <a:r>
              <a:rPr lang="fa-IR" sz="28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۲ نتيجه ی پيروزی های پی درپی ايران در جبهه های جنگ چه بود؟</a:t>
            </a:r>
          </a:p>
          <a:p>
            <a:r>
              <a:rPr lang="fa-IR" sz="28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۳ صدام حسين چه موقع ندای صلح خواهی سرداد؟</a:t>
            </a:r>
          </a:p>
          <a:p>
            <a:r>
              <a:rPr lang="fa-IR" sz="28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۴ چرا در ابتدا ايران آتش بس را </a:t>
            </a:r>
            <a:r>
              <a:rPr lang="fa-IR" sz="28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نمی پذيرفت</a:t>
            </a:r>
            <a:r>
              <a:rPr lang="fa-IR" sz="28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a:t>
            </a:r>
          </a:p>
        </p:txBody>
      </p:sp>
    </p:spTree>
    <p:extLst/>
  </p:cSld>
  <p:clrMapOvr>
    <a:masterClrMapping/>
  </p:clrMapOvr>
  <mc:AlternateContent xmlns:mc="http://schemas.openxmlformats.org/markup-compatibility/2006">
    <mc:Choice xmlns:p14="http://schemas.microsoft.com/office/powerpoint/2007/7/12/main" xmlns="" Requires="p14">
      <p:transition spd="slow" p14:dur="2000" advTm="15000"/>
    </mc:Choice>
    <mc:Fallback>
      <p:transition spd="slow" advTm="1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iterate type="lt">
                                    <p:tmPct val="5000"/>
                                  </p:iterate>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1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3" dur="1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14" dur="1000" fill="hold"/>
                                        <p:tgtEl>
                                          <p:spTgt spid="5">
                                            <p:txEl>
                                              <p:pRg st="0" end="0"/>
                                            </p:txEl>
                                          </p:spTgt>
                                        </p:tgtEl>
                                        <p:attrNameLst>
                                          <p:attrName>style.rotation</p:attrName>
                                        </p:attrNameLst>
                                      </p:cBhvr>
                                      <p:tavLst>
                                        <p:tav tm="0">
                                          <p:val>
                                            <p:fltVal val="90"/>
                                          </p:val>
                                        </p:tav>
                                        <p:tav tm="100000">
                                          <p:val>
                                            <p:fltVal val="0"/>
                                          </p:val>
                                        </p:tav>
                                      </p:tavLst>
                                    </p:anim>
                                    <p:animEffect transition="in" filter="fade">
                                      <p:cBhvr>
                                        <p:cTn id="15" dur="1000"/>
                                        <p:tgtEl>
                                          <p:spTgt spid="5">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grpId="0" nodeType="clickEffect">
                                  <p:stCondLst>
                                    <p:cond delay="0"/>
                                  </p:stCondLst>
                                  <p:iterate type="lt">
                                    <p:tmPct val="5000"/>
                                  </p:iterate>
                                  <p:childTnLst>
                                    <p:set>
                                      <p:cBhvr>
                                        <p:cTn id="19" dur="1" fill="hold">
                                          <p:stCondLst>
                                            <p:cond delay="0"/>
                                          </p:stCondLst>
                                        </p:cTn>
                                        <p:tgtEl>
                                          <p:spTgt spid="5">
                                            <p:txEl>
                                              <p:pRg st="1" end="1"/>
                                            </p:txEl>
                                          </p:spTgt>
                                        </p:tgtEl>
                                        <p:attrNameLst>
                                          <p:attrName>style.visibility</p:attrName>
                                        </p:attrNameLst>
                                      </p:cBhvr>
                                      <p:to>
                                        <p:strVal val="visible"/>
                                      </p:to>
                                    </p:set>
                                    <p:anim calcmode="lin" valueType="num">
                                      <p:cBhvr>
                                        <p:cTn id="20" dur="1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21" dur="1000" fill="hold"/>
                                        <p:tgtEl>
                                          <p:spTgt spid="5">
                                            <p:txEl>
                                              <p:pRg st="1" end="1"/>
                                            </p:txEl>
                                          </p:spTgt>
                                        </p:tgtEl>
                                        <p:attrNameLst>
                                          <p:attrName>ppt_h</p:attrName>
                                        </p:attrNameLst>
                                      </p:cBhvr>
                                      <p:tavLst>
                                        <p:tav tm="0">
                                          <p:val>
                                            <p:fltVal val="0"/>
                                          </p:val>
                                        </p:tav>
                                        <p:tav tm="100000">
                                          <p:val>
                                            <p:strVal val="#ppt_h"/>
                                          </p:val>
                                        </p:tav>
                                      </p:tavLst>
                                    </p:anim>
                                    <p:anim calcmode="lin" valueType="num">
                                      <p:cBhvr>
                                        <p:cTn id="22" dur="1000" fill="hold"/>
                                        <p:tgtEl>
                                          <p:spTgt spid="5">
                                            <p:txEl>
                                              <p:pRg st="1" end="1"/>
                                            </p:txEl>
                                          </p:spTgt>
                                        </p:tgtEl>
                                        <p:attrNameLst>
                                          <p:attrName>style.rotation</p:attrName>
                                        </p:attrNameLst>
                                      </p:cBhvr>
                                      <p:tavLst>
                                        <p:tav tm="0">
                                          <p:val>
                                            <p:fltVal val="90"/>
                                          </p:val>
                                        </p:tav>
                                        <p:tav tm="100000">
                                          <p:val>
                                            <p:fltVal val="0"/>
                                          </p:val>
                                        </p:tav>
                                      </p:tavLst>
                                    </p:anim>
                                    <p:animEffect transition="in" filter="fade">
                                      <p:cBhvr>
                                        <p:cTn id="23" dur="1000"/>
                                        <p:tgtEl>
                                          <p:spTgt spid="5">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iterate type="lt">
                                    <p:tmPct val="5000"/>
                                  </p:iterate>
                                  <p:childTnLst>
                                    <p:set>
                                      <p:cBhvr>
                                        <p:cTn id="27" dur="1" fill="hold">
                                          <p:stCondLst>
                                            <p:cond delay="0"/>
                                          </p:stCondLst>
                                        </p:cTn>
                                        <p:tgtEl>
                                          <p:spTgt spid="5">
                                            <p:txEl>
                                              <p:pRg st="2" end="2"/>
                                            </p:txEl>
                                          </p:spTgt>
                                        </p:tgtEl>
                                        <p:attrNameLst>
                                          <p:attrName>style.visibility</p:attrName>
                                        </p:attrNameLst>
                                      </p:cBhvr>
                                      <p:to>
                                        <p:strVal val="visible"/>
                                      </p:to>
                                    </p:set>
                                    <p:anim calcmode="lin" valueType="num">
                                      <p:cBhvr>
                                        <p:cTn id="28" dur="1000" fill="hold"/>
                                        <p:tgtEl>
                                          <p:spTgt spid="5">
                                            <p:txEl>
                                              <p:pRg st="2" end="2"/>
                                            </p:txEl>
                                          </p:spTgt>
                                        </p:tgtEl>
                                        <p:attrNameLst>
                                          <p:attrName>ppt_w</p:attrName>
                                        </p:attrNameLst>
                                      </p:cBhvr>
                                      <p:tavLst>
                                        <p:tav tm="0">
                                          <p:val>
                                            <p:fltVal val="0"/>
                                          </p:val>
                                        </p:tav>
                                        <p:tav tm="100000">
                                          <p:val>
                                            <p:strVal val="#ppt_w"/>
                                          </p:val>
                                        </p:tav>
                                      </p:tavLst>
                                    </p:anim>
                                    <p:anim calcmode="lin" valueType="num">
                                      <p:cBhvr>
                                        <p:cTn id="29" dur="1000" fill="hold"/>
                                        <p:tgtEl>
                                          <p:spTgt spid="5">
                                            <p:txEl>
                                              <p:pRg st="2" end="2"/>
                                            </p:txEl>
                                          </p:spTgt>
                                        </p:tgtEl>
                                        <p:attrNameLst>
                                          <p:attrName>ppt_h</p:attrName>
                                        </p:attrNameLst>
                                      </p:cBhvr>
                                      <p:tavLst>
                                        <p:tav tm="0">
                                          <p:val>
                                            <p:fltVal val="0"/>
                                          </p:val>
                                        </p:tav>
                                        <p:tav tm="100000">
                                          <p:val>
                                            <p:strVal val="#ppt_h"/>
                                          </p:val>
                                        </p:tav>
                                      </p:tavLst>
                                    </p:anim>
                                    <p:anim calcmode="lin" valueType="num">
                                      <p:cBhvr>
                                        <p:cTn id="30" dur="1000" fill="hold"/>
                                        <p:tgtEl>
                                          <p:spTgt spid="5">
                                            <p:txEl>
                                              <p:pRg st="2" end="2"/>
                                            </p:txEl>
                                          </p:spTgt>
                                        </p:tgtEl>
                                        <p:attrNameLst>
                                          <p:attrName>style.rotation</p:attrName>
                                        </p:attrNameLst>
                                      </p:cBhvr>
                                      <p:tavLst>
                                        <p:tav tm="0">
                                          <p:val>
                                            <p:fltVal val="90"/>
                                          </p:val>
                                        </p:tav>
                                        <p:tav tm="100000">
                                          <p:val>
                                            <p:fltVal val="0"/>
                                          </p:val>
                                        </p:tav>
                                      </p:tavLst>
                                    </p:anim>
                                    <p:animEffect transition="in" filter="fade">
                                      <p:cBhvr>
                                        <p:cTn id="31" dur="1000"/>
                                        <p:tgtEl>
                                          <p:spTgt spid="5">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31" presetClass="entr" presetSubtype="0" fill="hold" grpId="0" nodeType="clickEffect">
                                  <p:stCondLst>
                                    <p:cond delay="0"/>
                                  </p:stCondLst>
                                  <p:iterate type="lt">
                                    <p:tmPct val="5000"/>
                                  </p:iterate>
                                  <p:childTnLst>
                                    <p:set>
                                      <p:cBhvr>
                                        <p:cTn id="35" dur="1" fill="hold">
                                          <p:stCondLst>
                                            <p:cond delay="0"/>
                                          </p:stCondLst>
                                        </p:cTn>
                                        <p:tgtEl>
                                          <p:spTgt spid="5">
                                            <p:txEl>
                                              <p:pRg st="3" end="3"/>
                                            </p:txEl>
                                          </p:spTgt>
                                        </p:tgtEl>
                                        <p:attrNameLst>
                                          <p:attrName>style.visibility</p:attrName>
                                        </p:attrNameLst>
                                      </p:cBhvr>
                                      <p:to>
                                        <p:strVal val="visible"/>
                                      </p:to>
                                    </p:set>
                                    <p:anim calcmode="lin" valueType="num">
                                      <p:cBhvr>
                                        <p:cTn id="36" dur="1000" fill="hold"/>
                                        <p:tgtEl>
                                          <p:spTgt spid="5">
                                            <p:txEl>
                                              <p:pRg st="3" end="3"/>
                                            </p:txEl>
                                          </p:spTgt>
                                        </p:tgtEl>
                                        <p:attrNameLst>
                                          <p:attrName>ppt_w</p:attrName>
                                        </p:attrNameLst>
                                      </p:cBhvr>
                                      <p:tavLst>
                                        <p:tav tm="0">
                                          <p:val>
                                            <p:fltVal val="0"/>
                                          </p:val>
                                        </p:tav>
                                        <p:tav tm="100000">
                                          <p:val>
                                            <p:strVal val="#ppt_w"/>
                                          </p:val>
                                        </p:tav>
                                      </p:tavLst>
                                    </p:anim>
                                    <p:anim calcmode="lin" valueType="num">
                                      <p:cBhvr>
                                        <p:cTn id="37" dur="1000" fill="hold"/>
                                        <p:tgtEl>
                                          <p:spTgt spid="5">
                                            <p:txEl>
                                              <p:pRg st="3" end="3"/>
                                            </p:txEl>
                                          </p:spTgt>
                                        </p:tgtEl>
                                        <p:attrNameLst>
                                          <p:attrName>ppt_h</p:attrName>
                                        </p:attrNameLst>
                                      </p:cBhvr>
                                      <p:tavLst>
                                        <p:tav tm="0">
                                          <p:val>
                                            <p:fltVal val="0"/>
                                          </p:val>
                                        </p:tav>
                                        <p:tav tm="100000">
                                          <p:val>
                                            <p:strVal val="#ppt_h"/>
                                          </p:val>
                                        </p:tav>
                                      </p:tavLst>
                                    </p:anim>
                                    <p:anim calcmode="lin" valueType="num">
                                      <p:cBhvr>
                                        <p:cTn id="38" dur="1000" fill="hold"/>
                                        <p:tgtEl>
                                          <p:spTgt spid="5">
                                            <p:txEl>
                                              <p:pRg st="3" end="3"/>
                                            </p:txEl>
                                          </p:spTgt>
                                        </p:tgtEl>
                                        <p:attrNameLst>
                                          <p:attrName>style.rotation</p:attrName>
                                        </p:attrNameLst>
                                      </p:cBhvr>
                                      <p:tavLst>
                                        <p:tav tm="0">
                                          <p:val>
                                            <p:fltVal val="90"/>
                                          </p:val>
                                        </p:tav>
                                        <p:tav tm="100000">
                                          <p:val>
                                            <p:fltVal val="0"/>
                                          </p:val>
                                        </p:tav>
                                      </p:tavLst>
                                    </p:anim>
                                    <p:animEffect transition="in" filter="fade">
                                      <p:cBhvr>
                                        <p:cTn id="39" dur="10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outs:outSpaceData xmlns:outs="http://schemas.microsoft.com/office/2009/outspace/metadata">
  <outs:relatedDates>
    <outs:relatedDate>
      <outs:type>3</outs:type>
      <outs:displayName>Last Modified</outs:displayName>
      <outs:dateTime>2010-06-16T15:34:46Z</outs:dateTime>
      <outs:isPinned>true</outs:isPinned>
    </outs:relatedDate>
    <outs:relatedDate>
      <outs:type>2</outs:type>
      <outs:displayName>Created</outs:displayName>
      <outs:dateTime>2010-06-12T13:40:57Z</outs:dateTime>
      <outs:isPinned>true</outs:isPinned>
    </outs:relatedDate>
    <outs:relatedDate>
      <outs:type>4</outs:type>
      <outs:displayName>Last Printed</outs:displayName>
      <outs:dateTime/>
      <outs:isPinned>true</outs:isPinned>
    </outs:relatedDate>
  </outs:relatedDates>
  <outs:relatedDocuments>
    <outs:relatedDocument>
      <outs:type>2</outs:type>
      <outs:displayName>Other documents in current folder</outs:displayName>
      <outs:uri/>
      <outs:isPinned>true</outs:isPinned>
    </outs:relatedDocument>
  </outs:relatedDocuments>
  <outs:relatedPeople>
    <outs:relatedPeopleItem>
      <outs:category>Author</outs:category>
      <outs:people>
        <outs:relatedPerson>
          <outs:displayName>hj</outs:displayName>
          <outs:accountName/>
        </outs:relatedPerson>
      </outs:people>
      <outs:source>0</outs:source>
      <outs:isPinned>true</outs:isPinned>
    </outs:relatedPeopleItem>
    <outs:relatedPeopleItem>
      <outs:category>Last modified by</outs:category>
      <outs:people>
        <outs:relatedPerson>
          <outs:displayName>hj</outs:displayName>
          <outs:accountName/>
        </outs:relatedPerson>
      </outs:people>
      <outs:source>0</outs:source>
      <outs:isPinned>true</outs:isPinned>
    </outs:relatedPeopleItem>
    <outs:relatedPeopleItem>
      <outs:category>Manager</outs:category>
      <outs:people/>
      <outs:source>0</outs:source>
      <outs:isPinned>false</outs:isPinned>
    </outs:relatedPeopleItem>
  </outs:relatedPeople>
  <propertyMetadataList xmlns="http://schemas.microsoft.com/office/2009/outspace/metadata">
    <propertyMetadata>
      <type>0</type>
      <propertyId>2228224</propertyId>
      <propertyName/>
      <isPinned>true</isPinned>
    </propertyMetadata>
    <propertyMetadata>
      <type>0</type>
      <propertyId>1114115</propertyId>
      <propertyName/>
      <isPinned>true</isPinned>
    </propertyMetadata>
    <propertyMetadata>
      <type>0</type>
      <propertyId>1114117</propertyId>
      <propertyName/>
      <isPinned>true</isPinned>
    </propertyMetadata>
    <propertyMetadata>
      <type>0</type>
      <propertyId>589825</propertyId>
      <propertyName/>
      <isPinned>false</isPinned>
    </propertyMetadata>
    <propertyMetadata>
      <type>0</type>
      <propertyId>1114116</propertyId>
      <propertyName/>
      <isPinned>false</isPinned>
    </propertyMetadata>
    <propertyMetadata>
      <type>0</type>
      <propertyId>14</propertyId>
      <propertyName/>
      <isPinned>true</isPinned>
    </propertyMetadata>
    <propertyMetadata>
      <type>0</type>
      <propertyId>8</propertyId>
      <propertyName/>
      <isPinned>true</isPinned>
    </propertyMetadata>
    <propertyMetadata>
      <type>0</type>
      <propertyId>6</propertyId>
      <propertyName/>
      <isPinned>false</isPinned>
    </propertyMetadata>
    <propertyMetadata>
      <type>0</type>
      <propertyId>1114118</propertyId>
      <propertyName/>
      <isPinned>false</isPinned>
    </propertyMetadata>
    <propertyMetadata>
      <type>0</type>
      <propertyId>1179649</propertyId>
      <propertyName/>
      <isPinned>false</isPinned>
    </propertyMetadata>
    <propertyMetadata>
      <type>0</type>
      <propertyId>655365</propertyId>
      <propertyName/>
      <isPinned>false</isPinned>
    </propertyMetadata>
    <propertyMetadata>
      <type>0</type>
      <propertyId>1</propertyId>
      <propertyName/>
      <isPinned>false</isPinned>
    </propertyMetadata>
    <propertyMetadata>
      <type>0</type>
      <propertyId>0</propertyId>
      <propertyName/>
      <isPinned>true</isPinned>
    </propertyMetadata>
    <propertyMetadata>
      <type>0</type>
      <propertyId>13</propertyId>
      <propertyName/>
      <isPinned>false</isPinned>
    </propertyMetadata>
    <propertyMetadata>
      <type>0</type>
      <propertyId>1179653</propertyId>
      <propertyName/>
      <isPinned>false</isPinned>
    </propertyMetadata>
    <propertyMetadata>
      <type>0</type>
      <propertyId>22</propertyId>
      <propertyName/>
      <isPinned>false</isPinned>
    </propertyMetadata>
  </propertyMetadataList>
  <outs:corruptMetadataWasLost/>
</outs:outSpaceData>
</file>

<file path=customXml/itemProps1.xml><?xml version="1.0" encoding="utf-8"?>
<ds:datastoreItem xmlns:ds="http://schemas.openxmlformats.org/officeDocument/2006/customXml" ds:itemID="{BBABE1E1-30CD-42EE-8667-7818C488F578}">
  <ds:schemaRefs>
    <ds:schemaRef ds:uri="http://schemas.microsoft.com/office/2009/outspace/metadata"/>
  </ds:schemaRefs>
</ds:datastoreItem>
</file>

<file path=docProps/app.xml><?xml version="1.0" encoding="utf-8"?>
<Properties xmlns="http://schemas.openxmlformats.org/officeDocument/2006/extended-properties" xmlns:vt="http://schemas.openxmlformats.org/officeDocument/2006/docPropsVTypes">
  <Template>Trek</Template>
  <TotalTime>70</TotalTime>
  <Words>1611</Words>
  <Application>Microsoft Office PowerPoint</Application>
  <PresentationFormat>On-screen Show (4:3)</PresentationFormat>
  <Paragraphs>22</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B Mitra</vt:lpstr>
      <vt:lpstr>Franklin Gothic Book</vt:lpstr>
      <vt:lpstr>Franklin Gothic Medium</vt:lpstr>
      <vt:lpstr>Tahoma</vt:lpstr>
      <vt:lpstr>Wingdings 2</vt:lpstr>
      <vt:lpstr>Trek</vt:lpstr>
      <vt:lpstr>بنام خدا</vt:lpstr>
      <vt:lpstr>درس بیست و چهارم  جنگ تحمیلی رژیم بعثی حاکم بر عراق علیه ایران  </vt:lpstr>
      <vt:lpstr>جنگ تحميلی عراق عليه ايران</vt:lpstr>
      <vt:lpstr>با وقوع انقلاب اسلامی در ايران و تضعيف ارتش و نيروهای مسلح و بروز بحران های داخلی، رژيم عراق تصور کرد که زمينه ی خوبی برای تجاوز به ميهن ما فراهم شده است و به دليل وقوع انقلاب، کشور آمادگی رويارويی با جنگ خارجی را ندارد. همانند تمام انقلا بهای جهان، شرايط ويژ هی پس از انقلاب، حکومت اسلامی را با مسائل و مشکلات زيادی مواجه ساخته بود. به همين دليل دولت مردان عراقی گمان می کردند با حمله ی همه جانبه به ايران می توانند، در کمترين زمان ممکن، به اهداف از پيش تعيين شده ی خود برسند. آن ها در حمله عليه ايران، از حمايت مادی و معنوی برخی کشورهای عربی و نيز قدرت های بزرگ نظير آمريکا، فرانسه، انگليس و شوروی سابق برخوردار بودند. در تمام طول سال های جنگ نيز ميزان حمايت هايی که از عراق می شد، رو به افزايش گذاشت؛ چنان که صدام حسين از پيشرفت هترين سلا حهای جنگی روز دنيا، حتی سلا حهای ممنوع هی شيميايی نيز برخوردار شد و همه ی آن ها را عليه ملت ايران به کار برد. بنابراين رژيم متجاوز عراق با پشتگرمی و حمايت کشورهای ديگر، به تهاجمی هم هجانبه عليه ايران دست زد. از آن جا که ايران هنوز آمادگی کافی برای مواجهه با جنگی بزرگ را نداشت، نيروهای زمينی عراق موفق شدند به سرعت از مرزها بگذرند و با کشتار مردم بی گناه و اسارت آن ها، بخش هايی از مناطق غربی و جنوبی کشور را اشغال کنند. ارتش عراق قسمت هايی از استان های کرمانشاه، ايلام، کردستان و خوزستان را به تصرف خود درآورد؛ خرمشهر به اشغال آن ها درآمد و شهر آبادان نيز محاصره شد. </vt:lpstr>
      <vt:lpstr>ايرانيان بسيج می شوند</vt:lpstr>
      <vt:lpstr>صدام و حاميانش در جست وجوی چاره</vt:lpstr>
      <vt:lpstr>حمله ی موشکی عراق به شهرهای ايران</vt:lpstr>
      <vt:lpstr>قطع نامه ی ۵۹۸</vt:lpstr>
      <vt:lpstr>ارتحال امام خمينی و رهبری آيت الله خامنه ای</vt:lpstr>
      <vt:lpstr>شايستگی علمی و مراتب تقوای آيت الله خامنه ای، سابق هی طولانی متابعت و همراهی ايشان با امام خمينی از آغاز نهضت و توانمندی های مديريتی ايشان که در جريان تصدی دو دوره رياست جمهوری در دورانی سخت و طوفانی پس از انقلاب، به اثبات رسيده بود، موجب شد نام هيچ کس ديگری در مُباحثات مجلس خبرگان رهبری مطرح نشود. از اين رو، جامعيت و کفايت ايشان مورد تأييد خبرگان ملت ايران قرار گرفت. اين انتخاب سريع و قاطع با توجه به شناخت عمومی مردم ايران از کفايت و شايستگی ايشان، هم چنين باعث شد که نگرانی مردم ايران و ساير علاقه مندان به انقلاب اسلامی در سراسر جهان از فقدان امام خمينی، برطرف شود و نسبت به استمرار قدرتمندان هی نظام جمهوری اسلامی، آرامش و اعتماد عمومی حاصل گردد. حضرت آيت الله خامنه ای در اولين پيام ها و بيانات خود اعلام نمودند که هدف و راه امام خمينی را به دقت دنبال خواهيم کرد. به اين ترتيب، مردم ايران که به رهبری امام، انقلاب اسلامی را شکل داده و با همه ی وجود از آن حراست کرده بودند، پس از رحلت امام با بيعت با آيت الله خامنه ای، بر استمرار و ادامه ی آن عملاً تأکيد کردند.</vt:lpstr>
      <vt:lpstr>پرسش های نمونه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به نام یگانه معبود دو عالم درس 24 تاریخ</dc:title>
  <dc:creator>hj</dc:creator>
  <cp:lastModifiedBy>Windows User</cp:lastModifiedBy>
  <cp:revision>31</cp:revision>
  <dcterms:created xsi:type="dcterms:W3CDTF">2010-06-12T13:40:57Z</dcterms:created>
  <dcterms:modified xsi:type="dcterms:W3CDTF">2020-02-23T11:32:48Z</dcterms:modified>
</cp:coreProperties>
</file>