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70" r:id="rId2"/>
    <p:sldId id="256" r:id="rId3"/>
    <p:sldId id="257" r:id="rId4"/>
    <p:sldId id="258" r:id="rId5"/>
    <p:sldId id="259" r:id="rId6"/>
    <p:sldId id="260" r:id="rId7"/>
    <p:sldId id="261" r:id="rId8"/>
    <p:sldId id="262" r:id="rId9"/>
    <p:sldId id="263" r:id="rId10"/>
    <p:sldId id="264" r:id="rId11"/>
    <p:sldId id="265" r:id="rId12"/>
    <p:sldId id="266" r:id="rId13"/>
    <p:sldId id="267"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BB7DCC5-A31D-4D48-B737-1006C2188423}" type="datetimeFigureOut">
              <a:rPr lang="en-US" smtClean="0"/>
              <a:t>4/29/2020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C3FA9B-6BC9-4EE6-814B-5F2E9D5D693F}"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B7DCC5-A31D-4D48-B737-1006C2188423}" type="datetimeFigureOut">
              <a:rPr lang="en-US" smtClean="0"/>
              <a:t>4/29/2020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C3FA9B-6BC9-4EE6-814B-5F2E9D5D693F}" type="slidenum">
              <a:rPr lang="en-US" smtClean="0"/>
              <a:t>‹#›</a:t>
            </a:fld>
            <a:endParaRPr lang="en-US"/>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B7DCC5-A31D-4D48-B737-1006C2188423}" type="datetimeFigureOut">
              <a:rPr lang="en-US" smtClean="0"/>
              <a:t>4/29/2020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C3FA9B-6BC9-4EE6-814B-5F2E9D5D693F}"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FBB7DCC5-A31D-4D48-B737-1006C2188423}" type="datetimeFigureOut">
              <a:rPr lang="en-US" smtClean="0"/>
              <a:t>4/29/2020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C3FA9B-6BC9-4EE6-814B-5F2E9D5D693F}" type="slidenum">
              <a:rPr lang="en-US" smtClean="0"/>
              <a:t>‹#›</a:t>
            </a:fld>
            <a:endParaRPr lang="en-US"/>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BB7DCC5-A31D-4D48-B737-1006C2188423}" type="datetimeFigureOut">
              <a:rPr lang="en-US" smtClean="0"/>
              <a:t>4/29/2020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1C3FA9B-6BC9-4EE6-814B-5F2E9D5D693F}"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BB7DCC5-A31D-4D48-B737-1006C2188423}" type="datetimeFigureOut">
              <a:rPr lang="en-US" smtClean="0"/>
              <a:t>4/29/2020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1C3FA9B-6BC9-4EE6-814B-5F2E9D5D693F}"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FBB7DCC5-A31D-4D48-B737-1006C2188423}" type="datetimeFigureOut">
              <a:rPr lang="en-US" smtClean="0"/>
              <a:t>4/29/2020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1C3FA9B-6BC9-4EE6-814B-5F2E9D5D693F}"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FBB7DCC5-A31D-4D48-B737-1006C2188423}" type="datetimeFigureOut">
              <a:rPr lang="en-US" smtClean="0"/>
              <a:t>4/29/2020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C3FA9B-6BC9-4EE6-814B-5F2E9D5D693F}" type="slidenum">
              <a:rPr lang="en-US" smtClean="0"/>
              <a:t>‹#›</a:t>
            </a:fld>
            <a:endParaRPr lang="en-US"/>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B7DCC5-A31D-4D48-B737-1006C2188423}" type="datetimeFigureOut">
              <a:rPr lang="en-US" smtClean="0"/>
              <a:t>4/29/2020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C3FA9B-6BC9-4EE6-814B-5F2E9D5D693F}" type="slidenum">
              <a:rPr lang="en-US" smtClean="0"/>
              <a:t>‹#›</a:t>
            </a:fld>
            <a:endParaRPr lang="en-US"/>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B7DCC5-A31D-4D48-B737-1006C2188423}" type="datetimeFigureOut">
              <a:rPr lang="en-US" smtClean="0"/>
              <a:t>4/29/2020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C3FA9B-6BC9-4EE6-814B-5F2E9D5D693F}"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FBB7DCC5-A31D-4D48-B737-1006C2188423}" type="datetimeFigureOut">
              <a:rPr lang="en-US" smtClean="0"/>
              <a:t>4/29/2020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C3FA9B-6BC9-4EE6-814B-5F2E9D5D693F}" type="slidenum">
              <a:rPr lang="en-US" smtClean="0"/>
              <a:t>‹#›</a:t>
            </a:fld>
            <a:endParaRPr lang="en-US"/>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FBB7DCC5-A31D-4D48-B737-1006C2188423}" type="datetimeFigureOut">
              <a:rPr lang="en-US" smtClean="0"/>
              <a:t>4/29/2020</a:t>
            </a:fld>
            <a:endParaRPr lang="en-US"/>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US"/>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E1C3FA9B-6BC9-4EE6-814B-5F2E9D5D693F}" type="slidenum">
              <a:rPr lang="en-US" smtClean="0"/>
              <a:t>‹#›</a:t>
            </a:fld>
            <a:endParaRPr lang="en-US"/>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بنام خدا</a:t>
            </a:r>
            <a:endParaRPr lang="en-US" dirty="0"/>
          </a:p>
        </p:txBody>
      </p:sp>
    </p:spTree>
    <p:extLst>
      <p:ext uri="{BB962C8B-B14F-4D97-AF65-F5344CB8AC3E}">
        <p14:creationId xmlns:p14="http://schemas.microsoft.com/office/powerpoint/2010/main" val="2175800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جنگ ودرگیری نظامی</a:t>
            </a:r>
            <a:endParaRPr lang="en-US" dirty="0"/>
          </a:p>
        </p:txBody>
      </p:sp>
    </p:spTree>
    <p:extLst>
      <p:ext uri="{BB962C8B-B14F-4D97-AF65-F5344CB8AC3E}">
        <p14:creationId xmlns:p14="http://schemas.microsoft.com/office/powerpoint/2010/main" val="34623912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normAutofit/>
          </a:bodyPr>
          <a:lstStyle/>
          <a:p>
            <a:pPr algn="r" rtl="1"/>
            <a:r>
              <a:rPr lang="fa-IR" sz="2400" dirty="0" smtClean="0"/>
              <a:t>اول:جنگ ودرگیری نظامی کمتر در کشورهای پیشرفته اتفاق می افتد وبیشتر مرتبط با کشورهای در حال توسعه هستند</a:t>
            </a:r>
          </a:p>
          <a:p>
            <a:pPr marL="0" indent="0" algn="r" rtl="1">
              <a:buNone/>
            </a:pPr>
            <a:endParaRPr lang="fa-IR" sz="2400" dirty="0" smtClean="0"/>
          </a:p>
          <a:p>
            <a:pPr algn="r" rtl="1"/>
            <a:r>
              <a:rPr lang="fa-IR" sz="2400" dirty="0" smtClean="0"/>
              <a:t>دوم:جمع آوری اطلاعات اپیدمیولوژیک به هنگام جنگ تقریبا غیر ممکن است </a:t>
            </a:r>
          </a:p>
          <a:p>
            <a:pPr marL="0" indent="0" algn="r" rtl="1">
              <a:buNone/>
            </a:pPr>
            <a:endParaRPr lang="fa-IR" sz="2400" dirty="0" smtClean="0"/>
          </a:p>
          <a:p>
            <a:pPr algn="r" rtl="1"/>
            <a:r>
              <a:rPr lang="fa-IR" sz="2400" dirty="0" smtClean="0"/>
              <a:t>سوم :طرفهای درگیر سعی میکنند از انتشار آمار واقعی پیرامون کشته شدگان ،معلولان وآسیب دیدگان ناشی از جنگ جلوگیری نموده وآمار را دستکاری کنند </a:t>
            </a:r>
          </a:p>
          <a:p>
            <a:pPr marL="0" indent="0" algn="r" rtl="1">
              <a:buNone/>
            </a:pPr>
            <a:endParaRPr lang="fa-IR" sz="2400" dirty="0" smtClean="0"/>
          </a:p>
          <a:p>
            <a:pPr algn="r" rtl="1"/>
            <a:r>
              <a:rPr lang="fa-IR" sz="2400" dirty="0" smtClean="0"/>
              <a:t>چهارم:در مناطقی که جنگ رخ میدهد نظامهای مراقبتی وپایش سلامت توانایی لازم ،حتی قبل از وقوع جنگ ،برخوردار نمی باشند </a:t>
            </a:r>
          </a:p>
        </p:txBody>
      </p:sp>
      <p:sp>
        <p:nvSpPr>
          <p:cNvPr id="2" name="Title 1"/>
          <p:cNvSpPr>
            <a:spLocks noGrp="1"/>
          </p:cNvSpPr>
          <p:nvPr>
            <p:ph type="title"/>
          </p:nvPr>
        </p:nvSpPr>
        <p:spPr>
          <a:xfrm>
            <a:off x="457200" y="274638"/>
            <a:ext cx="8229600" cy="563562"/>
          </a:xfrm>
        </p:spPr>
        <p:txBody>
          <a:bodyPr>
            <a:normAutofit fontScale="90000"/>
          </a:bodyPr>
          <a:lstStyle/>
          <a:p>
            <a:r>
              <a:rPr lang="fa-IR" dirty="0" smtClean="0">
                <a:solidFill>
                  <a:srgbClr val="FF0000"/>
                </a:solidFill>
              </a:rPr>
              <a:t>چند نکته</a:t>
            </a:r>
            <a:endParaRPr lang="en-US" dirty="0">
              <a:solidFill>
                <a:srgbClr val="FF0000"/>
              </a:solidFill>
            </a:endParaRPr>
          </a:p>
        </p:txBody>
      </p:sp>
    </p:spTree>
    <p:extLst>
      <p:ext uri="{BB962C8B-B14F-4D97-AF65-F5344CB8AC3E}">
        <p14:creationId xmlns:p14="http://schemas.microsoft.com/office/powerpoint/2010/main" val="35324548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algn="r" rtl="1"/>
            <a:r>
              <a:rPr lang="fa-IR" sz="2400" dirty="0" smtClean="0"/>
              <a:t>سازمان بهداشت جهانی جنگ را یکی از انواع خشونت دسته جمعی طبقه بندی میکند.که با استفاده از ابزاری از خشونت بر ضد یک گروه یا مجموعه ای از افراد اطلاق می شود که با هدف دست یابی به خواسته های سیاسی،اقتصادی و اجتماعی مشخص صورت میگیرد </a:t>
            </a:r>
          </a:p>
          <a:p>
            <a:pPr algn="r" rtl="1"/>
            <a:r>
              <a:rPr lang="fa-IR" sz="2400" dirty="0" smtClean="0"/>
              <a:t>در این طبقه بندی تروریسم ،نسل کشی ،شکنجه وموضوعاتی از این قبیل قرار میگیرند </a:t>
            </a:r>
          </a:p>
          <a:p>
            <a:pPr algn="r" rtl="1"/>
            <a:r>
              <a:rPr lang="fa-IR" sz="2400" dirty="0" smtClean="0"/>
              <a:t>جنگ را معمولا درگیری بین دولتها یا گروههای سیاسی در نظر میگیرند </a:t>
            </a:r>
          </a:p>
          <a:p>
            <a:pPr algn="r" rtl="1"/>
            <a:r>
              <a:rPr lang="fa-IR" sz="2400" dirty="0" smtClean="0"/>
              <a:t>به طور دقیق نمی توان مشخص کرد که یک درگیری باید چه مدت زمان باید طول بکشد یا منجر به از بین رفتن چند نفر شود تا بتوان لقبر جنگ را به آن داد از این رو واژه درگیری نظامی بیشتر مورد استفاده است  </a:t>
            </a:r>
            <a:endParaRPr lang="en-US" sz="2400" dirty="0"/>
          </a:p>
        </p:txBody>
      </p:sp>
      <p:sp>
        <p:nvSpPr>
          <p:cNvPr id="2" name="Title 1"/>
          <p:cNvSpPr>
            <a:spLocks noGrp="1"/>
          </p:cNvSpPr>
          <p:nvPr>
            <p:ph type="title"/>
          </p:nvPr>
        </p:nvSpPr>
        <p:spPr/>
        <p:txBody>
          <a:bodyPr/>
          <a:lstStyle/>
          <a:p>
            <a:r>
              <a:rPr lang="fa-IR" dirty="0" smtClean="0"/>
              <a:t>تعریف </a:t>
            </a:r>
            <a:endParaRPr lang="en-US" dirty="0"/>
          </a:p>
        </p:txBody>
      </p:sp>
    </p:spTree>
    <p:extLst>
      <p:ext uri="{BB962C8B-B14F-4D97-AF65-F5344CB8AC3E}">
        <p14:creationId xmlns:p14="http://schemas.microsoft.com/office/powerpoint/2010/main" val="1598745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r>
              <a:rPr lang="fa-IR" dirty="0" smtClean="0"/>
              <a:t>در قرن 16(1/6میلیون نفر )</a:t>
            </a:r>
          </a:p>
          <a:p>
            <a:pPr algn="r" rtl="1"/>
            <a:r>
              <a:rPr lang="fa-IR" dirty="0" smtClean="0"/>
              <a:t>در قرن 17(7میلیون نفر )</a:t>
            </a:r>
          </a:p>
          <a:p>
            <a:pPr algn="r" rtl="1"/>
            <a:r>
              <a:rPr lang="fa-IR" dirty="0" smtClean="0"/>
              <a:t>در قرن 18(19/4میلیون نفر )</a:t>
            </a:r>
          </a:p>
          <a:p>
            <a:pPr algn="r" rtl="1"/>
            <a:r>
              <a:rPr lang="fa-IR" dirty="0" smtClean="0"/>
              <a:t>در قرن بیستم 109/7میلیون نفر)</a:t>
            </a:r>
          </a:p>
          <a:p>
            <a:pPr algn="r" rtl="1"/>
            <a:r>
              <a:rPr lang="fa-IR" dirty="0" smtClean="0"/>
              <a:t>این درگیریها بیشتر گریبانگیر افراد غیر نظامی به ویژه زنان وکودکان می گردد </a:t>
            </a:r>
          </a:p>
          <a:p>
            <a:pPr algn="r" rtl="1"/>
            <a:r>
              <a:rPr lang="fa-IR" dirty="0" smtClean="0"/>
              <a:t>60% این مزگها در قرن بیستم در افراد غیر نظامی رخ داده است </a:t>
            </a:r>
            <a:endParaRPr lang="en-US" dirty="0"/>
          </a:p>
        </p:txBody>
      </p:sp>
      <p:sp>
        <p:nvSpPr>
          <p:cNvPr id="2" name="Title 1"/>
          <p:cNvSpPr>
            <a:spLocks noGrp="1"/>
          </p:cNvSpPr>
          <p:nvPr>
            <p:ph type="title"/>
          </p:nvPr>
        </p:nvSpPr>
        <p:spPr/>
        <p:txBody>
          <a:bodyPr>
            <a:normAutofit fontScale="90000"/>
          </a:bodyPr>
          <a:lstStyle/>
          <a:p>
            <a:r>
              <a:rPr lang="fa-IR" dirty="0" smtClean="0"/>
              <a:t>اپیدمیولوژی جنگ ودر گیری نظامی در جهان </a:t>
            </a:r>
            <a:endParaRPr lang="en-US" dirty="0"/>
          </a:p>
        </p:txBody>
      </p:sp>
    </p:spTree>
    <p:extLst>
      <p:ext uri="{BB962C8B-B14F-4D97-AF65-F5344CB8AC3E}">
        <p14:creationId xmlns:p14="http://schemas.microsoft.com/office/powerpoint/2010/main" val="33210563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r" rtl="1"/>
            <a:r>
              <a:rPr lang="fa-IR" sz="2400" dirty="0" smtClean="0"/>
              <a:t>کشته شدن نزدیک به 10میلیون سرخ پوست آمریکایی به دست اروپاییان  ومرگ میلیونها سیاه پوست آفریقایی در جریان برده داری از مهمترین موارد درگیری نظامی در قرن نوزدهم می باشد </a:t>
            </a:r>
          </a:p>
          <a:p>
            <a:pPr algn="r" rtl="1"/>
            <a:r>
              <a:rPr lang="fa-IR" sz="2400" dirty="0" smtClean="0"/>
              <a:t>در قرن بیستم دو جنگ جهانی بزرگ مردم کره زمین را تهدید کرد </a:t>
            </a:r>
          </a:p>
          <a:p>
            <a:pPr algn="r" rtl="1"/>
            <a:r>
              <a:rPr lang="fa-IR" sz="2400" dirty="0" smtClean="0"/>
              <a:t>از پایان جنگ جهانی دوم تا سال2000  نزدیک به 190درگیری نظامی رخ داده است که حدود یک چهارم آن بین دولتها ی مختلف وباقی آن در درون یک کشور اتفاق افتاده است </a:t>
            </a:r>
          </a:p>
          <a:p>
            <a:pPr algn="r" rtl="1"/>
            <a:r>
              <a:rPr lang="fa-IR" sz="2400" dirty="0" smtClean="0"/>
              <a:t>درگیری نظامی در ویتنام ودرگیریهای داخلی در افغانستان وآنگولا از مهمترین درگیریهای نظامی طولانی در قرن بیستم است </a:t>
            </a:r>
            <a:endParaRPr lang="en-US" sz="2400" dirty="0"/>
          </a:p>
        </p:txBody>
      </p:sp>
      <p:sp>
        <p:nvSpPr>
          <p:cNvPr id="2" name="Title 1"/>
          <p:cNvSpPr>
            <a:spLocks noGrp="1"/>
          </p:cNvSpPr>
          <p:nvPr>
            <p:ph type="title"/>
          </p:nvPr>
        </p:nvSpPr>
        <p:spPr/>
        <p:txBody>
          <a:bodyPr/>
          <a:lstStyle/>
          <a:p>
            <a:r>
              <a:rPr lang="fa-IR" dirty="0" smtClean="0"/>
              <a:t>اپیدمیولوژی </a:t>
            </a:r>
            <a:endParaRPr lang="en-US" dirty="0"/>
          </a:p>
        </p:txBody>
      </p:sp>
    </p:spTree>
    <p:extLst>
      <p:ext uri="{BB962C8B-B14F-4D97-AF65-F5344CB8AC3E}">
        <p14:creationId xmlns:p14="http://schemas.microsoft.com/office/powerpoint/2010/main" val="3643270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algn="r" rtl="1"/>
            <a:r>
              <a:rPr lang="fa-IR" sz="2400" dirty="0" smtClean="0"/>
              <a:t>یکی از طولانی ترین درگیریهای نظامی در قرن بیستم جنگ تحمیلی عراق بر ایران بود که هشت سال طول کشید (1980-1988)</a:t>
            </a:r>
          </a:p>
          <a:p>
            <a:pPr marL="0" indent="0" algn="r" rtl="1">
              <a:buNone/>
            </a:pPr>
            <a:endParaRPr lang="fa-IR" sz="2400" dirty="0" smtClean="0"/>
          </a:p>
          <a:p>
            <a:pPr algn="r" rtl="1"/>
            <a:r>
              <a:rPr lang="fa-IR" sz="2400" dirty="0" smtClean="0"/>
              <a:t>منجر به مرگ 218867از هموطنان شد که 13%آن غیر نظامی ها بودند</a:t>
            </a:r>
          </a:p>
          <a:p>
            <a:pPr marL="0" indent="0" algn="r" rtl="1">
              <a:buNone/>
            </a:pPr>
            <a:endParaRPr lang="fa-IR" sz="2400" dirty="0" smtClean="0"/>
          </a:p>
          <a:p>
            <a:pPr algn="r" rtl="1"/>
            <a:r>
              <a:rPr lang="fa-IR" sz="2400" dirty="0" smtClean="0"/>
              <a:t>398587نفر آسیب دیده جنگی نیاز به مراقبتهای بهداشتی ودرمانی طولانی مدت دارند که 13% آن مربوط به آسیب دیدگان مواجهه شیمیایی می باشد</a:t>
            </a:r>
          </a:p>
          <a:p>
            <a:pPr marL="0" indent="0" algn="r" rtl="1">
              <a:buNone/>
            </a:pPr>
            <a:endParaRPr lang="fa-IR" sz="2400" dirty="0" smtClean="0"/>
          </a:p>
          <a:p>
            <a:pPr algn="r" rtl="1"/>
            <a:r>
              <a:rPr lang="fa-IR" sz="2400" dirty="0" smtClean="0"/>
              <a:t>مقالات مرروری ،پژوهشی وگزارشی از اثرات جنگ در سطح دنیا به چاپ رسیده است(اثرات گازهای شیمیایی ،مشکلات گوناگون جانبازان وگزارش تعداد زخمی ها وکشته شدگان حمله های موشکی ) </a:t>
            </a:r>
          </a:p>
          <a:p>
            <a:pPr algn="r" rtl="1"/>
            <a:endParaRPr lang="en-US" dirty="0"/>
          </a:p>
        </p:txBody>
      </p:sp>
      <p:sp>
        <p:nvSpPr>
          <p:cNvPr id="2" name="Title 1"/>
          <p:cNvSpPr>
            <a:spLocks noGrp="1"/>
          </p:cNvSpPr>
          <p:nvPr>
            <p:ph type="title"/>
          </p:nvPr>
        </p:nvSpPr>
        <p:spPr/>
        <p:txBody>
          <a:bodyPr/>
          <a:lstStyle/>
          <a:p>
            <a:r>
              <a:rPr lang="fa-IR" dirty="0" smtClean="0"/>
              <a:t>اپیدمیولوژی جنگ در ایران </a:t>
            </a:r>
            <a:endParaRPr lang="en-US" dirty="0"/>
          </a:p>
        </p:txBody>
      </p:sp>
    </p:spTree>
    <p:extLst>
      <p:ext uri="{BB962C8B-B14F-4D97-AF65-F5344CB8AC3E}">
        <p14:creationId xmlns:p14="http://schemas.microsoft.com/office/powerpoint/2010/main" val="471687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algn="r" rtl="1"/>
            <a:r>
              <a:rPr lang="fa-IR" sz="2000" dirty="0" smtClean="0"/>
              <a:t>مستقیم ترین اثر جنگ ایجاد مرگ ومیر ،جراحت ومعلولیت می باشد</a:t>
            </a:r>
          </a:p>
          <a:p>
            <a:pPr algn="r" rtl="1"/>
            <a:endParaRPr lang="fa-IR" sz="2000" dirty="0"/>
          </a:p>
          <a:p>
            <a:pPr algn="r" rtl="1"/>
            <a:r>
              <a:rPr lang="fa-IR" sz="2000" dirty="0" smtClean="0"/>
              <a:t>نسبت معلولین به کشته شدگان یک درگیری نظامی بین 1/9-13برابر می تواند متغیر باشد این معلولیت حتی سالها پس از جنگ هم مردم یک کشور را تحت تاثیر قرار می دهد مانند مین های کاشته شده (کشور کامبوج 36هزار نفر پس از جنگ با برخورد مین جان خود را از دست دادند .ودر افغانستان بیش از 30 میلیون مین مورد استفاده قرار گرفت )</a:t>
            </a:r>
          </a:p>
          <a:p>
            <a:pPr algn="r" rtl="1"/>
            <a:endParaRPr lang="fa-IR" sz="2000" dirty="0"/>
          </a:p>
          <a:p>
            <a:pPr algn="r" rtl="1"/>
            <a:r>
              <a:rPr lang="fa-IR" sz="2000" dirty="0" smtClean="0"/>
              <a:t>اثرات غیر مستقیم جنگ مانند آوارگی (که خطر بیماریهای قابل پیشگیری با واکسن مانند سرخک ،کزاز ودیفتری را افزایش می دهد ) وسوءتغذیه وعدم دسترسی به مراقبتهای بهداشتی –درمانی وآب سالم ،سبب مرگ ومیر کودکان ، به ویژه شیر خواران می شود </a:t>
            </a:r>
          </a:p>
          <a:p>
            <a:pPr algn="r" rtl="1"/>
            <a:r>
              <a:rPr lang="fa-IR" sz="2000" dirty="0" smtClean="0"/>
              <a:t>در اوگاندا در مناطق درگیر ی نظامی میزان مرگ ومیر شیر خواران به 600مورد در هر 1000تولد زنده رسید  </a:t>
            </a:r>
            <a:endParaRPr lang="en-US" sz="2000" dirty="0"/>
          </a:p>
        </p:txBody>
      </p:sp>
      <p:sp>
        <p:nvSpPr>
          <p:cNvPr id="2" name="Title 1"/>
          <p:cNvSpPr>
            <a:spLocks noGrp="1"/>
          </p:cNvSpPr>
          <p:nvPr>
            <p:ph type="title"/>
          </p:nvPr>
        </p:nvSpPr>
        <p:spPr/>
        <p:txBody>
          <a:bodyPr/>
          <a:lstStyle/>
          <a:p>
            <a:r>
              <a:rPr lang="fa-IR" dirty="0" smtClean="0"/>
              <a:t>اثرات جنگ بر سلامت مردم </a:t>
            </a:r>
            <a:endParaRPr lang="en-US" dirty="0"/>
          </a:p>
        </p:txBody>
      </p:sp>
    </p:spTree>
    <p:extLst>
      <p:ext uri="{BB962C8B-B14F-4D97-AF65-F5344CB8AC3E}">
        <p14:creationId xmlns:p14="http://schemas.microsoft.com/office/powerpoint/2010/main" val="20603278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normAutofit/>
          </a:bodyPr>
          <a:lstStyle/>
          <a:p>
            <a:pPr algn="r" rtl="1"/>
            <a:r>
              <a:rPr lang="fa-IR" sz="2000" dirty="0" smtClean="0"/>
              <a:t>آوارگی وازدحام جمعیت درمحل های اسکان موجب مواجهه بیشتر با خطرات محیطی وناقلان می گردد و در نتیجه ابتلا به بیماریهای واگیر مانند مالاریا، وبا  واسهال ناشی از شیگلا می شود </a:t>
            </a:r>
          </a:p>
          <a:p>
            <a:pPr algn="r" rtl="1">
              <a:buFont typeface="Wingdings" pitchFamily="2" charset="2"/>
              <a:buChar char="ü"/>
            </a:pPr>
            <a:r>
              <a:rPr lang="fa-IR" sz="2000" dirty="0" smtClean="0">
                <a:solidFill>
                  <a:srgbClr val="0070C0"/>
                </a:solidFill>
              </a:rPr>
              <a:t>مانند اپیدمی مالاریا در کشور جنگ زده اتیوپی وموزامبیک </a:t>
            </a:r>
          </a:p>
          <a:p>
            <a:pPr algn="r" rtl="1">
              <a:buFont typeface="Wingdings" pitchFamily="2" charset="2"/>
              <a:buChar char="ü"/>
            </a:pPr>
            <a:r>
              <a:rPr lang="fa-IR" sz="2000" dirty="0" smtClean="0">
                <a:solidFill>
                  <a:srgbClr val="0070C0"/>
                </a:solidFill>
              </a:rPr>
              <a:t>اپیدمی بیماریهای اسهالی در کشور جنگ زده رواندا </a:t>
            </a:r>
          </a:p>
          <a:p>
            <a:pPr marL="0" indent="0" algn="r" rtl="1">
              <a:buNone/>
            </a:pPr>
            <a:endParaRPr lang="fa-IR" sz="2000" dirty="0" smtClean="0">
              <a:solidFill>
                <a:srgbClr val="0070C0"/>
              </a:solidFill>
            </a:endParaRPr>
          </a:p>
          <a:p>
            <a:pPr algn="r" rtl="1"/>
            <a:r>
              <a:rPr lang="fa-IR" sz="2000" dirty="0" smtClean="0"/>
              <a:t>ابتلا به بیماریهایی مانند سالک ،گزش توسط حشرات ، مارها وعقربها از سایر مخاطرات محیطی ناشی از جنگ می باشند </a:t>
            </a:r>
          </a:p>
          <a:p>
            <a:pPr algn="r" rtl="1"/>
            <a:r>
              <a:rPr lang="fa-IR" sz="2000" dirty="0" smtClean="0"/>
              <a:t>به گسترش بیماریهای مقاربتی هم جنگ دامن میزند مانند </a:t>
            </a:r>
            <a:r>
              <a:rPr lang="en-US" sz="2000" dirty="0" smtClean="0"/>
              <a:t>HIV</a:t>
            </a:r>
            <a:r>
              <a:rPr lang="fa-IR" sz="2000" dirty="0" smtClean="0"/>
              <a:t>(متاسفانه آوارگان جنگی بیشتر مورد آزار وسوءاستفاده جنسی قرار می گیرند و بدلیل فقر رو ،رو به روسپی گری می آورند .</a:t>
            </a:r>
          </a:p>
          <a:p>
            <a:pPr marL="0" indent="0" algn="r" rtl="1">
              <a:buNone/>
            </a:pPr>
            <a:endParaRPr lang="fa-IR" sz="2000" dirty="0" smtClean="0"/>
          </a:p>
          <a:p>
            <a:pPr algn="r" rtl="1"/>
            <a:r>
              <a:rPr lang="fa-IR" sz="2000" dirty="0" smtClean="0"/>
              <a:t>ونیز در زمان جنگ امکان غربالگری خون های تزریق شده از نظر </a:t>
            </a:r>
            <a:r>
              <a:rPr lang="en-US" sz="2000" dirty="0" smtClean="0"/>
              <a:t>HIV</a:t>
            </a:r>
            <a:r>
              <a:rPr lang="fa-IR" sz="2000" dirty="0" smtClean="0"/>
              <a:t>وجود ندارد </a:t>
            </a:r>
          </a:p>
          <a:p>
            <a:pPr algn="r" rtl="1"/>
            <a:endParaRPr lang="fa-IR" sz="2000" dirty="0"/>
          </a:p>
        </p:txBody>
      </p:sp>
      <p:sp>
        <p:nvSpPr>
          <p:cNvPr id="2" name="Title 1"/>
          <p:cNvSpPr>
            <a:spLocks noGrp="1"/>
          </p:cNvSpPr>
          <p:nvPr>
            <p:ph type="title"/>
          </p:nvPr>
        </p:nvSpPr>
        <p:spPr>
          <a:xfrm>
            <a:off x="457200" y="-381000"/>
            <a:ext cx="8229600" cy="304800"/>
          </a:xfrm>
        </p:spPr>
        <p:txBody>
          <a:bodyPr>
            <a:normAutofit fontScale="90000"/>
          </a:bodyPr>
          <a:lstStyle/>
          <a:p>
            <a:endParaRPr lang="en-US" dirty="0"/>
          </a:p>
        </p:txBody>
      </p:sp>
    </p:spTree>
    <p:extLst>
      <p:ext uri="{BB962C8B-B14F-4D97-AF65-F5344CB8AC3E}">
        <p14:creationId xmlns:p14="http://schemas.microsoft.com/office/powerpoint/2010/main" val="26211879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normAutofit/>
          </a:bodyPr>
          <a:lstStyle/>
          <a:p>
            <a:pPr algn="r" rtl="1"/>
            <a:r>
              <a:rPr lang="fa-IR" sz="2000" dirty="0" smtClean="0"/>
              <a:t>تاثیرات مخرب روانی بدلیل جا به جایی جمعیت ، مهاجرت اجباری ،از دست دادن اقوام وآشنایان ،از دست دادن مقام .منزلت اجتماعی ،شکنجه،تجاوز وغارت ،از اثرات جنگ ودر گیری نظامی است </a:t>
            </a:r>
          </a:p>
          <a:p>
            <a:pPr algn="r" rtl="1"/>
            <a:r>
              <a:rPr lang="fa-IR" sz="2000" dirty="0" smtClean="0"/>
              <a:t>واین اثرات در کوتاه مدت وبلند مدت خود را به شکل افسردگی، اضطراب ،رفتارهای ضد اجتماعی ،بیماریهای روان تنی، اعتیاد به الکل ومواد مخدر یا خود کشی نشان می دهد </a:t>
            </a:r>
          </a:p>
          <a:p>
            <a:pPr algn="r" rtl="1"/>
            <a:r>
              <a:rPr lang="fa-IR" sz="2000" dirty="0" smtClean="0"/>
              <a:t>در سریلانکا والسالوادور منجر به افزایش شدید میزانهای خود کشی گردید</a:t>
            </a:r>
          </a:p>
          <a:p>
            <a:pPr algn="r" rtl="1"/>
            <a:endParaRPr lang="fa-IR" sz="2000" dirty="0"/>
          </a:p>
          <a:p>
            <a:pPr algn="r" rtl="1"/>
            <a:r>
              <a:rPr lang="fa-IR" sz="2000" dirty="0" smtClean="0"/>
              <a:t>اثرات مخرب زیست محیطی ناشی ازجنگ بسیار قابل تامل است مانند آلودگی هوا ،آب وخاک  وآلودگی صوتی ،آلودگی ناشی از سوختهای فسیلی هم از تاثیرات مخرب جنگ است </a:t>
            </a:r>
          </a:p>
          <a:p>
            <a:pPr algn="r" rtl="1"/>
            <a:endParaRPr lang="fa-IR" sz="2000" dirty="0"/>
          </a:p>
          <a:p>
            <a:pPr algn="r" rtl="1"/>
            <a:r>
              <a:rPr lang="fa-IR" sz="2000" dirty="0" smtClean="0"/>
              <a:t>مدیریت حمل ودفن اجساد ،همراه با دفع زباله نیز سایرمقوله های بسیار مهم زیست محیطی در طی جنگ ودرگیری نظامی می باشد </a:t>
            </a:r>
            <a:endParaRPr lang="fa-IR" sz="2000" dirty="0"/>
          </a:p>
        </p:txBody>
      </p:sp>
      <p:sp>
        <p:nvSpPr>
          <p:cNvPr id="2" name="Title 1"/>
          <p:cNvSpPr>
            <a:spLocks noGrp="1"/>
          </p:cNvSpPr>
          <p:nvPr>
            <p:ph type="title"/>
          </p:nvPr>
        </p:nvSpPr>
        <p:spPr>
          <a:xfrm>
            <a:off x="457200" y="-731519"/>
            <a:ext cx="8229600" cy="45719"/>
          </a:xfrm>
        </p:spPr>
        <p:txBody>
          <a:bodyPr>
            <a:normAutofit fontScale="90000"/>
          </a:bodyPr>
          <a:lstStyle/>
          <a:p>
            <a:endParaRPr lang="en-US" dirty="0"/>
          </a:p>
        </p:txBody>
      </p:sp>
    </p:spTree>
    <p:extLst>
      <p:ext uri="{BB962C8B-B14F-4D97-AF65-F5344CB8AC3E}">
        <p14:creationId xmlns:p14="http://schemas.microsoft.com/office/powerpoint/2010/main" val="17868822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algn="r" rtl="1"/>
            <a:r>
              <a:rPr lang="fa-IR" sz="2000" dirty="0" smtClean="0"/>
              <a:t>با توجه به نقش قدرتهای بزرگ در ایجاد جنگ ودرگیری نظامی در کشورهای جهان سوم به منظور چپاول وغارت سرمایه های ملی این کشور ها،پیشگیری مرحله اول از درگیری نظامی در این کشورها بسیار مشکل خواهد بود </a:t>
            </a:r>
          </a:p>
          <a:p>
            <a:pPr algn="r" rtl="1"/>
            <a:r>
              <a:rPr lang="fa-IR" sz="2000" dirty="0" smtClean="0"/>
              <a:t>در سال 2002،دولتهای جهان 789میلیارد دلار صرف هزینه های نظامی کرده اند که در این میان کشور ایالات متحده آمریکا به تنهایی با صرف 353 میلیارد دلار ،45%کل هزینه های نظامی جهان را به خود اختصاص داده است </a:t>
            </a:r>
          </a:p>
          <a:p>
            <a:pPr algn="r" rtl="1"/>
            <a:r>
              <a:rPr lang="fa-IR" sz="2000" dirty="0" smtClean="0"/>
              <a:t>کشورهای درگیر جنگ مانند آفریقا مقادیر بسیار جزیی را صرف هزینه های نظامی خود نموده اند </a:t>
            </a:r>
          </a:p>
          <a:p>
            <a:pPr algn="r" rtl="1"/>
            <a:endParaRPr lang="fa-IR" sz="2000" dirty="0"/>
          </a:p>
          <a:p>
            <a:pPr algn="r" rtl="1"/>
            <a:r>
              <a:rPr lang="fa-IR" sz="2000" dirty="0" smtClean="0">
                <a:solidFill>
                  <a:srgbClr val="C00000"/>
                </a:solidFill>
              </a:rPr>
              <a:t>رفع تبعیض وفقر ونابرابری در کشورهای جهان سوم می تواند به عنوان پیشگیری سطح </a:t>
            </a:r>
            <a:r>
              <a:rPr lang="fa-IR" sz="2000" dirty="0" smtClean="0">
                <a:solidFill>
                  <a:srgbClr val="0070C0"/>
                </a:solidFill>
              </a:rPr>
              <a:t>اول </a:t>
            </a:r>
            <a:r>
              <a:rPr lang="fa-IR" sz="2000" dirty="0" smtClean="0">
                <a:solidFill>
                  <a:srgbClr val="C00000"/>
                </a:solidFill>
              </a:rPr>
              <a:t>در نظر گرفته شود </a:t>
            </a:r>
          </a:p>
          <a:p>
            <a:pPr algn="r" rtl="1"/>
            <a:r>
              <a:rPr lang="fa-IR" sz="2000" dirty="0" smtClean="0">
                <a:solidFill>
                  <a:srgbClr val="C00000"/>
                </a:solidFill>
              </a:rPr>
              <a:t>روی کار آمدن حکومتهای مردمی به جای حکومتهای وابسته نیز در کشورهای در حال توسعه می تواند مفید باشد </a:t>
            </a:r>
            <a:endParaRPr lang="en-US" sz="2000" dirty="0">
              <a:solidFill>
                <a:srgbClr val="C00000"/>
              </a:solidFill>
            </a:endParaRPr>
          </a:p>
        </p:txBody>
      </p:sp>
      <p:sp>
        <p:nvSpPr>
          <p:cNvPr id="2" name="Title 1"/>
          <p:cNvSpPr>
            <a:spLocks noGrp="1"/>
          </p:cNvSpPr>
          <p:nvPr>
            <p:ph type="title"/>
          </p:nvPr>
        </p:nvSpPr>
        <p:spPr/>
        <p:txBody>
          <a:bodyPr/>
          <a:lstStyle/>
          <a:p>
            <a:r>
              <a:rPr lang="fa-IR" sz="3600" dirty="0" smtClean="0">
                <a:solidFill>
                  <a:srgbClr val="C00000"/>
                </a:solidFill>
              </a:rPr>
              <a:t>پیشگیری از جنگ  ودرگیری نظامی</a:t>
            </a:r>
            <a:r>
              <a:rPr lang="fa-IR" dirty="0" smtClean="0"/>
              <a:t> </a:t>
            </a:r>
            <a:endParaRPr lang="en-US" dirty="0"/>
          </a:p>
        </p:txBody>
      </p:sp>
    </p:spTree>
    <p:extLst>
      <p:ext uri="{BB962C8B-B14F-4D97-AF65-F5344CB8AC3E}">
        <p14:creationId xmlns:p14="http://schemas.microsoft.com/office/powerpoint/2010/main" val="18128684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sz="2400" dirty="0" smtClean="0"/>
              <a:t>فعالیت سازمانهایی مانند ،عفو بین الملل ،دیده بان حقوق بشر ،پزشکان بدون مرز ونیز مبارزه بین المللی برای جلوگیری از کاربرد مین </a:t>
            </a:r>
          </a:p>
          <a:p>
            <a:pPr algn="r" rtl="1"/>
            <a:endParaRPr lang="fa-IR" sz="2400" dirty="0"/>
          </a:p>
          <a:p>
            <a:pPr algn="r" rtl="1"/>
            <a:r>
              <a:rPr lang="fa-IR" sz="2400" dirty="0" smtClean="0"/>
              <a:t>تلاشهایی برای کاهش شدت درگیریها وتجاوزات به حقوق افراد ساکن در منطقه درگیر به ویژه غیر نظامیان </a:t>
            </a:r>
            <a:endParaRPr lang="en-US" sz="2400" dirty="0"/>
          </a:p>
        </p:txBody>
      </p:sp>
      <p:sp>
        <p:nvSpPr>
          <p:cNvPr id="2" name="Title 1"/>
          <p:cNvSpPr>
            <a:spLocks noGrp="1"/>
          </p:cNvSpPr>
          <p:nvPr>
            <p:ph type="title"/>
          </p:nvPr>
        </p:nvSpPr>
        <p:spPr/>
        <p:txBody>
          <a:bodyPr/>
          <a:lstStyle/>
          <a:p>
            <a:r>
              <a:rPr lang="fa-IR" dirty="0" smtClean="0"/>
              <a:t>پیشگیری سطح دوم</a:t>
            </a:r>
            <a:endParaRPr lang="en-US" dirty="0"/>
          </a:p>
        </p:txBody>
      </p:sp>
    </p:spTree>
    <p:extLst>
      <p:ext uri="{BB962C8B-B14F-4D97-AF65-F5344CB8AC3E}">
        <p14:creationId xmlns:p14="http://schemas.microsoft.com/office/powerpoint/2010/main" val="18220372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r" rtl="1"/>
            <a:r>
              <a:rPr lang="fa-IR" sz="2400" dirty="0" smtClean="0"/>
              <a:t>پس از پایان جنگ وباز سازی مناطق جنگی  ورفع مشکلات مردم </a:t>
            </a:r>
          </a:p>
          <a:p>
            <a:pPr marL="0" indent="0" algn="r" rtl="1">
              <a:buNone/>
            </a:pPr>
            <a:endParaRPr lang="fa-IR" sz="2400" dirty="0" smtClean="0"/>
          </a:p>
          <a:p>
            <a:pPr algn="r" rtl="1"/>
            <a:r>
              <a:rPr lang="fa-IR" sz="2400" dirty="0" smtClean="0"/>
              <a:t>پاکسازی زمینها از مین</a:t>
            </a:r>
          </a:p>
          <a:p>
            <a:pPr marL="0" indent="0" algn="r" rtl="1">
              <a:buNone/>
            </a:pPr>
            <a:r>
              <a:rPr lang="fa-IR" sz="2400" dirty="0" smtClean="0"/>
              <a:t> </a:t>
            </a:r>
          </a:p>
          <a:p>
            <a:pPr algn="r" rtl="1"/>
            <a:r>
              <a:rPr lang="fa-IR" sz="2400" dirty="0" smtClean="0"/>
              <a:t>بازسازی زیر ساختهایی مانند جاده ها، تاسیسات آب وفاضلاب ،نیروگاهها ومراکز بهداشتی درمانی </a:t>
            </a:r>
          </a:p>
          <a:p>
            <a:pPr algn="r" rtl="1"/>
            <a:endParaRPr lang="fa-IR" sz="2400" dirty="0"/>
          </a:p>
          <a:p>
            <a:pPr algn="r" rtl="1"/>
            <a:r>
              <a:rPr lang="fa-IR" sz="2400" dirty="0" smtClean="0"/>
              <a:t>رسیدگی به مسائل ومشکلات مجروحان ومعلولان ناشی از جنگ </a:t>
            </a:r>
            <a:endParaRPr lang="en-US" sz="2400" dirty="0"/>
          </a:p>
        </p:txBody>
      </p:sp>
      <p:sp>
        <p:nvSpPr>
          <p:cNvPr id="2" name="Title 1"/>
          <p:cNvSpPr>
            <a:spLocks noGrp="1"/>
          </p:cNvSpPr>
          <p:nvPr>
            <p:ph type="title"/>
          </p:nvPr>
        </p:nvSpPr>
        <p:spPr/>
        <p:txBody>
          <a:bodyPr/>
          <a:lstStyle/>
          <a:p>
            <a:r>
              <a:rPr lang="fa-IR" dirty="0" smtClean="0"/>
              <a:t>پیشگیری سطح سوم </a:t>
            </a:r>
            <a:endParaRPr lang="en-US" dirty="0"/>
          </a:p>
        </p:txBody>
      </p:sp>
    </p:spTree>
    <p:extLst>
      <p:ext uri="{BB962C8B-B14F-4D97-AF65-F5344CB8AC3E}">
        <p14:creationId xmlns:p14="http://schemas.microsoft.com/office/powerpoint/2010/main" val="352972229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254</TotalTime>
  <Words>1069</Words>
  <Application>Microsoft Office PowerPoint</Application>
  <PresentationFormat>On-screen Show (4:3)</PresentationFormat>
  <Paragraphs>76</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Waveform</vt:lpstr>
      <vt:lpstr>بنام خدا</vt:lpstr>
      <vt:lpstr>جنگ ودرگیری نظامی</vt:lpstr>
      <vt:lpstr>چند نکته</vt:lpstr>
      <vt:lpstr>تعریف </vt:lpstr>
      <vt:lpstr>اپیدمیولوژی جنگ ودر گیری نظامی در جهان </vt:lpstr>
      <vt:lpstr>اپیدمیولوژی </vt:lpstr>
      <vt:lpstr>اپیدمیولوژی جنگ در ایران </vt:lpstr>
      <vt:lpstr>اثرات جنگ بر سلامت مردم </vt:lpstr>
      <vt:lpstr>PowerPoint Presentation</vt:lpstr>
      <vt:lpstr>PowerPoint Presentation</vt:lpstr>
      <vt:lpstr>پیشگیری از جنگ  ودرگیری نظامی </vt:lpstr>
      <vt:lpstr>پیشگیری سطح دوم</vt:lpstr>
      <vt:lpstr>پیشگیری سطح سوم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جنگ ودرگیری نظامی</dc:title>
  <dc:creator>admin</dc:creator>
  <cp:lastModifiedBy>Windows User</cp:lastModifiedBy>
  <cp:revision>24</cp:revision>
  <dcterms:created xsi:type="dcterms:W3CDTF">2020-01-12T05:14:52Z</dcterms:created>
  <dcterms:modified xsi:type="dcterms:W3CDTF">2020-04-28T22:49:29Z</dcterms:modified>
</cp:coreProperties>
</file>