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97"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4" r:id="rId20"/>
    <p:sldId id="275" r:id="rId21"/>
    <p:sldId id="273"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EE4096D7-E89F-48A8-968C-30C224A613E4}" type="datetimeFigureOut">
              <a:rPr lang="en-US" smtClean="0"/>
              <a:pPr/>
              <a:t>5/13/2020</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6C9B1C3D-0D6B-4EF2-AC44-513086242A58}"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EE4096D7-E89F-48A8-968C-30C224A613E4}" type="datetimeFigureOut">
              <a:rPr lang="en-US" smtClean="0"/>
              <a:pPr/>
              <a:t>5/13/2020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6C9B1C3D-0D6B-4EF2-AC44-513086242A58}" type="slidenum">
              <a:rPr lang="en-US" smtClean="0"/>
              <a:pPr/>
              <a:t>‹#›</a:t>
            </a:fld>
            <a:endParaRPr lang="en-US"/>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EE4096D7-E89F-48A8-968C-30C224A613E4}" type="datetimeFigureOut">
              <a:rPr lang="en-US" smtClean="0"/>
              <a:pPr/>
              <a:t>5/13/2020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6C9B1C3D-0D6B-4EF2-AC44-513086242A58}" type="slidenum">
              <a:rPr lang="en-US" smtClean="0"/>
              <a:pPr/>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EE4096D7-E89F-48A8-968C-30C224A613E4}" type="datetimeFigureOut">
              <a:rPr lang="en-US" smtClean="0"/>
              <a:pPr/>
              <a:t>5/13/2020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6C9B1C3D-0D6B-4EF2-AC44-513086242A58}" type="slidenum">
              <a:rPr lang="en-US" smtClean="0"/>
              <a:pPr/>
              <a:t>‹#›</a:t>
            </a:fld>
            <a:endParaRPr lang="en-US"/>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EE4096D7-E89F-48A8-968C-30C224A613E4}" type="datetimeFigureOut">
              <a:rPr lang="en-US" smtClean="0"/>
              <a:pPr/>
              <a:t>5/13/2020</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6C9B1C3D-0D6B-4EF2-AC44-513086242A58}"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EE4096D7-E89F-48A8-968C-30C224A613E4}" type="datetimeFigureOut">
              <a:rPr lang="en-US" smtClean="0"/>
              <a:pPr/>
              <a:t>5/13/2020</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6C9B1C3D-0D6B-4EF2-AC44-513086242A58}" type="slidenum">
              <a:rPr lang="en-US" smtClean="0"/>
              <a:pPr/>
              <a:t>‹#›</a:t>
            </a:fld>
            <a:endParaRPr lang="en-US"/>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EE4096D7-E89F-48A8-968C-30C224A613E4}" type="datetimeFigureOut">
              <a:rPr lang="en-US" smtClean="0"/>
              <a:pPr/>
              <a:t>5/13/2020</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6C9B1C3D-0D6B-4EF2-AC44-513086242A58}"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EE4096D7-E89F-48A8-968C-30C224A613E4}" type="datetimeFigureOut">
              <a:rPr lang="en-US" smtClean="0"/>
              <a:pPr/>
              <a:t>5/13/2020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6C9B1C3D-0D6B-4EF2-AC44-513086242A58}"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EE4096D7-E89F-48A8-968C-30C224A613E4}" type="datetimeFigureOut">
              <a:rPr lang="en-US" smtClean="0"/>
              <a:pPr/>
              <a:t>5/13/2020</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6C9B1C3D-0D6B-4EF2-AC44-513086242A58}" type="slidenum">
              <a:rPr lang="en-US" smtClean="0"/>
              <a:pPr/>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EE4096D7-E89F-48A8-968C-30C224A613E4}" type="datetimeFigureOut">
              <a:rPr lang="en-US" smtClean="0"/>
              <a:pPr/>
              <a:t>5/13/2020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6C9B1C3D-0D6B-4EF2-AC44-513086242A58}"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EE4096D7-E89F-48A8-968C-30C224A613E4}" type="datetimeFigureOut">
              <a:rPr lang="en-US" smtClean="0"/>
              <a:pPr/>
              <a:t>5/13/2020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6C9B1C3D-0D6B-4EF2-AC44-513086242A58}"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EE4096D7-E89F-48A8-968C-30C224A613E4}" type="datetimeFigureOut">
              <a:rPr lang="en-US" smtClean="0"/>
              <a:pPr/>
              <a:t>5/13/2020</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6C9B1C3D-0D6B-4EF2-AC44-513086242A58}"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894620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685800" y="990601"/>
            <a:ext cx="7772400" cy="1219199"/>
          </a:xfrm>
          <a:solidFill>
            <a:schemeClr val="accent3"/>
          </a:solidFill>
        </p:spPr>
        <p:txBody>
          <a:bodyPr/>
          <a:lstStyle/>
          <a:p>
            <a:r>
              <a:rPr lang="fa-IR" dirty="0" smtClean="0"/>
              <a:t>جهانی سازی ومسائل آن:</a:t>
            </a:r>
            <a:endParaRPr lang="en-US" dirty="0"/>
          </a:p>
        </p:txBody>
      </p:sp>
    </p:spTree>
    <p:extLst>
      <p:ext uri="{BB962C8B-B14F-4D97-AF65-F5344CB8AC3E}">
        <p14:creationId xmlns:p14="http://schemas.microsoft.com/office/powerpoint/2010/main" val="37339067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762000"/>
            <a:ext cx="8610600" cy="5715000"/>
          </a:xfrm>
        </p:spPr>
        <p:style>
          <a:lnRef idx="2">
            <a:schemeClr val="accent6"/>
          </a:lnRef>
          <a:fillRef idx="1">
            <a:schemeClr val="lt1"/>
          </a:fillRef>
          <a:effectRef idx="0">
            <a:schemeClr val="accent6"/>
          </a:effectRef>
          <a:fontRef idx="minor">
            <a:schemeClr val="dk1"/>
          </a:fontRef>
        </p:style>
        <p:txBody>
          <a:bodyPr>
            <a:normAutofit/>
          </a:bodyPr>
          <a:lstStyle/>
          <a:p>
            <a:pPr marL="0" indent="0" algn="r">
              <a:buNone/>
            </a:pPr>
            <a:r>
              <a:rPr lang="fa-IR" sz="1600" dirty="0" smtClean="0"/>
              <a:t>شورشها واعتراض هاعلیه  سیاست هاواقدام های سازمانهای جهانی سازی خیلی هم تازگی ندارد،چندین دهه است که مردم ودنیای درحال توسعه هرگاه که برنامه های ریاضت اقتصادی تحمیل شده به آنان زیاده ازحدسخت گیرانه  بوده ،سربه طغیان گذاشته اند امااعتراض هایشان عموما درغرب گوش شنوایی نیافته است به گونه ای که این اعتراض ها صاحبان قدرت رابه تأمل وبازاندیشی واداشته است.حتی سیاستمدارن محافظه کار ازجمله ژاک شیراک ریس جمهور فرانسه درخصوص منافع موعود سازمان جهانسازی روی زندگی آنانی که بیش از همه به آن نیاز دارند ابراز تردید کرده وتقریبا براهمه روشن شده که  یک جای کار می لنگد،چراکه جهانی سازی به مهمترین موضوع زمانه مامبدل شده وهمه جادرسراسر جهان ازآن بحث میشود.</a:t>
            </a:r>
          </a:p>
          <a:p>
            <a:pPr marL="0" indent="0" algn="r">
              <a:buNone/>
            </a:pPr>
            <a:r>
              <a:rPr lang="fa-IR" sz="1600" dirty="0" smtClean="0"/>
              <a:t>جهانی سازی نیرویی است که جنبه های مثبت فراوان دارد:</a:t>
            </a:r>
          </a:p>
          <a:p>
            <a:pPr algn="r" rtl="1">
              <a:buFont typeface="Wingdings" pitchFamily="2" charset="2"/>
              <a:buChar char="v"/>
            </a:pPr>
            <a:r>
              <a:rPr lang="fa-IR" sz="1600" dirty="0" smtClean="0"/>
              <a:t>جهانی سازی سبب شده که افراد عمرطولانی تری بکنند وازرفاه بهتری برخودار باشند</a:t>
            </a:r>
          </a:p>
          <a:p>
            <a:pPr algn="r" rtl="1">
              <a:buFont typeface="Wingdings" pitchFamily="2" charset="2"/>
              <a:buChar char="v"/>
            </a:pPr>
            <a:r>
              <a:rPr lang="fa-IR" sz="1600" dirty="0" smtClean="0"/>
              <a:t>احساس انزوا رادرجهان درحال توسعه تخفیف بخشیده وبه مردم این کشورهاا امکان داده به دانشی دست یابند،که یک قرن پیش حتی دراختیار مرفه ترین افراد هیچ کشوری قرار نداشت.</a:t>
            </a:r>
          </a:p>
          <a:p>
            <a:pPr marL="0" indent="0" algn="r" rtl="1">
              <a:buNone/>
            </a:pPr>
            <a:r>
              <a:rPr lang="fa-IR" sz="1600" dirty="0" smtClean="0"/>
              <a:t>حتی وقتی جهانی سازی جنبه هایی منفی دارد،منافعی هم برآن مترتب است برای مثال،بازار شیرجاماییکا به روی واردات شیر ازآمریکا درسال 1992</a:t>
            </a:r>
          </a:p>
          <a:p>
            <a:pPr algn="r" rtl="1">
              <a:buFont typeface="Wingdings" pitchFamily="2" charset="2"/>
              <a:buChar char="v"/>
            </a:pPr>
            <a:r>
              <a:rPr lang="fa-IR" sz="1600" dirty="0" smtClean="0"/>
              <a:t>کمک های خارجی یکی دیگراز جنبه های دنیای جهانی شده است باوجود عیب ونقص مفید می باشد.مثال:چریک های فیلیپسی،طرح های آبیاری،طرح های آموزشی سوادرابه مناطق روستایی برده.....</a:t>
            </a:r>
          </a:p>
          <a:p>
            <a:pPr algn="r" rtl="1">
              <a:buFont typeface="Wingdings" pitchFamily="2" charset="2"/>
              <a:buChar char="v"/>
            </a:pPr>
            <a:r>
              <a:rPr lang="fa-IR" sz="1600" dirty="0" smtClean="0"/>
              <a:t>طی این جهانی سازی بعضی از فقیرترین کشورهای جهان عملا وضع بدتری پیدا کرده اند. </a:t>
            </a:r>
          </a:p>
          <a:p>
            <a:pPr marL="0" indent="0" algn="r" rtl="1">
              <a:buNone/>
            </a:pPr>
            <a:r>
              <a:rPr lang="fa-IR" sz="1600" b="1" dirty="0" smtClean="0">
                <a:solidFill>
                  <a:schemeClr val="accent3">
                    <a:lumMod val="75000"/>
                  </a:schemeClr>
                </a:solidFill>
              </a:rPr>
              <a:t>اثرات جهانی سازی درکشورهای غربی:</a:t>
            </a:r>
            <a:endParaRPr lang="fa-IR" sz="1600" dirty="0">
              <a:solidFill>
                <a:srgbClr val="002060"/>
              </a:solidFill>
            </a:endParaRPr>
          </a:p>
          <a:p>
            <a:pPr algn="r" rtl="1">
              <a:buFont typeface="Wingdings" pitchFamily="2" charset="2"/>
              <a:buChar char="§"/>
            </a:pPr>
            <a:r>
              <a:rPr lang="fa-IR" sz="1600" dirty="0" smtClean="0">
                <a:solidFill>
                  <a:schemeClr val="tx1"/>
                </a:solidFill>
              </a:rPr>
              <a:t>بانک های غربی  کنترل روی بازارسرمایه درآمریکای لاتین وآسیا راکاهش دادند.</a:t>
            </a:r>
          </a:p>
          <a:p>
            <a:pPr algn="r" rtl="1">
              <a:buFont typeface="Wingdings" pitchFamily="2" charset="2"/>
              <a:buChar char="§"/>
            </a:pPr>
            <a:r>
              <a:rPr lang="fa-IR" sz="1600" dirty="0" smtClean="0">
                <a:solidFill>
                  <a:schemeClr val="tx1"/>
                </a:solidFill>
              </a:rPr>
              <a:t>خروج ناگهانی پول دراین کشورها باعث شد ارزش پولشان سقوط کند ونظام بانکی شان تضعیف شود.</a:t>
            </a:r>
          </a:p>
          <a:p>
            <a:pPr marL="0" indent="0" algn="r" rtl="1">
              <a:buNone/>
            </a:pPr>
            <a:r>
              <a:rPr lang="fa-IR" sz="1600" dirty="0" smtClean="0">
                <a:solidFill>
                  <a:schemeClr val="tx1"/>
                </a:solidFill>
              </a:rPr>
              <a:t>درنتیجه نه فقط آزادساری تجارت،بلکه درهرزمینه دیگر جهانی سازی ،حتی تلاش هایی که ظاهرا بانیت خوبی می باشد نتیجه معکوسی داده است</a:t>
            </a:r>
          </a:p>
        </p:txBody>
      </p:sp>
      <p:sp>
        <p:nvSpPr>
          <p:cNvPr id="2" name="Title 1"/>
          <p:cNvSpPr>
            <a:spLocks noGrp="1"/>
          </p:cNvSpPr>
          <p:nvPr>
            <p:ph type="title"/>
          </p:nvPr>
        </p:nvSpPr>
        <p:spPr>
          <a:xfrm>
            <a:off x="457200" y="274638"/>
            <a:ext cx="8229600" cy="487362"/>
          </a:xfrm>
        </p:spPr>
        <p:txBody>
          <a:bodyPr>
            <a:noAutofit/>
          </a:bodyPr>
          <a:lstStyle/>
          <a:p>
            <a:r>
              <a:rPr lang="fa-IR" b="1" dirty="0" smtClean="0">
                <a:solidFill>
                  <a:schemeClr val="accent6">
                    <a:lumMod val="75000"/>
                  </a:schemeClr>
                </a:solidFill>
              </a:rPr>
              <a:t>فصل اول :وعده سازمانهای جهانی</a:t>
            </a:r>
            <a:endParaRPr lang="en-US" b="1" dirty="0">
              <a:solidFill>
                <a:schemeClr val="accent6">
                  <a:lumMod val="75000"/>
                </a:schemeClr>
              </a:solidFill>
            </a:endParaRPr>
          </a:p>
        </p:txBody>
      </p:sp>
    </p:spTree>
    <p:extLst>
      <p:ext uri="{BB962C8B-B14F-4D97-AF65-F5344CB8AC3E}">
        <p14:creationId xmlns:p14="http://schemas.microsoft.com/office/powerpoint/2010/main" val="23726076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228600"/>
            <a:ext cx="8839200" cy="6477000"/>
          </a:xfrm>
        </p:spPr>
        <p:style>
          <a:lnRef idx="2">
            <a:schemeClr val="accent6"/>
          </a:lnRef>
          <a:fillRef idx="1">
            <a:schemeClr val="lt1"/>
          </a:fillRef>
          <a:effectRef idx="0">
            <a:schemeClr val="accent6"/>
          </a:effectRef>
          <a:fontRef idx="minor">
            <a:schemeClr val="dk1"/>
          </a:fontRef>
        </p:style>
        <p:txBody>
          <a:bodyPr>
            <a:normAutofit/>
          </a:bodyPr>
          <a:lstStyle/>
          <a:p>
            <a:pPr marL="0" indent="0" algn="r">
              <a:buNone/>
            </a:pPr>
            <a:r>
              <a:rPr lang="fa-IR" sz="1600" dirty="0" smtClean="0"/>
              <a:t>منافع جهانی سازی چنان نبوده که هواخواهان آن ادعا کرده اند،بهایی که بابت آن پرداخت شده بیش از آن بوده که هوا دادان ابراز کرده اند:1-چراکه به محیط زیست صدمه زده 2-فرآینده های سیاسی به فساد کشیده شده3-سرعت تغییرات،فرصت لازم برای تطابق فرهنگی را دراختیار کشورها نگذاشته است. </a:t>
            </a:r>
          </a:p>
          <a:p>
            <a:pPr marL="0" indent="0" algn="r">
              <a:buNone/>
            </a:pPr>
            <a:r>
              <a:rPr lang="fa-IR" sz="1600" dirty="0" smtClean="0"/>
              <a:t>اینها معضلات تازه ای نیستند ،اما واکنش های روزافزون وفراگیر درمقابل سیاست های جهانی سازی تغییرعمده ای به حساب می آید.وبه دلیل مسایلی که اتفاق افتاده بودازجمله بحران های مالی تکرارشدند،شمارفقرا افزایش یافت،اتحادیه های کارگری ،دانشجویان هواداران محیط زیست وشهروندان معمولی بودندکه درخیابان های پراگ،مانیل،.......دست به راهپیمایی زدندونیاز به اصلاح رادر دستور کارجهان توسعه یافته قرار دادند.</a:t>
            </a:r>
            <a:endParaRPr lang="fa-IR" sz="1600" dirty="0"/>
          </a:p>
          <a:p>
            <a:pPr marL="0" indent="0" algn="r">
              <a:buNone/>
            </a:pPr>
            <a:r>
              <a:rPr lang="fa-IR" sz="1600" dirty="0" smtClean="0">
                <a:solidFill>
                  <a:schemeClr val="accent2">
                    <a:lumMod val="75000"/>
                  </a:schemeClr>
                </a:solidFill>
              </a:rPr>
              <a:t>حال میخواهیم بررسی کنیم این پدیده جهانی سازی چیست که همزمان مورد ستایش ونکوهش است؟</a:t>
            </a:r>
          </a:p>
          <a:p>
            <a:pPr marL="0" indent="0" algn="r">
              <a:buNone/>
            </a:pPr>
            <a:r>
              <a:rPr lang="fa-IR" sz="2000" b="1" dirty="0" smtClean="0">
                <a:solidFill>
                  <a:schemeClr val="accent3">
                    <a:lumMod val="50000"/>
                  </a:schemeClr>
                </a:solidFill>
              </a:rPr>
              <a:t>تعریف</a:t>
            </a:r>
            <a:r>
              <a:rPr lang="fa-IR" sz="1600" dirty="0" smtClean="0">
                <a:solidFill>
                  <a:schemeClr val="accent3">
                    <a:lumMod val="50000"/>
                  </a:schemeClr>
                </a:solidFill>
              </a:rPr>
              <a:t>:این پدیده اساسا عبارت است از نزدیک شدن کشورها وملت های جهان که نتیجه کاهش شدید هزینه های حمل ونقل وارتباطات ونیز رفع موانع مصنوعی است که درراه جریان کالاها وخدمات ،سرمایه دانش وتاحدودی مشغولند،جهانی سازی باعث شده که:</a:t>
            </a:r>
          </a:p>
          <a:p>
            <a:pPr marL="0" indent="0" algn="r">
              <a:buNone/>
            </a:pPr>
            <a:r>
              <a:rPr lang="fa-IR" sz="1600" dirty="0" smtClean="0">
                <a:solidFill>
                  <a:schemeClr val="accent3">
                    <a:lumMod val="50000"/>
                  </a:schemeClr>
                </a:solidFill>
              </a:rPr>
              <a:t>سازمان ملل که برای حفظ صلح تلاش می کند ،سازمان بهداشت جهانی که برای بهبود سطح بهداشت ،ازنو مورد توجه قراربگیرد.</a:t>
            </a:r>
          </a:p>
          <a:p>
            <a:pPr marL="0" indent="0" algn="r">
              <a:buNone/>
            </a:pPr>
            <a:r>
              <a:rPr lang="fa-IR" sz="1600" dirty="0" smtClean="0">
                <a:solidFill>
                  <a:schemeClr val="accent3">
                    <a:lumMod val="50000"/>
                  </a:schemeClr>
                </a:solidFill>
              </a:rPr>
              <a:t>برای اینکه بدانیم کجای کار خراب است باید به 3نهادعمده ای که متولی جهانی سازی است نظری بیفکنیم:</a:t>
            </a:r>
          </a:p>
          <a:p>
            <a:pPr marL="0" indent="0" algn="r">
              <a:buNone/>
            </a:pPr>
            <a:r>
              <a:rPr lang="fa-IR" sz="1600" dirty="0" smtClean="0">
                <a:solidFill>
                  <a:schemeClr val="accent3">
                    <a:lumMod val="50000"/>
                  </a:schemeClr>
                </a:solidFill>
              </a:rPr>
              <a:t>صندوق بین المللی پول(وظیفه آن تثبیت اقتصاد جهان وباپول مالیات دهندگان سراسرجهان ایجاد شده است.</a:t>
            </a:r>
          </a:p>
          <a:p>
            <a:pPr marL="0" indent="0" algn="r">
              <a:buNone/>
            </a:pPr>
            <a:r>
              <a:rPr lang="fa-IR" sz="1600" dirty="0" smtClean="0">
                <a:solidFill>
                  <a:schemeClr val="accent3">
                    <a:lumMod val="50000"/>
                  </a:schemeClr>
                </a:solidFill>
              </a:rPr>
              <a:t> بانک جهانی(وظیفه :تلاش براتوسعه)</a:t>
            </a:r>
          </a:p>
          <a:p>
            <a:pPr marL="0" indent="0" algn="r">
              <a:buNone/>
            </a:pPr>
            <a:r>
              <a:rPr lang="fa-IR" sz="1600" dirty="0" smtClean="0">
                <a:solidFill>
                  <a:schemeClr val="accent3">
                    <a:lumMod val="50000"/>
                  </a:schemeClr>
                </a:solidFill>
              </a:rPr>
              <a:t>سازمان تجارت جهانی</a:t>
            </a:r>
          </a:p>
          <a:p>
            <a:pPr marL="0" indent="0" algn="r">
              <a:buNone/>
            </a:pPr>
            <a:r>
              <a:rPr lang="fa-IR" sz="1600" dirty="0" smtClean="0">
                <a:solidFill>
                  <a:schemeClr val="accent3">
                    <a:lumMod val="50000"/>
                  </a:schemeClr>
                </a:solidFill>
              </a:rPr>
              <a:t>دراین کتاب بیشتر برصندوق بین الملل پول،بانک جهانی تاکید کرده ام.هردوحاصلکنفرانس پولی ومالی برتون وودز هستند،که درسال 1994در نیوهمپشایرآمریکا تشکیل شد.</a:t>
            </a:r>
          </a:p>
          <a:p>
            <a:pPr marL="0" indent="0" algn="r">
              <a:buNone/>
            </a:pPr>
            <a:r>
              <a:rPr lang="fa-IR" sz="1600" dirty="0" smtClean="0">
                <a:solidFill>
                  <a:schemeClr val="accent3">
                    <a:lumMod val="50000"/>
                  </a:schemeClr>
                </a:solidFill>
              </a:rPr>
              <a:t>قریب 3ربع قرن پیش ،سرمایه داری بابزرگترین بحران دوران خود مواجه شد:رکود بزرگ همه جهان را فراگرفت،بیکاری بی سابقه ای پدید آورد،برای مثال 1/4نیروی کار بیکار شدند.</a:t>
            </a:r>
          </a:p>
          <a:p>
            <a:pPr marL="0" indent="0" algn="r">
              <a:buNone/>
            </a:pPr>
            <a:r>
              <a:rPr lang="fa-IR" sz="1600" dirty="0" smtClean="0">
                <a:solidFill>
                  <a:schemeClr val="accent3">
                    <a:lumMod val="50000"/>
                  </a:schemeClr>
                </a:solidFill>
              </a:rPr>
              <a:t>دراین دهه کینز درکنفرانس برتون وودز توضیح وراه حل ساده ای برای این رکود ارایه داد:</a:t>
            </a:r>
          </a:p>
          <a:p>
            <a:pPr marL="0" indent="0" algn="r">
              <a:buNone/>
            </a:pPr>
            <a:r>
              <a:rPr lang="fa-IR" sz="1600" dirty="0" smtClean="0">
                <a:solidFill>
                  <a:schemeClr val="accent3">
                    <a:lumMod val="50000"/>
                  </a:schemeClr>
                </a:solidFill>
              </a:rPr>
              <a:t> کینز علت سقوط اقتصاد راکاهش تقاضای کل می دانست ومعتقد بود که سیاست های دولت می تواند به افزایش تقاضاکمک کنه . </a:t>
            </a:r>
          </a:p>
        </p:txBody>
      </p:sp>
    </p:spTree>
    <p:extLst>
      <p:ext uri="{BB962C8B-B14F-4D97-AF65-F5344CB8AC3E}">
        <p14:creationId xmlns:p14="http://schemas.microsoft.com/office/powerpoint/2010/main" val="6644222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381000"/>
            <a:ext cx="8686800" cy="6172200"/>
          </a:xfrm>
        </p:spPr>
        <p:style>
          <a:lnRef idx="2">
            <a:schemeClr val="accent6"/>
          </a:lnRef>
          <a:fillRef idx="1">
            <a:schemeClr val="lt1"/>
          </a:fillRef>
          <a:effectRef idx="0">
            <a:schemeClr val="accent6"/>
          </a:effectRef>
          <a:fontRef idx="minor">
            <a:schemeClr val="dk1"/>
          </a:fontRef>
        </p:style>
        <p:txBody>
          <a:bodyPr>
            <a:normAutofit lnSpcReduction="10000"/>
          </a:bodyPr>
          <a:lstStyle/>
          <a:p>
            <a:pPr marL="0" indent="0" algn="r">
              <a:buNone/>
            </a:pPr>
            <a:r>
              <a:rPr lang="fa-IR" sz="1600" dirty="0" smtClean="0"/>
              <a:t>صندوق بین الملل پول براساس این فکر تاسیس شد که اغلب به عمل می کنند برای این بود که سیاست های اقتصادی انبساط تری رادرپیش بگیرند،مانند افزایش مخارج دولت ،کاهش درآمدمالیاتی ،وباکاهش نرخ بهره.اقتصاد رابه حرکت درآوردند.</a:t>
            </a:r>
          </a:p>
          <a:p>
            <a:pPr marL="0" indent="0" algn="r">
              <a:buNone/>
            </a:pPr>
            <a:r>
              <a:rPr lang="fa-IR" sz="1600" dirty="0" smtClean="0"/>
              <a:t>مهمترین تغییر درسازمان ها در دهه 80روی دادوصندوق وبانک جهانی به موسسه ای تبلیغی تبدیل شوند،درسال1968ریس بانک جهانی رابرت مک نامارا بود که از فقروفاقه ای که درسراسرجهان سوم مشهده می کرد کلافه بودوتلاش های بانک رابه نحوی همراه مشاور ومحرمش چنری به گونه ای تغییر جهت دادکه به این فقرخاتمه دهد.وبعدازآن ریس بانک عوض شد وبعدازآن ریس  بانک عوض  شد درسال1981به نام ویلیام کلاوسن به همراه کروگر مشکل رادروجود خود دولت می دیداز نظراو بازار آزاد حلال مشکلات کشورهای درحال توسعه ای بود.</a:t>
            </a:r>
          </a:p>
          <a:p>
            <a:pPr marL="0" indent="0" algn="r">
              <a:buNone/>
            </a:pPr>
            <a:r>
              <a:rPr lang="fa-IR" sz="1600" b="1" dirty="0" smtClean="0">
                <a:solidFill>
                  <a:srgbClr val="FF0000"/>
                </a:solidFill>
              </a:rPr>
              <a:t>ویژگی های بانک جهانی وصندوق بین المللی پول</a:t>
            </a:r>
            <a:r>
              <a:rPr lang="fa-IR" sz="1600" dirty="0" smtClean="0"/>
              <a:t>:</a:t>
            </a:r>
          </a:p>
          <a:p>
            <a:pPr algn="r" rtl="1">
              <a:buFont typeface="Wingdings" pitchFamily="2" charset="2"/>
              <a:buChar char="v"/>
            </a:pPr>
            <a:r>
              <a:rPr lang="fa-IR" sz="1600" dirty="0" smtClean="0"/>
              <a:t>این امکان را داشته اند که برای چالش های توسعه وتحول اقتصاد،راه های مختلفی پیشنهاد ودراین زمینه فرآیندهای مردم سالاری راتقویت کنند،</a:t>
            </a:r>
          </a:p>
          <a:p>
            <a:pPr algn="r" rtl="1">
              <a:buFont typeface="Wingdings" pitchFamily="2" charset="2"/>
              <a:buChar char="v"/>
            </a:pPr>
            <a:r>
              <a:rPr lang="fa-IR" sz="1600" dirty="0" smtClean="0"/>
              <a:t>هر دوسازمان تحت تاثیر خواست جمعی وبخصوص وزیران دارایی وخزانه داری کشور بودند وغالبا چیزی که اصلا به آن تمایل نداشتند بحث زنده ای مردم سالاری بود</a:t>
            </a:r>
          </a:p>
          <a:p>
            <a:pPr marL="0" indent="0" algn="r" rtl="1">
              <a:buNone/>
            </a:pPr>
            <a:r>
              <a:rPr lang="fa-IR" sz="1600" dirty="0" smtClean="0"/>
              <a:t>نیم قرن ازتاسیس صندوق گذشت اما صندوق باشکست روبه روشد،چراکه بحران های جهانی مکررتروعمیق ترشده اند 100کشوربابحران روبروشد.</a:t>
            </a:r>
          </a:p>
          <a:p>
            <a:pPr marL="0" indent="0" algn="r" rtl="1">
              <a:buNone/>
            </a:pPr>
            <a:r>
              <a:rPr lang="fa-IR" sz="1600" dirty="0" smtClean="0"/>
              <a:t>سیاست های صندوق ازجمله آزادسازی بازارسرمایه به بی ثباتی جهان کمک کرده اند.وکشورهای فقیروضع شان بدترشده.</a:t>
            </a:r>
          </a:p>
          <a:p>
            <a:pPr marL="0" indent="0" algn="r" rtl="1">
              <a:buNone/>
            </a:pPr>
            <a:r>
              <a:rPr lang="fa-IR" sz="1600" dirty="0" smtClean="0">
                <a:solidFill>
                  <a:srgbClr val="FF0000"/>
                </a:solidFill>
              </a:rPr>
              <a:t>سازمان تجارت جهانی درسال 1995پابه عرصه وجود گذاشت.این </a:t>
            </a:r>
            <a:r>
              <a:rPr lang="fa-IR" sz="1600" dirty="0" smtClean="0"/>
              <a:t>سازمان به وضع هیچ گونه مقرراتی مبادرت نمی کند بلکه زمینه وجایگاه مذاکرات تجاری رافراهم می آوردواطمینان حاصل می کند که موافقتنامه هایش به مورد اجرا گذاشته می شوند.</a:t>
            </a:r>
          </a:p>
          <a:p>
            <a:pPr marL="0" indent="0" algn="r" rtl="1">
              <a:buNone/>
            </a:pPr>
            <a:r>
              <a:rPr lang="fa-IR" sz="1600" dirty="0" smtClean="0"/>
              <a:t>افکارومقاصداین سازمان خوب بود اما طی سالها چیزی به کلی متفاوت ازآب درآمد:</a:t>
            </a:r>
          </a:p>
          <a:p>
            <a:pPr marL="0" indent="0" algn="r" rtl="1">
              <a:buNone/>
            </a:pPr>
            <a:r>
              <a:rPr lang="fa-IR" sz="1600" dirty="0" smtClean="0"/>
              <a:t>آزادسازی1- نه تنها رشدموردانتظاربه دنبال نداشته بلکه فقروفلاکت راتشدید کرده</a:t>
            </a:r>
          </a:p>
          <a:p>
            <a:pPr marL="0" indent="0" algn="r" rtl="1">
              <a:buNone/>
            </a:pPr>
            <a:r>
              <a:rPr lang="fa-IR" sz="1600" dirty="0" smtClean="0"/>
              <a:t>2-حتی آنهایی که شغلشان را از دست نداده اند احساس عدم امنیت شغلی می</a:t>
            </a:r>
          </a:p>
          <a:p>
            <a:pPr marL="0" indent="0" algn="r" rtl="1">
              <a:buNone/>
            </a:pPr>
            <a:r>
              <a:rPr lang="fa-IR" sz="1600" dirty="0" smtClean="0"/>
              <a:t>3-روی سرمایه هامحدودیت اعمال شد</a:t>
            </a:r>
          </a:p>
          <a:p>
            <a:pPr marL="0" indent="0" algn="r" rtl="1">
              <a:buNone/>
            </a:pPr>
            <a:r>
              <a:rPr lang="fa-IR" sz="1600" dirty="0" smtClean="0"/>
              <a:t>4-ورود پول سوزان به کشور وخروج آن که عموما پس ازآزادسازی بازارسرمایه صورت </a:t>
            </a:r>
            <a:r>
              <a:rPr lang="fa-IR" sz="1600" dirty="0"/>
              <a:t>می گیر کنند.د ویرانی بسیاری برجای گذاشت</a:t>
            </a:r>
            <a:endParaRPr lang="en-US" sz="1600" dirty="0"/>
          </a:p>
        </p:txBody>
      </p:sp>
    </p:spTree>
    <p:extLst>
      <p:ext uri="{BB962C8B-B14F-4D97-AF65-F5344CB8AC3E}">
        <p14:creationId xmlns:p14="http://schemas.microsoft.com/office/powerpoint/2010/main" val="19445489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228600"/>
            <a:ext cx="8382000" cy="5897563"/>
          </a:xfrm>
          <a:ln/>
        </p:spPr>
        <p:style>
          <a:lnRef idx="2">
            <a:schemeClr val="accent6"/>
          </a:lnRef>
          <a:fillRef idx="1">
            <a:schemeClr val="lt1"/>
          </a:fillRef>
          <a:effectRef idx="0">
            <a:schemeClr val="accent6"/>
          </a:effectRef>
          <a:fontRef idx="minor">
            <a:schemeClr val="dk1"/>
          </a:fontRef>
        </p:style>
        <p:txBody>
          <a:bodyPr>
            <a:normAutofit/>
          </a:bodyPr>
          <a:lstStyle/>
          <a:p>
            <a:pPr marL="0" indent="0" algn="r" rtl="1">
              <a:buNone/>
            </a:pPr>
            <a:r>
              <a:rPr lang="fa-IR" sz="1600" dirty="0" smtClean="0">
                <a:latin typeface="Aharoni" pitchFamily="2" charset="-79"/>
                <a:cs typeface="Aharoni" pitchFamily="2" charset="-79"/>
              </a:rPr>
              <a:t>امروزه این </a:t>
            </a:r>
            <a:r>
              <a:rPr lang="fa-IR" sz="1600" dirty="0" smtClean="0">
                <a:latin typeface="Aharoni" pitchFamily="2" charset="-79"/>
              </a:rPr>
              <a:t>2سازمان بازیگران  اصلی اقتصاد جهانی اندودرمی یابیم که صندوق بین المللی پول ازتوسعه تابحران دچار اشتباه شده است.مسِله اصلی صندوق نحوه یاداره امورآنها یابه عبارتی چه کسی تصمیم گیرنده ی اصلی آنهاست وباوجوداینکه  همه ی فعالیت های صندوق وبانک مختص کشورهای درحال توسعه است.امارییس آنها نمایندگان کشورهای صنعتی استواین باعث ضعف آنهامی شودطوری که درفصل های بعد می بینیم سیاست های سازمان صندوق غالبا به شدت بامنافع گروههای بانفوذ کشورهای صنعتی گره خورده ،درنتیجه جهانی سازی به ترتیبی که تاکنون دنبال شده،به وعده های هواداران آن جامه ی عمل نپوشانده ویابه آنچه که می تواندویاباید برسد،نرسیده است. </a:t>
            </a:r>
          </a:p>
          <a:p>
            <a:pPr marL="0" indent="0" algn="r" rtl="1">
              <a:buNone/>
            </a:pPr>
            <a:r>
              <a:rPr lang="fa-IR" sz="1600" dirty="0" smtClean="0">
                <a:solidFill>
                  <a:srgbClr val="FF0000"/>
                </a:solidFill>
                <a:latin typeface="Aharoni" pitchFamily="2" charset="-79"/>
                <a:cs typeface="Aharoni" pitchFamily="2" charset="-79"/>
              </a:rPr>
              <a:t>جهانی سازی به خودی خود نه خوب است نه بد،وتوان آن را داردکه پیامدهای بسیارخوبی به بارآوردبرای مثال کشورهای شرق آسیا منافع بزرگی داشته،ودربسیاری ازنقاط جهان ،جهانی سازی به فلاکتی تسکین نیافتنیشبیه تراست.</a:t>
            </a:r>
          </a:p>
          <a:p>
            <a:pPr marL="0" indent="0" algn="r" rtl="1">
              <a:buNone/>
            </a:pPr>
            <a:r>
              <a:rPr lang="fa-IR" sz="1600" dirty="0" smtClean="0">
                <a:solidFill>
                  <a:srgbClr val="FF0000"/>
                </a:solidFill>
                <a:latin typeface="Aharoni" pitchFamily="2" charset="-79"/>
                <a:cs typeface="Aharoni" pitchFamily="2" charset="-79"/>
              </a:rPr>
              <a:t>جهانی سازی اگرمنصفانه انجام شود این امکان راخواهد داشت که اقتصاد جهانی جدیدی به وجودآید </a:t>
            </a:r>
            <a:r>
              <a:rPr lang="fa-IR" sz="1600" smtClean="0">
                <a:solidFill>
                  <a:srgbClr val="FF0000"/>
                </a:solidFill>
                <a:latin typeface="Aharoni" pitchFamily="2" charset="-79"/>
                <a:cs typeface="Aharoni" pitchFamily="2" charset="-79"/>
              </a:rPr>
              <a:t>که درآن رشد،فقط پایدارتر وآسیب ناپذیرتراست.بلکه ثمرات آن به نحوی عادلانه تر میان همه تقسیم می شود.</a:t>
            </a:r>
            <a:endParaRPr lang="fa-IR" sz="1600" dirty="0" smtClean="0">
              <a:solidFill>
                <a:srgbClr val="FF0000"/>
              </a:solidFill>
              <a:latin typeface="Aharoni" pitchFamily="2" charset="-79"/>
              <a:cs typeface="Aharoni" pitchFamily="2" charset="-79"/>
            </a:endParaRPr>
          </a:p>
          <a:p>
            <a:pPr marL="0" indent="0" algn="r" rtl="1">
              <a:buNone/>
            </a:pPr>
            <a:endParaRPr lang="en-US" sz="1600" dirty="0">
              <a:solidFill>
                <a:srgbClr val="FF0000"/>
              </a:solidFill>
              <a:latin typeface="Aharoni" pitchFamily="2" charset="-79"/>
              <a:cs typeface="Aharoni" pitchFamily="2" charset="-79"/>
            </a:endParaRPr>
          </a:p>
        </p:txBody>
      </p:sp>
    </p:spTree>
    <p:extLst>
      <p:ext uri="{BB962C8B-B14F-4D97-AF65-F5344CB8AC3E}">
        <p14:creationId xmlns:p14="http://schemas.microsoft.com/office/powerpoint/2010/main" val="21131097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914400"/>
            <a:ext cx="8305800" cy="5211763"/>
          </a:xfrm>
        </p:spPr>
        <p:style>
          <a:lnRef idx="2">
            <a:schemeClr val="accent6"/>
          </a:lnRef>
          <a:fillRef idx="1">
            <a:schemeClr val="lt1"/>
          </a:fillRef>
          <a:effectRef idx="0">
            <a:schemeClr val="accent6"/>
          </a:effectRef>
          <a:fontRef idx="minor">
            <a:schemeClr val="dk1"/>
          </a:fontRef>
        </p:style>
        <p:txBody>
          <a:bodyPr>
            <a:normAutofit/>
          </a:bodyPr>
          <a:lstStyle/>
          <a:p>
            <a:pPr marL="0" indent="0" algn="r" rtl="1">
              <a:buNone/>
            </a:pPr>
            <a:r>
              <a:rPr lang="fa-IR" sz="1600" dirty="0" smtClean="0">
                <a:latin typeface="Arial" pitchFamily="34" charset="0"/>
                <a:cs typeface="Arial" pitchFamily="34" charset="0"/>
              </a:rPr>
              <a:t>روز13فوریه سال 1997درنخستین روزکارم به عنوان سراقتصاددان ومعاون ارشد رییس بانک جهانی ،وقتی واردساختمان عظیم،جدیدوپر زرق وبرق بانک درخیابان 19واشنگتن شدم،شعار این سازمان یعنی رویای ما دنیای بدون فقر است،نخستین چیزی بود که نظرم راجلب کرد.     </a:t>
            </a:r>
          </a:p>
          <a:p>
            <a:pPr marL="0" indent="0" algn="r" rtl="1">
              <a:buNone/>
            </a:pPr>
            <a:r>
              <a:rPr lang="fa-IR" sz="1600" dirty="0" smtClean="0">
                <a:latin typeface="Arial" pitchFamily="34" charset="0"/>
                <a:cs typeface="Arial" pitchFamily="34" charset="0"/>
              </a:rPr>
              <a:t>تفاوت 2سازمان:1-صندوق(مرکزثروت وقدرت)وظیفه ریشه کنی فقر </a:t>
            </a:r>
          </a:p>
          <a:p>
            <a:pPr marL="0" indent="0" algn="r" rtl="1">
              <a:buNone/>
            </a:pPr>
            <a:r>
              <a:rPr lang="fa-IR" sz="1600" dirty="0" smtClean="0">
                <a:latin typeface="Arial" pitchFamily="34" charset="0"/>
                <a:cs typeface="Arial" pitchFamily="34" charset="0"/>
              </a:rPr>
              <a:t>                   2-بانک جهانی وظیفه(حفظ ثبات جهانی)</a:t>
            </a:r>
          </a:p>
          <a:p>
            <a:pPr algn="r" rtl="1">
              <a:buFont typeface="Wingdings" pitchFamily="2" charset="2"/>
              <a:buChar char="v"/>
            </a:pPr>
            <a:r>
              <a:rPr lang="fa-IR" sz="1600" dirty="0" smtClean="0">
                <a:latin typeface="Arial" pitchFamily="34" charset="0"/>
                <a:cs typeface="Arial" pitchFamily="34" charset="0"/>
              </a:rPr>
              <a:t>آمارهانشان داده در روستاهایی افریقا،نپال،میندانایویاایتوپی </a:t>
            </a:r>
          </a:p>
          <a:p>
            <a:pPr marL="0" indent="0" algn="r" rtl="1">
              <a:buNone/>
            </a:pPr>
            <a:r>
              <a:rPr lang="fa-IR" sz="1600" dirty="0" smtClean="0">
                <a:latin typeface="Arial" pitchFamily="34" charset="0"/>
                <a:cs typeface="Arial" pitchFamily="34" charset="0"/>
              </a:rPr>
              <a:t>-شکاف میان فقراوپروتمندان درحال رشداست.</a:t>
            </a:r>
          </a:p>
          <a:p>
            <a:pPr marL="0" indent="0" algn="r" rtl="1">
              <a:buNone/>
            </a:pPr>
            <a:r>
              <a:rPr lang="fa-IR" sz="1600" dirty="0" smtClean="0">
                <a:latin typeface="Arial" pitchFamily="34" charset="0"/>
                <a:cs typeface="Arial" pitchFamily="34" charset="0"/>
              </a:rPr>
              <a:t>-فقرمطلق یعنی زندگی باروری کمترازیک دلار گسترش یافته </a:t>
            </a:r>
          </a:p>
          <a:p>
            <a:pPr marL="0" indent="0" algn="r" rtl="1">
              <a:buNone/>
            </a:pPr>
            <a:r>
              <a:rPr lang="fa-IR" sz="1600" dirty="0" smtClean="0">
                <a:latin typeface="Arial" pitchFamily="34" charset="0"/>
                <a:cs typeface="Arial" pitchFamily="34" charset="0"/>
              </a:rPr>
              <a:t>جوزف برای اینکه رویای جهان بدون فقر به واقعیت تبدیل شود تکلیف خود را در3زمینه دیدم:</a:t>
            </a:r>
          </a:p>
          <a:p>
            <a:pPr algn="r" rtl="1">
              <a:buFont typeface="Wingdings" pitchFamily="2" charset="2"/>
              <a:buChar char="v"/>
            </a:pPr>
            <a:r>
              <a:rPr lang="fa-IR" sz="1600" dirty="0" smtClean="0">
                <a:latin typeface="Arial" pitchFamily="34" charset="0"/>
                <a:cs typeface="Arial" pitchFamily="34" charset="0"/>
              </a:rPr>
              <a:t>اندیشیدن به راهبردهای که ممکن است برای رشد اقتصادی وکاهش فقرموثرترازبقیه باشد</a:t>
            </a:r>
          </a:p>
          <a:p>
            <a:pPr algn="r" rtl="1">
              <a:buFont typeface="Wingdings" pitchFamily="2" charset="2"/>
              <a:buChar char="v"/>
            </a:pPr>
            <a:r>
              <a:rPr lang="fa-IR" sz="1600" dirty="0" smtClean="0">
                <a:latin typeface="Arial" pitchFamily="34" charset="0"/>
                <a:cs typeface="Arial" pitchFamily="34" charset="0"/>
              </a:rPr>
              <a:t>همکاری بادولتها درکشورهای درحال توسعه برای اینکه این راهبردها رابه اجرابگزارم</a:t>
            </a:r>
          </a:p>
          <a:p>
            <a:pPr algn="r" rtl="1">
              <a:buFont typeface="Wingdings" pitchFamily="2" charset="2"/>
              <a:buChar char="v"/>
            </a:pPr>
            <a:r>
              <a:rPr lang="fa-IR" sz="1600" dirty="0" smtClean="0">
                <a:latin typeface="Arial" pitchFamily="34" charset="0"/>
                <a:cs typeface="Arial" pitchFamily="34" charset="0"/>
              </a:rPr>
              <a:t>انجام هرکاری که از دستم برمی آید برای اینکه توجه وعلاقه کشورهای توسعه یافته راجلب کنم.</a:t>
            </a:r>
          </a:p>
          <a:p>
            <a:pPr marL="0" indent="0" algn="r" rtl="1">
              <a:buNone/>
            </a:pPr>
            <a:r>
              <a:rPr lang="fa-IR" sz="1600" dirty="0" smtClean="0">
                <a:latin typeface="Arial" pitchFamily="34" charset="0"/>
                <a:cs typeface="Arial" pitchFamily="34" charset="0"/>
              </a:rPr>
              <a:t>می دانستم  انجام این تکالیف دشواراست اماهرگز فکرنمی کردم مانع اصلی سر راه کشورهای درحال توسعه  کلا غیرلازم وساخته دست خود ماست یعنی صندوق بین الملل پول </a:t>
            </a:r>
          </a:p>
          <a:p>
            <a:pPr marL="0" indent="0" algn="r" rtl="1">
              <a:buNone/>
            </a:pPr>
            <a:r>
              <a:rPr lang="fa-IR" sz="1600" b="1" dirty="0" smtClean="0">
                <a:solidFill>
                  <a:srgbClr val="FF0000"/>
                </a:solidFill>
                <a:latin typeface="Arial" pitchFamily="34" charset="0"/>
                <a:cs typeface="Arial" pitchFamily="34" charset="0"/>
              </a:rPr>
              <a:t>اتیوپی وستیز میان قدرت سیاسی وفقر: </a:t>
            </a:r>
          </a:p>
          <a:p>
            <a:pPr marL="0" indent="0" algn="r" rtl="1">
              <a:buNone/>
            </a:pPr>
            <a:r>
              <a:rPr lang="fa-IR" sz="1600" b="1" dirty="0" smtClean="0">
                <a:solidFill>
                  <a:srgbClr val="FF0000"/>
                </a:solidFill>
                <a:latin typeface="Arial" pitchFamily="34" charset="0"/>
                <a:cs typeface="Arial" pitchFamily="34" charset="0"/>
              </a:rPr>
              <a:t>اتیوپی: یکی از فقیرترین کشورهای جهان </a:t>
            </a:r>
          </a:p>
          <a:p>
            <a:pPr marL="0" indent="0" algn="r" rtl="1">
              <a:buNone/>
            </a:pPr>
            <a:r>
              <a:rPr lang="fa-IR" sz="1600" b="1" dirty="0" smtClean="0">
                <a:solidFill>
                  <a:srgbClr val="FF0000"/>
                </a:solidFill>
                <a:latin typeface="Arial" pitchFamily="34" charset="0"/>
                <a:cs typeface="Arial" pitchFamily="34" charset="0"/>
              </a:rPr>
              <a:t>         در ماه مارس1997درامدسرانه 110دلار درسال بودواز قحطی وخشک سالی مزمنی رنج می برد  درآن سال نخست وزیر اتیوپی ملز بود ویژگی های ملز(روشن فکر،دانش اقتصادی برخوردار..........)</a:t>
            </a:r>
          </a:p>
        </p:txBody>
      </p:sp>
      <p:sp>
        <p:nvSpPr>
          <p:cNvPr id="2" name="Title 1"/>
          <p:cNvSpPr>
            <a:spLocks noGrp="1"/>
          </p:cNvSpPr>
          <p:nvPr>
            <p:ph type="title"/>
          </p:nvPr>
        </p:nvSpPr>
        <p:spPr>
          <a:xfrm>
            <a:off x="381000" y="274638"/>
            <a:ext cx="8305800" cy="639762"/>
          </a:xfrm>
        </p:spPr>
        <p:txBody>
          <a:bodyPr>
            <a:normAutofit fontScale="90000"/>
          </a:bodyPr>
          <a:lstStyle/>
          <a:p>
            <a:r>
              <a:rPr lang="fa-IR" dirty="0" smtClean="0"/>
              <a:t>فصل دوم :خلف وعده ها</a:t>
            </a:r>
            <a:endParaRPr lang="en-US" dirty="0"/>
          </a:p>
        </p:txBody>
      </p:sp>
    </p:spTree>
    <p:extLst>
      <p:ext uri="{BB962C8B-B14F-4D97-AF65-F5344CB8AC3E}">
        <p14:creationId xmlns:p14="http://schemas.microsoft.com/office/powerpoint/2010/main" val="8567101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228600"/>
            <a:ext cx="8610600" cy="6400800"/>
          </a:xfrm>
        </p:spPr>
        <p:style>
          <a:lnRef idx="2">
            <a:schemeClr val="accent6"/>
          </a:lnRef>
          <a:fillRef idx="1">
            <a:schemeClr val="lt1"/>
          </a:fillRef>
          <a:effectRef idx="0">
            <a:schemeClr val="accent6"/>
          </a:effectRef>
          <a:fontRef idx="minor">
            <a:schemeClr val="dk1"/>
          </a:fontRef>
        </p:style>
        <p:txBody>
          <a:bodyPr>
            <a:normAutofit/>
          </a:bodyPr>
          <a:lstStyle/>
          <a:p>
            <a:pPr marL="0" indent="0" algn="r" rtl="1">
              <a:buNone/>
            </a:pPr>
            <a:r>
              <a:rPr lang="fa-IR" sz="1600" dirty="0" smtClean="0">
                <a:solidFill>
                  <a:schemeClr val="tx1"/>
                </a:solidFill>
              </a:rPr>
              <a:t>جوزف در سال1997 وقتی به اتیوپی رفتم ملز نخست وزیر آنجابود،وسخت باصندوق مشغول مذاکره بود ارقام اقتصاد کلان اتیوپی که صتدوق باید برآنها تمرکز می کرد ازآن که بود بهترنمی شد_تورم وجود نداشت – قیمتها درحال کاهش _تولید درحال رشد</a:t>
            </a:r>
          </a:p>
          <a:p>
            <a:pPr marL="0" indent="0" algn="r" rtl="1">
              <a:buNone/>
            </a:pPr>
            <a:r>
              <a:rPr lang="fa-IR" sz="1600" b="1" dirty="0" smtClean="0">
                <a:solidFill>
                  <a:srgbClr val="FF0000"/>
                </a:solidFill>
              </a:rPr>
              <a:t>ملز نشان داد اگرسیاستها درست باشد کشورفقیراتیوپی هم به رشد پایدارمی رسد.</a:t>
            </a:r>
          </a:p>
          <a:p>
            <a:pPr marL="0" indent="0" algn="r" rtl="1">
              <a:buNone/>
            </a:pPr>
            <a:r>
              <a:rPr lang="fa-IR" sz="1600" dirty="0" smtClean="0">
                <a:solidFill>
                  <a:schemeClr val="tx1"/>
                </a:solidFill>
              </a:rPr>
              <a:t>نتیجه می گیریم که صندوق وسیله وهدف را باهم مخلوط می کندولذا به آنچه که درنهایت باید توجه کند بی توجه است در واقعه </a:t>
            </a:r>
          </a:p>
          <a:p>
            <a:pPr marL="0" indent="0" algn="r" rtl="1">
              <a:buNone/>
            </a:pPr>
            <a:r>
              <a:rPr lang="fa-IR" sz="1600" dirty="0" smtClean="0">
                <a:solidFill>
                  <a:schemeClr val="tx1"/>
                </a:solidFill>
              </a:rPr>
              <a:t>هرکشوری که نتواندحداقل استانداردهای مشخصی راحاصل کند صندوق کمک های خود رابه آن کشورمتوقف می کند وقتی صندوق کمک هایش رامتوقف کند دیگران هم به اوتاسی می کنند،بانک جهانی وصندوق به هیچ کشوری وام نمی دهندمگراینکه چارجوب اقتصادکلان مناسبی تنظیم کرده باشد واتیوپی نه تنهاچارجوب اقتصادکلانش مناسب بود بلکه بانک جهانی نشانه های روشنی از قابلیت دولت وتعهد آن درقبال فقرا در دست داشت. </a:t>
            </a:r>
          </a:p>
          <a:p>
            <a:pPr marL="0" indent="0" algn="r" rtl="1">
              <a:buNone/>
            </a:pPr>
            <a:r>
              <a:rPr lang="fa-IR" sz="1600" dirty="0" smtClean="0">
                <a:solidFill>
                  <a:schemeClr val="tx1"/>
                </a:solidFill>
              </a:rPr>
              <a:t>دولت اتیوپی 2منبع دارد:1-مالیات      2-کمکهای خارجی</a:t>
            </a:r>
          </a:p>
          <a:p>
            <a:pPr marL="0" indent="0" algn="r" rtl="1">
              <a:buNone/>
            </a:pPr>
            <a:r>
              <a:rPr lang="fa-IR" sz="1600" dirty="0" smtClean="0">
                <a:solidFill>
                  <a:schemeClr val="tx1"/>
                </a:solidFill>
              </a:rPr>
              <a:t>مشکل صندوق این است که هیچ کشورفقیری نمی تواند روی چیزهایی که بابتش کمک گرفته پولی خرج کند .</a:t>
            </a:r>
          </a:p>
          <a:p>
            <a:pPr marL="0" indent="0" algn="r" rtl="1">
              <a:buNone/>
            </a:pPr>
            <a:r>
              <a:rPr lang="fa-IR" sz="1600" dirty="0" smtClean="0">
                <a:solidFill>
                  <a:schemeClr val="tx1"/>
                </a:solidFill>
              </a:rPr>
              <a:t>خصوصیات کشوراتیوپی:</a:t>
            </a:r>
          </a:p>
          <a:p>
            <a:pPr marL="0" indent="0" algn="r" rtl="1">
              <a:buNone/>
            </a:pPr>
            <a:r>
              <a:rPr lang="fa-IR" sz="1600" dirty="0" smtClean="0">
                <a:solidFill>
                  <a:schemeClr val="tx1"/>
                </a:solidFill>
              </a:rPr>
              <a:t>کشوری بود که وام یک بانک آمریکایی  را بابرداشت از ذخایرخود زودترازموعد پرداخته بود.واز دید اقتصادی این کاری کاملا مقبول بود.واین منفعتی که برای اتیوپی داشت این بود که همان وثیقه دوباره می توانست وام بگیرد.وصندوق با پرداخت وام قبل از موعد مخالف بود نه بامنطق آن بلکه به دلیل اینکه موافقت صندوق را کسب نکرده بود ،امابرخلاف صندوق این کاراتیوپی به نفع اقتصاد بود </a:t>
            </a:r>
          </a:p>
          <a:p>
            <a:pPr marL="0" indent="0" algn="r" rtl="1">
              <a:buNone/>
            </a:pPr>
            <a:r>
              <a:rPr lang="fa-IR" sz="1600" dirty="0" smtClean="0">
                <a:solidFill>
                  <a:schemeClr val="tx1"/>
                </a:solidFill>
              </a:rPr>
              <a:t>ازطرفی از اتیوپی خواسته بود که نه فقط بازارهای مالی خود رابه روی رقابت غریبیان باز ،بلکه بزرگترین بانک خود را به چنین بانک کوچکی تقسیم کندتوقع صندوق ،بیش از گشودن نظام بانکی اتیوپی به روی رقابت خارجی بود صندوق می خواست با ایجاد یک بازار حراج برای اسناد خزانه دولت اتیوپی نظام مالی این کشور راتقویت کند ولی این کار باسطح توسعه اتیوپی اساسا همخوانی نداشت .وخواسته بود که نرخ بهره دربازارآزاد تعیین شود  ودراینجا وسیله راباهدف مخلوط کرده بود.</a:t>
            </a:r>
          </a:p>
          <a:p>
            <a:pPr marL="0" indent="0" algn="r" rtl="1">
              <a:buNone/>
            </a:pPr>
            <a:r>
              <a:rPr lang="fa-IR" sz="1600" dirty="0" smtClean="0">
                <a:solidFill>
                  <a:schemeClr val="tx1"/>
                </a:solidFill>
              </a:rPr>
              <a:t>دولت اتیوپی حداقل ازنظرظاهر کاملا کارآمد بود وتفاوت نرخ بهره استقراض واعطای وام آنها خیلی کمتراز بقیه کشورهای درحال توسعه بود که  به توصیه صندوق   عمل کرده بودند صندوق می گفت  باید نرخ بهره آزادانه تعیین شود اما اتیوپی  به دلایل درستی بادرخواست صندوق درمورد نظام بانکی مخالفت کرد.</a:t>
            </a:r>
          </a:p>
          <a:p>
            <a:pPr marL="0" indent="0" algn="r" rtl="1">
              <a:buNone/>
            </a:pPr>
            <a:endParaRPr lang="fa-IR" sz="1600" dirty="0">
              <a:solidFill>
                <a:schemeClr val="tx1"/>
              </a:solidFill>
            </a:endParaRPr>
          </a:p>
          <a:p>
            <a:pPr marL="0" indent="0" algn="r" rtl="1">
              <a:buNone/>
            </a:pPr>
            <a:endParaRPr lang="fa-IR" sz="1600" dirty="0" smtClean="0">
              <a:solidFill>
                <a:schemeClr val="tx1"/>
              </a:solidFill>
            </a:endParaRPr>
          </a:p>
          <a:p>
            <a:pPr marL="0" indent="0" algn="r" rtl="1">
              <a:buNone/>
            </a:pPr>
            <a:endParaRPr lang="en-US" sz="1600" dirty="0">
              <a:solidFill>
                <a:schemeClr val="tx1"/>
              </a:solidFill>
            </a:endParaRPr>
          </a:p>
        </p:txBody>
      </p:sp>
    </p:spTree>
    <p:extLst>
      <p:ext uri="{BB962C8B-B14F-4D97-AF65-F5344CB8AC3E}">
        <p14:creationId xmlns:p14="http://schemas.microsoft.com/office/powerpoint/2010/main" val="32269218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228600"/>
            <a:ext cx="8763000" cy="6400800"/>
          </a:xfrm>
        </p:spPr>
        <p:style>
          <a:lnRef idx="2">
            <a:schemeClr val="accent6"/>
          </a:lnRef>
          <a:fillRef idx="1">
            <a:schemeClr val="lt1"/>
          </a:fillRef>
          <a:effectRef idx="0">
            <a:schemeClr val="accent6"/>
          </a:effectRef>
          <a:fontRef idx="minor">
            <a:schemeClr val="dk1"/>
          </a:fontRef>
        </p:style>
        <p:txBody>
          <a:bodyPr>
            <a:normAutofit/>
          </a:bodyPr>
          <a:lstStyle/>
          <a:p>
            <a:pPr marL="0" indent="0" algn="r">
              <a:buNone/>
            </a:pPr>
            <a:r>
              <a:rPr lang="fa-IR" sz="1600" dirty="0" smtClean="0">
                <a:latin typeface="Arial" pitchFamily="34" charset="0"/>
                <a:cs typeface="Arial" pitchFamily="34" charset="0"/>
              </a:rPr>
              <a:t>شواهد روشنی در دست بود که صندوق درمورد آزادسازی بازارهای مالی واقتصادکلان اتیوپی دراشتباه بود ولی صندوق فقط به دنبال کارخود بود  برای مثال:</a:t>
            </a:r>
            <a:endParaRPr lang="fa-IR" sz="1600" dirty="0" smtClean="0">
              <a:solidFill>
                <a:srgbClr val="FF0000"/>
              </a:solidFill>
              <a:latin typeface="Arial" pitchFamily="34" charset="0"/>
              <a:cs typeface="Arial" pitchFamily="34" charset="0"/>
            </a:endParaRPr>
          </a:p>
          <a:p>
            <a:pPr marL="0" indent="0" algn="r">
              <a:buNone/>
            </a:pPr>
            <a:r>
              <a:rPr lang="fa-IR" sz="1600" dirty="0" smtClean="0">
                <a:solidFill>
                  <a:srgbClr val="FF0000"/>
                </a:solidFill>
                <a:latin typeface="Arial" pitchFamily="34" charset="0"/>
                <a:cs typeface="Arial" pitchFamily="34" charset="0"/>
              </a:rPr>
              <a:t>صندوق سیاست های غلطی برای آمریکاتوصیه کرد ،فکر می کرد به محض اینکه بیکاری آمریکا به زیر6درصد برسد تورم افزایش می یابد امااین الگومطابق شواهدنبود ولی صندوق فقط حرف خود راقبول داشت اماامریکا به حرف صندوق گوش نداد</a:t>
            </a:r>
          </a:p>
          <a:p>
            <a:pPr marL="0" indent="0" algn="r">
              <a:buNone/>
            </a:pPr>
            <a:r>
              <a:rPr lang="fa-IR" sz="1600" dirty="0" smtClean="0">
                <a:latin typeface="Arial" pitchFamily="34" charset="0"/>
                <a:cs typeface="Arial" pitchFamily="34" charset="0"/>
              </a:rPr>
              <a:t>ازدید صندوق نداشتن دانش کافی اهمیتی ندارد چراکه آنها به روش ((یک قبابرای همه))معتقدند،این صندوق نباید مدعی تخصص در توسعه باشد بلکه تکلیف اولیه او حفظ ثبات اقتصاد جهان است نه کاهش فقر در کشورهای درحال توسعه </a:t>
            </a:r>
          </a:p>
          <a:p>
            <a:pPr marL="0" indent="0" algn="r">
              <a:buNone/>
            </a:pPr>
            <a:r>
              <a:rPr lang="fa-IR" sz="1600" dirty="0" smtClean="0">
                <a:latin typeface="Arial" pitchFamily="34" charset="0"/>
                <a:cs typeface="Arial" pitchFamily="34" charset="0"/>
              </a:rPr>
              <a:t>درالگوهای که صندوق طراحی کرده بود همیشه عرضه=تقاضابود اما در رکود بزرگ 1930از هرچهارنفر یک نفر فاقد شغل بود ودرنتیجه تقاضابرای استراحت وتفریح افزایش یافت. وصندوق زیربارنمی رفت ومی گفت بیکاری نمی تواند به وجود بیاید لذامشکل لزعملکرد بازارنیست بلکه مربوط به حرص وطمع اتحادیه های کارگری ویامداخله سیاسی درعملکرد آزادانه بازار ویابه دلیل درخواست مزدهای بالاتر وگرفتن مزدهای بیشتراست.حاصل این استدلال روشن است اگربیکاری وجود دارد دستمزدها راکاهش دهید اماصندوق برای دیگران ارزش قایل نبود ومی خواست خود نقش اصلی را داشته باشد صنوق به تاثیر کوتاه مدت سیاست  ها توجهی نداشتند بلکه به بلندمدت نگاه می کردند ومی گفتند وضع بذتر خواهد شد.</a:t>
            </a:r>
          </a:p>
          <a:p>
            <a:pPr marL="0" indent="0" algn="r">
              <a:buNone/>
            </a:pPr>
            <a:r>
              <a:rPr lang="fa-IR" sz="1600" dirty="0" smtClean="0">
                <a:latin typeface="Arial" pitchFamily="34" charset="0"/>
                <a:cs typeface="Arial" pitchFamily="34" charset="0"/>
              </a:rPr>
              <a:t>ومی گفتند باید تحمل زحمت کنید چراکه تحمل زحمت جزیی از فرآیند رستگاری است ونشانه آن است که کشور در راه درست گام بردارید ومن معتقدم تحمل زحمت خوب است امانباید به خودی خود فضیلت محسوب شود.</a:t>
            </a:r>
          </a:p>
          <a:p>
            <a:pPr marL="0" indent="0" algn="r">
              <a:buNone/>
            </a:pPr>
            <a:r>
              <a:rPr lang="fa-IR" sz="1600" dirty="0" smtClean="0">
                <a:latin typeface="Arial" pitchFamily="34" charset="0"/>
                <a:cs typeface="Arial" pitchFamily="34" charset="0"/>
              </a:rPr>
              <a:t>وصندوق توانسته بسیاری ازکشورهارامتقاعدکند که اگرمی خواهند دربلندمدت موفق شوند باید قبول کنند که این سیاستها صندوق ضروری اند. درمقابل این برنامه های که صندوق طراحی می کند،برنامه های دیگری هم بودند که مبتنی بربازارگرایی افراطی نیست ونتایج مثبتی به بارآورده اند.نمونه بارزآن کشوربوتسوانا</a:t>
            </a:r>
          </a:p>
          <a:p>
            <a:pPr marL="0" indent="0" algn="r">
              <a:buNone/>
            </a:pPr>
            <a:r>
              <a:rPr lang="fa-IR" sz="1600" dirty="0" smtClean="0">
                <a:latin typeface="Arial" pitchFamily="34" charset="0"/>
                <a:cs typeface="Arial" pitchFamily="34" charset="0"/>
              </a:rPr>
              <a:t>بوتسوانا ازآسیب پذیری 2منبع خودآگاه بود ،یعنی دامداری والماس برای مقابله بااین بحران ذخایرلازم راکنارگذاشته بود ومی دانست که باید چاره ای بیاندیشد تابتواند بحران را از سر گذارند. </a:t>
            </a:r>
          </a:p>
          <a:p>
            <a:pPr marL="0" indent="0" algn="r">
              <a:buNone/>
            </a:pPr>
            <a:r>
              <a:rPr lang="fa-IR" sz="1600" dirty="0" smtClean="0">
                <a:latin typeface="Arial" pitchFamily="34" charset="0"/>
                <a:cs typeface="Arial" pitchFamily="34" charset="0"/>
              </a:rPr>
              <a:t>اتیوپی وبوتسوانا مظهرچالش هایی هستنند که کشورهای موفق ترآفریقا امروزه باآن مواجه اند ،کشورهایی که رهبرانشان به بهبود زندگی مردم متعهدند ،کشورهایی که با مردم سالاری شکننده وناکامل هستند که تلاش می کنند از خرابه های میراث استعماری که برایشان هیچ منبع انسانی ونهادی باقی نگذاشته برای مردمشان زندگی بهتری فراهم کنند همچنین مظهر تناقضاتی هستند که جهان درحال توسعه باآنهامشخص می شود </a:t>
            </a:r>
          </a:p>
        </p:txBody>
      </p:sp>
    </p:spTree>
    <p:extLst>
      <p:ext uri="{BB962C8B-B14F-4D97-AF65-F5344CB8AC3E}">
        <p14:creationId xmlns:p14="http://schemas.microsoft.com/office/powerpoint/2010/main" val="15499910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304800"/>
            <a:ext cx="8763000" cy="6324600"/>
          </a:xfrm>
        </p:spPr>
        <p:style>
          <a:lnRef idx="2">
            <a:schemeClr val="accent6"/>
          </a:lnRef>
          <a:fillRef idx="1">
            <a:schemeClr val="lt1"/>
          </a:fillRef>
          <a:effectRef idx="0">
            <a:schemeClr val="accent6"/>
          </a:effectRef>
          <a:fontRef idx="minor">
            <a:schemeClr val="dk1"/>
          </a:fontRef>
        </p:style>
        <p:txBody>
          <a:bodyPr>
            <a:normAutofit/>
          </a:bodyPr>
          <a:lstStyle/>
          <a:p>
            <a:pPr marL="0" indent="0" algn="r">
              <a:buNone/>
            </a:pPr>
            <a:r>
              <a:rPr lang="fa-IR" sz="1600" dirty="0" smtClean="0">
                <a:solidFill>
                  <a:srgbClr val="FF0000"/>
                </a:solidFill>
                <a:latin typeface="Arial" pitchFamily="34" charset="0"/>
                <a:cs typeface="Arial" pitchFamily="34" charset="0"/>
              </a:rPr>
              <a:t>ویژگی های صندوق:</a:t>
            </a:r>
          </a:p>
          <a:p>
            <a:pPr marL="0" indent="0" algn="r">
              <a:buNone/>
            </a:pPr>
            <a:r>
              <a:rPr lang="fa-IR" sz="1600" dirty="0" smtClean="0">
                <a:solidFill>
                  <a:srgbClr val="FF0000"/>
                </a:solidFill>
                <a:latin typeface="Arial" pitchFamily="34" charset="0"/>
                <a:cs typeface="Arial" pitchFamily="34" charset="0"/>
              </a:rPr>
              <a:t>هیچ علاقه ای به شنیدن نظرات مشتریان خود درخصوص مباحثی چون راهبردهای توسعه یاریاضت های مالی ندارد.</a:t>
            </a:r>
          </a:p>
          <a:p>
            <a:pPr marL="0" indent="0" algn="r">
              <a:buNone/>
            </a:pPr>
            <a:r>
              <a:rPr lang="fa-IR" sz="1600" dirty="0" smtClean="0">
                <a:solidFill>
                  <a:srgbClr val="FF0000"/>
                </a:solidFill>
                <a:latin typeface="Arial" pitchFamily="34" charset="0"/>
                <a:cs typeface="Arial" pitchFamily="34" charset="0"/>
              </a:rPr>
              <a:t>برخورد صندوق باکشورهای درحال توسعه شبیه برخورد حاکمان استعماری است صندوق نظیردیوان سالاری های دیگراست وبارهاخواسته وظایفش را به ماورای اهداف اولیه ای که برایشان تعیین شده گسترش دهند </a:t>
            </a:r>
          </a:p>
          <a:p>
            <a:pPr marL="0" indent="0" algn="r">
              <a:buNone/>
            </a:pPr>
            <a:r>
              <a:rPr lang="fa-IR" sz="1600" dirty="0" smtClean="0">
                <a:solidFill>
                  <a:srgbClr val="FF0000"/>
                </a:solidFill>
                <a:latin typeface="Arial" pitchFamily="34" charset="0"/>
                <a:cs typeface="Arial" pitchFamily="34" charset="0"/>
              </a:rPr>
              <a:t>همچنین صندوق مدعی است که هرگز شرایط موافقت نامه های وام راتحمیل نمی کند بلکه آنهاراباکشورموردنظربه مذاکره می گذارد. اما این مذاکره یک طرفه می باشد وتمامی قدرت در دست صندوق است. برای مثال کره جنوبی.............</a:t>
            </a:r>
          </a:p>
          <a:p>
            <a:pPr marL="0" indent="0" algn="r">
              <a:buNone/>
            </a:pPr>
            <a:r>
              <a:rPr lang="fa-IR" sz="1600" dirty="0" smtClean="0">
                <a:solidFill>
                  <a:srgbClr val="FF0000"/>
                </a:solidFill>
                <a:latin typeface="Arial" pitchFamily="34" charset="0"/>
                <a:cs typeface="Arial" pitchFamily="34" charset="0"/>
              </a:rPr>
              <a:t>نصندوق مشروط بودن وام ها تاکیدمی ورزید امامن معتقدم که مشروط بودن وام هاباشدتی که صند وق آنها رااعمال می کرد ایده بدی است شرایط وامها به حوزه های ماورای اقتصاد واموری که به وضوح سیاسی کشیده شده است  برای مثال  در وام کره .</a:t>
            </a:r>
          </a:p>
          <a:p>
            <a:pPr marL="0" indent="0" algn="r">
              <a:buNone/>
            </a:pPr>
            <a:r>
              <a:rPr lang="fa-IR" sz="1600" dirty="0" smtClean="0">
                <a:latin typeface="Arial" pitchFamily="34" charset="0"/>
                <a:cs typeface="Arial" pitchFamily="34" charset="0"/>
              </a:rPr>
              <a:t>مشروط بودن وامها باعث رنجش کشورهاشده ،درایجادتوسعه هیچ توفیقی نداشته است دلایل متعددی برای شکست مشروط بودن وامها وجود دارد:</a:t>
            </a:r>
          </a:p>
          <a:p>
            <a:pPr marL="0" indent="0" algn="r">
              <a:buNone/>
            </a:pPr>
            <a:r>
              <a:rPr lang="fa-IR" sz="1600" dirty="0" smtClean="0">
                <a:latin typeface="Arial" pitchFamily="34" charset="0"/>
                <a:cs typeface="Arial" pitchFamily="34" charset="0"/>
              </a:rPr>
              <a:t>1-به مفهوم اساسی اقتصادی مشابهت دادایی ها:که اشاره دارد که پولی به مصرفی خاص اختصاص می یابد باعث می شود پو</a:t>
            </a:r>
            <a:r>
              <a:rPr lang="fa-IR" sz="1600" dirty="0" smtClean="0">
                <a:solidFill>
                  <a:srgbClr val="FF0000"/>
                </a:solidFill>
                <a:latin typeface="Arial" pitchFamily="34" charset="0"/>
                <a:cs typeface="Arial" pitchFamily="34" charset="0"/>
              </a:rPr>
              <a:t>ل </a:t>
            </a:r>
            <a:r>
              <a:rPr lang="fa-IR" sz="1600" dirty="0" smtClean="0">
                <a:latin typeface="Arial" pitchFamily="34" charset="0"/>
                <a:cs typeface="Arial" pitchFamily="34" charset="0"/>
              </a:rPr>
              <a:t>دیگری برای مصرف دیگری آزاد  شود.</a:t>
            </a:r>
          </a:p>
          <a:p>
            <a:pPr marL="0" indent="0" algn="r">
              <a:buNone/>
            </a:pPr>
            <a:r>
              <a:rPr lang="fa-IR" sz="1600" dirty="0" smtClean="0">
                <a:latin typeface="Arial" pitchFamily="34" charset="0"/>
                <a:cs typeface="Arial" pitchFamily="34" charset="0"/>
              </a:rPr>
              <a:t>2-به رشد اقتصادی کمک نکرده اند:</a:t>
            </a:r>
          </a:p>
          <a:p>
            <a:pPr marL="0" indent="0" algn="r">
              <a:buNone/>
            </a:pPr>
            <a:r>
              <a:rPr lang="fa-IR" sz="1600" dirty="0" smtClean="0">
                <a:latin typeface="Arial" pitchFamily="34" charset="0"/>
                <a:cs typeface="Arial" pitchFamily="34" charset="0"/>
              </a:rPr>
              <a:t>3شرایط به لحاظ سیاسی بی ثبات ترشده.</a:t>
            </a:r>
          </a:p>
          <a:p>
            <a:pPr marL="0" indent="0" algn="r">
              <a:buNone/>
            </a:pPr>
            <a:r>
              <a:rPr lang="fa-IR" sz="1600" dirty="0" smtClean="0">
                <a:solidFill>
                  <a:srgbClr val="FF0000"/>
                </a:solidFill>
                <a:latin typeface="Arial" pitchFamily="34" charset="0"/>
                <a:cs typeface="Arial" pitchFamily="34" charset="0"/>
              </a:rPr>
              <a:t>صندوق باهمه کشورها مشاوره سالانه دارد آمریکا ازجمله کشورهایی بود که به توصیه های صندوق وقعی نگذاشت درنتیجه بسیارموفق بود.برای اینکه برنامه ها در بانک جهانی موفق ترباشد:</a:t>
            </a:r>
          </a:p>
          <a:p>
            <a:pPr marL="0" indent="0" algn="r">
              <a:buNone/>
            </a:pPr>
            <a:r>
              <a:rPr lang="fa-IR" sz="1600" dirty="0" smtClean="0">
                <a:solidFill>
                  <a:srgbClr val="FF0000"/>
                </a:solidFill>
                <a:latin typeface="Arial" pitchFamily="34" charset="0"/>
                <a:cs typeface="Arial" pitchFamily="34" charset="0"/>
              </a:rPr>
              <a:t>1-بایدمتعلق به خودشان باشد.2-کشور باکشورهای دیگر درتنظیم برنامه هامشارکت کنند.3-سیاستها وراهبرهای توسعه باید بامقتضیات کشور مطابق باشد.4-مشروط کردن وامها رابه روش جایگزینی تغییرداد .5-کشورهایی که خوب عمل کرده اند وام بیشتری دادوبه انهااعتماد کرد.</a:t>
            </a:r>
          </a:p>
          <a:p>
            <a:pPr marL="0" indent="0" algn="r">
              <a:buNone/>
            </a:pPr>
            <a:r>
              <a:rPr lang="fa-IR" sz="1600" dirty="0" smtClean="0">
                <a:solidFill>
                  <a:srgbClr val="FF0000"/>
                </a:solidFill>
                <a:latin typeface="Arial" pitchFamily="34" charset="0"/>
                <a:cs typeface="Arial" pitchFamily="34" charset="0"/>
              </a:rPr>
              <a:t>بانک جهانی وصندوق موافقت کرده اندکه ارزیابی های مربوط به فقرا رابه طورمشترک انجام دهند</a:t>
            </a:r>
          </a:p>
          <a:p>
            <a:pPr marL="0" indent="0" algn="r">
              <a:buNone/>
            </a:pPr>
            <a:r>
              <a:rPr lang="fa-IR" sz="1600" dirty="0" smtClean="0">
                <a:solidFill>
                  <a:srgbClr val="FF0000"/>
                </a:solidFill>
                <a:latin typeface="Arial" pitchFamily="34" charset="0"/>
                <a:cs typeface="Arial" pitchFamily="34" charset="0"/>
              </a:rPr>
              <a:t>همه این انقادها از چگونگی کارصندوق به این معنانیست که پول صندوق درکلیه موارد به هدر رفته است گاهی پول صندوق به کشورهایی داده شده که سیاست های درستی داشته اند امانه لزوما به سبب که صندوق سیاستهای درستی به آنهاتوصیه کرده دراین صورت که پول صندوق اعتبارمثبت داشته. </a:t>
            </a:r>
            <a:r>
              <a:rPr lang="fa-IR" sz="1600" smtClean="0">
                <a:solidFill>
                  <a:srgbClr val="FF0000"/>
                </a:solidFill>
                <a:latin typeface="Arial" pitchFamily="34" charset="0"/>
                <a:cs typeface="Arial" pitchFamily="34" charset="0"/>
              </a:rPr>
              <a:t>گاهی هم مشروط بودن وام ها باعث مباحثاتی داخل کشور به سیاستهای بهتری بینجامد..</a:t>
            </a:r>
            <a:endParaRPr lang="fa-IR" sz="1600" dirty="0" smtClean="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21278032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914400"/>
            <a:ext cx="8763000" cy="5715000"/>
          </a:xfrm>
        </p:spPr>
        <p:style>
          <a:lnRef idx="2">
            <a:schemeClr val="accent6"/>
          </a:lnRef>
          <a:fillRef idx="1">
            <a:schemeClr val="lt1"/>
          </a:fillRef>
          <a:effectRef idx="0">
            <a:schemeClr val="accent6"/>
          </a:effectRef>
          <a:fontRef idx="minor">
            <a:schemeClr val="dk1"/>
          </a:fontRef>
        </p:style>
        <p:txBody>
          <a:bodyPr>
            <a:normAutofit/>
          </a:bodyPr>
          <a:lstStyle/>
          <a:p>
            <a:pPr marL="0" indent="0" algn="r">
              <a:buNone/>
            </a:pPr>
            <a:r>
              <a:rPr lang="fa-IR" sz="1600" i="1" dirty="0" smtClean="0"/>
              <a:t>صندوق خصوصی سازی و آزادسازی را با سرعت و شیوه دنبال کرده که اغلب هزینه زیادی به کشوری که آمادگی لازم را ندارد تحمیل کرده است .</a:t>
            </a:r>
          </a:p>
          <a:p>
            <a:pPr marL="0" indent="0" algn="r">
              <a:buNone/>
            </a:pPr>
            <a:r>
              <a:rPr lang="fa-IR" sz="1600" i="1" dirty="0" smtClean="0"/>
              <a:t>خصوصی سازی </a:t>
            </a:r>
          </a:p>
          <a:p>
            <a:pPr marL="0" indent="0" algn="r">
              <a:buNone/>
            </a:pPr>
            <a:r>
              <a:rPr lang="fa-IR" sz="1600" i="1" dirty="0" smtClean="0"/>
              <a:t>دولت ها کما بیش کارشان به اداره امور کارخانه ای چون ذوب آهن ربطی ندارد و نوعا از آن آشفته بازاری می سازند به طوری کلی بنگاههای خصوصی با رفتار رقابتی از پس این گونه کارها بهتر بر می آیند اینها استدلال هایی در جهت خصوصی سازی است با این حال باید شرایط مهمی مهیا باشد تا خصوصی سازی بتواند به رشد اقتصادی کشور کمک کند </a:t>
            </a:r>
          </a:p>
          <a:p>
            <a:pPr marL="0" indent="0" algn="r">
              <a:buNone/>
            </a:pPr>
            <a:r>
              <a:rPr lang="fa-IR" sz="1600" i="1" dirty="0" smtClean="0"/>
              <a:t>متاسفانه هم صندوق هم بانک جهانی این مسئله را از جهت ایدئولوژی باریکی نگاه کرده اند و آن این است که خصوصی سازی</a:t>
            </a:r>
          </a:p>
          <a:p>
            <a:pPr marL="0" indent="0" algn="r">
              <a:buNone/>
            </a:pPr>
            <a:r>
              <a:rPr lang="fa-IR" sz="1600" i="1" dirty="0" smtClean="0"/>
              <a:t> </a:t>
            </a:r>
            <a:r>
              <a:rPr lang="fa-IR" sz="1600" dirty="0" smtClean="0"/>
              <a:t>باید سیریع انجام شودبه کشورهایی که اقتصادشان ازکمونیسم به نظام بازار متحول میشد نمره میدادندوان که سریع تر خصوصی می کرد نمره بهتری می گرفت .</a:t>
            </a:r>
          </a:p>
          <a:p>
            <a:pPr marL="0" indent="0" algn="r">
              <a:buNone/>
            </a:pPr>
            <a:r>
              <a:rPr lang="fa-IR" sz="1600" i="1" dirty="0" smtClean="0"/>
              <a:t>ویژگی های بازارهای خصوصی : 1-</a:t>
            </a:r>
            <a:r>
              <a:rPr lang="fa-IR" sz="1600" dirty="0" smtClean="0"/>
              <a:t>دررشته بیمه مقرری فعالیت چندانی نداشت  حتی امروزهم شمانمیتوانید </a:t>
            </a:r>
            <a:r>
              <a:rPr lang="fa-IR" sz="1600" smtClean="0"/>
              <a:t>بیمه مقرری </a:t>
            </a:r>
            <a:r>
              <a:rPr lang="fa-IR" sz="1600" dirty="0" smtClean="0"/>
              <a:t>بخرید که شمارادرمقابل تورم پوشش دهد.2-تنها به زیان مصرف کننده تمام نمی شود بلکه کارگران هم دراین میان متحمل زیان می شوند. 3-تاثیر خصوصی سازی روی اشتغال ازمباحثی است که شاید بشود آن راهم له وهم علیه خصوصی سازی به کارگرفت. 4-درغالب موارد توانسته باکاهش دستمزد ،واحدهای زیان ده دولتی رابه سود دهی برساند.5-بیکاری هزینه های اجتماعی دارد که بنگاه های خصوصی آنها را اساسا به حساب نمی آورد. 6-تجدید ساختاربنگاه های دولتی کارمهمی است وخصوصی سازی اغلب راه موثری برای این کاراست. 7-مقامات دولتی درک کرده اند که خصوصی سازی بدان معناست که دیگرنباید خودرابه اختلاس درسود سالانه محدود کنند</a:t>
            </a:r>
          </a:p>
          <a:p>
            <a:pPr marL="0" indent="0" algn="r">
              <a:buNone/>
            </a:pPr>
            <a:r>
              <a:rPr lang="fa-IR" sz="1600" b="1" dirty="0" smtClean="0">
                <a:solidFill>
                  <a:srgbClr val="FF0000"/>
                </a:solidFill>
              </a:rPr>
              <a:t>آزادسازی:</a:t>
            </a:r>
          </a:p>
          <a:p>
            <a:pPr marL="0" indent="0" algn="r">
              <a:buNone/>
            </a:pPr>
            <a:r>
              <a:rPr lang="fa-IR" sz="1600" dirty="0" smtClean="0">
                <a:solidFill>
                  <a:srgbClr val="FF0000"/>
                </a:solidFill>
              </a:rPr>
              <a:t>عبارت است از حذف مداخله دولت دربازارهای مالی ،بازارسرمایه ورفع موانع تجاری </a:t>
            </a:r>
          </a:p>
          <a:p>
            <a:pPr marL="0" indent="0" algn="r">
              <a:buNone/>
            </a:pPr>
            <a:r>
              <a:rPr lang="fa-IR" sz="1600" dirty="0" smtClean="0">
                <a:solidFill>
                  <a:srgbClr val="FF0000"/>
                </a:solidFill>
              </a:rPr>
              <a:t>دارای ابعاد زیادی است وحتی صندوق هم قبول دارد زیاده روی کرده است یک جنبه آزادسازی که لااقل درمیان نخبگان کشور های صنعتی پیشرفته مورد حمایتی گسترده است آزادسازی تجاری است.</a:t>
            </a:r>
            <a:r>
              <a:rPr lang="fa-IR" sz="1600" dirty="0" smtClean="0"/>
              <a:t>آزادسازی تجاری دربیشترموارد نتوانسته به وعده های خود جامه عمل بپوشاند ودرعوض بیکاری بیشترمنجرشده غلت برانگیخته شدن اعتراضات علیه آن است.</a:t>
            </a:r>
          </a:p>
          <a:p>
            <a:pPr marL="0" indent="0" algn="r">
              <a:buNone/>
            </a:pPr>
            <a:endParaRPr lang="fa-IR" sz="1600" dirty="0" smtClean="0"/>
          </a:p>
        </p:txBody>
      </p:sp>
      <p:sp>
        <p:nvSpPr>
          <p:cNvPr id="2" name="Title 1"/>
          <p:cNvSpPr>
            <a:spLocks noGrp="1"/>
          </p:cNvSpPr>
          <p:nvPr>
            <p:ph type="title"/>
          </p:nvPr>
        </p:nvSpPr>
        <p:spPr>
          <a:xfrm>
            <a:off x="457200" y="274638"/>
            <a:ext cx="8229600" cy="639762"/>
          </a:xfrm>
        </p:spPr>
        <p:style>
          <a:lnRef idx="2">
            <a:schemeClr val="accent6"/>
          </a:lnRef>
          <a:fillRef idx="1">
            <a:schemeClr val="lt1"/>
          </a:fillRef>
          <a:effectRef idx="0">
            <a:schemeClr val="accent6"/>
          </a:effectRef>
          <a:fontRef idx="minor">
            <a:schemeClr val="dk1"/>
          </a:fontRef>
        </p:style>
        <p:txBody>
          <a:bodyPr>
            <a:normAutofit fontScale="90000"/>
          </a:bodyPr>
          <a:lstStyle/>
          <a:p>
            <a:r>
              <a:rPr lang="fa-IR" dirty="0" smtClean="0"/>
              <a:t>فصل سوم :آزادی انتخاب</a:t>
            </a:r>
            <a:endParaRPr lang="en-US" dirty="0"/>
          </a:p>
        </p:txBody>
      </p:sp>
    </p:spTree>
    <p:extLst>
      <p:ext uri="{BB962C8B-B14F-4D97-AF65-F5344CB8AC3E}">
        <p14:creationId xmlns:p14="http://schemas.microsoft.com/office/powerpoint/2010/main" val="36911586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4800"/>
            <a:ext cx="8382000" cy="5821363"/>
          </a:xfrm>
        </p:spPr>
        <p:style>
          <a:lnRef idx="2">
            <a:schemeClr val="accent6"/>
          </a:lnRef>
          <a:fillRef idx="1">
            <a:schemeClr val="lt1"/>
          </a:fillRef>
          <a:effectRef idx="0">
            <a:schemeClr val="accent6"/>
          </a:effectRef>
          <a:fontRef idx="minor">
            <a:schemeClr val="dk1"/>
          </a:fontRef>
        </p:style>
        <p:txBody>
          <a:bodyPr>
            <a:normAutofit/>
          </a:bodyPr>
          <a:lstStyle/>
          <a:p>
            <a:pPr marL="0" indent="0" algn="r">
              <a:buNone/>
            </a:pPr>
            <a:r>
              <a:rPr lang="fa-IR" sz="1600" dirty="0" smtClean="0"/>
              <a:t>امروزه کشورهای نوظهور برای گشودن بازارهای خود تحت فشارنظامی نیستند امازیرفشارقدرت اقتصادی باتهدید به تحریم یامتوقف کردن کمک های مورد نیازآنها درمواقع بحران قرار دارند درحالی که سازمان تجارت جهانی محلی بود که درآن توافقنامه هامذاکره می شد. </a:t>
            </a:r>
          </a:p>
          <a:p>
            <a:pPr marL="0" indent="0" algn="r">
              <a:buNone/>
            </a:pPr>
            <a:r>
              <a:rPr lang="fa-IR" sz="1600" dirty="0" smtClean="0"/>
              <a:t>در دفاع از آزادسازی بازار سرمایه،صندوق به ساده ترین استدلال متکی است:بازارآزاد کاراتر است وکارایی بیشتر سبب رشد سریع تر می شود.</a:t>
            </a:r>
            <a:endParaRPr lang="en-US" sz="1600" dirty="0"/>
          </a:p>
          <a:p>
            <a:pPr marL="0" indent="0" algn="r">
              <a:buNone/>
            </a:pPr>
            <a:r>
              <a:rPr lang="fa-IR" sz="1600" dirty="0" smtClean="0"/>
              <a:t>صندوق همه مشکلات مربوط به آزادسازی رانادیده می گیرد واستدلال ظاهرفریب وبحث انگیز دیگری می کند برای مثال استدلال می کند که بدون آزادسازی کشورهانمی توانند سرمایه خارجی بویژه سرمایه گذاری مستقیم خارجی راجلب کنند.</a:t>
            </a:r>
          </a:p>
          <a:p>
            <a:pPr marL="0" indent="0" algn="r">
              <a:buNone/>
            </a:pPr>
            <a:r>
              <a:rPr lang="fa-IR" sz="1600" dirty="0" smtClean="0"/>
              <a:t>امامدافعان آزادسازی ،استدلال دیگری هم می کنند استدلالی که باتوجه به بحران مالی جهانی که درساال1997شروع شد خنده آور است وآن این است که آزادسازی باتنوغ بخشیدن به منابع مالی کشور ثبات اقتصادی راتقویت می کند.</a:t>
            </a:r>
          </a:p>
          <a:p>
            <a:pPr marL="0" indent="0" algn="r">
              <a:buNone/>
            </a:pPr>
            <a:r>
              <a:rPr lang="fa-IR" sz="1600" b="1" dirty="0" smtClean="0">
                <a:solidFill>
                  <a:srgbClr val="FF0000"/>
                </a:solidFill>
              </a:rPr>
              <a:t>نقش سرمایه گذاری خارجی :</a:t>
            </a:r>
          </a:p>
          <a:p>
            <a:pPr marL="0" indent="0" algn="r">
              <a:buNone/>
            </a:pPr>
            <a:r>
              <a:rPr lang="fa-IR" sz="1600" dirty="0" smtClean="0">
                <a:solidFill>
                  <a:schemeClr val="tx1"/>
                </a:solidFill>
              </a:rPr>
              <a:t>جزو هیچ یک از ستون اصلی تفاهم واشنگتن نیست ،امابخش کلیدی جهانی سازی جدید است .مطابق تفاهمواشنگتن رشداز راه آزادسازی یا((رهکردن کامل))بازارهامیسرمی شودخصوصی سازی ،آزادسازی ،وتثبیت اقتصادکلان بایدفضایی رابه وجودآورد که سرمایه ازجمله سرمایه خارجی راجذب کند وموجب رشداست.</a:t>
            </a:r>
            <a:endParaRPr lang="fa-IR" sz="1600" dirty="0"/>
          </a:p>
          <a:p>
            <a:pPr marL="0" indent="0" algn="r">
              <a:buNone/>
            </a:pPr>
            <a:r>
              <a:rPr lang="fa-IR" sz="1600" dirty="0" smtClean="0">
                <a:solidFill>
                  <a:schemeClr val="tx1"/>
                </a:solidFill>
              </a:rPr>
              <a:t>فواید دادوستدخارجی:</a:t>
            </a:r>
          </a:p>
          <a:p>
            <a:pPr marL="0" indent="0" algn="r">
              <a:buNone/>
            </a:pPr>
            <a:r>
              <a:rPr lang="fa-IR" sz="1600" dirty="0" smtClean="0">
                <a:solidFill>
                  <a:schemeClr val="tx1"/>
                </a:solidFill>
              </a:rPr>
              <a:t>1-دانش فنی 2-دسترسی به بازارهای خارجی رابه همراه دارد3-امکان اشتغال جدید رافراهم می کند.4-اما رقبای داخلی رانابود می کنند. امیدکسبه ای که می خواهند صنعت خانگی را به پاکنند به یاس مبدل می سازد.</a:t>
            </a:r>
          </a:p>
          <a:p>
            <a:pPr marL="0" indent="0" algn="r">
              <a:buNone/>
            </a:pPr>
            <a:r>
              <a:rPr lang="fa-IR" sz="1600" dirty="0" smtClean="0">
                <a:solidFill>
                  <a:schemeClr val="tx1"/>
                </a:solidFill>
              </a:rPr>
              <a:t>بانکداری یکی دیگر از زمینه هایی است که شرکت های خارجی عموما محلی ها راازبازاربیرون می کنند </a:t>
            </a:r>
          </a:p>
          <a:p>
            <a:pPr marL="0" indent="0" algn="r">
              <a:buNone/>
            </a:pPr>
            <a:r>
              <a:rPr lang="fa-IR" sz="1600" dirty="0" smtClean="0">
                <a:solidFill>
                  <a:schemeClr val="tx1"/>
                </a:solidFill>
              </a:rPr>
              <a:t>دولت ایالات متحده برای گشودن بازارهای مالی کشورهای درحال توسعه پافشاری کرده ومی کند دلیل آن مزایایی است که دارد:</a:t>
            </a:r>
          </a:p>
          <a:p>
            <a:pPr marL="0" indent="0" algn="r">
              <a:buNone/>
            </a:pPr>
            <a:r>
              <a:rPr lang="fa-IR" sz="1600" dirty="0" smtClean="0">
                <a:solidFill>
                  <a:schemeClr val="tx1"/>
                </a:solidFill>
              </a:rPr>
              <a:t>1-افزایش رقابت باعث بهبود خدمات ارایه شده می شود.</a:t>
            </a:r>
          </a:p>
          <a:p>
            <a:pPr marL="0" indent="0" algn="r">
              <a:buNone/>
            </a:pPr>
            <a:r>
              <a:rPr lang="fa-IR" sz="1600" dirty="0" smtClean="0">
                <a:solidFill>
                  <a:schemeClr val="tx1"/>
                </a:solidFill>
              </a:rPr>
              <a:t>2-قدرت مالی بیشتر بانکهای خارجی می تواند ثبات مالی راتقویت کند. </a:t>
            </a:r>
          </a:p>
        </p:txBody>
      </p:sp>
    </p:spTree>
    <p:extLst>
      <p:ext uri="{BB962C8B-B14F-4D97-AF65-F5344CB8AC3E}">
        <p14:creationId xmlns:p14="http://schemas.microsoft.com/office/powerpoint/2010/main" val="22387166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52400"/>
            <a:ext cx="8686800" cy="6629400"/>
          </a:xfrm>
        </p:spPr>
        <p:style>
          <a:lnRef idx="2">
            <a:schemeClr val="accent6"/>
          </a:lnRef>
          <a:fillRef idx="1">
            <a:schemeClr val="lt1"/>
          </a:fillRef>
          <a:effectRef idx="0">
            <a:schemeClr val="accent6"/>
          </a:effectRef>
          <a:fontRef idx="minor">
            <a:schemeClr val="dk1"/>
          </a:fontRef>
        </p:style>
        <p:txBody>
          <a:bodyPr>
            <a:normAutofit/>
          </a:bodyPr>
          <a:lstStyle/>
          <a:p>
            <a:pPr marL="0" indent="0" algn="r">
              <a:buNone/>
            </a:pPr>
            <a:r>
              <a:rPr lang="fa-IR" sz="1600" dirty="0" smtClean="0"/>
              <a:t>صندوق وبانک جهانی روی اهمیت ثبات بانکداری تاکید زیادی دارد.شکایت های مربوط به سرمایه گذاری مستقیم خارجی تمامی ندارد.</a:t>
            </a:r>
          </a:p>
          <a:p>
            <a:pPr marL="0" indent="0" algn="r">
              <a:buNone/>
            </a:pPr>
            <a:r>
              <a:rPr lang="fa-IR" sz="1600" dirty="0" smtClean="0"/>
              <a:t>این سرمایه گذاری ها تنها ازآن حهت شکوفامی شوند که امتیازهای ویژه ای از دولت گرفته انداین سرمایه گذاری ها آثار نامطلوب دیگری هم دارند.این سرمایه گذاری ها آثارنامطلوب  دیگری هم دارند اغلب هیچ کمکی به رشد اقتصادی نمی کنند درآمدی که بهره برداری ازمعادن حاصل می کند می تواندخیلی زیادباشد ولی توسعه عبارت است از تحول جامعه ،سرمایه گذاری درمعدن مثلا دریک نقطه دور دست کشور ،به جزدرآمدی که ایجادمی کند کمک ناچیزی به تحول منتهی به توسعه می کند این امر باعث اقتصاد دوگانه می شود که درنقاطی ازآن ثروت مشاهده واما توسعه یافته نیست.</a:t>
            </a:r>
          </a:p>
          <a:p>
            <a:pPr marL="0" indent="0" algn="r">
              <a:buNone/>
            </a:pPr>
            <a:r>
              <a:rPr lang="fa-IR" sz="1600" dirty="0" smtClean="0"/>
              <a:t>ترتیب وسرعت انجام کارها:</a:t>
            </a:r>
          </a:p>
          <a:p>
            <a:pPr marL="0" indent="0" algn="r">
              <a:buNone/>
            </a:pPr>
            <a:r>
              <a:rPr lang="fa-IR" sz="1600" dirty="0" smtClean="0"/>
              <a:t>شاید درمیان همه دسته گل هایی که صندوق به آب داده،اشتباهاتش درترتیب انجام وسرعت اصلاحات وبی توجهی به زمینه های اجتماعی است که بیشترین توجه رابه خود جلب کرده است. آزادسازی پیش ازاینکه تورایمنی تعبیه شده باشد،پیش از اینکه مقررات لازم فراهم شده باشد ،پیش از اینکه کشورهابتواننددرمقابل پیامدهای منفی تغییرات ناگهانی درنگرش بازار که بخشی از سرمایه داری مدرن است ،مقاومت کنند اصراربراجرای سیاست هایی که به از میان رفتن شغل ها می انجامد قبل از اینکه مقدمات ایجادمشاغل جدید فراهم شده باشد .خصوصی سازی پیش از اینکه چارچوب های قانونی ورقابتی تعبیه شد.باشد خیلی از اشتباهاتی </a:t>
            </a:r>
          </a:p>
          <a:p>
            <a:pPr marL="0" indent="0" algn="r">
              <a:buNone/>
            </a:pPr>
            <a:r>
              <a:rPr lang="fa-IR" sz="1600" dirty="0" smtClean="0"/>
              <a:t>که مربوط به ترتیب توالی اصلاحات است،حاکی از عدم درک فرآیندهای سیاسی واقتصادی است.</a:t>
            </a:r>
          </a:p>
          <a:p>
            <a:pPr marL="0" indent="0" algn="r">
              <a:buNone/>
            </a:pPr>
            <a:r>
              <a:rPr lang="fa-IR" sz="1600" dirty="0" smtClean="0"/>
              <a:t>سیاستهای تفاهم واشنگتن برساده ترین الگوی اقتصاد بازار استواراست:یعنی الگوی تعادل رقابتی که درآن دست نامریی آدام اسمیت درکاراست به طورکامل عمل می کند. به حضور دولت نیازی نیست،بازارها آزادانه بی قید وبند ولیبرال به نحوکامل عمل می کنند.</a:t>
            </a:r>
          </a:p>
          <a:p>
            <a:pPr marL="0" indent="0" algn="r">
              <a:buNone/>
            </a:pPr>
            <a:r>
              <a:rPr lang="fa-IR" sz="1600" dirty="0" smtClean="0"/>
              <a:t>اشتباهات مربوط به آزادسازی تجاریوبازارسرمایه وخصوصی سازی حاکی از خطاهای توالی انجام اصلاحات درمقیاسی بزرگند اشتباهات کوچکتر درتوالی کارها درمطبوعات غربی اساسا کمتر مورد توجه قرارمی گیرند .اینها تراژدی های روزبهروز سیاست های صندوق هستند که زندگی رابرتنگدستان جهان درحال توسعه تنگ ترمی کند وآنهارا درداخل وخارج از کشوربفروش برساند این هیات هامنبع عدم کارایی وفسادند اگرچه مداخله دولت دراین کارخیلی معنا ندارد ،ولی اگر دولتها ناگهان این هیات ها راکناربگذارند وبخش خصوصی فعال این طورنیست که فورا جای آنها را پرخواهد کردترتیب توالی وسرعت اصلاحات چنانچه درست انتخاب شود می تواند کشور راقادر کند تابه تدریج به منافع کارایی دست یابد بدون اینکه مجبور به تحمل هزینه های اجتماعی باشد.</a:t>
            </a:r>
            <a:endParaRPr lang="en-US" sz="1600" dirty="0"/>
          </a:p>
        </p:txBody>
      </p:sp>
    </p:spTree>
    <p:extLst>
      <p:ext uri="{BB962C8B-B14F-4D97-AF65-F5344CB8AC3E}">
        <p14:creationId xmlns:p14="http://schemas.microsoft.com/office/powerpoint/2010/main" val="8654036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228600"/>
            <a:ext cx="8686800" cy="6477000"/>
          </a:xfrm>
        </p:spPr>
        <p:style>
          <a:lnRef idx="2">
            <a:schemeClr val="accent6"/>
          </a:lnRef>
          <a:fillRef idx="1">
            <a:schemeClr val="lt1"/>
          </a:fillRef>
          <a:effectRef idx="0">
            <a:schemeClr val="accent6"/>
          </a:effectRef>
          <a:fontRef idx="minor">
            <a:schemeClr val="dk1"/>
          </a:fontRef>
        </p:style>
        <p:txBody>
          <a:bodyPr>
            <a:normAutofit/>
          </a:bodyPr>
          <a:lstStyle/>
          <a:p>
            <a:pPr marL="0" indent="0" algn="r">
              <a:buNone/>
            </a:pPr>
            <a:r>
              <a:rPr lang="fa-IR" sz="1600" dirty="0" smtClean="0"/>
              <a:t>اقتصاد تراوایی :</a:t>
            </a:r>
          </a:p>
          <a:p>
            <a:pPr marL="0" indent="0" algn="r">
              <a:buNone/>
            </a:pPr>
            <a:r>
              <a:rPr lang="fa-IR" sz="1600" dirty="0" smtClean="0"/>
              <a:t>سیاستهای واشنگتن  توجه ناچیزی به مسایل توزیع درآمد یا انصاف دارد اگرهواداران این سیاستها راتحت فشار قرار دهید خواهند گفت بهترین راه مساعدت به فقرا این است که اقتصاد  رشد کند آنهابه اقتصاد تراوایی معتقدند،مدعی اند که منافع رشد اقتصادی دست اخربه فقرا خواهد رسید ،اقتصاد تراوایی هیچ وقت بیش از یک باورنبوده است اقتصاد تراوایی به رغم اشکالات روشنی که دارد ،شجره نامه روشن فکر از فقی خوبی درپس آن است ،یک برنده جایزه نوبل یعنی لوویس استدلال می کرد که نابرابری برای توسعه ورشداقتصادچیز خوبی است چراکه اغنیابیش از فقرا پس انداز می کنند وانباشت سرمایه هم کلید رشد است .</a:t>
            </a:r>
          </a:p>
          <a:p>
            <a:pPr marL="0" indent="0" algn="r">
              <a:buNone/>
            </a:pPr>
            <a:r>
              <a:rPr lang="fa-IR" sz="1600" dirty="0" smtClean="0"/>
              <a:t>روشن است که رشد مبتنی براقتصاد تراوایی به خودی خود وهمیشه زندگی همه افراد کشور را بهبود نمی بخشد تعجبی هم ندارد که عبارت اقتصاد تراوایی از مباحثات مربوط به سیاست گذاری ها رفت برجسته است اماهمین فکربا اندکی تغییرشکل کماکان زنده است شکل جدید اقتصاد تراوایی براین باوراست که رشد اقتصادی برای کاهش فقر لازم وتقریبا کافی است ومی گوید بهترین راهبرد این است که درعین حال که بررشد تمرکز می شود مسایلی مانند آموزش وبهداشت زنان رامورد توجه قرارمی دهد. درعمل هواداران اقتصاد تراوایی جدید سیاستهای مشابهی را ادامه داده اند که همان نتایج منفی رابه بارآورده است.</a:t>
            </a:r>
          </a:p>
          <a:p>
            <a:pPr marL="0" indent="0" algn="r">
              <a:buNone/>
            </a:pPr>
            <a:r>
              <a:rPr lang="fa-IR" sz="1600" dirty="0" smtClean="0"/>
              <a:t>اولویتها وراهبردها:</a:t>
            </a:r>
          </a:p>
          <a:p>
            <a:pPr marL="0" indent="0" algn="r">
              <a:buNone/>
            </a:pPr>
            <a:r>
              <a:rPr lang="fa-IR" sz="1600" dirty="0" smtClean="0">
                <a:solidFill>
                  <a:srgbClr val="FF0000"/>
                </a:solidFill>
              </a:rPr>
              <a:t>صندوق مخالف افزایش نرخ های مالیاتی برای اغنیاست وآن را زایل انگیزه های تولید می داند. </a:t>
            </a:r>
            <a:endParaRPr lang="fa-IR" sz="1600" dirty="0">
              <a:solidFill>
                <a:srgbClr val="FF0000"/>
              </a:solidFill>
            </a:endParaRPr>
          </a:p>
          <a:p>
            <a:pPr marL="0" indent="0" algn="r">
              <a:buNone/>
            </a:pPr>
            <a:r>
              <a:rPr lang="fa-IR" sz="1600" dirty="0" smtClean="0">
                <a:solidFill>
                  <a:srgbClr val="FF0000"/>
                </a:solidFill>
              </a:rPr>
              <a:t>1-اصلاحات ارضی یکی از کارهایی است که پیش پای بسیاری از کشورها قرار دارد،واصلاحات ارضی تغییری بنیادین درساختارجامعه به وجودمی آوردتغییری که ساکنان وزارت دارایی لزوما ازآن خشنودنیستند اگراین سازمانها واقعا نگران رشد ورفع فقرند باید توجه زیادی به اصلاحات ارضی بکنند. </a:t>
            </a:r>
          </a:p>
          <a:p>
            <a:pPr marL="0" indent="0" algn="r">
              <a:buNone/>
            </a:pPr>
            <a:r>
              <a:rPr lang="fa-IR" sz="1600" dirty="0" smtClean="0">
                <a:solidFill>
                  <a:srgbClr val="FF0000"/>
                </a:solidFill>
              </a:rPr>
              <a:t>2-یکی دیگر از کارهایی که درمورد آن غفلت شده،قانونمندی بخش پولی ومالی استصندوق دربحران دهه </a:t>
            </a:r>
            <a:r>
              <a:rPr lang="fa-IR" sz="1600" dirty="0" smtClean="0"/>
              <a:t> 80به این نتیجه رسید که این بحرانها ناشی از سیاستهای بودجه ای نادرست وسیاستهای پولی انبساطی هستند.</a:t>
            </a:r>
          </a:p>
          <a:p>
            <a:pPr marL="0" indent="0" algn="r">
              <a:buNone/>
            </a:pPr>
            <a:r>
              <a:rPr lang="fa-IR" sz="1600" dirty="0" smtClean="0"/>
              <a:t>3-این بحرانهانشان دادند عامل سومی که برای بی ثباتی وجود دارد وآن نارسایی مقررات بخش پولی ومالی است. </a:t>
            </a:r>
            <a:endParaRPr lang="en-US" sz="1600" dirty="0"/>
          </a:p>
        </p:txBody>
      </p:sp>
    </p:spTree>
    <p:extLst>
      <p:ext uri="{BB962C8B-B14F-4D97-AF65-F5344CB8AC3E}">
        <p14:creationId xmlns:p14="http://schemas.microsoft.com/office/powerpoint/2010/main" val="21420506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838200"/>
            <a:ext cx="8763000" cy="5791200"/>
          </a:xfrm>
        </p:spPr>
        <p:style>
          <a:lnRef idx="2">
            <a:schemeClr val="accent6"/>
          </a:lnRef>
          <a:fillRef idx="1">
            <a:schemeClr val="lt1"/>
          </a:fillRef>
          <a:effectRef idx="0">
            <a:schemeClr val="accent6"/>
          </a:effectRef>
          <a:fontRef idx="minor">
            <a:schemeClr val="dk1"/>
          </a:fontRef>
        </p:style>
        <p:txBody>
          <a:bodyPr>
            <a:normAutofit lnSpcReduction="10000"/>
          </a:bodyPr>
          <a:lstStyle/>
          <a:p>
            <a:pPr marL="0" indent="0" algn="r">
              <a:buNone/>
            </a:pPr>
            <a:r>
              <a:rPr lang="fa-IR" sz="1600" dirty="0" smtClean="0"/>
              <a:t>وقتی بات پول ملی تایلند سقوط کرد ،هیچ کس نمی دانست که این آغاز بزرگترین بحران پس از رکود بزرگ است،این بحران ازآسیابه روسیه وآمریکای لاتین سرایت خواهد کرد،وتمام جهان رادرمعرض تهدید قرارخواهد داد،برای مدت10سال هردلارآمریکا حدود 25بات ثابت ماند،ولی بات یک شبه 25درصد سقوط کرد ،این بحران اکنون پایان یافته اماکشورهای مانند اندونزی </a:t>
            </a:r>
          </a:p>
          <a:p>
            <a:pPr marL="0" indent="0" algn="r">
              <a:buNone/>
            </a:pPr>
            <a:r>
              <a:rPr lang="fa-IR" sz="1600" dirty="0" smtClean="0"/>
              <a:t>هنوزآثارآن را سالهای سال حس خواهند کرد.متاسفانه سیاستهای که صندوق اعمال کرد وضع رابدتر کرد واین باعث شدخیلی از کشورها خواستارآن شوند که این صندوق تغییرکند.</a:t>
            </a:r>
            <a:r>
              <a:rPr lang="fa-IR" dirty="0" smtClean="0"/>
              <a:t> </a:t>
            </a:r>
          </a:p>
          <a:p>
            <a:pPr marL="0" indent="0" algn="r">
              <a:buNone/>
            </a:pPr>
            <a:r>
              <a:rPr lang="fa-IR" sz="1600" dirty="0" smtClean="0"/>
              <a:t>آسیای شرقی قبل از بحران:1-به رشد سریعی دست یافته بود 2-سطح فقرراپایین آورده بود3-باثبات تراز جاهای دیگرباقی مانده بود.</a:t>
            </a:r>
          </a:p>
          <a:p>
            <a:pPr marL="0" indent="0" algn="r">
              <a:buNone/>
            </a:pPr>
            <a:r>
              <a:rPr lang="fa-IR" sz="1600" dirty="0" smtClean="0"/>
              <a:t>آسیای شرقی بعداز بحران:ازنظرصندوق حالا دیگر نهادهای کشورهای آسیای شرقی همگی کهنه بود ،دولتشان فاسدبود ،منطقه به اصلاحات کلی نیاز داشت</a:t>
            </a:r>
          </a:p>
          <a:p>
            <a:pPr marL="0" indent="0" algn="r">
              <a:buNone/>
            </a:pPr>
            <a:r>
              <a:rPr lang="fa-IR" sz="1600" dirty="0" smtClean="0"/>
              <a:t>نمی فهمیدم که اگر نهادهای این کشور به نظر صندوق تا این حدکهنه اند چطورتوانسته اند برای مدتی طولانی عملکرد قابل تحسینی داشته باشند؟دلیل آن روشن است توفیق این کشورها به این خاطربود که بسیاری از دستورات تفاهم واشنگتن رادنبال نکردند بلکه دقیقا به این خاطر بود که به آنها وقعی نگذاشته بودند.</a:t>
            </a:r>
          </a:p>
          <a:p>
            <a:pPr marL="0" indent="0" algn="r">
              <a:buNone/>
            </a:pPr>
            <a:r>
              <a:rPr lang="fa-IR" sz="1600" dirty="0" smtClean="0"/>
              <a:t>به این دلیل کار آسیای شرقی را معجزه می نامند که افزایش درآمدها وکاهش سطح فقر رادر آسیای شرقی طی 3دهه گذشته بی سابقه بوده،وترکیبی از پس انداز بالا،سرمایه گذاری درست درآموزش وپرورش وسیاست صنعتی هدایت شده ازسوی دولت منطقه رابه موتور خانه ی اقتصادی بدل کرده بود،نرخ رشد اقتصادهای منطقه فوق العاده بود وسطح زندگی 10هامیلیون نفربه شدت بالا  رفت.ومنافع رشداقتصادی به نحووسیعی میان همه تقسیم شد اینها راهبرهایی  که به کاربردند تنهایک نقطه اشتراک با توصیه تفاهم  واشنگتن داشت آن هم اهمیت دادن به ثبات اقتصاد کلان بود همانند تفاهم واشنگتن تجارت اهمیت داشت وهم مانند تفاهم تاکید برآزادسازی سریع بازارهای پولی ومالی سرمایه بود کشورآسیای شرقی این بازارهارابه آرامی بازکردند ،ازدیدتفاهم واشنگتن سیاستهای صنعتی که درآن دولتهامی کوشند آینده اقتصاد راجهت دهند مردود است اما دولت های آسیای شرقی این سیاست رابه عنوان یکی از مسولیتهای محوری خود پذیرفته بودند.تفاهم به نقش دولت درسطح حداقل آن تاکید داشت اما دولتهای آسیایی شرقی بازارهاراخودشان شکل دادند وهدایت کردند.رهبران آسیای شرقی بعدازبحرانی که آغازشد منبع اصلی مشکلاتشان راپولهای سوزانی می دانستند که باآزادسازی بازارسرمایه وارد کشورشان شده بود ومی ترسیدند که اگر ایده های صندوق را وضع کنند وضع آنهارابدتراز بدکنند.  </a:t>
            </a:r>
          </a:p>
        </p:txBody>
      </p:sp>
      <p:sp>
        <p:nvSpPr>
          <p:cNvPr id="2" name="Title 1"/>
          <p:cNvSpPr>
            <a:spLocks noGrp="1"/>
          </p:cNvSpPr>
          <p:nvPr>
            <p:ph type="title"/>
          </p:nvPr>
        </p:nvSpPr>
        <p:spPr>
          <a:xfrm>
            <a:off x="-27710" y="152400"/>
            <a:ext cx="9171709" cy="685800"/>
          </a:xfrm>
        </p:spPr>
        <p:style>
          <a:lnRef idx="2">
            <a:schemeClr val="accent6"/>
          </a:lnRef>
          <a:fillRef idx="1">
            <a:schemeClr val="lt1"/>
          </a:fillRef>
          <a:effectRef idx="0">
            <a:schemeClr val="accent6"/>
          </a:effectRef>
          <a:fontRef idx="minor">
            <a:schemeClr val="dk1"/>
          </a:fontRef>
        </p:style>
        <p:txBody>
          <a:bodyPr>
            <a:normAutofit fontScale="90000"/>
          </a:bodyPr>
          <a:lstStyle/>
          <a:p>
            <a:pPr algn="ctr"/>
            <a:r>
              <a:rPr lang="fa-IR" dirty="0" smtClean="0"/>
              <a:t>فصل چهارم :بحران آسیای شرقی</a:t>
            </a:r>
            <a:endParaRPr lang="en-US" dirty="0"/>
          </a:p>
        </p:txBody>
      </p:sp>
    </p:spTree>
    <p:extLst>
      <p:ext uri="{BB962C8B-B14F-4D97-AF65-F5344CB8AC3E}">
        <p14:creationId xmlns:p14="http://schemas.microsoft.com/office/powerpoint/2010/main" val="27375037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228600"/>
            <a:ext cx="8610600" cy="6400800"/>
          </a:xfrm>
        </p:spPr>
        <p:style>
          <a:lnRef idx="2">
            <a:schemeClr val="accent6"/>
          </a:lnRef>
          <a:fillRef idx="1">
            <a:schemeClr val="lt1"/>
          </a:fillRef>
          <a:effectRef idx="0">
            <a:schemeClr val="accent6"/>
          </a:effectRef>
          <a:fontRef idx="minor">
            <a:schemeClr val="dk1"/>
          </a:fontRef>
        </p:style>
        <p:txBody>
          <a:bodyPr>
            <a:normAutofit lnSpcReduction="10000"/>
          </a:bodyPr>
          <a:lstStyle/>
          <a:p>
            <a:pPr marL="0" indent="0" algn="r">
              <a:buNone/>
            </a:pPr>
            <a:r>
              <a:rPr lang="fa-IR" sz="1600" dirty="0" smtClean="0"/>
              <a:t>صندوق پول خود رابامجموعه شروطی اعطاکرد تابه صورت دستورالعملی به رفع مسایلی که باعث بحران شده بود کمک کند.</a:t>
            </a:r>
          </a:p>
          <a:p>
            <a:pPr marL="0" indent="0" algn="r">
              <a:buNone/>
            </a:pPr>
            <a:r>
              <a:rPr lang="fa-IR" sz="1600" dirty="0" smtClean="0"/>
              <a:t>شروط صنوق نوعا شامل :نرخ بهره بالا ،اصلاحات ساختاری،اصلاحات جزیی ترهم درخواست شد.</a:t>
            </a:r>
          </a:p>
          <a:p>
            <a:pPr marL="0" indent="0" algn="r">
              <a:buNone/>
            </a:pPr>
            <a:r>
              <a:rPr lang="fa-IR" sz="1600" dirty="0" smtClean="0"/>
              <a:t>صندوق می داند که گذاشتن این شرایط بخشی از مسولیت آن بوده است صندوق می گوید: اگرمسایل ساختاری بوده که </a:t>
            </a:r>
            <a:r>
              <a:rPr lang="fa-IR" sz="1600" smtClean="0"/>
              <a:t>باعث وبان </a:t>
            </a:r>
            <a:r>
              <a:rPr lang="fa-IR" sz="1600" dirty="0" smtClean="0"/>
              <a:t>بحران در سطح اقتصاد کلان شده،بااین مسایل باید برخورد شود.</a:t>
            </a:r>
          </a:p>
          <a:p>
            <a:pPr marL="0" indent="0" algn="r">
              <a:buNone/>
            </a:pPr>
            <a:r>
              <a:rPr lang="fa-IR" sz="1600" dirty="0" smtClean="0"/>
              <a:t>باپیشروی بحران 1-بیکاری تشدید شد2-تولیدناخالص داخلی سقوط کرد 3-بانکهاتعطیل شد 4-نرخ بیکاری درکره4برابردرتایلند3برابرودراندونزی 10برابرشد.</a:t>
            </a:r>
          </a:p>
          <a:p>
            <a:pPr marL="0" indent="0" algn="r">
              <a:buNone/>
            </a:pPr>
            <a:r>
              <a:rPr lang="fa-IR" sz="1600" dirty="0" smtClean="0">
                <a:solidFill>
                  <a:srgbClr val="FF0000"/>
                </a:solidFill>
              </a:rPr>
              <a:t>چگونه سیاستهای صندوق بین الملل پول وخزانه داری آمریکا منجربه بحران شد؟</a:t>
            </a:r>
          </a:p>
          <a:p>
            <a:pPr marL="0" indent="0" algn="r">
              <a:buNone/>
            </a:pPr>
            <a:r>
              <a:rPr lang="fa-IR" sz="1600" dirty="0" smtClean="0">
                <a:solidFill>
                  <a:srgbClr val="FF0000"/>
                </a:solidFill>
              </a:rPr>
              <a:t>کشورهای آسیای شرقی بانرخ پس انداز بسیاربالا هیچ نیازی به سرمایه اضافی نداشتند باوجوداین در اواخردهه 80واوایل دهه 90 درآنها فشاربود که حساب سرمایه شان راآزادسادسازند وجوزف معتقد است که مهمترین علت بحران آزادسازی بازادسازی حساب سرمایه بود ومن بااستفاده ازاطلاعات مربوط به بحران های مختلف پی بردم که مخاطرات آزادسازی سرمایه بیشتراز پاداش ان است.هیچ گونه بیمه بیکاری تعبیه نکرده اند،آزادسازی  بازارسرمایه،باعث شده که کشورهای درحال توسعه درمعرض وسواس منطقی وغیرمنطقی ونیز خوش بینی وبدبینی غیرمنطقی جامعه سرمایه گذاران قراربگیرند.</a:t>
            </a:r>
          </a:p>
          <a:p>
            <a:pPr marL="0" indent="0" algn="r">
              <a:buNone/>
            </a:pPr>
            <a:r>
              <a:rPr lang="fa-IR" sz="1600" dirty="0" smtClean="0">
                <a:solidFill>
                  <a:srgbClr val="FF0000"/>
                </a:solidFill>
              </a:rPr>
              <a:t>مدافعان بازارسرمایه:</a:t>
            </a:r>
          </a:p>
          <a:p>
            <a:pPr marL="0" indent="0" algn="r">
              <a:buNone/>
            </a:pPr>
            <a:r>
              <a:rPr lang="fa-IR" sz="1600" dirty="0" smtClean="0">
                <a:solidFill>
                  <a:srgbClr val="FF0000"/>
                </a:solidFill>
              </a:rPr>
              <a:t>می گویند محدودیت های بازارسرمایه مانع کارایی اقتصاد ی شده ودرنتیجه کشورها بدون این محدودیتها رشداقتصادی بهتری خواهند داشت،برای مثال تایلند</a:t>
            </a:r>
          </a:p>
          <a:p>
            <a:pPr marL="0" indent="0" algn="r">
              <a:buNone/>
            </a:pPr>
            <a:r>
              <a:rPr lang="fa-IR" sz="1600" dirty="0" smtClean="0">
                <a:solidFill>
                  <a:srgbClr val="FF0000"/>
                </a:solidFill>
              </a:rPr>
              <a:t>صندوق وخزانه داری آمریکا برروی آزادسازی هردو پافشاری می کردند.</a:t>
            </a:r>
          </a:p>
          <a:p>
            <a:pPr marL="0" indent="0" algn="r">
              <a:buNone/>
            </a:pPr>
            <a:r>
              <a:rPr lang="fa-IR" sz="1800" b="1" dirty="0" smtClean="0">
                <a:solidFill>
                  <a:srgbClr val="FF0000"/>
                </a:solidFill>
              </a:rPr>
              <a:t>در مورد کره جنوبی:</a:t>
            </a:r>
          </a:p>
          <a:p>
            <a:pPr marL="0" indent="0" algn="r">
              <a:buNone/>
            </a:pPr>
            <a:r>
              <a:rPr lang="fa-IR" sz="1600" dirty="0" smtClean="0">
                <a:solidFill>
                  <a:schemeClr val="tx1"/>
                </a:solidFill>
              </a:rPr>
              <a:t>کره از رشداقتصادی قابل ملاحظه ای برخوردارشده بود بدون اینکه سرمایه بین المللی چندان سهمی درآن داشته باشد </a:t>
            </a:r>
          </a:p>
          <a:p>
            <a:pPr marL="0" indent="0" algn="r">
              <a:buNone/>
            </a:pPr>
            <a:r>
              <a:rPr lang="fa-IR" sz="1600" dirty="0" smtClean="0">
                <a:solidFill>
                  <a:schemeClr val="tx1"/>
                </a:solidFill>
              </a:rPr>
              <a:t>به وجوه غربی نیازی نداشت وبرای ورود دانش فنی جدید ودسترسی به بازارها مسیر دیگری انتخاب کرده بود.</a:t>
            </a:r>
          </a:p>
          <a:p>
            <a:pPr marL="0" indent="0" algn="r">
              <a:buNone/>
            </a:pPr>
            <a:r>
              <a:rPr lang="fa-IR" sz="1600" dirty="0" smtClean="0">
                <a:solidFill>
                  <a:schemeClr val="tx1"/>
                </a:solidFill>
              </a:rPr>
              <a:t>شرکتها ی خودش راتاسیس کرده بود ونیازی به دعوت شرکتها ی چندملیتی نداشت </a:t>
            </a:r>
          </a:p>
          <a:p>
            <a:pPr marL="0" indent="0" algn="r">
              <a:buNone/>
            </a:pPr>
            <a:r>
              <a:rPr lang="fa-IR" sz="1600" dirty="0" smtClean="0">
                <a:solidFill>
                  <a:schemeClr val="tx1"/>
                </a:solidFill>
              </a:rPr>
              <a:t>باتولیدمحصولات خوب وبازاریابی فعال،کالاهای خود را درسراسرجهان به فروش می رسانند.</a:t>
            </a:r>
          </a:p>
          <a:p>
            <a:pPr marL="0" indent="0" algn="r">
              <a:buNone/>
            </a:pPr>
            <a:r>
              <a:rPr lang="fa-IR" sz="1600" dirty="0" smtClean="0">
                <a:solidFill>
                  <a:schemeClr val="tx1"/>
                </a:solidFill>
              </a:rPr>
              <a:t>می دانست که برای رشدمداوم باید مقررات دست وپاگیر راحذف ومستلزم پاره ای از آزادسازی هاست.</a:t>
            </a:r>
          </a:p>
          <a:p>
            <a:pPr marL="0" indent="0" algn="r">
              <a:buNone/>
            </a:pPr>
            <a:r>
              <a:rPr lang="fa-IR" sz="1600" dirty="0" smtClean="0">
                <a:solidFill>
                  <a:schemeClr val="tx1"/>
                </a:solidFill>
              </a:rPr>
              <a:t>مسیردقیقی برای آزادسازی انتخاب کرده بود</a:t>
            </a:r>
          </a:p>
          <a:p>
            <a:pPr marL="0" indent="0" algn="r">
              <a:buNone/>
            </a:pPr>
            <a:r>
              <a:rPr lang="fa-IR" sz="1600" dirty="0" smtClean="0">
                <a:solidFill>
                  <a:srgbClr val="FF0000"/>
                </a:solidFill>
              </a:rPr>
              <a:t> </a:t>
            </a:r>
            <a:r>
              <a:rPr lang="fa-IR" sz="1600" dirty="0" smtClean="0"/>
              <a:t> </a:t>
            </a:r>
            <a:endParaRPr lang="en-US" sz="1600" dirty="0"/>
          </a:p>
        </p:txBody>
      </p:sp>
    </p:spTree>
    <p:extLst>
      <p:ext uri="{BB962C8B-B14F-4D97-AF65-F5344CB8AC3E}">
        <p14:creationId xmlns:p14="http://schemas.microsoft.com/office/powerpoint/2010/main" val="4586935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304800"/>
            <a:ext cx="8839200" cy="6400800"/>
          </a:xfrm>
        </p:spPr>
        <p:style>
          <a:lnRef idx="2">
            <a:schemeClr val="accent6"/>
          </a:lnRef>
          <a:fillRef idx="1">
            <a:schemeClr val="lt1"/>
          </a:fillRef>
          <a:effectRef idx="0">
            <a:schemeClr val="accent6"/>
          </a:effectRef>
          <a:fontRef idx="minor">
            <a:schemeClr val="dk1"/>
          </a:fontRef>
        </p:style>
        <p:txBody>
          <a:bodyPr>
            <a:normAutofit lnSpcReduction="10000"/>
          </a:bodyPr>
          <a:lstStyle/>
          <a:p>
            <a:pPr marL="0" indent="0" algn="r">
              <a:buNone/>
            </a:pPr>
            <a:r>
              <a:rPr lang="fa-IR" sz="2800" b="1" dirty="0" smtClean="0">
                <a:solidFill>
                  <a:srgbClr val="FF0000"/>
                </a:solidFill>
              </a:rPr>
              <a:t>اولین دور اشتباهات:تضعیف تقاضاو افزایش نرخ بهره</a:t>
            </a:r>
          </a:p>
          <a:p>
            <a:pPr marL="0" indent="0" algn="r">
              <a:buNone/>
            </a:pPr>
            <a:r>
              <a:rPr lang="fa-IR" sz="1600" b="1" dirty="0" smtClean="0">
                <a:solidFill>
                  <a:srgbClr val="FF0000"/>
                </a:solidFill>
              </a:rPr>
              <a:t>سیاست های انقباضی هووری ،خلاف قاعده در دنیای مدرن:</a:t>
            </a:r>
          </a:p>
          <a:p>
            <a:pPr marL="0" indent="0" algn="r">
              <a:buNone/>
            </a:pPr>
            <a:r>
              <a:rPr lang="fa-IR" sz="1600" dirty="0" smtClean="0">
                <a:solidFill>
                  <a:schemeClr val="tx1"/>
                </a:solidFill>
              </a:rPr>
              <a:t>بیش از 70سال است که برای هرکشوری که اقتصادش باسیرنزولی جدی مواجه شده ،نسخه معینی تجویزمی کنند دولت باید تقاضای کل رابه کمک سیاست پولی یابودجه ای بالا ببرد یعنی مالیات هاراکاهش دهد هزینه هایش رابیفزاید وسیاست پولی انبساطی در پیش گیرد. اقتصادهای بحران زده آسیای شرقی به وضوح درمعرض تهدید جدی سیرنزولی اقتصاد بوده اند وبه عوامل محرک نیاز داشتند وصندوق درجهتی خلاف این پامی فشرد. برای مثال آسیای شرقی</a:t>
            </a:r>
          </a:p>
          <a:p>
            <a:pPr marL="0" indent="0" algn="r">
              <a:buNone/>
            </a:pPr>
            <a:r>
              <a:rPr lang="fa-IR" sz="1800" b="1" dirty="0" smtClean="0">
                <a:solidFill>
                  <a:srgbClr val="FF0000"/>
                </a:solidFill>
              </a:rPr>
              <a:t>سیاستهای فقیرکردن خود:</a:t>
            </a:r>
          </a:p>
          <a:p>
            <a:pPr marL="0" indent="0" algn="r">
              <a:buNone/>
            </a:pPr>
            <a:r>
              <a:rPr lang="fa-IR" sz="1600" dirty="0" smtClean="0">
                <a:solidFill>
                  <a:schemeClr val="tx1"/>
                </a:solidFill>
              </a:rPr>
              <a:t>ازمیان اشتباهاتی که صندوق مرتکب شد آنچه دشوارمی شد درکش کرد ،ناتوانی صندوق در تشخیص واکنش های میان سیاستهایی است که درکشورهای مختلف ،منطقه دنبال می شد. سیاستهای انقباضی دریک کشور ،نه فقط همان کشور را تحت فشارقرار می داد بلکه تاثیر منفی روی همسایگانش داشت صندوق باحمایت این سیاست سیرنزولی ازیک کشوربه کشور دیگر راشدت بخشید .</a:t>
            </a:r>
          </a:p>
          <a:p>
            <a:pPr marL="0" indent="0" algn="r">
              <a:buNone/>
            </a:pPr>
            <a:r>
              <a:rPr lang="fa-IR" sz="1600" dirty="0" smtClean="0">
                <a:solidFill>
                  <a:schemeClr val="tx1"/>
                </a:solidFill>
              </a:rPr>
              <a:t>هرکشوری که باعث این سیرنزولی میشد:</a:t>
            </a:r>
          </a:p>
          <a:p>
            <a:pPr marL="0" indent="0" algn="r">
              <a:buNone/>
            </a:pPr>
            <a:r>
              <a:rPr lang="fa-IR" sz="1600" dirty="0" smtClean="0">
                <a:solidFill>
                  <a:schemeClr val="tx1"/>
                </a:solidFill>
              </a:rPr>
              <a:t>باکاهش واردات تقاضارابه سوی محصولات خود جلب کندد_(کاهش واردات باوضع تعرفه وکاهش ارزش پول ملی)</a:t>
            </a:r>
          </a:p>
          <a:p>
            <a:pPr marL="0" indent="0" algn="r">
              <a:buNone/>
            </a:pPr>
            <a:r>
              <a:rPr lang="fa-IR" sz="1600" dirty="0" smtClean="0">
                <a:solidFill>
                  <a:schemeClr val="tx1"/>
                </a:solidFill>
              </a:rPr>
              <a:t>محصولات تولیدی کشور ارزان ومحصولات دیگرکشورها ارزانترشد.</a:t>
            </a:r>
          </a:p>
          <a:p>
            <a:pPr marL="0" indent="0" algn="r">
              <a:buNone/>
            </a:pPr>
            <a:r>
              <a:rPr lang="fa-IR" sz="1600" dirty="0" smtClean="0">
                <a:solidFill>
                  <a:schemeClr val="tx1"/>
                </a:solidFill>
              </a:rPr>
              <a:t>صندوق مخالف تضعیف ارزش پول ملی بود چراکه این تضعیف ارزش پول ملی تورم راتشدید خواهد داد،بنابراین باکنارگذاشتن تعرفه ها وتضعیف ارزش پول ،تنها2راه برای ایجاد بازارتجاری باقی می ماند:1-افزایش صادرات2-واردات باکاهش درآمدها</a:t>
            </a:r>
          </a:p>
          <a:p>
            <a:pPr marL="0" indent="0" algn="r">
              <a:buNone/>
            </a:pPr>
            <a:r>
              <a:rPr lang="fa-IR" sz="1800" b="1" dirty="0" smtClean="0">
                <a:solidFill>
                  <a:srgbClr val="FF0000"/>
                </a:solidFill>
              </a:rPr>
              <a:t>اختناق اقتصاد بانرخ بهره بالا</a:t>
            </a:r>
          </a:p>
          <a:p>
            <a:pPr marL="0" indent="0" algn="r">
              <a:buNone/>
            </a:pPr>
            <a:r>
              <a:rPr lang="fa-IR" sz="1800" b="1" dirty="0" smtClean="0">
                <a:solidFill>
                  <a:srgbClr val="FF0000"/>
                </a:solidFill>
              </a:rPr>
              <a:t>دومین دوراشتباهات:تجدید ساختار خبط آمیز</a:t>
            </a:r>
          </a:p>
          <a:p>
            <a:pPr marL="0" indent="0" algn="r">
              <a:buNone/>
            </a:pPr>
            <a:r>
              <a:rPr lang="fa-IR" sz="1800" b="1" dirty="0" smtClean="0">
                <a:solidFill>
                  <a:srgbClr val="FF0000"/>
                </a:solidFill>
              </a:rPr>
              <a:t>همچنان که بحران تشدیدمی شد نیاز به تجدید ساختار اقتصاد شعار روز شده بود:بنگاه هاوشرکتها باید تعطیل می شدند صندوق هم به جای اینکه به تامین نقدینگی برای مخارج بپردازد به این مباحث توجه کرد ودر نهایت اقتصاد پیش از پیش غرق در گرفتاری هاشد</a:t>
            </a:r>
          </a:p>
          <a:p>
            <a:pPr marL="0" indent="0" algn="r">
              <a:buNone/>
            </a:pPr>
            <a:r>
              <a:rPr lang="fa-IR" sz="1800" b="1" dirty="0" smtClean="0">
                <a:solidFill>
                  <a:srgbClr val="FF0000"/>
                </a:solidFill>
              </a:rPr>
              <a:t>صندوق برای تجدید </a:t>
            </a:r>
            <a:r>
              <a:rPr lang="fa-IR" sz="1800" b="1" smtClean="0">
                <a:solidFill>
                  <a:srgbClr val="FF0000"/>
                </a:solidFill>
              </a:rPr>
              <a:t>ساختارمالی 3جنبه داشت:  1-جداکردن بانکهایی که واقعابیمارند 2-نسبت کفایت سرمایه اش را اصلاح کند </a:t>
            </a:r>
            <a:endParaRPr lang="en-US" sz="1800" b="1" dirty="0">
              <a:solidFill>
                <a:srgbClr val="FF0000"/>
              </a:solidFill>
            </a:endParaRPr>
          </a:p>
        </p:txBody>
      </p:sp>
    </p:spTree>
    <p:extLst>
      <p:ext uri="{BB962C8B-B14F-4D97-AF65-F5344CB8AC3E}">
        <p14:creationId xmlns:p14="http://schemas.microsoft.com/office/powerpoint/2010/main" val="17583506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381000"/>
            <a:ext cx="8763000" cy="6248400"/>
          </a:xfrm>
        </p:spPr>
        <p:style>
          <a:lnRef idx="2">
            <a:schemeClr val="accent6"/>
          </a:lnRef>
          <a:fillRef idx="1">
            <a:schemeClr val="lt1"/>
          </a:fillRef>
          <a:effectRef idx="0">
            <a:schemeClr val="accent6"/>
          </a:effectRef>
          <a:fontRef idx="minor">
            <a:schemeClr val="dk1"/>
          </a:fontRef>
        </p:style>
        <p:txBody>
          <a:bodyPr>
            <a:normAutofit lnSpcReduction="10000"/>
          </a:bodyPr>
          <a:lstStyle/>
          <a:p>
            <a:pPr marL="0" indent="0" algn="r">
              <a:buNone/>
            </a:pPr>
            <a:r>
              <a:rPr lang="fa-IR" sz="1600" dirty="0" smtClean="0"/>
              <a:t>کشورمالزی:به سیاستهای صندوق اعتنانداشتن،مقررات به ط.ر دقیق اجرامی شود،واین باعث می شود که مانع شود بانکها درمعرض نوسانات نرخ ارز قرارگیرند،به دلیل اینکه روی میزان بدهی ارزی شرکتهای که از بانکهاوام می گرفتند محدودیت گذاشته شده بود نظام بانکی قدرتمندی داشت</a:t>
            </a:r>
          </a:p>
          <a:p>
            <a:pPr marL="0" indent="0" algn="r">
              <a:buNone/>
            </a:pPr>
            <a:r>
              <a:rPr lang="fa-IR" sz="1600" dirty="0" smtClean="0"/>
              <a:t>کشور چین:روی سرمایه خارجی محدودیت گذاشته بودندبادنبال کردن نسخه های اقتصادمتعارف به رشدبالایی رسید.این نسخه ها،نسخه های صندوق نبود ومی گفت وقتی اقتصاد باسیرنزولی مواجه است چاری کار سیاست انبساطی در سط</a:t>
            </a:r>
            <a:r>
              <a:rPr lang="fa-IR" sz="1600" dirty="0"/>
              <a:t>ح</a:t>
            </a:r>
            <a:r>
              <a:rPr lang="fa-IR" sz="1600" dirty="0" smtClean="0"/>
              <a:t> کلان است.رشد سریع چین باعث شد که تقاضای عظیمی برای تاسیسات زیربنایی بوجودآورد.</a:t>
            </a:r>
          </a:p>
          <a:p>
            <a:pPr marL="0" indent="0" algn="r">
              <a:buNone/>
            </a:pPr>
            <a:r>
              <a:rPr lang="fa-IR" sz="1600" dirty="0" smtClean="0"/>
              <a:t>چین می دانست که باید تجدید ساختار بخش های شرکتی ومالی ادامه دهد وپیامدهای بی ثباتی ازجمله بیکاری بالا ونظام بانکی ضعیف را تجربه کرده بود ونمی خواست باز تجربه کنه </a:t>
            </a:r>
          </a:p>
          <a:p>
            <a:pPr marL="0" indent="0" algn="r">
              <a:buNone/>
            </a:pPr>
            <a:r>
              <a:rPr lang="fa-IR" sz="1600" dirty="0" smtClean="0"/>
              <a:t>تاثیربرآینده:</a:t>
            </a:r>
          </a:p>
          <a:p>
            <a:pPr marL="0" indent="0" algn="r">
              <a:buNone/>
            </a:pPr>
            <a:r>
              <a:rPr lang="fa-IR" sz="1600" dirty="0" smtClean="0"/>
              <a:t>علی رغم سختی های دشوارآسیای شرقی ،آثارسودمندی هم وجود داشت:</a:t>
            </a:r>
          </a:p>
          <a:p>
            <a:pPr marL="0" indent="0" algn="r">
              <a:buNone/>
            </a:pPr>
            <a:r>
              <a:rPr lang="fa-IR" sz="1600" dirty="0" smtClean="0"/>
              <a:t>1-بی شک نظام قانونی مالی بهتر ودرمجموع موسسات پولی ومالی بهتری درست خواهند کرد.</a:t>
            </a:r>
          </a:p>
          <a:p>
            <a:pPr marL="0" indent="0" algn="r">
              <a:buNone/>
            </a:pPr>
            <a:r>
              <a:rPr lang="fa-IR" sz="1600" dirty="0" smtClean="0"/>
              <a:t>2-طی دهه های گذشته دستاوردشان درمورد تخصیص جریانهای عظیم سرمایه بسیارچشم گیر بوده وهمین باعث شده که بارشد سریع ادامه دهند.</a:t>
            </a:r>
          </a:p>
          <a:p>
            <a:pPr marL="0" indent="0" algn="r">
              <a:buNone/>
            </a:pPr>
            <a:r>
              <a:rPr lang="fa-IR" sz="1600" dirty="0" smtClean="0"/>
              <a:t>راهبردهای صندوق:</a:t>
            </a:r>
          </a:p>
          <a:p>
            <a:pPr marL="0" indent="0" algn="r">
              <a:buNone/>
            </a:pPr>
            <a:r>
              <a:rPr lang="fa-IR" sz="1600" dirty="0" smtClean="0"/>
              <a:t>نظیرآزادسازی بازارسرمایه وافزایش نرخ های بهره به میزان زیاد ،وقتی بحرانی روی می دهد استقراض راحتی خطرناک می سازد دراین واکنش بنگاه های اقتصادی سعی می کنند استقراض کمتری بکنند وبیشتربه عواید ذخیره شده خودمتکی باشند درنتیجه رشدآتی محدودترمی شود وسرمایه در دسترس نخواهد بود وبه بهترین مصارف مولد نخواهد رسید سیاستهای صندوق باعث می شود که تخصیص منابع بویژه سرمایه بسیارکمیاب گردد. وباکارایی کمتری صورت گیرورد.ددرحالی که صندوق اینهاراگرفتاری به حساب نمی آورد .صندوقهرگز قبول نمی کرد که دراجرای سیاستهای بودجه وتغییر وتجدید ساختارها اشتباه کرده وهرگز به روی خود نمی آورد صندوق بالاخره تصمیم گرفت  از نرخ بهره پایین حمایت کند وسیاست بودجه خود رادرآسیای  شرقی معکوس کرد ومی گفت الان وقتش رسیده وهرگز زیربار اشتباهاتش نرفت </a:t>
            </a:r>
          </a:p>
          <a:p>
            <a:pPr marL="0" indent="0" algn="r">
              <a:buNone/>
            </a:pPr>
            <a:r>
              <a:rPr lang="fa-IR" sz="1600" dirty="0" smtClean="0"/>
              <a:t>درآسیا نظریه های مختلفی وجود دارد که صندوق توطیه کرده امامن معتقدم که صندوق درتوطیه دست نداشت امامنعکس کننده منافع وایدیولوؤی جامعه  پولی ومالی غرب بود وشیوه های عمل محرمانش ،این موسسه وسیاستهایش رااز رسیدگی جامعه که می توانست  اورا وادارد که الگوهاوسیاستهایی رابه کارگیرد که بامقتضیات کشورمورد بحث مناسبت بیشتری داشته باشد مصون داشته است.</a:t>
            </a:r>
          </a:p>
          <a:p>
            <a:pPr marL="0" indent="0" algn="r">
              <a:buNone/>
            </a:pPr>
            <a:r>
              <a:rPr lang="fa-IR" sz="1600" b="1" dirty="0" smtClean="0">
                <a:solidFill>
                  <a:srgbClr val="FF0000"/>
                </a:solidFill>
              </a:rPr>
              <a:t>راهبرهای دیگری که من برای صندوق درنظرگرفتم برای جلوگیری از ناکامی ها</a:t>
            </a:r>
            <a:r>
              <a:rPr lang="fa-IR" sz="1600" dirty="0" smtClean="0"/>
              <a:t>:</a:t>
            </a:r>
            <a:endParaRPr lang="en-US" sz="1600" dirty="0"/>
          </a:p>
        </p:txBody>
      </p:sp>
    </p:spTree>
    <p:extLst>
      <p:ext uri="{BB962C8B-B14F-4D97-AF65-F5344CB8AC3E}">
        <p14:creationId xmlns:p14="http://schemas.microsoft.com/office/powerpoint/2010/main" val="38359046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2400"/>
            <a:ext cx="8534400" cy="6477000"/>
          </a:xfrm>
        </p:spPr>
        <p:style>
          <a:lnRef idx="2">
            <a:schemeClr val="accent6"/>
          </a:lnRef>
          <a:fillRef idx="1">
            <a:schemeClr val="lt1"/>
          </a:fillRef>
          <a:effectRef idx="0">
            <a:schemeClr val="accent6"/>
          </a:effectRef>
          <a:fontRef idx="minor">
            <a:schemeClr val="dk1"/>
          </a:fontRef>
        </p:style>
        <p:txBody>
          <a:bodyPr>
            <a:normAutofit/>
          </a:bodyPr>
          <a:lstStyle/>
          <a:p>
            <a:pPr marL="0" indent="0" algn="r">
              <a:buNone/>
            </a:pPr>
            <a:r>
              <a:rPr lang="fa-IR" sz="1600" dirty="0" smtClean="0"/>
              <a:t>1-اقتصاد راتاجایی که ممکن است ،دراشتغال کامل نگه دارید برای دست یابی به آن نیاز به سیاست پولی وبودجه ای انبساطی می باشد که ترکیب آن به مقتضیات کشور بستگی دارد.</a:t>
            </a:r>
          </a:p>
          <a:p>
            <a:pPr marL="0" indent="0" algn="r">
              <a:buNone/>
            </a:pPr>
            <a:r>
              <a:rPr lang="fa-IR" sz="1600" dirty="0" smtClean="0"/>
              <a:t>2-باصندوق درمورد اهمیت تجدید ساختارمالی وبرخورد بامشکلات بانکهای ضعیف موافق بودم امابرای حل آن راه حلی متفاوت از صندوق انتخاب کردم که هدف اصلی اش حفظ جریان اعتبارات وبازپرداخت دیون موجود است.</a:t>
            </a:r>
          </a:p>
          <a:p>
            <a:pPr marL="0" indent="0" algn="r">
              <a:buNone/>
            </a:pPr>
            <a:endParaRPr lang="en-US" sz="1600" dirty="0"/>
          </a:p>
        </p:txBody>
      </p:sp>
    </p:spTree>
    <p:extLst>
      <p:ext uri="{BB962C8B-B14F-4D97-AF65-F5344CB8AC3E}">
        <p14:creationId xmlns:p14="http://schemas.microsoft.com/office/powerpoint/2010/main" val="9805283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990600"/>
            <a:ext cx="8686800" cy="5562600"/>
          </a:xfrm>
        </p:spPr>
        <p:style>
          <a:lnRef idx="2">
            <a:schemeClr val="accent6"/>
          </a:lnRef>
          <a:fillRef idx="1">
            <a:schemeClr val="lt1"/>
          </a:fillRef>
          <a:effectRef idx="0">
            <a:schemeClr val="accent6"/>
          </a:effectRef>
          <a:fontRef idx="minor">
            <a:schemeClr val="dk1"/>
          </a:fontRef>
        </p:style>
        <p:txBody>
          <a:bodyPr/>
          <a:lstStyle/>
          <a:p>
            <a:pPr marL="0" indent="0" algn="r">
              <a:buNone/>
            </a:pPr>
            <a:r>
              <a:rPr lang="fa-IR" sz="1600" dirty="0" smtClean="0"/>
              <a:t>بافروریختن دیواربرلین در اواخر سال 1989 یکی ازمهمترین گذارهای اقتصادی تاریخ شروع شد این دومین تجربه بزرگ  اقتصادی واجتماعی این قرن محسوب می شود . نخستین تجربه،گذار روسیه به کمونیسم درهفت دهه قبل بود.طی سالها ناکامی نخستین تجربه به تدریج مشخص شده بود.درنتیجه انقلاب سال 1917 اوایستلای روسیه دربخش بزرگی از اروپاپس از جنگ دوم  8درصد جمعیت جهان که تحت نظام کمونیستی شوروی زندگی می کردند ،هم ازآزادی سیاسی وهم از پیشرفت اقتصادی محروم شدند. دومین گذار که درروسیه ،اروپای شرقی وجنوب شرقی روی داد هنوز راه زیادی درپیش دارد ولی تااین اندازه روشن شده است :درخود روسیهاین گذاربه آنچه هوادران اقتصاد بازارقولش را داده بودندوامید داشتند دست نیافته است.</a:t>
            </a:r>
          </a:p>
          <a:p>
            <a:pPr marL="0" indent="0" algn="r">
              <a:buNone/>
            </a:pPr>
            <a:r>
              <a:rPr lang="fa-IR" sz="1600" dirty="0" smtClean="0"/>
              <a:t>روسیه درامی است که برای همیشه سربه مهرخواهدماند تنهامعدودی افراد انحلال ناگهانی اتحاد شوروی راپیش بینی می کردند ....</a:t>
            </a:r>
          </a:p>
          <a:p>
            <a:pPr marL="0" indent="0" algn="r">
              <a:buNone/>
            </a:pPr>
            <a:r>
              <a:rPr lang="fa-IR" sz="1600" dirty="0" smtClean="0"/>
              <a:t>بدبینان دراین کشور،یک قدرت اتمی می بینندوگرفتاربی ثباتی سیاسی واجتماعی است خوش بینان کشور راتحت یک رهبری نیم استبدادی می بینند که مشغول تثبیت کشوربه بهای از دست دادن برخی آزادی های مردم سالاری است.</a:t>
            </a:r>
          </a:p>
          <a:p>
            <a:pPr marL="0" indent="0" algn="r">
              <a:buNone/>
            </a:pPr>
            <a:r>
              <a:rPr lang="fa-IR" sz="1600" dirty="0" smtClean="0"/>
              <a:t>ازسال1998روسیه رشداقتصادی بالایی داشته که مبتنی برقیمتهای بالای نفت خام ومنافع تضعیف ارزش روبل است اماکاهش قیمت نفت رشد نیز آهسته  شده است درمورد روسیه می شود گفت که آینده کماکان ناروشن خواهد بود</a:t>
            </a:r>
          </a:p>
          <a:p>
            <a:pPr marL="0" indent="0" algn="r">
              <a:buNone/>
            </a:pPr>
            <a:r>
              <a:rPr lang="fa-IR" sz="1600" dirty="0" smtClean="0"/>
              <a:t>چالش ها وفرصتهای گذار:در اوایل دهه ی .90وقتی گذار (اقتصادازکمونیسم به بازار)آغاز شد،هم چالشهاوهم فرصتهای بزرگی به وجودآورد جمهوری خلق چین،گذاراقتصادخود را از اواخر دهه ی 70شروع کرده بود یکی از موفق ترین گذارها مورد تایوان بود،ازاوخراقرن 19مستمعره ژاپن بود پس از انقلاب 1949 درچین ،تایوان پناهگاه قدیمی رهبران شدونام جمهوری چین برآن نهادند آنهازمین هارا ملی وتقسیم کرده بودند.</a:t>
            </a:r>
          </a:p>
          <a:p>
            <a:pPr marL="0" indent="0" algn="r">
              <a:buNone/>
            </a:pPr>
            <a:r>
              <a:rPr lang="fa-IR" sz="1600" dirty="0" smtClean="0"/>
              <a:t>صنایع عمده راتاسیس وخصوصی کردند واقتصاد بازارپرطراواتی به وجودآوردند</a:t>
            </a:r>
          </a:p>
          <a:p>
            <a:pPr marL="0" indent="0" algn="r">
              <a:buNone/>
            </a:pPr>
            <a:r>
              <a:rPr lang="fa-IR" sz="1600" dirty="0" smtClean="0"/>
              <a:t>گذاراز اقتصادجنگ به صلح باگذار از اقتصادکمونیسم به اقتصادبازار تفاوتی اساسی دارد ،روسیه می باید هم منابع راجابه جا هم به ایجاد تمامی نهادهای بازاراقدام کند.</a:t>
            </a:r>
          </a:p>
          <a:p>
            <a:pPr marL="0" indent="0" algn="r">
              <a:buNone/>
            </a:pPr>
            <a:r>
              <a:rPr lang="fa-IR" sz="1600" dirty="0" smtClean="0"/>
              <a:t>مشکلاتی که روسیه درسال 1989باآن مواجه بود:1-روسیه صاحب بانک هایی بود که پس اندازهاراجمع آوری می کردندولی تصمیم </a:t>
            </a:r>
            <a:r>
              <a:rPr lang="fa-IR" sz="1600" dirty="0"/>
              <a:t> </a:t>
            </a:r>
            <a:r>
              <a:rPr lang="fa-IR" sz="1600" dirty="0" smtClean="0"/>
              <a:t>درمورد اعطای وامها رابه عهده آنهانبود.</a:t>
            </a:r>
          </a:p>
          <a:p>
            <a:pPr marL="0" indent="0" algn="r">
              <a:buNone/>
            </a:pPr>
            <a:endParaRPr lang="en-US" dirty="0"/>
          </a:p>
        </p:txBody>
      </p:sp>
      <p:sp>
        <p:nvSpPr>
          <p:cNvPr id="2" name="Title 1"/>
          <p:cNvSpPr>
            <a:spLocks noGrp="1"/>
          </p:cNvSpPr>
          <p:nvPr>
            <p:ph type="title"/>
          </p:nvPr>
        </p:nvSpPr>
        <p:spPr>
          <a:xfrm>
            <a:off x="152400" y="274638"/>
            <a:ext cx="8763000" cy="563562"/>
          </a:xfrm>
        </p:spPr>
        <p:style>
          <a:lnRef idx="2">
            <a:schemeClr val="accent6"/>
          </a:lnRef>
          <a:fillRef idx="1">
            <a:schemeClr val="lt1"/>
          </a:fillRef>
          <a:effectRef idx="0">
            <a:schemeClr val="accent6"/>
          </a:effectRef>
          <a:fontRef idx="minor">
            <a:schemeClr val="dk1"/>
          </a:fontRef>
        </p:style>
        <p:txBody>
          <a:bodyPr>
            <a:normAutofit fontScale="90000"/>
          </a:bodyPr>
          <a:lstStyle/>
          <a:p>
            <a:pPr algn="ctr"/>
            <a:r>
              <a:rPr lang="fa-IR" dirty="0" smtClean="0"/>
              <a:t>فصل5 :چه کسی روسیه را از دست داد؟</a:t>
            </a:r>
            <a:endParaRPr lang="en-US" dirty="0"/>
          </a:p>
        </p:txBody>
      </p:sp>
    </p:spTree>
    <p:extLst>
      <p:ext uri="{BB962C8B-B14F-4D97-AF65-F5344CB8AC3E}">
        <p14:creationId xmlns:p14="http://schemas.microsoft.com/office/powerpoint/2010/main" val="35619087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152400"/>
            <a:ext cx="8763000" cy="6477000"/>
          </a:xfrm>
        </p:spPr>
        <p:style>
          <a:lnRef idx="2">
            <a:schemeClr val="accent6"/>
          </a:lnRef>
          <a:fillRef idx="1">
            <a:schemeClr val="lt1"/>
          </a:fillRef>
          <a:effectRef idx="0">
            <a:schemeClr val="accent6"/>
          </a:effectRef>
          <a:fontRef idx="minor">
            <a:schemeClr val="dk1"/>
          </a:fontRef>
        </p:style>
        <p:txBody>
          <a:bodyPr>
            <a:normAutofit/>
          </a:bodyPr>
          <a:lstStyle/>
          <a:p>
            <a:pPr marL="0" indent="0" algn="r">
              <a:buNone/>
            </a:pPr>
            <a:r>
              <a:rPr lang="fa-IR" sz="1600" dirty="0" smtClean="0"/>
              <a:t>2-هیچ مسولیتی برای نظارت برنحوه ی مصرف وامها وباز پرداخت آنها نداشتند </a:t>
            </a:r>
          </a:p>
          <a:p>
            <a:pPr marL="0" indent="0" algn="r">
              <a:buNone/>
            </a:pPr>
            <a:r>
              <a:rPr lang="fa-IR" sz="1600" dirty="0" smtClean="0"/>
              <a:t>3-تنها به دستور سازمان برنامه ریزی مرکزی وجوه رادراختیار دیگران می گذاشتند</a:t>
            </a:r>
          </a:p>
          <a:p>
            <a:pPr marL="0" indent="0" algn="r">
              <a:buNone/>
            </a:pPr>
            <a:r>
              <a:rPr lang="fa-IR" sz="1600" dirty="0" smtClean="0"/>
              <a:t>4-تنهابه تولید کالاهایی می پرداختند که از آنهاخواسته شده بود وداده هایی رامصرف می کردند که دراختیارشان گذاشته می شد.</a:t>
            </a:r>
          </a:p>
          <a:p>
            <a:pPr marL="0" indent="0" algn="r">
              <a:buNone/>
            </a:pPr>
            <a:r>
              <a:rPr lang="fa-IR" sz="1600" dirty="0" smtClean="0">
                <a:solidFill>
                  <a:srgbClr val="FF0000"/>
                </a:solidFill>
              </a:rPr>
              <a:t>اقتصاد بازار دارای 3عنصر اصلی است:1-قیمتها ،2-مالکیت خصوصی 3-سود  این عناصرهمراه رقابت باعث:</a:t>
            </a:r>
          </a:p>
          <a:p>
            <a:pPr marL="0" indent="0" algn="r">
              <a:buNone/>
            </a:pPr>
            <a:r>
              <a:rPr lang="fa-IR" sz="1600" dirty="0" smtClean="0">
                <a:solidFill>
                  <a:srgbClr val="FF0000"/>
                </a:solidFill>
              </a:rPr>
              <a:t>1-انگیزه هارافراهم می آورد</a:t>
            </a:r>
          </a:p>
          <a:p>
            <a:pPr marL="0" indent="0" algn="r">
              <a:buNone/>
            </a:pPr>
            <a:r>
              <a:rPr lang="fa-IR" sz="1600" dirty="0" smtClean="0">
                <a:solidFill>
                  <a:srgbClr val="FF0000"/>
                </a:solidFill>
              </a:rPr>
              <a:t>2-تصمیمات اقتصادی رافراهم می کرد ....</a:t>
            </a:r>
          </a:p>
          <a:p>
            <a:pPr marL="0" indent="0" algn="r">
              <a:buNone/>
            </a:pPr>
            <a:r>
              <a:rPr lang="fa-IR" sz="1600" dirty="0" smtClean="0"/>
              <a:t>نهادها:مهمترین این نهادها چارجوب حقوقی ومقرراتی است </a:t>
            </a:r>
          </a:p>
          <a:p>
            <a:pPr algn="r" rtl="1">
              <a:buFont typeface="Wingdings" pitchFamily="2" charset="2"/>
              <a:buChar char="ü"/>
            </a:pPr>
            <a:r>
              <a:rPr lang="fa-IR" sz="1600" dirty="0" smtClean="0"/>
              <a:t>تا اطمینان حاصل کند که قراردادها اجرامی شوند</a:t>
            </a:r>
          </a:p>
          <a:p>
            <a:pPr algn="r" rtl="1">
              <a:buFont typeface="Wingdings" pitchFamily="2" charset="2"/>
              <a:buChar char="ü"/>
            </a:pPr>
            <a:r>
              <a:rPr lang="fa-IR" sz="1600" dirty="0" smtClean="0"/>
              <a:t>اختلافات تجاری به نحو درستی حل وفصل شده </a:t>
            </a:r>
          </a:p>
          <a:p>
            <a:pPr algn="r" rtl="1">
              <a:buFont typeface="Wingdings" pitchFamily="2" charset="2"/>
              <a:buChar char="ü"/>
            </a:pPr>
            <a:r>
              <a:rPr lang="fa-IR" sz="1600" dirty="0" smtClean="0"/>
              <a:t>همچنین باید اطمینان یابند که بازارهای اوراق بهادار به شیوه ی عادلانه عمل می کنند</a:t>
            </a:r>
          </a:p>
          <a:p>
            <a:pPr marL="0" indent="0" algn="r" rtl="1">
              <a:buNone/>
            </a:pPr>
            <a:r>
              <a:rPr lang="fa-IR" sz="1600" dirty="0" smtClean="0"/>
              <a:t>چالش های که درمقابل اقتصادهای شوروی سابق بود:</a:t>
            </a:r>
          </a:p>
          <a:p>
            <a:pPr algn="r" rtl="1">
              <a:buFont typeface="Wingdings" pitchFamily="2" charset="2"/>
              <a:buChar char="Ø"/>
            </a:pPr>
            <a:r>
              <a:rPr lang="fa-IR" sz="1600" dirty="0" smtClean="0"/>
              <a:t>این کشورهاباید از یک نظام قیمت به نظام قیمت بازارمی رفتند</a:t>
            </a:r>
          </a:p>
          <a:p>
            <a:pPr algn="r" rtl="1">
              <a:buFont typeface="Wingdings" pitchFamily="2" charset="2"/>
              <a:buChar char="Ø"/>
            </a:pPr>
            <a:r>
              <a:rPr lang="fa-IR" sz="1600" dirty="0" smtClean="0"/>
              <a:t>همه اموال مخصوص دولت را خصوصی می کردند</a:t>
            </a:r>
          </a:p>
          <a:p>
            <a:pPr algn="r" rtl="1">
              <a:buFont typeface="Wingdings" pitchFamily="2" charset="2"/>
              <a:buChar char="Ø"/>
            </a:pPr>
            <a:r>
              <a:rPr lang="fa-IR" sz="1600" dirty="0" smtClean="0"/>
              <a:t>نوع جدیدی از کارفرمایی را ایجاد می کردند بنگاههای جدید را ایجاد می کردند....</a:t>
            </a:r>
          </a:p>
          <a:p>
            <a:pPr marL="0" indent="0" algn="r" rtl="1">
              <a:buNone/>
            </a:pPr>
            <a:r>
              <a:rPr lang="fa-IR" sz="1600" dirty="0" smtClean="0"/>
              <a:t>فرصت های بزرگی که روسیه داشت:</a:t>
            </a:r>
          </a:p>
          <a:p>
            <a:pPr algn="r" rtl="1">
              <a:buFont typeface="Wingdings" pitchFamily="2" charset="2"/>
              <a:buChar char="v"/>
            </a:pPr>
            <a:r>
              <a:rPr lang="fa-IR" sz="1600" dirty="0" smtClean="0"/>
              <a:t>کشورثروتمندی بود </a:t>
            </a:r>
          </a:p>
          <a:p>
            <a:pPr algn="r" rtl="1">
              <a:buFont typeface="Wingdings" pitchFamily="2" charset="2"/>
              <a:buChar char="v"/>
            </a:pPr>
            <a:r>
              <a:rPr lang="fa-IR" sz="1600" dirty="0" smtClean="0"/>
              <a:t>نخستین کشوری بود که انسان رابه فضافرستاد</a:t>
            </a:r>
          </a:p>
          <a:p>
            <a:pPr marL="0" indent="0" algn="r" rtl="1">
              <a:buNone/>
            </a:pPr>
            <a:r>
              <a:rPr lang="fa-IR" sz="1600" dirty="0" smtClean="0"/>
              <a:t>جایگزینی برنامه ریزی مرکزی بانظام غیرمتمرکز بازار </a:t>
            </a:r>
          </a:p>
          <a:p>
            <a:pPr marL="0" indent="0" algn="r" rtl="1">
              <a:buNone/>
            </a:pPr>
            <a:r>
              <a:rPr lang="fa-IR" sz="1600" dirty="0" smtClean="0"/>
              <a:t>جایگزینی مالکیت عمومی باخصوصی </a:t>
            </a:r>
          </a:p>
          <a:p>
            <a:pPr marL="0" indent="0" algn="r" rtl="1">
              <a:buNone/>
            </a:pPr>
            <a:r>
              <a:rPr lang="fa-IR" sz="1600" dirty="0" smtClean="0"/>
              <a:t>حذف یاکاهش اختلالات از راه آزادسازی تجاری </a:t>
            </a:r>
          </a:p>
          <a:p>
            <a:pPr marL="0" indent="0" algn="r" rtl="1">
              <a:buNone/>
            </a:pPr>
            <a:r>
              <a:rPr lang="fa-IR" sz="1600" dirty="0" smtClean="0"/>
              <a:t>به جای اینکه تولید رابه شدت بالا ببرد وامکان بهبود بیشتررافراهم کند سطح زندگی روسیه وآسیای شرقی راپایین اورد.</a:t>
            </a:r>
          </a:p>
        </p:txBody>
      </p:sp>
    </p:spTree>
    <p:extLst>
      <p:ext uri="{BB962C8B-B14F-4D97-AF65-F5344CB8AC3E}">
        <p14:creationId xmlns:p14="http://schemas.microsoft.com/office/powerpoint/2010/main" val="173247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52400"/>
            <a:ext cx="8686800" cy="6629400"/>
          </a:xfrm>
        </p:spPr>
        <p:style>
          <a:lnRef idx="2">
            <a:schemeClr val="accent6"/>
          </a:lnRef>
          <a:fillRef idx="1">
            <a:schemeClr val="lt1"/>
          </a:fillRef>
          <a:effectRef idx="0">
            <a:schemeClr val="accent6"/>
          </a:effectRef>
          <a:fontRef idx="minor">
            <a:schemeClr val="dk1"/>
          </a:fontRef>
        </p:style>
        <p:txBody>
          <a:bodyPr>
            <a:normAutofit fontScale="62500" lnSpcReduction="20000"/>
          </a:bodyPr>
          <a:lstStyle/>
          <a:p>
            <a:pPr marL="0" indent="0" algn="r">
              <a:buNone/>
            </a:pPr>
            <a:r>
              <a:rPr lang="fa-IR" sz="2100" dirty="0" smtClean="0"/>
              <a:t>داستان اصلاحات:</a:t>
            </a:r>
          </a:p>
          <a:p>
            <a:pPr marL="0" indent="0" algn="r">
              <a:buNone/>
            </a:pPr>
            <a:r>
              <a:rPr lang="fa-IR" sz="2100" dirty="0" smtClean="0"/>
              <a:t>نخستین اشتباه ،تقریبا بلافاصله پس از شروع فرآیند گذار روی داددرسال 1992:</a:t>
            </a:r>
          </a:p>
          <a:p>
            <a:pPr marL="0" indent="0" algn="r">
              <a:buNone/>
            </a:pPr>
            <a:r>
              <a:rPr lang="fa-IR" sz="2100" dirty="0" smtClean="0">
                <a:solidFill>
                  <a:srgbClr val="FF0000"/>
                </a:solidFill>
              </a:rPr>
              <a:t>یک شبه اکثر </a:t>
            </a:r>
            <a:r>
              <a:rPr lang="fa-IR" sz="2100" dirty="0">
                <a:solidFill>
                  <a:srgbClr val="FF0000"/>
                </a:solidFill>
              </a:rPr>
              <a:t>قیمتها </a:t>
            </a:r>
            <a:r>
              <a:rPr lang="fa-IR" sz="2100" dirty="0" smtClean="0">
                <a:solidFill>
                  <a:srgbClr val="FF0000"/>
                </a:solidFill>
              </a:rPr>
              <a:t>آزادشدند </a:t>
            </a:r>
            <a:r>
              <a:rPr lang="fa-IR" sz="2100" dirty="0">
                <a:solidFill>
                  <a:srgbClr val="FF0000"/>
                </a:solidFill>
              </a:rPr>
              <a:t>اما قیمت منابع طبیعی پایین نگه داشته </a:t>
            </a:r>
            <a:r>
              <a:rPr lang="fa-IR" sz="2100" dirty="0" smtClean="0">
                <a:solidFill>
                  <a:srgbClr val="FF0000"/>
                </a:solidFill>
              </a:rPr>
              <a:t>شد</a:t>
            </a:r>
          </a:p>
          <a:p>
            <a:pPr marL="0" indent="0" algn="r">
              <a:buNone/>
            </a:pPr>
            <a:r>
              <a:rPr lang="fa-IR" sz="2100" dirty="0" smtClean="0">
                <a:solidFill>
                  <a:srgbClr val="FF0000"/>
                </a:solidFill>
              </a:rPr>
              <a:t>تورمی به وجود آمد که همه پس اندازها را ازبین برد</a:t>
            </a:r>
          </a:p>
          <a:p>
            <a:pPr marL="0" indent="0" algn="r">
              <a:buNone/>
            </a:pPr>
            <a:r>
              <a:rPr lang="fa-IR" sz="2100" dirty="0" smtClean="0">
                <a:solidFill>
                  <a:srgbClr val="FF0000"/>
                </a:solidFill>
              </a:rPr>
              <a:t>مسیله ثبات اقتصادی را درراس دستور کار دولت قرار داد</a:t>
            </a:r>
          </a:p>
          <a:p>
            <a:pPr marL="0" indent="0" algn="r">
              <a:buNone/>
            </a:pPr>
            <a:r>
              <a:rPr lang="fa-IR" sz="2100" dirty="0" smtClean="0"/>
              <a:t>بااین تورم شدید دشواربود گذارباموفقیت به سرانجام رساند لذا دور دوم شوک درمانی راضرور دانست یعنی مهارتورم یعنی سیاست پولی انقباضی با افزایش نرخ های بهره</a:t>
            </a:r>
          </a:p>
          <a:p>
            <a:pPr marL="0" indent="0" algn="r">
              <a:buNone/>
            </a:pPr>
            <a:r>
              <a:rPr lang="fa-IR" sz="2100" dirty="0" smtClean="0"/>
              <a:t>.با استفاده ازسیاستهای غلط پول زیادی را ساختند</a:t>
            </a:r>
          </a:p>
          <a:p>
            <a:pPr marL="0" indent="0" algn="r">
              <a:buNone/>
            </a:pPr>
            <a:r>
              <a:rPr lang="fa-IR" sz="2100" dirty="0" smtClean="0"/>
              <a:t>2ستون اصلی راهبرد اصلاحات آزادسازی و تثبیت اقتصادی بود.این 2ستون مانعی برای رسیدن به ستون سوم که خصوصی سازی سریع بود فراهم آوردند</a:t>
            </a:r>
          </a:p>
          <a:p>
            <a:pPr marL="0" indent="0" algn="r">
              <a:buNone/>
            </a:pPr>
            <a:r>
              <a:rPr lang="fa-IR" sz="2100" dirty="0" smtClean="0"/>
              <a:t>تورم شدید اولیه:1-پس اندازهای اکثرمردم روسیه را ازمیان برد2-موسسات مالی که سرمایه لازم راتامین کند وجود نداشت</a:t>
            </a:r>
          </a:p>
          <a:p>
            <a:pPr marL="0" indent="0" algn="r">
              <a:buNone/>
            </a:pPr>
            <a:r>
              <a:rPr lang="fa-IR" sz="2100" dirty="0" smtClean="0"/>
              <a:t>3-چون نرخ بهره بالا بودافراد کافی نبودند که بنگاههای خصوصی شده را راخریداری کنند</a:t>
            </a:r>
            <a:endParaRPr lang="en-US" sz="2100" dirty="0"/>
          </a:p>
          <a:p>
            <a:pPr marL="0" indent="0" algn="r">
              <a:buNone/>
            </a:pPr>
            <a:r>
              <a:rPr lang="fa-IR" sz="2100" dirty="0" smtClean="0">
                <a:solidFill>
                  <a:srgbClr val="FF0000"/>
                </a:solidFill>
              </a:rPr>
              <a:t>برنامه تثبیت آزادسازی وخصوصی سازی مربوط به رشد اقتصادی</a:t>
            </a:r>
          </a:p>
          <a:p>
            <a:pPr marL="0" indent="0" algn="r">
              <a:buNone/>
            </a:pPr>
            <a:r>
              <a:rPr lang="fa-IR" sz="2100" dirty="0" smtClean="0">
                <a:solidFill>
                  <a:srgbClr val="FF0000"/>
                </a:solidFill>
              </a:rPr>
              <a:t>نیست بلکه پیش سرطی برای سقوط اقتصادی است:</a:t>
            </a:r>
          </a:p>
          <a:p>
            <a:pPr marL="0" indent="0" algn="r">
              <a:buNone/>
            </a:pPr>
            <a:r>
              <a:rPr lang="fa-IR" sz="2100" dirty="0" smtClean="0">
                <a:solidFill>
                  <a:srgbClr val="FF0000"/>
                </a:solidFill>
              </a:rPr>
              <a:t>1-نه تنها سرمایه گذاری متوقف شد بلکه سرمایه های موجود هم مستهلک شدند</a:t>
            </a:r>
          </a:p>
          <a:p>
            <a:pPr marL="0" indent="0" algn="r">
              <a:buNone/>
            </a:pPr>
            <a:r>
              <a:rPr lang="fa-IR" sz="2100" dirty="0" smtClean="0">
                <a:solidFill>
                  <a:srgbClr val="FF0000"/>
                </a:solidFill>
              </a:rPr>
              <a:t>2-تورم پس اندازها را ازمیان برد</a:t>
            </a:r>
          </a:p>
          <a:p>
            <a:pPr marL="0" indent="0" algn="r">
              <a:buNone/>
            </a:pPr>
            <a:r>
              <a:rPr lang="fa-IR" sz="2100" dirty="0" smtClean="0">
                <a:solidFill>
                  <a:srgbClr val="FF0000"/>
                </a:solidFill>
              </a:rPr>
              <a:t>3-عوایدخصوصی سازی یاوامهای خارجی به مصارف نامناسب تخصیص داده شد </a:t>
            </a:r>
          </a:p>
          <a:p>
            <a:pPr marL="0" indent="0" algn="r">
              <a:buNone/>
            </a:pPr>
            <a:r>
              <a:rPr lang="fa-IR" sz="2100" dirty="0" smtClean="0">
                <a:solidFill>
                  <a:srgbClr val="FF0000"/>
                </a:solidFill>
              </a:rPr>
              <a:t>4-خصوصی سازی باعث ثروت نشد بلکه اموال موجود راهم به تاراج گذاشت.</a:t>
            </a:r>
          </a:p>
          <a:p>
            <a:pPr marL="0" indent="0" algn="r">
              <a:buNone/>
            </a:pPr>
            <a:r>
              <a:rPr lang="fa-IR" sz="2100" dirty="0" smtClean="0"/>
              <a:t>بحران سال 1998:</a:t>
            </a:r>
          </a:p>
          <a:p>
            <a:pPr marL="0" indent="0" algn="r">
              <a:buNone/>
            </a:pPr>
            <a:r>
              <a:rPr lang="fa-IR" sz="2100" dirty="0" smtClean="0"/>
              <a:t>کشورتا گلو زیر قرض فرورفته بود </a:t>
            </a:r>
          </a:p>
          <a:p>
            <a:pPr marL="0" indent="0" algn="r">
              <a:buNone/>
            </a:pPr>
            <a:r>
              <a:rPr lang="fa-IR" sz="2100" dirty="0" smtClean="0"/>
              <a:t>نرخ های بهره بالا تنگناهای دیگری ایجاد کرده بود، روبل درمقابل ارزهای دیگر ارزانترشد وروسیه مملو از کالاهای وارداتی شده بود،سرمایه گذاری متوقف شده بود وکشور اساسا کالاهای مصرفی هم تولید نمی کرد ،در حالی که نرخ رسمی بیکاری نسبتا بالا پایین بود بیکاری پنهان به شدت بالا بود واین چیزی از فاجعه کم نداشت.پرداخت دستمزدهابه شدت به تاخیرافتاده بود </a:t>
            </a:r>
          </a:p>
          <a:p>
            <a:pPr marL="0" indent="0" algn="r">
              <a:buNone/>
            </a:pPr>
            <a:r>
              <a:rPr lang="fa-IR" sz="2100" dirty="0" smtClean="0"/>
              <a:t>دراین بحران روسیه برای حفظ برابری روبل محتاج کمک های خارجی است اعتماد به روبل ازمیان رفته بود نرخ بهره درداخل کشوربه شدت بالا رفت وپول بیشتری از کشور خارج شد.</a:t>
            </a:r>
            <a:endParaRPr lang="en-US" sz="2100" dirty="0" smtClean="0"/>
          </a:p>
          <a:p>
            <a:pPr marL="0" indent="0" algn="r">
              <a:buNone/>
            </a:pPr>
            <a:r>
              <a:rPr lang="fa-IR" sz="2100" dirty="0" smtClean="0"/>
              <a:t>صندوق درزوییه 1998 با4.8میلیارد دلار وام به نجات روسیه شتافت صندوق قبل از بحران ،سیاستهایی راتوصیه می کرد که باعث تشدید بحران شد.ازجمله:صندوق روسیه را واداشت که بیشتر به ارز وام بگیرد تاروبل</a:t>
            </a:r>
          </a:p>
          <a:p>
            <a:pPr marL="0" indent="0" algn="r">
              <a:buNone/>
            </a:pPr>
            <a:r>
              <a:rPr lang="fa-IR" sz="2100" dirty="0" smtClean="0"/>
              <a:t>روسیه برای پرداختهای وام های دلاری خود مشکلات زیادی داشت وصندوق این خطرهاومشکلات رانادیده می گرفت.....</a:t>
            </a:r>
          </a:p>
          <a:p>
            <a:pPr marL="0" indent="0" algn="r">
              <a:buNone/>
            </a:pPr>
            <a:endParaRPr lang="fa-IR" sz="2100" dirty="0" smtClean="0"/>
          </a:p>
          <a:p>
            <a:pPr marL="0" indent="0" algn="r">
              <a:buNone/>
            </a:pPr>
            <a:endParaRPr lang="fa-IR" sz="2100" dirty="0" smtClean="0"/>
          </a:p>
          <a:p>
            <a:pPr marL="0" indent="0" algn="r">
              <a:buNone/>
            </a:pPr>
            <a:r>
              <a:rPr lang="fa-IR" sz="1600" dirty="0" smtClean="0"/>
              <a:t>.</a:t>
            </a:r>
          </a:p>
        </p:txBody>
      </p:sp>
    </p:spTree>
    <p:extLst>
      <p:ext uri="{BB962C8B-B14F-4D97-AF65-F5344CB8AC3E}">
        <p14:creationId xmlns:p14="http://schemas.microsoft.com/office/powerpoint/2010/main" val="24488037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228600"/>
            <a:ext cx="8763000" cy="6477000"/>
          </a:xfrm>
        </p:spPr>
        <p:style>
          <a:lnRef idx="2">
            <a:schemeClr val="accent6"/>
          </a:lnRef>
          <a:fillRef idx="1">
            <a:schemeClr val="lt1"/>
          </a:fillRef>
          <a:effectRef idx="0">
            <a:schemeClr val="accent6"/>
          </a:effectRef>
          <a:fontRef idx="minor">
            <a:schemeClr val="dk1"/>
          </a:fontRef>
        </p:style>
        <p:txBody>
          <a:bodyPr>
            <a:normAutofit lnSpcReduction="10000"/>
          </a:bodyPr>
          <a:lstStyle/>
          <a:p>
            <a:pPr marL="0" indent="0" algn="r">
              <a:buNone/>
            </a:pPr>
            <a:r>
              <a:rPr lang="fa-IR" sz="1600" dirty="0" smtClean="0">
                <a:solidFill>
                  <a:srgbClr val="FF0000"/>
                </a:solidFill>
              </a:rPr>
              <a:t>عملیات نجات</a:t>
            </a:r>
            <a:r>
              <a:rPr lang="fa-IR" sz="1600" dirty="0" smtClean="0"/>
              <a:t>:</a:t>
            </a:r>
          </a:p>
          <a:p>
            <a:pPr marL="0" indent="0" algn="r">
              <a:buNone/>
            </a:pPr>
            <a:r>
              <a:rPr lang="fa-IR" sz="1600" dirty="0" smtClean="0"/>
              <a:t>وقتی بحران شروع شد تلاشهای مربوط به نجات کشور راتصدی کرد،مجموع برنامه نجات 22.6میلیارد دلاربود که ازاین مقدار11.2میلیارد دلار کمک صندوق بود ،6میلیارد دلار بانک جهانی،بقیه را دولت ژاپن می داد.</a:t>
            </a:r>
          </a:p>
          <a:p>
            <a:pPr marL="0" indent="0" algn="r">
              <a:buNone/>
            </a:pPr>
            <a:r>
              <a:rPr lang="fa-IR" sz="1600" dirty="0" smtClean="0"/>
              <a:t>بحث های زیادی راجع به این عملیاتهاصورت می گرفت ازجمله آیا اصلا منافع این وامها برای رشد آتی به قدر کافی زیاد هست که بار بدهی بیشتربرای روسیه راتوجیه می کندیاخیر؟عده ای معتقدند که صندوق بااین کار دولت روسیه را از تلاش های لازم مثل اخذمالیات از شرکتهای نفتی بازمی دارد نشلنهای روسیه کاملامشهود بود بررسیهای بانک جهانی این منطقه را درردیف فاسدترین مناطق جهان تشخیص داده بود روسیه از نظرمنابع طبیعی غنی است اگر دست وپای خود راجمع کنئ به پول از خارج نیاز ندارد واگر دست وپای خود راخارج نکند معلوم نیست که هرقدر هم پول بریزند فرق بکند در هر2حالت عدم پرداخت پول واجب به نظرمی رسید.</a:t>
            </a:r>
          </a:p>
          <a:p>
            <a:pPr marL="0" indent="0" algn="r">
              <a:buNone/>
            </a:pPr>
            <a:r>
              <a:rPr lang="fa-IR" sz="1600" dirty="0" smtClean="0"/>
              <a:t>شکست عملیات نجات :</a:t>
            </a:r>
          </a:p>
          <a:p>
            <a:pPr marL="0" indent="0" algn="r">
              <a:buNone/>
            </a:pPr>
            <a:r>
              <a:rPr lang="fa-IR" sz="1600" dirty="0" smtClean="0"/>
              <a:t>سه هفتا پس از اینکه وام پرداخت شد روسیه به طوریک جانبه پرداخت وام هایش رامطلق وروبل را رسما تضعیف کرد 1-روبل سقوط کرد 2-درژانویه 1999نرخ واقعی روبل نسبت به ژونیه 1998چهل وپنج درصدکاهش یافت3-نرخ های بهره برای بازارهای نوظهور حتی به سطحی بالاتر از زمان بحران آسیای شرقی رسید.4-کسادی برزیل تشدید شد واین کشور گرفتار بحران پولی شد5-کشورهای آرژانتین وآمریکای لاتین که پس از بحرانهای قبلی به تدریج جان گرفتند دوباره به آستانه سقوط نزدیک شدند.واین پولها مدت زیادی دوام نیاوردند.</a:t>
            </a:r>
          </a:p>
          <a:p>
            <a:pPr marL="0" indent="0" algn="r">
              <a:buNone/>
            </a:pPr>
            <a:r>
              <a:rPr lang="fa-IR" sz="1600" dirty="0" smtClean="0"/>
              <a:t>این بحران یک جنبه مثبت هم داشت :تضعیف ارزش روبل بخش های رقیب واردات روسیه رابه تحرک واداشت وکالاهای تولید داخلی روسیه توانست سهم بیشتری از بازارداخل رابگیرد.در روسیه متوسط عمر بیش از3سال کمترشده است.</a:t>
            </a:r>
          </a:p>
          <a:p>
            <a:pPr marL="0" indent="0" algn="r">
              <a:buNone/>
            </a:pPr>
            <a:r>
              <a:rPr lang="fa-IR" sz="1600" b="1" dirty="0" smtClean="0">
                <a:solidFill>
                  <a:srgbClr val="FF0000"/>
                </a:solidFill>
              </a:rPr>
              <a:t>گسترش فقرونابرابری</a:t>
            </a:r>
            <a:r>
              <a:rPr lang="fa-IR" sz="1600" dirty="0" smtClean="0"/>
              <a:t>:</a:t>
            </a:r>
          </a:p>
          <a:p>
            <a:pPr marL="0" indent="0" algn="r">
              <a:buNone/>
            </a:pPr>
            <a:r>
              <a:rPr lang="fa-IR" sz="1600" dirty="0" smtClean="0"/>
              <a:t>درسال 1989تنها2درصد ازکسانی که در روسیه زندگی می کردند درفقربه سرمی بردندامروز این رقم امروز به 23.8درصد رسیده است وارقام مربوط به کودکان حکایت از مشکلی عمیقتر دارد،زیراکه بیش از 5درصد کودکان درخانواده های فقیربه سرمی بردند مرحله گذار،تعدادکسانی که درفقربوده اند افزایش داد ومعدودی رادرراس جامعه ،مرفه ساخت وطبقه متوسط بیش از همه لطمه خورد،ابتداتورم پس اندازهای ناچیزی رانابود کرد چون دستمزدها همراه تورم افزایش نمی یافت  درآمد واقعی  آنها تنزل پیداکرد،کاهش هزینه های دولت برای آموزش وپرورش وبهداشت سطح جهان است ،روسیه باکاهش قابل ملاحظه تولید وگسترش شدید نابرابری بدترین وضعیت راداشته است وچشم انداز آینده نیز تیره است ،نابرابری شدید مانع رشد اقتصادی است به ویژه وقتی باعث بی ثباتی اجتماعی وسیاسی می شود. </a:t>
            </a:r>
            <a:endParaRPr lang="en-US" sz="1600" dirty="0"/>
          </a:p>
        </p:txBody>
      </p:sp>
    </p:spTree>
    <p:extLst>
      <p:ext uri="{BB962C8B-B14F-4D97-AF65-F5344CB8AC3E}">
        <p14:creationId xmlns:p14="http://schemas.microsoft.com/office/powerpoint/2010/main" val="240358464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52400"/>
            <a:ext cx="8763000" cy="6553200"/>
          </a:xfrm>
        </p:spPr>
        <p:style>
          <a:lnRef idx="2">
            <a:schemeClr val="accent6"/>
          </a:lnRef>
          <a:fillRef idx="1">
            <a:schemeClr val="lt1"/>
          </a:fillRef>
          <a:effectRef idx="0">
            <a:schemeClr val="accent6"/>
          </a:effectRef>
          <a:fontRef idx="minor">
            <a:schemeClr val="dk1"/>
          </a:fontRef>
        </p:style>
        <p:txBody>
          <a:bodyPr>
            <a:normAutofit lnSpcReduction="10000"/>
          </a:bodyPr>
          <a:lstStyle/>
          <a:p>
            <a:pPr marL="0" indent="0" algn="r">
              <a:buNone/>
            </a:pPr>
            <a:r>
              <a:rPr lang="fa-IR" sz="1600" dirty="0" smtClean="0">
                <a:solidFill>
                  <a:srgbClr val="FF0000"/>
                </a:solidFill>
              </a:rPr>
              <a:t>چگونه سیاست های غلط منجربه شکست گذاراقتصادی شد؟</a:t>
            </a:r>
          </a:p>
          <a:p>
            <a:pPr marL="0" indent="0" algn="r">
              <a:buNone/>
            </a:pPr>
            <a:r>
              <a:rPr lang="fa-IR" sz="1600" dirty="0" smtClean="0">
                <a:solidFill>
                  <a:schemeClr val="tx1"/>
                </a:solidFill>
              </a:rPr>
              <a:t>خصوصی سازی نادرست به افزایش کارایی ورشدمنجر نشد بلکه موجب فروش دارایی ها وکاهش تولید شد.</a:t>
            </a:r>
          </a:p>
          <a:p>
            <a:pPr marL="0" indent="0" algn="r">
              <a:buNone/>
            </a:pPr>
            <a:r>
              <a:rPr lang="fa-IR" sz="1600" dirty="0" smtClean="0">
                <a:solidFill>
                  <a:schemeClr val="tx1"/>
                </a:solidFill>
              </a:rPr>
              <a:t>آزادسازی بازارسرمایه وخصوصی سازی خروج پول از کشورراتسهیل کرد ،خصوصی سازی به جای اینکه سرمایه گذاری مجدد درآینده کشور راتشویق کند امکان وانگیزه خرد کردن داراییهای را ایجاد کرد.</a:t>
            </a:r>
          </a:p>
          <a:p>
            <a:pPr marL="0" indent="0" algn="r">
              <a:buNone/>
            </a:pPr>
            <a:r>
              <a:rPr lang="fa-IR" sz="1600" dirty="0" smtClean="0">
                <a:solidFill>
                  <a:schemeClr val="tx1"/>
                </a:solidFill>
              </a:rPr>
              <a:t>تورم:</a:t>
            </a:r>
          </a:p>
          <a:p>
            <a:pPr marL="0" indent="0" algn="r">
              <a:buNone/>
            </a:pPr>
            <a:r>
              <a:rPr lang="fa-IR" sz="1600" dirty="0" smtClean="0">
                <a:solidFill>
                  <a:schemeClr val="tx1"/>
                </a:solidFill>
              </a:rPr>
              <a:t>بخش غم انگیز داستان روسیه این بود که اشتباه پشت اشتباه می آمد،ونتیجه راپیچیده تر می کرد،درسال 1992 آزادسازی قیمتها باعث تورم شدید شد موفق ترین کشورها نظیر لهستان فشارصندوق رانادیده گرفتند وتورم رادرتمام سالهای سخت تعدیل حدود20درصد حفظ کردند،نرخ های بهره ای که بافشار صندوق بالا برده شده بود ،باعث گران شدن نرخ روبل شد واردات را ارزان وصادرات را دشوارکرد،سیاستهای سخت پولی نیزباعث شده بودکه بسیاری از معاملات به صورت پایاپای صورت بگیرد،نرخ تورم شدید برای هراقتصادی هزینه دارد،زیرا که کارکرد نظام قیمت رامختلف می کند امامعلامات پایاپای هم به همان اندازه برای نظام قیمت مخرب است وسیاستهای پولی بیش از حد سخت گیرانه نیز یک دسته از عدم کارایی ها رابا دسته حتی برتری جایگزین می کرد.</a:t>
            </a:r>
          </a:p>
          <a:p>
            <a:pPr marL="0" indent="0" algn="r">
              <a:buNone/>
            </a:pPr>
            <a:r>
              <a:rPr lang="fa-IR" sz="1600" b="1" dirty="0" smtClean="0">
                <a:solidFill>
                  <a:srgbClr val="FF0000"/>
                </a:solidFill>
              </a:rPr>
              <a:t>خصوصی سازی</a:t>
            </a:r>
            <a:r>
              <a:rPr lang="fa-IR" sz="1600" dirty="0" smtClean="0">
                <a:solidFill>
                  <a:schemeClr val="tx1"/>
                </a:solidFill>
              </a:rPr>
              <a:t>:</a:t>
            </a:r>
          </a:p>
          <a:p>
            <a:pPr marL="0" indent="0" algn="r">
              <a:buNone/>
            </a:pPr>
            <a:r>
              <a:rPr lang="fa-IR" sz="1600" dirty="0" smtClean="0">
                <a:solidFill>
                  <a:schemeClr val="tx1"/>
                </a:solidFill>
              </a:rPr>
              <a:t>صندوق به روسیه گفته بود که هرچه سریع تر خصوصی سازی راانجام دهد ،امادریک بررسی ده ساله از اقتصادهای درحال گذار که دربانکهای جهانی تعبیه شده ،مشخص شده که خصوصی سازی درفقدان زیربناهای نهادی آن اثرمثبتی بررشد ندارد. در روسیه </a:t>
            </a:r>
          </a:p>
          <a:p>
            <a:pPr marL="0" indent="0" algn="r">
              <a:buNone/>
            </a:pPr>
            <a:r>
              <a:rPr lang="fa-IR" sz="1600" dirty="0" smtClean="0">
                <a:solidFill>
                  <a:schemeClr val="tx1"/>
                </a:solidFill>
              </a:rPr>
              <a:t>قوانینی که براداره صحیح امور شرکتها اطمینان بدهد وجود نداشت</a:t>
            </a:r>
          </a:p>
          <a:p>
            <a:pPr marL="0" indent="0" algn="r">
              <a:buNone/>
            </a:pPr>
            <a:r>
              <a:rPr lang="fa-IR" sz="1600" dirty="0" smtClean="0">
                <a:solidFill>
                  <a:schemeClr val="tx1"/>
                </a:solidFill>
              </a:rPr>
              <a:t>انگیزه دزدیدن اموال گسترش یافت</a:t>
            </a:r>
          </a:p>
          <a:p>
            <a:pPr marL="0" indent="0" algn="r">
              <a:buNone/>
            </a:pPr>
            <a:r>
              <a:rPr lang="fa-IR" sz="1600" dirty="0" smtClean="0">
                <a:solidFill>
                  <a:schemeClr val="tx1"/>
                </a:solidFill>
              </a:rPr>
              <a:t>خصوصی سازی در روسیه نوعا بنگاههای بزرگ ملی رادراختیار مدیران سابق آنهاگذاشت.</a:t>
            </a:r>
            <a:endParaRPr lang="en-US" sz="1600" dirty="0" smtClean="0">
              <a:solidFill>
                <a:schemeClr val="tx1"/>
              </a:solidFill>
            </a:endParaRPr>
          </a:p>
          <a:p>
            <a:pPr marL="0" indent="0" algn="r">
              <a:buNone/>
            </a:pPr>
            <a:r>
              <a:rPr lang="fa-IR" sz="1600" dirty="0" smtClean="0">
                <a:solidFill>
                  <a:schemeClr val="tx1"/>
                </a:solidFill>
              </a:rPr>
              <a:t>خصوصی سازی در روسیه به توفیق اقتصادی کشور کمکی نکرد بلکه باعث شد که مردم نسبت به دولت ،مردم سالاری واصلاحات بی اعتمادشوند.</a:t>
            </a:r>
          </a:p>
          <a:p>
            <a:pPr marL="0" indent="0" algn="r">
              <a:buNone/>
            </a:pPr>
            <a:r>
              <a:rPr lang="fa-IR" sz="1600" b="1" dirty="0" smtClean="0">
                <a:solidFill>
                  <a:srgbClr val="FF0000"/>
                </a:solidFill>
              </a:rPr>
              <a:t>زمینه های اجتماعی</a:t>
            </a:r>
            <a:r>
              <a:rPr lang="fa-IR" sz="1600" dirty="0" smtClean="0">
                <a:solidFill>
                  <a:schemeClr val="tx1"/>
                </a:solidFill>
              </a:rPr>
              <a:t>:</a:t>
            </a:r>
          </a:p>
          <a:p>
            <a:pPr marL="0" indent="0" algn="r">
              <a:buNone/>
            </a:pPr>
            <a:r>
              <a:rPr lang="fa-IR" sz="1600" dirty="0" smtClean="0">
                <a:solidFill>
                  <a:schemeClr val="tx1"/>
                </a:solidFill>
              </a:rPr>
              <a:t>مقاماتی که به سیاستهای تفاهم واشنگتن دادند از درک زمینه اجتماعی اقتصادهای درحال گذار عاجز بودند </a:t>
            </a:r>
          </a:p>
          <a:p>
            <a:pPr marL="0" indent="0" algn="r">
              <a:buNone/>
            </a:pPr>
            <a:r>
              <a:rPr lang="fa-IR" sz="1600" dirty="0" smtClean="0">
                <a:solidFill>
                  <a:schemeClr val="tx1"/>
                </a:solidFill>
              </a:rPr>
              <a:t>روش گذاراقتصادی در روسیه باعث تضعیف سرمایه اجتماعی شد. سرمایه اجتماعی فضایی ایجاد کرد که برای سرمایه گذاری مناسب نبود</a:t>
            </a:r>
          </a:p>
        </p:txBody>
      </p:sp>
    </p:spTree>
    <p:extLst>
      <p:ext uri="{BB962C8B-B14F-4D97-AF65-F5344CB8AC3E}">
        <p14:creationId xmlns:p14="http://schemas.microsoft.com/office/powerpoint/2010/main" val="170327909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228600"/>
            <a:ext cx="8763000" cy="6400800"/>
          </a:xfrm>
        </p:spPr>
        <p:style>
          <a:lnRef idx="2">
            <a:schemeClr val="accent6"/>
          </a:lnRef>
          <a:fillRef idx="1">
            <a:schemeClr val="lt1"/>
          </a:fillRef>
          <a:effectRef idx="0">
            <a:schemeClr val="accent6"/>
          </a:effectRef>
          <a:fontRef idx="minor">
            <a:schemeClr val="dk1"/>
          </a:fontRef>
        </p:style>
        <p:txBody>
          <a:bodyPr/>
          <a:lstStyle/>
          <a:p>
            <a:pPr marL="0" indent="0" algn="r">
              <a:buNone/>
            </a:pPr>
            <a:r>
              <a:rPr lang="fa-IR" b="1" u="sng" dirty="0" smtClean="0">
                <a:solidFill>
                  <a:srgbClr val="FF0000"/>
                </a:solidFill>
              </a:rPr>
              <a:t>رویکرد بلشویکی به اصلاحات بازارگرایی</a:t>
            </a:r>
          </a:p>
          <a:p>
            <a:pPr marL="0" indent="0" algn="r">
              <a:buNone/>
            </a:pPr>
            <a:r>
              <a:rPr lang="fa-IR" sz="1600" dirty="0" smtClean="0"/>
              <a:t>درمقابل انقلاب موفقیت آمیز آمریکا یک انقلاب واقعی در سطح جامعه نبود بلکه یک تغییرتکاملی درساختارجامعه بود،اصلاح  طلبان افراطی در روسیه تلاش کردندکه یک انقلاب همزماندراقتصاد ونیز ساختارجامعه انجام دهند.اما درنهایت درهردو کار باناکامی مواجه شدند .اصلاح طلبان افراطی راهبردهای بلشویکی را درپیش گرفتندآنها درسالهای پس از 1917سعی می کردند که کمونیسمرابرکشوری که به آن تمایل نداشت تحمیل کنند استدلال آنها این بود که ...... </a:t>
            </a:r>
            <a:endParaRPr lang="en-US" sz="1600" dirty="0"/>
          </a:p>
        </p:txBody>
      </p:sp>
    </p:spTree>
    <p:extLst>
      <p:ext uri="{BB962C8B-B14F-4D97-AF65-F5344CB8AC3E}">
        <p14:creationId xmlns:p14="http://schemas.microsoft.com/office/powerpoint/2010/main" val="78576904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43000"/>
            <a:ext cx="8305800" cy="4983163"/>
          </a:xfrm>
        </p:spPr>
        <p:style>
          <a:lnRef idx="2">
            <a:schemeClr val="accent6"/>
          </a:lnRef>
          <a:fillRef idx="1">
            <a:schemeClr val="lt1"/>
          </a:fillRef>
          <a:effectRef idx="0">
            <a:schemeClr val="accent6"/>
          </a:effectRef>
          <a:fontRef idx="minor">
            <a:schemeClr val="dk1"/>
          </a:fontRef>
        </p:style>
        <p:txBody>
          <a:bodyPr>
            <a:normAutofit fontScale="92500" lnSpcReduction="20000"/>
          </a:bodyPr>
          <a:lstStyle/>
          <a:p>
            <a:pPr marL="0" indent="0" algn="r">
              <a:buNone/>
            </a:pPr>
            <a:r>
              <a:rPr lang="fa-IR" sz="1600" b="1" u="sng" dirty="0" smtClean="0">
                <a:solidFill>
                  <a:srgbClr val="FF0000"/>
                </a:solidFill>
              </a:rPr>
              <a:t>صندوق یک نهادسیاسی است</a:t>
            </a:r>
            <a:r>
              <a:rPr lang="fa-IR" sz="1600" dirty="0" smtClean="0"/>
              <a:t>،1-سیاستهای صندوق در زمینه خصوصی به روش وام به طور غیرقابل حلی به احکام سیاسی صندوق ووزارت خزانه دای دولت کلینتون متصل بود</a:t>
            </a:r>
          </a:p>
          <a:p>
            <a:pPr marL="0" indent="0" algn="r">
              <a:buNone/>
            </a:pPr>
            <a:r>
              <a:rPr lang="fa-IR" sz="1600" dirty="0" smtClean="0"/>
              <a:t>2-صندوق وخزانه داری آمریکا رفتاری تحقیرآمیزوتوام بابی اعتمادی داشتند</a:t>
            </a:r>
          </a:p>
          <a:p>
            <a:pPr marL="0" indent="0" algn="r">
              <a:buNone/>
            </a:pPr>
            <a:r>
              <a:rPr lang="fa-IR" sz="1600" dirty="0" smtClean="0"/>
              <a:t>3-درروسیه کسی جز کمونیستهای سابق وجود نداشت که بشود با اوطرف شد</a:t>
            </a:r>
          </a:p>
          <a:p>
            <a:pPr marL="0" indent="0" algn="r">
              <a:buNone/>
            </a:pPr>
            <a:r>
              <a:rPr lang="fa-IR" sz="1600" dirty="0" smtClean="0"/>
              <a:t>4-تمامی اصلاح طلبان روسیه کمونیستهای سابق بودند که ارتباط خوبی باهم داشتند.</a:t>
            </a:r>
          </a:p>
          <a:p>
            <a:pPr marL="0" indent="0" algn="r">
              <a:buNone/>
            </a:pPr>
            <a:r>
              <a:rPr lang="fa-IR" sz="1600" b="1" u="sng" dirty="0" smtClean="0">
                <a:solidFill>
                  <a:srgbClr val="FF0000"/>
                </a:solidFill>
              </a:rPr>
              <a:t>منافع ایالات متحد واصلاحات روسیه</a:t>
            </a:r>
          </a:p>
          <a:p>
            <a:pPr marL="0" indent="0" algn="r">
              <a:buNone/>
            </a:pPr>
            <a:r>
              <a:rPr lang="fa-IR" sz="1600" dirty="0" smtClean="0"/>
              <a:t>بسیاری در روسیه معتقدند که شکست سیاستها تصادفی نبوده وناکامی ها از روی عمد </a:t>
            </a:r>
          </a:p>
          <a:p>
            <a:pPr marL="0" indent="0" algn="r">
              <a:buNone/>
            </a:pPr>
            <a:r>
              <a:rPr lang="fa-IR" sz="1600" dirty="0" smtClean="0"/>
              <a:t>امامن معتقدم که صندوق وخزانه داری فکرمی کردند که سیاستهایشان موفق خواهد شد آنها معتقد بودند که اقتصاد روسی قدرتمند ویک دولت باثبات هم به نفع ایالات متحد وهم به نفع صلح جهانی است اما این سیاستها همه اش از سرخیرخواهی نبود ....</a:t>
            </a:r>
          </a:p>
          <a:p>
            <a:pPr marL="0" indent="0" algn="r">
              <a:buNone/>
            </a:pPr>
            <a:r>
              <a:rPr lang="fa-IR" sz="1600" dirty="0" smtClean="0"/>
              <a:t>دربحران سال 1998 این بانک مرکزی مستقل روسیه بود که اصرار برسیاست تورمی تر ازآنچه صندوق وبعضی اعضای </a:t>
            </a:r>
          </a:p>
          <a:p>
            <a:pPr marL="0" indent="0" algn="r">
              <a:buNone/>
            </a:pPr>
            <a:r>
              <a:rPr lang="fa-IR" sz="1600" dirty="0" smtClean="0"/>
              <a:t>دولت می خواستند ،داشت.وهمین استدلال هابود که بانک را قادرساخت که اتهامات مربوط به فساد رانادیده بگیرد.</a:t>
            </a:r>
          </a:p>
          <a:p>
            <a:pPr marL="0" indent="0" algn="r">
              <a:buNone/>
            </a:pPr>
            <a:r>
              <a:rPr lang="fa-IR" sz="1600" dirty="0" smtClean="0"/>
              <a:t>منفع خاص گسترده تری درایالات متحد چنان براین سیاستها تاثیرمی گذاشت،که بامنافع ملی وسیع تر ایالات متحد درتضاد بود وباعث میشود کشورتاحدودی ریاکاربه حساب آید. فروش کالا زیرقیمت تمام شده را دامپینگ می نامند وعوارض متعلقه به آن راعوارض دامپینگ می نامند </a:t>
            </a:r>
          </a:p>
          <a:p>
            <a:pPr marL="0" indent="0" algn="r">
              <a:buNone/>
            </a:pPr>
            <a:r>
              <a:rPr lang="fa-IR" sz="1600" dirty="0" smtClean="0"/>
              <a:t>قضیه آلومینیوم:</a:t>
            </a:r>
          </a:p>
          <a:p>
            <a:pPr marL="0" indent="0" algn="r">
              <a:buNone/>
            </a:pPr>
            <a:r>
              <a:rPr lang="fa-IR" sz="1600" dirty="0" smtClean="0"/>
              <a:t>جوزف می گوید در دوره ای که برای دولت کار کردم بارزترین نمونه مداخله درامورتجاری ونیزفرآیند اصلاحات توسط گروههای بانفوذ درایالات متحد دراوایل 1994 درست پس از اینکه قیمت آلومینیوم سقوط  کرداتفاق افتاد ،درجریان این سقوط تولیدکنندگان آمریکایی روسیه رامتهم به دامپینگ آلومینیم کردندامانتایج اقتصادی نشان دادند که روسیه دامپینگ نکرده ،بلکه قیمت آلومینیوم در روسیه به دلیل آهسته شدن تقاضای بین المللی وکاهش مصرف آن درتولید هواپیمای جنگی درخود روسیه،کاهش یافته،دراین وضعیت رییس شرکت آلکو آتشکیل کارتل جهانی آلومینیم راپیشنهاد کرد کارتل ها همیشه تولید راپایین می آوردند تاقیمتها را افزایش یابد.</a:t>
            </a:r>
          </a:p>
          <a:p>
            <a:pPr marL="0" indent="0" algn="r">
              <a:buNone/>
            </a:pPr>
            <a:r>
              <a:rPr lang="fa-IR" sz="1600" dirty="0" smtClean="0"/>
              <a:t>. </a:t>
            </a:r>
          </a:p>
        </p:txBody>
      </p:sp>
      <p:sp>
        <p:nvSpPr>
          <p:cNvPr id="2" name="Title 1"/>
          <p:cNvSpPr>
            <a:spLocks noGrp="1"/>
          </p:cNvSpPr>
          <p:nvPr>
            <p:ph type="title"/>
          </p:nvPr>
        </p:nvSpPr>
        <p:spPr/>
        <p:txBody>
          <a:bodyPr>
            <a:normAutofit/>
          </a:bodyPr>
          <a:lstStyle/>
          <a:p>
            <a:r>
              <a:rPr lang="fa-IR" sz="3600" b="1" dirty="0" smtClean="0">
                <a:solidFill>
                  <a:srgbClr val="FF0000"/>
                </a:solidFill>
              </a:rPr>
              <a:t>فصل 6:تجارت منصفانه غیرمنصفانه ودیگرشیطنتها</a:t>
            </a:r>
            <a:endParaRPr lang="en-US" sz="3600" b="1" dirty="0">
              <a:solidFill>
                <a:srgbClr val="FF0000"/>
              </a:solidFill>
            </a:endParaRPr>
          </a:p>
        </p:txBody>
      </p:sp>
    </p:spTree>
    <p:extLst>
      <p:ext uri="{BB962C8B-B14F-4D97-AF65-F5344CB8AC3E}">
        <p14:creationId xmlns:p14="http://schemas.microsoft.com/office/powerpoint/2010/main" val="188662714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52400"/>
            <a:ext cx="8686800" cy="6477000"/>
          </a:xfrm>
        </p:spPr>
        <p:style>
          <a:lnRef idx="2">
            <a:schemeClr val="accent6"/>
          </a:lnRef>
          <a:fillRef idx="1">
            <a:schemeClr val="lt1"/>
          </a:fillRef>
          <a:effectRef idx="0">
            <a:schemeClr val="accent6"/>
          </a:effectRef>
          <a:fontRef idx="minor">
            <a:schemeClr val="dk1"/>
          </a:fontRef>
        </p:style>
        <p:txBody>
          <a:bodyPr>
            <a:normAutofit/>
          </a:bodyPr>
          <a:lstStyle/>
          <a:p>
            <a:pPr marL="0" indent="0" algn="r">
              <a:buNone/>
            </a:pPr>
            <a:r>
              <a:rPr lang="fa-IR" sz="1600" dirty="0" smtClean="0"/>
              <a:t>دولت آمریکاهم نه تنها از ایجاد کارتل جلوگیری نکرد،بلکه در تاسیس آن نقش اساسی ایفاکرد،ومی گفت اگر کارتل تشکیل نشه،باید از قوانین ضد دامپینگ استفاده شود،از طرفی روسیه آلومینیوم خود رابه قیمت بین المللی می فروخت وباتوجه به ظرفیت اضافی دراین صنعت وبهای پایین برق در روسیه اگرنه تمامی بلکه بیشتر آلومینیوم که می فروخت بالای قیمت تمام شده بود روسیه ودیگر کشورهای کمونیستی سابق هزینه تمام شده ،آلومینیوم را از روی هزینه تمام شده درکشورمشابه دیگری تخمین زدند آگر اتمام دامپینگ ثابت می شد احتمال زیادی داشت که دیگر روسیه نتواند آلومینیوم  به ایالات متحد صادرکند وبایدبه کشوری دیگرمی فروخت دراین صورت بهای آلومینیوم پایین باقی می ماند من باکارتل مخالف بودم آنچه اقتصادهای بازار رابه کارکرد درست وامی دارد. رقابت است پراکه کارتلها غیرقانونی اند،روسیه تلاش می کرد یک اقتصاد بازارایجاد کند چراکه این کارتلها بامحدود کردن یکی از معدود کالاهایی که به بازار بین المللی صادرمی کردبه رویه صدمه می زد،ایجاد کارتل به روسیه درس غلطی درمورد کارکرد اقتصادهای بازارمی داد</a:t>
            </a:r>
          </a:p>
          <a:p>
            <a:pPr marL="0" indent="0" algn="r">
              <a:buNone/>
            </a:pPr>
            <a:r>
              <a:rPr lang="fa-IR" sz="1600" dirty="0" smtClean="0"/>
              <a:t>باایجاد کارتل هرکشوردادای سهمیه تولیدوفروش می شد </a:t>
            </a:r>
          </a:p>
          <a:p>
            <a:pPr marL="0" indent="0" algn="r">
              <a:buNone/>
            </a:pPr>
            <a:r>
              <a:rPr lang="fa-IR" sz="1600" dirty="0" smtClean="0"/>
              <a:t>این کارتلها برای مدت کوتاهی خوب کارکرد.</a:t>
            </a:r>
          </a:p>
          <a:p>
            <a:pPr marL="0" indent="0" algn="r">
              <a:buNone/>
            </a:pPr>
            <a:r>
              <a:rPr lang="fa-IR" sz="1600" dirty="0" smtClean="0"/>
              <a:t>قیمتهابالارفت</a:t>
            </a:r>
          </a:p>
          <a:p>
            <a:pPr marL="0" indent="0" algn="r">
              <a:buNone/>
            </a:pPr>
            <a:r>
              <a:rPr lang="fa-IR" sz="1600" dirty="0" smtClean="0"/>
              <a:t>سودتولیدکنندگان افزایش یافت</a:t>
            </a:r>
          </a:p>
          <a:p>
            <a:pPr marL="0" indent="0" algn="r">
              <a:buNone/>
            </a:pPr>
            <a:r>
              <a:rPr lang="fa-IR" sz="1600" dirty="0" smtClean="0"/>
              <a:t>امامصرف کنندگان آمریکایی ضررکردند </a:t>
            </a:r>
          </a:p>
          <a:p>
            <a:pPr marL="0" indent="0" algn="r">
              <a:buNone/>
            </a:pPr>
            <a:r>
              <a:rPr lang="fa-IR" sz="1600" dirty="0" smtClean="0"/>
              <a:t>ماتلاش کردیم به روسیه اقتصاد بازار رابیاموزیم آنها درس خود راآموختند امااین درس،درس غلطی بودوخیلی گران تمام شد وفهمیدن برای اینکه اقتصاد بازار درست عمل  کند باید به سراغ دولت بروید واما این مورد آلومینیوم نخستین مورد نبود واحیانا  آخرین مورد هم نخواهند بود که درآن منافع گروهی خاص براهداف ملی وجهانی درمورد گذار موفقیت آمیز ارجحیت داشت بلکه امنیت ملی هم یکی دیگرازآنهاست</a:t>
            </a:r>
            <a:endParaRPr lang="en-US" sz="1600" dirty="0"/>
          </a:p>
        </p:txBody>
      </p:sp>
    </p:spTree>
    <p:extLst>
      <p:ext uri="{BB962C8B-B14F-4D97-AF65-F5344CB8AC3E}">
        <p14:creationId xmlns:p14="http://schemas.microsoft.com/office/powerpoint/2010/main" val="38619063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143000"/>
            <a:ext cx="8763000" cy="5410200"/>
          </a:xfrm>
        </p:spPr>
        <p:style>
          <a:lnRef idx="2">
            <a:schemeClr val="accent6"/>
          </a:lnRef>
          <a:fillRef idx="1">
            <a:schemeClr val="lt1"/>
          </a:fillRef>
          <a:effectRef idx="0">
            <a:schemeClr val="accent6"/>
          </a:effectRef>
          <a:fontRef idx="minor">
            <a:schemeClr val="dk1"/>
          </a:fontRef>
        </p:style>
        <p:txBody>
          <a:bodyPr>
            <a:normAutofit fontScale="92500" lnSpcReduction="10000"/>
          </a:bodyPr>
          <a:lstStyle/>
          <a:p>
            <a:pPr marL="0" indent="0" algn="r">
              <a:buNone/>
            </a:pPr>
            <a:r>
              <a:rPr lang="fa-IR" sz="1600" dirty="0" smtClean="0"/>
              <a:t>به تدریج که ناکامی راهبرداصلاحات افراطی در روسیه وجاهای دیگر روشن می شوند،آنهایی که براین راهبردپامی فشردند مدعی اند که چاره دیگری جز این پیش پایشان نبود ،اما،راهبردهای دیگری هم وجود داشت.</a:t>
            </a:r>
          </a:p>
          <a:p>
            <a:pPr marL="0" indent="0" algn="r">
              <a:buNone/>
            </a:pPr>
            <a:r>
              <a:rPr lang="fa-IR" sz="1600" dirty="0" smtClean="0"/>
              <a:t>این مطلب به طورجدی درجلسه ای که درسپتامبر سال 2000درپراگ تشکیل شدمورد بحث قرارگرفت .دراین جلسه ،مقامات حکومتهای پیشین چند کشور اروپایی شرقی هم آنهایی که موفق بودند وهم  آنهایی که عملکردشان یاس آور بود شرکت داشتند.</a:t>
            </a:r>
          </a:p>
          <a:p>
            <a:pPr marL="0" indent="0" algn="r">
              <a:buNone/>
            </a:pPr>
            <a:r>
              <a:rPr lang="fa-IR" sz="1600" dirty="0" smtClean="0"/>
              <a:t>لهستان وچین،راهبردهای متفاوتی ازآنچه ((تفاهم واشنگتن))توصیه می کرد،انتخاب کردند،لهستان موفق ترین کشور درمیان </a:t>
            </a:r>
          </a:p>
          <a:p>
            <a:pPr marL="0" indent="0" algn="r">
              <a:buNone/>
            </a:pPr>
            <a:r>
              <a:rPr lang="fa-IR" sz="1600" dirty="0" smtClean="0"/>
              <a:t>.کشورهای اروپایی شرقی است،وچین طی دو دهه گذشته ،سریع ترین نرخ رشد اقتصادی رادرمیان اقتصادهای عمده داشته است.</a:t>
            </a:r>
          </a:p>
          <a:p>
            <a:pPr marL="0" indent="0" algn="r">
              <a:buNone/>
            </a:pPr>
            <a:r>
              <a:rPr lang="fa-IR" sz="1600" dirty="0" smtClean="0"/>
              <a:t>لهستان باسیاست ((شوک درمانی))شروع کرد تاتورم شدیدش رابه سطح تعادلی برساند.اما لهستان فورا دریافت که شوک درمانی برای پایین آوردن تورم خوب است،ولی برای تغییرات اجتماعی مناسب نیست ،لذابرای خصوصی سازی به تدریج گرایی متوسل شد.</a:t>
            </a:r>
          </a:p>
          <a:p>
            <a:pPr marL="0" indent="0" algn="r">
              <a:buNone/>
            </a:pPr>
            <a:r>
              <a:rPr lang="fa-IR" sz="1600" dirty="0" smtClean="0"/>
              <a:t>همزمان به ایجاد نهادهای اساسی اقتصادبازار،مثل بانکهایی که عملا وام اعطامی کردند ویک نظام قضایی که از اجرای قراردادها حمایت  وورشکستگی هارابه نحو منصفانه ای حل وفصل می کرد،اقدام کرد.</a:t>
            </a:r>
          </a:p>
          <a:p>
            <a:pPr marL="0" indent="0" algn="r">
              <a:buNone/>
            </a:pPr>
            <a:r>
              <a:rPr lang="fa-IR" sz="1600" dirty="0" smtClean="0"/>
              <a:t>لهستان تشخیص داده بود که بدون این نهادها،اقتصاد بازار نمی تواند درست عمل کند.</a:t>
            </a:r>
          </a:p>
          <a:p>
            <a:pPr marL="0" indent="0" algn="r">
              <a:buNone/>
            </a:pPr>
            <a:r>
              <a:rPr lang="fa-IR" sz="1600" dirty="0" smtClean="0"/>
              <a:t>این کشور به توصیه های صندوق عمل نکرد،خود رادرگیرخصوصی سازی سریع نکرد وکاهش تورم رابه دیگر امور اقتصادکلان  ارجحیت نداد. امابه چیزهای دیگری اهمیت می داد که صندو ق به آنهاتوجه کافی نمی کرد.</a:t>
            </a:r>
          </a:p>
          <a:p>
            <a:pPr marL="0" indent="0" algn="r">
              <a:buNone/>
            </a:pPr>
            <a:r>
              <a:rPr lang="fa-IR" sz="1600" b="1" dirty="0" smtClean="0">
                <a:solidFill>
                  <a:srgbClr val="FF0000"/>
                </a:solidFill>
              </a:rPr>
              <a:t>موفقیت چین </a:t>
            </a:r>
            <a:r>
              <a:rPr lang="fa-IR" sz="1600" dirty="0" smtClean="0"/>
              <a:t>طی دهه های گذشته ،درست درمقابل ناکامی روسیه قراردارد،درحالی که چین در دهه 90بانرخ متوسط 10درصد  درسال رشد کرد،روسیه به طورمتوسط سالانه 5.6درصد رشدمنفی داشت.</a:t>
            </a:r>
          </a:p>
          <a:p>
            <a:pPr marL="0" indent="0" algn="r">
              <a:buNone/>
            </a:pPr>
            <a:r>
              <a:rPr lang="fa-IR" sz="1600" dirty="0" smtClean="0"/>
              <a:t>اصلاحات چین از بخش کشاورزی آغاز شد ،رهبران چین می دانستند که به همین افتخارات خودنباید بسنده کنند واصلاحات باید به تمام اقتصاد تسری یابد.</a:t>
            </a:r>
          </a:p>
          <a:p>
            <a:pPr marL="0" indent="0" algn="r">
              <a:buNone/>
            </a:pPr>
            <a:r>
              <a:rPr lang="fa-IR" sz="1600" dirty="0" smtClean="0"/>
              <a:t>.دراین شرایط ،ازچندین مشاورآمریکایی وازجمله ((کنث آور))وخودمن کمک خواستند.اوومن براهمیت رقابت وایجاد زیربنای نهادی برای یک اقتصاد بازار تاکید داشتیم ،خصوصی سازی ازنظرما در درجه دوم اهمیت قرار داشت.</a:t>
            </a:r>
          </a:p>
          <a:p>
            <a:pPr marL="0" indent="0" algn="r">
              <a:buNone/>
            </a:pPr>
            <a:r>
              <a:rPr lang="fa-IR" sz="1600" dirty="0" smtClean="0"/>
              <a:t>چینی ها خودشان به راه حل هوشمندانه ای رسیده بودند،یک نظام دوگانه قیمت گذاری که درآن بنگاهها هرچه زیرسهمیه شان تولید می کردندبه بهای سابق فروخته ،ولی هرچه اضافه برسهمیه تولید می  کردند،به بهای بازار آزاد عرضه می شد.</a:t>
            </a:r>
          </a:p>
          <a:p>
            <a:pPr marL="0" indent="0" algn="r">
              <a:buNone/>
            </a:pPr>
            <a:endParaRPr lang="en-US" sz="1600" dirty="0"/>
          </a:p>
        </p:txBody>
      </p:sp>
      <p:sp>
        <p:nvSpPr>
          <p:cNvPr id="2" name="Title 1"/>
          <p:cNvSpPr>
            <a:spLocks noGrp="1"/>
          </p:cNvSpPr>
          <p:nvPr>
            <p:ph type="title"/>
          </p:nvPr>
        </p:nvSpPr>
        <p:spPr>
          <a:xfrm>
            <a:off x="457200" y="274638"/>
            <a:ext cx="8305800" cy="563562"/>
          </a:xfrm>
        </p:spPr>
        <p:style>
          <a:lnRef idx="2">
            <a:schemeClr val="accent6"/>
          </a:lnRef>
          <a:fillRef idx="1">
            <a:schemeClr val="lt1"/>
          </a:fillRef>
          <a:effectRef idx="0">
            <a:schemeClr val="accent6"/>
          </a:effectRef>
          <a:fontRef idx="minor">
            <a:schemeClr val="dk1"/>
          </a:fontRef>
        </p:style>
        <p:txBody>
          <a:bodyPr>
            <a:normAutofit fontScale="90000"/>
          </a:bodyPr>
          <a:lstStyle/>
          <a:p>
            <a:pPr algn="ctr"/>
            <a:r>
              <a:rPr lang="fa-IR" b="1" u="sng" dirty="0" smtClean="0">
                <a:solidFill>
                  <a:srgbClr val="FF0000"/>
                </a:solidFill>
              </a:rPr>
              <a:t>فصل 7:مسیرهای بهتربه اقتصادبازار</a:t>
            </a:r>
            <a:endParaRPr lang="en-US" b="1" u="sng" dirty="0">
              <a:solidFill>
                <a:srgbClr val="FF0000"/>
              </a:solidFill>
            </a:endParaRPr>
          </a:p>
        </p:txBody>
      </p:sp>
    </p:spTree>
    <p:extLst>
      <p:ext uri="{BB962C8B-B14F-4D97-AF65-F5344CB8AC3E}">
        <p14:creationId xmlns:p14="http://schemas.microsoft.com/office/powerpoint/2010/main" val="29501166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76200"/>
            <a:ext cx="8763000" cy="6629400"/>
          </a:xfrm>
        </p:spPr>
        <p:style>
          <a:lnRef idx="2">
            <a:schemeClr val="accent6"/>
          </a:lnRef>
          <a:fillRef idx="1">
            <a:schemeClr val="lt1"/>
          </a:fillRef>
          <a:effectRef idx="0">
            <a:schemeClr val="accent6"/>
          </a:effectRef>
          <a:fontRef idx="minor">
            <a:schemeClr val="dk1"/>
          </a:fontRef>
        </p:style>
        <p:txBody>
          <a:bodyPr>
            <a:normAutofit/>
          </a:bodyPr>
          <a:lstStyle/>
          <a:p>
            <a:pPr marL="0" indent="0" algn="r">
              <a:buNone/>
            </a:pPr>
            <a:r>
              <a:rPr lang="fa-IR" sz="1600" dirty="0" smtClean="0"/>
              <a:t>نظام دوگانه قیمت گذاری به محض اینکه به هدف خود رسید برچیده شد.</a:t>
            </a:r>
          </a:p>
          <a:p>
            <a:pPr marL="0" indent="0" algn="r">
              <a:buNone/>
            </a:pPr>
            <a:r>
              <a:rPr lang="fa-IR" sz="1600" dirty="0" smtClean="0"/>
              <a:t>1 -فرآیندتخریب خلاق راآزاد گذاشت باایجاد یک اقتصادجدید،اقتصاد قدیمی راحذف کرد.</a:t>
            </a:r>
          </a:p>
          <a:p>
            <a:pPr marL="0" indent="0" algn="r">
              <a:buNone/>
            </a:pPr>
            <a:r>
              <a:rPr lang="fa-IR" sz="1600" dirty="0" smtClean="0"/>
              <a:t> 2-همزمان بااین دولت چین از بنگاههای خارجی دعوت کرد به این کشور وارد شوند وباچینی هابه صورت مشارکت فعالیت کنند وشرکتهای خارجی هم گله وار آمدند. </a:t>
            </a:r>
          </a:p>
          <a:p>
            <a:pPr marL="0" indent="0" algn="r">
              <a:buNone/>
            </a:pPr>
            <a:r>
              <a:rPr lang="fa-IR" sz="1600" dirty="0" smtClean="0"/>
              <a:t>3-چین به صورت بزرگترین دریافت کننده سرمایه گذاری مستقیم خارجی درمیان بازارهای نوظهور درآمد </a:t>
            </a:r>
          </a:p>
          <a:p>
            <a:pPr marL="0" indent="0" algn="r">
              <a:buNone/>
            </a:pPr>
            <a:r>
              <a:rPr lang="fa-IR" sz="1600" dirty="0" smtClean="0"/>
              <a:t>،4-به طورهمزمان دست به ایجاد زیربنای نهادی زد ویک کمیسیون اوراق بهادرا ارز ایجاد کرد</a:t>
            </a:r>
          </a:p>
          <a:p>
            <a:pPr marL="0" indent="0" algn="r">
              <a:buNone/>
            </a:pPr>
            <a:r>
              <a:rPr lang="fa-IR" sz="1600" dirty="0" smtClean="0"/>
              <a:t>.5-مقررات بانکی اشراتنظیم کرد ویک برنامه تورایمنی راایجاد کرد.</a:t>
            </a:r>
          </a:p>
          <a:p>
            <a:pPr marL="0" indent="0" algn="r">
              <a:buNone/>
            </a:pPr>
            <a:r>
              <a:rPr lang="fa-IR" sz="1600" dirty="0" smtClean="0"/>
              <a:t>6-بیشترمنازل مسکونی را خصوصی کرد (تصورمی شدکه روسیه قادرخواهد بود سریع ترازآمریکا رشد کند ولی روسیه بهای </a:t>
            </a:r>
          </a:p>
          <a:p>
            <a:pPr marL="0" indent="0" algn="r">
              <a:buNone/>
            </a:pPr>
            <a:r>
              <a:rPr lang="fa-IR" sz="1600" dirty="0" smtClean="0"/>
              <a:t>سنگینی پرداخت اکنون می دانیم که روسیه آزادی هایش را از دست دادبدون اینکه از نظر اقتصادی سود برده باشد.)،</a:t>
            </a:r>
          </a:p>
          <a:p>
            <a:pPr marL="0" indent="0" algn="r">
              <a:buNone/>
            </a:pPr>
            <a:r>
              <a:rPr lang="fa-IR" sz="1600" dirty="0" smtClean="0"/>
              <a:t>7- چین هیچ گاه وسایل رابا اهداف اشتباه نکرد وهرگز دست از مبارزه قدرتمند باتورم برنداشت ،چین می دانست که اگرقرار است ثبات اقتصادی حفظ شود ،باید از بیکاری وسیع اجتناب کند. </a:t>
            </a:r>
          </a:p>
          <a:p>
            <a:pPr marL="0" indent="0" algn="r">
              <a:buNone/>
            </a:pPr>
            <a:r>
              <a:rPr lang="fa-IR" sz="1600" dirty="0" smtClean="0"/>
              <a:t>8- چین درحالی که به آزادسازی اقتصاداقدام کرده بود ،ولی این کار رابه آرامی وبه شیوه ای انجام می دادکه مطمعن شود منابعی که جابه جامی شوندبیکارنمی مانند وبه کاربرد کاراتری اختصاص می یابند.</a:t>
            </a:r>
          </a:p>
          <a:p>
            <a:pPr marL="0" indent="0" algn="r">
              <a:buNone/>
            </a:pPr>
            <a:r>
              <a:rPr lang="fa-IR" sz="1600" dirty="0" smtClean="0"/>
              <a:t>8-چین درعین حال که از سرمایه گذاری مستقیم خارجی استقبال می کرد،از خطرات آزادسازی کامل بازارسرمایه آگاهی کامل داشت.</a:t>
            </a:r>
          </a:p>
          <a:p>
            <a:pPr marL="0" indent="0" algn="r">
              <a:buNone/>
            </a:pPr>
            <a:r>
              <a:rPr lang="fa-IR" sz="1600" dirty="0" smtClean="0"/>
              <a:t>9-صنایع جدید چین درمناطق روستایی ایجادشدند.این امرباعث شد که ناآرامی های اجتماعی که به طورغیرقابل اجتنابی باصنعتی شدن ملازم است ،تخفیف یابد.</a:t>
            </a:r>
          </a:p>
          <a:p>
            <a:pPr marL="0" indent="0" algn="r">
              <a:buNone/>
            </a:pPr>
            <a:r>
              <a:rPr lang="fa-IR" sz="1600" dirty="0" smtClean="0"/>
              <a:t>10-چین شالوده اقتصادجدید رابرنهادهای موجود گذاشت وسرمایه اجتماعی اش را حفظ کرد واعتلا بخشید درحالی که روسیه سرمایه اجتماعی اش راتحلیل برد.</a:t>
            </a:r>
          </a:p>
          <a:p>
            <a:pPr marL="0" indent="0" algn="r">
              <a:buNone/>
            </a:pPr>
            <a:r>
              <a:rPr lang="fa-IR" sz="1600" dirty="0" smtClean="0"/>
              <a:t> درنهایت چین ولهستان نشان می دهند که راهبرهای دیگرهم وجود داشت .زمینه سیاسی ،اجتماعی وتاریخی هرکشورباکشوردیگرفرق دارد.نمی توان مطمعن بودآنچه دراین کشورهاقابل اجرابود درروسیه هم قابلیت اجراداشت وبه لحاظ سیاسی هم عملی بود باهمین ااستدلال برخی می گویند که باتوجه به تفاوت شدید شرایط ،مقایسه موفقیتها کارمنصفانه نیست ......  </a:t>
            </a:r>
            <a:endParaRPr lang="en-US" sz="1600" dirty="0"/>
          </a:p>
        </p:txBody>
      </p:sp>
    </p:spTree>
    <p:extLst>
      <p:ext uri="{BB962C8B-B14F-4D97-AF65-F5344CB8AC3E}">
        <p14:creationId xmlns:p14="http://schemas.microsoft.com/office/powerpoint/2010/main" val="304405739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152400"/>
            <a:ext cx="8839200" cy="6430963"/>
          </a:xfrm>
        </p:spPr>
        <p:style>
          <a:lnRef idx="2">
            <a:schemeClr val="accent6"/>
          </a:lnRef>
          <a:fillRef idx="1">
            <a:schemeClr val="lt1"/>
          </a:fillRef>
          <a:effectRef idx="0">
            <a:schemeClr val="accent6"/>
          </a:effectRef>
          <a:fontRef idx="minor">
            <a:schemeClr val="dk1"/>
          </a:fontRef>
        </p:style>
        <p:txBody>
          <a:bodyPr>
            <a:normAutofit lnSpcReduction="10000"/>
          </a:bodyPr>
          <a:lstStyle/>
          <a:p>
            <a:pPr marL="0" indent="0" algn="r">
              <a:buNone/>
            </a:pPr>
            <a:r>
              <a:rPr lang="fa-IR" sz="1600" dirty="0" smtClean="0"/>
              <a:t>تفاوت میان موفقیت درچین وناکامی در روسیه درارتباط باتغییرشکل کشاورزی حتی زیادتراز توفیق این 2کشور درتغییر شکل صنایع بود.یکی از عوامل موفقیت این است که سیاستها ((دست پخت داخل کشور))باشد وتوسط مردم خود کشور طراحی شود که نسبت به نیازهاومسایل مورد توجه کشورشان حساسیت بیشتری دارند.</a:t>
            </a:r>
          </a:p>
          <a:p>
            <a:pPr marL="0" indent="0" algn="r">
              <a:buNone/>
            </a:pPr>
            <a:r>
              <a:rPr lang="fa-IR" sz="1600" dirty="0" smtClean="0"/>
              <a:t>انتقاد از صندوق بین الملل پول فقط این نبود که پیش بینی هابه تحقق نمی پیوست مگرنه اینکه هیچ کس حتی صندوق نمی توانست از پیامدهای تغییرات وسیعی که ناشی از گذار از کمونیسم به اقتصاد بازار بود ،توجهش تنها به اقتصادمعطوف بود والگوهای اقتصادبسیاریمحدودی رامورد استفاده قرارمی دادحتی می گفت آنهایی که درگیرشوک درمانی شدندممکن است که درکوتاه مدت احساس رنج وزحمت کنند ولی دربلندمدت موفق تر خواهند بود مثال مجارستان ولهستان ....</a:t>
            </a:r>
          </a:p>
          <a:p>
            <a:pPr marL="0" indent="0" algn="r">
              <a:buNone/>
            </a:pPr>
            <a:r>
              <a:rPr lang="fa-IR" sz="1600" b="1" dirty="0" smtClean="0">
                <a:solidFill>
                  <a:srgbClr val="FF0000"/>
                </a:solidFill>
              </a:rPr>
              <a:t>راه آینده: </a:t>
            </a:r>
          </a:p>
          <a:p>
            <a:pPr marL="0" indent="0" algn="r">
              <a:buNone/>
            </a:pPr>
            <a:r>
              <a:rPr lang="fa-IR" sz="1600" dirty="0" smtClean="0">
                <a:solidFill>
                  <a:schemeClr val="tx1"/>
                </a:solidFill>
              </a:rPr>
              <a:t>آنان که مسول اشتباهات گذشته اندتوصیه به درد بخوری برای اینکه روسیه درآینده به کدام سوبرود ندارند.آنها درهمان شعار همیشگی نیاز به ادامه تثبیت ،خصوصی سازی وآزادسازی راتکرار می کنند.البته مسلثلی  به وجود آمد ،اکنون آنهارامجبورکرد که نیاز به نهادهای قدرتمند رابپذیرند ،ولی ازاینکه این به چه معناست وچگونه باید به این هدف رسید چیزی نمی دانند.</a:t>
            </a:r>
          </a:p>
          <a:p>
            <a:pPr marL="0" indent="0" algn="r">
              <a:buNone/>
            </a:pPr>
            <a:r>
              <a:rPr lang="fa-IR" sz="1600" dirty="0" smtClean="0">
                <a:solidFill>
                  <a:srgbClr val="FF0000"/>
                </a:solidFill>
              </a:rPr>
              <a:t>هدف روسیه درآینده باید تلاش برای جلوگیری از این نوع غارتها ،جلب سرمایه گذاران درستکار از راه برقراری قانون وبه طورکلی ایجاد فضایی جذب کننده برای کسب وکارباشد.</a:t>
            </a:r>
          </a:p>
          <a:p>
            <a:pPr marL="0" indent="0" algn="r">
              <a:buNone/>
            </a:pPr>
            <a:r>
              <a:rPr lang="fa-IR" sz="1600" dirty="0" smtClean="0">
                <a:solidFill>
                  <a:srgbClr val="FF0000"/>
                </a:solidFill>
              </a:rPr>
              <a:t>بحران سال 1998 یک فایده هم داشت که من قبلا به آن اشاره کردم:تضعیف رسمی ارزش روبل ،رشدراتسریع کرد واگرچه صادرات راچندان افزایش نداد،ولی واردات راکم کرد.این کار نشان دادکه سیاستهای صندوق در واقع اقتصادرامتوقف کرده وآن رازیر ظرفیت هایش نگه داشته بود.نشانه های مثبت دیگری هم وجود دارد،برخی از آنان که  ازاین نظام شبه سرمایه داری استفاده کردند تاثروت زیادی بیندوزند .....</a:t>
            </a:r>
          </a:p>
          <a:p>
            <a:pPr marL="0" indent="0" algn="r">
              <a:buNone/>
            </a:pPr>
            <a:r>
              <a:rPr lang="fa-IR" sz="1600" dirty="0" smtClean="0">
                <a:solidFill>
                  <a:schemeClr val="tx1"/>
                </a:solidFill>
              </a:rPr>
              <a:t>روسیه باید توجه خود </a:t>
            </a:r>
            <a:r>
              <a:rPr lang="fa-IR" sz="1600" dirty="0">
                <a:solidFill>
                  <a:schemeClr val="tx1"/>
                </a:solidFill>
              </a:rPr>
              <a:t>رابه </a:t>
            </a:r>
            <a:r>
              <a:rPr lang="fa-IR" sz="1600" dirty="0" smtClean="0">
                <a:solidFill>
                  <a:schemeClr val="tx1"/>
                </a:solidFill>
              </a:rPr>
              <a:t>ماورای تثبیت </a:t>
            </a:r>
            <a:r>
              <a:rPr lang="fa-IR" sz="1600" dirty="0">
                <a:solidFill>
                  <a:schemeClr val="tx1"/>
                </a:solidFill>
              </a:rPr>
              <a:t>اقتصادی معطوف ورشد اقتصادی راتقویت کند </a:t>
            </a:r>
            <a:r>
              <a:rPr lang="fa-IR" sz="1600" dirty="0" smtClean="0">
                <a:solidFill>
                  <a:schemeClr val="tx1"/>
                </a:solidFill>
              </a:rPr>
              <a:t>.طی مدت 6سال ،ظرفیت تولید روسیه ،حدود 40درصد کاهش یافته که بسیارفراتر از کاهش هزینه های دفاعی وکاهش است که تنها درهنگام بروز شدیدترین جنگها اتفاق می افتد. نتایج حاصله نشان داد که صندوق بازهم اشتباه کرده :وقتی روبل تضعیف شد،بالاخره تولیدکنندگان داخلی روسیه توانستند باواردکنندگان رقابت وتقاضاهای جدید راتامین کنند. تولید بالارفت در واقع ظرفیت تولیدی اضافی موجود بود،ولی صندوق آن راسالها بیکار نگه داشته بود.</a:t>
            </a:r>
          </a:p>
          <a:p>
            <a:pPr marL="0" indent="0" algn="r">
              <a:buNone/>
            </a:pPr>
            <a:r>
              <a:rPr lang="fa-IR" sz="1600" dirty="0" smtClean="0">
                <a:solidFill>
                  <a:schemeClr val="tx1"/>
                </a:solidFill>
              </a:rPr>
              <a:t>رشد اقتصادی درصورتی باموفقیت ادامه خواهد یافت که روسیه یک فضای سرمایه گذاری پذیر ایجادکند. این امر مستلزم اقداماتی درهمه سطوح دولت است.</a:t>
            </a:r>
          </a:p>
          <a:p>
            <a:pPr marL="0" indent="0" algn="r">
              <a:buNone/>
            </a:pPr>
            <a:r>
              <a:rPr lang="fa-IR" sz="1600" dirty="0" smtClean="0">
                <a:solidFill>
                  <a:schemeClr val="tx1"/>
                </a:solidFill>
              </a:rPr>
              <a:t>گرچه اقتصادروسیه درکل بارکود مواجه بوده است ،ولی درپاره ای نقاط ،پیشرفتهایی مشاهده ده واین نگرانی وجود دارد که تلاش های اخیر کرملین برایزیرسلطه آوردن مقامات محلی،در واقع مانع نوآوری های محلی می شود. </a:t>
            </a:r>
            <a:r>
              <a:rPr lang="fa-IR" sz="1600" dirty="0" smtClean="0">
                <a:solidFill>
                  <a:srgbClr val="FF0000"/>
                </a:solidFill>
              </a:rPr>
              <a:t>  </a:t>
            </a:r>
            <a:r>
              <a:rPr lang="fa-IR" sz="1600" dirty="0" smtClean="0">
                <a:solidFill>
                  <a:schemeClr val="tx1"/>
                </a:solidFill>
              </a:rPr>
              <a:t> </a:t>
            </a:r>
          </a:p>
        </p:txBody>
      </p:sp>
    </p:spTree>
    <p:extLst>
      <p:ext uri="{BB962C8B-B14F-4D97-AF65-F5344CB8AC3E}">
        <p14:creationId xmlns:p14="http://schemas.microsoft.com/office/powerpoint/2010/main" val="82945883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228600"/>
            <a:ext cx="8686800" cy="6400800"/>
          </a:xfrm>
        </p:spPr>
        <p:style>
          <a:lnRef idx="2">
            <a:schemeClr val="accent6"/>
          </a:lnRef>
          <a:fillRef idx="1">
            <a:schemeClr val="lt1"/>
          </a:fillRef>
          <a:effectRef idx="0">
            <a:schemeClr val="accent6"/>
          </a:effectRef>
          <a:fontRef idx="minor">
            <a:schemeClr val="dk1"/>
          </a:fontRef>
        </p:style>
        <p:txBody>
          <a:bodyPr>
            <a:normAutofit lnSpcReduction="10000"/>
          </a:bodyPr>
          <a:lstStyle/>
          <a:p>
            <a:pPr marL="0" indent="0" algn="r">
              <a:buNone/>
            </a:pPr>
            <a:r>
              <a:rPr lang="fa-IR" sz="1600" dirty="0" smtClean="0"/>
              <a:t>یک عامل اساسی درایجادفضای مناسب کسب وکاروجود دارد آن ثبات سیاسی واجتماعی است. نابرابری عظیم وفقروسیعی که طی دهه گذشته ایجاد شده زمینه حاصل خیزی برای انواع جنبش ها ،از ملی گرایی گرفته تاعوام گرایی،فراهم آورده که برخی ازآنها نه فقط تهدیدی برای رشد اقتصادی آینده روسیه ،بلکه تهدیدی برای صلح جهانی هستند.معکوس کردن این نابرابری ها که به این سرعت ایجاد شده دشوارخواهد بود واحتمالا زمان زیادی می طلبد</a:t>
            </a:r>
          </a:p>
          <a:p>
            <a:pPr marL="0" indent="0" algn="r">
              <a:buNone/>
            </a:pPr>
            <a:r>
              <a:rPr lang="fa-IR" sz="1600" dirty="0" smtClean="0"/>
              <a:t>روسیه باید به بنگاههای تجاری خود اخطاربفرستد که اگر مالیات خود را ظرف مثلا مدت شصت  روز نپردازند،اموالشان توفیق خواهد شد اگرمالیاتهاراندهند ودولت اموالشان راتصرف کند ،می تواندآنها را دوباره به روش مشروع تراز روش وامها درمقابل سهام دوره یلتیسن خصوصی کند،اگربنگاهها مالیاتشان رابپردازند روسیه ودر واقع دولت روسیه خواهد توانست برخی از مسایل مهم باقی مانده راحل وفصل کند.</a:t>
            </a:r>
          </a:p>
          <a:p>
            <a:pPr marL="0" indent="0" algn="r">
              <a:buNone/>
            </a:pPr>
            <a:r>
              <a:rPr lang="fa-IR" sz="1600" dirty="0" smtClean="0"/>
              <a:t>باید بدهی هایشان راپرداخت کنند آاین کارممکن است مستلزم دوباره دولتی کردن بنگاه باشد،دولتی کردنی که به دنبال آن خصوصی سازی مشروع تری ازآنچه قبلا انجام شده ،ضرورت دارد.</a:t>
            </a:r>
          </a:p>
          <a:p>
            <a:pPr marL="0" indent="0" algn="r">
              <a:buNone/>
            </a:pPr>
            <a:r>
              <a:rPr lang="fa-IR" sz="1600" dirty="0" smtClean="0"/>
              <a:t>موفقیت این کارها موکول است به اینکه یک دولت درستکارکه علاقه مند به بهبود آسایش عمومی است وجود داشته باشد اما درغرب باید این راتشخیص بدهیم که کار زیادی دراین خصوص از دست ماساخته نیست .</a:t>
            </a:r>
          </a:p>
          <a:p>
            <a:pPr marL="0" indent="0" algn="r">
              <a:buNone/>
            </a:pPr>
            <a:r>
              <a:rPr lang="fa-IR" sz="1600" dirty="0" smtClean="0"/>
              <a:t>جورج سورس نشان کمک حتی یک فرد تاچه اندازه می تواند موثرباشد مطمعنا تلاش های هماهنگ شده غرب ،اگربه درستی هدایت شود بیشتراز اینها موثرخواهد بود.ما ضمن تلاش برای قوام بخشیدن به کنش های متقابل وسیع ترمردم سالاری ،باید ازآنهایی که باساختارقدرت سابق متحدند ونیز ساختارنوظهور الیگارش ها لااقل تاحدی که سیاست عملی اجازه می دهد ،فاصله بگیریم مهمتر از همه اینها،ماباید دیگر هیچ آسیبی وارد نیاوریم. اگر روسیه که کشوری نفت خیز است دست وپای خود راجمع کند دیگربه این وام هانیازی ندارد ام اگر دست وپاراهم جمع نکند این وامها هم دردی دوانمی کند. این پول نیست که روسیه به آن نیاز دارد بلکه چیز دیگری است.....</a:t>
            </a:r>
          </a:p>
          <a:p>
            <a:pPr marL="0" indent="0" algn="r">
              <a:buNone/>
            </a:pPr>
            <a:r>
              <a:rPr lang="fa-IR" sz="1600" b="1" u="sng" dirty="0" smtClean="0">
                <a:solidFill>
                  <a:srgbClr val="FF0000"/>
                </a:solidFill>
              </a:rPr>
              <a:t>روسیه:</a:t>
            </a:r>
          </a:p>
          <a:p>
            <a:pPr marL="0" indent="0" algn="r">
              <a:buNone/>
            </a:pPr>
            <a:r>
              <a:rPr lang="fa-IR" sz="1600" dirty="0" smtClean="0"/>
              <a:t>-روسیه اکنون دارای یک مردم سالاری شکننده است.</a:t>
            </a:r>
          </a:p>
          <a:p>
            <a:pPr marL="0" indent="0" algn="r">
              <a:buNone/>
            </a:pPr>
            <a:r>
              <a:rPr lang="fa-IR" sz="1600" dirty="0" smtClean="0"/>
              <a:t>-کشوری که وسایل ارتباط جمعی اش تاحدود زیادی زیر سلطه است واین سلطه سابقا توسط چندالگیارشی  اکنون توسط دولت اعمال می شود.</a:t>
            </a:r>
          </a:p>
          <a:p>
            <a:pPr marL="0" indent="0" algn="r">
              <a:buNone/>
            </a:pPr>
            <a:r>
              <a:rPr lang="fa-IR" sz="1600" dirty="0" smtClean="0"/>
              <a:t>-وجود کارفرمایان تحصیل کرده ،وفعال،نوید از یک بخش خصوصی بالقوه فعال برای آینده روسیه می دهد.</a:t>
            </a:r>
          </a:p>
          <a:p>
            <a:pPr marL="0" indent="0" algn="r">
              <a:buNone/>
            </a:pPr>
            <a:r>
              <a:rPr lang="fa-IR" sz="1600" dirty="0" smtClean="0"/>
              <a:t>درپایان کارهم روسیه ورهبرانش باید به خاطرتاریخ اخیر روسیه وسرنوشت شوم آن پاسخ گو باشند</a:t>
            </a:r>
          </a:p>
          <a:p>
            <a:pPr marL="0" indent="0" algn="r">
              <a:buNone/>
            </a:pPr>
            <a:r>
              <a:rPr lang="fa-IR" sz="1600" dirty="0" smtClean="0"/>
              <a:t> </a:t>
            </a:r>
          </a:p>
          <a:p>
            <a:pPr marL="0" indent="0" algn="r">
              <a:buNone/>
            </a:pPr>
            <a:r>
              <a:rPr lang="fa-IR" sz="1600" dirty="0" smtClean="0"/>
              <a:t>. </a:t>
            </a:r>
          </a:p>
        </p:txBody>
      </p:sp>
    </p:spTree>
    <p:extLst>
      <p:ext uri="{BB962C8B-B14F-4D97-AF65-F5344CB8AC3E}">
        <p14:creationId xmlns:p14="http://schemas.microsoft.com/office/powerpoint/2010/main" val="190519322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304800"/>
            <a:ext cx="8610600" cy="6324600"/>
          </a:xfrm>
        </p:spPr>
        <p:style>
          <a:lnRef idx="2">
            <a:schemeClr val="accent6"/>
          </a:lnRef>
          <a:fillRef idx="1">
            <a:schemeClr val="lt1"/>
          </a:fillRef>
          <a:effectRef idx="0">
            <a:schemeClr val="accent6"/>
          </a:effectRef>
          <a:fontRef idx="minor">
            <a:schemeClr val="dk1"/>
          </a:fontRef>
        </p:style>
        <p:txBody>
          <a:bodyPr>
            <a:normAutofit/>
          </a:bodyPr>
          <a:lstStyle/>
          <a:p>
            <a:pPr marL="0" indent="0" algn="r">
              <a:buNone/>
            </a:pPr>
            <a:r>
              <a:rPr lang="fa-IR" sz="1600" dirty="0" smtClean="0"/>
              <a:t>اما مادرغرب ورهبران ما درایجاد این وضع نقش خنثاوبی اهمیتی نداشته اند. صندوق اجازه دادکه سرش کلاه بگذارند چراکه می  خواست باور داشته باشد که برنامه هایش به خوبی عمل می کند ،چراکه می خواست به  خود بقبولاند که مشغول تغییر شکل دادن روسیه است. حمایت صندوق وسیاستهایش ومیلیلردها دلار پول صندوق نه فقط حکومتی فاسد را قادر ساخت که باسیاستهای فاسدش درقدرت باقی بماند ،بلکه حتی ممکن است باعث شده باشد که فشار برای انجام اصلاحات منطقی تر کمتر شود.</a:t>
            </a:r>
          </a:p>
          <a:p>
            <a:pPr marL="0" indent="0" algn="r">
              <a:buNone/>
            </a:pPr>
            <a:r>
              <a:rPr lang="fa-IR" sz="1600" dirty="0" smtClean="0"/>
              <a:t> </a:t>
            </a:r>
            <a:endParaRPr lang="en-US" sz="1600" dirty="0"/>
          </a:p>
        </p:txBody>
      </p:sp>
    </p:spTree>
    <p:extLst>
      <p:ext uri="{BB962C8B-B14F-4D97-AF65-F5344CB8AC3E}">
        <p14:creationId xmlns:p14="http://schemas.microsoft.com/office/powerpoint/2010/main" val="126650231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066800"/>
            <a:ext cx="8686800" cy="5562600"/>
          </a:xfrm>
        </p:spPr>
        <p:style>
          <a:lnRef idx="2">
            <a:schemeClr val="accent6"/>
          </a:lnRef>
          <a:fillRef idx="1">
            <a:schemeClr val="lt1"/>
          </a:fillRef>
          <a:effectRef idx="0">
            <a:schemeClr val="accent6"/>
          </a:effectRef>
          <a:fontRef idx="minor">
            <a:schemeClr val="dk1"/>
          </a:fontRef>
        </p:style>
        <p:txBody>
          <a:bodyPr>
            <a:normAutofit/>
          </a:bodyPr>
          <a:lstStyle/>
          <a:p>
            <a:pPr marL="0" indent="0" algn="r">
              <a:buNone/>
            </a:pPr>
            <a:r>
              <a:rPr lang="fa-IR" sz="1600" dirty="0" smtClean="0"/>
              <a:t>تلاش های ناموفق صندوق پول در دهه 80و90 پرسشهای دشواری رادرمورد چگونگی نگاه صندوق به فرآیند جهانی سازی مطرح می کند.</a:t>
            </a:r>
          </a:p>
          <a:p>
            <a:pPr marL="0" indent="0" algn="r">
              <a:buNone/>
            </a:pPr>
            <a:r>
              <a:rPr lang="fa-IR" sz="1600" dirty="0" smtClean="0"/>
              <a:t>صندوق معتقداست که درحال انجام وظایفی است که به اومحول شده ،یعنی حفظ ثبات جهانی وکمک به رشدوثبات کشورهای درحال توسعه ای که درحال گذار اقتصادی اند.</a:t>
            </a:r>
          </a:p>
          <a:p>
            <a:pPr marL="0" indent="0" algn="r">
              <a:buNone/>
            </a:pPr>
            <a:r>
              <a:rPr lang="fa-IR" sz="1600" dirty="0" smtClean="0"/>
              <a:t>صندوق اساسا قبول نداشت که باید خود را درگیرمسیله فقرهم بکند وآن راجز وظایف بانک جهانی می دانست ولی امروزه لااقل درزیان مسیله فقرهم مورد توجه قرار داده است. به اعتقاد من صندوق درانجام تکالیفش ناکام بوده واین ناکامی ها اتفاقی هم نیست بلکه پیامد چگونگی درک صندوق نسبت به وظایف اوست.</a:t>
            </a:r>
          </a:p>
          <a:p>
            <a:pPr marL="0" indent="0" algn="r">
              <a:buNone/>
            </a:pPr>
            <a:r>
              <a:rPr lang="fa-IR" sz="1600" dirty="0" smtClean="0"/>
              <a:t>از دست دادن انسجام فکری: </a:t>
            </a:r>
          </a:p>
          <a:p>
            <a:pPr marL="0" indent="0" algn="r">
              <a:buNone/>
            </a:pPr>
            <a:r>
              <a:rPr lang="fa-IR" sz="1600" dirty="0" smtClean="0"/>
              <a:t>صندوق بین الملل پول از کینز تا امروز</a:t>
            </a:r>
          </a:p>
          <a:p>
            <a:pPr marL="0" indent="0" algn="r">
              <a:buNone/>
            </a:pPr>
            <a:r>
              <a:rPr lang="fa-IR" sz="1600" dirty="0" smtClean="0"/>
              <a:t>اولین نگرانی:اونگران بود که بازارها ممکن است بیکاری دایمی ایجاد کنند. واو سپس فراتر ازاین رفت.اونشان دادکه به این دلیل به اقدام جمعی نیاز هست که اقدامات هرکشوربه کشور دیگر سرریز پیدامی کند.واردات یک کشور صادرات کشور دیگری است .کاهش واردات توسط یک کشور به هردلیلی که باشد به اقتصاد کشورهای دیگرلطمه می زند.</a:t>
            </a:r>
          </a:p>
          <a:p>
            <a:pPr marL="0" indent="0" algn="r">
              <a:buNone/>
            </a:pPr>
            <a:r>
              <a:rPr lang="fa-IR" sz="1600" dirty="0" smtClean="0"/>
              <a:t>دومین نگرانی:اونگران این بود،که وقتی کسادی شدید است سیاست پولی ممکن است کارساز نباشد امابرخی از کشورها ممکن است برای تامین مالی افزایش هزینه هایاپرکردن کمبودهای ناشی از کاهش مالیاتها که برای تحرک بخشیدن به اقتصاد لازم اند نتوانند استقراض کنند.حتی اگر کشوری دارای اعتبار خوبی هم باشد ،ممکن است دسترسی به پول نداشته باشد. </a:t>
            </a:r>
          </a:p>
          <a:p>
            <a:pPr marL="0" indent="0" algn="r">
              <a:buNone/>
            </a:pPr>
            <a:r>
              <a:rPr lang="fa-IR" sz="1600" dirty="0" smtClean="0"/>
              <a:t>کینز نه فقط  مجموعه ای از نارساییها بازار رافهرست کرد بلکه توضیح دادکه چراتشکیلاتی مانند صندوق می تواند به اصلاح امور کمک کند.</a:t>
            </a:r>
          </a:p>
          <a:p>
            <a:pPr marL="0" indent="0" algn="r">
              <a:buNone/>
            </a:pPr>
            <a:r>
              <a:rPr lang="fa-IR" sz="1600" dirty="0" smtClean="0"/>
              <a:t>به نظراواین تشکیلات می توانست  به کشورها فشاربیاورد که اقتصاد خودرا دراشتغال کامل نگه  دارندوبادراختیار گذاشتن نقدینگی به کشورهایی که گرفتار کسادی شده اند،ونمی توانند هزینه های دولت را افزایش دهند.سطح تقاضای کل جهانی راحفظ کند.</a:t>
            </a:r>
          </a:p>
          <a:p>
            <a:pPr marL="0" indent="0" algn="r">
              <a:buNone/>
            </a:pPr>
            <a:endParaRPr lang="fa-IR" sz="1600" dirty="0" smtClean="0"/>
          </a:p>
          <a:p>
            <a:pPr marL="0" indent="0" algn="r">
              <a:buNone/>
            </a:pPr>
            <a:endParaRPr lang="en-US" sz="1600" dirty="0"/>
          </a:p>
        </p:txBody>
      </p:sp>
      <p:sp>
        <p:nvSpPr>
          <p:cNvPr id="2" name="Title 1"/>
          <p:cNvSpPr>
            <a:spLocks noGrp="1"/>
          </p:cNvSpPr>
          <p:nvPr>
            <p:ph type="title"/>
          </p:nvPr>
        </p:nvSpPr>
        <p:spPr>
          <a:xfrm>
            <a:off x="457200" y="274638"/>
            <a:ext cx="8153400" cy="411162"/>
          </a:xfrm>
        </p:spPr>
        <p:txBody>
          <a:bodyPr>
            <a:normAutofit fontScale="90000"/>
          </a:bodyPr>
          <a:lstStyle/>
          <a:p>
            <a:pPr algn="ctr"/>
            <a:r>
              <a:rPr lang="fa-IR" b="1" u="sng" dirty="0" smtClean="0">
                <a:solidFill>
                  <a:srgbClr val="FF0000"/>
                </a:solidFill>
              </a:rPr>
              <a:t>فصل 8:دستور کار دیگر صندوق</a:t>
            </a:r>
            <a:endParaRPr lang="en-US" b="1" u="sng" dirty="0">
              <a:solidFill>
                <a:srgbClr val="FF0000"/>
              </a:solidFill>
            </a:endParaRPr>
          </a:p>
        </p:txBody>
      </p:sp>
    </p:spTree>
    <p:extLst>
      <p:ext uri="{BB962C8B-B14F-4D97-AF65-F5344CB8AC3E}">
        <p14:creationId xmlns:p14="http://schemas.microsoft.com/office/powerpoint/2010/main" val="228345706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228600"/>
            <a:ext cx="8763000" cy="6477000"/>
          </a:xfrm>
        </p:spPr>
        <p:txBody>
          <a:bodyPr>
            <a:normAutofit/>
          </a:bodyPr>
          <a:lstStyle/>
          <a:p>
            <a:pPr marL="0" indent="0" algn="r">
              <a:buNone/>
            </a:pPr>
            <a:r>
              <a:rPr lang="fa-IR" sz="1700" dirty="0" smtClean="0"/>
              <a:t>بازارگرایان افراطری معتقدند که بازا ها درمجموع خوب عمل کرده ،واین دولتها هستند که درمجموع بد عمل می کنند.</a:t>
            </a:r>
          </a:p>
          <a:p>
            <a:pPr marL="0" indent="0" algn="r">
              <a:buNone/>
            </a:pPr>
            <a:r>
              <a:rPr lang="fa-IR" sz="1700" dirty="0" smtClean="0"/>
              <a:t>حرفه اقتصاد ،رویکرد منظمی را برای ((نظریه نارسایی بازار واقدام دولت))بسط داده که تلاش می کند نشان دهد که چرابازارها ممکن است درست کار نکنند وچرا یک اقدام جمعی لازم است.</a:t>
            </a:r>
          </a:p>
          <a:p>
            <a:pPr marL="0" indent="0" algn="r">
              <a:buNone/>
            </a:pPr>
            <a:r>
              <a:rPr lang="fa-IR" sz="1700" dirty="0" smtClean="0"/>
              <a:t>هدف صندوق درابتدای این بود که روی کشورها فشاربین المللی بگذارد،که سیاستهای انبساطی تری ازآنچه خودشان مایل اند انتخاب کنند ،امروزه صندوق معکوس عمل می کند،وبرکشورها بویژه کشورهای درحال توسعه فشارمی آورد که سیاستهای انقباضی تری ارآنچه خودشان مایل اند دنبال کنند.</a:t>
            </a:r>
          </a:p>
          <a:p>
            <a:pPr marL="0" indent="0" algn="r">
              <a:buNone/>
            </a:pPr>
            <a:r>
              <a:rPr lang="fa-IR" sz="1700" dirty="0" smtClean="0"/>
              <a:t>صندوق درعین حال که نظرات کینز را ردمی کند امانظریه منسجمی ندارد که توجیه وجودی خود او باشد،ومنطق مداخله ای او دربازار رافراهم کند.درنتیجه چنانکه صندوق غالبا سیاستهایی راسرهم می کند که علاوه براینکه مسایلی راکه می خواهدحل کند تشدیدمی کند اجازه می دهد که این مسایل بارهاوبارها تکرار شوند</a:t>
            </a:r>
          </a:p>
          <a:p>
            <a:pPr marL="0" indent="0" algn="r">
              <a:buNone/>
            </a:pPr>
            <a:r>
              <a:rPr lang="fa-IR" sz="2000" b="1" dirty="0" smtClean="0">
                <a:solidFill>
                  <a:srgbClr val="FF0000"/>
                </a:solidFill>
              </a:rPr>
              <a:t>نقش جدیدی برای نظام جدید نرخ ارز: </a:t>
            </a:r>
          </a:p>
          <a:p>
            <a:pPr marL="0" indent="0" algn="r">
              <a:buNone/>
            </a:pPr>
            <a:r>
              <a:rPr lang="fa-IR" sz="1600" dirty="0" smtClean="0"/>
              <a:t>حدود سی سال پیش ،جهان،نظام نرخ ارز قابل انعطاف را انتخاب کرد .یک نظریه منسجم اساس این انتخاب بود :نرخ ارز مثل بقیه قیمتها باید توسط نیروهای بازارایجاد شود.</a:t>
            </a:r>
          </a:p>
          <a:p>
            <a:pPr marL="0" indent="0" algn="r">
              <a:buNone/>
            </a:pPr>
            <a:r>
              <a:rPr lang="fa-IR" sz="1600" dirty="0" smtClean="0"/>
              <a:t>باوجودایم ماشاهدبوده ایم که صندوق بین المللی پول،اخیرامداخلات وسیعی برای تعیین نرخ ارز کرده است.صندوق این مداخلات رابراین اساس توجیه می کند،که گاهی بازارها بیش ازحدبدبینی نشان می دهند ونرخ هارابیش از حدبالاوپایین می برند ،واین دراینجاست که دست آرام بخش دیوانسالاران بین المللی می تواند به تثبیت بازارها کمک کند.</a:t>
            </a:r>
          </a:p>
          <a:p>
            <a:pPr marL="0" indent="0" algn="r">
              <a:buNone/>
            </a:pPr>
            <a:r>
              <a:rPr lang="fa-IR" sz="1600" dirty="0" smtClean="0"/>
              <a:t>خود صندوق هیچ گونه تقاضای قانع کننده ی ارایه نکرده است.اما ایولوژی بازارآزاد صندوق باعث شدکه سرمایه سوداگرانه راحت تر به کشور وارد واز کشور خارج خود صندوق ،برای رفع آثار بیماری ،میلیاردها،دلار به این بازارها ریخت ودرواقع بیماری راتشدید کرد.</a:t>
            </a:r>
          </a:p>
          <a:p>
            <a:pPr marL="0" indent="0" algn="r">
              <a:buNone/>
            </a:pPr>
            <a:r>
              <a:rPr lang="fa-IR" sz="1600" b="1" u="sng" dirty="0" smtClean="0">
                <a:solidFill>
                  <a:srgbClr val="FF0000"/>
                </a:solidFill>
              </a:rPr>
              <a:t>چه وقت کسری تجاری به صورت یک مسیله درمی آید؟</a:t>
            </a:r>
          </a:p>
          <a:p>
            <a:pPr marL="0" indent="0" algn="r">
              <a:buNone/>
            </a:pPr>
            <a:r>
              <a:rPr lang="fa-IR" sz="1600" dirty="0" smtClean="0"/>
              <a:t>اقتصاددانان صندوق درمورد کسری موازنه پرداختها نگرانی زیادی  از خود نشان می دهند.این کسریها درمحاسبات آنها ،نشانه ی مطمعنی از مسایلی است که درآینده نزدیک روی می دهند امادرچاره جویی برای این کسری ها آنان توجه کمی به اینکه پول واقعا به چه مصرفی می رسد دارند. </a:t>
            </a:r>
          </a:p>
        </p:txBody>
      </p:sp>
    </p:spTree>
    <p:extLst>
      <p:ext uri="{BB962C8B-B14F-4D97-AF65-F5344CB8AC3E}">
        <p14:creationId xmlns:p14="http://schemas.microsoft.com/office/powerpoint/2010/main" val="299779307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152400"/>
            <a:ext cx="8839200" cy="6400800"/>
          </a:xfrm>
        </p:spPr>
        <p:style>
          <a:lnRef idx="2">
            <a:schemeClr val="accent6"/>
          </a:lnRef>
          <a:fillRef idx="1">
            <a:schemeClr val="lt1"/>
          </a:fillRef>
          <a:effectRef idx="0">
            <a:schemeClr val="accent6"/>
          </a:effectRef>
          <a:fontRef idx="minor">
            <a:schemeClr val="dk1"/>
          </a:fontRef>
        </p:style>
        <p:txBody>
          <a:bodyPr/>
          <a:lstStyle/>
          <a:p>
            <a:pPr marL="0" indent="0" algn="r">
              <a:buNone/>
            </a:pPr>
            <a:r>
              <a:rPr lang="fa-IR" sz="1600" dirty="0" smtClean="0"/>
              <a:t>کسری زیاد می توانندمشکل زاباشند،چراکه به این معناهستند که کشور هرسنهاکه سرمایه رافراهم می آورند ،تصمیم شان راعوض کنند ودادن وام رامتوقف سازند این کشورمی تواند بامشکل بزرگی ازجمله بحران مواجه شود،ووقتی دیگران از ادامه تامین مالی کسری اش امتناع کنند کشورباید فورا تجارت خود راتعدیل کنند.</a:t>
            </a:r>
          </a:p>
          <a:p>
            <a:pPr marL="0" indent="0" algn="r">
              <a:buNone/>
            </a:pPr>
            <a:r>
              <a:rPr lang="fa-IR" sz="2400" b="1" u="sng" dirty="0" smtClean="0">
                <a:solidFill>
                  <a:srgbClr val="FF0000"/>
                </a:solidFill>
              </a:rPr>
              <a:t>ورشکستگی وخطراخلاقی:</a:t>
            </a:r>
          </a:p>
          <a:p>
            <a:pPr marL="0" indent="0" algn="r">
              <a:buNone/>
            </a:pPr>
            <a:r>
              <a:rPr lang="fa-IR" sz="1600" dirty="0" smtClean="0">
                <a:solidFill>
                  <a:schemeClr val="tx1"/>
                </a:solidFill>
              </a:rPr>
              <a:t>چگونگی برخورد صندوق بامسیله ورشکستگی ،زمینه دیگری است </a:t>
            </a:r>
            <a:r>
              <a:rPr lang="fa-IR" sz="1600" dirty="0">
                <a:solidFill>
                  <a:schemeClr val="tx1"/>
                </a:solidFill>
              </a:rPr>
              <a:t>که </a:t>
            </a:r>
            <a:r>
              <a:rPr lang="fa-IR" sz="1600" dirty="0" smtClean="0">
                <a:solidFill>
                  <a:schemeClr val="tx1"/>
                </a:solidFill>
              </a:rPr>
              <a:t>درآن رویکرد </a:t>
            </a:r>
            <a:r>
              <a:rPr lang="fa-IR" sz="1600" dirty="0">
                <a:solidFill>
                  <a:schemeClr val="tx1"/>
                </a:solidFill>
              </a:rPr>
              <a:t>صندوق ،مبتلابه ناسازگاری فکری </a:t>
            </a:r>
            <a:r>
              <a:rPr lang="fa-IR" sz="1600" dirty="0" smtClean="0">
                <a:solidFill>
                  <a:schemeClr val="tx1"/>
                </a:solidFill>
              </a:rPr>
              <a:t>است، صندوق به دولتها وام داده تاطلبکاران خارجی راازمخمصه نجات دهد .طلبکاران هم بااین پیش بینی که صندوق درمواقع لزوم به کمکشان خواهدآمد انگیزه زیادی ندارندکه اطمینان حاصل کنند وام گیرندگان وام راپرداخت خواهند کرد،این همان خطراخلاقی بدنامی است که درحرفه بیمه گری به خوبی شناخته شده واکنون به وادی اقتصاد راه یافته است.بیمه هامعمولا انگیزه شمارابرای اینکه مراقبت بیشتری بکنید کم می کنند. این همان چیزی است که درجریانات منتهی به بحران روبل در1998 در روسیه اتفاق افتاد.</a:t>
            </a:r>
          </a:p>
          <a:p>
            <a:pPr marL="0" indent="0" algn="r">
              <a:buNone/>
            </a:pPr>
            <a:r>
              <a:rPr lang="fa-IR" sz="1600" dirty="0" smtClean="0"/>
              <a:t>صندوق باتمرکز روی علایم بیماری ،می کوشد تاازمداخلات خد دفاع کند.ومی گوید بدون این مداخلات  کشور دیونش رانکول خواهد کرد،ودرنتیجه نخواهد توانست درآینده اعتباربگیرد.</a:t>
            </a:r>
          </a:p>
          <a:p>
            <a:pPr marL="0" indent="0" algn="r">
              <a:buNone/>
            </a:pPr>
            <a:r>
              <a:rPr lang="fa-IR" sz="1600" dirty="0" smtClean="0"/>
              <a:t>اگر صندوق ،یک رویکرد منسجم  می داشت ،اشتباه این استدلال رافورا متوجه میشد.</a:t>
            </a:r>
          </a:p>
          <a:p>
            <a:pPr marL="0" indent="0" algn="r">
              <a:buNone/>
            </a:pPr>
            <a:r>
              <a:rPr lang="fa-IR" sz="1600" dirty="0" smtClean="0"/>
              <a:t>صندوق خود بخش بزرگی ازمشکل بوده است،وق برای مداخلات صندوق برای حمایت از نرخ ارز ،چنانکه دیدیم ،باعث می شود که بنگاهها پوشش بیمه ای خریداری نکنند ومشکلی را که این مداخلات ،دقیقا برای حل آنها صورت گرفته ،درآینده تشدید کند.</a:t>
            </a:r>
          </a:p>
          <a:p>
            <a:pPr marL="0" indent="0" algn="r">
              <a:buNone/>
            </a:pPr>
            <a:r>
              <a:rPr lang="fa-IR" sz="1600" dirty="0" smtClean="0"/>
              <a:t>صندوق برای این ایجاد شده بود که بابحرانهای نقدینگی ناشی از غیرعقلایی عمل کردن موقتی بازار اعتبارات وامتناع آن از دادن وام به کشورهایی که درواقع معتبرهستند برخورد کند.اماصندوق اکنون داشت قدرت رابه همان افراد وموسساتی منتقل می کرد که باعث اشاعه ای این بحرانها می شوند.</a:t>
            </a:r>
          </a:p>
          <a:p>
            <a:pPr marL="0" indent="0" algn="r">
              <a:buNone/>
            </a:pPr>
            <a:r>
              <a:rPr lang="fa-IR" sz="1600" b="1" u="sng" dirty="0" smtClean="0">
                <a:solidFill>
                  <a:srgbClr val="FF0000"/>
                </a:solidFill>
              </a:rPr>
              <a:t>بهترین دفاع حمله است:</a:t>
            </a:r>
          </a:p>
          <a:p>
            <a:pPr marL="0" indent="0" algn="r">
              <a:buNone/>
            </a:pPr>
            <a:r>
              <a:rPr lang="fa-IR" sz="1600" b="1" u="sng" dirty="0" smtClean="0">
                <a:solidFill>
                  <a:srgbClr val="FF0000"/>
                </a:solidFill>
              </a:rPr>
              <a:t>گسترش نقش صندوق به عنوان آخرین مرجع وام :</a:t>
            </a:r>
          </a:p>
          <a:p>
            <a:pPr marL="0" indent="0" algn="r">
              <a:buNone/>
            </a:pPr>
            <a:r>
              <a:rPr lang="fa-IR" sz="1600" b="1" u="sng" dirty="0" smtClean="0">
                <a:solidFill>
                  <a:srgbClr val="FF0000"/>
                </a:solidFill>
              </a:rPr>
              <a:t>با</a:t>
            </a:r>
            <a:r>
              <a:rPr lang="fa-IR" sz="1600" dirty="0" smtClean="0"/>
              <a:t>توجه به ناکامی های روزافزون صندوق وتقاضاهای فزاینده برای اینکه حیطه کارصندوق محدودتربشود،درسال1999 ،معاون اول صندوق ،استانلی فیشر،گسترش وظایف صندوق راپیشنهاد دادوخواست که صندوق نقش ((آخرین مرجع وام راایفاکند.</a:t>
            </a:r>
          </a:p>
          <a:p>
            <a:pPr marL="0" indent="0" algn="r">
              <a:buNone/>
            </a:pPr>
            <a:r>
              <a:rPr lang="fa-IR" sz="1600" dirty="0" smtClean="0"/>
              <a:t>به عنایت به اینکه صندوق نتوانسته ازاختیاراتی که به او داده شده استفاده کند،پیشنهاد افزایش قدرت آن خیلی جسارت می خواست</a:t>
            </a:r>
          </a:p>
          <a:p>
            <a:pPr marL="0" indent="0" algn="r">
              <a:buNone/>
            </a:pPr>
            <a:r>
              <a:rPr lang="fa-IR" sz="1600" dirty="0" smtClean="0"/>
              <a:t>،</a:t>
            </a:r>
          </a:p>
        </p:txBody>
      </p:sp>
    </p:spTree>
    <p:extLst>
      <p:ext uri="{BB962C8B-B14F-4D97-AF65-F5344CB8AC3E}">
        <p14:creationId xmlns:p14="http://schemas.microsoft.com/office/powerpoint/2010/main" val="314611855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52400"/>
            <a:ext cx="8763000" cy="6477000"/>
          </a:xfrm>
        </p:spPr>
        <p:style>
          <a:lnRef idx="2">
            <a:schemeClr val="accent3"/>
          </a:lnRef>
          <a:fillRef idx="1">
            <a:schemeClr val="lt1"/>
          </a:fillRef>
          <a:effectRef idx="0">
            <a:schemeClr val="accent3"/>
          </a:effectRef>
          <a:fontRef idx="minor">
            <a:schemeClr val="dk1"/>
          </a:fontRef>
        </p:style>
        <p:txBody>
          <a:bodyPr/>
          <a:lstStyle/>
          <a:p>
            <a:pPr marL="0" indent="0" algn="r">
              <a:buNone/>
            </a:pPr>
            <a:r>
              <a:rPr lang="fa-IR" b="1" u="sng" dirty="0" smtClean="0">
                <a:solidFill>
                  <a:srgbClr val="FF0000"/>
                </a:solidFill>
              </a:rPr>
              <a:t>دستور کار جدید صندوق</a:t>
            </a:r>
          </a:p>
          <a:p>
            <a:pPr marL="0" indent="0" algn="r">
              <a:buNone/>
            </a:pPr>
            <a:r>
              <a:rPr lang="fa-IR" sz="1600" dirty="0" smtClean="0">
                <a:solidFill>
                  <a:srgbClr val="FF0000"/>
                </a:solidFill>
              </a:rPr>
              <a:t>پرسش این است که چرا اصلا باید فقدان صندوق انسجام داشته باشد؟</a:t>
            </a:r>
          </a:p>
          <a:p>
            <a:pPr marL="0" indent="0" algn="r">
              <a:buNone/>
            </a:pPr>
            <a:r>
              <a:rPr lang="fa-IR" sz="1600" dirty="0" smtClean="0">
                <a:solidFill>
                  <a:schemeClr val="tx1"/>
                </a:solidFill>
              </a:rPr>
              <a:t>چرا این مشکل درهمه امور حتی وقتی تذکر داده می شوند بازهم وجود دارند ،اقتصاددانان صندوق ،مردان عمل گرایی هستند که تلاش می کنند تصمیمات دشواری رابه سرعت اتخاذ کنند وبا دانشگاهیان که به آرامی به دنبال انسجام وسازگاری فکری هستند فرق دارند.بنابراین اگر نقش جدید صندوق رسما اعلام شود،حمایت از این سازمان کم می شود.اماصندوق هرگز اختیارات خود رارسما تغییرنداده وهرگز هم رسما منافع جامعه پولی ومالی رابه ثبات اقتصاد جهانی یارفاه کشورهای فقیر ی که فرض براین بود که به کمک شان می رفت اولویت نداده است. رفتارصندوق پول نباید تعجب کسی رابرانگیزد چرکه بامسایل ،از دیدگاه وایدلوزی جامعه پولی ومالی برخورد می کند. واینهاطبعا یاعلایقش بلکه به شدت همخوانی دارد</a:t>
            </a:r>
          </a:p>
          <a:p>
            <a:pPr marL="0" indent="0" algn="r">
              <a:buNone/>
            </a:pPr>
            <a:r>
              <a:rPr lang="fa-IR" sz="1600" dirty="0" smtClean="0">
                <a:solidFill>
                  <a:schemeClr val="tx1"/>
                </a:solidFill>
              </a:rPr>
              <a:t>صندوق هرگز نمی خواست به فقرالطمه بزند واعتقاد داشت که سیاستهایش درنهایت به  نفع آنها تمام  می شود.صندوق معتقد به اقتصاد تراوایی بود ونمی خواست به شواهدی که برچیزی جزاین حکایت داشت،نگاه دقیق تری بکند.</a:t>
            </a:r>
          </a:p>
          <a:p>
            <a:pPr marL="0" indent="0" algn="r">
              <a:buNone/>
            </a:pPr>
            <a:r>
              <a:rPr lang="fa-IR" sz="1600" dirty="0" smtClean="0">
                <a:solidFill>
                  <a:schemeClr val="tx1"/>
                </a:solidFill>
              </a:rPr>
              <a:t>صندوق معتقد بود که انضباط بازارهای سرمایه ،به رشد کشورهای فقیرکمک خواهد کردولذامعتقد بود که استفاده از بازارسرمایه از درجه اول اهمیت برخوردار است. صندوق نگران این بود که نکول بدی های ،که نقض تقدس قراردادهاست ،باعث تضعیف سرمایه داری شود.ازاین بابت ،صندوق به جهات متعددی دراشتباه بود.</a:t>
            </a:r>
          </a:p>
          <a:p>
            <a:pPr marL="0" indent="0" algn="r">
              <a:buNone/>
            </a:pPr>
            <a:r>
              <a:rPr lang="fa-IR" sz="1600" dirty="0" smtClean="0">
                <a:solidFill>
                  <a:schemeClr val="tx1"/>
                </a:solidFill>
              </a:rPr>
              <a:t>من اگر به جای آنهابودم ،راهبردی راانتخاب می کردم که قدری هم به فکر بدهکاران باشد واین قدر به منافع طلب کاران متمرکز نباشد.</a:t>
            </a:r>
          </a:p>
          <a:p>
            <a:pPr marL="0" indent="0" algn="r">
              <a:buNone/>
            </a:pPr>
            <a:r>
              <a:rPr lang="fa-IR" sz="1600" dirty="0" smtClean="0">
                <a:solidFill>
                  <a:schemeClr val="tx1"/>
                </a:solidFill>
              </a:rPr>
              <a:t>صندوق همیشه  هم درانجام آنچه قصد داشته موفق نبوده است.صندوق در اندونزی برسیاستهای بیش از حد انقباضی اصرار داشت باوجوداین بسیاری ازسیاستهای صندوق ،ازآزادسازی بازارسرمایه گرفته تابرنامه های وسیع ضمانت مالی ،تقریبا بی چون وچرابه بی ثباتی جهانی کمک کرده اند.</a:t>
            </a:r>
          </a:p>
          <a:p>
            <a:pPr marL="0" indent="0" algn="r">
              <a:buNone/>
            </a:pPr>
            <a:r>
              <a:rPr lang="fa-IR" sz="1600" dirty="0" smtClean="0">
                <a:solidFill>
                  <a:schemeClr val="tx1"/>
                </a:solidFill>
              </a:rPr>
              <a:t>این سیاستهای  صندوق وخزانه داری آمریکا درآسیای شرقی ،روسیه وجاهای دیگر بود که باید مورد نکوهش قرارگیرند:</a:t>
            </a:r>
          </a:p>
          <a:p>
            <a:pPr marL="0" indent="0" algn="r">
              <a:buNone/>
            </a:pPr>
            <a:r>
              <a:rPr lang="fa-IR" sz="1600" smtClean="0">
                <a:solidFill>
                  <a:schemeClr val="tx1"/>
                </a:solidFill>
              </a:rPr>
              <a:t>صندوق وخزانه داری آمریکا استدلال می کردند که مشکل ناشی از اصلاحات نیست،وبه آزادسازی بازارهای سرمایه وبالاترازآن به اصول مقدس آیین سرمایه داری ربطی ندارد،بلکه به این حقیقت مربوط است که اصلاحات به قدرکافی به جلوبرده نشد،آنها باتمرکزکردن به نقاط ضعف کشورهای بحران زده ،نه فقط بار سرزنش رابه خاطر ناکامی های شان اعم از ناکامی  درسیاستها وناکامی در وام هایشان از دوش خود برداشته اند بلکه حتی تلاش کرده اند تابااستفاده از این تجربه ،دستور کارخود رافراترببرند.</a:t>
            </a:r>
            <a:endParaRPr lang="en-US" sz="1600" dirty="0">
              <a:solidFill>
                <a:schemeClr val="tx1"/>
              </a:solidFill>
            </a:endParaRPr>
          </a:p>
        </p:txBody>
      </p:sp>
    </p:spTree>
    <p:extLst>
      <p:ext uri="{BB962C8B-B14F-4D97-AF65-F5344CB8AC3E}">
        <p14:creationId xmlns:p14="http://schemas.microsoft.com/office/powerpoint/2010/main" val="145578236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914400"/>
            <a:ext cx="8534400" cy="5715000"/>
          </a:xfrm>
        </p:spPr>
        <p:style>
          <a:lnRef idx="2">
            <a:schemeClr val="accent6"/>
          </a:lnRef>
          <a:fillRef idx="1">
            <a:schemeClr val="lt1"/>
          </a:fillRef>
          <a:effectRef idx="0">
            <a:schemeClr val="accent6"/>
          </a:effectRef>
          <a:fontRef idx="minor">
            <a:schemeClr val="dk1"/>
          </a:fontRef>
        </p:style>
        <p:txBody>
          <a:bodyPr>
            <a:normAutofit lnSpcReduction="10000"/>
          </a:bodyPr>
          <a:lstStyle/>
          <a:p>
            <a:pPr marL="0" indent="0" algn="r">
              <a:buNone/>
            </a:pPr>
            <a:r>
              <a:rPr lang="fa-IR" sz="1700" dirty="0" smtClean="0"/>
              <a:t>امروز جهانی سازی برای بسیاری از تنگدستان جهان کاری ازپیش نبرده است.برای محیط زیستم تاحدودی کارساز نیست برای ثبات اقتصاد جهان هم کارساز نبوده است،پذار از کمونیسم به اقتصاد بازاربه قدری سومدیریت شده که به استثنایی چین وویتنام وچندتایی از کشورهای اروپایی شرقی ،درمورد بقیه کشورها ،درآمدهابه شدت پایین آمده وفقروفاقه افزایش یافته است. </a:t>
            </a:r>
          </a:p>
          <a:p>
            <a:pPr marL="0" indent="0" algn="r">
              <a:buNone/>
            </a:pPr>
            <a:r>
              <a:rPr lang="fa-IR" sz="1700" dirty="0" smtClean="0"/>
              <a:t>از نظربعضی چاره کارآسان است جهانی سازی را رهاکنید .این کار،نه ممکن ونه مقبول است.چراکه جهانی سازی منافع عظیمی به همراه داشته وموفقیت آسیای شرقی ،به خصوص به خاطر استفاده از فرصت های تجاری ودسترسی بیشتر به بازارهاودانش های فنی ،ناشی از جهانی سازی بوده  است. بهداشت ودرمان بهتر راهم باخود آورده ونیز جامعه مدنی جهانی باطراوت که خواهان مردم سالاری بیشتر وعدالت اجتماعی گسترده تر است. </a:t>
            </a:r>
            <a:r>
              <a:rPr lang="fa-IR" sz="1700" dirty="0" smtClean="0">
                <a:solidFill>
                  <a:schemeClr val="accent6">
                    <a:lumMod val="50000"/>
                  </a:schemeClr>
                </a:solidFill>
              </a:rPr>
              <a:t>لذا مشکل به نفس جهانی سازی مربوط نیست،بلکه به نحوه انجام آن مربوط است.بخشی از این مشکل به صندوق وبانک جهانی وسازمان تجارت جهانی برمی گردد. آنه به جای اینکه درخدمت جهان درحال توسعه باشند به منافع کشورهای صنعتی پیشرفته وبویژه منافع گروههای خاص در داخل این کشورها ،خدمت کردند . اما قضیه فقط این نبوده بلکه در مورد جهانی سازی رویکردی ویژه داشته اند . </a:t>
            </a:r>
          </a:p>
          <a:p>
            <a:pPr marL="0" indent="0" algn="r">
              <a:buNone/>
            </a:pPr>
            <a:r>
              <a:rPr lang="fa-IR" sz="1700" dirty="0" smtClean="0">
                <a:solidFill>
                  <a:schemeClr val="accent6">
                    <a:lumMod val="50000"/>
                  </a:schemeClr>
                </a:solidFill>
              </a:rPr>
              <a:t>هدف دور جدید مذاکرات تجاری که در نوامبرسال2001 در دوحه قطر ، مورد توافق قرار گرفت نه تنها باز کردن بیشتر بازارها بلکه تصحیح بعضی از عدم تعادل های پیشین بوده و مباحثات دوحه ، بسیار بازتر از مباحث قبلی بود . صندوق و بانک جهانی از فقر بیشتر صحبت می کنند و لااقل در بانک جهانی ،تلاش صمیمانه ای صورت می گیرد تا به این تعهد خود که در اجرای برنامه در بسیاری از کشور ها (فرمان را به دست خود کشوربدهند ) جامعه عمل بپوشاند . از طرفی من معتقدم که جهانی سازی می تواند تغییر شکل یا بد تا به قابلیتهایش برای رسیدن به نتایج بهتر دست پیدا کند و به باور من سازمان های اقتصادی می تواند به نحوی تغییر شکل یابند که این مقصود حاصل شود </a:t>
            </a:r>
          </a:p>
          <a:p>
            <a:pPr marL="0" indent="0" algn="r">
              <a:buNone/>
            </a:pPr>
            <a:r>
              <a:rPr lang="fa-IR" sz="1700" dirty="0" smtClean="0">
                <a:solidFill>
                  <a:schemeClr val="accent6">
                    <a:lumMod val="50000"/>
                  </a:schemeClr>
                </a:solidFill>
              </a:rPr>
              <a:t>منافع گروه های خاص و ایدیولوژی :</a:t>
            </a:r>
          </a:p>
          <a:p>
            <a:pPr marL="0" indent="0" algn="r">
              <a:buNone/>
            </a:pPr>
            <a:r>
              <a:rPr lang="fa-IR" sz="1700" dirty="0" smtClean="0">
                <a:solidFill>
                  <a:schemeClr val="accent6">
                    <a:lumMod val="50000"/>
                  </a:schemeClr>
                </a:solidFill>
              </a:rPr>
              <a:t>درست همان طور که صندوق به فقرا اعتنایی نمی کند و حاضر است میلیارد ها دلار بابت ضمانت مالی بانکها بپردازد، ولی مبلغ نا چیزی برای یارانه مواد غذایی آنهایی که به خاطر برنامه های صندوق از کار بیکار شده اند ،ندهد سازمان تجارت جهانی هم ،تجارت را بر هر چیز دیگر مرجع می داند </a:t>
            </a:r>
            <a:endParaRPr lang="en-US" dirty="0"/>
          </a:p>
        </p:txBody>
      </p:sp>
      <p:sp>
        <p:nvSpPr>
          <p:cNvPr id="2" name="Title 1"/>
          <p:cNvSpPr>
            <a:spLocks noGrp="1"/>
          </p:cNvSpPr>
          <p:nvPr>
            <p:ph type="title"/>
          </p:nvPr>
        </p:nvSpPr>
        <p:spPr>
          <a:xfrm>
            <a:off x="457200" y="274638"/>
            <a:ext cx="8229600" cy="563562"/>
          </a:xfrm>
        </p:spPr>
        <p:txBody>
          <a:bodyPr>
            <a:normAutofit fontScale="90000"/>
          </a:bodyPr>
          <a:lstStyle/>
          <a:p>
            <a:pPr algn="ctr"/>
            <a:r>
              <a:rPr lang="fa-IR" b="1" u="sng" dirty="0" smtClean="0">
                <a:solidFill>
                  <a:srgbClr val="FF0000"/>
                </a:solidFill>
              </a:rPr>
              <a:t>فصل9:راه پیش رو</a:t>
            </a:r>
            <a:endParaRPr lang="en-US" b="1" u="sng" dirty="0">
              <a:solidFill>
                <a:srgbClr val="FF0000"/>
              </a:solidFill>
            </a:endParaRPr>
          </a:p>
        </p:txBody>
      </p:sp>
    </p:spTree>
    <p:extLst>
      <p:ext uri="{BB962C8B-B14F-4D97-AF65-F5344CB8AC3E}">
        <p14:creationId xmlns:p14="http://schemas.microsoft.com/office/powerpoint/2010/main" val="96657281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228600"/>
            <a:ext cx="8686800" cy="6400800"/>
          </a:xfrm>
        </p:spPr>
        <p:style>
          <a:lnRef idx="2">
            <a:schemeClr val="accent6"/>
          </a:lnRef>
          <a:fillRef idx="1">
            <a:schemeClr val="lt1"/>
          </a:fillRef>
          <a:effectRef idx="0">
            <a:schemeClr val="accent6"/>
          </a:effectRef>
          <a:fontRef idx="minor">
            <a:schemeClr val="dk1"/>
          </a:fontRef>
        </p:style>
        <p:txBody>
          <a:bodyPr>
            <a:normAutofit/>
          </a:bodyPr>
          <a:lstStyle/>
          <a:p>
            <a:pPr marL="0" indent="0" algn="r">
              <a:buNone/>
            </a:pPr>
            <a:r>
              <a:rPr lang="fa-IR" sz="1600" dirty="0" smtClean="0"/>
              <a:t>در حالی که به نطر می رسد این سازمانها ،منافع پولی و مالی و تجاری را بر هر چیز دیگر مرجع می دانند ،خود آنها مطلب را به این صورت نمی بینند آنها معتقدند که دستور کاری که دنبال می کنند به نفع عموم است بزرگترین چالش به خود این سازمان ها مربوط نیست بلکه در خشک اندیشی هاست . برای رسیدن به منافع بالقوه جهانی سازی : </a:t>
            </a:r>
          </a:p>
          <a:p>
            <a:pPr marL="0" indent="0" algn="r">
              <a:buNone/>
            </a:pPr>
            <a:r>
              <a:rPr lang="fa-IR" sz="1600" dirty="0" smtClean="0"/>
              <a:t>1- مراقبت از محیط زیست </a:t>
            </a:r>
          </a:p>
          <a:p>
            <a:pPr marL="0" indent="0" algn="r">
              <a:buNone/>
            </a:pPr>
            <a:r>
              <a:rPr lang="fa-IR" sz="1600" dirty="0" smtClean="0"/>
              <a:t>2- اطمینان نسبت به اینکه فقرا در تصمیم گیر های مربوط به خودشان سهمی دارند </a:t>
            </a:r>
          </a:p>
          <a:p>
            <a:pPr marL="0" indent="0" algn="r">
              <a:buNone/>
            </a:pPr>
            <a:r>
              <a:rPr lang="fa-IR" sz="1600" dirty="0" smtClean="0"/>
              <a:t>3- اعتلای مردم سالاری و تجارت منصفانه از ضروریات اند . </a:t>
            </a:r>
          </a:p>
          <a:p>
            <a:pPr marL="0" indent="0" algn="r">
              <a:buNone/>
            </a:pPr>
            <a:r>
              <a:rPr lang="fa-IR" sz="1600" dirty="0" smtClean="0"/>
              <a:t>مشکل در این است که این سازما نها بازتاب دهنده خشک اندیشی آنهایی هستند که در مقابل شان مسو لیت دارند . جهان جای پیچیده ای است هر دسته و گروهی از جامعه به آن بخشی از واقعیت توجه دارد که بیش از همه بر او تاثیر می گذارد همه چیز بر حسب منافع عمومی بیان می شود برای ارزیابی تاثیر یک سیاست خاص بر منافع عمومی باید یک الگو داشت برای اینکه بدانیم کل نظام چگونه کار می کند .</a:t>
            </a:r>
          </a:p>
          <a:p>
            <a:pPr marL="0" indent="0" algn="r">
              <a:buNone/>
            </a:pPr>
            <a:r>
              <a:rPr lang="fa-IR" sz="1600" dirty="0" smtClean="0"/>
              <a:t>تفاوتهای عمده ای میان نظام بازار درژاپن با آلمان وآمریکا وجمد سرانه شان درحدود درآود دارد.کشورهای متعددی وجودد دارد که درآمدسرانه شان در حدود درآمد سرانه آمریکاست ولی نابرابری درآنهاکمتروفقرپایین تر وبهداشت ودرمان ودیگرجنبه های مربوط به سطح زندگی بالاتراست. درحالی که دربازار،هم درسرمایه داری نوع سوِدی وهم درسرمایه داری نوع آمریکایی نقش محوری دارد،ولی دولتهای این کشور نقش کاملامتفاوتی ایفامی کنند. در سوءد  دولت مسولیت بزرگتری برای اعتلای رفاه اجتماعی به عهده داردودرتامین بهداشت ودرمان بیمه های بیکاری ومنافع بازنشستگی بسیاربهتراز ایالات متحد عمل می کند باوجود این از نظرنوآوری  های مربوط به اقتصاد جدید هم به همان اندازه موفق بوده است </a:t>
            </a:r>
          </a:p>
          <a:p>
            <a:pPr marL="0" indent="0" algn="r">
              <a:buNone/>
            </a:pPr>
            <a:r>
              <a:rPr lang="fa-IR" sz="1600" dirty="0" smtClean="0"/>
              <a:t>طی 50سال گذشته علم اقتصاد علت وشرایط خوب کار کردن بازارها راتوضیح داده وگفته است که چه موقع بازارها درست کار نمی کنند. بزرگترین نارسایی بازارها تنزل دوره ای انها یا رکودی وکسادی است طی دویست سال گذشته ،نظام سرمایه داری گرفتارآن بوده وباعث شده که کارگران بیکار شوند وبخش بزرگی از سرمایه ها بلا استفاده بماند.</a:t>
            </a:r>
          </a:p>
          <a:p>
            <a:pPr marL="0" indent="0" algn="r">
              <a:buNone/>
            </a:pPr>
            <a:r>
              <a:rPr lang="fa-IR" sz="1600" dirty="0" smtClean="0"/>
              <a:t>از طرفی اگر فرآیندهای بازار به خودشان رهاشوندممکن است منابع ناچیزی برای گذران زندگی دراختیارافراد بگذارند.درکشورهای که بیش از دیگران موفق بوده اند مثل ایالات متحد،وآسیای شرقی دولتها این نقش راعهده دار بوده ونسبتا به خوبی ایفای نقش کرده اند. این دولتها:</a:t>
            </a:r>
          </a:p>
          <a:p>
            <a:pPr marL="0" indent="0" algn="r">
              <a:buNone/>
            </a:pPr>
            <a:r>
              <a:rPr lang="fa-IR" sz="1600" dirty="0" smtClean="0"/>
              <a:t>1-آآموزش وپرورش باکیفیت خوب را برای همه فراهم کرده اند </a:t>
            </a:r>
          </a:p>
          <a:p>
            <a:pPr marL="0" indent="0" algn="r">
              <a:buNone/>
            </a:pPr>
            <a:r>
              <a:rPr lang="fa-IR" sz="1600" dirty="0" smtClean="0"/>
              <a:t>2-زیربناهای نهادی مثل نظام قضایی را ایجاد کرده اند</a:t>
            </a:r>
          </a:p>
          <a:p>
            <a:pPr marL="0" indent="0" algn="r">
              <a:buNone/>
            </a:pPr>
            <a:endParaRPr lang="fa-IR" sz="1600" dirty="0" smtClean="0"/>
          </a:p>
        </p:txBody>
      </p:sp>
    </p:spTree>
    <p:extLst>
      <p:ext uri="{BB962C8B-B14F-4D97-AF65-F5344CB8AC3E}">
        <p14:creationId xmlns:p14="http://schemas.microsoft.com/office/powerpoint/2010/main" val="363873789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228600"/>
            <a:ext cx="8610600" cy="6400800"/>
          </a:xfrm>
        </p:spPr>
        <p:style>
          <a:lnRef idx="2">
            <a:schemeClr val="accent6"/>
          </a:lnRef>
          <a:fillRef idx="1">
            <a:schemeClr val="lt1"/>
          </a:fillRef>
          <a:effectRef idx="0">
            <a:schemeClr val="accent6"/>
          </a:effectRef>
          <a:fontRef idx="minor">
            <a:schemeClr val="dk1"/>
          </a:fontRef>
        </p:style>
        <p:txBody>
          <a:bodyPr>
            <a:normAutofit/>
          </a:bodyPr>
          <a:lstStyle/>
          <a:p>
            <a:pPr marL="0" indent="0" algn="r">
              <a:buNone/>
            </a:pPr>
            <a:r>
              <a:rPr lang="fa-IR" sz="1600" dirty="0" smtClean="0"/>
              <a:t>4-بخش پولی ومالی راقانونمند کرده اند </a:t>
            </a:r>
          </a:p>
          <a:p>
            <a:pPr marL="0" indent="0" algn="r">
              <a:buNone/>
            </a:pPr>
            <a:r>
              <a:rPr lang="fa-IR" sz="1600" dirty="0" smtClean="0"/>
              <a:t>5-تورایمنی برای فقرا ایجاد کرده اند.</a:t>
            </a:r>
          </a:p>
          <a:p>
            <a:pPr marL="0" indent="0" algn="r">
              <a:buNone/>
            </a:pPr>
            <a:r>
              <a:rPr lang="fa-IR" sz="1600" dirty="0" smtClean="0"/>
              <a:t>6-دانش فنی را از ارتباطات ماهواره ای گرفته تاکشاورزی وموتورهای جت ورادارهاتوسعه دادند.</a:t>
            </a:r>
          </a:p>
          <a:p>
            <a:pPr marL="0" indent="0" algn="r">
              <a:buNone/>
            </a:pPr>
            <a:r>
              <a:rPr lang="fa-IR" sz="1600" dirty="0" smtClean="0"/>
              <a:t>بازارگرایی افراطی استدلال می کنند که عدم کارایی بازارها به طور نسبی ناچیز وعدم کارایی دولتها به طورنسبی زیاد است. آنها دولت را بیشترمشکل زا می دانند تاحلال مشکل،ودولتهارا به خاطر تعیین حداقل دستمزد بالا ،که باعث بیکاری می شود ویابه خاطر اینکه به اتحادیه های کارگری بیش از حد قدرت می دهند ،سرزنش می کنند.</a:t>
            </a:r>
          </a:p>
          <a:p>
            <a:pPr marL="0" indent="0" algn="r">
              <a:buNone/>
            </a:pPr>
            <a:r>
              <a:rPr lang="fa-IR" sz="1600" dirty="0" smtClean="0"/>
              <a:t>واماجوزف می گوید:اما صرف نظر از سطح توسعه سیاسی واقتصادی کشور ،نقش دولت بسیارمهم است. دولتهای ضعیف ،ونیز دولتهای که بیش از حد درامور مداخله می کنند.هردو به ثبات ورشد لطمه زده اند.بحران پولی ومالی آسیا،ناشی از فقدان مقررات کافی در بخش پولی ومالی بود ،سرمایه داری مافیایی روسیه ،ناشی از ناتوانی دولت دراجرای اصول قانون ونظم بود.</a:t>
            </a:r>
          </a:p>
          <a:p>
            <a:pPr marL="0" indent="0" algn="r">
              <a:buNone/>
            </a:pPr>
            <a:r>
              <a:rPr lang="fa-IR" sz="1600" dirty="0" smtClean="0"/>
              <a:t>خصوصی سازی درکشورهای درحال گذار بدون اینکه نهادهای زیربنایی آن فراهم باشد به جای اینکه به ایجاد ثروت کمک کند باعث خرد کردن وفروش داراییها شد.</a:t>
            </a:r>
          </a:p>
          <a:p>
            <a:pPr marL="0" indent="0" algn="r">
              <a:buNone/>
            </a:pPr>
            <a:r>
              <a:rPr lang="fa-IR" sz="1600" dirty="0" smtClean="0"/>
              <a:t>خصوصی سازی هایی که همراه باوضع قوانین مربوطه به تجدید ساختارشرکتها بود،منجربه رشد بالاتری شده است.</a:t>
            </a:r>
          </a:p>
          <a:p>
            <a:pPr marL="0" indent="0" algn="r">
              <a:buNone/>
            </a:pPr>
            <a:r>
              <a:rPr lang="fa-IR" sz="1600" dirty="0" smtClean="0"/>
              <a:t>مسله این است که صندوق آموزه هاوسیاستهایی راتجویزمی کنند که روی آنهاتوافق زیادی وجود ندارددر واقع درموردآزادسازی بازارسرمایه ،شواهد کمی درحمایت ازآن وشواهد زیادی علیه آن وجود دارد.</a:t>
            </a:r>
          </a:p>
          <a:p>
            <a:pPr marL="0" indent="0" algn="r">
              <a:buNone/>
            </a:pPr>
            <a:r>
              <a:rPr lang="fa-IR" sz="1600" dirty="0" smtClean="0"/>
              <a:t>ناخشنودی از جهانی سازی نه تنهابه خاطر این است که اقتصاد ظاهرا برهرچیز دیگر اولویت داده می شود بلکه خاصه به دیدگاه ویژه ای از اقتصاد ،یعنی بازارگرایی افراطی مربوط است که آن رابرهردیدگاه دیگری اولویت می دهند.مخالفت باجهانی سازی دربسیاری از نقاط جهان ،مخالفت بانفس جهانی سازی نیست،بلکه مخالفت بامجموعه  خاصی ازآموزه ها،یعنی سیاستهای ((تفاهم واشنگتن ))است. که سازمانهای پولی ومالی تحمیل کرده اند.</a:t>
            </a:r>
          </a:p>
          <a:p>
            <a:pPr marL="0" indent="0" algn="r">
              <a:buNone/>
            </a:pPr>
            <a:r>
              <a:rPr lang="fa-IR" sz="1600" dirty="0" smtClean="0"/>
              <a:t>احساس صندوق این بود که نیازی به این درسهاندارد،زیرا خود جواب همه اینپرسشها رامی داند،اگرهم علم اقتصاد این پاسخ هارابرایشان فراهم نمی آورد،ایدلوژی باصرف اعتقاد بازار این کار رامی کرد.</a:t>
            </a:r>
          </a:p>
          <a:p>
            <a:pPr marL="0" indent="0" algn="r">
              <a:buNone/>
            </a:pPr>
            <a:r>
              <a:rPr lang="fa-IR" sz="1600" b="1" u="sng" dirty="0" smtClean="0">
                <a:solidFill>
                  <a:srgbClr val="FF0000"/>
                </a:solidFill>
              </a:rPr>
              <a:t>نیاز به نهادهای عمومی بین المللی</a:t>
            </a:r>
          </a:p>
          <a:p>
            <a:pPr marL="0" indent="0" algn="r">
              <a:buNone/>
            </a:pPr>
            <a:r>
              <a:rPr lang="fa-IR" sz="1600" dirty="0" smtClean="0">
                <a:solidFill>
                  <a:srgbClr val="FF0000"/>
                </a:solidFill>
              </a:rPr>
              <a:t>مادیگرنمی توانیم جهانی سازی رابه عقب برگردانیم ،آمده است که بماند .آنچه مورد بررسی این است که چکارکنیم تادرست کار کندواگر قراراست درست کارکند ،باید نهادهای عمومی جهانی  وجود داشته باشند که قواعد وضوابط کارکرد آنراتنظیم  کنند.</a:t>
            </a:r>
          </a:p>
          <a:p>
            <a:pPr marL="0" indent="0" algn="r">
              <a:buNone/>
            </a:pPr>
            <a:endParaRPr lang="en-US" sz="1600" dirty="0">
              <a:solidFill>
                <a:srgbClr val="FF0000"/>
              </a:solidFill>
            </a:endParaRPr>
          </a:p>
        </p:txBody>
      </p:sp>
    </p:spTree>
    <p:extLst>
      <p:ext uri="{BB962C8B-B14F-4D97-AF65-F5344CB8AC3E}">
        <p14:creationId xmlns:p14="http://schemas.microsoft.com/office/powerpoint/2010/main" val="252146772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304800"/>
            <a:ext cx="8610600" cy="6248400"/>
          </a:xfrm>
        </p:spPr>
        <p:style>
          <a:lnRef idx="2">
            <a:schemeClr val="accent6"/>
          </a:lnRef>
          <a:fillRef idx="1">
            <a:schemeClr val="lt1"/>
          </a:fillRef>
          <a:effectRef idx="0">
            <a:schemeClr val="accent6"/>
          </a:effectRef>
          <a:fontRef idx="minor">
            <a:schemeClr val="dk1"/>
          </a:fontRef>
        </p:style>
        <p:txBody>
          <a:bodyPr>
            <a:normAutofit/>
          </a:bodyPr>
          <a:lstStyle/>
          <a:p>
            <a:pPr marL="0" indent="0" algn="r">
              <a:buNone/>
            </a:pPr>
            <a:r>
              <a:rPr lang="fa-IR" sz="1600" dirty="0" smtClean="0"/>
              <a:t>البته این نهادهای بین المللی باید به چیزهایی توجه کنند که اقدام جمعی جهانی برای آنها سزاواریاضروری اند.</a:t>
            </a:r>
          </a:p>
          <a:p>
            <a:pPr marL="0" indent="0" algn="r">
              <a:buNone/>
            </a:pPr>
            <a:r>
              <a:rPr lang="fa-IR" sz="1600" dirty="0" smtClean="0"/>
              <a:t>از طرفی بنابه دلایلی بازارها غالبا خود تنظیم شونده نیستند ،یعنی گاهی بارکورد وگاهی رونق مواجه اند ولذا این دولت است که درتثبیت اقتصادی نقش مهمی ایفا می کنند.جهانی سازی بدان معنابوده که عرصه هایی وجود دارد که تاثیراتش جهانی است. دراین عرصه هاست که اقدام جمعی جهانی ضروری است ونظام های اداره امور درسطح جهانی از لوازم ضروری اند.تشخیص این عرصه ها باایجاد موسسات جهانی که به این مسایل رسیدگی کنند همراه بوده است.</a:t>
            </a:r>
          </a:p>
          <a:p>
            <a:pPr marL="0" indent="0" algn="r">
              <a:buNone/>
            </a:pPr>
            <a:r>
              <a:rPr lang="fa-IR" sz="1600" dirty="0" smtClean="0"/>
              <a:t>مسایل محیط زیستی،وبه ویژه مسایلی مربوط به اقیانوس ها وفضا مطرح اند .</a:t>
            </a:r>
          </a:p>
          <a:p>
            <a:pPr marL="0" indent="0" algn="r">
              <a:buNone/>
            </a:pPr>
            <a:r>
              <a:rPr lang="fa-IR" sz="1600" dirty="0" smtClean="0"/>
              <a:t>همراه با اهمیت دادن به این مسایل محیط زیتی بین المللی ،موافقتنامه های بین المللی هم دراین زمینه به امضا رسیده اند.برخی از این موافقتنامه ها به خوبی ثمره بخش بوده اند. مثل موافقتنامه های مربوط به لایه اوزون وبرخی دیگر مثل موافقتنامه های مربوط به گرم شدن کره زمین هنوز به جایی نرسیده است.</a:t>
            </a:r>
          </a:p>
          <a:p>
            <a:pPr marL="0" indent="0" algn="r">
              <a:buNone/>
            </a:pPr>
            <a:r>
              <a:rPr lang="fa-IR" sz="1600" dirty="0" smtClean="0"/>
              <a:t>سازمان بهداشت جهانی در ریشه کنی برخی از بیماری ها موفق بوده اما دربسیاری از نقاط کره زمین چالش های مهمی پیش رو دارد.کمکهای بین المللی اقدام دوستانه هم نوعی اقدام جمعی است. که ناشی از حس نوع دوستی است.</a:t>
            </a:r>
          </a:p>
          <a:p>
            <a:pPr marL="0" indent="0" algn="r">
              <a:buNone/>
            </a:pPr>
            <a:r>
              <a:rPr lang="fa-IR" sz="1600" dirty="0" smtClean="0"/>
              <a:t>وظیفه اصلی بانک جهانی ،ریشه کنی فقراست واین کاربه کمک های انسان دوستانه منحصرنمی شود بلکه بیشتربرفراهم آوردن امکانات رشد اقتصادی برای کشورمبتنی است تابتواند سروپای خود بایستد.</a:t>
            </a:r>
          </a:p>
          <a:p>
            <a:pPr marL="0" indent="0" algn="r">
              <a:buNone/>
            </a:pPr>
            <a:r>
              <a:rPr lang="fa-IR" sz="1600" dirty="0" smtClean="0"/>
              <a:t>اگرچه برای مقابله با این مشکلات سازمانهای تخصصی به وجودآمده اند تاهرکدام مشکل خاصی راحل وفصل کنند ،ولی غالبا همه اینها برهم مرتب اند فقرمی تواندمنجربه تخریب محیط زیست شود وتخریب محیط زیست به افزایش فقرکمک می کند.</a:t>
            </a:r>
          </a:p>
          <a:p>
            <a:pPr marL="0" indent="0" algn="r">
              <a:buNone/>
            </a:pPr>
            <a:r>
              <a:rPr lang="fa-IR" sz="1600" dirty="0" smtClean="0"/>
              <a:t>جهانی سازی به دلیل روزافزون شدن وابستگی متقابل میان مردم جهان ،نیاز به اقدامات جمعی جهانی واهمیت کالاهای عمومی جهانی رابالابرده است.</a:t>
            </a:r>
          </a:p>
          <a:p>
            <a:pPr marL="0" indent="0" algn="r">
              <a:buNone/>
            </a:pPr>
            <a:r>
              <a:rPr lang="fa-IR" sz="1600" b="1" u="sng" dirty="0" smtClean="0">
                <a:solidFill>
                  <a:srgbClr val="FF0000"/>
                </a:solidFill>
              </a:rPr>
              <a:t>اداره امور</a:t>
            </a:r>
          </a:p>
          <a:p>
            <a:pPr marL="0" indent="0" algn="r">
              <a:buNone/>
            </a:pPr>
            <a:r>
              <a:rPr lang="fa-IR" sz="1600" dirty="0" smtClean="0"/>
              <a:t>من بارها گفته ام این خشک اندیشی باید تغییرکند </a:t>
            </a:r>
          </a:p>
          <a:p>
            <a:pPr marL="0" indent="0" algn="r">
              <a:buNone/>
            </a:pPr>
            <a:r>
              <a:rPr lang="fa-IR" sz="1600" dirty="0" smtClean="0"/>
              <a:t>قدرت رای واینکه چه کسی رای می دهد ،هرقدرهم رای او محدود باشد اهمیت زیادی دارد زیرا حاکی از این است که صدای چه کسانی شنیده می شود.</a:t>
            </a:r>
          </a:p>
          <a:p>
            <a:pPr marL="0" indent="0" algn="r">
              <a:buNone/>
            </a:pPr>
            <a:r>
              <a:rPr lang="fa-IR" sz="1600" dirty="0" smtClean="0"/>
              <a:t>اقدامات صندوق برزندگی ومعیشت میلیاردها انسان در سراسر دنیا ی درحال توسعه اثرمی گذارد.</a:t>
            </a:r>
          </a:p>
          <a:p>
            <a:pPr marL="0" indent="0" algn="r">
              <a:buNone/>
            </a:pPr>
            <a:endParaRPr lang="en-US" sz="1600" dirty="0"/>
          </a:p>
        </p:txBody>
      </p:sp>
    </p:spTree>
    <p:extLst>
      <p:ext uri="{BB962C8B-B14F-4D97-AF65-F5344CB8AC3E}">
        <p14:creationId xmlns:p14="http://schemas.microsoft.com/office/powerpoint/2010/main" val="359410946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228600"/>
            <a:ext cx="8534400" cy="6477000"/>
          </a:xfrm>
        </p:spPr>
        <p:style>
          <a:lnRef idx="2">
            <a:schemeClr val="accent6"/>
          </a:lnRef>
          <a:fillRef idx="1">
            <a:schemeClr val="lt1"/>
          </a:fillRef>
          <a:effectRef idx="0">
            <a:schemeClr val="accent6"/>
          </a:effectRef>
          <a:fontRef idx="minor">
            <a:schemeClr val="dk1"/>
          </a:fontRef>
        </p:style>
        <p:txBody>
          <a:bodyPr>
            <a:normAutofit/>
          </a:bodyPr>
          <a:lstStyle/>
          <a:p>
            <a:pPr marL="0" indent="0" algn="r">
              <a:buNone/>
            </a:pPr>
            <a:r>
              <a:rPr lang="fa-IR" sz="1600" dirty="0" smtClean="0"/>
              <a:t>اداره امور درسازمان تجارت جهانی ازاین هم پیچیده تراست.توجه کمی به محیط زیست می شود </a:t>
            </a:r>
          </a:p>
          <a:p>
            <a:pPr marL="0" indent="0" algn="r">
              <a:buNone/>
            </a:pPr>
            <a:r>
              <a:rPr lang="fa-IR" sz="1600" dirty="0" smtClean="0"/>
              <a:t>اساسی ترین تغییری که لازم است تاجهانی سازی به شیوه ای عمل کند که بایسته است،تغییردرنحوه ای اداره این سازمانهاست.</a:t>
            </a:r>
          </a:p>
          <a:p>
            <a:pPr marL="0" indent="0" algn="r">
              <a:buNone/>
            </a:pPr>
            <a:r>
              <a:rPr lang="fa-IR" sz="1600" dirty="0" smtClean="0"/>
              <a:t>یعنی قدرت رای گیری تغییرکند ،انجام این تغییرات کارآسانی نیست.</a:t>
            </a:r>
          </a:p>
          <a:p>
            <a:pPr marL="0" indent="0" algn="r">
              <a:buNone/>
            </a:pPr>
            <a:r>
              <a:rPr lang="fa-IR" sz="1600" dirty="0" smtClean="0"/>
              <a:t>اما ممکن است تغییرلتی که کشورهای درحال توسعه در نوامبرسال 2001 برای شروع دورجدید مذاکرات تجاری از کشورهای توسعه یافته خواستند ،نشان می دهد که لااقل درسازمان تجارت جهانی نیروی چانه زنی تغییرکرده است.</a:t>
            </a:r>
          </a:p>
          <a:p>
            <a:pPr marL="0" indent="0" algn="r">
              <a:buNone/>
            </a:pPr>
            <a:r>
              <a:rPr lang="fa-IR" sz="1600" b="1" u="sng" dirty="0" smtClean="0">
                <a:solidFill>
                  <a:srgbClr val="FF0000"/>
                </a:solidFill>
              </a:rPr>
              <a:t>شفافیت</a:t>
            </a:r>
          </a:p>
          <a:p>
            <a:pPr marL="0" indent="0" algn="r">
              <a:buNone/>
            </a:pPr>
            <a:r>
              <a:rPr lang="fa-IR" sz="1600" dirty="0" smtClean="0">
                <a:solidFill>
                  <a:srgbClr val="FF0000"/>
                </a:solidFill>
              </a:rPr>
              <a:t>مهمترین راه برای اینکه مطمعن شد که سازمانهای اقتصادی به فقراومحیط زیست ومسایل سیاسی توجه دارند این است که همان طورمن تاکید کرده ام شفافیت وعلنی بودن کارهای خود راگسترش دهند.</a:t>
            </a:r>
            <a:r>
              <a:rPr lang="fa-IR" sz="1600" dirty="0" smtClean="0"/>
              <a:t>شفافیت دراین سازمانها ازاهمیت بیشتری برخورداراست زیرا رییس های آن مستقیما انتخاب نمی شوند.اگرچه عمومی اند ولی مستقیما درمقابل عموم پاسخ گونیستند اما درحالی که عمومی بودن بدان معناست که این سازمانها باید علنی ترعمل کنند ولی درحقیقت آنهاکمتر شفاف هستند.</a:t>
            </a:r>
          </a:p>
          <a:p>
            <a:pPr marL="0" indent="0" algn="r">
              <a:buNone/>
            </a:pPr>
            <a:r>
              <a:rPr lang="fa-IR" sz="1600" dirty="0" smtClean="0">
                <a:solidFill>
                  <a:srgbClr val="FF0000"/>
                </a:solidFill>
              </a:rPr>
              <a:t>صندوق علاقه شدید خود رابه محرمانه بودن کارهایش به طور طبیعی کسب کرده است. درون جامعه مالی محرمانه بودن کارها را امری طبیعی می دانند. ولی صندوق یک بانک خصوصی نیست یک موسسه عمومی است. </a:t>
            </a:r>
          </a:p>
          <a:p>
            <a:pPr marL="0" indent="0" algn="r">
              <a:buNone/>
            </a:pPr>
            <a:r>
              <a:rPr lang="fa-IR" sz="1600" b="1" dirty="0" smtClean="0">
                <a:solidFill>
                  <a:srgbClr val="FF0000"/>
                </a:solidFill>
              </a:rPr>
              <a:t>اصلاح صندوق بین المللی پول ونظام پولی ومالی</a:t>
            </a:r>
            <a:r>
              <a:rPr lang="fa-IR" sz="1600" dirty="0" smtClean="0">
                <a:solidFill>
                  <a:srgbClr val="FF0000"/>
                </a:solidFill>
              </a:rPr>
              <a:t>:</a:t>
            </a:r>
          </a:p>
          <a:p>
            <a:pPr marL="0" indent="0" algn="r">
              <a:buNone/>
            </a:pPr>
            <a:r>
              <a:rPr lang="fa-IR" sz="1600" dirty="0" smtClean="0"/>
              <a:t>من کارراباصندوق شروع می کنم.</a:t>
            </a:r>
          </a:p>
          <a:p>
            <a:pPr marL="0" indent="0" algn="r">
              <a:buNone/>
            </a:pPr>
            <a:r>
              <a:rPr lang="fa-IR" sz="1600" dirty="0" smtClean="0"/>
              <a:t>صندوق هرگز علاقه نداشته که تردیدهای مربوط به سیاستهایی راکه توصیه کرده موردبحث قراردهد،بلکه بیشترعلاقه منداست از خود تصویری فاقد خطا ارایه کند. این وضع واین خشک اندیشی مانع ازسیای شرقی مرتکب اشتباه شده واعلام داشته که </a:t>
            </a:r>
          </a:p>
          <a:p>
            <a:pPr marL="0" indent="0" algn="r">
              <a:buNone/>
            </a:pPr>
            <a:r>
              <a:rPr lang="fa-IR" sz="1600" dirty="0" smtClean="0"/>
              <a:t>سیاستهای بودجه ای انقباضی ،کسادی این اقتصادها راتشدید کرد</a:t>
            </a:r>
            <a:endParaRPr lang="en-US" sz="1600" dirty="0">
              <a:solidFill>
                <a:srgbClr val="FF0000"/>
              </a:solidFill>
            </a:endParaRPr>
          </a:p>
          <a:p>
            <a:pPr marL="0" indent="0" algn="r">
              <a:buNone/>
            </a:pPr>
            <a:r>
              <a:rPr lang="fa-IR" sz="1600" dirty="0" smtClean="0"/>
              <a:t>صندوق سعی می کند ازموضع خطاناپذیربودن خود دفاع کند ومی گوید اگرقبول کند که سیاستهایش اشتباه بوده اعتبارخود را ازدست می دهد وموفقیت سیاستهایش بسته به این است که بازار برایش اعتبارقایل باشد.</a:t>
            </a:r>
          </a:p>
          <a:p>
            <a:pPr marL="0" indent="0" algn="r">
              <a:buNone/>
            </a:pPr>
            <a:r>
              <a:rPr lang="fa-IR" sz="1600" dirty="0" smtClean="0"/>
              <a:t>وامروزه صندوق اعتبارش را از دست داده است.واگرقدری روراست بود درموقعیت بهتری قرار دارد.درصورتی که صندوق خشک اندیشی وشیوه رفتارخود راعوض می کرد خیلی خوب می شد امابه نظرنمی رسداین کار تحقق یابد .یکی دیگراز فعالیتهای صندوق نظارت یابررسی عملکرد اقتصاد کشورهاست .بیشتربرکاهش تورم تاکید دارد، </a:t>
            </a:r>
          </a:p>
        </p:txBody>
      </p:sp>
    </p:spTree>
    <p:extLst>
      <p:ext uri="{BB962C8B-B14F-4D97-AF65-F5344CB8AC3E}">
        <p14:creationId xmlns:p14="http://schemas.microsoft.com/office/powerpoint/2010/main" val="118722975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52400"/>
            <a:ext cx="8763000" cy="6430963"/>
          </a:xfrm>
        </p:spPr>
        <p:style>
          <a:lnRef idx="2">
            <a:schemeClr val="accent6"/>
          </a:lnRef>
          <a:fillRef idx="1">
            <a:schemeClr val="lt1"/>
          </a:fillRef>
          <a:effectRef idx="0">
            <a:schemeClr val="accent6"/>
          </a:effectRef>
          <a:fontRef idx="minor">
            <a:schemeClr val="dk1"/>
          </a:fontRef>
        </p:style>
        <p:txBody>
          <a:bodyPr>
            <a:normAutofit/>
          </a:bodyPr>
          <a:lstStyle/>
          <a:p>
            <a:pPr marL="0" indent="0" algn="r">
              <a:buNone/>
            </a:pPr>
            <a:r>
              <a:rPr lang="fa-IR" sz="1600" dirty="0" smtClean="0"/>
              <a:t>چه چیزی مورد نیاز است:</a:t>
            </a:r>
          </a:p>
          <a:p>
            <a:pPr marL="0" indent="0" algn="r">
              <a:buNone/>
            </a:pPr>
            <a:r>
              <a:rPr lang="fa-IR" sz="1600" dirty="0" smtClean="0"/>
              <a:t>1-قبول این نکته که آزادسازی بازارسرمایه دارای مخاطراتی است</a:t>
            </a:r>
          </a:p>
          <a:p>
            <a:pPr marL="0" indent="0" algn="r">
              <a:buNone/>
            </a:pPr>
            <a:r>
              <a:rPr lang="fa-IR" sz="1600" dirty="0" smtClean="0"/>
              <a:t>2-اصلاحات مربوط به ورشکستگی </a:t>
            </a:r>
            <a:r>
              <a:rPr lang="fa-IR" sz="1600" smtClean="0"/>
              <a:t>ووقفه های  </a:t>
            </a:r>
            <a:r>
              <a:rPr lang="fa-IR" sz="1600" dirty="0" smtClean="0"/>
              <a:t>فعالیت</a:t>
            </a:r>
          </a:p>
          <a:p>
            <a:pPr marL="0" indent="0" algn="r">
              <a:buNone/>
            </a:pPr>
            <a:r>
              <a:rPr lang="fa-IR" sz="1600" dirty="0" smtClean="0"/>
              <a:t>3-اتکای کمتربه ضمانتهای مالی </a:t>
            </a:r>
          </a:p>
          <a:p>
            <a:pPr marL="0" indent="0" algn="r">
              <a:buNone/>
            </a:pPr>
            <a:r>
              <a:rPr lang="fa-IR" sz="1600" dirty="0" smtClean="0"/>
              <a:t>4-بهبود مقررات بانکی </a:t>
            </a:r>
          </a:p>
          <a:p>
            <a:pPr marL="0" indent="0" algn="r">
              <a:buNone/>
            </a:pPr>
            <a:r>
              <a:rPr lang="fa-IR" sz="1600" dirty="0" smtClean="0"/>
              <a:t>5-بهبود مدیریت ریسک</a:t>
            </a:r>
          </a:p>
          <a:p>
            <a:pPr marL="0" indent="0" algn="r">
              <a:buNone/>
            </a:pPr>
            <a:r>
              <a:rPr lang="fa-IR" sz="1600" dirty="0" smtClean="0"/>
              <a:t>6-بهبود تورایمنی </a:t>
            </a:r>
          </a:p>
          <a:p>
            <a:pPr marL="0" indent="0" algn="r">
              <a:buNone/>
            </a:pPr>
            <a:r>
              <a:rPr lang="fa-IR" sz="1600" dirty="0" smtClean="0"/>
              <a:t>7-واکنش بهتر درمقابل بحرانها  وتغییرات دیگر</a:t>
            </a:r>
          </a:p>
          <a:p>
            <a:pPr marL="0" indent="0" algn="r">
              <a:buNone/>
            </a:pPr>
            <a:r>
              <a:rPr lang="fa-IR" sz="1600" b="1" u="sng" dirty="0" smtClean="0"/>
              <a:t>به سوی جهانی سازی یاسیمایی انسانی تر:</a:t>
            </a:r>
          </a:p>
          <a:p>
            <a:pPr marL="0" indent="0" algn="r">
              <a:buNone/>
            </a:pPr>
            <a:r>
              <a:rPr lang="fa-IR" sz="1600" dirty="0" smtClean="0"/>
              <a:t>1-علاوه برتغییرساختارنهادی ،خشک اندیشی درباره جهان سازی باید تغییرکند. </a:t>
            </a:r>
          </a:p>
          <a:p>
            <a:pPr marL="0" indent="0" algn="r">
              <a:buNone/>
            </a:pPr>
            <a:r>
              <a:rPr lang="fa-IR" sz="1600" dirty="0" smtClean="0"/>
              <a:t>2-یکی از دلایلی که جهانی سازی مورد حمله قرارمی  گیرد این است که به نظرمی رسد جهانی سازی ارزش های سنتی راتضعیف می کند</a:t>
            </a:r>
          </a:p>
          <a:p>
            <a:pPr marL="0" indent="0" algn="r">
              <a:buNone/>
            </a:pPr>
            <a:r>
              <a:rPr lang="fa-IR" sz="1600" dirty="0" smtClean="0"/>
              <a:t>. 3-رشد اقتصادی وازجمله رشدی که ناشی از جهانی سازی است باعث گسترش شهرنشینی است وجوامع سنتی روستایی راتضعیف می کند. </a:t>
            </a:r>
          </a:p>
          <a:p>
            <a:pPr marL="0" indent="0" algn="r">
              <a:buNone/>
            </a:pPr>
            <a:r>
              <a:rPr lang="fa-IR" sz="1600" dirty="0" smtClean="0"/>
              <a:t>جهانی سازی عبارت است از جایگزینی  استبداد قدیمی طبقه ممتازه با استبداد جدیدی به سرکردگی تشکیلات پول ومالیه بین المللی.</a:t>
            </a:r>
          </a:p>
          <a:p>
            <a:pPr marL="0" indent="0" algn="r">
              <a:buNone/>
            </a:pPr>
            <a:r>
              <a:rPr lang="fa-IR" sz="1600" dirty="0" smtClean="0"/>
              <a:t>جهانی سازی باعث ناخشنودیی های شده ومی تواند نیرویی برای مقاصد سودمند باشد.شیو ی اندیشیدن مردم راتغییر داده به صدها میلیون انسان کمک کرده،باعث شده که برای صادرات خود بازارهای تازه ای پیدا کنند .امابرای میلیونها انسان دیگر جهانی سازی کاری نکرده است.اگر جهانی سازی به ترتیبی ادامه یابد که درگذشته انجام میشده واگرمابازهم نتوانیم از شکستهای گذشته مان درس بگیریم جهانی سازی نه فقط برای اعتلای توسعه کاری ازپیش نمی برد.بلکه به ایجاد فقر وفاقه وبی ثباتی ادامه خواهد داد.</a:t>
            </a:r>
          </a:p>
          <a:p>
            <a:pPr marL="0" indent="0" algn="r">
              <a:buNone/>
            </a:pPr>
            <a:r>
              <a:rPr lang="fa-IR" sz="1600" dirty="0" smtClean="0"/>
              <a:t>اگرمی خواهیم جهانی سازی برای میلیلردها انسان کارکند که درگذشته نمی کرد،اگرمی خواهیم جهانی سازی باسیمایی انسانی موفق شود،باید صدای خود رابلند کنیم.مانمی توانیم ونباید کناربکشیم وبیکار بمانیم.</a:t>
            </a:r>
            <a:endParaRPr lang="en-US" sz="1600" dirty="0"/>
          </a:p>
        </p:txBody>
      </p:sp>
    </p:spTree>
    <p:extLst>
      <p:ext uri="{BB962C8B-B14F-4D97-AF65-F5344CB8AC3E}">
        <p14:creationId xmlns:p14="http://schemas.microsoft.com/office/powerpoint/2010/main" val="33515874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1419</TotalTime>
  <Words>12573</Words>
  <Application>Microsoft Office PowerPoint</Application>
  <PresentationFormat>On-screen Show (4:3)</PresentationFormat>
  <Paragraphs>436</Paragraphs>
  <Slides>42</Slides>
  <Notes>0</Notes>
  <HiddenSlides>0</HiddenSlides>
  <MMClips>0</MMClips>
  <ScaleCrop>false</ScaleCrop>
  <HeadingPairs>
    <vt:vector size="4" baseType="variant">
      <vt:variant>
        <vt:lpstr>Theme</vt:lpstr>
      </vt:variant>
      <vt:variant>
        <vt:i4>1</vt:i4>
      </vt:variant>
      <vt:variant>
        <vt:lpstr>Slide Titles</vt:lpstr>
      </vt:variant>
      <vt:variant>
        <vt:i4>42</vt:i4>
      </vt:variant>
    </vt:vector>
  </HeadingPairs>
  <TitlesOfParts>
    <vt:vector size="43" baseType="lpstr">
      <vt:lpstr>Concourse</vt:lpstr>
      <vt:lpstr>بنام خدا</vt:lpstr>
      <vt:lpstr>جهانی سازی ومسائل آن:</vt:lpstr>
      <vt:lpstr>فصل اول :وعده سازمانهای جهانی</vt:lpstr>
      <vt:lpstr>PowerPoint Presentation</vt:lpstr>
      <vt:lpstr>PowerPoint Presentation</vt:lpstr>
      <vt:lpstr>PowerPoint Presentation</vt:lpstr>
      <vt:lpstr>فصل دوم :خلف وعده ها</vt:lpstr>
      <vt:lpstr>PowerPoint Presentation</vt:lpstr>
      <vt:lpstr>PowerPoint Presentation</vt:lpstr>
      <vt:lpstr>PowerPoint Presentation</vt:lpstr>
      <vt:lpstr>فصل سوم :آزادی انتخاب</vt:lpstr>
      <vt:lpstr>PowerPoint Presentation</vt:lpstr>
      <vt:lpstr>PowerPoint Presentation</vt:lpstr>
      <vt:lpstr>PowerPoint Presentation</vt:lpstr>
      <vt:lpstr>فصل چهارم :بحران آسیای شرقی</vt:lpstr>
      <vt:lpstr>PowerPoint Presentation</vt:lpstr>
      <vt:lpstr>PowerPoint Presentation</vt:lpstr>
      <vt:lpstr>PowerPoint Presentation</vt:lpstr>
      <vt:lpstr>PowerPoint Presentation</vt:lpstr>
      <vt:lpstr>فصل5 :چه کسی روسیه را از دست داد؟</vt:lpstr>
      <vt:lpstr>PowerPoint Presentation</vt:lpstr>
      <vt:lpstr>PowerPoint Presentation</vt:lpstr>
      <vt:lpstr>PowerPoint Presentation</vt:lpstr>
      <vt:lpstr>PowerPoint Presentation</vt:lpstr>
      <vt:lpstr>PowerPoint Presentation</vt:lpstr>
      <vt:lpstr>فصل 6:تجارت منصفانه غیرمنصفانه ودیگرشیطنتها</vt:lpstr>
      <vt:lpstr>PowerPoint Presentation</vt:lpstr>
      <vt:lpstr>فصل 7:مسیرهای بهتربه اقتصادبازار</vt:lpstr>
      <vt:lpstr>PowerPoint Presentation</vt:lpstr>
      <vt:lpstr>PowerPoint Presentation</vt:lpstr>
      <vt:lpstr>PowerPoint Presentation</vt:lpstr>
      <vt:lpstr>PowerPoint Presentation</vt:lpstr>
      <vt:lpstr>فصل 8:دستور کار دیگر صندوق</vt:lpstr>
      <vt:lpstr>PowerPoint Presentation</vt:lpstr>
      <vt:lpstr>PowerPoint Presentation</vt:lpstr>
      <vt:lpstr>PowerPoint Presentation</vt:lpstr>
      <vt:lpstr>فصل9:راه پیش رو</vt:lpstr>
      <vt:lpstr>PowerPoint Presentation</vt:lpstr>
      <vt:lpstr>PowerPoint Presentation</vt:lpstr>
      <vt:lpstr>PowerPoint Presentation</vt:lpstr>
      <vt:lpstr>PowerPoint Presentation</vt:lpstr>
      <vt:lpstr>PowerPoint Presentation</vt:lpstr>
    </vt:vector>
  </TitlesOfParts>
  <Company>MRT www.Win2Farsi.com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جهانی سازی ومسایل آن:</dc:title>
  <dc:creator>MRT Pack 20 DVDs</dc:creator>
  <cp:lastModifiedBy>Windows User</cp:lastModifiedBy>
  <cp:revision>221</cp:revision>
  <dcterms:created xsi:type="dcterms:W3CDTF">2013-11-03T17:42:47Z</dcterms:created>
  <dcterms:modified xsi:type="dcterms:W3CDTF">2020-05-13T11:52:14Z</dcterms:modified>
</cp:coreProperties>
</file>