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notesMasterIdLst>
    <p:notesMasterId r:id="rId37"/>
  </p:notesMasterIdLst>
  <p:handoutMasterIdLst>
    <p:handoutMasterId r:id="rId38"/>
  </p:handoutMasterIdLst>
  <p:sldIdLst>
    <p:sldId id="288" r:id="rId2"/>
    <p:sldId id="289" r:id="rId3"/>
    <p:sldId id="293" r:id="rId4"/>
    <p:sldId id="264" r:id="rId5"/>
    <p:sldId id="259" r:id="rId6"/>
    <p:sldId id="272" r:id="rId7"/>
    <p:sldId id="262" r:id="rId8"/>
    <p:sldId id="263" r:id="rId9"/>
    <p:sldId id="281" r:id="rId10"/>
    <p:sldId id="283" r:id="rId11"/>
    <p:sldId id="317" r:id="rId12"/>
    <p:sldId id="301" r:id="rId13"/>
    <p:sldId id="286" r:id="rId14"/>
    <p:sldId id="287" r:id="rId15"/>
    <p:sldId id="265" r:id="rId16"/>
    <p:sldId id="266" r:id="rId17"/>
    <p:sldId id="267" r:id="rId18"/>
    <p:sldId id="268" r:id="rId19"/>
    <p:sldId id="311" r:id="rId20"/>
    <p:sldId id="305" r:id="rId21"/>
    <p:sldId id="306" r:id="rId22"/>
    <p:sldId id="307" r:id="rId23"/>
    <p:sldId id="302" r:id="rId24"/>
    <p:sldId id="261" r:id="rId25"/>
    <p:sldId id="312" r:id="rId26"/>
    <p:sldId id="313" r:id="rId27"/>
    <p:sldId id="315" r:id="rId28"/>
    <p:sldId id="316" r:id="rId29"/>
    <p:sldId id="300" r:id="rId30"/>
    <p:sldId id="308" r:id="rId31"/>
    <p:sldId id="309" r:id="rId32"/>
    <p:sldId id="314" r:id="rId33"/>
    <p:sldId id="310" r:id="rId34"/>
    <p:sldId id="279" r:id="rId35"/>
    <p:sldId id="280" r:id="rId3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33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235" autoAdjust="0"/>
    <p:restoredTop sz="94660"/>
  </p:normalViewPr>
  <p:slideViewPr>
    <p:cSldViewPr>
      <p:cViewPr varScale="1">
        <p:scale>
          <a:sx n="66" d="100"/>
          <a:sy n="66" d="100"/>
        </p:scale>
        <p:origin x="-14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44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04BF3D-C090-43DE-A36B-37930CC950EF}" type="doc">
      <dgm:prSet loTypeId="urn:microsoft.com/office/officeart/2005/8/layout/radial6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8AA9A51B-1462-48B0-BEB6-F0800528F5F0}">
      <dgm:prSet phldrT="[Text]"/>
      <dgm:spPr>
        <a:solidFill>
          <a:srgbClr val="000066"/>
        </a:solidFill>
      </dgm:spPr>
      <dgm:t>
        <a:bodyPr/>
        <a:lstStyle/>
        <a:p>
          <a:pPr rtl="1"/>
          <a:r>
            <a:rPr lang="fa-IR" b="1" dirty="0" smtClean="0">
              <a:ln w="31550" cmpd="sng"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ZapfDingbats" pitchFamily="82" charset="2"/>
              <a:cs typeface="_  Elm" pitchFamily="2" charset="-78"/>
            </a:rPr>
            <a:t>اصول بنیادی حسابداری دولتی </a:t>
          </a:r>
        </a:p>
      </dgm:t>
    </dgm:pt>
    <dgm:pt modelId="{0EF0F153-FC8E-46B7-96C8-2AE898B66924}" type="parTrans" cxnId="{C11A9507-2693-4F40-98B0-22C8468E059A}">
      <dgm:prSet/>
      <dgm:spPr/>
      <dgm:t>
        <a:bodyPr/>
        <a:lstStyle/>
        <a:p>
          <a:pPr rtl="1"/>
          <a:endParaRPr lang="fa-IR"/>
        </a:p>
      </dgm:t>
    </dgm:pt>
    <dgm:pt modelId="{5132450A-6619-4586-9C1D-38F1494559DE}" type="sibTrans" cxnId="{C11A9507-2693-4F40-98B0-22C8468E059A}">
      <dgm:prSet/>
      <dgm:spPr/>
      <dgm:t>
        <a:bodyPr/>
        <a:lstStyle/>
        <a:p>
          <a:pPr rtl="1"/>
          <a:endParaRPr lang="fa-IR"/>
        </a:p>
      </dgm:t>
    </dgm:pt>
    <dgm:pt modelId="{077B2A87-3D87-4D30-BC33-9346621FCF94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pPr rtl="1"/>
          <a:r>
            <a:rPr lang="fa-IR" b="1" smtClean="0">
              <a:ln w="50800"/>
              <a:effectLst>
                <a:reflection blurRad="6350" stA="55000" endA="300" endPos="45500" dir="5400000" sy="-100000" algn="bl" rotWithShape="0"/>
              </a:effectLst>
              <a:cs typeface="B Zar" pitchFamily="2" charset="-78"/>
            </a:rPr>
            <a:t>موازین</a:t>
          </a:r>
          <a:endParaRPr lang="fa-IR" dirty="0"/>
        </a:p>
      </dgm:t>
    </dgm:pt>
    <dgm:pt modelId="{E8269E40-9BFA-45E7-80D3-EF4D15100E68}" type="parTrans" cxnId="{8FCD5C59-CBCE-40B8-AF34-5375A65BF684}">
      <dgm:prSet/>
      <dgm:spPr/>
      <dgm:t>
        <a:bodyPr/>
        <a:lstStyle/>
        <a:p>
          <a:pPr rtl="1"/>
          <a:endParaRPr lang="fa-IR"/>
        </a:p>
      </dgm:t>
    </dgm:pt>
    <dgm:pt modelId="{AD20C73D-6C54-4D8E-9805-08DB18C520BE}" type="sibTrans" cxnId="{8FCD5C59-CBCE-40B8-AF34-5375A65BF684}">
      <dgm:prSet/>
      <dgm:spPr>
        <a:solidFill>
          <a:srgbClr val="FFC000"/>
        </a:solidFill>
      </dgm:spPr>
      <dgm:t>
        <a:bodyPr/>
        <a:lstStyle/>
        <a:p>
          <a:pPr rtl="1"/>
          <a:endParaRPr lang="fa-IR"/>
        </a:p>
      </dgm:t>
    </dgm:pt>
    <dgm:pt modelId="{D18F19C7-9778-467E-B2D1-6B75A83F8760}">
      <dgm:prSet phldrT="[Text]"/>
      <dgm:spPr>
        <a:solidFill>
          <a:schemeClr val="tx2">
            <a:lumMod val="25000"/>
          </a:schemeClr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rtl="1"/>
          <a:r>
            <a:rPr lang="fa-IR" b="1" dirty="0" smtClean="0">
              <a:ln w="50800"/>
              <a:effectLst>
                <a:reflection blurRad="6350" stA="55000" endA="300" endPos="45500" dir="5400000" sy="-100000" algn="bl" rotWithShape="0"/>
              </a:effectLst>
              <a:cs typeface="B Zar" pitchFamily="2" charset="-78"/>
            </a:rPr>
            <a:t>استانداردها</a:t>
          </a:r>
          <a:endParaRPr lang="fa-IR" dirty="0"/>
        </a:p>
      </dgm:t>
    </dgm:pt>
    <dgm:pt modelId="{65EB912E-19EC-49C2-ACEA-E4CE48FBEF6C}" type="parTrans" cxnId="{D5F7B1C6-2486-4FD5-B808-DE2B04044FA3}">
      <dgm:prSet/>
      <dgm:spPr/>
      <dgm:t>
        <a:bodyPr/>
        <a:lstStyle/>
        <a:p>
          <a:pPr rtl="1"/>
          <a:endParaRPr lang="fa-IR"/>
        </a:p>
      </dgm:t>
    </dgm:pt>
    <dgm:pt modelId="{643B2E6A-C9F4-4CA1-879A-1F78200767E4}" type="sibTrans" cxnId="{D5F7B1C6-2486-4FD5-B808-DE2B04044FA3}">
      <dgm:prSet/>
      <dgm:spPr>
        <a:solidFill>
          <a:srgbClr val="FFC000"/>
        </a:solidFill>
      </dgm:spPr>
      <dgm:t>
        <a:bodyPr/>
        <a:lstStyle/>
        <a:p>
          <a:pPr rtl="1"/>
          <a:endParaRPr lang="fa-IR"/>
        </a:p>
      </dgm:t>
    </dgm:pt>
    <dgm:pt modelId="{1F2CAADF-6686-4DBB-8BA5-245F2B337A44}">
      <dgm:prSet phldrT="[Text]"/>
      <dgm:spPr>
        <a:solidFill>
          <a:schemeClr val="tx1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b="1" smtClean="0">
              <a:ln w="50800"/>
              <a:effectLst>
                <a:reflection blurRad="6350" stA="55000" endA="300" endPos="45500" dir="5400000" sy="-100000" algn="bl" rotWithShape="0"/>
              </a:effectLst>
              <a:cs typeface="B Zar" pitchFamily="2" charset="-78"/>
            </a:rPr>
            <a:t>معیارها</a:t>
          </a:r>
          <a:endParaRPr lang="fa-IR" dirty="0"/>
        </a:p>
      </dgm:t>
    </dgm:pt>
    <dgm:pt modelId="{F8E25380-9AA6-443E-86F3-586583908159}" type="parTrans" cxnId="{773C8713-F8B4-46C0-8FC7-3410B9FA83CB}">
      <dgm:prSet/>
      <dgm:spPr/>
      <dgm:t>
        <a:bodyPr/>
        <a:lstStyle/>
        <a:p>
          <a:pPr rtl="1"/>
          <a:endParaRPr lang="fa-IR"/>
        </a:p>
      </dgm:t>
    </dgm:pt>
    <dgm:pt modelId="{5CC47C52-C9C9-4CD9-936C-A1FDE708D0F7}" type="sibTrans" cxnId="{773C8713-F8B4-46C0-8FC7-3410B9FA83CB}">
      <dgm:prSet/>
      <dgm:spPr>
        <a:solidFill>
          <a:srgbClr val="FFC000"/>
        </a:solidFill>
      </dgm:spPr>
      <dgm:t>
        <a:bodyPr/>
        <a:lstStyle/>
        <a:p>
          <a:pPr rtl="1"/>
          <a:endParaRPr lang="fa-IR"/>
        </a:p>
      </dgm:t>
    </dgm:pt>
    <dgm:pt modelId="{0374D3EB-DDA7-45AA-AA89-8BF7CC041D22}">
      <dgm:prSet phldrT="[Text]"/>
      <dgm:spPr>
        <a:solidFill>
          <a:srgbClr val="7030A0"/>
        </a:solidFill>
      </dgm:spPr>
      <dgm:t>
        <a:bodyPr/>
        <a:lstStyle/>
        <a:p>
          <a:pPr rtl="1"/>
          <a:r>
            <a:rPr lang="fa-IR" b="1" dirty="0" smtClean="0">
              <a:ln w="50800"/>
              <a:effectLst>
                <a:reflection blurRad="6350" stA="55000" endA="300" endPos="45500" dir="5400000" sy="-100000" algn="bl" rotWithShape="0"/>
              </a:effectLst>
              <a:cs typeface="B Zar" pitchFamily="2" charset="-78"/>
            </a:rPr>
            <a:t>قواعد کلی</a:t>
          </a:r>
          <a:endParaRPr lang="fa-IR" dirty="0"/>
        </a:p>
      </dgm:t>
    </dgm:pt>
    <dgm:pt modelId="{7EAA37CB-207A-40F8-93CA-82ABD08301F2}" type="parTrans" cxnId="{3516A3A6-9BD0-4506-B597-FEBD1AC21ADE}">
      <dgm:prSet/>
      <dgm:spPr/>
      <dgm:t>
        <a:bodyPr/>
        <a:lstStyle/>
        <a:p>
          <a:pPr rtl="1"/>
          <a:endParaRPr lang="fa-IR"/>
        </a:p>
      </dgm:t>
    </dgm:pt>
    <dgm:pt modelId="{F75E7D98-3979-46E0-86AB-88C28B329DB8}" type="sibTrans" cxnId="{3516A3A6-9BD0-4506-B597-FEBD1AC21ADE}">
      <dgm:prSet/>
      <dgm:spPr>
        <a:solidFill>
          <a:srgbClr val="FFC000"/>
        </a:solidFill>
      </dgm:spPr>
      <dgm:t>
        <a:bodyPr/>
        <a:lstStyle/>
        <a:p>
          <a:pPr rtl="1"/>
          <a:endParaRPr lang="fa-IR"/>
        </a:p>
      </dgm:t>
    </dgm:pt>
    <dgm:pt modelId="{1EBD8ED7-759B-4DBF-A640-A0D1372B43E6}" type="pres">
      <dgm:prSet presAssocID="{3A04BF3D-C090-43DE-A36B-37930CC950E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A8A9F681-0085-4D87-9E93-FE61B2863F8B}" type="pres">
      <dgm:prSet presAssocID="{8AA9A51B-1462-48B0-BEB6-F0800528F5F0}" presName="centerShape" presStyleLbl="node0" presStyleIdx="0" presStyleCnt="1" custScaleX="150588" custScaleY="87843"/>
      <dgm:spPr/>
      <dgm:t>
        <a:bodyPr/>
        <a:lstStyle/>
        <a:p>
          <a:pPr rtl="1"/>
          <a:endParaRPr lang="fa-IR"/>
        </a:p>
      </dgm:t>
    </dgm:pt>
    <dgm:pt modelId="{0F6C607D-176E-47DF-8B6A-DFF612115295}" type="pres">
      <dgm:prSet presAssocID="{077B2A87-3D87-4D30-BC33-9346621FCF9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931049B-31B6-49C0-A1AD-55AFEE9A4476}" type="pres">
      <dgm:prSet presAssocID="{077B2A87-3D87-4D30-BC33-9346621FCF94}" presName="dummy" presStyleCnt="0"/>
      <dgm:spPr/>
    </dgm:pt>
    <dgm:pt modelId="{EA733BEF-1661-4829-AE22-E77FEBCEF4C2}" type="pres">
      <dgm:prSet presAssocID="{AD20C73D-6C54-4D8E-9805-08DB18C520BE}" presName="sibTrans" presStyleLbl="sibTrans2D1" presStyleIdx="0" presStyleCnt="4"/>
      <dgm:spPr/>
      <dgm:t>
        <a:bodyPr/>
        <a:lstStyle/>
        <a:p>
          <a:pPr rtl="1"/>
          <a:endParaRPr lang="fa-IR"/>
        </a:p>
      </dgm:t>
    </dgm:pt>
    <dgm:pt modelId="{712CFC27-AB77-47C8-B651-8DD455888385}" type="pres">
      <dgm:prSet presAssocID="{D18F19C7-9778-467E-B2D1-6B75A83F8760}" presName="node" presStyleLbl="node1" presStyleIdx="1" presStyleCnt="4" custRadScaleRad="12371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C610C8F-1ED6-4D43-AB6D-C08AFA99F6D0}" type="pres">
      <dgm:prSet presAssocID="{D18F19C7-9778-467E-B2D1-6B75A83F8760}" presName="dummy" presStyleCnt="0"/>
      <dgm:spPr/>
    </dgm:pt>
    <dgm:pt modelId="{9873221E-2CA3-4895-9385-B94BBEDEBE67}" type="pres">
      <dgm:prSet presAssocID="{643B2E6A-C9F4-4CA1-879A-1F78200767E4}" presName="sibTrans" presStyleLbl="sibTrans2D1" presStyleIdx="1" presStyleCnt="4"/>
      <dgm:spPr/>
      <dgm:t>
        <a:bodyPr/>
        <a:lstStyle/>
        <a:p>
          <a:pPr rtl="1"/>
          <a:endParaRPr lang="fa-IR"/>
        </a:p>
      </dgm:t>
    </dgm:pt>
    <dgm:pt modelId="{CB2B03AF-12BB-4E53-8161-9AB78A032AFE}" type="pres">
      <dgm:prSet presAssocID="{1F2CAADF-6686-4DBB-8BA5-245F2B337A4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014EE9B-5709-4A3C-AD96-816454626599}" type="pres">
      <dgm:prSet presAssocID="{1F2CAADF-6686-4DBB-8BA5-245F2B337A44}" presName="dummy" presStyleCnt="0"/>
      <dgm:spPr/>
    </dgm:pt>
    <dgm:pt modelId="{C40DF7C0-B462-4630-BBED-7DAAB3C14B13}" type="pres">
      <dgm:prSet presAssocID="{5CC47C52-C9C9-4CD9-936C-A1FDE708D0F7}" presName="sibTrans" presStyleLbl="sibTrans2D1" presStyleIdx="2" presStyleCnt="4"/>
      <dgm:spPr/>
      <dgm:t>
        <a:bodyPr/>
        <a:lstStyle/>
        <a:p>
          <a:pPr rtl="1"/>
          <a:endParaRPr lang="fa-IR"/>
        </a:p>
      </dgm:t>
    </dgm:pt>
    <dgm:pt modelId="{A79FF9D0-61CD-4B7E-958E-BB2A1F88B6A7}" type="pres">
      <dgm:prSet presAssocID="{0374D3EB-DDA7-45AA-AA89-8BF7CC041D22}" presName="node" presStyleLbl="node1" presStyleIdx="3" presStyleCnt="4" custRadScaleRad="12371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D6027B1-365D-459F-95D8-1DD348B93D56}" type="pres">
      <dgm:prSet presAssocID="{0374D3EB-DDA7-45AA-AA89-8BF7CC041D22}" presName="dummy" presStyleCnt="0"/>
      <dgm:spPr/>
    </dgm:pt>
    <dgm:pt modelId="{55B86C7D-07A5-44F9-969B-806C4045A492}" type="pres">
      <dgm:prSet presAssocID="{F75E7D98-3979-46E0-86AB-88C28B329DB8}" presName="sibTrans" presStyleLbl="sibTrans2D1" presStyleIdx="3" presStyleCnt="4" custLinFactNeighborX="-10597" custLinFactNeighborY="859"/>
      <dgm:spPr/>
      <dgm:t>
        <a:bodyPr/>
        <a:lstStyle/>
        <a:p>
          <a:pPr rtl="1"/>
          <a:endParaRPr lang="fa-IR"/>
        </a:p>
      </dgm:t>
    </dgm:pt>
  </dgm:ptLst>
  <dgm:cxnLst>
    <dgm:cxn modelId="{40671B1B-5F7D-4D13-B14B-2EB430F27757}" type="presOf" srcId="{8AA9A51B-1462-48B0-BEB6-F0800528F5F0}" destId="{A8A9F681-0085-4D87-9E93-FE61B2863F8B}" srcOrd="0" destOrd="0" presId="urn:microsoft.com/office/officeart/2005/8/layout/radial6"/>
    <dgm:cxn modelId="{D3571EC9-C95B-4BFC-8DCA-02B4E18D448A}" type="presOf" srcId="{643B2E6A-C9F4-4CA1-879A-1F78200767E4}" destId="{9873221E-2CA3-4895-9385-B94BBEDEBE67}" srcOrd="0" destOrd="0" presId="urn:microsoft.com/office/officeart/2005/8/layout/radial6"/>
    <dgm:cxn modelId="{0A015C0C-BE42-4CEB-B510-3A904DF570D9}" type="presOf" srcId="{5CC47C52-C9C9-4CD9-936C-A1FDE708D0F7}" destId="{C40DF7C0-B462-4630-BBED-7DAAB3C14B13}" srcOrd="0" destOrd="0" presId="urn:microsoft.com/office/officeart/2005/8/layout/radial6"/>
    <dgm:cxn modelId="{8FCD5C59-CBCE-40B8-AF34-5375A65BF684}" srcId="{8AA9A51B-1462-48B0-BEB6-F0800528F5F0}" destId="{077B2A87-3D87-4D30-BC33-9346621FCF94}" srcOrd="0" destOrd="0" parTransId="{E8269E40-9BFA-45E7-80D3-EF4D15100E68}" sibTransId="{AD20C73D-6C54-4D8E-9805-08DB18C520BE}"/>
    <dgm:cxn modelId="{3516A3A6-9BD0-4506-B597-FEBD1AC21ADE}" srcId="{8AA9A51B-1462-48B0-BEB6-F0800528F5F0}" destId="{0374D3EB-DDA7-45AA-AA89-8BF7CC041D22}" srcOrd="3" destOrd="0" parTransId="{7EAA37CB-207A-40F8-93CA-82ABD08301F2}" sibTransId="{F75E7D98-3979-46E0-86AB-88C28B329DB8}"/>
    <dgm:cxn modelId="{EB880424-D7AB-4FE9-85DC-3DBA1ECE3AC4}" type="presOf" srcId="{3A04BF3D-C090-43DE-A36B-37930CC950EF}" destId="{1EBD8ED7-759B-4DBF-A640-A0D1372B43E6}" srcOrd="0" destOrd="0" presId="urn:microsoft.com/office/officeart/2005/8/layout/radial6"/>
    <dgm:cxn modelId="{773C8713-F8B4-46C0-8FC7-3410B9FA83CB}" srcId="{8AA9A51B-1462-48B0-BEB6-F0800528F5F0}" destId="{1F2CAADF-6686-4DBB-8BA5-245F2B337A44}" srcOrd="2" destOrd="0" parTransId="{F8E25380-9AA6-443E-86F3-586583908159}" sibTransId="{5CC47C52-C9C9-4CD9-936C-A1FDE708D0F7}"/>
    <dgm:cxn modelId="{9755A314-7B7D-4183-A762-79EAE8613075}" type="presOf" srcId="{077B2A87-3D87-4D30-BC33-9346621FCF94}" destId="{0F6C607D-176E-47DF-8B6A-DFF612115295}" srcOrd="0" destOrd="0" presId="urn:microsoft.com/office/officeart/2005/8/layout/radial6"/>
    <dgm:cxn modelId="{A2A7F4C8-F921-4746-8159-555DB7682586}" type="presOf" srcId="{0374D3EB-DDA7-45AA-AA89-8BF7CC041D22}" destId="{A79FF9D0-61CD-4B7E-958E-BB2A1F88B6A7}" srcOrd="0" destOrd="0" presId="urn:microsoft.com/office/officeart/2005/8/layout/radial6"/>
    <dgm:cxn modelId="{422FFF3F-E480-4932-9CA2-FE82EB09C563}" type="presOf" srcId="{AD20C73D-6C54-4D8E-9805-08DB18C520BE}" destId="{EA733BEF-1661-4829-AE22-E77FEBCEF4C2}" srcOrd="0" destOrd="0" presId="urn:microsoft.com/office/officeart/2005/8/layout/radial6"/>
    <dgm:cxn modelId="{D5F7B1C6-2486-4FD5-B808-DE2B04044FA3}" srcId="{8AA9A51B-1462-48B0-BEB6-F0800528F5F0}" destId="{D18F19C7-9778-467E-B2D1-6B75A83F8760}" srcOrd="1" destOrd="0" parTransId="{65EB912E-19EC-49C2-ACEA-E4CE48FBEF6C}" sibTransId="{643B2E6A-C9F4-4CA1-879A-1F78200767E4}"/>
    <dgm:cxn modelId="{C11A9507-2693-4F40-98B0-22C8468E059A}" srcId="{3A04BF3D-C090-43DE-A36B-37930CC950EF}" destId="{8AA9A51B-1462-48B0-BEB6-F0800528F5F0}" srcOrd="0" destOrd="0" parTransId="{0EF0F153-FC8E-46B7-96C8-2AE898B66924}" sibTransId="{5132450A-6619-4586-9C1D-38F1494559DE}"/>
    <dgm:cxn modelId="{17E5BA41-AB4B-427A-96AC-CAFA06FC7581}" type="presOf" srcId="{F75E7D98-3979-46E0-86AB-88C28B329DB8}" destId="{55B86C7D-07A5-44F9-969B-806C4045A492}" srcOrd="0" destOrd="0" presId="urn:microsoft.com/office/officeart/2005/8/layout/radial6"/>
    <dgm:cxn modelId="{68DC2496-BF06-4A3B-93CC-0C3C48EB9DB9}" type="presOf" srcId="{D18F19C7-9778-467E-B2D1-6B75A83F8760}" destId="{712CFC27-AB77-47C8-B651-8DD455888385}" srcOrd="0" destOrd="0" presId="urn:microsoft.com/office/officeart/2005/8/layout/radial6"/>
    <dgm:cxn modelId="{366DABFB-BEDE-4FF5-A86B-20F5BB34D433}" type="presOf" srcId="{1F2CAADF-6686-4DBB-8BA5-245F2B337A44}" destId="{CB2B03AF-12BB-4E53-8161-9AB78A032AFE}" srcOrd="0" destOrd="0" presId="urn:microsoft.com/office/officeart/2005/8/layout/radial6"/>
    <dgm:cxn modelId="{AD9C2C6C-CE8E-48D6-A274-A1BF4C3B641F}" type="presParOf" srcId="{1EBD8ED7-759B-4DBF-A640-A0D1372B43E6}" destId="{A8A9F681-0085-4D87-9E93-FE61B2863F8B}" srcOrd="0" destOrd="0" presId="urn:microsoft.com/office/officeart/2005/8/layout/radial6"/>
    <dgm:cxn modelId="{DA288FC3-79AA-4056-8A7E-EFF4E2CC49B1}" type="presParOf" srcId="{1EBD8ED7-759B-4DBF-A640-A0D1372B43E6}" destId="{0F6C607D-176E-47DF-8B6A-DFF612115295}" srcOrd="1" destOrd="0" presId="urn:microsoft.com/office/officeart/2005/8/layout/radial6"/>
    <dgm:cxn modelId="{082D62B2-A561-4A2B-BFD0-CDEB7F3C27F3}" type="presParOf" srcId="{1EBD8ED7-759B-4DBF-A640-A0D1372B43E6}" destId="{F931049B-31B6-49C0-A1AD-55AFEE9A4476}" srcOrd="2" destOrd="0" presId="urn:microsoft.com/office/officeart/2005/8/layout/radial6"/>
    <dgm:cxn modelId="{7D554DFC-E84E-44B4-83B1-7EA25627E0AE}" type="presParOf" srcId="{1EBD8ED7-759B-4DBF-A640-A0D1372B43E6}" destId="{EA733BEF-1661-4829-AE22-E77FEBCEF4C2}" srcOrd="3" destOrd="0" presId="urn:microsoft.com/office/officeart/2005/8/layout/radial6"/>
    <dgm:cxn modelId="{18A9FE41-00E1-41FA-84D9-128C272AE15D}" type="presParOf" srcId="{1EBD8ED7-759B-4DBF-A640-A0D1372B43E6}" destId="{712CFC27-AB77-47C8-B651-8DD455888385}" srcOrd="4" destOrd="0" presId="urn:microsoft.com/office/officeart/2005/8/layout/radial6"/>
    <dgm:cxn modelId="{30E619B7-6FA4-44FF-9AF9-26854B954B97}" type="presParOf" srcId="{1EBD8ED7-759B-4DBF-A640-A0D1372B43E6}" destId="{EC610C8F-1ED6-4D43-AB6D-C08AFA99F6D0}" srcOrd="5" destOrd="0" presId="urn:microsoft.com/office/officeart/2005/8/layout/radial6"/>
    <dgm:cxn modelId="{B5F2A1DF-FADD-4DE5-A8B1-F53496799681}" type="presParOf" srcId="{1EBD8ED7-759B-4DBF-A640-A0D1372B43E6}" destId="{9873221E-2CA3-4895-9385-B94BBEDEBE67}" srcOrd="6" destOrd="0" presId="urn:microsoft.com/office/officeart/2005/8/layout/radial6"/>
    <dgm:cxn modelId="{48E3A12B-21DC-4D49-B77E-836AAC8235E4}" type="presParOf" srcId="{1EBD8ED7-759B-4DBF-A640-A0D1372B43E6}" destId="{CB2B03AF-12BB-4E53-8161-9AB78A032AFE}" srcOrd="7" destOrd="0" presId="urn:microsoft.com/office/officeart/2005/8/layout/radial6"/>
    <dgm:cxn modelId="{1CC81DE6-0D2B-43D8-B374-CF6376983C9E}" type="presParOf" srcId="{1EBD8ED7-759B-4DBF-A640-A0D1372B43E6}" destId="{4014EE9B-5709-4A3C-AD96-816454626599}" srcOrd="8" destOrd="0" presId="urn:microsoft.com/office/officeart/2005/8/layout/radial6"/>
    <dgm:cxn modelId="{2AE8379E-295F-410A-826C-C7DC92935DB3}" type="presParOf" srcId="{1EBD8ED7-759B-4DBF-A640-A0D1372B43E6}" destId="{C40DF7C0-B462-4630-BBED-7DAAB3C14B13}" srcOrd="9" destOrd="0" presId="urn:microsoft.com/office/officeart/2005/8/layout/radial6"/>
    <dgm:cxn modelId="{E1E03D2D-6288-410B-B096-5F4841D0ED23}" type="presParOf" srcId="{1EBD8ED7-759B-4DBF-A640-A0D1372B43E6}" destId="{A79FF9D0-61CD-4B7E-958E-BB2A1F88B6A7}" srcOrd="10" destOrd="0" presId="urn:microsoft.com/office/officeart/2005/8/layout/radial6"/>
    <dgm:cxn modelId="{799BBA4D-9C33-4E58-B701-25466BC20BAB}" type="presParOf" srcId="{1EBD8ED7-759B-4DBF-A640-A0D1372B43E6}" destId="{BD6027B1-365D-459F-95D8-1DD348B93D56}" srcOrd="11" destOrd="0" presId="urn:microsoft.com/office/officeart/2005/8/layout/radial6"/>
    <dgm:cxn modelId="{B0A1DA7C-0CE5-4456-ADB4-71F934917A6A}" type="presParOf" srcId="{1EBD8ED7-759B-4DBF-A640-A0D1372B43E6}" destId="{55B86C7D-07A5-44F9-969B-806C4045A492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4B51722-937C-49E3-B0E8-87CD715A175D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5AFCD16-C204-490A-B3F4-1FC6A666B73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1866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526CBC9-EAC8-4FB7-8D8A-2FDFFD6F50C2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83FEC45-8E4A-43E0-97E5-9298894C52DF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82050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09010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21975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96907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736955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99930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39737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8067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31246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24841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1732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875499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97838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232246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797462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075116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60773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370710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74471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19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18696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708970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938245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868513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214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32896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44879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754417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7749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729130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29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359975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499988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3239689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74555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1991728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79854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3FEC45-8E4A-43E0-97E5-9298894C52DF}" type="slidenum">
              <a:rPr lang="fa-IR" smtClean="0"/>
              <a:pPr/>
              <a:t>35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49590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06D863-E423-401A-85DB-D1B771DB41A1}" type="datetimeFigureOut">
              <a:rPr lang="fa-IR" smtClean="0"/>
              <a:pPr/>
              <a:t>07/10/1441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DD64CA-C37A-486C-9AD2-2ED0589EC966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18.xml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0" y="609600"/>
            <a:ext cx="9144000" cy="1828800"/>
          </a:xfrm>
          <a:prstGeom prst="rect">
            <a:avLst/>
          </a:prstGeom>
        </p:spPr>
        <p:txBody>
          <a:bodyPr vert="horz" lIns="0" rIns="18288">
            <a:noAutofit/>
          </a:bodyPr>
          <a:lstStyle/>
          <a:p>
            <a:pPr marR="45720" lvl="0" algn="ctr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Nazanin" pitchFamily="2" charset="-78"/>
              </a:rPr>
              <a:t>   چارچوب نظری حسابداری دولتی و  گزارشگری مالی 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0" y="3581400"/>
            <a:ext cx="9144032" cy="2286000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lang="fa-IR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Nazanin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" y="5572140"/>
            <a:ext cx="9143999" cy="714380"/>
          </a:xfrm>
          <a:prstGeom prst="rect">
            <a:avLst/>
          </a:prstGeom>
        </p:spPr>
        <p:txBody>
          <a:bodyPr vert="horz" lIns="0" rIns="18288">
            <a:noAutofit/>
          </a:bodyPr>
          <a:lstStyle/>
          <a:p>
            <a:pPr marR="45720" lvl="0" algn="l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fa-IR" sz="4400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R="45720"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fa-I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R="45720" lvl="0"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fa-I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Nazanin" pitchFamily="2" charset="-78"/>
            </a:endParaRPr>
          </a:p>
        </p:txBody>
      </p:sp>
      <p:sp>
        <p:nvSpPr>
          <p:cNvPr id="8" name="Line 3"/>
          <p:cNvSpPr>
            <a:spLocks noChangeShapeType="1"/>
          </p:cNvSpPr>
          <p:nvPr/>
        </p:nvSpPr>
        <p:spPr bwMode="auto">
          <a:xfrm flipH="1">
            <a:off x="8534399" y="1000108"/>
            <a:ext cx="45719" cy="5857892"/>
          </a:xfrm>
          <a:prstGeom prst="line">
            <a:avLst/>
          </a:prstGeom>
          <a:noFill/>
          <a:ln w="47625">
            <a:solidFill>
              <a:srgbClr val="644A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 flipH="1">
            <a:off x="8686799" y="714356"/>
            <a:ext cx="45719" cy="6143644"/>
          </a:xfrm>
          <a:prstGeom prst="line">
            <a:avLst/>
          </a:prstGeom>
          <a:noFill/>
          <a:ln w="47625">
            <a:solidFill>
              <a:srgbClr val="644A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 flipH="1">
            <a:off x="8839199" y="500042"/>
            <a:ext cx="45719" cy="6357958"/>
          </a:xfrm>
          <a:prstGeom prst="line">
            <a:avLst/>
          </a:prstGeom>
          <a:noFill/>
          <a:ln w="47625">
            <a:solidFill>
              <a:srgbClr val="644A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1295400" y="6324600"/>
            <a:ext cx="7848600" cy="0"/>
          </a:xfrm>
          <a:prstGeom prst="line">
            <a:avLst/>
          </a:prstGeom>
          <a:noFill/>
          <a:ln w="38100">
            <a:solidFill>
              <a:srgbClr val="CC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2" name="Line 6"/>
          <p:cNvSpPr>
            <a:spLocks noChangeShapeType="1"/>
          </p:cNvSpPr>
          <p:nvPr/>
        </p:nvSpPr>
        <p:spPr bwMode="auto">
          <a:xfrm>
            <a:off x="879475" y="6477000"/>
            <a:ext cx="8229600" cy="0"/>
          </a:xfrm>
          <a:prstGeom prst="line">
            <a:avLst/>
          </a:prstGeom>
          <a:noFill/>
          <a:ln w="38100">
            <a:solidFill>
              <a:srgbClr val="CC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>
            <a:off x="457200" y="6629400"/>
            <a:ext cx="8686800" cy="0"/>
          </a:xfrm>
          <a:prstGeom prst="line">
            <a:avLst/>
          </a:prstGeom>
          <a:noFill/>
          <a:ln w="38100">
            <a:solidFill>
              <a:srgbClr val="CC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چارچوب نظری :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marR="0" lvl="0" indent="3175" algn="justLow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fa-I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B Nazanin" pitchFamily="2" charset="-78"/>
              </a:rPr>
              <a:t>یک منشور ، یک سیستم</a:t>
            </a:r>
            <a:r>
              <a:rPr kumimoji="0" lang="fa-IR" sz="26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B Nazanin" pitchFamily="2" charset="-78"/>
              </a:rPr>
              <a:t> منسجم از اهداف مبانی به هم پیوسته است که        می تواند منجر به استانداردهای سازگار و توصیف ماهیت ، نقش و محدودیتهای حسابداری مالی </a:t>
            </a:r>
            <a:r>
              <a:rPr lang="fa-IR" sz="2600" dirty="0" smtClean="0">
                <a:solidFill>
                  <a:schemeClr val="bg1"/>
                </a:solidFill>
                <a:cs typeface="B Nazanin" pitchFamily="2" charset="-78"/>
              </a:rPr>
              <a:t>و </a:t>
            </a:r>
            <a:r>
              <a:rPr kumimoji="0" lang="fa-IR" sz="26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B Nazanin" pitchFamily="2" charset="-78"/>
              </a:rPr>
              <a:t>صورتهای مالی شود .</a:t>
            </a:r>
            <a:endParaRPr kumimoji="0" lang="fa-IR" sz="2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FFFF00"/>
                </a:solidFill>
                <a:cs typeface="B Titr" pitchFamily="2" charset="-78"/>
              </a:rPr>
              <a:t>مفهوم مسئولیت پاسخگویی :</a:t>
            </a:r>
            <a:endParaRPr lang="fa-IR" sz="4000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2118360"/>
            <a:ext cx="4343400" cy="4434840"/>
          </a:xfrm>
          <a:ln>
            <a:solidFill>
              <a:schemeClr val="bg1"/>
            </a:solidFill>
          </a:ln>
        </p:spPr>
        <p:txBody>
          <a:bodyPr/>
          <a:lstStyle/>
          <a:p>
            <a:pPr marL="0" indent="0" algn="justLow">
              <a:lnSpc>
                <a:spcPct val="200000"/>
              </a:lnSpc>
              <a:buNone/>
            </a:pPr>
            <a:r>
              <a:rPr lang="fa-IR" sz="36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ادبیات حسابداری دولتی :</a:t>
            </a:r>
          </a:p>
          <a:p>
            <a:pPr marL="0" indent="0" algn="justLow">
              <a:buNone/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وظیفه‎ای است که دراجرای آن اشخاص ، دلایل و توضیحات قانع کننده‎ای برای ادای مسئولیتهائی که به عهده آنها محول گردیده است‎،‎فراهم نموده و‎گزارشهای لازم را ارائه می نمایند .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18360"/>
            <a:ext cx="4267200" cy="4434840"/>
          </a:xfrm>
          <a:ln>
            <a:solidFill>
              <a:schemeClr val="bg1"/>
            </a:solidFill>
          </a:ln>
        </p:spPr>
        <p:txBody>
          <a:bodyPr/>
          <a:lstStyle/>
          <a:p>
            <a:pPr marL="0" indent="0" algn="justLow">
              <a:lnSpc>
                <a:spcPct val="200000"/>
              </a:lnSpc>
              <a:buNone/>
            </a:pPr>
            <a:r>
              <a:rPr lang="fa-IR" sz="36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فرهنگ لغات :</a:t>
            </a:r>
          </a:p>
          <a:p>
            <a:pPr marL="0" indent="0" algn="justLow">
              <a:buNone/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الزام شخص به توضیح و تشریح ، همراه با ارائه دلائل منطقی در مورد اعمالی که انجام داده است .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FF00"/>
                </a:solidFill>
              </a:rPr>
              <a:t>وظایف مسئولیت پاسخگوئی:</a:t>
            </a:r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en-U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Responsibility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2800" b="1" dirty="0" smtClean="0">
                <a:solidFill>
                  <a:schemeClr val="bg1"/>
                </a:solidFill>
              </a:rPr>
              <a:t>الزام به انجام دادن یک عمل یا وظیفه مشخص</a:t>
            </a:r>
            <a:endParaRPr lang="en-US" sz="2800" b="1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arenR"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2800" b="1" dirty="0" smtClean="0">
                <a:solidFill>
                  <a:schemeClr val="bg1"/>
                </a:solidFill>
              </a:rPr>
              <a:t>الزام به توضیح وتشریح چگونگی انجام مسئولیت ازطریق ارائه گزارشهای لازم مبتنی بردلایل منطقی وقابل اتکا</a:t>
            </a:r>
            <a:endParaRPr lang="fa-I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Low"/>
            <a:r>
              <a:rPr lang="fa-I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خط‎مشی و نظارت بر امورمالی کشور توسط اصول 51 تا 55 قانون اساسی ترسیم می شود که به شرح زیر می باشند :</a:t>
            </a:r>
            <a:endParaRPr lang="fa-I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اصل</a:t>
            </a: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51</a:t>
            </a: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:</a:t>
            </a: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هیچ نوع مالیاتی وضع نمی شود مگر به موجب قانون .</a:t>
            </a:r>
          </a:p>
          <a:p>
            <a:pPr algn="justLow"/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اصل</a:t>
            </a: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52</a:t>
            </a: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:</a:t>
            </a:r>
            <a:r>
              <a:rPr lang="fa-I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</a:t>
            </a: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ودجه‎ سالانه کل کشور به ترتیبی که در قانون مقرر می شود از طرف دولت تهیه و برای رسیدگی و تصویب به مجلس شورای اسلامی ارسال می گردد .</a:t>
            </a:r>
          </a:p>
          <a:p>
            <a:pPr algn="justLow"/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اصل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53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: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کلیه دریافتهای دولت در حسابهای خزانه‎داری کل متمرکز می شود و همه‎ی پرداختها در حدود اعتبارات مصوب و به موجب قانون انجام می گیرد .</a:t>
            </a:r>
            <a:endParaRPr lang="fa-I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justLow"/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اصل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54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: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دیوان محاسبات مستقیماً زیر‎نظر مجلس شورای اسلامی اداره می شود ، استقلال دیوان محاسبات را به عنوان حسابرس مستقل حکومت تامین نموده است .</a:t>
            </a:r>
          </a:p>
          <a:p>
            <a:pPr algn="justLow"/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اصل 55 : </a:t>
            </a: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دیوان محاسبات کشور مکلف است که کلیه حسابهای وزارتخانه ها ، موسسات و شرکتهای دولتی را رسیدگی کند که هیچ هزینه ای از اعتبارات مصوب تجاوز ننموده است و و هر وجهی در محل خود به مصرف رسیده است 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گزارش تفریغ بودجه :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lvl="0" indent="-274320" algn="justLow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گزارشی</a:t>
            </a:r>
            <a:r>
              <a:rPr kumimoji="0" lang="fa-IR" sz="2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 است </a:t>
            </a:r>
            <a:r>
              <a:rPr lang="fa-I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که دیوان محاسبات طی آن هر ساله نتایج رسیدگی‎</a:t>
            </a:r>
            <a:r>
              <a:rPr kumimoji="0" lang="fa-IR" sz="2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های خود به وزارتخانه‎ها ، موسسات و شرکتهای دولتی را به اطلاع مجلس شورای اسلامی می رساند تا به نحو مقتضی</a:t>
            </a:r>
            <a:r>
              <a:rPr kumimoji="0" lang="fa-IR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 </a:t>
            </a:r>
            <a:r>
              <a:rPr kumimoji="0" lang="fa-IR" sz="2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در دسترس</a:t>
            </a:r>
            <a:r>
              <a:rPr kumimoji="0" lang="fa-IR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 </a:t>
            </a:r>
            <a:r>
              <a:rPr kumimoji="0" lang="fa-IR" sz="28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عموم قرار بگیرد .</a:t>
            </a:r>
            <a:endParaRPr kumimoji="0" lang="fa-IR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7854696" cy="4800600"/>
          </a:xfrm>
        </p:spPr>
        <p:txBody>
          <a:bodyPr>
            <a:noAutofit/>
          </a:bodyPr>
          <a:lstStyle/>
          <a:p>
            <a:pPr marL="514350" indent="-514350" algn="justLow">
              <a:tabLst>
                <a:tab pos="4054475" algn="r"/>
              </a:tabLst>
            </a:pPr>
            <a:endParaRPr lang="fa-IR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Low">
              <a:tabLst>
                <a:tab pos="4054475" algn="r"/>
              </a:tabLst>
            </a:pPr>
            <a:r>
              <a:rPr lang="fa-I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* اهداف </a:t>
            </a:r>
          </a:p>
          <a:p>
            <a:pPr marL="514350" indent="-514350" algn="justLow">
              <a:tabLst>
                <a:tab pos="4054475" algn="r"/>
              </a:tabLst>
            </a:pPr>
            <a:endParaRPr lang="fa-IR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514350" indent="-514350" algn="justLow">
              <a:tabLst>
                <a:tab pos="4054475" algn="r"/>
              </a:tabLst>
            </a:pPr>
            <a:r>
              <a:rPr lang="fa-I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* مفاهیم </a:t>
            </a:r>
          </a:p>
          <a:p>
            <a:pPr marL="514350" indent="-514350" algn="justLow">
              <a:buFont typeface="+mj-lt"/>
              <a:buAutoNum type="arabicParenR"/>
              <a:tabLst>
                <a:tab pos="4054475" algn="r"/>
              </a:tabLst>
            </a:pPr>
            <a:endParaRPr lang="fa-IR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514350" indent="-514350">
              <a:tabLst>
                <a:tab pos="4114800" algn="r"/>
              </a:tabLst>
            </a:pPr>
            <a:r>
              <a:rPr lang="fa-I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* گزارشگری مالی دولتی</a:t>
            </a:r>
          </a:p>
          <a:p>
            <a:pPr marL="514350" indent="-514350">
              <a:buFont typeface="+mj-lt"/>
              <a:buAutoNum type="arabicParenR"/>
              <a:tabLst>
                <a:tab pos="4114800" algn="r"/>
              </a:tabLst>
            </a:pPr>
            <a:endParaRPr lang="fa-IR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514350" indent="-514350">
              <a:tabLst>
                <a:tab pos="4114800" algn="r"/>
              </a:tabLst>
            </a:pPr>
            <a:r>
              <a:rPr lang="fa-I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* اصول بنیادی حسابداری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838200"/>
            <a:ext cx="8001000" cy="8382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مبانی نظری حسابداری دولتی شامل</a:t>
            </a:r>
            <a:r>
              <a:rPr kumimoji="0" lang="fa-IR" sz="40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 </a:t>
            </a:r>
            <a:r>
              <a:rPr kumimoji="0" lang="fa-IR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:</a:t>
            </a:r>
            <a:endParaRPr kumimoji="0" lang="fa-IR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981200"/>
            <a:ext cx="7854696" cy="2209800"/>
          </a:xfrm>
        </p:spPr>
        <p:txBody>
          <a:bodyPr>
            <a:noAutofit/>
          </a:bodyPr>
          <a:lstStyle/>
          <a:p>
            <a:pPr marL="514350" indent="-514350" algn="justLow">
              <a:buFont typeface="+mj-lt"/>
              <a:buAutoNum type="arabicParenR"/>
              <a:tabLst>
                <a:tab pos="4054475" algn="r"/>
              </a:tabLst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چارچوب نظری باید بر مبنای تصمیم گیری تدوین گردد .</a:t>
            </a:r>
          </a:p>
          <a:p>
            <a:pPr marL="514350" indent="-514350" algn="justLow">
              <a:buFont typeface="+mj-lt"/>
              <a:buAutoNum type="arabicParenR"/>
              <a:tabLst>
                <a:tab pos="4054475" algn="r"/>
              </a:tabLst>
            </a:pPr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514350" indent="-514350" algn="justLow">
              <a:buFont typeface="+mj-lt"/>
              <a:buAutoNum type="arabicParenR"/>
              <a:tabLst>
                <a:tab pos="4054475" algn="r"/>
              </a:tabLst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چارچوب نظری حسابداری و گزارشگری مالی باید بر مبنای مسئولیت پاسخگویی تدوین گردد .</a:t>
            </a:r>
          </a:p>
          <a:p>
            <a:pPr marL="514350" indent="-514350" algn="justLow">
              <a:buFont typeface="+mj-lt"/>
              <a:buAutoNum type="arabicParenR"/>
              <a:tabLst>
                <a:tab pos="4054475" algn="r"/>
              </a:tabLst>
            </a:pPr>
            <a:endParaRPr lang="fa-I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685800"/>
            <a:ext cx="81534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extrusionH="57150" prstMaterial="flat">
              <a:bevelT w="38100" h="38100" prst="angle"/>
              <a:contourClr>
                <a:schemeClr val="tx2"/>
              </a:contourClr>
            </a:sp3d>
          </a:bodyPr>
          <a:lstStyle/>
          <a:p>
            <a:pPr lvl="0" rtl="0">
              <a:spcBef>
                <a:spcPct val="0"/>
              </a:spcBef>
              <a:defRPr/>
            </a:pPr>
            <a:r>
              <a:rPr lang="fa-IR" sz="3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دیدگاه های مختلف در باره ویژگیهای چهارچوب نظری حسابداری و گزارشگری مالی </a:t>
            </a:r>
            <a:r>
              <a:rPr lang="fa-I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:</a:t>
            </a:r>
            <a:endParaRPr kumimoji="0" lang="fa-IR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14400" y="4495800"/>
            <a:ext cx="7854696" cy="1981200"/>
          </a:xfrm>
          <a:prstGeom prst="rect">
            <a:avLst/>
          </a:prstGeom>
        </p:spPr>
        <p:txBody>
          <a:bodyPr vert="horz" lIns="0" rIns="18288">
            <a:noAutofit/>
          </a:bodyPr>
          <a:lstStyle/>
          <a:p>
            <a:pPr marL="514350" marR="45720" lvl="0" indent="-514350" algn="justLow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lphaLcParenR"/>
              <a:tabLst>
                <a:tab pos="4054475" algn="r"/>
              </a:tabLst>
              <a:defRPr/>
            </a:pP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پاسخگو </a:t>
            </a:r>
          </a:p>
          <a:p>
            <a:pPr marL="514350" marR="45720" lvl="0" indent="-514350" algn="justLow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lphaLcParenR"/>
              <a:tabLst>
                <a:tab pos="4054475" algn="r"/>
              </a:tabLst>
              <a:defRPr/>
            </a:pPr>
            <a:endParaRPr lang="fa-IR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514350" marR="45720" lvl="0" indent="-514350" algn="justLow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+mj-lt"/>
              <a:buAutoNum type="alphaLcParenR"/>
              <a:tabLst>
                <a:tab pos="4054475" algn="r"/>
              </a:tabLst>
              <a:defRPr/>
            </a:pP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پاسخ خواه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0"/>
            <a:ext cx="7851648" cy="1066800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اصول اساسی حسابداری دولتی: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371600"/>
            <a:ext cx="8458200" cy="5105400"/>
          </a:xfrm>
        </p:spPr>
        <p:txBody>
          <a:bodyPr>
            <a:normAutofit lnSpcReduction="10000"/>
          </a:bodyPr>
          <a:lstStyle/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قابلیتهای حسابداری وگزارشگری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حسابهای مستقل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تعداد حسابهای مستقل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گزارشگری داراییهای سرمایه ای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حسابداری بدهی های بلندمدت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معیار اندازه گیری ومبنای حسابداری صورتهای مالی جامع دولت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بودجه بندی وکنترل بودجه ای</a:t>
            </a:r>
          </a:p>
          <a:p>
            <a:r>
              <a:rPr lang="fa-IR" sz="2800" b="1" dirty="0" smtClean="0">
                <a:ln w="5080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اصل تامین اعتبار و ایجاد تعهد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طبقه بندی حساب وجوه انتقالی،درآمد، مخارج وهزینه</a:t>
            </a:r>
          </a:p>
          <a:p>
            <a:r>
              <a:rPr lang="fa-IR" sz="2800" b="1" dirty="0" smtClean="0">
                <a:solidFill>
                  <a:schemeClr val="bg1"/>
                </a:solidFill>
                <a:cs typeface="B Zar" pitchFamily="2" charset="-78"/>
              </a:rPr>
              <a:t>اصل گزارشگری مالی سالانه</a:t>
            </a:r>
            <a:endParaRPr lang="en-US" sz="2800" b="1" dirty="0">
              <a:solidFill>
                <a:schemeClr val="bg1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57200"/>
            <a:ext cx="8686800" cy="2057400"/>
          </a:xfrm>
        </p:spPr>
        <p:txBody>
          <a:bodyPr>
            <a:normAutofit/>
          </a:bodyPr>
          <a:lstStyle/>
          <a:p>
            <a:r>
              <a:rPr lang="fa-I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اصل قابلیتهای حسابداری وگزارشگری:              </a:t>
            </a:r>
            <a:r>
              <a:rPr lang="fa-I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یک سیستم حسابداری دولتی باید موارد زیر را امکانپذیر سازد :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743200"/>
            <a:ext cx="8229600" cy="3810000"/>
          </a:xfrm>
        </p:spPr>
        <p:txBody>
          <a:bodyPr>
            <a:normAutofit/>
          </a:bodyPr>
          <a:lstStyle/>
          <a:p>
            <a:pPr algn="justLow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الف ) انطباق با اصول پذیرفته شده حسابداری</a:t>
            </a:r>
          </a:p>
          <a:p>
            <a:pPr algn="justLow"/>
            <a:r>
              <a:rPr lang="fa-I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قابل ذکر است که اگر فقط قوانین و مقررات ملاک قرارگیرد و اصول پذیرفته شده حسابداری نادیده گرفته شود در این صورت پیشرفت مبانی نظری و علمی حسابداری متوقف خواهد شد.</a:t>
            </a:r>
            <a:r>
              <a:rPr lang="fa-I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fa-IR" sz="3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Low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  ) انطباق با قوانین و مقررات و مفاد قراردادهای مربوط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(قابل ذکر است که اگر فقط اصول پذیرفته شده حسابداری ملاک قرارگیرد و قوانین و مقررات نادیده گرفته شود در این صورت موجب عدم پاسخگویی سازمانهای دولتی خواهد شد.)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00200"/>
          </a:xfrm>
        </p:spPr>
        <p:txBody>
          <a:bodyPr>
            <a:normAutofit/>
          </a:bodyPr>
          <a:lstStyle/>
          <a:p>
            <a:pPr lvl="0"/>
            <a:r>
              <a:rPr lang="fa-IR" sz="2800" b="1" dirty="0" smtClean="0">
                <a:solidFill>
                  <a:srgbClr val="FFFF00"/>
                </a:solidFill>
                <a:latin typeface="IranNastaliq" pitchFamily="18" charset="0"/>
                <a:cs typeface="B Titr" pitchFamily="2" charset="-78"/>
              </a:rPr>
              <a:t>مشخصات یک حساب مستقل :</a:t>
            </a:r>
          </a:p>
          <a:p>
            <a:endParaRPr lang="fa-I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3200400"/>
            <a:ext cx="8229600" cy="8961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ranNastaliq" pitchFamily="18" charset="0"/>
              <a:ea typeface="+mj-ea"/>
              <a:cs typeface="B Titr" pitchFamily="2" charset="-78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81000" y="3048000"/>
            <a:ext cx="8229600" cy="2103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یک واحد مالی(</a:t>
            </a:r>
            <a:r>
              <a:rPr lang="en-US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Fiscal Entity</a:t>
            </a: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) است </a:t>
            </a:r>
            <a:endParaRPr lang="en-US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lang="en-US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یک واحد حسابداری ( </a:t>
            </a:r>
            <a:r>
              <a:rPr lang="en-US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Accounting Entity</a:t>
            </a: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) است </a:t>
            </a:r>
            <a:endParaRPr lang="fa-IR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77112"/>
          </a:xfrm>
        </p:spPr>
        <p:txBody>
          <a:bodyPr>
            <a:noAutofit/>
          </a:bodyPr>
          <a:lstStyle/>
          <a:p>
            <a:pPr algn="r" rtl="0"/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بنابراین ایجاد یک حساب مستقل مستلزم تحقق 2 شرط زیر می باشد :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ranNastaliq" pitchFamily="18" charset="0"/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886200"/>
          </a:xfrm>
        </p:spPr>
        <p:txBody>
          <a:bodyPr>
            <a:normAutofit/>
          </a:bodyPr>
          <a:lstStyle/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وجود یک واحد مالی  مستقل</a:t>
            </a:r>
          </a:p>
          <a:p>
            <a:endParaRPr lang="fa-I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وحود یک واحدی حسابداری  جداگانه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انواع حسابهای مستقل :</a:t>
            </a:r>
            <a:endParaRPr lang="fa-I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338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Clr>
                <a:srgbClr val="00CC00"/>
              </a:buClr>
              <a:buSzPct val="200000"/>
              <a:buNone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  <a:hlinkClick r:id="rId3" action="ppaction://hlinksldjump"/>
              </a:rPr>
              <a:t>1- حساب مستقل وجوه دولتی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Font typeface="+mj-lt"/>
              <a:buAutoNum type="arabicParenR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Font typeface="+mj-lt"/>
              <a:buAutoNum type="arabicParenR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Font typeface="+mj-lt"/>
              <a:buAutoNum type="arabicParenR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None/>
            </a:pP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  <a:hlinkClick r:id="rId4" action="ppaction://hlinksldjump"/>
              </a:rPr>
              <a:t>2- 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  <a:hlinkClick r:id="rId4" action="ppaction://hlinksldjump"/>
              </a:rPr>
              <a:t>حساب مستقل وجوه سرمایه ای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Font typeface="+mj-lt"/>
              <a:buAutoNum type="arabicParenR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Font typeface="+mj-lt"/>
              <a:buAutoNum type="arabicParenR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Font typeface="+mj-lt"/>
              <a:buAutoNum type="arabicParenR"/>
            </a:pP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 marL="514350" indent="-514350">
              <a:buClr>
                <a:srgbClr val="00CC00"/>
              </a:buClr>
              <a:buSzPct val="200000"/>
              <a:buNone/>
            </a:pP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  <a:hlinkClick r:id="rId5" action="ppaction://hlinksldjump"/>
              </a:rPr>
              <a:t>3-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  <a:hlinkClick r:id="rId5" action="ppaction://hlinksldjump"/>
              </a:rPr>
              <a:t> حساب مستقل وجوه امانی</a:t>
            </a:r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4" name="Rectangle 3">
            <a:hlinkClick r:id="rId6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FFFF00"/>
                </a:solidFill>
                <a:cs typeface="B Titr" pitchFamily="2" charset="-78"/>
              </a:rPr>
              <a:t> 1.انواع حساب مستقل وجوه دولتی :</a:t>
            </a:r>
            <a:endParaRPr lang="fa-IR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حساب مستقل وجوه عمومی</a:t>
            </a:r>
          </a:p>
          <a:p>
            <a:endParaRPr lang="fa-I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r>
              <a:rPr lang="fa-IR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حساب مستقل وجوه درآمد اختصاصی</a:t>
            </a:r>
          </a:p>
          <a:p>
            <a:endParaRPr lang="fa-I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r>
              <a:rPr lang="fa-IR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حساب مستقل وجوه بازپرداخت بدهیهای عمومی</a:t>
            </a:r>
          </a:p>
          <a:p>
            <a:endParaRPr lang="fa-I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حساب مستقل وجوه پروژه های سرمایه ای</a:t>
            </a:r>
            <a:endParaRPr lang="fa-I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14350" indent="-514350" algn="r"/>
            <a:r>
              <a:rPr lang="fa-IR" dirty="0" smtClean="0">
                <a:solidFill>
                  <a:srgbClr val="FFFF00"/>
                </a:solidFill>
                <a:cs typeface="B Titr" pitchFamily="2" charset="-78"/>
              </a:rPr>
              <a:t> 2.انواع حساب مستقل وجوه سرمایه ای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 مستقل وجوه خدمات و تدارک داخلی</a:t>
            </a:r>
          </a:p>
          <a:p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 مستقل وجوه انتفاعی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33400" y="685800"/>
            <a:ext cx="9144000" cy="1143000"/>
          </a:xfrm>
        </p:spPr>
        <p:txBody>
          <a:bodyPr>
            <a:normAutofit/>
          </a:bodyPr>
          <a:lstStyle/>
          <a:p>
            <a:pPr algn="r"/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3.انواع</a:t>
            </a:r>
            <a:r>
              <a:rPr lang="fa-IR" dirty="0" smtClean="0">
                <a:solidFill>
                  <a:srgbClr val="FFFF00"/>
                </a:solidFill>
                <a:cs typeface="B Titr" pitchFamily="2" charset="-78"/>
              </a:rPr>
              <a:t> </a:t>
            </a:r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حساب مستقل وجوه امانی :  </a:t>
            </a:r>
            <a:endParaRPr lang="fa-IR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236720"/>
          </a:xfrm>
        </p:spPr>
        <p:txBody>
          <a:bodyPr>
            <a:normAutofit/>
          </a:bodyPr>
          <a:lstStyle/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 مستقل وجوه بازنشستگی </a:t>
            </a:r>
          </a:p>
          <a:p>
            <a:pPr>
              <a:buNone/>
            </a:pPr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 مستقل وجوه موقوفه</a:t>
            </a:r>
          </a:p>
          <a:p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 مستقل وجوه سپرده </a:t>
            </a:r>
            <a:endParaRPr lang="fa-I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4572000" y="2819400"/>
            <a:ext cx="322053" cy="1752600"/>
          </a:xfrm>
          <a:prstGeom prst="rightBrac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fa-IR" b="1" dirty="0">
              <a:ln w="50800"/>
              <a:solidFill>
                <a:srgbClr val="FFFF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9653" y="2819400"/>
            <a:ext cx="4267200" cy="2057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وجوه موقوفه قابل مصرف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lang="fa-I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وجوه موقوفه غیر قابل مصرف 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rot="10800000">
            <a:off x="3962400" y="5410200"/>
            <a:ext cx="914400" cy="158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0" name="Content Placeholder 2"/>
          <p:cNvSpPr txBox="1">
            <a:spLocks/>
          </p:cNvSpPr>
          <p:nvPr/>
        </p:nvSpPr>
        <p:spPr>
          <a:xfrm>
            <a:off x="838200" y="5105400"/>
            <a:ext cx="28956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fa-I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غیر قابل مصرف </a:t>
            </a:r>
          </a:p>
        </p:txBody>
      </p:sp>
      <p:sp>
        <p:nvSpPr>
          <p:cNvPr id="9" name="Rectangle 8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agut" pitchFamily="2" charset="-78"/>
              </a:rPr>
              <a:t>اصل تعداد حسابهای مستقل :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agut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8229600" cy="3048000"/>
          </a:xfrm>
        </p:spPr>
        <p:txBody>
          <a:bodyPr>
            <a:normAutofit/>
          </a:bodyPr>
          <a:lstStyle/>
          <a:p>
            <a:pPr algn="justLow"/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واحد های دولتی باید حسابهای مستقلی را ایجاد و نگهداری نمایند که از نظر قانونی و سلامت امورمالی ضروری است .</a:t>
            </a:r>
          </a:p>
          <a:p>
            <a:pPr algn="justLow"/>
            <a:endParaRPr lang="fa-IR" sz="1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justLow"/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ایجاد حسابهای مستقل غیر ضروری موجب عدم </a:t>
            </a:r>
            <a:r>
              <a:rPr lang="fa-IR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انعطاف پذیری </a:t>
            </a:r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 پیچیدگی بیش از حد اداره امور مالی و کاهش کارآیی آن می شود .</a:t>
            </a:r>
          </a:p>
          <a:p>
            <a:pPr algn="justLow"/>
            <a:endParaRPr lang="fa-IR" sz="1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justLow"/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ایجاد حساب مستقل موکول به وجود مجوز قانونی و تشخیص مراجع ذیصلاح خواهد بود .</a:t>
            </a:r>
          </a:p>
          <a:p>
            <a:pPr algn="justLow"/>
            <a:endParaRPr lang="fa-I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justLow"/>
            <a:endParaRPr lang="fa-I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justLow"/>
            <a:endParaRPr lang="fa-I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533400" y="4953000"/>
            <a:ext cx="8229600" cy="16764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هرگونه نقل و انتقال بین حسابهای مستقل منحصراً بر طبق قوانین و مقررات ناظر بر حسابهای مستقل دولت یا سازمانهای غیر انتفاعی صورت می گیرد.</a:t>
            </a:r>
          </a:p>
          <a:p>
            <a:pPr>
              <a:buNone/>
            </a:pPr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انجام هرگونه نقل و انتقال بین حسابهای مستقل بدون مجوز قانونی </a:t>
            </a:r>
            <a:r>
              <a:rPr lang="fa-I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جرم</a:t>
            </a:r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محسوب می شود.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4343400"/>
            <a:ext cx="8229600" cy="6858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B Yagut" pitchFamily="2" charset="-78"/>
              </a:rPr>
              <a:t>رابطه بین حسابهای مستقل :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B Yagut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43712"/>
          </a:xfrm>
        </p:spPr>
        <p:txBody>
          <a:bodyPr>
            <a:noAutofit/>
          </a:bodyPr>
          <a:lstStyle/>
          <a:p>
            <a:pPr algn="ctr"/>
            <a:r>
              <a:rPr lang="fa-IR" sz="3600" b="1" spc="-150" dirty="0" smtClean="0">
                <a:ln w="50800"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B Zar" pitchFamily="2" charset="-78"/>
              </a:rPr>
              <a:t>اصل گزارشگری داراییهای سرمایه‏ای</a:t>
            </a:r>
            <a:r>
              <a:rPr lang="fa-IR" sz="2400" spc="-150" dirty="0" smtClean="0">
                <a:ln w="5080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B Zar" pitchFamily="2" charset="-78"/>
              </a:rPr>
              <a:t>(اصل حسابداری داراییهای ثابت ) </a:t>
            </a:r>
            <a:endParaRPr lang="fa-IR" sz="3600" spc="-150" dirty="0" smtClean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cs typeface="B Zar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28600" y="1828800"/>
          <a:ext cx="8689515" cy="47113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905541"/>
                <a:gridCol w="2413519"/>
                <a:gridCol w="2370455"/>
              </a:tblGrid>
              <a:tr h="772832">
                <a:tc>
                  <a:txBody>
                    <a:bodyPr/>
                    <a:lstStyle/>
                    <a:p>
                      <a:pPr algn="ctr" rtl="1"/>
                      <a:r>
                        <a:rPr lang="fa-IR" sz="4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شرح</a:t>
                      </a:r>
                      <a:endParaRPr lang="fa-IR" sz="40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صورتهای مالی مستقل</a:t>
                      </a:r>
                      <a:endParaRPr lang="fa-IR" sz="24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صورتهای مالی جامع</a:t>
                      </a:r>
                      <a:endParaRPr lang="fa-IR" sz="24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72644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داراییهای سرمایه‎ای حساب مستقل وجوه دولتی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ارائه نمی شود</a:t>
                      </a: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600" b="1" spc="-15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B Nazanin" pitchFamily="2" charset="-78"/>
                        </a:rPr>
                        <a:t>ستون</a:t>
                      </a:r>
                      <a:r>
                        <a:rPr lang="fa-IR" sz="2600" b="1" spc="-15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B Nazanin" pitchFamily="2" charset="-78"/>
                        </a:rPr>
                        <a:t> فعالیتهای دولتی 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1" spc="-15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B Nazanin" pitchFamily="2" charset="-78"/>
                        </a:rPr>
                        <a:t>صورتحساب خالص داراییهای دولت</a:t>
                      </a:r>
                      <a:endParaRPr lang="fa-IR" sz="1800" b="1" spc="-15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cs typeface="B Nazanin" pitchFamily="2" charset="-78"/>
                      </a:endParaRPr>
                    </a:p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0" marR="0" anchor="b" anchorCtr="1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89707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274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داراییهای سرمایه‎ای حساب مستقل وجوه سرمایه‎ای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ارائه می شود</a:t>
                      </a:r>
                    </a:p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spc="-15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B Nazanin" pitchFamily="2" charset="-78"/>
                        </a:rPr>
                        <a:t>ستون</a:t>
                      </a:r>
                      <a:r>
                        <a:rPr lang="fa-IR" sz="2400" b="1" spc="-15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B Nazanin" pitchFamily="2" charset="-78"/>
                        </a:rPr>
                        <a:t> فعالیتهای بازرگانی</a:t>
                      </a: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b="1" spc="-15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B Nazanin" pitchFamily="2" charset="-78"/>
                        </a:rPr>
                        <a:t>صورتحساب خالص داراییهای دولت</a:t>
                      </a:r>
                      <a:endParaRPr lang="fa-IR" sz="1800" b="1" spc="-15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cs typeface="B Nazanin" pitchFamily="2" charset="-78"/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89707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7264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داراییهای سرمایه‎ای حساب مستقل وجوه امانی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صورتحساب خالص داراییها</a:t>
                      </a:r>
                    </a:p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0" marR="0" anchor="ctr" anchorCtr="1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ارائه نمی شود</a:t>
                      </a: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0"/>
            <a:r>
              <a:rPr lang="fa-I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انواع داراییهای سرمایه ای :</a:t>
            </a:r>
            <a:endParaRPr lang="fa-IR" sz="4000" dirty="0">
              <a:solidFill>
                <a:srgbClr val="FFFF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3600" dirty="0" smtClean="0">
                <a:solidFill>
                  <a:srgbClr val="FF0000"/>
                </a:solidFill>
              </a:rPr>
              <a:t>داراییهای زیر بنایی : </a:t>
            </a:r>
            <a:endParaRPr lang="fa-IR" sz="36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سد ها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جاده ها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تونلها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پلها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شبکه آبرسانی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شبکه های روشنایی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سیستم آب و فاضلاب 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داراییهای بلندمدتی که غیر منقول بوده و به صورت معمول عمر آن بیش از اغلب داراییهای سرمایه‏ای می باشد .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69280"/>
            <a:ext cx="4041775" cy="4531520"/>
          </a:xfrm>
        </p:spPr>
        <p:txBody>
          <a:bodyPr>
            <a:normAutofit lnSpcReduction="10000"/>
          </a:bodyPr>
          <a:lstStyle/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زمین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آماده سازی زمین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ساختمان 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تعمیرات اساسی ساختمان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وسائط نقلیه 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ماشین آلات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تجهیزات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آثار هنری و تاریخی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داراییهای زیر بنایی</a:t>
            </a:r>
          </a:p>
          <a:p>
            <a:pPr algn="justLow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سایر داراییهای مشهود و غیر مشهود که دارای </a:t>
            </a: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عمر مفید بیش از یکسال </a:t>
            </a: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می باشنند</a:t>
            </a:r>
          </a:p>
          <a:p>
            <a:pPr algn="justLow"/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5" grpId="1" build="p"/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saah" pitchFamily="34" charset="0"/>
                <a:cs typeface="B Titr" pitchFamily="2" charset="-78"/>
              </a:rPr>
              <a:t>ارزیابی دارایی های سرمایه‎ای : </a:t>
            </a:r>
            <a:endParaRPr lang="fa-I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saah" pitchFamily="34" charset="0"/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341120"/>
          </a:xfrm>
        </p:spPr>
        <p:txBody>
          <a:bodyPr>
            <a:normAutofit/>
          </a:bodyPr>
          <a:lstStyle/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خرید ← بهای خرید +هزینه های جانبی استقرار</a:t>
            </a: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اهدایی← ارزش منصفانه + هزینه های جانبی 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29844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40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Utsaah" pitchFamily="34" charset="0"/>
              <a:ea typeface="+mj-ea"/>
              <a:cs typeface="B Titr" pitchFamily="2" charset="-78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9600" y="4215880"/>
            <a:ext cx="8229600" cy="13411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lang="fa-IR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lang="fa-IR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85800"/>
          </a:xfrm>
        </p:spPr>
        <p:txBody>
          <a:bodyPr>
            <a:noAutofit/>
          </a:bodyPr>
          <a:lstStyle/>
          <a:p>
            <a:pPr algn="ctr"/>
            <a:r>
              <a:rPr lang="fa-IR" sz="3600" b="1" dirty="0" smtClean="0">
                <a:ln w="50800"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B Zar" pitchFamily="2" charset="-78"/>
              </a:rPr>
              <a:t>اصل حسابداری بدهیهای بلند مدت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04801" y="1394695"/>
          <a:ext cx="8839199" cy="53949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006441"/>
                <a:gridCol w="2480380"/>
                <a:gridCol w="2352378"/>
              </a:tblGrid>
              <a:tr h="680216">
                <a:tc>
                  <a:txBody>
                    <a:bodyPr/>
                    <a:lstStyle/>
                    <a:p>
                      <a:pPr algn="ctr" rtl="1"/>
                      <a:r>
                        <a:rPr lang="fa-IR" sz="40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شرح</a:t>
                      </a:r>
                      <a:endParaRPr lang="fa-IR" sz="40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صورتهای مالی مستقل</a:t>
                      </a:r>
                      <a:endParaRPr lang="fa-IR" sz="24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صورتهای مالی جامع</a:t>
                      </a:r>
                      <a:endParaRPr lang="fa-IR" sz="24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330857">
                <a:tc>
                  <a:txBody>
                    <a:bodyPr/>
                    <a:lstStyle/>
                    <a:p>
                      <a:pPr marL="0" algn="justLow" rtl="1" eaLnBrk="1" latinLnBrk="0" hangingPunct="1"/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بدهیهای بلند مدت حساب مستقل وجوه دولتی</a:t>
                      </a:r>
                      <a:endParaRPr kumimoji="0" lang="fa-IR" sz="26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   ارائه نمی شود</a:t>
                      </a: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ستون فعالیتهای دولتی </a:t>
                      </a:r>
                    </a:p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 جامع خالص داراییهای دولت</a:t>
                      </a:r>
                    </a:p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0" marR="0" anchor="b" anchorCtr="1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54895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390006"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بدهیهای بلند مدت حساب مستقل وجوه سرمایه‎ای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  ارائه می شود</a:t>
                      </a:r>
                    </a:p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ستون فعالیتهای بازرگانی</a:t>
                      </a:r>
                    </a:p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صورتحساب خالص داراییهای دولت</a:t>
                      </a: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54895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123835"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بدهیهای بلند مدت حساب مستقل وجوه امانی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صورتحساب خالص داراییها</a:t>
                      </a:r>
                    </a:p>
                    <a:p>
                      <a:pPr algn="ctr" rtl="1"/>
                      <a:endParaRPr lang="fa-IR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0" marR="0" anchor="ctr" anchorCtr="1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 ارائه نمی شود</a:t>
                      </a: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743712"/>
          </a:xfrm>
        </p:spPr>
        <p:txBody>
          <a:bodyPr>
            <a:noAutofit/>
          </a:bodyPr>
          <a:lstStyle/>
          <a:p>
            <a:pPr algn="justLow"/>
            <a:r>
              <a:rPr lang="fa-IR" sz="3400" b="1" spc="-300" dirty="0" smtClean="0">
                <a:ln w="5080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B Zar" pitchFamily="2" charset="-78"/>
              </a:rPr>
              <a:t>اصل معیار اندازه گیری و مبنای حسابداری صورتهای‌ مالی‎جامع‎دولت</a:t>
            </a:r>
            <a:endParaRPr lang="fa-IR" sz="3400" spc="-3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45161" y="1447802"/>
          <a:ext cx="8041639" cy="5120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56342"/>
                <a:gridCol w="2757805"/>
                <a:gridCol w="1527492"/>
              </a:tblGrid>
              <a:tr h="380998">
                <a:tc>
                  <a:txBody>
                    <a:bodyPr/>
                    <a:lstStyle/>
                    <a:p>
                      <a:pPr algn="ctr" rtl="1"/>
                      <a:r>
                        <a:rPr kumimoji="0" lang="fa-IR" sz="22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شرح</a:t>
                      </a:r>
                      <a:endParaRPr kumimoji="0" lang="fa-IR" sz="22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1" eaLnBrk="1" latinLnBrk="0" hangingPunct="1"/>
                      <a:r>
                        <a:rPr kumimoji="0" lang="fa-IR" sz="22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معیار اندازه گیری </a:t>
                      </a:r>
                      <a:endParaRPr kumimoji="0" lang="fa-IR" sz="22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fa-IR" sz="22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مبنا</a:t>
                      </a:r>
                      <a:endParaRPr kumimoji="0" lang="fa-IR" sz="22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97790">
                <a:tc>
                  <a:txBody>
                    <a:bodyPr/>
                    <a:lstStyle/>
                    <a:p>
                      <a:pPr rtl="1"/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صورتهای جامع 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جریان منابع اقتصادی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تعهدی کامل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97790">
                <a:tc gridSpan="3">
                  <a:txBody>
                    <a:bodyPr/>
                    <a:lstStyle/>
                    <a:p>
                      <a:pPr algn="ctr" rtl="1"/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966061">
                <a:tc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صورتهای مالی حساب مستقل وجوه دولتی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جریان منابع مالی</a:t>
                      </a: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تعهدی تعدیل شده</a:t>
                      </a:r>
                    </a:p>
                    <a:p>
                      <a:pPr algn="ctr"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40963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/>
                    </a:p>
                  </a:txBody>
                  <a:tcPr/>
                </a:tc>
              </a:tr>
              <a:tr h="96606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صورتهای مالی حساب مستقل وجوه سرمایه ای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جریان منابع اقتصادی</a:t>
                      </a:r>
                    </a:p>
                    <a:p>
                      <a:pPr algn="ctr" rtl="1"/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تعهدی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40963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fa-IR"/>
                    </a:p>
                  </a:txBody>
                  <a:tcPr/>
                </a:tc>
              </a:tr>
              <a:tr h="96606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صورتهای مالی حساب مستقل وجوه امانی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جریان منابع اقتصادی</a:t>
                      </a:r>
                    </a:p>
                    <a:p>
                      <a:pPr algn="ctr"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تعهدی</a:t>
                      </a:r>
                      <a:endParaRPr kumimoji="0" lang="fa-IR" sz="2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اصل بودجه بندی و کنترل :</a:t>
            </a:r>
            <a:endParaRPr lang="fa-I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8229600" cy="44348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الف ) </a:t>
            </a:r>
            <a:r>
              <a:rPr lang="fa-I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هریک از واحد های دولتی باید یک بودجه سالانه تنظیم نماید .</a:t>
            </a:r>
          </a:p>
          <a:p>
            <a:pPr>
              <a:buNone/>
            </a:pPr>
            <a:endParaRPr lang="fa-IR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None/>
            </a:pPr>
            <a:r>
              <a:rPr lang="fa-IR" sz="2800" b="1" kern="1500" spc="1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ب</a:t>
            </a: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)  </a:t>
            </a:r>
            <a:r>
              <a:rPr lang="fa-IR" sz="28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سیستم حسابداری باید مبنایی برای کنترل بودجه مصوب فراهم نماید .</a:t>
            </a:r>
          </a:p>
          <a:p>
            <a:pPr>
              <a:buNone/>
            </a:pPr>
            <a:endParaRPr lang="fa-IR" sz="28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justLow">
              <a:buNone/>
            </a:pPr>
            <a:r>
              <a:rPr lang="fa-IR" sz="2800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ج ) </a:t>
            </a:r>
            <a:r>
              <a:rPr lang="fa-IR" sz="28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در بودجه ، حسابها و گزارشهای مالی هریک از حسابهای مستقل باید </a:t>
            </a:r>
            <a:r>
              <a:rPr lang="fa-IR" sz="2800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اصطلاحات</a:t>
            </a:r>
            <a:r>
              <a:rPr lang="fa-IR" sz="28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 و طبقه بندیهای متداول مورد استفاده قرار گیرد .</a:t>
            </a:r>
          </a:p>
          <a:p>
            <a:pPr>
              <a:buNone/>
            </a:pPr>
            <a:endParaRPr lang="fa-IR" sz="28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None/>
            </a:pPr>
            <a:endParaRPr lang="fa-IR" sz="28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ضرورت بودجه بندی و کنترل بودجه ای :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بودجه بیان رسمی سیاستهای مالی بوده </a:t>
            </a:r>
          </a:p>
          <a:p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بودجه برنامه مالی و بیان مقاصد مالی بوده</a:t>
            </a:r>
          </a:p>
          <a:p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بودجه ابزار کنترل قانونی است </a:t>
            </a:r>
          </a:p>
          <a:p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بودجه مبنایی برای ارزیابی عملکرد فراهم می نماید</a:t>
            </a:r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>
            <a:normAutofit/>
          </a:bodyPr>
          <a:lstStyle/>
          <a:p>
            <a:pPr algn="r"/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اصل تامین اعتبار و ایجاد تعهد :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B Titr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33400" y="1371600"/>
            <a:ext cx="8153400" cy="4983325"/>
          </a:xfrm>
        </p:spPr>
        <p:txBody>
          <a:bodyPr>
            <a:normAutofit/>
          </a:bodyPr>
          <a:lstStyle/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اعتبار</a:t>
            </a:r>
            <a:r>
              <a:rPr lang="fa-IR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مصوب : </a:t>
            </a:r>
            <a:r>
              <a:rPr lang="fa-IR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یک اجازه کلی قانونی است که از طرف </a:t>
            </a:r>
            <a:r>
              <a:rPr lang="fa-IR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قوه مقننه</a:t>
            </a:r>
            <a:r>
              <a:rPr lang="fa-IR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به </a:t>
            </a:r>
            <a:r>
              <a:rPr lang="fa-IR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قوه مجریه </a:t>
            </a:r>
            <a:r>
              <a:rPr lang="fa-IR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یک کشور داده می شود تا کالا وخدماتی مورد نیاز برای تحقق هدفهای معین راخریداری نماید .</a:t>
            </a:r>
            <a:endParaRPr lang="fa-IR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تخصیص اعتبار :</a:t>
            </a:r>
            <a:r>
              <a:rPr lang="fa-IR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اجازه‎ای است که </a:t>
            </a:r>
            <a:r>
              <a:rPr lang="fa-IR" sz="3200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دولت</a:t>
            </a:r>
            <a:r>
              <a:rPr lang="fa-IR" sz="32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fa-I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به واحدهای تابعه خود می دهد تا از تمام یا قسمتی از از اعتبارات مصوب بودجه کل کشور که قبلاً به تصویب قوه مقننه رسیده است ، استفاده نمایند .</a:t>
            </a:r>
            <a:endParaRPr lang="fa-IR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تامین اعتبار : </a:t>
            </a:r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یعنی « اختصاص دادن تمام یا قسمتی از </a:t>
            </a:r>
            <a:r>
              <a:rPr lang="fa-I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اعتبار تخصیص یافته </a:t>
            </a:r>
            <a:r>
              <a:rPr lang="fa-I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برای هزینه معین » .</a:t>
            </a:r>
          </a:p>
          <a:p>
            <a:pPr algn="justLow"/>
            <a:endParaRPr lang="fa-IR" dirty="0" smtClean="0">
              <a:solidFill>
                <a:schemeClr val="bg1"/>
              </a:solidFill>
              <a:cs typeface="B Nazanin" pitchFamily="2" charset="-78"/>
            </a:endParaRPr>
          </a:p>
          <a:p>
            <a:pPr algn="justLow"/>
            <a:endParaRPr lang="fa-IR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3581400"/>
            <a:ext cx="8153400" cy="2773525"/>
          </a:xfrm>
        </p:spPr>
        <p:txBody>
          <a:bodyPr>
            <a:normAutofit/>
          </a:bodyPr>
          <a:lstStyle/>
          <a:p>
            <a:pPr algn="justLow">
              <a:lnSpc>
                <a:spcPct val="150000"/>
              </a:lnSpc>
            </a:pPr>
            <a:r>
              <a:rPr lang="fa-IR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در برخی دیگر از کشور‌ها تامین اعتبار با استفاده از روش </a:t>
            </a:r>
            <a:r>
              <a:rPr lang="fa-IR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ثبت حسابداری دوطرفه </a:t>
            </a:r>
            <a:r>
              <a:rPr lang="fa-IR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 به وسیله ثبت و نگهداری حسابهای بودجه ای صورت می گیرد  .</a:t>
            </a:r>
          </a:p>
          <a:p>
            <a:pPr algn="justLow">
              <a:lnSpc>
                <a:spcPct val="150000"/>
              </a:lnSpc>
            </a:pPr>
            <a:r>
              <a:rPr lang="fa-IR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یعنی علاوه بر حسابهای عادی مانند داراییها و بدهیها و هزینه ها و . . .  ، از یکسری حسابهای بودجه ای نیز استفاده می شود .</a:t>
            </a:r>
            <a:endParaRPr lang="fa-IR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1143000"/>
            <a:ext cx="8153400" cy="2286000"/>
          </a:xfrm>
        </p:spPr>
        <p:txBody>
          <a:bodyPr/>
          <a:lstStyle/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در برخی از کشور‎ها از جمله ایران اعتبارات مصوب ، تخصیص‎یافته و تعهدات قطعی نشده ، هزینه ها و سایر پرداختها در دفاتر آماری که به </a:t>
            </a: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دفتر تامین اعتبار </a:t>
            </a: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موسوم است ثبت و کنترل می شود .</a:t>
            </a:r>
          </a:p>
          <a:p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72312"/>
          </a:xfrm>
        </p:spPr>
        <p:txBody>
          <a:bodyPr tIns="0" bIns="182880">
            <a:noAutofit/>
          </a:bodyPr>
          <a:lstStyle/>
          <a:p>
            <a:pPr algn="ctr"/>
            <a:r>
              <a:rPr lang="fa-IR" sz="2800" b="1" dirty="0" smtClean="0">
                <a:ln w="50800"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B Zar" pitchFamily="2" charset="-78"/>
              </a:rPr>
              <a:t>اصل طبقه بندی حساب وجوه انتقالی ، درآمد، مخارج ، هزینه 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28600" y="1142999"/>
          <a:ext cx="8686800" cy="57003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462250"/>
                <a:gridCol w="1141616"/>
                <a:gridCol w="4082934"/>
              </a:tblGrid>
              <a:tr h="685801">
                <a:tc>
                  <a:txBody>
                    <a:bodyPr/>
                    <a:lstStyle/>
                    <a:p>
                      <a:pPr algn="ctr" rtl="1"/>
                      <a:r>
                        <a:rPr lang="fa-IR" sz="40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شرح</a:t>
                      </a:r>
                      <a:endParaRPr lang="fa-IR" sz="4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40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40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32033">
                <a:tc rowSpan="2">
                  <a:txBody>
                    <a:bodyPr/>
                    <a:lstStyle/>
                    <a:p>
                      <a:pPr algn="justLow" rtl="1"/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حساب مستقل وجوه دولتی</a:t>
                      </a:r>
                      <a:endParaRPr kumimoji="0" lang="fa-IR" sz="26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</a:t>
                      </a:r>
                      <a:r>
                        <a:rPr kumimoji="0" lang="fa-IR" sz="2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درآمد</a:t>
                      </a:r>
                      <a:endParaRPr kumimoji="0" lang="fa-IR" sz="2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برحسب نوع حسابهای مستقل و منابع درآمد</a:t>
                      </a:r>
                      <a:endParaRPr kumimoji="0" lang="fa-IR" sz="26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883825">
                <a:tc vMerge="1">
                  <a:txBody>
                    <a:bodyPr/>
                    <a:lstStyle/>
                    <a:p>
                      <a:pPr algn="justLow" rtl="1"/>
                      <a:endParaRPr lang="fa-IR" sz="2400" b="1" spc="-15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</a:t>
                      </a:r>
                      <a:r>
                        <a:rPr kumimoji="0" lang="fa-IR" sz="2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مخارج</a:t>
                      </a:r>
                      <a:endParaRPr kumimoji="0" lang="fa-IR" sz="2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R="0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برحسب نوع حسابهای مستقل ، برنامه ها</a:t>
                      </a:r>
                    </a:p>
                  </a:txBody>
                  <a:tcPr marR="0" marB="0" anchor="ctr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803477">
                <a:tc rowSpan="2"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حساب مستقل وجوه سرمایه‎ای</a:t>
                      </a: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Low" rtl="1" eaLnBrk="1" latinLnBrk="0" hangingPunct="1"/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</a:t>
                      </a:r>
                      <a:r>
                        <a:rPr kumimoji="0" lang="fa-IR" sz="2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درآمد</a:t>
                      </a:r>
                      <a:endParaRPr kumimoji="0" lang="fa-IR" sz="2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برحسب منابع درآمد</a:t>
                      </a:r>
                    </a:p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716399">
                <a:tc vMerge="1">
                  <a:txBody>
                    <a:bodyPr/>
                    <a:lstStyle/>
                    <a:p>
                      <a:pPr marL="0" algn="justLow" rtl="1" eaLnBrk="1" latinLnBrk="0" hangingPunct="1"/>
                      <a:endParaRPr kumimoji="0" lang="fa-IR" sz="2400" b="1" kern="1200" spc="-15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Low" rtl="1" eaLnBrk="1" latinLnBrk="0" hangingPunct="1"/>
                      <a:r>
                        <a:rPr kumimoji="0" lang="fa-IR" sz="2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   هزینه </a:t>
                      </a:r>
                      <a:endParaRPr kumimoji="0" lang="fa-IR" sz="2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برحسب  وظایف یا فعالیتها</a:t>
                      </a:r>
                      <a:endParaRPr kumimoji="0" lang="fa-IR" sz="26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0" marR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932033">
                <a:tc gridSpan="3"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6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وجوه انتقالی باید در صورتهای مالی اساسی به صورت جدا از درآمدها ، هزینه ها  و مخارج طبقه بندی شوند .</a:t>
                      </a:r>
                    </a:p>
                  </a:txBody>
                  <a:tcPr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>
            <a:normAutofit fontScale="90000"/>
          </a:bodyPr>
          <a:lstStyle/>
          <a:p>
            <a:pPr algn="r"/>
            <a:r>
              <a:rPr lang="fa-I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رئوس گزارش مالی جامع سالانه :</a:t>
            </a:r>
            <a:endParaRPr lang="fa-I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724400"/>
          </a:xfrm>
        </p:spPr>
        <p:txBody>
          <a:bodyPr>
            <a:normAutofit/>
          </a:bodyPr>
          <a:lstStyle/>
          <a:p>
            <a:r>
              <a:rPr lang="fa-I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بخش مقدمه </a:t>
            </a:r>
          </a:p>
          <a:p>
            <a:endParaRPr lang="fa-IR" dirty="0" smtClean="0">
              <a:solidFill>
                <a:srgbClr val="7030A0"/>
              </a:solidFill>
            </a:endParaRPr>
          </a:p>
          <a:p>
            <a:endParaRPr lang="fa-IR" dirty="0" smtClean="0">
              <a:solidFill>
                <a:srgbClr val="7030A0"/>
              </a:solidFill>
            </a:endParaRPr>
          </a:p>
          <a:p>
            <a:endParaRPr lang="fa-IR" dirty="0" smtClean="0">
              <a:solidFill>
                <a:srgbClr val="7030A0"/>
              </a:solidFill>
            </a:endParaRPr>
          </a:p>
          <a:p>
            <a:r>
              <a:rPr lang="fa-I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بخش مالی</a:t>
            </a:r>
          </a:p>
          <a:p>
            <a:endParaRPr lang="fa-IR" dirty="0" smtClean="0">
              <a:solidFill>
                <a:srgbClr val="7030A0"/>
              </a:solidFill>
            </a:endParaRPr>
          </a:p>
          <a:p>
            <a:endParaRPr lang="fa-IR" dirty="0" smtClean="0">
              <a:solidFill>
                <a:srgbClr val="7030A0"/>
              </a:solidFill>
            </a:endParaRPr>
          </a:p>
          <a:p>
            <a:endParaRPr lang="fa-IR" dirty="0" smtClean="0">
              <a:solidFill>
                <a:srgbClr val="7030A0"/>
              </a:solidFill>
            </a:endParaRPr>
          </a:p>
          <a:p>
            <a:r>
              <a:rPr lang="fa-I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جداول آماری</a:t>
            </a:r>
          </a:p>
        </p:txBody>
      </p:sp>
      <p:sp>
        <p:nvSpPr>
          <p:cNvPr id="4" name="Right Brace 3"/>
          <p:cNvSpPr/>
          <p:nvPr/>
        </p:nvSpPr>
        <p:spPr>
          <a:xfrm>
            <a:off x="6781800" y="2286000"/>
            <a:ext cx="457200" cy="31242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2362200"/>
            <a:ext cx="7010400" cy="30480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گزارش حسابرس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تجزیه تحلیل مدیریت(مقایسه نتایج ساال جاری با دوره قبل ، تجزیه و تحلیل انحرافات)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صورت های مالی اساسی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اطلاعات اضافی موردنیازغیر از تجزیه و تحلیل مدیریت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fa-I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صورتهای مالی ترکیبی و جداگانه حسابهای ‎مستقل و جداول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rot="10800000">
            <a:off x="6324600" y="18288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ontent Placeholder 2"/>
          <p:cNvSpPr txBox="1">
            <a:spLocks/>
          </p:cNvSpPr>
          <p:nvPr/>
        </p:nvSpPr>
        <p:spPr>
          <a:xfrm>
            <a:off x="228600" y="1600200"/>
            <a:ext cx="5943600" cy="7620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lang="fa-I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نمودارها ، نامه ای از مدیریت اجرایی ، شرحی از وضعیت و شرایط مالی واحد گزارشگر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صورتهای مالی اساسی: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  <a:hlinkClick r:id="rId3" action="ppaction://hlinksldjump"/>
              </a:rPr>
              <a:t>صورتهای مالی جامع</a:t>
            </a:r>
          </a:p>
          <a:p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  <a:hlinkClick r:id="rId3" action="ppaction://hlinksldjump"/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  <a:hlinkClick r:id="rId3" action="ppaction://hlinksldjump"/>
              </a:rPr>
              <a:t>صورتهای مالی حسابهای مستقل</a:t>
            </a:r>
            <a:endParaRPr lang="fa-I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endParaRPr lang="fa-I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  <a:hlinkClick r:id="rId3" action="ppaction://hlinksldjump"/>
              </a:rPr>
              <a:t>یادداشتهای همراه صورتهای مالی</a:t>
            </a:r>
          </a:p>
          <a:p>
            <a:endParaRPr lang="fa-I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5486400" y="2057400"/>
            <a:ext cx="466531" cy="12954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95400" y="2133600"/>
            <a:ext cx="4267199" cy="12954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fa-I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 صورت خالص داراییها</a:t>
            </a:r>
          </a:p>
          <a:p>
            <a:pPr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endParaRPr lang="fa-I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fa-I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itchFamily="2" charset="-78"/>
              </a:rPr>
              <a:t> صورت فعالیتها</a:t>
            </a:r>
          </a:p>
          <a:p>
            <a:pPr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endParaRPr lang="fa-I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  <a:p>
            <a:pPr>
              <a:buClr>
                <a:schemeClr val="bg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endParaRPr lang="fa-I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Za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  <a:solidFill>
            <a:srgbClr val="C00000"/>
          </a:solidFill>
        </p:spPr>
        <p:txBody>
          <a:bodyPr/>
          <a:lstStyle/>
          <a:p>
            <a:pPr algn="r"/>
            <a:r>
              <a:rPr lang="fa-IR" dirty="0" smtClean="0">
                <a:solidFill>
                  <a:srgbClr val="FFFF00"/>
                </a:solidFill>
                <a:cs typeface="B Koodak" pitchFamily="2" charset="-78"/>
              </a:rPr>
              <a:t>صورتهای جامع مالی دولت باید :</a:t>
            </a:r>
            <a:endParaRPr lang="fa-IR" dirty="0">
              <a:solidFill>
                <a:srgbClr val="FFFF00"/>
              </a:solidFill>
              <a:cs typeface="B Koodak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8229600" cy="4434840"/>
          </a:xfrm>
        </p:spPr>
        <p:txBody>
          <a:bodyPr>
            <a:normAutofit/>
          </a:bodyPr>
          <a:lstStyle/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اطلاعات مربوط به کل دولت را بدون توجه به انواع و نمایش جداگانه حسابهای مستقل ، گزارش نماید.</a:t>
            </a:r>
          </a:p>
          <a:p>
            <a:pPr>
              <a:lnSpc>
                <a:spcPct val="15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اطلاعات مربوط به فعالیتهای امانی را حذف نماید .</a:t>
            </a:r>
          </a:p>
          <a:p>
            <a:pPr>
              <a:lnSpc>
                <a:spcPct val="15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دولت و واحدهای تابعه آن از یکدیگر تفکیک شوند.</a:t>
            </a:r>
          </a:p>
          <a:p>
            <a:pPr>
              <a:lnSpc>
                <a:spcPct val="16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فعالیتهای از نوع دولتی را از نوع بازرگانی تفکیک نماید .</a:t>
            </a:r>
          </a:p>
          <a:p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کلیه داراییها ، بدهیها ، درآمدها ، هزینه ها ، عایدات و زیانها را بر اساس معیار جریان منابع اقتصادی اندازه گیری و بر مبنای حسابداری تعهدی کامل ، گزارش نماید </a:t>
            </a:r>
            <a:r>
              <a:rPr lang="fa-IR" dirty="0" smtClean="0">
                <a:solidFill>
                  <a:schemeClr val="bg1"/>
                </a:solidFill>
                <a:cs typeface="B Nazanin" pitchFamily="2" charset="-78"/>
              </a:rPr>
              <a:t>.</a:t>
            </a: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457200"/>
            <a:ext cx="5638800" cy="743712"/>
          </a:xfrm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صورتهای مالی حسابهای مستقل :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19200"/>
            <a:ext cx="4800600" cy="1447800"/>
          </a:xfrm>
        </p:spPr>
        <p:txBody>
          <a:bodyPr>
            <a:normAutofit lnSpcReduction="10000"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ترازنامه </a:t>
            </a:r>
          </a:p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صورتحساب درآمد</a:t>
            </a:r>
          </a:p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صورتحساب مخارج </a:t>
            </a:r>
          </a:p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صورتحساب تغییرات در مازاد تخصیص نیافته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676400" y="1752600"/>
            <a:ext cx="7239000" cy="426720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حسابهای مستقل وجوه دولتی : 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a-I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B Nazanin" pitchFamily="2" charset="-78"/>
            </a:endParaRP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lang="fa-IR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lang="fa-IR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حسابهای مستقل وجوه سرمایه ای :</a:t>
            </a: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حسابهای مستقل وجوه امانی : </a:t>
            </a: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5" name="Right Brace 4"/>
          <p:cNvSpPr/>
          <p:nvPr/>
        </p:nvSpPr>
        <p:spPr>
          <a:xfrm>
            <a:off x="4724400" y="1219200"/>
            <a:ext cx="304800" cy="1371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8600" y="2667000"/>
            <a:ext cx="4648200" cy="17526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 ترازنامه 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صورتحساب درآمد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صورتحساب هزینه 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صورتحساب تغییرات در خالص داراییهای حساب مستقل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صورتحساب جریانات نقدی</a:t>
            </a:r>
            <a:endParaRPr kumimoji="0" lang="fa-IR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B Nazanin" pitchFamily="2" charset="-78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4724400" y="2667000"/>
            <a:ext cx="304800" cy="1752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8600" y="4724400"/>
            <a:ext cx="4648200" cy="12192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صورتحساب خالص داراییهای وجوه امانی</a:t>
            </a:r>
            <a:endParaRPr kumimoji="0" lang="fa-I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B Nazanin" pitchFamily="2" charset="-78"/>
            </a:endParaRP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a-I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B Nazanin" pitchFamily="2" charset="-78"/>
            </a:endParaRP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B Nazanin" pitchFamily="2" charset="-78"/>
              </a:rPr>
              <a:t>صورتحساب تغییرات در خالص داراییهای وجوه امانی</a:t>
            </a:r>
          </a:p>
        </p:txBody>
      </p:sp>
      <p:sp>
        <p:nvSpPr>
          <p:cNvPr id="9" name="Right Brace 8"/>
          <p:cNvSpPr/>
          <p:nvPr/>
        </p:nvSpPr>
        <p:spPr>
          <a:xfrm>
            <a:off x="4724400" y="4495800"/>
            <a:ext cx="381000" cy="1676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ectangle 9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جداول آماری </a:t>
            </a:r>
            <a:r>
              <a:rPr lang="fa-I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r" pitchFamily="2" charset="-78"/>
              </a:rPr>
              <a:t>:</a:t>
            </a:r>
            <a:endParaRPr lang="fa-I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r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81000" y="1828800"/>
            <a:ext cx="8305800" cy="4434840"/>
          </a:xfrm>
        </p:spPr>
        <p:txBody>
          <a:bodyPr>
            <a:normAutofit/>
          </a:bodyPr>
          <a:lstStyle/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جداول آماری اطلاعات مقایسه ای چند دوره مالی را معمولاً 10 سال یا بیشتر را ارائه می دهند . همچنین حاوی اطلاعاتی غیر از اطلاعات حسابداری است مانند : اطلاعات جمعیتی و اقتصادی ، نرخ مالیات و ... 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0" y="6172200"/>
            <a:ext cx="914400" cy="6858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بازگشت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04088"/>
            <a:ext cx="8839200" cy="1200912"/>
          </a:xfrm>
        </p:spPr>
        <p:txBody>
          <a:bodyPr>
            <a:noAutofit/>
          </a:bodyPr>
          <a:lstStyle/>
          <a:p>
            <a:pPr algn="justLow"/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ضرورت تدوین استاندارد‎های ملی حسابداری و حسابرسی دولتی و غیر انتفاعی :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B Titr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0" y="1920085"/>
            <a:ext cx="8915400" cy="4434840"/>
          </a:xfrm>
        </p:spPr>
        <p:txBody>
          <a:bodyPr>
            <a:normAutofit/>
          </a:bodyPr>
          <a:lstStyle/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حسابرسان ، استانداردهای حسابداری مصوب مراجع صلاحیتدار حرفه ای یا قانونی را به عنوان معیاری برای قضاوت در مورد صورتهای مالی واحدهای تحت حسابرسی مورد استفاده قرار میدهند .</a:t>
            </a:r>
          </a:p>
          <a:p>
            <a:pPr algn="justLow">
              <a:lnSpc>
                <a:spcPct val="150000"/>
              </a:lnSpc>
            </a:pPr>
            <a:r>
              <a:rPr lang="fa-I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بنابراین فقدان استانداردهای حسابدای مصوب در هر کشوری نه تنها موجب   بلا تکلیفی حسابداران و تهیه کنندگان گزارشهای مالی می شود بلکه قضاوت حسابرسان نسبت به صورتهای مالی را نیز با اشکال مواجه می نماید .</a:t>
            </a:r>
            <a:endParaRPr lang="fa-I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2393</TotalTime>
  <Words>1910</Words>
  <Application>Microsoft Office PowerPoint</Application>
  <PresentationFormat>On-screen Show (4:3)</PresentationFormat>
  <Paragraphs>324</Paragraphs>
  <Slides>35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Flow</vt:lpstr>
      <vt:lpstr>بنام خدا</vt:lpstr>
      <vt:lpstr>PowerPoint Presentation</vt:lpstr>
      <vt:lpstr>چارچوب نظری :</vt:lpstr>
      <vt:lpstr>مفهوم مسئولیت پاسخگویی :</vt:lpstr>
      <vt:lpstr>وظایف مسئولیت پاسخگوئی:</vt:lpstr>
      <vt:lpstr>خط‎مشی و نظارت بر امورمالی کشور توسط اصول 51 تا 55 قانون اساسی ترسیم می شود که به شرح زیر می باشند :</vt:lpstr>
      <vt:lpstr>گزارش تفریغ بودجه :</vt:lpstr>
      <vt:lpstr>PowerPoint Presentation</vt:lpstr>
      <vt:lpstr>PowerPoint Presentation</vt:lpstr>
      <vt:lpstr>PowerPoint Presentation</vt:lpstr>
      <vt:lpstr>اصول اساسی حسابداری دولتی:</vt:lpstr>
      <vt:lpstr>اصل قابلیتهای حسابداری وگزارشگری:              یک سیستم حسابداری دولتی باید موارد زیر را امکانپذیر سازد :</vt:lpstr>
      <vt:lpstr>PowerPoint Presentation</vt:lpstr>
      <vt:lpstr>بنابراین ایجاد یک حساب مستقل مستلزم تحقق 2 شرط زیر می باشد :</vt:lpstr>
      <vt:lpstr>انواع حسابهای مستقل :</vt:lpstr>
      <vt:lpstr> 1.انواع حساب مستقل وجوه دولتی :</vt:lpstr>
      <vt:lpstr> 2.انواع حساب مستقل وجوه سرمایه ای :</vt:lpstr>
      <vt:lpstr>3.انواع حساب مستقل وجوه امانی :  </vt:lpstr>
      <vt:lpstr>اصل تعداد حسابهای مستقل :</vt:lpstr>
      <vt:lpstr>اصل گزارشگری داراییهای سرمایه‏ای(اصل حسابداری داراییهای ثابت ) </vt:lpstr>
      <vt:lpstr>انواع داراییهای سرمایه ای :</vt:lpstr>
      <vt:lpstr>ارزیابی دارایی های سرمایه‎ای : </vt:lpstr>
      <vt:lpstr>اصل حسابداری بدهیهای بلند مدت</vt:lpstr>
      <vt:lpstr>اصل معیار اندازه گیری و مبنای حسابداری صورتهای‌ مالی‎جامع‎دولت</vt:lpstr>
      <vt:lpstr>اصل بودجه بندی و کنترل :</vt:lpstr>
      <vt:lpstr>ضرورت بودجه بندی و کنترل بودجه ای :</vt:lpstr>
      <vt:lpstr>اصل تامین اعتبار و ایجاد تعهد :</vt:lpstr>
      <vt:lpstr>PowerPoint Presentation</vt:lpstr>
      <vt:lpstr>اصل طبقه بندی حساب وجوه انتقالی ، درآمد، مخارج ، هزینه </vt:lpstr>
      <vt:lpstr>رئوس گزارش مالی جامع سالانه :</vt:lpstr>
      <vt:lpstr>صورتهای مالی اساسی:</vt:lpstr>
      <vt:lpstr>صورتهای جامع مالی دولت باید :</vt:lpstr>
      <vt:lpstr>صورتهای مالی حسابهای مستقل :</vt:lpstr>
      <vt:lpstr>جداول آماری :</vt:lpstr>
      <vt:lpstr>ضرورت تدوین استاندارد‎های ملی حسابداری و حسابرسی دولتی و غیر انتفاعی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مبانی نظری حسابداری و  گزارشگری مالی دولتی</dc:title>
  <dc:creator>persian tools</dc:creator>
  <cp:lastModifiedBy>Windows User</cp:lastModifiedBy>
  <cp:revision>90</cp:revision>
  <dcterms:created xsi:type="dcterms:W3CDTF">2011-12-24T21:28:25Z</dcterms:created>
  <dcterms:modified xsi:type="dcterms:W3CDTF">2020-05-29T02:06:28Z</dcterms:modified>
</cp:coreProperties>
</file>