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48"/>
  </p:notesMasterIdLst>
  <p:sldIdLst>
    <p:sldId id="319" r:id="rId2"/>
    <p:sldId id="263" r:id="rId3"/>
    <p:sldId id="264" r:id="rId4"/>
    <p:sldId id="265" r:id="rId5"/>
    <p:sldId id="266" r:id="rId6"/>
    <p:sldId id="267" r:id="rId7"/>
    <p:sldId id="257" r:id="rId8"/>
    <p:sldId id="258" r:id="rId9"/>
    <p:sldId id="259" r:id="rId10"/>
    <p:sldId id="283" r:id="rId11"/>
    <p:sldId id="284" r:id="rId12"/>
    <p:sldId id="260" r:id="rId13"/>
    <p:sldId id="262" r:id="rId14"/>
    <p:sldId id="261" r:id="rId15"/>
    <p:sldId id="281" r:id="rId16"/>
    <p:sldId id="282" r:id="rId17"/>
    <p:sldId id="268" r:id="rId18"/>
    <p:sldId id="269" r:id="rId19"/>
    <p:sldId id="270" r:id="rId20"/>
    <p:sldId id="295" r:id="rId21"/>
    <p:sldId id="299" r:id="rId22"/>
    <p:sldId id="271" r:id="rId23"/>
    <p:sldId id="272" r:id="rId24"/>
    <p:sldId id="274" r:id="rId25"/>
    <p:sldId id="296" r:id="rId26"/>
    <p:sldId id="300" r:id="rId27"/>
    <p:sldId id="275" r:id="rId28"/>
    <p:sldId id="276" r:id="rId29"/>
    <p:sldId id="277" r:id="rId30"/>
    <p:sldId id="303" r:id="rId31"/>
    <p:sldId id="302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314" r:id="rId43"/>
    <p:sldId id="315" r:id="rId44"/>
    <p:sldId id="316" r:id="rId45"/>
    <p:sldId id="317" r:id="rId46"/>
    <p:sldId id="318" r:id="rId4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412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6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BE1AED-C16C-4ACC-940B-78B30A8F894A}" type="doc">
      <dgm:prSet loTypeId="urn:microsoft.com/office/officeart/2009/3/layout/RandomtoResultProcess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F29B7C6B-95A2-4E82-99A4-2BE5E8E64C04}">
      <dgm:prSet phldrT="[Text]" custT="1"/>
      <dgm:spPr/>
      <dgm:t>
        <a:bodyPr/>
        <a:lstStyle/>
        <a:p>
          <a:pPr rtl="1"/>
          <a:r>
            <a:rPr lang="fa-IR" sz="2800" dirty="0" smtClean="0">
              <a:cs typeface="B Nazanin" pitchFamily="2" charset="-78"/>
            </a:rPr>
            <a:t>چشم اندازها</a:t>
          </a:r>
          <a:endParaRPr lang="fa-IR" sz="2800" dirty="0">
            <a:cs typeface="B Nazanin" pitchFamily="2" charset="-78"/>
          </a:endParaRPr>
        </a:p>
      </dgm:t>
    </dgm:pt>
    <dgm:pt modelId="{5511E92A-9A05-402B-A08D-9A612BC51B76}" type="parTrans" cxnId="{F34C123F-7D60-4BF4-838F-2DB360A9BD73}">
      <dgm:prSet/>
      <dgm:spPr/>
      <dgm:t>
        <a:bodyPr/>
        <a:lstStyle/>
        <a:p>
          <a:pPr rtl="1"/>
          <a:endParaRPr lang="fa-IR"/>
        </a:p>
      </dgm:t>
    </dgm:pt>
    <dgm:pt modelId="{79BD40D2-20B4-4912-A848-15322769D807}" type="sibTrans" cxnId="{F34C123F-7D60-4BF4-838F-2DB360A9BD73}">
      <dgm:prSet/>
      <dgm:spPr/>
      <dgm:t>
        <a:bodyPr/>
        <a:lstStyle/>
        <a:p>
          <a:pPr rtl="1"/>
          <a:endParaRPr lang="fa-IR"/>
        </a:p>
      </dgm:t>
    </dgm:pt>
    <dgm:pt modelId="{AE6705DD-84DE-433A-9169-34B71B8FE16B}">
      <dgm:prSet phldrT="[Text]" custT="1"/>
      <dgm:spPr/>
      <dgm:t>
        <a:bodyPr/>
        <a:lstStyle/>
        <a:p>
          <a:pPr rtl="1"/>
          <a:r>
            <a:rPr lang="fa-IR" sz="2800" dirty="0" smtClean="0">
              <a:cs typeface="B Nazanin" pitchFamily="2" charset="-78"/>
            </a:rPr>
            <a:t>اهداف</a:t>
          </a:r>
          <a:endParaRPr lang="fa-IR" sz="2800" dirty="0">
            <a:cs typeface="B Nazanin" pitchFamily="2" charset="-78"/>
          </a:endParaRPr>
        </a:p>
      </dgm:t>
    </dgm:pt>
    <dgm:pt modelId="{6BCCB59A-9367-4827-BDAC-19CFD364B3C3}" type="parTrans" cxnId="{16C26C98-FBD9-4948-928F-A91D88D20D64}">
      <dgm:prSet/>
      <dgm:spPr/>
      <dgm:t>
        <a:bodyPr/>
        <a:lstStyle/>
        <a:p>
          <a:pPr rtl="1"/>
          <a:endParaRPr lang="fa-IR"/>
        </a:p>
      </dgm:t>
    </dgm:pt>
    <dgm:pt modelId="{D3AE47F4-0130-40FD-9E85-D4D0CA164A11}" type="sibTrans" cxnId="{16C26C98-FBD9-4948-928F-A91D88D20D64}">
      <dgm:prSet/>
      <dgm:spPr/>
      <dgm:t>
        <a:bodyPr/>
        <a:lstStyle/>
        <a:p>
          <a:pPr rtl="1"/>
          <a:endParaRPr lang="fa-IR"/>
        </a:p>
      </dgm:t>
    </dgm:pt>
    <dgm:pt modelId="{4E3985EB-C2F3-4CB4-9820-C07CB6B00910}">
      <dgm:prSet custT="1"/>
      <dgm:spPr/>
      <dgm:t>
        <a:bodyPr/>
        <a:lstStyle/>
        <a:p>
          <a:pPr rtl="1"/>
          <a:r>
            <a:rPr lang="fa-IR" sz="1800" dirty="0" smtClean="0">
              <a:solidFill>
                <a:schemeClr val="tx1"/>
              </a:solidFill>
              <a:cs typeface="B Nazanin" pitchFamily="2" charset="-78"/>
            </a:rPr>
            <a:t>راهبردها</a:t>
          </a:r>
          <a:endParaRPr lang="fa-IR" sz="1800" dirty="0">
            <a:solidFill>
              <a:schemeClr val="tx1"/>
            </a:solidFill>
            <a:cs typeface="B Nazanin" pitchFamily="2" charset="-78"/>
          </a:endParaRPr>
        </a:p>
      </dgm:t>
    </dgm:pt>
    <dgm:pt modelId="{45D44967-9567-4D38-A66E-D107ABD07C1F}" type="sibTrans" cxnId="{9D56407C-D9DA-4443-A815-0500D17B3D4D}">
      <dgm:prSet/>
      <dgm:spPr/>
      <dgm:t>
        <a:bodyPr/>
        <a:lstStyle/>
        <a:p>
          <a:pPr rtl="1"/>
          <a:endParaRPr lang="fa-IR"/>
        </a:p>
      </dgm:t>
    </dgm:pt>
    <dgm:pt modelId="{1A594045-1902-4C50-BC11-A17FD122871D}" type="parTrans" cxnId="{9D56407C-D9DA-4443-A815-0500D17B3D4D}">
      <dgm:prSet/>
      <dgm:spPr/>
      <dgm:t>
        <a:bodyPr/>
        <a:lstStyle/>
        <a:p>
          <a:pPr rtl="1"/>
          <a:endParaRPr lang="fa-IR"/>
        </a:p>
      </dgm:t>
    </dgm:pt>
    <dgm:pt modelId="{5C213761-90BA-457F-A232-D8E8A9EAFBB3}" type="pres">
      <dgm:prSet presAssocID="{14BE1AED-C16C-4ACC-940B-78B30A8F894A}" presName="Name0" presStyleCnt="0">
        <dgm:presLayoutVars>
          <dgm:dir val="rev"/>
          <dgm:animOne val="branch"/>
          <dgm:animLvl val="lvl"/>
        </dgm:presLayoutVars>
      </dgm:prSet>
      <dgm:spPr/>
      <dgm:t>
        <a:bodyPr/>
        <a:lstStyle/>
        <a:p>
          <a:pPr rtl="1"/>
          <a:endParaRPr lang="fa-IR"/>
        </a:p>
      </dgm:t>
    </dgm:pt>
    <dgm:pt modelId="{2653F205-22D5-47E2-A323-CD653B5BDAEA}" type="pres">
      <dgm:prSet presAssocID="{F29B7C6B-95A2-4E82-99A4-2BE5E8E64C04}" presName="chaos" presStyleCnt="0"/>
      <dgm:spPr/>
    </dgm:pt>
    <dgm:pt modelId="{B1CA1DA8-385F-4B11-8C9E-7DE7F720B0CA}" type="pres">
      <dgm:prSet presAssocID="{F29B7C6B-95A2-4E82-99A4-2BE5E8E64C04}" presName="parTx1" presStyleLbl="revTx" presStyleIdx="0" presStyleCnt="2" custScaleX="235378" custScaleY="451567"/>
      <dgm:spPr/>
      <dgm:t>
        <a:bodyPr/>
        <a:lstStyle/>
        <a:p>
          <a:pPr rtl="1"/>
          <a:endParaRPr lang="fa-IR"/>
        </a:p>
      </dgm:t>
    </dgm:pt>
    <dgm:pt modelId="{89527E88-F511-4ABC-811A-C63F0B9801D5}" type="pres">
      <dgm:prSet presAssocID="{F29B7C6B-95A2-4E82-99A4-2BE5E8E64C04}" presName="c1" presStyleLbl="node1" presStyleIdx="0" presStyleCnt="19"/>
      <dgm:spPr/>
    </dgm:pt>
    <dgm:pt modelId="{8A37E5DA-7E85-4347-8CC2-E114D15A99C0}" type="pres">
      <dgm:prSet presAssocID="{F29B7C6B-95A2-4E82-99A4-2BE5E8E64C04}" presName="c2" presStyleLbl="node1" presStyleIdx="1" presStyleCnt="19"/>
      <dgm:spPr/>
    </dgm:pt>
    <dgm:pt modelId="{5F417827-A609-497C-AB20-88D740A071EE}" type="pres">
      <dgm:prSet presAssocID="{F29B7C6B-95A2-4E82-99A4-2BE5E8E64C04}" presName="c3" presStyleLbl="node1" presStyleIdx="2" presStyleCnt="19"/>
      <dgm:spPr/>
    </dgm:pt>
    <dgm:pt modelId="{0952A3C5-12A0-4DAE-9757-40DEB6CF5CEB}" type="pres">
      <dgm:prSet presAssocID="{F29B7C6B-95A2-4E82-99A4-2BE5E8E64C04}" presName="c4" presStyleLbl="node1" presStyleIdx="3" presStyleCnt="19"/>
      <dgm:spPr/>
    </dgm:pt>
    <dgm:pt modelId="{21A525A6-195A-4842-B236-DBD86422F51D}" type="pres">
      <dgm:prSet presAssocID="{F29B7C6B-95A2-4E82-99A4-2BE5E8E64C04}" presName="c5" presStyleLbl="node1" presStyleIdx="4" presStyleCnt="19"/>
      <dgm:spPr/>
    </dgm:pt>
    <dgm:pt modelId="{BEC8CC40-6829-4F37-9137-2DB879218195}" type="pres">
      <dgm:prSet presAssocID="{F29B7C6B-95A2-4E82-99A4-2BE5E8E64C04}" presName="c6" presStyleLbl="node1" presStyleIdx="5" presStyleCnt="19"/>
      <dgm:spPr/>
    </dgm:pt>
    <dgm:pt modelId="{3FE9A858-E261-43E5-8C89-0BD7F0D6F9B4}" type="pres">
      <dgm:prSet presAssocID="{F29B7C6B-95A2-4E82-99A4-2BE5E8E64C04}" presName="c7" presStyleLbl="node1" presStyleIdx="6" presStyleCnt="19"/>
      <dgm:spPr/>
    </dgm:pt>
    <dgm:pt modelId="{7FBDEE35-2B7D-487E-A7B8-BB545B44595A}" type="pres">
      <dgm:prSet presAssocID="{F29B7C6B-95A2-4E82-99A4-2BE5E8E64C04}" presName="c8" presStyleLbl="node1" presStyleIdx="7" presStyleCnt="19"/>
      <dgm:spPr/>
    </dgm:pt>
    <dgm:pt modelId="{5EEE5992-C34F-49DD-A5CE-CE76C97A836B}" type="pres">
      <dgm:prSet presAssocID="{F29B7C6B-95A2-4E82-99A4-2BE5E8E64C04}" presName="c9" presStyleLbl="node1" presStyleIdx="8" presStyleCnt="19"/>
      <dgm:spPr/>
    </dgm:pt>
    <dgm:pt modelId="{60C3F922-58DA-42F2-9EE2-53D18A5478E9}" type="pres">
      <dgm:prSet presAssocID="{F29B7C6B-95A2-4E82-99A4-2BE5E8E64C04}" presName="c10" presStyleLbl="node1" presStyleIdx="9" presStyleCnt="19"/>
      <dgm:spPr/>
    </dgm:pt>
    <dgm:pt modelId="{E10D9EA0-493B-48DD-A058-BF79514351AA}" type="pres">
      <dgm:prSet presAssocID="{F29B7C6B-95A2-4E82-99A4-2BE5E8E64C04}" presName="c11" presStyleLbl="node1" presStyleIdx="10" presStyleCnt="19"/>
      <dgm:spPr/>
    </dgm:pt>
    <dgm:pt modelId="{C5C35407-B852-42E8-9DAD-480CA6A0A3A6}" type="pres">
      <dgm:prSet presAssocID="{F29B7C6B-95A2-4E82-99A4-2BE5E8E64C04}" presName="c12" presStyleLbl="node1" presStyleIdx="11" presStyleCnt="19"/>
      <dgm:spPr/>
    </dgm:pt>
    <dgm:pt modelId="{406C5EE0-C387-4837-B00A-142F3542F053}" type="pres">
      <dgm:prSet presAssocID="{F29B7C6B-95A2-4E82-99A4-2BE5E8E64C04}" presName="c13" presStyleLbl="node1" presStyleIdx="12" presStyleCnt="19"/>
      <dgm:spPr/>
    </dgm:pt>
    <dgm:pt modelId="{E6217BC0-8152-4428-897C-078AC27CAA07}" type="pres">
      <dgm:prSet presAssocID="{F29B7C6B-95A2-4E82-99A4-2BE5E8E64C04}" presName="c14" presStyleLbl="node1" presStyleIdx="13" presStyleCnt="19"/>
      <dgm:spPr/>
    </dgm:pt>
    <dgm:pt modelId="{A0B42BC3-6713-46B4-A88E-262E1EF132DB}" type="pres">
      <dgm:prSet presAssocID="{F29B7C6B-95A2-4E82-99A4-2BE5E8E64C04}" presName="c15" presStyleLbl="node1" presStyleIdx="14" presStyleCnt="19"/>
      <dgm:spPr/>
    </dgm:pt>
    <dgm:pt modelId="{4451C3CD-2961-4B6C-8B3D-FD78E6E1A43B}" type="pres">
      <dgm:prSet presAssocID="{F29B7C6B-95A2-4E82-99A4-2BE5E8E64C04}" presName="c16" presStyleLbl="node1" presStyleIdx="15" presStyleCnt="19"/>
      <dgm:spPr/>
    </dgm:pt>
    <dgm:pt modelId="{16FE0A0B-96FD-4733-B885-91DAD8306265}" type="pres">
      <dgm:prSet presAssocID="{F29B7C6B-95A2-4E82-99A4-2BE5E8E64C04}" presName="c17" presStyleLbl="node1" presStyleIdx="16" presStyleCnt="19"/>
      <dgm:spPr/>
    </dgm:pt>
    <dgm:pt modelId="{EBEFA3E5-5704-4AA8-BE9C-52D7D461CC57}" type="pres">
      <dgm:prSet presAssocID="{F29B7C6B-95A2-4E82-99A4-2BE5E8E64C04}" presName="c18" presStyleLbl="node1" presStyleIdx="17" presStyleCnt="19"/>
      <dgm:spPr/>
    </dgm:pt>
    <dgm:pt modelId="{95942DB8-98B9-4374-80A2-F4C9E45FCD81}" type="pres">
      <dgm:prSet presAssocID="{79BD40D2-20B4-4912-A848-15322769D807}" presName="chevronComposite1" presStyleCnt="0"/>
      <dgm:spPr/>
    </dgm:pt>
    <dgm:pt modelId="{169C5806-CA2D-43B6-A15F-E47318CEFA91}" type="pres">
      <dgm:prSet presAssocID="{79BD40D2-20B4-4912-A848-15322769D807}" presName="chevron1" presStyleLbl="sibTrans2D1" presStyleIdx="0" presStyleCnt="2" custLinFactNeighborY="26003"/>
      <dgm:spPr/>
    </dgm:pt>
    <dgm:pt modelId="{A62A7B54-A54A-420C-97DD-26C5857CFAC8}" type="pres">
      <dgm:prSet presAssocID="{79BD40D2-20B4-4912-A848-15322769D807}" presName="spChevron1" presStyleCnt="0"/>
      <dgm:spPr/>
    </dgm:pt>
    <dgm:pt modelId="{B5B7B012-4EDB-4773-9B95-3CD6B32969A2}" type="pres">
      <dgm:prSet presAssocID="{AE6705DD-84DE-433A-9169-34B71B8FE16B}" presName="middle" presStyleCnt="0"/>
      <dgm:spPr/>
    </dgm:pt>
    <dgm:pt modelId="{A1EACA25-9AA2-4691-B9D5-BA0F271F9D0B}" type="pres">
      <dgm:prSet presAssocID="{AE6705DD-84DE-433A-9169-34B71B8FE16B}" presName="parTxMid" presStyleLbl="revTx" presStyleIdx="1" presStyleCnt="2" custLinFactNeighborY="25956"/>
      <dgm:spPr/>
      <dgm:t>
        <a:bodyPr/>
        <a:lstStyle/>
        <a:p>
          <a:pPr rtl="1"/>
          <a:endParaRPr lang="fa-IR"/>
        </a:p>
      </dgm:t>
    </dgm:pt>
    <dgm:pt modelId="{E52EF140-F0BF-4B12-9775-E05BA3795B5E}" type="pres">
      <dgm:prSet presAssocID="{AE6705DD-84DE-433A-9169-34B71B8FE16B}" presName="spMid" presStyleCnt="0"/>
      <dgm:spPr/>
    </dgm:pt>
    <dgm:pt modelId="{28B44084-49F7-470A-AA48-C1D1F678ACBA}" type="pres">
      <dgm:prSet presAssocID="{D3AE47F4-0130-40FD-9E85-D4D0CA164A11}" presName="chevronComposite1" presStyleCnt="0"/>
      <dgm:spPr/>
    </dgm:pt>
    <dgm:pt modelId="{994B01C8-40C4-41AF-8977-776E9BDB1A3A}" type="pres">
      <dgm:prSet presAssocID="{D3AE47F4-0130-40FD-9E85-D4D0CA164A11}" presName="chevron1" presStyleLbl="sibTrans2D1" presStyleIdx="1" presStyleCnt="2" custLinFactNeighborY="26003"/>
      <dgm:spPr/>
    </dgm:pt>
    <dgm:pt modelId="{8AC44A91-C7C1-4B6A-A7B6-3C04DA99D9CF}" type="pres">
      <dgm:prSet presAssocID="{D3AE47F4-0130-40FD-9E85-D4D0CA164A11}" presName="spChevron1" presStyleCnt="0"/>
      <dgm:spPr/>
    </dgm:pt>
    <dgm:pt modelId="{017CA206-2970-4995-ADF0-0B1E65692805}" type="pres">
      <dgm:prSet presAssocID="{4E3985EB-C2F3-4CB4-9820-C07CB6B00910}" presName="last" presStyleCnt="0"/>
      <dgm:spPr/>
    </dgm:pt>
    <dgm:pt modelId="{7FEC2A9E-A074-4ED9-B22C-6C5A3DDB0FA3}" type="pres">
      <dgm:prSet presAssocID="{4E3985EB-C2F3-4CB4-9820-C07CB6B00910}" presName="circleTx" presStyleLbl="node1" presStyleIdx="18" presStyleCnt="19" custLinFactNeighborX="-5004" custLinFactNeighborY="20844"/>
      <dgm:spPr/>
      <dgm:t>
        <a:bodyPr/>
        <a:lstStyle/>
        <a:p>
          <a:pPr rtl="1"/>
          <a:endParaRPr lang="fa-IR"/>
        </a:p>
      </dgm:t>
    </dgm:pt>
    <dgm:pt modelId="{851FBF6A-67A9-4C21-A608-0FBDE6014ABC}" type="pres">
      <dgm:prSet presAssocID="{4E3985EB-C2F3-4CB4-9820-C07CB6B00910}" presName="spN" presStyleCnt="0"/>
      <dgm:spPr/>
    </dgm:pt>
  </dgm:ptLst>
  <dgm:cxnLst>
    <dgm:cxn modelId="{17A06D22-D93A-4C78-B7E1-8CFD8EECF3A0}" type="presOf" srcId="{F29B7C6B-95A2-4E82-99A4-2BE5E8E64C04}" destId="{B1CA1DA8-385F-4B11-8C9E-7DE7F720B0CA}" srcOrd="0" destOrd="0" presId="urn:microsoft.com/office/officeart/2009/3/layout/RandomtoResultProcess"/>
    <dgm:cxn modelId="{16C26C98-FBD9-4948-928F-A91D88D20D64}" srcId="{14BE1AED-C16C-4ACC-940B-78B30A8F894A}" destId="{AE6705DD-84DE-433A-9169-34B71B8FE16B}" srcOrd="1" destOrd="0" parTransId="{6BCCB59A-9367-4827-BDAC-19CFD364B3C3}" sibTransId="{D3AE47F4-0130-40FD-9E85-D4D0CA164A11}"/>
    <dgm:cxn modelId="{F34C123F-7D60-4BF4-838F-2DB360A9BD73}" srcId="{14BE1AED-C16C-4ACC-940B-78B30A8F894A}" destId="{F29B7C6B-95A2-4E82-99A4-2BE5E8E64C04}" srcOrd="0" destOrd="0" parTransId="{5511E92A-9A05-402B-A08D-9A612BC51B76}" sibTransId="{79BD40D2-20B4-4912-A848-15322769D807}"/>
    <dgm:cxn modelId="{8CCBD79F-40DF-4817-AD59-D1A32B864000}" type="presOf" srcId="{14BE1AED-C16C-4ACC-940B-78B30A8F894A}" destId="{5C213761-90BA-457F-A232-D8E8A9EAFBB3}" srcOrd="0" destOrd="0" presId="urn:microsoft.com/office/officeart/2009/3/layout/RandomtoResultProcess"/>
    <dgm:cxn modelId="{4ED7C3E1-C65F-4468-87EA-86D6FC4CF82B}" type="presOf" srcId="{4E3985EB-C2F3-4CB4-9820-C07CB6B00910}" destId="{7FEC2A9E-A074-4ED9-B22C-6C5A3DDB0FA3}" srcOrd="0" destOrd="0" presId="urn:microsoft.com/office/officeart/2009/3/layout/RandomtoResultProcess"/>
    <dgm:cxn modelId="{9D56407C-D9DA-4443-A815-0500D17B3D4D}" srcId="{14BE1AED-C16C-4ACC-940B-78B30A8F894A}" destId="{4E3985EB-C2F3-4CB4-9820-C07CB6B00910}" srcOrd="2" destOrd="0" parTransId="{1A594045-1902-4C50-BC11-A17FD122871D}" sibTransId="{45D44967-9567-4D38-A66E-D107ABD07C1F}"/>
    <dgm:cxn modelId="{7BD6F488-8BF7-4ACB-A92F-A7668CEDE65C}" type="presOf" srcId="{AE6705DD-84DE-433A-9169-34B71B8FE16B}" destId="{A1EACA25-9AA2-4691-B9D5-BA0F271F9D0B}" srcOrd="0" destOrd="0" presId="urn:microsoft.com/office/officeart/2009/3/layout/RandomtoResultProcess"/>
    <dgm:cxn modelId="{BC04A917-4529-4445-A103-1D491B6C06F8}" type="presParOf" srcId="{5C213761-90BA-457F-A232-D8E8A9EAFBB3}" destId="{2653F205-22D5-47E2-A323-CD653B5BDAEA}" srcOrd="0" destOrd="0" presId="urn:microsoft.com/office/officeart/2009/3/layout/RandomtoResultProcess"/>
    <dgm:cxn modelId="{B4B6BDFB-C5A1-4414-B20A-807B9F3DA429}" type="presParOf" srcId="{2653F205-22D5-47E2-A323-CD653B5BDAEA}" destId="{B1CA1DA8-385F-4B11-8C9E-7DE7F720B0CA}" srcOrd="0" destOrd="0" presId="urn:microsoft.com/office/officeart/2009/3/layout/RandomtoResultProcess"/>
    <dgm:cxn modelId="{CB0C90DD-D91A-4249-A425-6B2FC2683691}" type="presParOf" srcId="{2653F205-22D5-47E2-A323-CD653B5BDAEA}" destId="{89527E88-F511-4ABC-811A-C63F0B9801D5}" srcOrd="1" destOrd="0" presId="urn:microsoft.com/office/officeart/2009/3/layout/RandomtoResultProcess"/>
    <dgm:cxn modelId="{9715ABC3-9619-43DD-BB52-461CA45E2C74}" type="presParOf" srcId="{2653F205-22D5-47E2-A323-CD653B5BDAEA}" destId="{8A37E5DA-7E85-4347-8CC2-E114D15A99C0}" srcOrd="2" destOrd="0" presId="urn:microsoft.com/office/officeart/2009/3/layout/RandomtoResultProcess"/>
    <dgm:cxn modelId="{B2F114F6-4150-4220-A059-344A64707D5B}" type="presParOf" srcId="{2653F205-22D5-47E2-A323-CD653B5BDAEA}" destId="{5F417827-A609-497C-AB20-88D740A071EE}" srcOrd="3" destOrd="0" presId="urn:microsoft.com/office/officeart/2009/3/layout/RandomtoResultProcess"/>
    <dgm:cxn modelId="{BF93D2BB-585F-4E4E-8C49-8BF657B5FCA2}" type="presParOf" srcId="{2653F205-22D5-47E2-A323-CD653B5BDAEA}" destId="{0952A3C5-12A0-4DAE-9757-40DEB6CF5CEB}" srcOrd="4" destOrd="0" presId="urn:microsoft.com/office/officeart/2009/3/layout/RandomtoResultProcess"/>
    <dgm:cxn modelId="{A5228330-808F-4DFA-A1E7-4976D2137AB2}" type="presParOf" srcId="{2653F205-22D5-47E2-A323-CD653B5BDAEA}" destId="{21A525A6-195A-4842-B236-DBD86422F51D}" srcOrd="5" destOrd="0" presId="urn:microsoft.com/office/officeart/2009/3/layout/RandomtoResultProcess"/>
    <dgm:cxn modelId="{3E929AED-BF75-4860-ABBC-853CF76AD141}" type="presParOf" srcId="{2653F205-22D5-47E2-A323-CD653B5BDAEA}" destId="{BEC8CC40-6829-4F37-9137-2DB879218195}" srcOrd="6" destOrd="0" presId="urn:microsoft.com/office/officeart/2009/3/layout/RandomtoResultProcess"/>
    <dgm:cxn modelId="{F256CB03-8287-49D7-91EA-9F128E144560}" type="presParOf" srcId="{2653F205-22D5-47E2-A323-CD653B5BDAEA}" destId="{3FE9A858-E261-43E5-8C89-0BD7F0D6F9B4}" srcOrd="7" destOrd="0" presId="urn:microsoft.com/office/officeart/2009/3/layout/RandomtoResultProcess"/>
    <dgm:cxn modelId="{DCDBB1FA-79D9-44C4-981C-47DCA7F8966B}" type="presParOf" srcId="{2653F205-22D5-47E2-A323-CD653B5BDAEA}" destId="{7FBDEE35-2B7D-487E-A7B8-BB545B44595A}" srcOrd="8" destOrd="0" presId="urn:microsoft.com/office/officeart/2009/3/layout/RandomtoResultProcess"/>
    <dgm:cxn modelId="{BEC4F9F3-6003-4FA9-AA7F-5DA3CD9710D9}" type="presParOf" srcId="{2653F205-22D5-47E2-A323-CD653B5BDAEA}" destId="{5EEE5992-C34F-49DD-A5CE-CE76C97A836B}" srcOrd="9" destOrd="0" presId="urn:microsoft.com/office/officeart/2009/3/layout/RandomtoResultProcess"/>
    <dgm:cxn modelId="{569240A3-4345-446D-8D95-5287D482C06F}" type="presParOf" srcId="{2653F205-22D5-47E2-A323-CD653B5BDAEA}" destId="{60C3F922-58DA-42F2-9EE2-53D18A5478E9}" srcOrd="10" destOrd="0" presId="urn:microsoft.com/office/officeart/2009/3/layout/RandomtoResultProcess"/>
    <dgm:cxn modelId="{50485222-DB29-40B8-A440-E0EA22E21445}" type="presParOf" srcId="{2653F205-22D5-47E2-A323-CD653B5BDAEA}" destId="{E10D9EA0-493B-48DD-A058-BF79514351AA}" srcOrd="11" destOrd="0" presId="urn:microsoft.com/office/officeart/2009/3/layout/RandomtoResultProcess"/>
    <dgm:cxn modelId="{DAD0D2F6-C187-47D9-8057-B929789F93A4}" type="presParOf" srcId="{2653F205-22D5-47E2-A323-CD653B5BDAEA}" destId="{C5C35407-B852-42E8-9DAD-480CA6A0A3A6}" srcOrd="12" destOrd="0" presId="urn:microsoft.com/office/officeart/2009/3/layout/RandomtoResultProcess"/>
    <dgm:cxn modelId="{D55EAF6C-BF1B-42E3-A7D4-0D21A03DBB90}" type="presParOf" srcId="{2653F205-22D5-47E2-A323-CD653B5BDAEA}" destId="{406C5EE0-C387-4837-B00A-142F3542F053}" srcOrd="13" destOrd="0" presId="urn:microsoft.com/office/officeart/2009/3/layout/RandomtoResultProcess"/>
    <dgm:cxn modelId="{234F9949-0C20-466B-B775-D80BE4D8A687}" type="presParOf" srcId="{2653F205-22D5-47E2-A323-CD653B5BDAEA}" destId="{E6217BC0-8152-4428-897C-078AC27CAA07}" srcOrd="14" destOrd="0" presId="urn:microsoft.com/office/officeart/2009/3/layout/RandomtoResultProcess"/>
    <dgm:cxn modelId="{9339D1B3-D9B2-4BF3-AEB9-6D778881CD8E}" type="presParOf" srcId="{2653F205-22D5-47E2-A323-CD653B5BDAEA}" destId="{A0B42BC3-6713-46B4-A88E-262E1EF132DB}" srcOrd="15" destOrd="0" presId="urn:microsoft.com/office/officeart/2009/3/layout/RandomtoResultProcess"/>
    <dgm:cxn modelId="{0A0CD339-8B9C-47C0-B624-D4FA565E5AE4}" type="presParOf" srcId="{2653F205-22D5-47E2-A323-CD653B5BDAEA}" destId="{4451C3CD-2961-4B6C-8B3D-FD78E6E1A43B}" srcOrd="16" destOrd="0" presId="urn:microsoft.com/office/officeart/2009/3/layout/RandomtoResultProcess"/>
    <dgm:cxn modelId="{14AF5187-6E98-4D6A-A8CE-5753D9BDE1FE}" type="presParOf" srcId="{2653F205-22D5-47E2-A323-CD653B5BDAEA}" destId="{16FE0A0B-96FD-4733-B885-91DAD8306265}" srcOrd="17" destOrd="0" presId="urn:microsoft.com/office/officeart/2009/3/layout/RandomtoResultProcess"/>
    <dgm:cxn modelId="{CE488FBD-78C2-4AFA-961C-E5CF369C9764}" type="presParOf" srcId="{2653F205-22D5-47E2-A323-CD653B5BDAEA}" destId="{EBEFA3E5-5704-4AA8-BE9C-52D7D461CC57}" srcOrd="18" destOrd="0" presId="urn:microsoft.com/office/officeart/2009/3/layout/RandomtoResultProcess"/>
    <dgm:cxn modelId="{A42987C9-FE24-4388-8A13-7EBD9B0984E3}" type="presParOf" srcId="{5C213761-90BA-457F-A232-D8E8A9EAFBB3}" destId="{95942DB8-98B9-4374-80A2-F4C9E45FCD81}" srcOrd="1" destOrd="0" presId="urn:microsoft.com/office/officeart/2009/3/layout/RandomtoResultProcess"/>
    <dgm:cxn modelId="{28D406A3-9A72-429F-BDF5-F0AA73DDC782}" type="presParOf" srcId="{95942DB8-98B9-4374-80A2-F4C9E45FCD81}" destId="{169C5806-CA2D-43B6-A15F-E47318CEFA91}" srcOrd="0" destOrd="0" presId="urn:microsoft.com/office/officeart/2009/3/layout/RandomtoResultProcess"/>
    <dgm:cxn modelId="{82E52243-28F7-433D-B236-196AEC143878}" type="presParOf" srcId="{95942DB8-98B9-4374-80A2-F4C9E45FCD81}" destId="{A62A7B54-A54A-420C-97DD-26C5857CFAC8}" srcOrd="1" destOrd="0" presId="urn:microsoft.com/office/officeart/2009/3/layout/RandomtoResultProcess"/>
    <dgm:cxn modelId="{FCABAC5B-C3E2-439B-9B8D-35EC08906292}" type="presParOf" srcId="{5C213761-90BA-457F-A232-D8E8A9EAFBB3}" destId="{B5B7B012-4EDB-4773-9B95-3CD6B32969A2}" srcOrd="2" destOrd="0" presId="urn:microsoft.com/office/officeart/2009/3/layout/RandomtoResultProcess"/>
    <dgm:cxn modelId="{946EB713-C3F1-4397-8EBC-84F5EBD68BF1}" type="presParOf" srcId="{B5B7B012-4EDB-4773-9B95-3CD6B32969A2}" destId="{A1EACA25-9AA2-4691-B9D5-BA0F271F9D0B}" srcOrd="0" destOrd="0" presId="urn:microsoft.com/office/officeart/2009/3/layout/RandomtoResultProcess"/>
    <dgm:cxn modelId="{52E83D29-5C03-4309-BC41-CE8BE2B94A70}" type="presParOf" srcId="{B5B7B012-4EDB-4773-9B95-3CD6B32969A2}" destId="{E52EF140-F0BF-4B12-9775-E05BA3795B5E}" srcOrd="1" destOrd="0" presId="urn:microsoft.com/office/officeart/2009/3/layout/RandomtoResultProcess"/>
    <dgm:cxn modelId="{F97149F4-2655-47EC-A96F-6C7E231BCCD9}" type="presParOf" srcId="{5C213761-90BA-457F-A232-D8E8A9EAFBB3}" destId="{28B44084-49F7-470A-AA48-C1D1F678ACBA}" srcOrd="3" destOrd="0" presId="urn:microsoft.com/office/officeart/2009/3/layout/RandomtoResultProcess"/>
    <dgm:cxn modelId="{E513B606-A05F-4FE5-81EA-00165C4F1EDF}" type="presParOf" srcId="{28B44084-49F7-470A-AA48-C1D1F678ACBA}" destId="{994B01C8-40C4-41AF-8977-776E9BDB1A3A}" srcOrd="0" destOrd="0" presId="urn:microsoft.com/office/officeart/2009/3/layout/RandomtoResultProcess"/>
    <dgm:cxn modelId="{089DC6A7-02B8-4284-89B5-C9BCFC7F0C26}" type="presParOf" srcId="{28B44084-49F7-470A-AA48-C1D1F678ACBA}" destId="{8AC44A91-C7C1-4B6A-A7B6-3C04DA99D9CF}" srcOrd="1" destOrd="0" presId="urn:microsoft.com/office/officeart/2009/3/layout/RandomtoResultProcess"/>
    <dgm:cxn modelId="{B98A1F41-3225-42D7-B4AD-52E1CC5B4009}" type="presParOf" srcId="{5C213761-90BA-457F-A232-D8E8A9EAFBB3}" destId="{017CA206-2970-4995-ADF0-0B1E65692805}" srcOrd="4" destOrd="0" presId="urn:microsoft.com/office/officeart/2009/3/layout/RandomtoResultProcess"/>
    <dgm:cxn modelId="{33CA480A-701E-4234-AA49-4B59EB5F2AAB}" type="presParOf" srcId="{017CA206-2970-4995-ADF0-0B1E65692805}" destId="{7FEC2A9E-A074-4ED9-B22C-6C5A3DDB0FA3}" srcOrd="0" destOrd="0" presId="urn:microsoft.com/office/officeart/2009/3/layout/RandomtoResultProcess"/>
    <dgm:cxn modelId="{E083A14B-5397-4E04-8205-E3940A8B0158}" type="presParOf" srcId="{017CA206-2970-4995-ADF0-0B1E65692805}" destId="{851FBF6A-67A9-4C21-A608-0FBDE6014ABC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A1DA8-385F-4B11-8C9E-7DE7F720B0CA}">
      <dsp:nvSpPr>
        <dsp:cNvPr id="0" name=""/>
        <dsp:cNvSpPr/>
      </dsp:nvSpPr>
      <dsp:spPr>
        <a:xfrm>
          <a:off x="4398140" y="1798260"/>
          <a:ext cx="3878603" cy="2452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cs typeface="B Nazanin" pitchFamily="2" charset="-78"/>
            </a:rPr>
            <a:t>چشم اندازها</a:t>
          </a:r>
          <a:endParaRPr lang="fa-IR" sz="2800" kern="1200" dirty="0">
            <a:cs typeface="B Nazanin" pitchFamily="2" charset="-78"/>
          </a:endParaRPr>
        </a:p>
      </dsp:txBody>
      <dsp:txXfrm>
        <a:off x="4398140" y="1798260"/>
        <a:ext cx="3878603" cy="2452150"/>
      </dsp:txXfrm>
    </dsp:sp>
    <dsp:sp modelId="{89527E88-F511-4ABC-811A-C63F0B9801D5}">
      <dsp:nvSpPr>
        <dsp:cNvPr id="0" name=""/>
        <dsp:cNvSpPr/>
      </dsp:nvSpPr>
      <dsp:spPr>
        <a:xfrm>
          <a:off x="5511660" y="2587663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A37E5DA-7E85-4347-8CC2-E114D15A99C0}">
      <dsp:nvSpPr>
        <dsp:cNvPr id="0" name=""/>
        <dsp:cNvSpPr/>
      </dsp:nvSpPr>
      <dsp:spPr>
        <a:xfrm>
          <a:off x="5603413" y="2404156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417827-A609-497C-AB20-88D740A071EE}">
      <dsp:nvSpPr>
        <dsp:cNvPr id="0" name=""/>
        <dsp:cNvSpPr/>
      </dsp:nvSpPr>
      <dsp:spPr>
        <a:xfrm>
          <a:off x="5823622" y="2440858"/>
          <a:ext cx="205977" cy="2059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952A3C5-12A0-4DAE-9757-40DEB6CF5CEB}">
      <dsp:nvSpPr>
        <dsp:cNvPr id="0" name=""/>
        <dsp:cNvSpPr/>
      </dsp:nvSpPr>
      <dsp:spPr>
        <a:xfrm>
          <a:off x="6007129" y="2239000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1A525A6-195A-4842-B236-DBD86422F51D}">
      <dsp:nvSpPr>
        <dsp:cNvPr id="0" name=""/>
        <dsp:cNvSpPr/>
      </dsp:nvSpPr>
      <dsp:spPr>
        <a:xfrm>
          <a:off x="6245688" y="2165597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EC8CC40-6829-4F37-9137-2DB879218195}">
      <dsp:nvSpPr>
        <dsp:cNvPr id="0" name=""/>
        <dsp:cNvSpPr/>
      </dsp:nvSpPr>
      <dsp:spPr>
        <a:xfrm>
          <a:off x="6539300" y="2294052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E9A858-E261-43E5-8C89-0BD7F0D6F9B4}">
      <dsp:nvSpPr>
        <dsp:cNvPr id="0" name=""/>
        <dsp:cNvSpPr/>
      </dsp:nvSpPr>
      <dsp:spPr>
        <a:xfrm>
          <a:off x="6722807" y="2385806"/>
          <a:ext cx="205977" cy="2059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FBDEE35-2B7D-487E-A7B8-BB545B44595A}">
      <dsp:nvSpPr>
        <dsp:cNvPr id="0" name=""/>
        <dsp:cNvSpPr/>
      </dsp:nvSpPr>
      <dsp:spPr>
        <a:xfrm>
          <a:off x="6979717" y="2587663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EEE5992-C34F-49DD-A5CE-CE76C97A836B}">
      <dsp:nvSpPr>
        <dsp:cNvPr id="0" name=""/>
        <dsp:cNvSpPr/>
      </dsp:nvSpPr>
      <dsp:spPr>
        <a:xfrm>
          <a:off x="7089821" y="2789521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0C3F922-58DA-42F2-9EE2-53D18A5478E9}">
      <dsp:nvSpPr>
        <dsp:cNvPr id="0" name=""/>
        <dsp:cNvSpPr/>
      </dsp:nvSpPr>
      <dsp:spPr>
        <a:xfrm>
          <a:off x="6135584" y="2404156"/>
          <a:ext cx="337053" cy="3370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0D9EA0-493B-48DD-A058-BF79514351AA}">
      <dsp:nvSpPr>
        <dsp:cNvPr id="0" name=""/>
        <dsp:cNvSpPr/>
      </dsp:nvSpPr>
      <dsp:spPr>
        <a:xfrm>
          <a:off x="5419906" y="3101483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5C35407-B852-42E8-9DAD-480CA6A0A3A6}">
      <dsp:nvSpPr>
        <dsp:cNvPr id="0" name=""/>
        <dsp:cNvSpPr/>
      </dsp:nvSpPr>
      <dsp:spPr>
        <a:xfrm>
          <a:off x="5530010" y="3266640"/>
          <a:ext cx="205977" cy="2059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06C5EE0-C387-4837-B00A-142F3542F053}">
      <dsp:nvSpPr>
        <dsp:cNvPr id="0" name=""/>
        <dsp:cNvSpPr/>
      </dsp:nvSpPr>
      <dsp:spPr>
        <a:xfrm>
          <a:off x="5805271" y="3413446"/>
          <a:ext cx="299603" cy="2996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217BC0-8152-4428-897C-078AC27CAA07}">
      <dsp:nvSpPr>
        <dsp:cNvPr id="0" name=""/>
        <dsp:cNvSpPr/>
      </dsp:nvSpPr>
      <dsp:spPr>
        <a:xfrm>
          <a:off x="6190636" y="3652005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B42BC3-6713-46B4-A88E-262E1EF132DB}">
      <dsp:nvSpPr>
        <dsp:cNvPr id="0" name=""/>
        <dsp:cNvSpPr/>
      </dsp:nvSpPr>
      <dsp:spPr>
        <a:xfrm>
          <a:off x="6264039" y="3413446"/>
          <a:ext cx="205977" cy="2059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51C3CD-2961-4B6C-8B3D-FD78E6E1A43B}">
      <dsp:nvSpPr>
        <dsp:cNvPr id="0" name=""/>
        <dsp:cNvSpPr/>
      </dsp:nvSpPr>
      <dsp:spPr>
        <a:xfrm>
          <a:off x="6447546" y="3670356"/>
          <a:ext cx="131076" cy="13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6FE0A0B-96FD-4733-B885-91DAD8306265}">
      <dsp:nvSpPr>
        <dsp:cNvPr id="0" name=""/>
        <dsp:cNvSpPr/>
      </dsp:nvSpPr>
      <dsp:spPr>
        <a:xfrm>
          <a:off x="6612702" y="3376744"/>
          <a:ext cx="299603" cy="2996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EFA3E5-5704-4AA8-BE9C-52D7D461CC57}">
      <dsp:nvSpPr>
        <dsp:cNvPr id="0" name=""/>
        <dsp:cNvSpPr/>
      </dsp:nvSpPr>
      <dsp:spPr>
        <a:xfrm>
          <a:off x="7016418" y="3303341"/>
          <a:ext cx="205977" cy="2059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69C5806-CA2D-43B6-A15F-E47318CEFA91}">
      <dsp:nvSpPr>
        <dsp:cNvPr id="0" name=""/>
        <dsp:cNvSpPr/>
      </dsp:nvSpPr>
      <dsp:spPr>
        <a:xfrm rot="10800000">
          <a:off x="3793214" y="2373517"/>
          <a:ext cx="604926" cy="1154870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tint val="60000"/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1EACA25-9AA2-4691-B9D5-BA0F271F9D0B}">
      <dsp:nvSpPr>
        <dsp:cNvPr id="0" name=""/>
        <dsp:cNvSpPr/>
      </dsp:nvSpPr>
      <dsp:spPr>
        <a:xfrm>
          <a:off x="2143415" y="2373532"/>
          <a:ext cx="1649798" cy="1154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cs typeface="B Nazanin" pitchFamily="2" charset="-78"/>
            </a:rPr>
            <a:t>اهداف</a:t>
          </a:r>
          <a:endParaRPr lang="fa-IR" sz="2800" kern="1200" dirty="0">
            <a:cs typeface="B Nazanin" pitchFamily="2" charset="-78"/>
          </a:endParaRPr>
        </a:p>
      </dsp:txBody>
      <dsp:txXfrm>
        <a:off x="2143415" y="2373532"/>
        <a:ext cx="1649798" cy="1154859"/>
      </dsp:txXfrm>
    </dsp:sp>
    <dsp:sp modelId="{994B01C8-40C4-41AF-8977-776E9BDB1A3A}">
      <dsp:nvSpPr>
        <dsp:cNvPr id="0" name=""/>
        <dsp:cNvSpPr/>
      </dsp:nvSpPr>
      <dsp:spPr>
        <a:xfrm rot="10800000">
          <a:off x="1538488" y="2373517"/>
          <a:ext cx="604926" cy="1154870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tint val="60000"/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FEC2A9E-A074-4ED9-B22C-6C5A3DDB0FA3}">
      <dsp:nvSpPr>
        <dsp:cNvPr id="0" name=""/>
        <dsp:cNvSpPr/>
      </dsp:nvSpPr>
      <dsp:spPr>
        <a:xfrm>
          <a:off x="0" y="2270076"/>
          <a:ext cx="1402329" cy="14023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solidFill>
                <a:schemeClr val="tx1"/>
              </a:solidFill>
              <a:cs typeface="B Nazanin" pitchFamily="2" charset="-78"/>
            </a:rPr>
            <a:t>راهبردها</a:t>
          </a:r>
          <a:endParaRPr lang="fa-IR" sz="1800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205366" y="2475442"/>
        <a:ext cx="991597" cy="991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9A0F1FE-D9F7-4C55-B797-D068FF17DEAF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E796A51-D5E7-4348-984E-C95E58D41020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5672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96A51-D5E7-4348-984E-C95E58D41020}" type="slidenum">
              <a:rPr lang="fa-IR" smtClean="0"/>
              <a:pPr/>
              <a:t>13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81670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708BDC5-D6CD-423E-9421-D610E6FDD80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117C741-2F61-433F-AF38-28D4CA30900C}" type="datetimeFigureOut">
              <a:rPr lang="fa-IR" smtClean="0"/>
              <a:pPr/>
              <a:t>18/09/1441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58350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98530120"/>
              </p:ext>
            </p:extLst>
          </p:nvPr>
        </p:nvGraphicFramePr>
        <p:xfrm>
          <a:off x="539552" y="260648"/>
          <a:ext cx="828092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514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228600" y="1219200"/>
            <a:ext cx="7511752" cy="4572000"/>
          </a:xfrm>
        </p:spPr>
        <p:txBody>
          <a:bodyPr>
            <a:normAutofit/>
          </a:bodyPr>
          <a:lstStyle/>
          <a:p>
            <a:pPr marL="114272" indent="0" algn="just" rtl="1">
              <a:buNone/>
            </a:pPr>
            <a:endParaRPr lang="fa-IR" sz="28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114272" indent="0" algn="just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1) رودهن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شهری در بستر طبیعی پایدار</a:t>
            </a:r>
          </a:p>
          <a:p>
            <a:pPr marL="114272" indent="0" algn="just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2) شهری با اقتصاد پویا و توانمند</a:t>
            </a:r>
          </a:p>
          <a:p>
            <a:pPr marL="114272" indent="0" algn="just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3) رودهن شهر نمونه گردشگری</a:t>
            </a:r>
          </a:p>
          <a:p>
            <a:pPr marL="114272" indent="0" algn="just" rtl="1">
              <a:buNone/>
            </a:pPr>
            <a:endParaRPr lang="fa-IR" sz="28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381000"/>
            <a:ext cx="9144000" cy="1235896"/>
          </a:xfrm>
          <a:prstGeom prst="rect">
            <a:avLst/>
          </a:prstGeom>
          <a:noFill/>
        </p:spPr>
        <p:txBody>
          <a:bodyPr lIns="91418" tIns="45710" rIns="91418" bIns="4571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814192" lvl="1" algn="r"/>
            <a:r>
              <a:rPr lang="fa-IR" sz="2800" b="1" dirty="0" smtClean="0">
                <a:cs typeface="B Nazanin" pitchFamily="2" charset="-78"/>
              </a:rPr>
              <a:t>                                چشم انداز های  شهر رودهن</a:t>
            </a:r>
          </a:p>
          <a:p>
            <a:pPr marL="814192" lvl="1" algn="r"/>
            <a:endParaRPr lang="fa-IR" sz="2300" dirty="0" smtClean="0">
              <a:cs typeface="B Nazanin" pitchFamily="2" charset="-78"/>
            </a:endParaRPr>
          </a:p>
          <a:p>
            <a:pPr marL="814192" lvl="1" algn="r"/>
            <a:r>
              <a:rPr lang="en-CA" sz="2300" dirty="0" smtClean="0">
                <a:cs typeface="B Nazanin" pitchFamily="2" charset="-78"/>
              </a:rPr>
              <a:t> </a:t>
            </a:r>
            <a:r>
              <a:rPr lang="fa-IR" sz="2300" dirty="0" smtClean="0">
                <a:cs typeface="B Nazanin" pitchFamily="2" charset="-78"/>
              </a:rPr>
              <a:t> </a:t>
            </a:r>
            <a:endParaRPr lang="en-CA" sz="23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39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ctr">
              <a:buFont typeface="Wingdings" pitchFamily="2" charset="2"/>
              <a:buChar char="ü"/>
            </a:pPr>
            <a:r>
              <a:rPr lang="fa-IR" sz="4000" dirty="0">
                <a:solidFill>
                  <a:schemeClr val="tx1"/>
                </a:solidFill>
                <a:cs typeface="B Nazanin" pitchFamily="2" charset="-78"/>
              </a:rPr>
              <a:t>رودهن شهری در بستر طبیعی </a:t>
            </a:r>
            <a:r>
              <a:rPr lang="fa-IR" sz="4000" dirty="0" smtClean="0">
                <a:solidFill>
                  <a:schemeClr val="tx1"/>
                </a:solidFill>
                <a:cs typeface="B Nazanin" pitchFamily="2" charset="-78"/>
              </a:rPr>
              <a:t>پایدار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1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) </a:t>
            </a: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شناسایی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و حفاظت از منابع طبیعی </a:t>
            </a: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رودهن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2) </a:t>
            </a: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 ارتقاء وضعیت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زیست محیطی رودهن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90536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ctr">
              <a:buFont typeface="Wingdings" pitchFamily="2" charset="2"/>
              <a:buChar char="ü"/>
            </a:pPr>
            <a:r>
              <a:rPr lang="fa-IR" sz="4000" dirty="0">
                <a:solidFill>
                  <a:schemeClr val="tx1"/>
                </a:solidFill>
                <a:cs typeface="B Nazanin" pitchFamily="2" charset="-78"/>
              </a:rPr>
              <a:t>شهری با اقتصاد پویا و </a:t>
            </a:r>
            <a:r>
              <a:rPr lang="fa-IR" sz="4000" dirty="0" smtClean="0">
                <a:solidFill>
                  <a:schemeClr val="tx1"/>
                </a:solidFill>
                <a:cs typeface="B Nazanin" pitchFamily="2" charset="-78"/>
              </a:rPr>
              <a:t>توانمند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1) جایگزینی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منابع پایدار درآمد برای تامین هزینه های </a:t>
            </a: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توسعه و اداره شهر</a:t>
            </a:r>
          </a:p>
          <a:p>
            <a:pPr marL="0" indent="0">
              <a:buNone/>
            </a:pP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2) بهره برداری بهینه </a:t>
            </a:r>
            <a:r>
              <a:rPr lang="fa-IR" sz="2800" dirty="0">
                <a:cs typeface="B Nazanin" pitchFamily="2" charset="-78"/>
              </a:rPr>
              <a:t>اقتصادی از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موقعیت شهر رودهن با توجه به توانها و موقعیت </a:t>
            </a: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خاص آن</a:t>
            </a:r>
          </a:p>
          <a:p>
            <a:pPr marL="0" indent="0"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3) جذب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سرمایه های داخلی و خارجی در جهت توسعه اقتصادی در بخش های مختلف</a:t>
            </a:r>
          </a:p>
          <a:p>
            <a:pPr algn="r" rtl="1"/>
            <a:endParaRPr lang="fa-IR" dirty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010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ctr">
              <a:buFont typeface="Wingdings" pitchFamily="2" charset="2"/>
              <a:buChar char="ü"/>
            </a:pPr>
            <a:r>
              <a:rPr lang="fa-IR" sz="4000" dirty="0">
                <a:solidFill>
                  <a:schemeClr val="tx1"/>
                </a:solidFill>
                <a:cs typeface="B Nazanin" pitchFamily="2" charset="-78"/>
              </a:rPr>
              <a:t>رودهن شهر نمونه </a:t>
            </a:r>
            <a:r>
              <a:rPr lang="fa-IR" sz="4000" dirty="0" smtClean="0">
                <a:solidFill>
                  <a:schemeClr val="tx1"/>
                </a:solidFill>
                <a:cs typeface="B Nazanin" pitchFamily="2" charset="-78"/>
              </a:rPr>
              <a:t>گردشگری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8622" indent="-514350" algn="just" rtl="1">
              <a:buAutoNum type="arabicParenR"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تقویت میزان ورود  گردشگران به شهر </a:t>
            </a:r>
          </a:p>
          <a:p>
            <a:pPr marL="628622" indent="-514350" algn="just">
              <a:buFont typeface="Arial" pitchFamily="34" charset="0"/>
              <a:buAutoNum type="arabicParenR"/>
            </a:pPr>
            <a:r>
              <a:rPr lang="fa-IR" sz="2800" dirty="0" smtClean="0">
                <a:cs typeface="B Nazanin" pitchFamily="2" charset="-78"/>
              </a:rPr>
              <a:t>  </a:t>
            </a:r>
            <a:r>
              <a:rPr lang="fa-IR" sz="2800" dirty="0">
                <a:cs typeface="B Nazanin" pitchFamily="2" charset="-78"/>
              </a:rPr>
              <a:t>افزایش مدت ماندگاری گردشگران </a:t>
            </a:r>
            <a:r>
              <a:rPr lang="fa-IR" sz="2800" dirty="0" smtClean="0">
                <a:cs typeface="B Nazanin" pitchFamily="2" charset="-78"/>
              </a:rPr>
              <a:t>در </a:t>
            </a:r>
            <a:r>
              <a:rPr lang="fa-IR" sz="2800" dirty="0">
                <a:cs typeface="B Nazanin" pitchFamily="2" charset="-78"/>
              </a:rPr>
              <a:t>شهر </a:t>
            </a:r>
            <a:endParaRPr lang="fa-IR" sz="2800" dirty="0" smtClean="0">
              <a:cs typeface="B Nazanin" pitchFamily="2" charset="-78"/>
            </a:endParaRPr>
          </a:p>
          <a:p>
            <a:pPr marL="628622" indent="-514350" algn="just">
              <a:buFont typeface="Arial" pitchFamily="34" charset="0"/>
              <a:buAutoNum type="arabicParenR"/>
            </a:pP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 تقویت صنعت گردشگری به عنوان منبع درآمد و ثروت شهر</a:t>
            </a:r>
            <a:endParaRPr lang="fa-IR" sz="2800" dirty="0">
              <a:solidFill>
                <a:schemeClr val="tx1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00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861658"/>
              </p:ext>
            </p:extLst>
          </p:nvPr>
        </p:nvGraphicFramePr>
        <p:xfrm>
          <a:off x="323528" y="980728"/>
          <a:ext cx="7920880" cy="5616626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526559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702696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1) تاثیر رودخانه بر روی اقلیم شهر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1) مدیریت نا مناسب شهری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1) وجود کوه های پیرامون شهر در جهت جلوگیری از آلودگی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1) عدم تخصیص اعتبارات استانی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702696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2) وجود حس جمعی در حفظ و بهبود شرایط محیطی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2) نادیده گرفتن ظرفیت های محیط در طرح های شهری 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2) قرارگیری در حوزه آبریز مناسب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2) نبود طرح های مرتبط با محیط زیست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1226165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3) وجود رشته های مرتبط با محیط زیست در دانشگاه آزاد رودهن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3) عدم شناخت مردم و مسئولین از منابع طبیعی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3) بستر طبیعی یکدست و مناسب حوزه شهری رودهن در جهت جلوگیری از استفاده های بیش از حد از ظرفیت های زیست محیطی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3) آلودگی محیطی کودهای شیمیایی و فاضلاب های صنعتی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52655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4) وجود ضوابط در زمینه محیط زیست در طرح های </a:t>
                      </a:r>
                      <a:r>
                        <a:rPr lang="fa-IR" sz="1400" u="none" strike="noStrike" dirty="0" smtClean="0">
                          <a:effectLst/>
                          <a:cs typeface="B Nazanin" pitchFamily="2" charset="-78"/>
                        </a:rPr>
                        <a:t>شهری رودهن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4) ناهماهنگی گسترده بین نهادهای مختلف موثر در حفظ محیط زیست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4) امکان سرمایه گذاری در رودهن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4) سرریز کارگاه های صنعتی مزاحم از سمت تهران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526559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5) عدم وجود افراد متخصص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702696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6) کمبود اعتبارات تخصیص داده شده در سازمانهای مربوطه در شهر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702696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>
                          <a:effectLst/>
                          <a:cs typeface="B Nazanin" pitchFamily="2" charset="-78"/>
                        </a:rPr>
                        <a:t>7) وضعیت نا مناسب اراضی مجاور رودخانه و تجاوز به حریم آن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7158" y="97009"/>
            <a:ext cx="803126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رودهن شهری در بستر طبیعی </a:t>
            </a:r>
            <a:r>
              <a:rPr lang="fa-IR" sz="2000" smtClean="0">
                <a:solidFill>
                  <a:schemeClr val="tx1"/>
                </a:solidFill>
                <a:cs typeface="B Nazanin" pitchFamily="2" charset="-78"/>
              </a:rPr>
              <a:t>پایدار        </a:t>
            </a:r>
          </a:p>
          <a:p>
            <a:r>
              <a:rPr lang="fa-IR" sz="200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2000" dirty="0" smtClean="0">
                <a:cs typeface="B Nazanin" pitchFamily="2" charset="-78"/>
              </a:rPr>
              <a:t>هدف 1:  شناسایی و حفاظت از منابع طبیعی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561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53990"/>
              </p:ext>
            </p:extLst>
          </p:nvPr>
        </p:nvGraphicFramePr>
        <p:xfrm>
          <a:off x="324408" y="1052736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563" indent="0"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تاثیر رودخانه بر روی اقلیم شهر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وجود حس جمعی در حفظ و بهبود شرایط محیطی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ج) وجود رشته های مرتبط با محیط زیست در دانشگاه آزاد رودهن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د) وجود ضوابط در زمینه محیط زیست در طرح های شهری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182563" indent="0"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1) عدم تخصیص اعتبارات استانی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2) نبود طرح های مرتبط با محیط زیست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3) آلودگی محیطی کودهای شیمیایی و فاضلاب های صنعتی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4) سرریز کارگاه های صنعتی مزاحم از سمت تهران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82563" indent="0"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وج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4) پالایش پهنه فعالیت های کنونی و گسترش عرصه های فعالیت در چارچوب مقررات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 وج و 2و3و4)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تشکیل کارگروه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و</a:t>
                      </a:r>
                      <a:r>
                        <a:rPr lang="en-CA" sz="1800" u="none" strike="noStrike" dirty="0" smtClean="0">
                          <a:effectLst/>
                          <a:cs typeface="B Nazanin" pitchFamily="2" charset="-78"/>
                        </a:rPr>
                        <a:t>NGO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مردمی مرتبط با محیط زیست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 و 1)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تسهیل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جذب سرمایه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در حفظ محیط زیست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 و 3 و 4) بهینه سازی مدیریت پسماندها 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 و 2)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الزام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به ارائه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توجیه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 زیست محیطی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برای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کلیه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برنامه ها و طرح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های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توسعه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شهری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4687630" y="1628800"/>
            <a:ext cx="952500" cy="488950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444208" y="2780928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97009"/>
            <a:ext cx="777686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رودهن شهری در بستر طبیعی </a:t>
            </a:r>
            <a:r>
              <a:rPr lang="fa-IR" sz="2000" smtClean="0">
                <a:solidFill>
                  <a:schemeClr val="tx1"/>
                </a:solidFill>
                <a:cs typeface="B Nazanin" pitchFamily="2" charset="-78"/>
              </a:rPr>
              <a:t>پایدار        </a:t>
            </a:r>
          </a:p>
          <a:p>
            <a:r>
              <a:rPr lang="fa-IR" sz="200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2000" dirty="0" smtClean="0">
                <a:cs typeface="B Nazanin" pitchFamily="2" charset="-78"/>
              </a:rPr>
              <a:t>هدف 1:  شناسایی و حفاظت از منابع طبیعی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401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804120"/>
              </p:ext>
            </p:extLst>
          </p:nvPr>
        </p:nvGraphicFramePr>
        <p:xfrm>
          <a:off x="323528" y="1073504"/>
          <a:ext cx="7920000" cy="486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16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وجود کوه های پیرامون شهر در جهت جلوگیری از آلودگی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قرارگیری در حوزه آبریز مناسب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ج) بستر طبیعی یکدست و مناسب حوزه شهری رودهن در جهت جلوگیری از استفاده های بیش از حد از ظرفیت های زیست محیطی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د) امکان سرمایه گذاری در رودهن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مدیریت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نا مناسب شهری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2) نادیده گرفتن ظرفیت های محیط در طرح های شهری 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3) عدم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توجه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عمومی به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منابع طبیعی و مسائل زیست محیطی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4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) ناهماهنگی گسترده بین نهادهای مختلف موثر در حفظ محیط زیست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5)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کمبود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افراد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متخصص در حوزه مدیریت شهری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6) کمبود اعتبارات تخصیص داده شده در سازمانهای مربوطه در شهر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7) وضعیت نا مناسب اراضی مجاور رودخانه و تجاوز به حریم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آن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6 و د)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تقویت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شرایط برای سرمایه گذاری در زمینه زیست محیطی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1 و 2 و الف و ج) افزایش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دانش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عمومی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زیست محیطی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در شهر</a:t>
                      </a:r>
                    </a:p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7و ب وج و 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)انتقال رودخانه از حاشیه به متن زندگی شهر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4708525" y="1268760"/>
            <a:ext cx="952500" cy="488950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فرصت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444208" y="2414131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2976" y="97009"/>
            <a:ext cx="7245448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2000" dirty="0" smtClean="0">
                <a:cs typeface="B Nazanin" pitchFamily="2" charset="-78"/>
              </a:rPr>
              <a:t>هدف 1:  شناسایی و حفاظت از منابع طبیعی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627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46740"/>
              </p:ext>
            </p:extLst>
          </p:nvPr>
        </p:nvGraphicFramePr>
        <p:xfrm>
          <a:off x="323528" y="1028700"/>
          <a:ext cx="7920000" cy="54000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en-CA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</a:t>
                      </a:r>
                      <a:r>
                        <a:rPr lang="fa-IR" sz="180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وجود کوه های پیرامون شهر در جهت جلوگیری از آلودگی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قرارگیری در حوزه آبریز مناسب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ج) بستر طبیعی یکدست و مناسب حوزه شهری رودهن در جهت جلوگیری از استفاده های بیش از حد از ظرفیت های زیست محیطی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د) امکان سرمایه گذاری در رودهن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3ود) حمایت از طرح های پژوهشی -دانشگاهی در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حوزه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زیست محیط شهری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.                                                   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   و4و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 وج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و2: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ارتقای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دانش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 فرهنگ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حفاظت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از محیط زیست طبیعی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ا1) تاثیر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مثبت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رودخانه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بر روی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حیات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شهر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2) وجود حس جمعی در حفظ و بهبود شرایط محیطی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3) وجود رشته های مرتبط با محیط زیست در دانشگاه آزاد رودهن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4) وجود ضوابط در زمینه محیط زیست در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برنامه ها و طرح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های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توسعه شهری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0" y="1484784"/>
            <a:ext cx="1409700" cy="6381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1800" b="1" dirty="0">
                <a:cs typeface="B Nazanin" pitchFamily="2" charset="-78"/>
              </a:rPr>
              <a:t>فرصت</a:t>
            </a:r>
            <a:endParaRPr lang="en-US" sz="18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00192" y="2780928"/>
            <a:ext cx="1114425" cy="6381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1800" b="1" dirty="0">
                <a:cs typeface="B Nazanin" pitchFamily="2" charset="-78"/>
              </a:rPr>
              <a:t>قوت</a:t>
            </a:r>
            <a:endParaRPr lang="en-US" sz="1800" b="1" dirty="0">
              <a:cs typeface="B Nazanin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560" y="97009"/>
            <a:ext cx="777686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2000" dirty="0" smtClean="0">
                <a:cs typeface="B Nazanin" pitchFamily="2" charset="-78"/>
              </a:rPr>
              <a:t>هدف 1:  شناسایی و حفاظت از منابع طبیعی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656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757695"/>
              </p:ext>
            </p:extLst>
          </p:nvPr>
        </p:nvGraphicFramePr>
        <p:xfrm>
          <a:off x="323528" y="980728"/>
          <a:ext cx="7920000" cy="571752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عدم تخصیص اعتبارات استانی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نبود طرح های مرتبط با محیط زیست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ج) آلودگی محیطی کودهای شیمیایی و فاضلاب های صنعتی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د) سرریز کارگاه های صنعتی مزاحم از سمت تهران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algn="r" rtl="0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7و2 و1و3وب و ج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)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پاک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سازی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حریم رودخانه</a:t>
                      </a:r>
                    </a:p>
                    <a:p>
                      <a:pPr algn="r" rtl="0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0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2 و ج و د) جلوگیری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از صدور مجوز احداث کارگاه مزاحم در </a:t>
                      </a:r>
                      <a:endParaRPr lang="en-CA" sz="1800" u="none" strike="noStrike" baseline="0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0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منطقه</a:t>
                      </a:r>
                    </a:p>
                    <a:p>
                      <a:pPr algn="r" rtl="0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الف و4 و6و5) ثبت منطقه رودهن به عنوان منطقه در معرض خطر</a:t>
                      </a:r>
                    </a:p>
                    <a:p>
                      <a:pPr algn="r" rtl="0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الف و 4و5و6)واگذاری عملکردهای  قابل استیجار به پیمانکار مربوطه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 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   1) مدیریت نا مناسب شهری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2) نادیده گرفتن ظرفیت های محیط در طرح های شهری 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3) عدم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توجه عمومی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از منابع طبیعی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4) ناهماهنگی گسترده بین نهادهای مختلف موثر در حفظ محیط زیست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5) عدم وجود افراد متخصص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6) کمبود اعتبارات تخصیص داده شده در سازمانهای مربوطه در شهر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7) وضعیت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نا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مناسب اراضی مجاور رودخانه و تجاوز به حریم آن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5072066" y="1500174"/>
            <a:ext cx="1190625" cy="4857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1800" b="1" dirty="0" smtClean="0">
                <a:cs typeface="B Nazanin" pitchFamily="2" charset="-78"/>
              </a:rPr>
              <a:t>   تهدید</a:t>
            </a:r>
            <a:endParaRPr lang="en-US" sz="1800" b="1" dirty="0">
              <a:cs typeface="B Nazanin" pitchFamily="2" charset="-78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5286380" y="1571612"/>
            <a:ext cx="1000125" cy="39052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a-IR"/>
          </a:p>
        </p:txBody>
      </p:sp>
      <p:sp>
        <p:nvSpPr>
          <p:cNvPr id="6" name="TextBox 4"/>
          <p:cNvSpPr txBox="1"/>
          <p:nvPr/>
        </p:nvSpPr>
        <p:spPr>
          <a:xfrm>
            <a:off x="6304461" y="2539546"/>
            <a:ext cx="1190625" cy="4857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1800" b="1" dirty="0">
                <a:cs typeface="B Nazanin" pitchFamily="2" charset="-78"/>
              </a:rPr>
              <a:t>ضعف</a:t>
            </a:r>
            <a:endParaRPr lang="en-US" sz="1800" b="1" dirty="0">
              <a:cs typeface="B Nazanin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034" y="97009"/>
            <a:ext cx="7888390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2000" dirty="0" smtClean="0">
                <a:cs typeface="B Nazanin" pitchFamily="2" charset="-78"/>
              </a:rPr>
              <a:t>هدف 1:  شناسایی و حفاظت از منابع طبیعی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175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131275"/>
              </p:ext>
            </p:extLst>
          </p:nvPr>
        </p:nvGraphicFramePr>
        <p:xfrm>
          <a:off x="323528" y="986824"/>
          <a:ext cx="8058471" cy="6034527"/>
        </p:xfrm>
        <a:graphic>
          <a:graphicData uri="http://schemas.openxmlformats.org/drawingml/2006/table">
            <a:tbl>
              <a:tblPr rtl="1">
                <a:tableStyleId>{5940675A-B579-460E-94D1-54222C63F5DA}</a:tableStyleId>
              </a:tblPr>
              <a:tblGrid>
                <a:gridCol w="2798243"/>
                <a:gridCol w="1860752"/>
                <a:gridCol w="1699738"/>
                <a:gridCol w="1699738"/>
              </a:tblGrid>
              <a:tr h="547191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  <a:tr h="73023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غنی بودن منابع آبهای سطحی در شهر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عدم برخورداری از خاک مناسب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قرارگیری در حوزه آبریز مناسب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کمبود اعتبارات استانی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  <a:tr h="730230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2) </a:t>
                      </a:r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زمینه هایی برای ساخت خانه باغ ها </a:t>
                      </a: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کمبود منابع آب زیرزمینی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امکان سرمایه گذاری در رودهن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عدم توجه مسئولان استان پیرامون مسائل محیطی رودهن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  <a:tr h="73023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3) وجود رشته های مرتبط با محیط زیست در دانشگاه آزاد رودهن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3) عدم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سرمایه </a:t>
                      </a:r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گذاری در شهر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باغ ها ی متعدد در روستاهای بلافصل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3) آلودگی محیطی کودهای شیمیایی و فاضلاب های صنعتی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730230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جنگل های مصنوعی در شهر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4)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کمبود </a:t>
                      </a:r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آگاهی مردم در زمینه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مسائل</a:t>
                      </a:r>
                      <a:r>
                        <a:rPr lang="fa-IR" sz="16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زیست </a:t>
                      </a:r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محیطی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گونه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های متعدد گیاهی و جانوری</a:t>
                      </a:r>
                      <a:endParaRPr lang="fa-IR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ctr" rtl="0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 dirty="0">
                          <a:effectLst/>
                          <a:cs typeface="B Nazanin" pitchFamily="2" charset="-78"/>
                        </a:rPr>
                        <a:t>4) سرریز کارگاه های صنعتی مزاحم از سمت تهران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7894" marR="7894" marT="7894" marB="0" anchor="ctr"/>
                </a:tc>
              </a:tr>
              <a:tr h="730230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افراد متخصص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باغداری سنتی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5) نبود افراد متخصص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بالابودن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تعداد روزهای یخبندان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  <a:tr h="908131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وجود</a:t>
                      </a:r>
                      <a:r>
                        <a:rPr lang="fa-IR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فضاهای باز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6) وضعیت نامناسب اراضی مجاور رودخانه و تجاوز به حریم آن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زلزله</a:t>
                      </a:r>
                      <a:r>
                        <a:rPr lang="fa-IR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خیزی  محدوده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  <a:tr h="908131">
                <a:tc>
                  <a:txBody>
                    <a:bodyPr/>
                    <a:lstStyle/>
                    <a:p>
                      <a:pPr algn="ctr" rtl="0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عدم استفاده علمی از منابع آبی موجود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مسیل های متعدد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57158" y="188640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cs typeface="B Nazanin" pitchFamily="2" charset="-78"/>
              </a:rPr>
              <a:t>هدف 2: ارتقاء وضعیت زیست محیطی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017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00937"/>
              </p:ext>
            </p:extLst>
          </p:nvPr>
        </p:nvGraphicFramePr>
        <p:xfrm>
          <a:off x="324408" y="966936"/>
          <a:ext cx="7920000" cy="5769392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 الف)غنی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بودن منابع آبهای سطحی در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شهر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ب)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زمینه هایی برای ساخت خانه باغ ها 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ج) وجود رشته های مرتبط با محیط زیست در دانشگاه آزاد رودهن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د) وجود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جنگل های مصنوعی در شهر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ه) وجود افراد متخصص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باغداری سنتی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و) وجود منابع زیست محیطی بالقوه( خاک ، سنگ و ...)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indent="0" algn="r" rtl="1" fontAlgn="ctr">
                        <a:buNone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ز) وجود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فضاهای باز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کمبود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اعتبارات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استانی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کم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توجهی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مسئولان استان پیرامون مسائل محیطی رودهن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) آلودگی محیطی کودهای شیمیایی و فاضلاب های صنعتی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سرریز کارگاه های صنعتی مزاحم از سمت تهران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بالابودن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تعداد روزهای یخبندان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زلزله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خیزی  محدوده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مسیل های متعدد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AutoNum type="arabicParenR"/>
                      </a:pP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 و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د و ه و و  و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2و 3 و 5 و  6 و 7)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تشکیل </a:t>
                      </a:r>
                      <a:r>
                        <a:rPr lang="en-AU" sz="1800" b="0" u="none" strike="noStrike" baseline="0" dirty="0" smtClean="0">
                          <a:effectLst/>
                          <a:cs typeface="B Nazanin" pitchFamily="2" charset="-78"/>
                        </a:rPr>
                        <a:t> NGO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تخصصی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پیرامون مسائل زیست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محیطی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 و 3و 4 )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پالایش پهنه فعالیت های کنونی و گسترش عرصه های فعالیت در چارچوب مقررات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الف</a:t>
                      </a:r>
                      <a:r>
                        <a:rPr lang="fa-IR" sz="1800" b="0" u="none" strike="noStrike" baseline="0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 و ب و د و ه و و و 1 و 2) تدوین طرح های نوین جنگلداری و باغداری با استفاده از پتانسیل های طبیعی موجود در جهت جذب سرمایه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 ج و ز و 5 و 6 و 7) تشکیل سازمان مدیریت بحران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5580112" y="1628800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7092280" y="2659062"/>
            <a:ext cx="952500" cy="3476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0100" y="188640"/>
            <a:ext cx="716025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cs typeface="B Nazanin" pitchFamily="2" charset="-78"/>
              </a:rPr>
              <a:t>هدف 2: ارتقاء وضیعت زیست محیطی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53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126"/>
              </p:ext>
            </p:extLst>
          </p:nvPr>
        </p:nvGraphicFramePr>
        <p:xfrm>
          <a:off x="274688" y="1100138"/>
          <a:ext cx="7920000" cy="571752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الف) امکان سرمایه گذاری در رودهن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ب)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قرارگیری در حوزه آبریز مناسب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ج) وجود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باغ ها ی متعدد در روستاهای بلافصل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د) وجود گونه</a:t>
                      </a:r>
                      <a:r>
                        <a:rPr lang="fa-IR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های متعدد گیاهی و جانوری</a:t>
                      </a:r>
                      <a:endParaRPr lang="fa-IR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عدم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برخورداری از خاک مناسب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2) کمبود منابع آب زیرزمینی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3) عدم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سرمایه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گذاری در شهر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4) عدم آگاهی مردم در زمینه منابع زیست محیطی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5) نبود افراد متخصص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6) وضعیت نامناسب اراضی مجاور رودخانه و تجاوز به حریم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آن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7)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عدم استفاده علمی از منابع آبی موجود</a:t>
                      </a:r>
                    </a:p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 و ا و 2 و 3 و و 7) تدوین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پروژه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های زیست محیطی زود بازده و سودآور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 و ج و د و 4 و 5 ) افزایش میزان آگاهی نسبت به حوزه زیست محیطی پیرامون شهری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6 و الف) سامان بخشی وضعیت نامناسب اراضی مجاور رودخانه </a:t>
                      </a:r>
                    </a:p>
                    <a:p>
                      <a:pPr algn="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5580112" y="1628800"/>
            <a:ext cx="85725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6876256" y="2924944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ضعف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8728" y="188640"/>
            <a:ext cx="680306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cs typeface="B Nazanin" pitchFamily="2" charset="-78"/>
              </a:rPr>
              <a:t>هدف 2: ارتقاء وضیعت زیست محیطی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691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81067"/>
              </p:ext>
            </p:extLst>
          </p:nvPr>
        </p:nvGraphicFramePr>
        <p:xfrm>
          <a:off x="324408" y="1196752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غنی بودن منابع آبهای سطحی در شهر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2) وجود زمینه هایی برای ساخت خانه باغ ها 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3) وجود رشته های مرتبط با محیط زیست در دانشگاه آزاد رودهن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4) وجود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جنگل های مصنوعی در شهر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5) وجود افراد متخصص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باغداری سنتی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6)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وجود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فضاهای باز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الف) امکان سرمایه گذاری در رودهن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ب)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قرارگیری در حوزه آبریز مناسب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ج) وجود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باغ ها ی متعدد در روستاهای بلافصل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د) وجود گونه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های متعدد گیاهی و جانوری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AutoNum type="arabicParenR"/>
                      </a:pP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 و  ج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  د و 3 و 2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: سرمایه گذاری در جهت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بهره برداری پایدار از منابع طبیعی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                       </a:t>
                      </a: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الف و ب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 د و  1 و  3 و 5)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تشکیل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سازمانی در جهت احیا و ارتقا حوزه طبیعی شهر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672" marR="8672" marT="8672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4860032" y="1700808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قوت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084168" y="2708920"/>
            <a:ext cx="952500" cy="3476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فرصت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03200" y="188640"/>
            <a:ext cx="5328592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cs typeface="B Nazanin" pitchFamily="2" charset="-78"/>
              </a:rPr>
              <a:t>هدف 2: ارتقاء وضیعت زیست محیطی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84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279775"/>
              </p:ext>
            </p:extLst>
          </p:nvPr>
        </p:nvGraphicFramePr>
        <p:xfrm>
          <a:off x="396416" y="908720"/>
          <a:ext cx="7920000" cy="576072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الف)کمبود اعتبارات استانی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 عدم توجه مسئولان استان پیرامون مسائل محیطی رودهن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ج)آلودگی محیطی کودهای شیمیایی و فاضلاب های صنعتی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د)سرریز کارگاه های صنعتی مزاحم از سمت تهران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ه)بالابودن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تعداد روزهای یخبندان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و)زلزله</a:t>
                      </a:r>
                      <a:r>
                        <a:rPr lang="fa-IR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خیزی  محدوده</a:t>
                      </a:r>
                      <a:endParaRPr lang="fa-IR" sz="1800" b="0" i="0" u="none" strike="noStrike" dirty="0" smtClean="0">
                        <a:solidFill>
                          <a:srgbClr val="FF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ز)وجود مسیل های متعدد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1) عدم برخورداری از خاک مناسب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 کمبود منابع آب زیرزمینی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 عدم سرمایه گذاری در شهر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4) عدم آگاهی مردم در زمینه منابع زیست محیطی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5) نبود افراد متخصص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6) وضعیت نامناسب اراضی مجاور رودخانه و تجاوز به حریم آن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7)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عدم استفاده علمی از منابع آبی موجود</a:t>
                      </a:r>
                    </a:p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الف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 ب و 3 ) مجاب نمودن نماینده ی شهر رودهن در مجلس شورای اسلامی به منظور افزایش بودجه ی شهر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ب و د و 6 و 4)    جلوگیری از صدور پروانه ی ساختمانی مخرب محیط زیست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ج و د و 5 و 6)    اعمال شدید ضوابط زیست محیطی 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 2 و 5 و 7 و ه ) به کارگیری شیوه های نوین کشاورزی به منظور کاهش آسیب های ناشی از بالا بودن تعداد روزهای یخبندان در سال</a:t>
                      </a:r>
                    </a:p>
                    <a:p>
                      <a:pPr algn="r" rtl="1" fontAlgn="ctr"/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5436096" y="1484784"/>
            <a:ext cx="85725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تهدید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6444208" y="2708920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ضعف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03200" y="188640"/>
            <a:ext cx="5328592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a-IR" sz="2000" dirty="0">
                <a:cs typeface="B Nazanin" pitchFamily="2" charset="-78"/>
              </a:rPr>
              <a:t>رودهن شهری در بستر طبیعی پایدار        </a:t>
            </a:r>
          </a:p>
          <a:p>
            <a:r>
              <a:rPr lang="fa-IR" sz="2000" dirty="0" smtClean="0">
                <a:cs typeface="B Nazanin" pitchFamily="2" charset="-78"/>
              </a:rPr>
              <a:t>هدف 2: ارتقاء وضیعت زیست محیطی رودهن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7254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35696" y="188640"/>
            <a:ext cx="639609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1: جایگزینی منابع پایدار درآمد برای تامین هزینه های </a:t>
            </a:r>
            <a:r>
              <a:rPr lang="fa-IR" sz="2000" dirty="0" smtClean="0">
                <a:cs typeface="B Nazanin" pitchFamily="2" charset="-78"/>
              </a:rPr>
              <a:t>توسعه و اداره </a:t>
            </a:r>
            <a:r>
              <a:rPr lang="fa-IR" sz="2000" dirty="0">
                <a:cs typeface="B Nazanin" pitchFamily="2" charset="-78"/>
              </a:rPr>
              <a:t>شهر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13074"/>
              </p:ext>
            </p:extLst>
          </p:nvPr>
        </p:nvGraphicFramePr>
        <p:xfrm>
          <a:off x="467544" y="1340768"/>
          <a:ext cx="7920880" cy="4896544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717183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757588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توان بالقوه برای جذب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درآمد</a:t>
                      </a:r>
                      <a:r>
                        <a:rPr lang="fa-IR" sz="16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در </a:t>
                      </a:r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فصول مختلف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نبود منابع درآمد پایدار برای شهرداری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1)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نزدیکی</a:t>
                      </a:r>
                      <a:r>
                        <a:rPr lang="fa-IR" sz="16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به</a:t>
                      </a:r>
                      <a:r>
                        <a:rPr lang="fa-IR" sz="16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شهر </a:t>
                      </a:r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مادر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1</a:t>
                      </a:r>
                      <a:r>
                        <a:rPr lang="fa-IR" sz="160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) مهاجر پذیر شدن به دلیل نزدیکی به شهر تهران</a:t>
                      </a:r>
                      <a:endParaRPr lang="fa-IR" sz="1600" b="0" i="0" u="none" strike="noStrike" dirty="0">
                        <a:solidFill>
                          <a:srgbClr val="FF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757588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قرار گرفتن در مسیر ارتباطی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2) فروش تراکم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نزدیکی به بازار مصرف شهر تهران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وجود تفرجگاه های همجوار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757588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3) </a:t>
                      </a:r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امکان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جذب سرمایه</a:t>
                      </a:r>
                      <a:endParaRPr lang="fa-IR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3) بورس بازی زمین و مسکن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3) توجه به توسعه بخش خصوصی در کشور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3) عدم تخصیص اعتبارات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لازم دولتی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1136382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4) وجود رشته های مرتبط در زمینه ی اقتصاد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 مدیریت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4) کمبود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خدمات</a:t>
                      </a:r>
                      <a:r>
                        <a:rPr lang="fa-IR" sz="1600" u="none" strike="noStrike" baseline="0" dirty="0" smtClean="0">
                          <a:effectLst/>
                          <a:cs typeface="B Nazanin" pitchFamily="2" charset="-78"/>
                        </a:rPr>
                        <a:t> عمومی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4) وجود توان های بالقوه مناطق همجوار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4) عدم توجه مسئولان حوزه شهری رودهن در بهره گیری از مزیت های اقتصادی موجود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770215">
                <a:tc>
                  <a:txBody>
                    <a:bodyPr/>
                    <a:lstStyle/>
                    <a:p>
                      <a:pPr algn="ctr" rtl="1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5) نبود تولید در بخشهای مختلف در جهت درآمد زایی شهر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621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188640"/>
            <a:ext cx="639609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1: جایگزینی منابع پایدار درآمد برای تامین هزینه های </a:t>
            </a:r>
            <a:r>
              <a:rPr lang="fa-IR" sz="2000" dirty="0" smtClean="0">
                <a:cs typeface="B Nazanin" pitchFamily="2" charset="-78"/>
              </a:rPr>
              <a:t>توسعه و اداره </a:t>
            </a:r>
            <a:r>
              <a:rPr lang="fa-IR" sz="2000" dirty="0">
                <a:cs typeface="B Nazanin" pitchFamily="2" charset="-78"/>
              </a:rPr>
              <a:t>شهر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869229"/>
              </p:ext>
            </p:extLst>
          </p:nvPr>
        </p:nvGraphicFramePr>
        <p:xfrm>
          <a:off x="324408" y="1100138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الف)توان بالقوه برای جذب درآمد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در فصول مختلف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 قرار گرفتن در مسیر ارتباطی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ج) امکان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جذب سرمایه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د)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رشته های مرتبط در زمینه ی اقتصاد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 مدیریت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AutoNum type="arabicParenR"/>
                      </a:pP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مهاجر پذیر شدن به دلیل نزدیکی به شهر تهران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وجود تفرجگاه های همجوار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عدم تخصیص اعتبارات لازم دولتی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کم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توجهی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مسئولان حوزه شهری رودهن در بهره گیری از مزیت های اقتصادی موجود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الف و ب و ج و دذو 3 و 4) ارتقاء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سطح کیفی خدمات رفاهی در رودهن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ج و د و 3 و 4) ارتقا فعالیت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باغداری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با اتکاء بر همکاری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این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بخش با بخش صنعت و خدمات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الف و 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4 و 3) اختصاص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اعتبارات لازم در جهت استفاده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بهینه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از سرمایه های محیطی در فصول مختلف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سال</a:t>
                      </a:r>
                    </a:p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الف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 ب و ج و د و 2 و 3 و 4 )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ارتقا زمینه های  اگردشگری در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جهت درآمد زایی برای شهر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5292080" y="1556792"/>
            <a:ext cx="85725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قوت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6588224" y="3117534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8618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188640"/>
            <a:ext cx="639609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1: جایگزینی منابع پایدار درآمد برای تامین هزینه های </a:t>
            </a:r>
            <a:r>
              <a:rPr lang="fa-IR" sz="2000" dirty="0" smtClean="0">
                <a:cs typeface="B Nazanin" pitchFamily="2" charset="-78"/>
              </a:rPr>
              <a:t>توسعه و اداره </a:t>
            </a:r>
            <a:r>
              <a:rPr lang="fa-IR" sz="2000" dirty="0">
                <a:cs typeface="B Nazanin" pitchFamily="2" charset="-78"/>
              </a:rPr>
              <a:t>شهر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536171"/>
              </p:ext>
            </p:extLst>
          </p:nvPr>
        </p:nvGraphicFramePr>
        <p:xfrm>
          <a:off x="396416" y="1100138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نزدیکی به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شهر مادر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نزدیکی به بازار مصرف شهر تهران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ج) توجه به توسعه بخش خصوصی در کشور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د) وجود توان های بالقوه مناطق همجوار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1) نبود منابع درآمد پایدار برای شهرداری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</a:t>
                      </a:r>
                      <a:r>
                        <a:rPr lang="fa-IR" sz="180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) فروش تراکم</a:t>
                      </a:r>
                      <a:br>
                        <a:rPr lang="fa-IR" sz="180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3) بورس بازی زمین و مسکن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4) کمبود خدمات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عمومی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5) نبود تولید در بخشهای مختلف در جهت درآمد زایی شهر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1 و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5 و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الف و ب و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ج و د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افزایش تولید از طریق جذب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مواد و منابع خام و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تبدیل آنها به کالاهای مصرفی و صادراتی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الف و ج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و 5) استفاده از سرمایه های بخش خصوصی در جهت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رونق تولید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د و 4)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رونق اقتصادی و تولید سرمایه از طریق همکاری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مناطق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همجوار</a:t>
                      </a:r>
                    </a:p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4716016" y="1556792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6876256" y="2767013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ضعف</a:t>
            </a:r>
            <a:endParaRPr lang="fa-IR" sz="2000" b="1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7350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670436"/>
              </p:ext>
            </p:extLst>
          </p:nvPr>
        </p:nvGraphicFramePr>
        <p:xfrm>
          <a:off x="324408" y="1124744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ctr" rtl="1" fontAlgn="ctr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                            قوت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الف)توان بالقوه برای جذب درآمد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در فصول مختلف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 قرار گرفتن در مسیر ارتباطی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ج) امکان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جذب سرمایه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د)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وجود رشته های مرتبط در زمینه ی اقتصاد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 مدیریت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b">
                        <a:buNone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1)     نزدیکی به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شهر مادر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 نزدیکی به بازار مصرف شهر تهران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 توجه به توسعه بخش خصوصی در کشور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4) وجود توان های بالقوه مناطق همجوار</a:t>
                      </a:r>
                    </a:p>
                    <a:p>
                      <a:pPr marL="342900" indent="-342900" algn="r" rtl="1" fontAlgn="b">
                        <a:buAutoNum type="arabicParenR"/>
                      </a:pP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2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 ب و ج ود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: رونق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اقتصادی از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طریق مبادلات تجاری میان رودهن و تهران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3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و4 و ج و د :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سرمایه گذاری در جهت ایجاد پروژه های محرک توسعه شهری</a:t>
                      </a:r>
                    </a:p>
                    <a:p>
                      <a:pPr algn="r" rtl="1" fontAlgn="b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b"/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ctr" rtl="1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4283968" y="1196752"/>
            <a:ext cx="3947824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835696" y="188640"/>
            <a:ext cx="639609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1: جایگزینی منابع پایدار درآمد برای تامین هزینه </a:t>
            </a:r>
            <a:r>
              <a:rPr lang="fa-IR" sz="2000" dirty="0" smtClean="0">
                <a:cs typeface="B Nazanin" pitchFamily="2" charset="-78"/>
              </a:rPr>
              <a:t>های توسعه و  </a:t>
            </a:r>
            <a:r>
              <a:rPr lang="fa-IR" sz="2000" dirty="0">
                <a:cs typeface="B Nazanin" pitchFamily="2" charset="-78"/>
              </a:rPr>
              <a:t>اداره شهر</a:t>
            </a:r>
          </a:p>
        </p:txBody>
      </p:sp>
    </p:spTree>
    <p:extLst>
      <p:ext uri="{BB962C8B-B14F-4D97-AF65-F5344CB8AC3E}">
        <p14:creationId xmlns:p14="http://schemas.microsoft.com/office/powerpoint/2010/main" val="258348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35696" y="188640"/>
            <a:ext cx="639609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1: جایگزینی منابع پایدار درآمد برای تامین هزینه های اداره شهر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045675"/>
              </p:ext>
            </p:extLst>
          </p:nvPr>
        </p:nvGraphicFramePr>
        <p:xfrm>
          <a:off x="324408" y="1196752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                                    </a:t>
                      </a:r>
                    </a:p>
                    <a:p>
                      <a:pPr algn="ctr" rtl="1" fontAlgn="ctr"/>
                      <a:endParaRPr lang="fa-IR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B Nazanin" pitchFamily="2" charset="-78"/>
                      </a:endParaRPr>
                    </a:p>
                    <a:p>
                      <a:pPr algn="ctr" rtl="1" fontAlgn="ctr"/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                                          ضعف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تهدید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)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نبود منابع درآمد پایدار برای شهرداری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ب)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فروش تراکم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ج)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بورس بازی زمین و مسکن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د)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کمبود خدمات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عمومی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ه)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نبود تولید در بخشهای مختلف در جهت درآمد زایی شهر</a:t>
                      </a:r>
                    </a:p>
                    <a:p>
                      <a:pPr marL="342900" indent="-342900" algn="r" rtl="1" fontAlgn="ctr">
                        <a:buNone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مهاجر پذیر شدن به دلیل نزدیکی به شهر تهران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وجود تفرجگاه های همجوار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عدم تخصیص اعتبارات لازم دولتی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کم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توجهی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مسئولان حوزه شهری رودهن در بهره گیری از مزیت های اقتصادی موجود</a:t>
                      </a:r>
                    </a:p>
                    <a:p>
                      <a:pPr marL="342900" indent="-342900" algn="r" rtl="1" fontAlgn="ctr">
                        <a:buAutoNum type="arabicParenR"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AutoNum type="arabicParenR"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B Nazanin" pitchFamily="2" charset="-78"/>
                        </a:rPr>
                        <a:t> 3 و 4 و الف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B Nazanin" pitchFamily="2" charset="-78"/>
                        </a:rPr>
                        <a:t> و ه )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B Nazanin" pitchFamily="2" charset="-78"/>
                        </a:rPr>
                        <a:t>ترغیب مسئولین و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B Nazanin" pitchFamily="2" charset="-78"/>
                        </a:rPr>
                        <a:t> مدیران شهر در جهت سرمایه گذاری</a:t>
                      </a:r>
                    </a:p>
                    <a:p>
                      <a:pPr algn="r" rtl="1" fontAlgn="b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B Nazanin" pitchFamily="2" charset="-78"/>
                        </a:rPr>
                        <a:t> ب و ج و 2 و 3 و 4 )سوق دادن طرح های شهری به سوی ایجاد منابع پایدار</a:t>
                      </a:r>
                    </a:p>
                    <a:p>
                      <a:pPr algn="r" rtl="1" fontAlgn="b"/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702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188640"/>
            <a:ext cx="718818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2:بهره برداری بهینه از موقعیت شهر رودهن با توجه به </a:t>
            </a:r>
            <a:r>
              <a:rPr lang="fa-IR" sz="2000" dirty="0" smtClean="0">
                <a:cs typeface="B Nazanin" pitchFamily="2" charset="-78"/>
              </a:rPr>
              <a:t>توان </a:t>
            </a:r>
            <a:r>
              <a:rPr lang="fa-IR" sz="2000" dirty="0">
                <a:cs typeface="B Nazanin" pitchFamily="2" charset="-78"/>
              </a:rPr>
              <a:t>و موقعیت اقتصادی شهر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032919"/>
              </p:ext>
            </p:extLst>
          </p:nvPr>
        </p:nvGraphicFramePr>
        <p:xfrm>
          <a:off x="611792" y="1340768"/>
          <a:ext cx="7620000" cy="5170648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1905000"/>
                <a:gridCol w="1905000"/>
                <a:gridCol w="1905000"/>
                <a:gridCol w="1905000"/>
              </a:tblGrid>
              <a:tr h="755383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79793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1) وجود راههای ارتباطی و زیر ساختها در زمینه انتقال کالا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1) عدم آگاهی مردم در قبال بهره برداری از مزیتهای اقتصادی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1) نزدیکی به بازار مصرف تهران 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1) قابلیت داشتن شهرهای مجاور در احداث صنایع تبدبلی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</a:tr>
              <a:tr h="119691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2) وجود رشته های دانشگاهی مرتبط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عدم وجود طرح و برنامه در جهت استفاده از توان و مزیتهای شهر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  <a:cs typeface="B Nazanin" pitchFamily="2" charset="-78"/>
                        </a:rPr>
                        <a:t>2) وجود محصولات در حوزه شهری رودهن و امکان استفاده از صنایع تبدیلی 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2) عدم توجه مسئولان حوزه شهری رودهن در بهره گیری از مزیت های اقتصادی موجود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1210208">
                <a:tc>
                  <a:txBody>
                    <a:bodyPr/>
                    <a:lstStyle/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3) توان بالقوه برای جذب درآمد</a:t>
                      </a:r>
                      <a:r>
                        <a:rPr lang="fa-IR" sz="16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در فصول مختلف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-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  <a:cs typeface="B Nazanin" pitchFamily="2" charset="-78"/>
                        </a:rPr>
                        <a:t>3) موقعیت ترانزیتی شهر و قرار داشتن آن بر سر راههای اصلی کشور نسبت به شهرهای اطراف 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3) عدم تخصیص اعتبارات لازم دولتی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1210208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u="none" strike="noStrike" dirty="0" smtClean="0">
                          <a:effectLst/>
                          <a:cs typeface="B Nazanin" pitchFamily="2" charset="-78"/>
                        </a:rPr>
                        <a:t>4) </a:t>
                      </a:r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امکان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جذب سرمایه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10266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876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188640"/>
            <a:ext cx="718818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2:بهره برداری بهینه از موقعیت شهر رودهن با توجه به توانها و موقعیت اقتصادی شهر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211472"/>
              </p:ext>
            </p:extLst>
          </p:nvPr>
        </p:nvGraphicFramePr>
        <p:xfrm>
          <a:off x="324408" y="1124744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الف) وجود راههای ارتباطی و زیر ساختها در زمینه انتقال کالا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ب) وجود رشته های دانشگاهی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مرتبط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ج) توان بالقوه برای جذب درآمد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در فصول مختلف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امکان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جذب سرمایه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قابلیت شهرهای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مجاور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در زمینه 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ایجاد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صنایع تبدیلی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 عدم توجه مسئولان حوزه شهری رودهن در بهره گیری از مزیت های اقتصادی موجود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 عدم تخصیص اعتبارات لازم دولتی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 و الف و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 و د)  زمینه سازی 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و تشویق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ایجاد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صنایع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مبتنی بر فناوری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پیشرفته</a:t>
                      </a:r>
                    </a:p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ج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 د و 2 و3) تسهیل شرایط احداث مجموعه های تفریحی – تجاری  در شهر 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4846638" y="1628800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قوت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6444208" y="2924944"/>
            <a:ext cx="936104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تهدید</a:t>
            </a:r>
            <a:endParaRPr lang="fa-IR" sz="2000" b="1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545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904744"/>
              </p:ext>
            </p:extLst>
          </p:nvPr>
        </p:nvGraphicFramePr>
        <p:xfrm>
          <a:off x="252400" y="1053336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الف) نزدیکی به بازار مصرف تهران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ب) وجود محصولات در حوزه شهری رودهن و امکان استفاده از صنایع تبدیلی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ج) موقعیت ترانزیتی شهر و قرار داشتن آن بر سر راههای اصلی کشور نسبت به شهرهای اطراف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1)عدم آگاهی مردم در قبال بهره برداری از مزیتهای اقتصادی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2) عدم وجود طرح و برنامه در جهت استفاده از توان و مزیتهای شهر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 و ب) ا</a:t>
                      </a:r>
                      <a:r>
                        <a:rPr lang="fa-IR" sz="1800" b="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رائه تمهیدات و برنامه هایی </a:t>
                      </a:r>
                      <a:r>
                        <a:rPr lang="fa-IR" sz="1800" b="0" u="none" strike="noStrike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به</a:t>
                      </a:r>
                      <a:r>
                        <a:rPr lang="fa-IR" sz="1800" b="0" u="none" strike="noStrike" baseline="0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 منظور </a:t>
                      </a:r>
                      <a:r>
                        <a:rPr lang="fa-IR" sz="1800" b="0" u="none" strike="noStrike" dirty="0" smtClean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ارتقای وضعیت </a:t>
                      </a:r>
                      <a:r>
                        <a:rPr lang="fa-IR" sz="1800" b="0" u="none" strike="noStrike" dirty="0">
                          <a:solidFill>
                            <a:srgbClr val="FF0000"/>
                          </a:solidFill>
                          <a:effectLst/>
                          <a:cs typeface="B Nazanin" pitchFamily="2" charset="-78"/>
                        </a:rPr>
                        <a:t>اقتصادی شهر  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 و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ج و 2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) 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اتخاذ تصمیماتی در زمینه صنایع تبدیلی و استفاده از بازار هدف تهران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4932040" y="1340768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372200" y="2636912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3608" y="188640"/>
            <a:ext cx="718818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2:بهره برداری بهینه از موقعیت شهر رودهن با توجه به توانها و موقعیت اقتصادی شهر</a:t>
            </a:r>
          </a:p>
        </p:txBody>
      </p:sp>
    </p:spTree>
    <p:extLst>
      <p:ext uri="{BB962C8B-B14F-4D97-AF65-F5344CB8AC3E}">
        <p14:creationId xmlns:p14="http://schemas.microsoft.com/office/powerpoint/2010/main" val="325545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824936"/>
              </p:ext>
            </p:extLst>
          </p:nvPr>
        </p:nvGraphicFramePr>
        <p:xfrm>
          <a:off x="324408" y="1124744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ctr" rtl="1" fontAlgn="b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                                         قوت</a:t>
                      </a:r>
                      <a:endParaRPr lang="fa-IR" sz="1800" b="0" u="none" strike="noStrike" dirty="0">
                        <a:effectLst/>
                        <a:cs typeface="B Nazanin" pitchFamily="2" charset="-78"/>
                      </a:endParaRPr>
                    </a:p>
                    <a:p>
                      <a:pPr algn="ctr" rtl="1" fontAlgn="b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b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ctr" rtl="1" fontAlgn="b"/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b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الف) وجود راههای ارتباطی و زیر ساختها در زمینه انتقال کالا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ب) وجود رشته های دانشگاهی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مرتبط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</a:rPr>
                        <a:t>ج)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توان بالقوه برای جذب درآمد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در فصول مختلف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 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امکان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جذب سرمایه</a:t>
                      </a:r>
                      <a:r>
                        <a:rPr lang="fa-IR" sz="1800" b="0" u="none" strike="noStrike" dirty="0" smtClean="0">
                          <a:effectLst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</a:rPr>
                      </a:b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1) نزدیکی به بازار مصرف تهران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2) وجود محصولات در حوزه شهری رودهن و امکان استفاده از صنایع تبدیلی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3) موقعیت ترانزیتی شهر و قرار داشتن آن بر سر راههای اصلی کشور نسبت به شهرهای اطراف </a:t>
                      </a:r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 و 3 و 1: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رونق اقتصادی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شهر از طریق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مبادلات تجاری 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با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تهران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وشهرهای شمالی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2 و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د :ایجاد صنایع تبدیلی پیشرفته با  استفاده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از فناوری ها و دانش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روز</a:t>
                      </a:r>
                    </a:p>
                    <a:p>
                      <a:pPr algn="r" rtl="1" fontAlgn="b"/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  <a:p>
                      <a:pPr algn="r" rtl="1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43608" y="188640"/>
            <a:ext cx="718818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2:بهره برداری بهینه از موقعیت شهر رودهن با توجه به توانها و موقعیت اقتصادی شهر</a:t>
            </a:r>
          </a:p>
        </p:txBody>
      </p:sp>
    </p:spTree>
    <p:extLst>
      <p:ext uri="{BB962C8B-B14F-4D97-AF65-F5344CB8AC3E}">
        <p14:creationId xmlns:p14="http://schemas.microsoft.com/office/powerpoint/2010/main" val="95492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43608" y="188640"/>
            <a:ext cx="718818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2:بهره برداری بهینه از موقعیت شهر رودهن با توجه به توانها و موقعیت اقتصادی شهر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913857"/>
              </p:ext>
            </p:extLst>
          </p:nvPr>
        </p:nvGraphicFramePr>
        <p:xfrm>
          <a:off x="252400" y="1052736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عدم آگاهی مردم در قبال بهره برداری از مزیتهای اقتصادی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عدم وجود طرح و برنامه در جهت استفاده از توان و مزیتهای شهر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AutoNum type="arabicParenR"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قابلیت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داشتن شهرهای مجاور در احداث صنایع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تبدبلی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 عدم توجه مسئولان حوزه شهری رودهن در بهره گیری از مزیت های اقتصادی موجود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 عدم تخصیص اعتبارات لازم دولتی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 و الف و ب)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استفاده از توانهای بخش خصوصی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در جهت شناساندن توانهای شهر به مسئولان و مردم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1 و 2 و ب ) گرفتن حق انحصاربرای ایجاد صنایع تبدیلی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TextBox 2"/>
          <p:cNvSpPr txBox="1"/>
          <p:nvPr/>
        </p:nvSpPr>
        <p:spPr>
          <a:xfrm>
            <a:off x="6444208" y="2924944"/>
            <a:ext cx="936104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تهدید</a:t>
            </a:r>
            <a:endParaRPr lang="fa-IR" sz="2000" b="1">
              <a:cs typeface="B Nazanin" pitchFamily="2" charset="-78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4283968" y="1772816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8462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5536" y="188640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3: جذب سرمایه های داخلی و خارجی در جهت توسعه اقتصادی در بخش های مختلف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3851"/>
              </p:ext>
            </p:extLst>
          </p:nvPr>
        </p:nvGraphicFramePr>
        <p:xfrm>
          <a:off x="899592" y="1268761"/>
          <a:ext cx="6871864" cy="4819228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1717966"/>
                <a:gridCol w="1717966"/>
                <a:gridCol w="1717966"/>
                <a:gridCol w="1717966"/>
              </a:tblGrid>
              <a:tr h="643758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</a:rPr>
                        <a:t>قوت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</a:rPr>
                        <a:t>ضعف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 dirty="0">
                          <a:effectLst/>
                        </a:rPr>
                        <a:t>فرصت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600" u="none" strike="noStrike">
                          <a:effectLst/>
                        </a:rPr>
                        <a:t>تهدید</a:t>
                      </a:r>
                      <a:endParaRPr lang="fa-IR" sz="16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732353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</a:rPr>
                        <a:t>1) توان های بالقوه برای جذب سرمایه گذاری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</a:rPr>
                        <a:t>1) عدم آگاهی مردم رودهن از توانهای بالقوه شهر 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</a:rPr>
                        <a:t>1) نزدیکی به تهران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</a:rPr>
                        <a:t>1) عدم توجه مسئولین استانی به توانهای شهر در تدوین طرح ها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1020042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</a:rPr>
                        <a:t>2) </a:t>
                      </a:r>
                      <a:r>
                        <a:rPr lang="fa-IR" sz="1600" u="none" strike="noStrike" dirty="0" smtClean="0">
                          <a:effectLst/>
                        </a:rPr>
                        <a:t>طرح </a:t>
                      </a:r>
                      <a:r>
                        <a:rPr lang="fa-IR" sz="1600" u="none" strike="noStrike" dirty="0">
                          <a:effectLst/>
                        </a:rPr>
                        <a:t>احداث سالن بین المللی کنفرانس 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</a:rPr>
                        <a:t>2) نبود بودجه کافی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</a:rPr>
                        <a:t>2) توجه به بخش خصوصی در کشور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>
                          <a:effectLst/>
                        </a:rPr>
                        <a:t>2) عدم سرمایه گذاری خارجی در شهر به علت عدم آگاهی از توانهای بالقوه شهر </a:t>
                      </a:r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97364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 smtClean="0">
                          <a:effectLst/>
                        </a:rPr>
                        <a:t>3) تلاش</a:t>
                      </a:r>
                      <a:r>
                        <a:rPr lang="fa-IR" sz="1600" u="none" strike="noStrike" baseline="0" dirty="0" smtClean="0">
                          <a:effectLst/>
                        </a:rPr>
                        <a:t> و همیت </a:t>
                      </a:r>
                      <a:r>
                        <a:rPr lang="fa-IR" sz="1600" u="none" strike="noStrike" dirty="0" smtClean="0">
                          <a:effectLst/>
                        </a:rPr>
                        <a:t>مدبران </a:t>
                      </a:r>
                      <a:r>
                        <a:rPr lang="fa-IR" sz="1600" u="none" strike="noStrike" dirty="0">
                          <a:effectLst/>
                        </a:rPr>
                        <a:t>و مسئولین شهری </a:t>
                      </a:r>
                      <a:r>
                        <a:rPr lang="fa-IR" sz="1600" u="none" strike="noStrike" dirty="0" smtClean="0">
                          <a:effectLst/>
                        </a:rPr>
                        <a:t>به منظور جذب </a:t>
                      </a:r>
                      <a:r>
                        <a:rPr lang="fa-IR" sz="1600" u="none" strike="noStrike" dirty="0">
                          <a:effectLst/>
                        </a:rPr>
                        <a:t>سرمایه </a:t>
                      </a:r>
                      <a:r>
                        <a:rPr lang="fa-IR" sz="1600" u="none" strike="noStrike" dirty="0" smtClean="0">
                          <a:effectLst/>
                        </a:rPr>
                        <a:t>گذاری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</a:rPr>
                        <a:t>3) نبود </a:t>
                      </a:r>
                      <a:r>
                        <a:rPr lang="fa-IR" sz="1600" u="none" strike="noStrike" dirty="0" smtClean="0">
                          <a:effectLst/>
                        </a:rPr>
                        <a:t>تسهیلات</a:t>
                      </a:r>
                      <a:r>
                        <a:rPr lang="fa-IR" sz="1600" u="none" strike="noStrike" baseline="0" dirty="0" smtClean="0">
                          <a:effectLst/>
                        </a:rPr>
                        <a:t> و زیرساختها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3)</a:t>
                      </a:r>
                      <a:r>
                        <a:rPr lang="fa-IR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 وجود افراد در دهک  در تهران بالای درامدی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u="none" strike="noStrike" dirty="0">
                          <a:effectLst/>
                        </a:rPr>
                        <a:t>3) وجود شهرهای پیرامونی به عنوان رقیب برای جذب سرمایه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691363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4)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طرح احداث مجتمع های تجاری طلا و جواهر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4) عدم اعتماد جمعی مبنی بر سوداوری و بازگشت سرمایه 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  <a:tr h="691363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5) وجود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افراد در دهک بالای درامدی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5)</a:t>
                      </a:r>
                      <a:r>
                        <a:rPr lang="fa-IR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عدم وجود صنایع مختلف </a:t>
                      </a:r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555" marR="8555" marT="855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686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39543"/>
              </p:ext>
            </p:extLst>
          </p:nvPr>
        </p:nvGraphicFramePr>
        <p:xfrm>
          <a:off x="324408" y="1124744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الف)توان های بالقوه برای جذب سرمایه گذاری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طرح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احداث سالن بین المللی کنفرانس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ج)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تلاش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همیت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مدبران و مسئولین شهری به منظور جذب سرمایه گذاری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طرح احداث مجتمع های تجاری طلا و جواهر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cs typeface="B Nazanin" pitchFamily="2" charset="-78"/>
                        </a:rPr>
                        <a:t>ه)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وجود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افراد در دهک بالای درامدی</a:t>
                      </a:r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 .عدم توجه مسئولین استانی به توانهای شهر در تدوین طرح ها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2-عدم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سرمایه گذاری خارجی در شهر به علت عدم آگاهی از توانهای بالقوه شهر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 3. وجود شهرهای پیرامونی به عنوان رقیب برای جذب سرمایه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1 و الف و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 و د)  ارائه ی طرح هایی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به منظور به سرمایه گذاری در مجتمع های </a:t>
                      </a:r>
                    </a:p>
                    <a:p>
                      <a:pPr algn="r" rtl="1" fontAlgn="ctr"/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تجاری طلا و جواهر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3 و ج)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ارتقای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توان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مدیریتی و اجرایی مسئولین شهر در جهت جذب سرمایه و بالا بردن توان رقابتی شهر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2 و ب) کمک به شناخت قابلیتهای شهر از طریق تهیه طرح های پیشنهادی برای شهر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5015925" y="1556792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156176" y="2924944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88640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3: جذب سرمایه های داخلی و خارجی در جهت توسعه اقتصادی در بخش های مختلف</a:t>
            </a:r>
          </a:p>
        </p:txBody>
      </p:sp>
    </p:spTree>
    <p:extLst>
      <p:ext uri="{BB962C8B-B14F-4D97-AF65-F5344CB8AC3E}">
        <p14:creationId xmlns:p14="http://schemas.microsoft.com/office/powerpoint/2010/main" val="283195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88640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3: جذب سرمایه های داخلی و خارجی در جهت توسعه اقتصادی در بخش های مختلف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750007"/>
              </p:ext>
            </p:extLst>
          </p:nvPr>
        </p:nvGraphicFramePr>
        <p:xfrm>
          <a:off x="324408" y="1125344"/>
          <a:ext cx="7920000" cy="54432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نزدیکی به تهران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توجه به بخش خصوصی در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کشور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ج)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وجود افراد در دهک  در تهران بالای درامدی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1)عدم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آگاهی مردم رودهن از توانهای بالقوه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شهر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2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) نبود بودجه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کافی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3)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نبود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تسهیلات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 زیرساختها</a:t>
                      </a: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4)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عدم اعتماد جمعی مبنی بر سوداوری و بازگشت سرمایه 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5)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عدم وجود صنایع مختلف 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 و ج و 2 و 3 و 5) هدایت سرمایه ی بخش خصوصی با تدوین 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پروژه های سود آور</a:t>
                      </a:r>
                    </a:p>
                    <a:p>
                      <a:pPr algn="r" rtl="1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 الف و ج و 5) اتخاذ تمهیداتی به منظور ایجاد صنایع مختلف  در شهر با بهره گیری از سرمایه ی مادر شهر تهران</a:t>
                      </a: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4829746" y="1785937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فرصت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6156176" y="3138490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091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094246"/>
              </p:ext>
            </p:extLst>
          </p:nvPr>
        </p:nvGraphicFramePr>
        <p:xfrm>
          <a:off x="324408" y="1124744"/>
          <a:ext cx="7920000" cy="54432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الف)توان های بالقوه برای جذب سرمایه گذاری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ب) طرح احداث سالن بین المللی کنفرانس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ج) تلاش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 همیت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مدبران و مسئولین شهری به منظور جذب سرمایه گذاری</a:t>
                      </a: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د)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طرح احداث مجتمع های تجاری طلا و جواهر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cs typeface="B Nazanin" pitchFamily="2" charset="-78"/>
                        </a:rPr>
                        <a:t>ه)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وجود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افراد در دهک بالای درامدی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36000">
                <a:tc>
                  <a:txBody>
                    <a:bodyPr/>
                    <a:lstStyle/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نزدیکی به تهران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2) توجه به بخش خصوصی در کشور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3)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 وجود افراد در دهک  در تهران بالای درامدی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2 و 3 و الف و ج و د و ه 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استفاده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از سرمایه گذاری بخش خصوصی در جهت 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 </a:t>
                      </a:r>
                    </a:p>
                    <a:p>
                      <a:pPr algn="r" rtl="1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ارتقای وضعیت اقتصادی شهر</a:t>
                      </a:r>
                    </a:p>
                    <a:p>
                      <a:pPr algn="r" rtl="1" fontAlgn="ctr"/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1 و ب و ج ) ارتقا عملکرد شهر رودهن در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سطح ملی با توجه به وجود قابلیت های این شهر</a:t>
                      </a:r>
                    </a:p>
                    <a:p>
                      <a:pPr algn="r" rtl="1" fontAlgn="ctr"/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95536" y="188640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3: جذب سرمایه های داخلی و خارجی در جهت توسعه اقتصادی در بخش های مختلف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5015925" y="1556792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372200" y="3068960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فرصت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429230"/>
              </p:ext>
            </p:extLst>
          </p:nvPr>
        </p:nvGraphicFramePr>
        <p:xfrm>
          <a:off x="324408" y="1124744"/>
          <a:ext cx="7920000" cy="54864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ا1)عدم آگاهی مردم رودهن از توانهای بالقوه شهر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2) نبود بودجه کافی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3) نبود تسهیلات</a:t>
                      </a:r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و زیرساختها</a:t>
                      </a:r>
                      <a:endParaRPr lang="fa-IR" sz="1800" u="none" strike="noStrike" dirty="0" smtClean="0">
                        <a:solidFill>
                          <a:schemeClr val="tx1"/>
                        </a:solidFill>
                        <a:effectLst/>
                        <a:cs typeface="B Nazanin" pitchFamily="2" charset="-78"/>
                      </a:endParaRP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4)</a:t>
                      </a: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عدم اعتماد جمعی مبنی بر سوداوری و بازگشت سرمایه </a:t>
                      </a:r>
                    </a:p>
                    <a:p>
                      <a:pPr marL="342900" marR="0" indent="-3429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5)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عدم وجود صنایع مختلف </a:t>
                      </a:r>
                      <a:endParaRPr lang="fa-IR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الف)</a:t>
                      </a:r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کم</a:t>
                      </a:r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توجهی مسئولین استانی به توانها و قابلیت</a:t>
                      </a:r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های 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شهر در تدوین طرح ها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ب) عدم سرمایه گذاری خارجی در شهر به علت عدم آگاهی از توانهای بالقوه شهر </a:t>
                      </a: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ج)وجود شهرهای پیرامونی به عنوان رقیب برای جذب سرمایه</a:t>
                      </a:r>
                      <a:endParaRPr lang="fa-IR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342900" indent="-342900" algn="r" rtl="1" fontAlgn="ctr">
                        <a:buNone/>
                      </a:pP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1 و 2 و4 و 5 و  الف و ب و ج ) جل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ب توجه و ترغیب </a:t>
                      </a:r>
                      <a:r>
                        <a:rPr lang="fa-IR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بخش های</a:t>
                      </a:r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مختلف به ایجاد صنایع تولیدی در شهر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</a:p>
                    <a:p>
                      <a:pPr algn="r" rtl="1" fontAlgn="ctr"/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 2 و 3 و 5 و ب )واگذاری عملکردهای  قابل استیجار به پیمانکار مربوطه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</a:t>
                      </a:r>
                      <a:endParaRPr lang="fa-IR" sz="18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</a:p>
                    <a:p>
                      <a:pPr algn="r" rtl="1" fontAlgn="ctr"/>
                      <a:r>
                        <a:rPr lang="fa-IR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</a:t>
                      </a:r>
                    </a:p>
                    <a:p>
                      <a:pPr algn="r" rtl="1" fontAlgn="ctr"/>
                      <a:endParaRPr lang="fa-IR" sz="18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TextBox 2"/>
          <p:cNvSpPr txBox="1"/>
          <p:nvPr/>
        </p:nvSpPr>
        <p:spPr>
          <a:xfrm>
            <a:off x="4555604" y="1988840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6643836" y="3140968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536" y="188640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شهری با اقتصاد پویا و توانمند</a:t>
            </a:r>
          </a:p>
          <a:p>
            <a:r>
              <a:rPr lang="fa-IR" sz="2000" dirty="0">
                <a:cs typeface="B Nazanin" pitchFamily="2" charset="-78"/>
              </a:rPr>
              <a:t>هدف 3: جذب سرمایه های داخلی و خارجی در جهت توسعه اقتصادی در بخش های مختلف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4176" y="44624"/>
            <a:ext cx="7836256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dirty="0">
                <a:cs typeface="B Nazanin" pitchFamily="2" charset="-78"/>
              </a:rPr>
              <a:t>رودهن شهر نمونه </a:t>
            </a:r>
            <a:r>
              <a:rPr lang="fa-IR" dirty="0" smtClean="0">
                <a:cs typeface="B Nazanin" pitchFamily="2" charset="-78"/>
              </a:rPr>
              <a:t>گردشگری      هدف1</a:t>
            </a:r>
            <a:r>
              <a:rPr lang="fa-IR" dirty="0">
                <a:cs typeface="B Nazanin" pitchFamily="2" charset="-78"/>
              </a:rPr>
              <a:t>: زمینه سازی برای ورود گردشگران متعدد به </a:t>
            </a:r>
            <a:r>
              <a:rPr lang="fa-IR" dirty="0" smtClean="0">
                <a:cs typeface="B Nazanin" pitchFamily="2" charset="-78"/>
              </a:rPr>
              <a:t>شهر</a:t>
            </a:r>
            <a:endParaRPr lang="fa-IR" dirty="0">
              <a:cs typeface="B Nazanin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538967"/>
              </p:ext>
            </p:extLst>
          </p:nvPr>
        </p:nvGraphicFramePr>
        <p:xfrm>
          <a:off x="1" y="431768"/>
          <a:ext cx="8460431" cy="6226411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2103798"/>
                <a:gridCol w="2174092"/>
                <a:gridCol w="1878580"/>
                <a:gridCol w="2303961"/>
              </a:tblGrid>
              <a:tr h="197543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1) وجود رودخانه در شهر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1)طغیان رودخانه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1) خوش آب و هوا بودن روستاهای اطراف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1) سرریز کارگاههای صنعتی مزاحم از سمت تهران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486522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2) کوهستانی بودن و ویژگی های خاص توپوگرافی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2) مدیریت نامناسب 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در زمینه گردشگری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2) قرارگیری در حوزه آبریز مناسب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2) آلودگی رودخانه به واسطه کودهای شیمیایی و فاضلاب های صنعتی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58181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وجود باغات میوه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سیمای نا مطلوب شهری به دلیل وجود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ساختمانهای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بلند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3) امکان سرمایه گذاری در رودهن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عدم توجه مسئولین استان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4) برخورداری از آب و هوای مطلوب 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3)نبود تبلیغات در زمینه گردشگری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4) نزدیکی به تهران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4) کمبود اعتبارات ملی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881604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u="none" strike="noStrike" dirty="0" smtClean="0">
                          <a:effectLst/>
                          <a:cs typeface="B Nazanin" pitchFamily="2" charset="-78"/>
                        </a:rPr>
                        <a:t>5)ذیرش</a:t>
                      </a:r>
                      <a:r>
                        <a:rPr lang="fa-IR" sz="1400" u="none" strike="noStrike" baseline="0" dirty="0" smtClean="0">
                          <a:effectLst/>
                          <a:cs typeface="B Nazanin" pitchFamily="2" charset="-78"/>
                        </a:rPr>
                        <a:t> نقش گردشگری شهر از سوی مردم شهر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4)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نادیده گرفتن ظرفیتهای محیطی در طرح های شهری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5) نزدیکی به پارکهای ملی خجیر و منطقه حفاظت شده 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5) نبود ضوابط و مقررات مشخص برای حفاظت از جاذبه های گردشگری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6) چشم اندازهای طبیعی متنوع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5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)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عدم وجود امکانات رفاهی مانند هتل و...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6) وجود چشمه های آب گرم و آب معدنی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6)وجود مسیل های متعدد </a:t>
                      </a:r>
                      <a:endParaRPr lang="fa-I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 7) وجود پل تاریخی نمیر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6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)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کیفیت نامتناسب برخی ابنیه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در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برهم زدن سیمای شهری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7) وجود پیست آبعلی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9) غنی بودن منابع آبهای سطحی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endParaRPr lang="fa-IR" dirty="0"/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8) زیرساختهای ارتباطی مناسب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197543">
                <a:tc>
                  <a:txBody>
                    <a:bodyPr/>
                    <a:lstStyle/>
                    <a:p>
                      <a:pPr algn="r" rtl="1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9) وجود گونه های گیاهی و جانوری متعدد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12) وجود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پارک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پرچم های جهان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24348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13)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 وجود جاذبه های طبیعی در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نیمه اول سال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24348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14) قابلیت بهره گیری از امکانات مورد نیاز برای بستر ورزش های زمستانی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148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-27384"/>
            <a:ext cx="8280920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هدف1</a:t>
            </a:r>
            <a:r>
              <a:rPr lang="fa-IR" sz="2000" dirty="0">
                <a:cs typeface="B Nazanin" pitchFamily="2" charset="-78"/>
              </a:rPr>
              <a:t>: زمینه سازی برای ورود گردشگران متعدد به </a:t>
            </a:r>
            <a:r>
              <a:rPr lang="fa-IR" sz="2000" dirty="0" smtClean="0">
                <a:cs typeface="B Nazanin" pitchFamily="2" charset="-78"/>
              </a:rPr>
              <a:t>شهر</a:t>
            </a:r>
            <a:endParaRPr lang="fa-IR" sz="2000" dirty="0">
              <a:cs typeface="B Nazanin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589786"/>
              </p:ext>
            </p:extLst>
          </p:nvPr>
        </p:nvGraphicFramePr>
        <p:xfrm>
          <a:off x="323528" y="720040"/>
          <a:ext cx="7920000" cy="630936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الف)وجود رودخانه در شهر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 کوهستانی بودن و ویژگی های خاص توپوگرافی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ج) وجود باغات میوه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 برخورداری از آب و هوای مطلوب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و) چشم اندازهای طبیعی متنوع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ز) وجود پل تاریخی نمیر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ط) غنی بودن منابع آبهای سطحی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ی)پذیرش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نقش گردشگری شهر از سوی مردم شهر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ل)  وجود پارک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پرچم های جهان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م) وجود جاذبه های طبیعی در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نیمه اول سال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ن) قابلیت بهره گیری از امکانات مورد نیاز برای بستر ورزش های زمستانی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1) سرریز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کارگاههای صنعتی مزاحم از سمت تهران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2) آلودگی رودخانه به واسطه کودهای شیمیایی و فاضلاب های صنعتی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3)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کم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توجهی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مسئولین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استان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4) کمبود اعتبارات ملی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5) نبود ضوابط و مقررات مشخص برای حفاظت از جاذبه های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گردشگری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6) وجود مسیل های متعدد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ج و و و ز و م و ن و3 )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مدیریت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کارامد در استفاده بهینه و جلوگیری از تخریب جاذبه های طبیعی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ج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د و و و م و 5)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وضع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قوانینی جهت جلوگیری از تخریب منابع محیطی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ج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د و و و م و 4و5)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تسهیل جذب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سرمایه در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جهت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ارتقای سطح کیفی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گردشگری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ج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د و م و 3) ارائه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طرح های متفاوت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گردشگری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 و و و 3و 4)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تخصیص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پهنه های مناسب از سطح شهر برای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گردشگری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به ویژه در کرانه های پیرامون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تهران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5419700" y="1700808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7164288" y="2996952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241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427262"/>
              </p:ext>
            </p:extLst>
          </p:nvPr>
        </p:nvGraphicFramePr>
        <p:xfrm>
          <a:off x="324408" y="909320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الف.خوش آب و هوا بودن روستاهای اطراف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ب.قرارگیری در حوزه آبریز مناسب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ج.امکان سرمایه گذاری در رودهن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د.نزدیکی به تهران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ه.نزدیکی به پارکهای ملی خجیر و منطقه حفاظت شده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و.وجود چشمه های آب گرم و آب معدنی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ز.وجود پیست آبعلی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ح.زیرساختهای ارتباطی مناسب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ط) وجود گونه های گیاهی و جانوری متعدد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1) طغیان رودخانه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2)مدیریت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نامناسب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شهری در زمینه گردشگری.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3)سیمای نامطلوب شهری برخی از نقاط به دلیل وجود ساختمانهای بلند مرتبه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6)نادیده گرفتن ظرفیتهای محیطی در طرح های شهری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7)عدم وجود امکانات رفاهی مانند هتل و....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8)کیفیت نامتناسب برخی ابنیه بر برهم زدن سیمای شهری.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1وط وج)ساماندهی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رودخانه و مسیلها به عنوان محور سبز گردشگری در شهر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6 و ب و ه و و و ز و ط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ج)توسعه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فعالیتهای گردشگری محیط بر مبنای ظرفیت های قابل تحمل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آن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 و 2 و 7) استفاده از سرمایه بخش خصوصی در جهت ارتقای سطح مدیریت شهری و خدمات عمومی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4699620" y="1556792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660232" y="2924944"/>
            <a:ext cx="952500" cy="3476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4176" y="-27384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هدف1</a:t>
            </a:r>
            <a:r>
              <a:rPr lang="fa-IR" sz="2000" dirty="0">
                <a:cs typeface="B Nazanin" pitchFamily="2" charset="-78"/>
              </a:rPr>
              <a:t>: زمینه سازی برای ورود گردشگران متعدد به </a:t>
            </a:r>
            <a:r>
              <a:rPr lang="fa-IR" sz="2000" dirty="0" smtClean="0">
                <a:cs typeface="B Nazanin" pitchFamily="2" charset="-78"/>
              </a:rPr>
              <a:t>شهر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4665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هدف1</a:t>
            </a:r>
            <a:r>
              <a:rPr lang="fa-IR" sz="2000" dirty="0">
                <a:cs typeface="B Nazanin" pitchFamily="2" charset="-78"/>
              </a:rPr>
              <a:t>: زمینه سازی برای ورود گردشگران متعدد به </a:t>
            </a:r>
            <a:r>
              <a:rPr lang="fa-IR" sz="2000" dirty="0" smtClean="0">
                <a:cs typeface="B Nazanin" pitchFamily="2" charset="-78"/>
              </a:rPr>
              <a:t>شهر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6660232" y="2852936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5148064" y="1838801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531636"/>
              </p:ext>
            </p:extLst>
          </p:nvPr>
        </p:nvGraphicFramePr>
        <p:xfrm>
          <a:off x="324408" y="1053336"/>
          <a:ext cx="7920000" cy="630936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لف)وجود رودخانه در شهر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ب) کوهستانی بودن و ویژگی های خاص توپوگرافی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ج) وجود باغات میوه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د) برخورداری از آب و هوای مطلوب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و) چشم اندازهای طبیعی متنوع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ز) وجود پل تاریخی نمیر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ط) غنی بودن منابع آبهای سطحی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ی)پذیرش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نقش گردشگری شهر از سوی مردم شهر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ل)  وجود پارک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پرچم های جهان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م) وجود جاذبه های طبیعی در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نیمه اول سال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ن) قابلیت بهره گیری از امکانات مورد نیاز برای بستر ورزش های زمستانی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endParaRPr lang="fa-IR" sz="18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خوش آب و هوا بودن روستاهای اطراف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2) قرارگیری در حوزه آبریز مناسب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3) امکان سرمایه گذاری در رودهن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4) نزدیکی به تهران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5) نزدیکی به پارکهای ملی خجیر و منطقه حفاظت شده 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6) وجود چشمه های آب گرم و آب معدنی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ز.وجود پیست آبعلی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ح.زیرساختهای ارتباطی مناسب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ط) وجود گونه های گیاهی و جانوری متعدد</a:t>
                      </a:r>
                    </a:p>
                    <a:p>
                      <a:pPr algn="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 - ن و 1 و 4 و 8) استفاده از کلیه امکانات و منابع در جهت تبدیل رودهن به شهر اول گردشگری در منطقه                                                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 -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ن و 3) جذب سرمایه و منابع مالی در جهت بهره برداری از امکانات و پتانسیل های  طبیعی 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موجود</a:t>
                      </a:r>
                      <a:endParaRPr lang="fa-IR" sz="18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732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087407"/>
              </p:ext>
            </p:extLst>
          </p:nvPr>
        </p:nvGraphicFramePr>
        <p:xfrm>
          <a:off x="396416" y="909320"/>
          <a:ext cx="7920000" cy="5491733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91733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4638" marR="0" lvl="0" indent="0" algn="r" defTabSz="914400" rtl="1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الف) طغیان رودخانه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ب)مدیریت نامناسب شهری در زمینه گردشگری.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ج)سیمای نامطلوب شهری برخی از نقاط به دلیل وجود ساختمانهای بلند مرتبه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د)نادیده گرفتن ظرفیتهای محیطی در طرح های شهری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ه)عدم وجود امکانات رفاهی مانند هتل و....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و)کیفیت نامتناسب برخی ابنیه بر برهم زدن سیمای شهری.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marL="92075" indent="0"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1) سرریز کارگاههای صنعتی مزاحم از سمت تهران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 آلودگی رودخانه به واسطه کودهای شیمیایی و فاضلاب های صنعتی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 کم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توجهی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مسئولین استان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4) کمبود اعتبارات ملی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5) نبود ضوابط و مقررات مشخص برای حفاظت از جاذبه های گردشگری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6) وجود مسیل های متعدد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 و 1و 2و4) جلوگیری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از صدور مجوز جهت احداث کارگاه های صنعتی مزاحم</a:t>
                      </a:r>
                      <a:endParaRPr lang="fa-IR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5 و د ) وضع ضوابطی در جهت حفاظت از محیط زیست </a:t>
                      </a:r>
                    </a:p>
                    <a:p>
                      <a:pPr algn="r" rtl="1" fontAlgn="ctr"/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الف و2و3و5)الزام رعایت</a:t>
                      </a:r>
                      <a:r>
                        <a:rPr lang="fa-I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حریم رودخانه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5196206" y="1760539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 smtClean="0">
                <a:cs typeface="B Nazanin" pitchFamily="2" charset="-78"/>
              </a:rPr>
              <a:t>ضعف</a:t>
            </a:r>
            <a:endParaRPr lang="fa-IR" sz="1600" b="1" dirty="0">
              <a:cs typeface="B Nazanin" pitchFamily="2" charset="-78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6660232" y="2924944"/>
            <a:ext cx="952500" cy="3476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 smtClean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4176" y="-27384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هدف1</a:t>
            </a:r>
            <a:r>
              <a:rPr lang="fa-IR" sz="2000" dirty="0">
                <a:cs typeface="B Nazanin" pitchFamily="2" charset="-78"/>
              </a:rPr>
              <a:t>: زمینه سازی برای ورود گردشگران متعدد به </a:t>
            </a:r>
            <a:r>
              <a:rPr lang="fa-IR" sz="2000" dirty="0" smtClean="0">
                <a:cs typeface="B Nazanin" pitchFamily="2" charset="-78"/>
              </a:rPr>
              <a:t>شهر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778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4176" y="44624"/>
            <a:ext cx="7836256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dirty="0">
                <a:cs typeface="B Nazanin" pitchFamily="2" charset="-78"/>
              </a:rPr>
              <a:t>رودهن شهر نمونه </a:t>
            </a:r>
            <a:r>
              <a:rPr lang="fa-IR" dirty="0" smtClean="0">
                <a:cs typeface="B Nazanin" pitchFamily="2" charset="-78"/>
              </a:rPr>
              <a:t>گردشگری      هدف2: </a:t>
            </a:r>
            <a:r>
              <a:rPr lang="fa-IR" dirty="0">
                <a:cs typeface="B Nazanin" pitchFamily="2" charset="-78"/>
              </a:rPr>
              <a:t>افزایش مدت ماندگاری گردشگران در شهر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170899"/>
              </p:ext>
            </p:extLst>
          </p:nvPr>
        </p:nvGraphicFramePr>
        <p:xfrm>
          <a:off x="1" y="431768"/>
          <a:ext cx="8460431" cy="5840201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2103798"/>
                <a:gridCol w="2174092"/>
                <a:gridCol w="1878580"/>
                <a:gridCol w="2303961"/>
              </a:tblGrid>
              <a:tr h="197543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1) وجود رودخانه در شهر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1)طغیان رودخانه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1) خوش آب و هوا بودن روستاهای اطراف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1) سرریز کارگاههای صنعتی مزاحم از سمت تهران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486522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2) کوهستانی بودن و ویژگی های خاص توپوگرافی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2) مدیریت نامناسب 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در زمینه گردشگری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2) قرارگیری در حوزه آبریز مناسب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2) آلودگی رودخانه به واسطه کودهای شیمیایی و فاضلاب های صنعتی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58181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وجود باغات میوه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سیمای نا مطلوب شهری به دلیل وجود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ساختمانهای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بلند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امکان سرمایه گذاری در رودهن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3) عدم توجه مسئولین استان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4) برخورداری از آب و هوای مطلوب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4) ریختن زباله در رودخانه و ایجاد آلودگی محیطی</a:t>
                      </a:r>
                      <a:endParaRPr lang="fa-IR" sz="1400" b="1" i="0" u="none" strike="noStrike" dirty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4) وجود گونه های گیاهی و جانوری متعدد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4) کمبود اعتبارات ملی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881604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5) قابلیت بهره گیری از امکانات مورد نیاز برای بستر ورزش های زمستانی</a:t>
                      </a:r>
                      <a:endParaRPr lang="fa-I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5) ساخت و سازهای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نامتناسب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در کنار رودخانه و تجاوز به حریم آن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5) نزدیکی به پارکهای ملی خجیر و منطقه حفاظت شده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5) نبود ضوابط و مقررات مشخص برای حفاظت از جاذبه های گردشگری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6) چشم اندازهای طبیعی متنوع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6) نادیده گرفتن ظرفیتهای محیطی در طرح های شهری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6) وجود چشمه های آب گرم و آب معدنی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6)وجود مسیل های متعدد در شهر</a:t>
                      </a:r>
                      <a:endParaRPr lang="fa-I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 7) وجود پل تاریخی نمیر 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7) عدم وجود امکانات رفاهی مانند هتل و...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7) وجود پیست آبعلی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7) قرار گرفتن رودهن در یک منطقه گردشگری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896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9) 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غنی بودن منابع آبهای سطحی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8) کیفیت نامتناسب برخی ابنیه بر برهم زدن سیمای شهری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8) زیرساختهای ارتباطی مناسب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197543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10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)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مهمان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نواز بودن ساکنین شهر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9)ناخوانایی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راههای درون شهری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89681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11)  وجود جاذبه های طبیعی در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نیمه اول سال</a:t>
                      </a:r>
                      <a:endParaRPr lang="fa-I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10)عدم</a:t>
                      </a:r>
                      <a:r>
                        <a:rPr lang="fa-IR" sz="1400" b="1" u="none" strike="noStrike" baseline="0" dirty="0" smtClean="0">
                          <a:effectLst/>
                          <a:cs typeface="B Nazanin" pitchFamily="2" charset="-78"/>
                        </a:rPr>
                        <a:t> انسجام </a:t>
                      </a:r>
                      <a:r>
                        <a:rPr lang="fa-IR" sz="1400" b="1" u="none" strike="noStrike" dirty="0" smtClean="0">
                          <a:effectLst/>
                          <a:cs typeface="B Nazanin" pitchFamily="2" charset="-78"/>
                        </a:rPr>
                        <a:t> عناصر گردشگری شهری</a:t>
                      </a:r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24348">
                <a:tc>
                  <a:txBody>
                    <a:bodyPr/>
                    <a:lstStyle/>
                    <a:p>
                      <a:pPr algn="r" rtl="1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  <a:tr h="324348">
                <a:tc>
                  <a:txBody>
                    <a:bodyPr/>
                    <a:lstStyle/>
                    <a:p>
                      <a:pPr algn="r" rtl="1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ctr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  <a:tc>
                  <a:txBody>
                    <a:bodyPr/>
                    <a:lstStyle/>
                    <a:p>
                      <a:pPr algn="l" rtl="1" fontAlgn="b"/>
                      <a:r>
                        <a:rPr lang="fa-IR" sz="1400" b="1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5145" marR="5145" marT="514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30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-27384"/>
            <a:ext cx="8280920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>
                <a:cs typeface="B Nazanin" pitchFamily="2" charset="-78"/>
              </a:rPr>
              <a:t>هدف2: افزایش مدت ماندگاری گردشگران در شهر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314440"/>
              </p:ext>
            </p:extLst>
          </p:nvPr>
        </p:nvGraphicFramePr>
        <p:xfrm>
          <a:off x="323528" y="692696"/>
          <a:ext cx="7920000" cy="658368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4638" marR="0" indent="-274638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    الف)وجود رودخانه در شهر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 کوهستانی بودن و ویژگی های خاص توپوگرافی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ج) وجود باغات میوه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 برخورداری از آب و هوای مطلوب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و) چشم اندازهای طبیعی متنوع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ز) وجود پل تاریخی نمیر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ط) غنی بودن منابع آبهای سطحی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ی) مهمان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نواز بودن ساکنین شهر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ل)  وجود پارک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پرچم های جهان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م) وجود جاذبه های طبیعی در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نیمه اول سال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ن) قابلیت بهره گیری از امکانات مورد نیاز برای بستر ورزش های زمستانی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marL="92075" indent="-92075" algn="r" rtl="1" fontAlgn="ctr">
                        <a:tabLst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1) سرریز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کارگاههای صنعتی مزاحم از سمت تهران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2) آلودگی رودخانه به واسطه کودهای شیمیایی و فاضلاب های صنعتی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3)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کم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توجهی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مسئولین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استان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4) کمبود اعتبارات ملی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5) نبود ضوابط و مقررات مشخص برای حفاظت از جاذبه های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گردشگری</a:t>
                      </a:r>
                    </a:p>
                    <a:p>
                      <a:pPr marL="92075" indent="-92075" algn="r" rtl="1" fontAlgn="ctr">
                        <a:tabLst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6) وجود مسیل های متعدد</a:t>
                      </a:r>
                    </a:p>
                    <a:p>
                      <a:pPr marL="92075" marR="0" indent="-92075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7) قرار گرفتن رودهن در یک منطقه گردشگری 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74638" indent="-274638"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 الف و ب و ج و و و ز و م و ن و3 )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مدیریت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کارامد در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جهت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جلوگیری از تخریب جاذبه های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طبیعی و مصنوعی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ج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د و و و م و 5)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وضع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قوانینی جهت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حفاظت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از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منابع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محیطی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و ب و ج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 د و و و م و 4و5)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تسهیل جذب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سرمایه در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جهت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ارتقای سطح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خدمات گردشگری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 و و و 3و 4)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تخصیص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پهنه های مناسب از سطح شهر برای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گردشگری  </a:t>
                      </a:r>
                    </a:p>
                    <a:p>
                      <a:pPr marL="274638" indent="-274638"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 ی و 7 )تبلیغات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در راستای فرهنگ غنی مردم رودهن در جذب گردشگر نسبت به شهرهای مجاور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5148064" y="1838801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7164288" y="2924944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3720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62736"/>
              </p:ext>
            </p:extLst>
          </p:nvPr>
        </p:nvGraphicFramePr>
        <p:xfrm>
          <a:off x="235632" y="908720"/>
          <a:ext cx="7920000" cy="583416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268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563" indent="-182563" algn="r" rtl="1" fontAlgn="t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  الف.خوش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آب و هوا بودن روستاهای اطراف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ب.قرارگیری در حوزه آبریز مناسب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ج.امکان سرمایه گذاری در رودهن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ه.نزدیکی به پارکهای ملی خجیر و منطقه حفاظت شده 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و.وجود چشمه های آب گرم و آب معدنی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ز.وجود پیست آبعلی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ح.زیرساختهای ارتباطی مناسب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ط) وجود گونه های گیاهی و جانوری متعدد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lvl="0" algn="r" rtl="0" fontAlgn="ctr">
                        <a:tabLst>
                          <a:tab pos="3581400" algn="l"/>
                          <a:tab pos="3856038" algn="l"/>
                        </a:tabLst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1) طغیان رودخانه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2)مدیریت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نامناسب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شهری در زمینه گردشگری.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3)سیمای نامطلوب شهری برخی از نقاط به دلیل وجود ساختمانهای بلند مرتبه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4)نادیده گرفتن ظرفیتهای محیطی در طرح های شهری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5)عدم وجود امکانات رفاهی مانند هتل و....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6)کیفیت نامتناسب برخی ابنیه بر برهم زدن 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581400" algn="l"/>
                          <a:tab pos="3856038" algn="l"/>
                        </a:tabLst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سیمای شهری.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7)</a:t>
                      </a:r>
                      <a:r>
                        <a:rPr lang="fa-IR" sz="18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ریختن زباله در رودخانه و ایجاد آلودگی محیطی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581400" algn="l"/>
                          <a:tab pos="3856038" algn="l"/>
                        </a:tabLst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8)ناخوانایی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راههای درون شهری</a:t>
                      </a:r>
                      <a:endParaRPr lang="fa-IR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581400" algn="l"/>
                          <a:tab pos="3856038" algn="l"/>
                        </a:tabLst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9) ساخت و سازهای نامتناسب در کنار رودخانه و تجاوز به حریم آن</a:t>
                      </a:r>
                      <a:endParaRPr lang="en-CA" sz="18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lvl="0" algn="r" rtl="0" fontAlgn="ctr">
                        <a:tabLst>
                          <a:tab pos="3581400" algn="l"/>
                          <a:tab pos="3856038" algn="l"/>
                        </a:tabLst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10)عدم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انسجام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عناصر گردشگری شهری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82563" indent="0" algn="r" rtl="1" fontAlgn="ctr"/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7و 9 و 8 و : تشکیل  </a:t>
                      </a:r>
                      <a:r>
                        <a:rPr lang="en-CA" sz="1800" b="0" u="none" strike="noStrike" baseline="0" dirty="0" smtClean="0">
                          <a:effectLst/>
                          <a:cs typeface="B Nazanin" pitchFamily="2" charset="-78"/>
                        </a:rPr>
                        <a:t>NGO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ها به منظور نظارت و کنترل بر روی ساخت و سازها و مباحث زیست محیطی</a:t>
                      </a:r>
                    </a:p>
                    <a:p>
                      <a:pPr marL="182563" indent="0" algn="r" rtl="1" fontAlgn="ctr"/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1وط وج)ساماندهی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رودخانه و مسیلها به عنوان محور سبز گردشگری در شهر</a:t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6 و ب و ه و و و ز و ط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و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ج)    توسعه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فعالیتهای گردشگری محیط بر مبنای ظرفیت های قابل تحمل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آن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 ج و 2 و 7و 5) استفاده از سرمایه بخش خصوصی در جهت ارتقای سطح مدیریت شهری و خدمات عمومی</a:t>
                      </a: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4572000" y="1628800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4" name="TextBox 2"/>
          <p:cNvSpPr txBox="1"/>
          <p:nvPr/>
        </p:nvSpPr>
        <p:spPr>
          <a:xfrm>
            <a:off x="6660232" y="2348880"/>
            <a:ext cx="952500" cy="3476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4176" y="-27384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>
                <a:cs typeface="B Nazanin" pitchFamily="2" charset="-78"/>
              </a:rPr>
              <a:t>هدف2: افزایش مدت ماندگاری گردشگران در شهر </a:t>
            </a:r>
          </a:p>
        </p:txBody>
      </p:sp>
    </p:spTree>
    <p:extLst>
      <p:ext uri="{BB962C8B-B14F-4D97-AF65-F5344CB8AC3E}">
        <p14:creationId xmlns:p14="http://schemas.microsoft.com/office/powerpoint/2010/main" val="401690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>
                <a:cs typeface="B Nazanin" pitchFamily="2" charset="-78"/>
              </a:rPr>
              <a:t>هدف2: افزایش مدت ماندگاری گردشگران در شهر 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660232" y="2852936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فرصت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5148064" y="1838801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قوت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542368"/>
              </p:ext>
            </p:extLst>
          </p:nvPr>
        </p:nvGraphicFramePr>
        <p:xfrm>
          <a:off x="179512" y="1125344"/>
          <a:ext cx="7920000" cy="576072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الف)وجود رودخانه در شهر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ب) کوهستانی بودن و ویژگی های خاص توپوگرافی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ج) وجود باغات میوه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د) برخورداری از آب و هوای مطلوب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و) چشم اندازهای طبیعی متنوع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ز) وجود پل تاریخی نمیر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ط) غنی بودن منابع آبهای سطحی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ی) مهمان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نواز بودن ساکنین شهر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ل)  وجود پارک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پرچم های جهان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م) وجود جاذبه های طبیعی در</a:t>
                      </a:r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 نیمه اول سال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ن) قابلیت بهره گیری از امکانات مورد نیاز برای بستر ورزش های زمستانی 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160000">
                <a:tc>
                  <a:txBody>
                    <a:bodyPr/>
                    <a:lstStyle/>
                    <a:p>
                      <a:pPr algn="r" rtl="1" fontAlgn="t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ا1.خوش آب و هوا بودن روستاهای اطراف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2.قرارگیری در حوزه آبریز مناسب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3.امکان سرمایه گذاری در رودهن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4نزدیکی به پارکهای ملی خجیر و منطقه حفاظت شده 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5.وجود چشمه های آب گرم و آب معدنی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6.وجود پیست آبعلی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7.زیرساختهای ارتباطی مناسب</a:t>
                      </a:r>
                      <a:b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8) وجود گونه های گیاهی و جانوری متعدد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0" u="none" strike="noStrike" baseline="0" dirty="0" smtClean="0">
                          <a:effectLst/>
                          <a:cs typeface="B Nazanin" pitchFamily="2" charset="-78"/>
                        </a:rPr>
                        <a:t>الف –ن و 1- 8 : ارائه طرح های مجموعه گردشگری </a:t>
                      </a:r>
                    </a:p>
                    <a:p>
                      <a:pPr algn="r" rtl="1" fontAlgn="ctr"/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- ن و 1 و 4 و 8) استفاده از کلیه امکانات و منابع در جهت تبدیل رودهن به شهر اول گردشگری در منطقه                                                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الف - </a:t>
                      </a:r>
                      <a:r>
                        <a:rPr lang="fa-IR" sz="1800" b="0" u="none" strike="noStrike" dirty="0">
                          <a:effectLst/>
                          <a:cs typeface="B Nazanin" pitchFamily="2" charset="-78"/>
                        </a:rPr>
                        <a:t>ن و 3) جذب سرمایه و منابع مالی در جهت بهره برداری از امکانات و پتانسیل های  طبیعی  </a:t>
                      </a: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موجود</a:t>
                      </a: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04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694451"/>
              </p:ext>
            </p:extLst>
          </p:nvPr>
        </p:nvGraphicFramePr>
        <p:xfrm>
          <a:off x="252400" y="817200"/>
          <a:ext cx="7920000" cy="606804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333188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700" b="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7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الف) طغیان رودخانه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ب)مدیریت نامناسب شهری در زمینه گردشگری.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ج)سیمای نامطلوب شهری برخی از نقاط به دلیل وجود ساختمانهای بلند مرتبه 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د)نادیده گرفتن ظرفیتهای محیطی در طرح های شهری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ه)عدم وجود امکانات رفاهی مانند هتل و.... 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و)کیفیت نامتناسب برخی ابنیه بر برهم زدن 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سیمای شهری.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ز)</a:t>
                      </a:r>
                      <a:r>
                        <a:rPr lang="fa-IR" sz="17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ریختن زباله در رودخانه و ایجاد آلودگی محیطی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ح)ناخوانایی</a:t>
                      </a:r>
                      <a:r>
                        <a:rPr lang="fa-IR" sz="1700" b="0" u="none" strike="noStrike" baseline="0" dirty="0" smtClean="0">
                          <a:effectLst/>
                          <a:cs typeface="B Nazanin" pitchFamily="2" charset="-78"/>
                        </a:rPr>
                        <a:t> راههای درون شهری</a:t>
                      </a:r>
                      <a:endParaRPr lang="fa-IR" sz="1700" b="0" i="0" u="none" strike="noStrike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ط) ساخت و سازهای نامتناسب در کنار رودخانه و تجاوز به حریم آن</a:t>
                      </a:r>
                      <a:endParaRPr lang="en-CA" sz="1700" b="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lvl="0" algn="r" rtl="0" fontAlgn="ctr"/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ی)عدم</a:t>
                      </a:r>
                      <a:r>
                        <a:rPr lang="fa-IR" sz="1700" b="0" u="none" strike="noStrike" baseline="0" dirty="0" smtClean="0">
                          <a:effectLst/>
                          <a:cs typeface="B Nazanin" pitchFamily="2" charset="-78"/>
                        </a:rPr>
                        <a:t> انسجام </a:t>
                      </a: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 عناصر گردشگری شهری</a:t>
                      </a:r>
                      <a:endParaRPr lang="fa-IR" sz="17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</a:tr>
              <a:tr h="2700000">
                <a:tc>
                  <a:txBody>
                    <a:bodyPr/>
                    <a:lstStyle/>
                    <a:p>
                      <a:pPr marL="92075" indent="0" algn="r" rtl="1" fontAlgn="ctr"/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1) سرریز کارگاههای صنعتی مزاحم از سمت تهران 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2) آلودگی رودخانه به واسطه کودهای شیمیایی و فاضلاب های صنعتی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3) کم</a:t>
                      </a:r>
                      <a:r>
                        <a:rPr lang="fa-IR" sz="1700" b="0" u="none" strike="noStrike" baseline="0" dirty="0" smtClean="0">
                          <a:effectLst/>
                          <a:cs typeface="B Nazanin" pitchFamily="2" charset="-78"/>
                        </a:rPr>
                        <a:t> توجهی </a:t>
                      </a: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مسئولین استان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4) کمبود اعتبارات ملی</a:t>
                      </a:r>
                      <a:b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5) نبود ضوابط و مقررات مشخص برای حفاظت از جاذبه های گردشگری</a:t>
                      </a:r>
                    </a:p>
                    <a:p>
                      <a:pPr marL="92075" indent="0" algn="r" rtl="1" fontAlgn="ctr"/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6) وجود مسیل های متعدد</a:t>
                      </a:r>
                    </a:p>
                    <a:p>
                      <a:pPr marL="92075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7) قرار گرفتن رودهن در یک منطقه گردشگری</a:t>
                      </a:r>
                      <a:endParaRPr lang="fa-IR" sz="17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700" b="0" u="none" strike="noStrike" baseline="0" dirty="0" smtClean="0">
                          <a:effectLst/>
                          <a:cs typeface="B Nazanin" pitchFamily="2" charset="-78"/>
                        </a:rPr>
                        <a:t> ی و 7 ) اهمیت دادن به عناصر  شاخص درونشهری </a:t>
                      </a:r>
                    </a:p>
                    <a:p>
                      <a:pPr algn="r" rtl="1" fontAlgn="ctr"/>
                      <a:r>
                        <a:rPr lang="fa-IR" sz="1700" b="0" u="none" strike="noStrike" baseline="0" dirty="0" smtClean="0">
                          <a:effectLst/>
                          <a:cs typeface="B Nazanin" pitchFamily="2" charset="-78"/>
                        </a:rPr>
                        <a:t>ح و 3و 4 ) ارائه راهکارهایی به منظور شناسایی اجزا و عناصر شهری به افراد تازه وارد شده به شهر</a:t>
                      </a:r>
                    </a:p>
                    <a:p>
                      <a:pPr algn="r" rtl="1" fontAlgn="ctr"/>
                      <a:r>
                        <a:rPr lang="fa-IR" sz="1700" b="0" u="none" strike="noStrike" dirty="0" smtClean="0">
                          <a:effectLst/>
                          <a:cs typeface="B Nazanin" pitchFamily="2" charset="-78"/>
                        </a:rPr>
                        <a:t> و 1و 2و4) جلوگیری</a:t>
                      </a:r>
                      <a:r>
                        <a:rPr lang="fa-IR" sz="1700" b="0" u="none" strike="noStrike" baseline="0" dirty="0" smtClean="0">
                          <a:effectLst/>
                          <a:cs typeface="B Nazanin" pitchFamily="2" charset="-78"/>
                        </a:rPr>
                        <a:t> از صدور مجوز جهت احداث کارگاه های صنعتی مزاحم </a:t>
                      </a:r>
                      <a:endParaRPr lang="fa-IR" sz="1700" b="0" u="none" strike="noStrike" dirty="0" smtClean="0">
                        <a:effectLst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TextBox 1"/>
          <p:cNvSpPr txBox="1"/>
          <p:nvPr/>
        </p:nvSpPr>
        <p:spPr>
          <a:xfrm>
            <a:off x="5196206" y="1760539"/>
            <a:ext cx="952500" cy="490537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 smtClean="0">
                <a:cs typeface="B Nazanin" pitchFamily="2" charset="-78"/>
              </a:rPr>
              <a:t>ضعف</a:t>
            </a:r>
            <a:endParaRPr lang="fa-IR" sz="1600" b="1" dirty="0">
              <a:cs typeface="B Nazanin" pitchFamily="2" charset="-78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6660232" y="2924944"/>
            <a:ext cx="952500" cy="3476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 smtClean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4176" y="-27384"/>
            <a:ext cx="78362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>
                <a:cs typeface="B Nazanin" pitchFamily="2" charset="-78"/>
              </a:rPr>
              <a:t>هدف2: افزایش مدت ماندگاری گردشگران در شهر </a:t>
            </a:r>
          </a:p>
        </p:txBody>
      </p:sp>
    </p:spTree>
    <p:extLst>
      <p:ext uri="{BB962C8B-B14F-4D97-AF65-F5344CB8AC3E}">
        <p14:creationId xmlns:p14="http://schemas.microsoft.com/office/powerpoint/2010/main" val="42201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هدف3: تقویت صنعت گردشگری به عنوان منبع ثروت و درآمد شهر</a:t>
            </a:r>
            <a:endParaRPr lang="fa-IR" sz="2000" dirty="0">
              <a:cs typeface="B Nazanin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863975"/>
              </p:ext>
            </p:extLst>
          </p:nvPr>
        </p:nvGraphicFramePr>
        <p:xfrm>
          <a:off x="395536" y="1196754"/>
          <a:ext cx="7704856" cy="575433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1926214"/>
                <a:gridCol w="1926214"/>
                <a:gridCol w="1926214"/>
                <a:gridCol w="1926214"/>
              </a:tblGrid>
              <a:tr h="214669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قوت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ضعف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فرصت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تهدید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62826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1) دارا بودن انواع جاذبه های گردشگری(طبیعی، </a:t>
                      </a:r>
                      <a:r>
                        <a:rPr lang="fa-IR" sz="1400" b="0" u="none" strike="noStrike" dirty="0" smtClean="0">
                          <a:effectLst/>
                          <a:cs typeface="B Nazanin" pitchFamily="2" charset="-78"/>
                        </a:rPr>
                        <a:t>مصنوعی 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1) نبود مدیریت کارا به منظور ساماندهی صحیح و استفاده بهینه از جاذبه های موجود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1)ورود حجم بالای مسافر و گردشگر به شهر به دلیل قرار گرفتن در مسیر ارتباطی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1) عدم تخصیص اعتبارات استانی به منظور ارتقا سطح کیفی جاذبه های گردشگری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42146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2) پذیرش نقش گردشگری شهر از سوی ساکنان و بومیان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2)فقدان امکانات رفاهی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2) نزدیکی به تهران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2) قرار گرفتن رودهن در یک منطقه گردشگری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104187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>
                          <a:effectLst/>
                          <a:cs typeface="B Nazanin" pitchFamily="2" charset="-78"/>
                        </a:rPr>
                        <a:t>3) امکان استفاده از منابع گردشگری شهر در تمامی فصول</a:t>
                      </a:r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r>
                        <a:rPr lang="fa-IR" sz="1400" b="0" u="none" strike="noStrike" dirty="0" smtClean="0">
                          <a:effectLst/>
                          <a:cs typeface="B Nazanin" pitchFamily="2" charset="-78"/>
                        </a:rPr>
                        <a:t>3)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عبور مسیل های متعدد از سطح شهر و حوزه آن</a:t>
                      </a:r>
                      <a:endParaRPr lang="en-CA" sz="1400" b="0" dirty="0" smtClean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3) وجود روستاهای بکر و خوش آب و هوا در نزدیکی رودهن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0" u="none" strike="noStrike" dirty="0" smtClean="0">
                          <a:effectLst/>
                          <a:cs typeface="B Nazanin" pitchFamily="2" charset="-78"/>
                        </a:rPr>
                        <a:t>3)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کمبود اعتبارات لازم برای برنامه ریزی وسرمایه گذاری به منظور ایجاد فرصت های جدید شغلی مربوط به صنعت گردشگری</a:t>
                      </a:r>
                      <a:endParaRPr lang="en-CA" sz="1400" b="0" dirty="0" smtClean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ct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932481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4) طرح احداث پارک پرچم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0" u="none" strike="noStrike" dirty="0" smtClean="0">
                          <a:effectLst/>
                          <a:cs typeface="B Nazanin" pitchFamily="2" charset="-78"/>
                        </a:rPr>
                        <a:t> 4)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عدم توجه کافی مدیریت شهری برای مشارکت بخش خصوصی در سرمایه گذاریهای اقتصادی</a:t>
                      </a:r>
                      <a:endParaRPr lang="en-CA" sz="1400" b="0" dirty="0" smtClean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4</a:t>
                      </a:r>
                      <a:r>
                        <a:rPr lang="fa-IR" sz="1400" b="0" u="none" strike="noStrike" dirty="0" smtClean="0">
                          <a:effectLst/>
                          <a:cs typeface="B Nazanin" pitchFamily="2" charset="-78"/>
                        </a:rPr>
                        <a:t>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عبور جاده های هراز وفیروزکوه از رودهن و آزادراه</a:t>
                      </a:r>
                      <a:r>
                        <a:rPr lang="fa-IR" sz="1400" b="0" baseline="0" dirty="0" smtClean="0">
                          <a:effectLst/>
                          <a:cs typeface="B Nazanin" pitchFamily="2" charset="-78"/>
                        </a:rPr>
                        <a:t> تهران - شمال</a:t>
                      </a:r>
                      <a:endParaRPr lang="en-CA" sz="1400" b="0" dirty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u="none" strike="noStrike" dirty="0">
                          <a:effectLst/>
                          <a:cs typeface="B Nazanin" pitchFamily="2" charset="-78"/>
                        </a:rPr>
                        <a:t> </a:t>
                      </a:r>
                      <a:r>
                        <a:rPr lang="fa-IR" sz="1400" b="0" u="none" strike="noStrike" dirty="0" smtClean="0">
                          <a:effectLst/>
                          <a:cs typeface="B Nazanin" pitchFamily="2" charset="-78"/>
                        </a:rPr>
                        <a:t>4)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فقدان طرح جامع گردشگری در حوزه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628269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5)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ییلاقی بودن شهر 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5)در نظر گرفتن نقش</a:t>
                      </a:r>
                      <a:r>
                        <a:rPr lang="fa-IR" sz="1400" b="0" baseline="0" dirty="0" smtClean="0"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گردشگری در طرح های فرادست </a:t>
                      </a:r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628269">
                <a:tc>
                  <a:txBody>
                    <a:bodyPr/>
                    <a:lstStyle/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6)</a:t>
                      </a:r>
                      <a:r>
                        <a:rPr lang="fa-IR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 تنوع چشم اندازها و تفاوت های محیطی</a:t>
                      </a:r>
                      <a:endParaRPr lang="en-CA" sz="14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  <a:tr h="1165950">
                <a:tc>
                  <a:txBody>
                    <a:bodyPr/>
                    <a:lstStyle/>
                    <a:p>
                      <a:pPr marL="0" marR="0" indent="0" algn="ctr" defTabSz="128016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8)</a:t>
                      </a:r>
                      <a:r>
                        <a:rPr lang="fa-IR" sz="1400" b="0" dirty="0" smtClean="0">
                          <a:effectLst/>
                          <a:cs typeface="B Nazanin" pitchFamily="2" charset="-78"/>
                        </a:rPr>
                        <a:t> برخورداری از زیرساختهای قوی مانند راه های منطقه ای و فرا شهری</a:t>
                      </a:r>
                      <a:endParaRPr lang="en-CA" sz="1400" b="0" dirty="0" smtClean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4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8118" marR="8118" marT="8118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74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302" y="1900237"/>
            <a:ext cx="2712720" cy="11963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هدف3: تقویت صنعت گردشگری به عنوان منبع ثروت و درآمد شهر</a:t>
            </a:r>
            <a:endParaRPr lang="fa-IR" sz="2000" dirty="0">
              <a:cs typeface="B Nazanin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00286"/>
              </p:ext>
            </p:extLst>
          </p:nvPr>
        </p:nvGraphicFramePr>
        <p:xfrm>
          <a:off x="324408" y="1125344"/>
          <a:ext cx="7920000" cy="468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الف)دارا بودن انواع جاذبه های گردشگری(طبیعی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،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ومصنوعی)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پذیرش نقش گردشگری شهر از سوی ساکنان و بومیان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ج) امکان استفاده از منابع گردشگری شهر در تمامی فصول </a:t>
                      </a: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د)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طرح احداث پارک پرچم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cs typeface="B Nazanin" pitchFamily="2" charset="-78"/>
                        </a:rPr>
                        <a:t>ه)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ییلاقی بودن شهر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و)</a:t>
                      </a:r>
                      <a:r>
                        <a:rPr lang="fa-IR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 تنوع چشم اندازها و تفاوت های محیطی</a:t>
                      </a:r>
                      <a:endParaRPr lang="en-CA" sz="18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ز)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برخورداری از زیرساختهای قوی مانند راه های منطقه ای و فرا شهری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198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عدم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تخصیص اعتبارات استانی به منظور ارتقا سطح کیفی جاذبه های گردشگری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2) قرار گرفتن رودهن در یک منطقه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گردشگری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کمبود اعتبارات لازم برای برنامه ریزی وسرمایه گذاری به منظور ایجاد فرصت های جدید شغلی مربوط به صنعت گردشگری</a:t>
                      </a:r>
                      <a:endParaRPr lang="en-CA" sz="1800" b="0" dirty="0" smtClean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 4)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فقدان طرح جامع گردشگری در حوزه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–ز و 1و3و4) تهیه طرح جامع گردشگری به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منظور ارتقاء سطح کیفی جاذبه های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گردشگری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 و ج و 2)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شناساندن رودهن به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عنوان شهر گردشگری در سطح منطقه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91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هدف3: تقویت صنعت گردشگری به عنوان منبع ثروت و درآمد شهر</a:t>
            </a:r>
            <a:endParaRPr lang="fa-IR" sz="2000" dirty="0">
              <a:cs typeface="B Nazanin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728054"/>
              </p:ext>
            </p:extLst>
          </p:nvPr>
        </p:nvGraphicFramePr>
        <p:xfrm>
          <a:off x="295338" y="1082144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الف) ورود حجم بالای مسافر و گردشگر به شهر به دلیل قرار گرفتن در مسیر ارتباطی</a:t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ب) نزدیکی به تهران</a:t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ج) وجود روستاهای بکر و خوش آب و هوا در نزدیکی رودهن    </a:t>
                      </a:r>
                      <a:endParaRPr lang="fa-IR" sz="1800" u="none" strike="noStrike" dirty="0" smtClean="0">
                        <a:solidFill>
                          <a:schemeClr val="tx1"/>
                        </a:solidFill>
                        <a:effectLst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ه)</a:t>
                      </a:r>
                      <a:r>
                        <a:rPr lang="fa-IR" sz="18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عبور جاده های هراز وفیروزکوه از رودهن و آزادراه</a:t>
                      </a:r>
                      <a:r>
                        <a:rPr lang="fa-IR" sz="1800" b="0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تهران – شمال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B Nazanin" pitchFamily="2" charset="-78"/>
                        </a:rPr>
                        <a:t>و)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در نظر گرفتن نقش گردشگری در طرح های فرادست </a:t>
                      </a:r>
                      <a:endParaRPr lang="en-CA" sz="18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1) نبود </a:t>
                      </a: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مدیریت کارا به منظور ساماندهی صحیح و استفاده بهینه از جاذبه های موجود</a:t>
                      </a:r>
                      <a:b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2) فقدان امکانات 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رفاهی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 3)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عبور مسیل های متعدد از سطح شهر و حوزه آن</a:t>
                      </a:r>
                      <a:endParaRPr lang="en-CA" sz="18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 4)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عدم توجه کافی مدیریت شهری برای مشارکت بخش خصوصی در سرمایه گذاریهای اقتصادی</a:t>
                      </a:r>
                      <a:endParaRPr lang="en-CA" sz="18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الف 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وج</a:t>
                      </a:r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و</a:t>
                      </a:r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1و3و4)ارتقا </a:t>
                      </a:r>
                      <a:r>
                        <a:rPr lang="fa-IR" sz="1800" u="none" strike="noStrike" dirty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مدیریت شهری در جهت ساماندهی منابع طبیعی </a:t>
                      </a:r>
                      <a:endParaRPr lang="fa-IR" sz="1800" u="none" strike="noStrike" dirty="0" smtClean="0">
                        <a:solidFill>
                          <a:schemeClr val="tx1"/>
                        </a:solidFill>
                        <a:effectLst/>
                        <a:cs typeface="B Nazanin" pitchFamily="2" charset="-78"/>
                      </a:endParaRP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ب و و و2)در نظر</a:t>
                      </a:r>
                      <a:r>
                        <a:rPr lang="fa-IR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گرفتن گردشگری به عنوان بخش مجزا در طرح های بالادست</a:t>
                      </a:r>
                      <a:endParaRPr lang="fa-IR" sz="1800" u="none" strike="noStrike" dirty="0" smtClean="0">
                        <a:solidFill>
                          <a:schemeClr val="tx1"/>
                        </a:solidFill>
                        <a:effectLst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TextBox 1"/>
          <p:cNvSpPr txBox="1"/>
          <p:nvPr/>
        </p:nvSpPr>
        <p:spPr>
          <a:xfrm>
            <a:off x="5347692" y="1484784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فرصت</a:t>
            </a:r>
          </a:p>
        </p:txBody>
      </p:sp>
      <p:sp>
        <p:nvSpPr>
          <p:cNvPr id="7" name="TextBox 2"/>
          <p:cNvSpPr txBox="1"/>
          <p:nvPr/>
        </p:nvSpPr>
        <p:spPr>
          <a:xfrm>
            <a:off x="6931868" y="2962276"/>
            <a:ext cx="952500" cy="347662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1074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هدف3: تقویت صنعت گردشگری به عنوان منبع ثروت و درآمد شهر</a:t>
            </a:r>
            <a:endParaRPr lang="fa-IR" sz="2000" dirty="0">
              <a:cs typeface="B Nazanin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67536"/>
              </p:ext>
            </p:extLst>
          </p:nvPr>
        </p:nvGraphicFramePr>
        <p:xfrm>
          <a:off x="324408" y="1125344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الف)دارا بودن انواع جاذبه های گردشگری(طبیعی</a:t>
                      </a:r>
                      <a:r>
                        <a:rPr lang="fa-IR" sz="1800" u="none" strike="noStrike" baseline="0" dirty="0" smtClean="0">
                          <a:effectLst/>
                          <a:cs typeface="B Nazanin" pitchFamily="2" charset="-78"/>
                        </a:rPr>
                        <a:t> و مصنوعی)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ب) پذیرش نقش گردشگری شهر از سوی ساکنان و بومیان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ج) امکان استفاده از منابع گردشگری شهر در تمامی فصول </a:t>
                      </a:r>
                    </a:p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د)</a:t>
                      </a: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 Nazanin"/>
                          <a:cs typeface="B Nazanin" pitchFamily="2" charset="-78"/>
                        </a:rPr>
                        <a:t> طرح احداث پارک پرچم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cs typeface="B Nazanin" pitchFamily="2" charset="-78"/>
                        </a:rPr>
                        <a:t>ه)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ییلاقی بودن شهر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و)</a:t>
                      </a:r>
                      <a:r>
                        <a:rPr lang="fa-IR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 تنوع چشم اندازها و تفاوت های محیطی</a:t>
                      </a:r>
                      <a:endParaRPr lang="en-CA" sz="18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ز)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برخورداری از زیرساختهای قوی مانند راه های منطقه ای و فرا شهری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 1) ورود حجم بالای مسافر و گردشگر به شهر به دلیل قرار گرفتن در مسیر ارتباطی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 2) نزدیکی به تهران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 3) وجود روستاهای بکر و خوش آب و هوا در نزدیکی رودهن </a:t>
                      </a:r>
                      <a:endParaRPr lang="fa-IR" sz="1800" u="none" strike="noStrike" dirty="0" smtClean="0">
                        <a:effectLst/>
                        <a:cs typeface="B Nazanin" pitchFamily="2" charset="-78"/>
                      </a:endParaRPr>
                    </a:p>
                    <a:p>
                      <a:pPr marL="182563" marR="0" indent="-182563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 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4) 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عبور جاده های هراز وفیروزکوه از رودهن و آزادراه</a:t>
                      </a:r>
                      <a:r>
                        <a:rPr lang="fa-IR" sz="1800" b="0" baseline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تهران – شمال</a:t>
                      </a:r>
                    </a:p>
                    <a:p>
                      <a:pPr marL="92075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B Nazanin" pitchFamily="2" charset="-78"/>
                        </a:rPr>
                        <a:t>5) 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در نظر گرفتن نقش گردشگری در طرح های فرادست </a:t>
                      </a:r>
                      <a:endParaRPr lang="fa-IR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 الف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–زو1-5)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هدایت کلیه منابع و امور در جهت تبدیل رودهن به شهر نمونه گردشگری در منطقه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 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TextBox 1"/>
          <p:cNvSpPr txBox="1"/>
          <p:nvPr/>
        </p:nvSpPr>
        <p:spPr>
          <a:xfrm>
            <a:off x="4932040" y="1700808"/>
            <a:ext cx="952500" cy="490538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>
                <a:cs typeface="B Nazanin" pitchFamily="2" charset="-78"/>
              </a:rPr>
              <a:t>قوت</a:t>
            </a:r>
          </a:p>
        </p:txBody>
      </p:sp>
      <p:sp>
        <p:nvSpPr>
          <p:cNvPr id="7" name="TextBox 2"/>
          <p:cNvSpPr txBox="1"/>
          <p:nvPr/>
        </p:nvSpPr>
        <p:spPr>
          <a:xfrm>
            <a:off x="6588224" y="3209607"/>
            <a:ext cx="952500" cy="288925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فرصت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591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4282" y="220784"/>
            <a:ext cx="800105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114272" algn="just"/>
            <a:r>
              <a:rPr lang="fa-IR" sz="2000" dirty="0">
                <a:cs typeface="B Nazanin" pitchFamily="2" charset="-78"/>
              </a:rPr>
              <a:t>رودهن شهر نمونه گردشگری</a:t>
            </a:r>
            <a:endParaRPr lang="fa-IR" sz="2000" dirty="0" smtClean="0">
              <a:cs typeface="B Nazanin" pitchFamily="2" charset="-78"/>
            </a:endParaRPr>
          </a:p>
          <a:p>
            <a:pPr marL="114272" algn="just"/>
            <a:r>
              <a:rPr lang="fa-IR" sz="2000" dirty="0" smtClean="0">
                <a:cs typeface="B Nazanin" pitchFamily="2" charset="-78"/>
              </a:rPr>
              <a:t>هدف3: تقویت صنعت گردشگری به عنوان منبع ثروت و درآمد شهر</a:t>
            </a:r>
            <a:endParaRPr lang="fa-IR" sz="2000" dirty="0">
              <a:cs typeface="B Nazanin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246049"/>
              </p:ext>
            </p:extLst>
          </p:nvPr>
        </p:nvGraphicFramePr>
        <p:xfrm>
          <a:off x="295338" y="1196752"/>
          <a:ext cx="7920000" cy="5400000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3960000"/>
                <a:gridCol w="3960000"/>
              </a:tblGrid>
              <a:tr h="2700000">
                <a:tc>
                  <a:txBody>
                    <a:bodyPr/>
                    <a:lstStyle/>
                    <a:p>
                      <a:pPr algn="r" rtl="1" fontAlgn="b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B Nazanin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الف) نبود مدیریت کارا به منظور ساماندهی صحیح و استفاده بهینه از جاذبه های موجود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ب) فقدان امکانات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رفاهی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ج)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عبور مسیل های متعدد از سطح شهر و حوزه آن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د)</a:t>
                      </a:r>
                      <a:r>
                        <a:rPr lang="fa-IR" sz="1800" b="0" dirty="0" smtClean="0">
                          <a:solidFill>
                            <a:schemeClr val="tx1"/>
                          </a:solidFill>
                          <a:effectLst/>
                          <a:cs typeface="B Nazanin" pitchFamily="2" charset="-78"/>
                        </a:rPr>
                        <a:t> عدم توجه کافی مدیریت شهری برای مشارکت بخش خصوصی در سرمایه گذاریهای اقتصادی</a:t>
                      </a:r>
                      <a:endParaRPr lang="en-CA" sz="18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algn="r" rtl="1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  <a:tr h="2700000"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1) عدم تخصیص اعتبارات استانی به منظور ارتقا سطح کیفی جاذبه های گردشگری</a:t>
                      </a:r>
                      <a:b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2) قرار گرفتن رودهن در یک منطقه گردشگری</a:t>
                      </a: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3)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کمبود اعتبارات لازم برای برنامه ریزی وسرمایه گذاری به منظور ایجاد فرصت های جدید شغلی مربوط به صنعت گردشگری</a:t>
                      </a:r>
                      <a:endParaRPr lang="en-CA" sz="1800" b="0" dirty="0" smtClean="0">
                        <a:solidFill>
                          <a:schemeClr val="bg2"/>
                        </a:solidFill>
                        <a:effectLst/>
                        <a:latin typeface="+mn-lt"/>
                        <a:ea typeface="Calibri"/>
                        <a:cs typeface="B Nazanin" pitchFamily="2" charset="-78"/>
                      </a:endParaRPr>
                    </a:p>
                    <a:p>
                      <a:pPr marL="0" marR="0" indent="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0" u="none" strike="noStrike" dirty="0" smtClean="0">
                          <a:effectLst/>
                          <a:cs typeface="B Nazanin" pitchFamily="2" charset="-78"/>
                        </a:rPr>
                        <a:t> 4)</a:t>
                      </a:r>
                      <a:r>
                        <a:rPr lang="fa-IR" sz="1800" b="0" dirty="0" smtClean="0">
                          <a:effectLst/>
                          <a:cs typeface="B Nazanin" pitchFamily="2" charset="-78"/>
                        </a:rPr>
                        <a:t> فقدان طرح جامع گردشگری در حوزه</a:t>
                      </a:r>
                      <a:endParaRPr lang="fa-IR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الف و 1) تقویت مدیریت شهر در جهت گرفتن اعتبارات بیشتر به منظور ارتقاء سطح کیفی جاذبه های گردشگری</a:t>
                      </a:r>
                      <a:br>
                        <a:rPr lang="fa-IR" sz="1800" u="none" strike="noStrike" dirty="0">
                          <a:effectLst/>
                          <a:cs typeface="B Nazanin" pitchFamily="2" charset="-78"/>
                        </a:rPr>
                      </a:b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ب و 2) بالا بردن سطح امکانات رفاهی به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منظور </a:t>
                      </a:r>
                      <a:r>
                        <a:rPr lang="fa-IR" sz="1800" u="none" strike="noStrike" dirty="0">
                          <a:effectLst/>
                          <a:cs typeface="B Nazanin" pitchFamily="2" charset="-78"/>
                        </a:rPr>
                        <a:t>پیشی گرفتن رودهن از سایر شهرهای </a:t>
                      </a:r>
                      <a:r>
                        <a:rPr lang="fa-IR" sz="1800" u="none" strike="noStrike" dirty="0" smtClean="0">
                          <a:effectLst/>
                          <a:cs typeface="B Nazanin" pitchFamily="2" charset="-78"/>
                        </a:rPr>
                        <a:t>منطقه</a:t>
                      </a:r>
                      <a:endParaRPr lang="fa-IR" sz="1800" b="0" i="0" u="none" strike="noStrike" dirty="0">
                        <a:solidFill>
                          <a:srgbClr val="000000"/>
                        </a:solidFill>
                        <a:effectLst/>
                        <a:latin typeface="B Nazanin"/>
                        <a:cs typeface="B Nazanin" pitchFamily="2" charset="-78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TextBox 1"/>
          <p:cNvSpPr txBox="1"/>
          <p:nvPr/>
        </p:nvSpPr>
        <p:spPr>
          <a:xfrm>
            <a:off x="4932040" y="1844824"/>
            <a:ext cx="952500" cy="25241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ضعف</a:t>
            </a:r>
          </a:p>
        </p:txBody>
      </p:sp>
      <p:sp>
        <p:nvSpPr>
          <p:cNvPr id="7" name="TextBox 2"/>
          <p:cNvSpPr txBox="1"/>
          <p:nvPr/>
        </p:nvSpPr>
        <p:spPr>
          <a:xfrm>
            <a:off x="7092280" y="2564904"/>
            <a:ext cx="952500" cy="182563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1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600" b="1" dirty="0">
                <a:cs typeface="B Nazanin" pitchFamily="2" charset="-78"/>
              </a:rPr>
              <a:t>تهدید</a:t>
            </a:r>
            <a:endParaRPr lang="fa-IR" sz="2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785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935</TotalTime>
  <Words>4650</Words>
  <Application>Microsoft Office PowerPoint</Application>
  <PresentationFormat>On-screen Show (4:3)</PresentationFormat>
  <Paragraphs>726</Paragraphs>
  <Slides>46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Adjacency</vt:lpstr>
      <vt:lpstr>بنام خدا</vt:lpstr>
      <vt:lpstr>PowerPoint Presentation</vt:lpstr>
      <vt:lpstr>PowerPoint Presentation</vt:lpstr>
      <vt:lpstr>رودهن شهری در بستر طبیعی پایدار</vt:lpstr>
      <vt:lpstr>شهری با اقتصاد پویا و توانمند</vt:lpstr>
      <vt:lpstr>رودهن شهر نمونه گردشگری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Windows User</cp:lastModifiedBy>
  <cp:revision>183</cp:revision>
  <dcterms:created xsi:type="dcterms:W3CDTF">2012-05-13T12:53:31Z</dcterms:created>
  <dcterms:modified xsi:type="dcterms:W3CDTF">2020-05-10T11:45:11Z</dcterms:modified>
</cp:coreProperties>
</file>