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12" r:id="rId1"/>
  </p:sldMasterIdLst>
  <p:handoutMasterIdLst>
    <p:handoutMasterId r:id="rId36"/>
  </p:handoutMasterIdLst>
  <p:sldIdLst>
    <p:sldId id="289" r:id="rId2"/>
    <p:sldId id="28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90" r:id="rId3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D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2760" autoAdjust="0"/>
  </p:normalViewPr>
  <p:slideViewPr>
    <p:cSldViewPr>
      <p:cViewPr varScale="1">
        <p:scale>
          <a:sx n="69" d="100"/>
          <a:sy n="69" d="100"/>
        </p:scale>
        <p:origin x="9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6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DF838B-1EFD-418D-9C9E-7E299F4BC353}" type="datetimeFigureOut">
              <a:rPr lang="en-US" smtClean="0"/>
              <a:pPr/>
              <a:t>8/27/2023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621A1-96E7-46DC-8429-FE44A0AC4E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8158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0969824-6729-4DDD-909B-5B09F62C2429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D07A43-9A27-45C8-BCA1-7E06FE857AD6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/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3714776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ZeroGravity_Besmellah-bedaahe_Fix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0" y="1857364"/>
            <a:ext cx="8929718" cy="2428892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>
                <a:cs typeface="Andalus" pitchFamily="2" charset="-78"/>
              </a:rPr>
              <a:t>حساسيت زدايي حركات چشم و پردازش مجدد</a:t>
            </a:r>
            <a:br>
              <a:rPr lang="fa-IR" sz="4400" dirty="0" smtClean="0">
                <a:cs typeface="Andalus" pitchFamily="2" charset="-78"/>
              </a:rPr>
            </a:br>
            <a:r>
              <a:rPr lang="fa-IR" sz="4400" dirty="0" smtClean="0">
                <a:cs typeface="Andalus" pitchFamily="2" charset="-78"/>
              </a:rPr>
              <a:t> و</a:t>
            </a:r>
            <a:br>
              <a:rPr lang="fa-IR" sz="4400" dirty="0" smtClean="0">
                <a:cs typeface="Andalus" pitchFamily="2" charset="-78"/>
              </a:rPr>
            </a:br>
            <a:r>
              <a:rPr lang="fa-IR" sz="4400" dirty="0" smtClean="0">
                <a:cs typeface="Andalus" pitchFamily="2" charset="-78"/>
              </a:rPr>
              <a:t>استرس</a:t>
            </a:r>
            <a:endParaRPr lang="fa-IR" sz="4400" dirty="0">
              <a:cs typeface="Andalus" pitchFamily="2" charset="-78"/>
            </a:endParaRPr>
          </a:p>
        </p:txBody>
      </p:sp>
      <p:sp>
        <p:nvSpPr>
          <p:cNvPr id="10" name="Subtitle 9"/>
          <p:cNvSpPr>
            <a:spLocks noGrp="1"/>
          </p:cNvSpPr>
          <p:nvPr>
            <p:ph type="subTitle" idx="1"/>
          </p:nvPr>
        </p:nvSpPr>
        <p:spPr>
          <a:xfrm>
            <a:off x="-500098" y="4572032"/>
            <a:ext cx="10215634" cy="2500306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smtClean="0"/>
              <a:t>EYE MOVEMENT DESENSITIZATION AND   REPROCESSING</a:t>
            </a:r>
          </a:p>
          <a:p>
            <a:pPr algn="ctr"/>
            <a:r>
              <a:rPr lang="en-US" sz="2500" b="1" dirty="0" smtClean="0"/>
              <a:t>EMDR)</a:t>
            </a:r>
            <a:r>
              <a:rPr lang="fa-IR" sz="2500" b="1" dirty="0" smtClean="0"/>
              <a:t>)</a:t>
            </a:r>
          </a:p>
          <a:p>
            <a:pPr algn="ctr"/>
            <a:r>
              <a:rPr lang="en-US" sz="2500" b="1" dirty="0" smtClean="0"/>
              <a:t>AND</a:t>
            </a:r>
          </a:p>
          <a:p>
            <a:pPr algn="ctr"/>
            <a:r>
              <a:rPr lang="en-US" sz="2500" b="1" dirty="0" smtClean="0"/>
              <a:t>STRESS</a:t>
            </a:r>
            <a:endParaRPr lang="fa-IR" sz="2500" b="1" dirty="0"/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857232"/>
          </a:xfrm>
        </p:spPr>
        <p:txBody>
          <a:bodyPr>
            <a:no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تاريخچه روش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928694"/>
            <a:ext cx="4900618" cy="6072206"/>
          </a:xfrm>
        </p:spPr>
        <p:txBody>
          <a:bodyPr>
            <a:noAutofit/>
          </a:bodyPr>
          <a:lstStyle/>
          <a:p>
            <a:r>
              <a:rPr lang="en-US" sz="3100" b="1" dirty="0" smtClean="0">
                <a:cs typeface="Kamran" pitchFamily="2" charset="-78"/>
              </a:rPr>
              <a:t>EMDR </a:t>
            </a:r>
            <a:r>
              <a:rPr lang="fa-IR" sz="3100" b="1" dirty="0" smtClean="0">
                <a:cs typeface="Kamran" pitchFamily="2" charset="-78"/>
              </a:rPr>
              <a:t> بيش از 15 سال قدمت دارد.</a:t>
            </a:r>
          </a:p>
          <a:p>
            <a:r>
              <a:rPr lang="fa-IR" sz="3100" b="1" dirty="0" smtClean="0">
                <a:cs typeface="Kamran" pitchFamily="2" charset="-78"/>
              </a:rPr>
              <a:t>توسط شاپيرو به عنوان درمان جديدي براي خاطرات تروماتيك معرفي شد.</a:t>
            </a:r>
          </a:p>
          <a:p>
            <a:r>
              <a:rPr lang="fa-IR" sz="3100" b="1" dirty="0" smtClean="0">
                <a:cs typeface="Kamran" pitchFamily="2" charset="-78"/>
              </a:rPr>
              <a:t>براي درمان اختلالات زير كاربرد دارد:</a:t>
            </a:r>
          </a:p>
          <a:p>
            <a:pPr>
              <a:buNone/>
            </a:pPr>
            <a:r>
              <a:rPr lang="fa-IR" sz="3100" b="1" dirty="0" smtClean="0">
                <a:cs typeface="Kamran" pitchFamily="2" charset="-78"/>
              </a:rPr>
              <a:t>    اختلالات اضطرابي بخصوص </a:t>
            </a:r>
            <a:r>
              <a:rPr lang="en-US" sz="3100" b="1" dirty="0" smtClean="0">
                <a:cs typeface="Kamran" pitchFamily="2" charset="-78"/>
              </a:rPr>
              <a:t>PTSD</a:t>
            </a:r>
            <a:r>
              <a:rPr lang="fa-IR" sz="3100" b="1" dirty="0" smtClean="0">
                <a:cs typeface="Kamran" pitchFamily="2" charset="-78"/>
              </a:rPr>
              <a:t>،واكنش هاي استرس مخصوصا حادثه جنگ،فوبي ها مثل فوبي عنكبوت و خون و جراحت،اختلالات جسماني شكل مثل درد مزمن،اختلالات تجزيه اي،واكنش هاي سوگ و انواع تروما،بدكاري هاي جنسي،وابستگي مواد،قماربازي</a:t>
            </a:r>
          </a:p>
        </p:txBody>
      </p:sp>
      <p:pic>
        <p:nvPicPr>
          <p:cNvPr id="9" name="Content Placeholder 8" descr="PPH0CAW1ZQQPCALMKPWZCASES2Q1CAH58RLNCABLW6IQCAM9IF85CAKDTER9CAYGBY41CANPP3INCAR7S2W8CAMXDD50CAH2IRVYCAJL1XKZCATUJJCZCA9R39O4CAU5C7Q8CAU5DZIXCAOFUGLJCAY5DC0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191250" y="1928802"/>
            <a:ext cx="2309840" cy="3929090"/>
          </a:xfrm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71414"/>
            <a:ext cx="8543956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پايه هاي نظري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7209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3400" b="1" dirty="0" smtClean="0">
                <a:cs typeface="Kamran" pitchFamily="2" charset="-78"/>
              </a:rPr>
              <a:t>EMDR</a:t>
            </a:r>
            <a:r>
              <a:rPr lang="fa-IR" sz="3400" b="1" dirty="0" smtClean="0">
                <a:cs typeface="Kamran" pitchFamily="2" charset="-78"/>
              </a:rPr>
              <a:t> مشكلات را نشانه مي گيرد نه تشخيص هاي </a:t>
            </a:r>
            <a:r>
              <a:rPr lang="en-US" sz="3400" b="1" dirty="0" smtClean="0">
                <a:cs typeface="Kamran" pitchFamily="2" charset="-78"/>
              </a:rPr>
              <a:t>DSM</a:t>
            </a:r>
          </a:p>
          <a:p>
            <a:pPr>
              <a:buFont typeface="Wingdings" pitchFamily="2" charset="2"/>
              <a:buChar char="§"/>
            </a:pPr>
            <a:r>
              <a:rPr lang="fa-IR" sz="3400" b="1" dirty="0" smtClean="0">
                <a:cs typeface="Kamran" pitchFamily="2" charset="-78"/>
              </a:rPr>
              <a:t>هرچه كه شخص مشكل زا بداند ميتواند هدف درمان باشد.</a:t>
            </a:r>
          </a:p>
          <a:p>
            <a:pPr>
              <a:buFont typeface="Wingdings" pitchFamily="2" charset="2"/>
              <a:buChar char="§"/>
            </a:pPr>
            <a:r>
              <a:rPr lang="fa-IR" sz="3400" b="1" dirty="0" smtClean="0">
                <a:cs typeface="Kamran" pitchFamily="2" charset="-78"/>
              </a:rPr>
              <a:t>تروما شكل گيري شبكه هاي حافظه را تخريب ميكند.</a:t>
            </a:r>
          </a:p>
          <a:p>
            <a:pPr>
              <a:buFont typeface="Wingdings" pitchFamily="2" charset="2"/>
              <a:buChar char="§"/>
            </a:pPr>
            <a:r>
              <a:rPr lang="fa-IR" sz="3400" b="1" dirty="0" smtClean="0">
                <a:cs typeface="Kamran" pitchFamily="2" charset="-78"/>
              </a:rPr>
              <a:t>عوامل شناختي،عاطفي و حسي پردازش نشده باعث واكنش هاي كژكار و علايم مرضي ميشود.</a:t>
            </a:r>
          </a:p>
          <a:p>
            <a:pPr>
              <a:buFont typeface="Wingdings" pitchFamily="2" charset="2"/>
              <a:buChar char="§"/>
            </a:pPr>
            <a:r>
              <a:rPr lang="fa-IR" sz="3400" b="1" dirty="0" smtClean="0">
                <a:cs typeface="Kamran" pitchFamily="2" charset="-78"/>
              </a:rPr>
              <a:t>در اين درمان از نظر فيزيولوژيكي پردازش سازگارانه اطلاعات رخ ميدهد.</a:t>
            </a:r>
          </a:p>
          <a:p>
            <a:pPr>
              <a:buFont typeface="Wingdings" pitchFamily="2" charset="2"/>
              <a:buChar char="§"/>
            </a:pPr>
            <a:r>
              <a:rPr lang="fa-IR" sz="3400" b="1" dirty="0" smtClean="0">
                <a:cs typeface="Kamran" pitchFamily="2" charset="-78"/>
              </a:rPr>
              <a:t>اطلاعات پردازش نشده باعث واكنش هاي كژكار و علايم مرضي ميشود.</a:t>
            </a:r>
            <a:endParaRPr lang="fa-IR" sz="34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-24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پايه هاي نظري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16804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fa-IR" sz="3200" b="1" dirty="0" smtClean="0">
                <a:cs typeface="Kamran" pitchFamily="2" charset="-78"/>
              </a:rPr>
              <a:t>استعاره تروما:</a:t>
            </a:r>
            <a:r>
              <a:rPr lang="en-US" sz="3200" b="1" dirty="0" smtClean="0">
                <a:cs typeface="Kamran" pitchFamily="2" charset="-78"/>
              </a:rPr>
              <a:t>T </a:t>
            </a:r>
            <a:r>
              <a:rPr lang="fa-IR" sz="3200" b="1" dirty="0" smtClean="0">
                <a:cs typeface="Kamran" pitchFamily="2" charset="-78"/>
              </a:rPr>
              <a:t>بزرگ و </a:t>
            </a:r>
            <a:r>
              <a:rPr lang="en-US" sz="3200" b="1" dirty="0" smtClean="0">
                <a:cs typeface="Kamran" pitchFamily="2" charset="-78"/>
              </a:rPr>
              <a:t>t</a:t>
            </a:r>
            <a:r>
              <a:rPr lang="fa-IR" sz="3200" b="1" dirty="0" smtClean="0">
                <a:cs typeface="Kamran" pitchFamily="2" charset="-78"/>
              </a:rPr>
              <a:t> كوچك</a:t>
            </a:r>
          </a:p>
          <a:p>
            <a:pPr>
              <a:buNone/>
            </a:pPr>
            <a:r>
              <a:rPr lang="en-US" sz="3200" b="1" dirty="0" smtClean="0">
                <a:cs typeface="Kamran" pitchFamily="2" charset="-78"/>
              </a:rPr>
              <a:t>T</a:t>
            </a:r>
            <a:r>
              <a:rPr lang="fa-IR" sz="3200" b="1" dirty="0" smtClean="0">
                <a:cs typeface="Kamran" pitchFamily="2" charset="-78"/>
              </a:rPr>
              <a:t>: تعريف </a:t>
            </a:r>
            <a:r>
              <a:rPr lang="en-US" sz="3200" b="1" dirty="0" smtClean="0">
                <a:cs typeface="Kamran" pitchFamily="2" charset="-78"/>
              </a:rPr>
              <a:t>PTSD </a:t>
            </a:r>
            <a:r>
              <a:rPr lang="fa-IR" sz="3200" b="1" dirty="0" smtClean="0">
                <a:cs typeface="Kamran" pitchFamily="2" charset="-78"/>
              </a:rPr>
              <a:t> در </a:t>
            </a:r>
            <a:r>
              <a:rPr lang="en-US" sz="3200" b="1" dirty="0" smtClean="0">
                <a:cs typeface="Kamran" pitchFamily="2" charset="-78"/>
              </a:rPr>
              <a:t>DSM</a:t>
            </a:r>
            <a:endParaRPr lang="fa-IR" sz="3200" b="1" dirty="0" smtClean="0">
              <a:cs typeface="Kamran" pitchFamily="2" charset="-78"/>
            </a:endParaRPr>
          </a:p>
          <a:p>
            <a:pPr>
              <a:buNone/>
            </a:pPr>
            <a:r>
              <a:rPr lang="en-US" sz="3200" b="1" dirty="0">
                <a:cs typeface="Kamran" pitchFamily="2" charset="-78"/>
              </a:rPr>
              <a:t>t</a:t>
            </a:r>
            <a:r>
              <a:rPr lang="en-US" sz="3200" b="1" dirty="0" smtClean="0">
                <a:cs typeface="Kamran" pitchFamily="2" charset="-78"/>
              </a:rPr>
              <a:t> </a:t>
            </a:r>
            <a:r>
              <a:rPr lang="fa-IR" sz="3200" b="1" dirty="0" smtClean="0">
                <a:cs typeface="Kamran" pitchFamily="2" charset="-78"/>
              </a:rPr>
              <a:t>: رويدادهاي زيان آور جزئي</a:t>
            </a:r>
          </a:p>
          <a:p>
            <a:pPr>
              <a:buFont typeface="Wingdings" pitchFamily="2" charset="2"/>
              <a:buChar char="§"/>
            </a:pPr>
            <a:r>
              <a:rPr lang="fa-IR" sz="3200" b="1" dirty="0" smtClean="0">
                <a:cs typeface="Kamran" pitchFamily="2" charset="-78"/>
              </a:rPr>
              <a:t>اطلاعات پردازش نشده استرس ايجاد مي كند.</a:t>
            </a:r>
          </a:p>
          <a:p>
            <a:pPr>
              <a:buFont typeface="Wingdings" pitchFamily="2" charset="2"/>
              <a:buChar char="§"/>
            </a:pPr>
            <a:r>
              <a:rPr lang="fa-IR" sz="3200" b="1" dirty="0" smtClean="0">
                <a:cs typeface="Kamran" pitchFamily="2" charset="-78"/>
              </a:rPr>
              <a:t>فرد به محرك هاي فعلي با واكنش هاي هيجاني،شناختي و فيزيولوژيكي ذخيره شده در حافظه پاسخ ميدهد.(حال از طريق عدسي گذشته ديده ميشود)</a:t>
            </a:r>
          </a:p>
          <a:p>
            <a:pPr>
              <a:buFont typeface="Wingdings" pitchFamily="2" charset="2"/>
              <a:buChar char="§"/>
            </a:pPr>
            <a:r>
              <a:rPr lang="fa-IR" sz="3200" b="1" dirty="0" smtClean="0">
                <a:cs typeface="Kamran" pitchFamily="2" charset="-78"/>
              </a:rPr>
              <a:t>بيشتر مشكلات از يادگيري ناقص ايجاد ميشوند.</a:t>
            </a:r>
          </a:p>
          <a:p>
            <a:pPr>
              <a:buFont typeface="Wingdings" pitchFamily="2" charset="2"/>
              <a:buChar char="§"/>
            </a:pPr>
            <a:r>
              <a:rPr lang="fa-IR" sz="3200" b="1" dirty="0" smtClean="0">
                <a:cs typeface="Kamran" pitchFamily="2" charset="-78"/>
              </a:rPr>
              <a:t>يادگيري در </a:t>
            </a:r>
            <a:r>
              <a:rPr lang="en-US" sz="3200" b="1" dirty="0" smtClean="0">
                <a:cs typeface="Kamran" pitchFamily="2" charset="-78"/>
              </a:rPr>
              <a:t>EMDR</a:t>
            </a:r>
            <a:r>
              <a:rPr lang="fa-IR" sz="3200" b="1" dirty="0" smtClean="0">
                <a:cs typeface="Kamran" pitchFamily="2" charset="-78"/>
              </a:rPr>
              <a:t> نه تنها فرايندي شناختي بلكه حسي،انفعالي و فيزيولوژيكي است.</a:t>
            </a:r>
            <a:endParaRPr lang="en-US" sz="3200" b="1" dirty="0" smtClean="0">
              <a:cs typeface="Kamran" pitchFamily="2" charset="-78"/>
            </a:endParaRPr>
          </a:p>
          <a:p>
            <a:pPr>
              <a:buNone/>
            </a:pPr>
            <a:endParaRPr lang="fa-IR" sz="32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endParaRPr lang="fa-IR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"/>
          <a:ext cx="9144000" cy="6805238"/>
        </p:xfrm>
        <a:graphic>
          <a:graphicData uri="http://schemas.openxmlformats.org/drawingml/2006/table">
            <a:tbl>
              <a:tblPr rtl="1" firstRow="1" bandRow="1">
                <a:tableStyleId>{9DCAF9ED-07DC-4A11-8D7F-57B35C25682E}</a:tableStyleId>
              </a:tblPr>
              <a:tblGrid>
                <a:gridCol w="9144000"/>
              </a:tblGrid>
              <a:tr h="748397">
                <a:tc>
                  <a:txBody>
                    <a:bodyPr/>
                    <a:lstStyle/>
                    <a:p>
                      <a:pPr algn="ctr" rtl="1"/>
                      <a:r>
                        <a:rPr lang="fa-IR" sz="4500" i="1" dirty="0" smtClean="0">
                          <a:cs typeface="Andalus" pitchFamily="2" charset="-78"/>
                        </a:rPr>
                        <a:t>كانديدهاي پايه هاي نظري </a:t>
                      </a:r>
                      <a:r>
                        <a:rPr lang="en-US" sz="4500" i="1" dirty="0" smtClean="0">
                          <a:cs typeface="Andalus" pitchFamily="2" charset="-78"/>
                        </a:rPr>
                        <a:t>EMDR</a:t>
                      </a:r>
                      <a:endParaRPr lang="fa-IR" sz="4500" i="1" dirty="0">
                        <a:cs typeface="Andalus" pitchFamily="2" charset="-78"/>
                      </a:endParaRPr>
                    </a:p>
                  </a:txBody>
                  <a:tcPr/>
                </a:tc>
              </a:tr>
              <a:tr h="593619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مواجهه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پلاسيبو(انتظار)</a:t>
                      </a: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ويژگي هاي خواسته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حواس پرتي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تعادل عصب زيس</a:t>
                      </a:r>
                      <a:r>
                        <a:rPr lang="fa-IR" sz="2200" b="1" i="0" baseline="0" dirty="0" smtClean="0">
                          <a:cs typeface="Kamran" pitchFamily="2" charset="-78"/>
                        </a:rPr>
                        <a:t>ت شناختي </a:t>
                      </a: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حركات سريع چشم(خواب)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پاسخ آرام سازي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پاسخ جهت</a:t>
                      </a:r>
                      <a:r>
                        <a:rPr lang="fa-IR" sz="2200" b="1" i="0" baseline="0" dirty="0" smtClean="0">
                          <a:cs typeface="Kamran" pitchFamily="2" charset="-78"/>
                        </a:rPr>
                        <a:t> يابي كه شبكه تداعي تروما را تخريب ميكند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تسلط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شرطي</a:t>
                      </a:r>
                      <a:r>
                        <a:rPr lang="fa-IR" sz="2200" b="1" i="0" baseline="0" dirty="0" smtClean="0">
                          <a:cs typeface="Kamran" pitchFamily="2" charset="-78"/>
                        </a:rPr>
                        <a:t> سازي تقابلي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740459">
                <a:tc>
                  <a:txBody>
                    <a:bodyPr/>
                    <a:lstStyle/>
                    <a:p>
                      <a:pPr rtl="1"/>
                      <a:r>
                        <a:rPr lang="fa-IR" sz="2200" b="1" i="0" dirty="0" smtClean="0">
                          <a:cs typeface="Kamran" pitchFamily="2" charset="-78"/>
                        </a:rPr>
                        <a:t>درون سازي،شناخت</a:t>
                      </a:r>
                      <a:r>
                        <a:rPr lang="fa-IR" sz="2200" b="1" i="0" baseline="0" dirty="0" smtClean="0">
                          <a:cs typeface="Kamran" pitchFamily="2" charset="-78"/>
                        </a:rPr>
                        <a:t> هاي منفي درون سازي و تطبيق داده ميشوند.</a:t>
                      </a:r>
                      <a:endParaRPr lang="fa-IR" sz="2200" b="1" i="0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يادگيري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مخصوص حالت با اطلاعات صحيح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14658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پردازش سازگارانه اطلاعات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80" y="-7146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تفكر در نظريه </a:t>
            </a:r>
            <a:r>
              <a:rPr lang="en-US" sz="6000" i="1" dirty="0" smtClean="0">
                <a:cs typeface="Andalus" pitchFamily="2" charset="-78"/>
              </a:rPr>
              <a:t>EMDR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en-US" b="1" dirty="0" smtClean="0">
                <a:cs typeface="Kamran" pitchFamily="2" charset="-78"/>
              </a:rPr>
              <a:t> </a:t>
            </a:r>
            <a:r>
              <a:rPr lang="fa-IR" b="1" dirty="0" smtClean="0">
                <a:cs typeface="Kamran" pitchFamily="2" charset="-78"/>
              </a:rPr>
              <a:t>مواجهه مركز درمان است.</a:t>
            </a:r>
          </a:p>
          <a:p>
            <a:pPr>
              <a:buFont typeface="Wingdings" pitchFamily="2" charset="2"/>
              <a:buChar char="ü"/>
            </a:pPr>
            <a:r>
              <a:rPr lang="en-US" b="1" dirty="0" smtClean="0">
                <a:cs typeface="Kamran" pitchFamily="2" charset="-78"/>
              </a:rPr>
              <a:t>EMDR</a:t>
            </a:r>
            <a:r>
              <a:rPr lang="fa-IR" b="1" dirty="0" smtClean="0">
                <a:cs typeface="Kamran" pitchFamily="2" charset="-78"/>
              </a:rPr>
              <a:t>شناخت ها (مثبت و منفي) را نشانه ميگيرد.</a:t>
            </a:r>
          </a:p>
          <a:p>
            <a:pPr>
              <a:buFont typeface="Wingdings" pitchFamily="2" charset="2"/>
              <a:buChar char="ü"/>
            </a:pPr>
            <a:r>
              <a:rPr lang="fa-IR" b="1" dirty="0">
                <a:cs typeface="Kamran" pitchFamily="2" charset="-78"/>
              </a:rPr>
              <a:t> </a:t>
            </a:r>
            <a:r>
              <a:rPr lang="fa-IR" b="1" dirty="0" smtClean="0">
                <a:cs typeface="Kamran" pitchFamily="2" charset="-78"/>
              </a:rPr>
              <a:t>زندگي كردن هشيارانه را پرورش ميدهد.</a:t>
            </a:r>
          </a:p>
          <a:p>
            <a:pPr>
              <a:buNone/>
            </a:pPr>
            <a:r>
              <a:rPr lang="fa-IR" b="1" dirty="0" smtClean="0">
                <a:cs typeface="Kamran" pitchFamily="2" charset="-78"/>
              </a:rPr>
              <a:t>   مثل اكثر اختلالات اجتناب دشمن است.(انفعال،تسليم،نياز افراطي به كمك،فقدان كنترل)</a:t>
            </a:r>
          </a:p>
          <a:p>
            <a:pPr>
              <a:buFont typeface="Wingdings" pitchFamily="2" charset="2"/>
              <a:buChar char="ü"/>
            </a:pPr>
            <a:r>
              <a:rPr lang="fa-IR" b="1" dirty="0" smtClean="0">
                <a:cs typeface="Kamran" pitchFamily="2" charset="-78"/>
              </a:rPr>
              <a:t>به عاطفه و احساسات در لحظه توجه دارد.</a:t>
            </a:r>
          </a:p>
          <a:p>
            <a:pPr>
              <a:buFont typeface="Wingdings" pitchFamily="2" charset="2"/>
              <a:buChar char="ü"/>
            </a:pPr>
            <a:r>
              <a:rPr lang="fa-IR" b="1" dirty="0" smtClean="0">
                <a:cs typeface="Kamran" pitchFamily="2" charset="-78"/>
              </a:rPr>
              <a:t>درمان توسط مراجع هدايت ميشود.</a:t>
            </a:r>
          </a:p>
          <a:p>
            <a:pPr>
              <a:buFont typeface="Wingdings" pitchFamily="2" charset="2"/>
              <a:buChar char="ü"/>
            </a:pPr>
            <a:r>
              <a:rPr lang="fa-IR" b="1" dirty="0" smtClean="0">
                <a:cs typeface="Kamran" pitchFamily="2" charset="-78"/>
              </a:rPr>
              <a:t>به حال توجه دارد.“با آن بمان“ مانترا است.</a:t>
            </a:r>
          </a:p>
          <a:p>
            <a:pPr>
              <a:buFont typeface="Wingdings" pitchFamily="2" charset="2"/>
              <a:buChar char="ü"/>
            </a:pPr>
            <a:r>
              <a:rPr lang="fa-IR" b="1" dirty="0" smtClean="0">
                <a:cs typeface="Kamran" pitchFamily="2" charset="-78"/>
              </a:rPr>
              <a:t>فرايند تداعي آزاد را سست ميكند.</a:t>
            </a:r>
          </a:p>
          <a:p>
            <a:pPr>
              <a:buFont typeface="Wingdings" pitchFamily="2" charset="2"/>
              <a:buChar char="ü"/>
            </a:pPr>
            <a:r>
              <a:rPr lang="fa-IR" b="1" dirty="0" smtClean="0">
                <a:cs typeface="Kamran" pitchFamily="2" charset="-78"/>
              </a:rPr>
              <a:t>فاكتورهاي ساير درمانها را در يك پروتوكل جامع تركيب ميكند.</a:t>
            </a:r>
          </a:p>
          <a:p>
            <a:pPr>
              <a:buFont typeface="Wingdings" pitchFamily="2" charset="2"/>
              <a:buChar char="ü"/>
            </a:pPr>
            <a:r>
              <a:rPr lang="fa-IR" b="1" dirty="0" smtClean="0">
                <a:cs typeface="Kamran" pitchFamily="2" charset="-78"/>
              </a:rPr>
              <a:t>بخاطر مواجهه كوتاه با تداعي ها،تمركز بيروني و دروني و پروتوكل درماني ساختار يافته از ساير درمانها متمايز است.</a:t>
            </a:r>
            <a:endParaRPr lang="fa-IR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71414"/>
            <a:ext cx="8229600" cy="1417638"/>
          </a:xfrm>
        </p:spPr>
        <p:txBody>
          <a:bodyPr>
            <a:noAutofit/>
          </a:bodyPr>
          <a:lstStyle/>
          <a:p>
            <a:pPr algn="ctr"/>
            <a:r>
              <a:rPr lang="fa-IR" i="1" dirty="0" smtClean="0">
                <a:cs typeface="Andalus" pitchFamily="2" charset="-78"/>
              </a:rPr>
              <a:t/>
            </a:r>
            <a:br>
              <a:rPr lang="fa-IR" i="1" dirty="0" smtClean="0">
                <a:cs typeface="Andalus" pitchFamily="2" charset="-78"/>
              </a:rPr>
            </a:br>
            <a:r>
              <a:rPr lang="fa-IR" i="1" dirty="0" smtClean="0">
                <a:cs typeface="Andalus" pitchFamily="2" charset="-78"/>
              </a:rPr>
              <a:t>مولفه ها و عناصر مكمل درمان </a:t>
            </a:r>
            <a:r>
              <a:rPr lang="en-US" i="1" dirty="0" smtClean="0">
                <a:cs typeface="Andalus" pitchFamily="2" charset="-78"/>
              </a:rPr>
              <a:t>EMDR</a:t>
            </a:r>
            <a:br>
              <a:rPr lang="en-US" i="1" dirty="0" smtClean="0">
                <a:cs typeface="Andalus" pitchFamily="2" charset="-78"/>
              </a:rPr>
            </a:br>
            <a:endParaRPr lang="fa-IR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a-I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0" y="714356"/>
          <a:ext cx="9144000" cy="6028156"/>
        </p:xfrm>
        <a:graphic>
          <a:graphicData uri="http://schemas.openxmlformats.org/drawingml/2006/table">
            <a:tbl>
              <a:tblPr rtl="1" firstRow="1" bandRow="1">
                <a:tableStyleId>{9DCAF9ED-07DC-4A11-8D7F-57B35C25682E}</a:tableStyleId>
              </a:tblPr>
              <a:tblGrid>
                <a:gridCol w="4340838"/>
                <a:gridCol w="4803162"/>
              </a:tblGrid>
              <a:tr h="504776">
                <a:tc>
                  <a:txBody>
                    <a:bodyPr/>
                    <a:lstStyle/>
                    <a:p>
                      <a:pPr rtl="1"/>
                      <a:r>
                        <a:rPr lang="fa-IR" sz="3000" b="0" i="1" dirty="0" smtClean="0">
                          <a:cs typeface="Andalus" pitchFamily="2" charset="-78"/>
                        </a:rPr>
                        <a:t>مولفه</a:t>
                      </a:r>
                      <a:r>
                        <a:rPr lang="fa-IR" sz="3000" b="0" i="1" baseline="0" dirty="0" smtClean="0">
                          <a:cs typeface="Andalus" pitchFamily="2" charset="-78"/>
                        </a:rPr>
                        <a:t> هاي </a:t>
                      </a:r>
                      <a:r>
                        <a:rPr lang="en-US" sz="3000" b="0" i="1" baseline="0" dirty="0" smtClean="0">
                          <a:cs typeface="Andalus" pitchFamily="2" charset="-78"/>
                        </a:rPr>
                        <a:t>EMDR</a:t>
                      </a:r>
                      <a:endParaRPr lang="fa-IR" sz="3000" b="0" i="1" dirty="0">
                        <a:cs typeface="Andalus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000" b="0" i="1" dirty="0" smtClean="0">
                          <a:cs typeface="Andalus" pitchFamily="2" charset="-78"/>
                        </a:rPr>
                        <a:t>مولفه اي روان درماني </a:t>
                      </a:r>
                      <a:r>
                        <a:rPr lang="en-US" sz="3000" b="0" i="1" dirty="0" smtClean="0">
                          <a:cs typeface="Andalus" pitchFamily="2" charset="-78"/>
                        </a:rPr>
                        <a:t>EMDR</a:t>
                      </a:r>
                      <a:endParaRPr lang="fa-IR" sz="3000" b="0" i="1" dirty="0">
                        <a:cs typeface="Andalus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ساختار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روش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شبكه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هاي تداعي براي هر فرد واحد است.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1051616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واحدهاي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ذهني آشفتگي(</a:t>
                      </a:r>
                      <a:r>
                        <a:rPr lang="en-US" sz="2200" b="1" baseline="0" dirty="0" smtClean="0">
                          <a:cs typeface="Kamran" pitchFamily="2" charset="-78"/>
                        </a:rPr>
                        <a:t>SUDs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)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انگيزه هاي رشد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پردازش را كنترل ميكند،احساسات غيرقابل انتظار،تداعي ها،افكار و تصوارت افزايش مي يابند.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مواجهه با محرك ترس آور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قوانين حركت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شناخت هاي مثبت و منفي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درمان غيرجهت دار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تدارك اطلاعات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صحيح و جديد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قدرت انتظارات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درماني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آرام سازي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زبان نظيف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و عفيف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720430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آموزش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كنار آمدن خود كنترل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داده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هاي تقطيع شده و نسبتا تجربه شده و پردازش شده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گزارش تكاليف خانگي بين جلسات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شناخت هاي مثبت و منفي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720430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اهميت تفكر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به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عاطفه و احساسات بيشترين توجه ميشود.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406625"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حداقل ارتباط</a:t>
                      </a:r>
                      <a:r>
                        <a:rPr lang="fa-IR" sz="2200" b="1" baseline="0" dirty="0" smtClean="0">
                          <a:cs typeface="Kamran" pitchFamily="2" charset="-78"/>
                        </a:rPr>
                        <a:t> (وابستگي)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200" b="1" dirty="0" smtClean="0">
                          <a:cs typeface="Kamran" pitchFamily="2" charset="-78"/>
                        </a:rPr>
                        <a:t>درمانگر صفحه سفيد است.</a:t>
                      </a:r>
                      <a:endParaRPr lang="fa-IR" sz="22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-1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درمان هاي مكمل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4974"/>
          </a:xfrm>
        </p:spPr>
        <p:txBody>
          <a:bodyPr>
            <a:noAutofit/>
          </a:bodyPr>
          <a:lstStyle/>
          <a:p>
            <a:pPr>
              <a:buFont typeface="Courier New" pitchFamily="49" charset="0"/>
              <a:buChar char="o"/>
            </a:pPr>
            <a:r>
              <a:rPr lang="en-US" sz="3300" b="1" dirty="0" smtClean="0">
                <a:cs typeface="Kamran" pitchFamily="2" charset="-78"/>
              </a:rPr>
              <a:t>EMDR</a:t>
            </a:r>
            <a:r>
              <a:rPr lang="fa-IR" sz="3300" b="1" dirty="0" smtClean="0">
                <a:cs typeface="Kamran" pitchFamily="2" charset="-78"/>
              </a:rPr>
              <a:t> با ساير درمان ها سازگار است و ميتواند به عنوان مكمل استفاده شود.</a:t>
            </a:r>
          </a:p>
          <a:p>
            <a:pPr>
              <a:buNone/>
            </a:pPr>
            <a:endParaRPr lang="fa-IR" sz="3300" b="1" dirty="0" smtClean="0">
              <a:cs typeface="Kamran" pitchFamily="2" charset="-78"/>
            </a:endParaRPr>
          </a:p>
          <a:p>
            <a:pPr>
              <a:buFont typeface="Courier New" pitchFamily="49" charset="0"/>
              <a:buChar char="o"/>
            </a:pPr>
            <a:r>
              <a:rPr lang="fa-IR" sz="3300" b="1" dirty="0" smtClean="0">
                <a:cs typeface="Kamran" pitchFamily="2" charset="-78"/>
              </a:rPr>
              <a:t>لازاروس و لازاروس: </a:t>
            </a:r>
            <a:r>
              <a:rPr lang="en-US" sz="3300" b="1" dirty="0" smtClean="0">
                <a:cs typeface="Kamran" pitchFamily="2" charset="-78"/>
              </a:rPr>
              <a:t>EMDR</a:t>
            </a:r>
            <a:r>
              <a:rPr lang="fa-IR" sz="3300" b="1" dirty="0" smtClean="0">
                <a:cs typeface="Kamran" pitchFamily="2" charset="-78"/>
              </a:rPr>
              <a:t> يك </a:t>
            </a:r>
            <a:r>
              <a:rPr lang="en-US" sz="3300" b="1" dirty="0" smtClean="0">
                <a:cs typeface="Kamran" pitchFamily="2" charset="-78"/>
              </a:rPr>
              <a:t>BASIC-ID</a:t>
            </a:r>
            <a:r>
              <a:rPr lang="fa-IR" sz="3300" b="1" dirty="0" smtClean="0">
                <a:cs typeface="Kamran" pitchFamily="2" charset="-78"/>
              </a:rPr>
              <a:t> ظريف است.</a:t>
            </a:r>
          </a:p>
          <a:p>
            <a:pPr>
              <a:buNone/>
            </a:pPr>
            <a:r>
              <a:rPr lang="fa-IR" sz="3300" b="1" dirty="0">
                <a:cs typeface="Kamran" pitchFamily="2" charset="-78"/>
              </a:rPr>
              <a:t> </a:t>
            </a:r>
            <a:r>
              <a:rPr lang="fa-IR" sz="3300" b="1" dirty="0" smtClean="0">
                <a:cs typeface="Kamran" pitchFamily="2" charset="-78"/>
              </a:rPr>
              <a:t>  شامل رفتار،عاطفه،احساسات،تصويرسازي ذهني،شناخت،اعمال بين فردي،دروها</a:t>
            </a:r>
          </a:p>
          <a:p>
            <a:pPr>
              <a:buFont typeface="Courier New" pitchFamily="49" charset="0"/>
              <a:buChar char="o"/>
            </a:pPr>
            <a:r>
              <a:rPr lang="fa-IR" sz="3300" b="1" dirty="0" smtClean="0">
                <a:cs typeface="Kamran" pitchFamily="2" charset="-78"/>
              </a:rPr>
              <a:t>واكتل: تركيب با روان پويشي </a:t>
            </a:r>
          </a:p>
          <a:p>
            <a:pPr>
              <a:buNone/>
            </a:pPr>
            <a:r>
              <a:rPr lang="fa-IR" sz="3300" b="1" dirty="0">
                <a:cs typeface="Kamran" pitchFamily="2" charset="-78"/>
              </a:rPr>
              <a:t> </a:t>
            </a:r>
            <a:r>
              <a:rPr lang="fa-IR" sz="3300" b="1" dirty="0" smtClean="0">
                <a:cs typeface="Kamran" pitchFamily="2" charset="-78"/>
              </a:rPr>
              <a:t>  سوال دوست داري </a:t>
            </a:r>
            <a:r>
              <a:rPr lang="en-US" sz="3300" b="1" dirty="0" smtClean="0">
                <a:cs typeface="Kamran" pitchFamily="2" charset="-78"/>
              </a:rPr>
              <a:t>EMDR</a:t>
            </a:r>
            <a:r>
              <a:rPr lang="fa-IR" sz="3300" b="1" dirty="0" smtClean="0">
                <a:cs typeface="Kamran" pitchFamily="2" charset="-78"/>
              </a:rPr>
              <a:t> را امتحان كني؟</a:t>
            </a:r>
          </a:p>
          <a:p>
            <a:pPr>
              <a:buFont typeface="Courier New" pitchFamily="49" charset="0"/>
              <a:buChar char="o"/>
            </a:pPr>
            <a:r>
              <a:rPr lang="fa-IR" sz="3300" b="1" dirty="0">
                <a:cs typeface="Kamran" pitchFamily="2" charset="-78"/>
              </a:rPr>
              <a:t> </a:t>
            </a:r>
            <a:r>
              <a:rPr lang="fa-IR" sz="3300" b="1" dirty="0" smtClean="0">
                <a:cs typeface="Kamran" pitchFamily="2" charset="-78"/>
              </a:rPr>
              <a:t>يانگ: تركيب با درمان متمركز بر طرحواره</a:t>
            </a:r>
          </a:p>
          <a:p>
            <a:pPr>
              <a:buNone/>
            </a:pPr>
            <a:endParaRPr lang="fa-IR" sz="3300" dirty="0" smtClean="0"/>
          </a:p>
        </p:txBody>
      </p:sp>
    </p:spTree>
  </p:cSld>
  <p:clrMapOvr>
    <a:masterClrMapping/>
  </p:clrMapOvr>
  <p:transition spd="med"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-5"/>
          <a:ext cx="9144000" cy="6557562"/>
        </p:xfrm>
        <a:graphic>
          <a:graphicData uri="http://schemas.openxmlformats.org/drawingml/2006/table">
            <a:tbl>
              <a:tblPr rtl="1" firstRow="1" bandRow="1">
                <a:tableStyleId>{9DCAF9ED-07DC-4A11-8D7F-57B35C25682E}</a:tableStyleId>
              </a:tblPr>
              <a:tblGrid>
                <a:gridCol w="9144000"/>
              </a:tblGrid>
              <a:tr h="689429">
                <a:tc>
                  <a:txBody>
                    <a:bodyPr/>
                    <a:lstStyle/>
                    <a:p>
                      <a:pPr algn="ctr" rtl="1"/>
                      <a:r>
                        <a:rPr lang="fa-IR" sz="6000" b="0" i="1" baseline="0" dirty="0" smtClean="0">
                          <a:cs typeface="Andalus" pitchFamily="2" charset="-78"/>
                        </a:rPr>
                        <a:t>روش هاي مكمل با </a:t>
                      </a:r>
                      <a:r>
                        <a:rPr lang="en-US" sz="6000" b="0" i="1" baseline="0" dirty="0" smtClean="0">
                          <a:cs typeface="Andalus" pitchFamily="2" charset="-78"/>
                        </a:rPr>
                        <a:t>EMDR</a:t>
                      </a:r>
                      <a:endParaRPr lang="fa-IR" sz="6000" b="0" i="1" dirty="0">
                        <a:cs typeface="Andalus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تعبير و تفسير: ”آن به نظر شبيه...“ و ساكادها</a:t>
                      </a:r>
                      <a:endParaRPr kumimoji="0" lang="fa-IR" sz="30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تعبير و تفسير: چه چيز ديگري به ذهن مي آيد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تحليل كاركردي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پرسش هاي سقراطي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طرحواره ها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en-US" sz="3000" b="1" kern="1200" dirty="0" smtClean="0">
                          <a:cs typeface="Kamran" pitchFamily="2" charset="-78"/>
                        </a:rPr>
                        <a:t>BASIC-ID</a:t>
                      </a:r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دسترسي به هيجانات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روش آرام سازي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  <a:tr h="616858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3000" b="1" kern="1200" dirty="0" smtClean="0">
                          <a:cs typeface="Kamran" pitchFamily="2" charset="-78"/>
                        </a:rPr>
                        <a:t>طرحواره و ساكادها</a:t>
                      </a:r>
                      <a:endParaRPr kumimoji="0" lang="fa-IR" sz="3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Kamra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14286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نظريه و </a:t>
            </a:r>
            <a:r>
              <a:rPr lang="en-US" sz="6000" i="1" dirty="0" smtClean="0">
                <a:cs typeface="Andalus" pitchFamily="2" charset="-78"/>
              </a:rPr>
              <a:t>PTSD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en-US" sz="3300" b="1" dirty="0" smtClean="0">
                <a:cs typeface="Kamran" pitchFamily="2" charset="-78"/>
              </a:rPr>
              <a:t>  </a:t>
            </a:r>
            <a:r>
              <a:rPr lang="fa-IR" sz="3300" b="1" dirty="0" smtClean="0">
                <a:cs typeface="Kamran" pitchFamily="2" charset="-78"/>
              </a:rPr>
              <a:t>مواجهه طولاني ( </a:t>
            </a:r>
            <a:r>
              <a:rPr lang="en-US" sz="3300" b="1" dirty="0" smtClean="0">
                <a:cs typeface="Kamran" pitchFamily="2" charset="-78"/>
              </a:rPr>
              <a:t>PE</a:t>
            </a:r>
            <a:r>
              <a:rPr lang="fa-IR" sz="3300" b="1" dirty="0" smtClean="0">
                <a:cs typeface="Kamran" pitchFamily="2" charset="-78"/>
              </a:rPr>
              <a:t>) و بازسازي شناختي(</a:t>
            </a:r>
            <a:r>
              <a:rPr lang="en-US" sz="3300" b="1" dirty="0" smtClean="0">
                <a:cs typeface="Kamran" pitchFamily="2" charset="-78"/>
              </a:rPr>
              <a:t>CR</a:t>
            </a:r>
            <a:r>
              <a:rPr lang="fa-IR" sz="3300" b="1" dirty="0" smtClean="0">
                <a:cs typeface="Kamran" pitchFamily="2" charset="-78"/>
              </a:rPr>
              <a:t>) </a:t>
            </a:r>
          </a:p>
          <a:p>
            <a:r>
              <a:rPr lang="en-US" sz="3300" b="1" dirty="0" smtClean="0">
                <a:cs typeface="Kamran" pitchFamily="2" charset="-78"/>
              </a:rPr>
              <a:t>PE    </a:t>
            </a:r>
            <a:r>
              <a:rPr lang="fa-IR" sz="3300" b="1" dirty="0" smtClean="0">
                <a:cs typeface="Kamran" pitchFamily="2" charset="-78"/>
              </a:rPr>
              <a:t> و </a:t>
            </a:r>
            <a:r>
              <a:rPr lang="en-US" sz="3300" b="1" dirty="0" smtClean="0">
                <a:cs typeface="Kamran" pitchFamily="2" charset="-78"/>
              </a:rPr>
              <a:t>CR</a:t>
            </a:r>
            <a:r>
              <a:rPr lang="fa-IR" sz="3300" b="1" dirty="0" smtClean="0">
                <a:cs typeface="Kamran" pitchFamily="2" charset="-78"/>
              </a:rPr>
              <a:t> در كارايي برابرند ولي تركيب آنها حمايت نشده است.</a:t>
            </a:r>
          </a:p>
          <a:p>
            <a:r>
              <a:rPr lang="fa-IR" sz="3300" b="1" dirty="0" smtClean="0">
                <a:cs typeface="Kamran" pitchFamily="2" charset="-78"/>
              </a:rPr>
              <a:t>   تركيب مواجهه تصوري و واقعي برتر از هريك به تنهايي است.</a:t>
            </a:r>
          </a:p>
          <a:p>
            <a:r>
              <a:rPr lang="fa-IR" sz="3300" b="1" dirty="0">
                <a:cs typeface="Kamran" pitchFamily="2" charset="-78"/>
              </a:rPr>
              <a:t> </a:t>
            </a:r>
            <a:r>
              <a:rPr lang="fa-IR" sz="3300" b="1" dirty="0" smtClean="0">
                <a:cs typeface="Kamran" pitchFamily="2" charset="-78"/>
              </a:rPr>
              <a:t>  تركيب مواجهه تصوري با </a:t>
            </a:r>
            <a:r>
              <a:rPr lang="en-US" sz="3300" b="1" dirty="0" smtClean="0">
                <a:cs typeface="Kamran" pitchFamily="2" charset="-78"/>
              </a:rPr>
              <a:t>CR</a:t>
            </a:r>
            <a:r>
              <a:rPr lang="fa-IR" sz="3300" b="1" dirty="0" smtClean="0">
                <a:cs typeface="Kamran" pitchFamily="2" charset="-78"/>
              </a:rPr>
              <a:t> ارجح است.</a:t>
            </a:r>
          </a:p>
          <a:p>
            <a:r>
              <a:rPr lang="fa-IR" sz="3300" b="1" dirty="0">
                <a:cs typeface="Kamran" pitchFamily="2" charset="-78"/>
              </a:rPr>
              <a:t> </a:t>
            </a:r>
            <a:r>
              <a:rPr lang="fa-IR" sz="3300" b="1" dirty="0" smtClean="0">
                <a:cs typeface="Kamran" pitchFamily="2" charset="-78"/>
              </a:rPr>
              <a:t>  كاربرد </a:t>
            </a:r>
            <a:r>
              <a:rPr lang="en-US" sz="3300" b="1" dirty="0" smtClean="0">
                <a:cs typeface="Kamran" pitchFamily="2" charset="-78"/>
              </a:rPr>
              <a:t>CR</a:t>
            </a:r>
            <a:r>
              <a:rPr lang="fa-IR" sz="3300" b="1" dirty="0" smtClean="0">
                <a:cs typeface="Kamran" pitchFamily="2" charset="-78"/>
              </a:rPr>
              <a:t> و </a:t>
            </a:r>
            <a:r>
              <a:rPr lang="en-US" sz="3300" b="1" dirty="0" smtClean="0">
                <a:cs typeface="Kamran" pitchFamily="2" charset="-78"/>
              </a:rPr>
              <a:t>PE</a:t>
            </a:r>
            <a:r>
              <a:rPr lang="fa-IR" sz="3300" b="1" dirty="0" smtClean="0">
                <a:cs typeface="Kamran" pitchFamily="2" charset="-78"/>
              </a:rPr>
              <a:t> اثر مهمي در موارد مجرميت،بيگانگي و شكست دارد.</a:t>
            </a:r>
            <a:endParaRPr lang="fa-IR" sz="33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نظريه و </a:t>
            </a:r>
            <a:r>
              <a:rPr lang="en-US" sz="6000" i="1" dirty="0" smtClean="0">
                <a:cs typeface="Andalus" pitchFamily="2" charset="-78"/>
              </a:rPr>
              <a:t>PTSD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en-US" sz="3300" b="1" dirty="0" smtClean="0">
                <a:cs typeface="Kamran" pitchFamily="2" charset="-78"/>
              </a:rPr>
              <a:t>  </a:t>
            </a:r>
            <a:r>
              <a:rPr lang="fa-IR" sz="3300" b="1" dirty="0" smtClean="0">
                <a:cs typeface="Kamran" pitchFamily="2" charset="-78"/>
              </a:rPr>
              <a:t>نظم دهي بين فردي و عاطفي(</a:t>
            </a:r>
            <a:r>
              <a:rPr lang="en-US" sz="3300" b="1" dirty="0" smtClean="0">
                <a:cs typeface="Kamran" pitchFamily="2" charset="-78"/>
              </a:rPr>
              <a:t>STAIR</a:t>
            </a:r>
            <a:r>
              <a:rPr lang="fa-IR" sz="3300" b="1" dirty="0" smtClean="0">
                <a:cs typeface="Kamran" pitchFamily="2" charset="-78"/>
              </a:rPr>
              <a:t>)</a:t>
            </a:r>
          </a:p>
          <a:p>
            <a:pPr>
              <a:buNone/>
            </a:pPr>
            <a:endParaRPr lang="fa-IR" sz="3300" b="1" dirty="0" smtClean="0">
              <a:cs typeface="Kamran" pitchFamily="2" charset="-78"/>
            </a:endParaRPr>
          </a:p>
          <a:p>
            <a:r>
              <a:rPr lang="fa-IR" sz="3300" b="1" dirty="0" smtClean="0">
                <a:cs typeface="Kamran" pitchFamily="2" charset="-78"/>
              </a:rPr>
              <a:t>نظم دهي هيجاني،مهارت هاي بين فردي و نشانگان </a:t>
            </a:r>
            <a:r>
              <a:rPr lang="en-US" sz="3300" b="1" dirty="0" smtClean="0">
                <a:cs typeface="Kamran" pitchFamily="2" charset="-78"/>
              </a:rPr>
              <a:t>PTSD</a:t>
            </a:r>
            <a:r>
              <a:rPr lang="fa-IR" sz="3300" b="1" dirty="0" smtClean="0">
                <a:cs typeface="Kamran" pitchFamily="2" charset="-78"/>
              </a:rPr>
              <a:t> را هدف مي گيرد.</a:t>
            </a:r>
          </a:p>
          <a:p>
            <a:endParaRPr lang="fa-IR" sz="3300" b="1" dirty="0">
              <a:cs typeface="Kamran" pitchFamily="2" charset="-78"/>
            </a:endParaRPr>
          </a:p>
          <a:p>
            <a:r>
              <a:rPr lang="fa-IR" sz="3300" b="1" dirty="0" smtClean="0">
                <a:cs typeface="Kamran" pitchFamily="2" charset="-78"/>
              </a:rPr>
              <a:t>برچسب زدن احساسات،مديريت هيجان،تحمل آشفتگي،شناسايي شناخت هاي مبتني بر تروما،مواجهه</a:t>
            </a:r>
          </a:p>
          <a:p>
            <a:pPr>
              <a:buNone/>
            </a:pPr>
            <a:r>
              <a:rPr lang="fa-IR" sz="3300" b="1" dirty="0">
                <a:cs typeface="Kamran" pitchFamily="2" charset="-78"/>
              </a:rPr>
              <a:t> </a:t>
            </a:r>
            <a:r>
              <a:rPr lang="fa-IR" sz="3300" b="1" dirty="0" smtClean="0">
                <a:cs typeface="Kamran" pitchFamily="2" charset="-78"/>
              </a:rPr>
              <a:t>    </a:t>
            </a:r>
            <a:endParaRPr lang="fa-IR" sz="33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نظريه و </a:t>
            </a:r>
            <a:r>
              <a:rPr lang="en-US" sz="6000" i="1" dirty="0" smtClean="0">
                <a:cs typeface="Andalus" pitchFamily="2" charset="-78"/>
              </a:rPr>
              <a:t>PTSD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fa-IR" sz="3300" b="1" dirty="0" smtClean="0">
                <a:cs typeface="Kamran" pitchFamily="2" charset="-78"/>
              </a:rPr>
              <a:t>‌ درمان پردازش شناختي(</a:t>
            </a:r>
            <a:r>
              <a:rPr lang="en-US" sz="3300" b="1" dirty="0" smtClean="0">
                <a:cs typeface="Kamran" pitchFamily="2" charset="-78"/>
              </a:rPr>
              <a:t>CPT</a:t>
            </a:r>
            <a:r>
              <a:rPr lang="fa-IR" sz="3300" b="1" dirty="0" smtClean="0">
                <a:cs typeface="Kamran" pitchFamily="2" charset="-78"/>
              </a:rPr>
              <a:t>)</a:t>
            </a:r>
          </a:p>
          <a:p>
            <a:pPr>
              <a:buNone/>
            </a:pPr>
            <a:endParaRPr lang="fa-IR" sz="3300" b="1" dirty="0" smtClean="0">
              <a:cs typeface="Kamran" pitchFamily="2" charset="-78"/>
            </a:endParaRPr>
          </a:p>
          <a:p>
            <a:r>
              <a:rPr lang="fa-IR" sz="3300" b="1" dirty="0" smtClean="0">
                <a:cs typeface="Kamran" pitchFamily="2" charset="-78"/>
              </a:rPr>
              <a:t>روش هاي رواني آموزشي را قبل و در طول مواجهه تروما به كار ميبرد.</a:t>
            </a:r>
          </a:p>
          <a:p>
            <a:endParaRPr lang="fa-IR" sz="3300" b="1" dirty="0" smtClean="0">
              <a:cs typeface="Kamran" pitchFamily="2" charset="-78"/>
            </a:endParaRPr>
          </a:p>
          <a:p>
            <a:r>
              <a:rPr lang="fa-IR" sz="3300" b="1" dirty="0" smtClean="0">
                <a:cs typeface="Kamran" pitchFamily="2" charset="-78"/>
              </a:rPr>
              <a:t>توضيح فرايند </a:t>
            </a:r>
            <a:r>
              <a:rPr lang="en-US" sz="3300" b="1" dirty="0" smtClean="0">
                <a:cs typeface="Kamran" pitchFamily="2" charset="-78"/>
              </a:rPr>
              <a:t>PTSD</a:t>
            </a:r>
            <a:r>
              <a:rPr lang="fa-IR" sz="3300" b="1" dirty="0" smtClean="0">
                <a:cs typeface="Kamran" pitchFamily="2" charset="-78"/>
              </a:rPr>
              <a:t>،نوشتن درباره تروما،هدف قرار دادن اعتقادات مشكل زا و ارتباط حوادث و افكار و احساسات،مواجهه</a:t>
            </a:r>
            <a:endParaRPr lang="fa-IR" sz="33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80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نظريه و </a:t>
            </a:r>
            <a:r>
              <a:rPr lang="en-US" sz="6000" i="1" dirty="0" smtClean="0">
                <a:cs typeface="Andalus" pitchFamily="2" charset="-78"/>
              </a:rPr>
              <a:t>PTSD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144000" cy="438912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en-US" sz="3100" b="1" dirty="0" smtClean="0">
                <a:cs typeface="Kamran" pitchFamily="2" charset="-78"/>
              </a:rPr>
              <a:t> </a:t>
            </a:r>
            <a:r>
              <a:rPr lang="fa-IR" sz="3100" b="1" dirty="0" smtClean="0">
                <a:cs typeface="Kamran" pitchFamily="2" charset="-78"/>
              </a:rPr>
              <a:t> بازسازي شناختي قبل از مواجهه تصوري</a:t>
            </a:r>
          </a:p>
          <a:p>
            <a:pPr>
              <a:buFont typeface="Wingdings" pitchFamily="2" charset="2"/>
              <a:buChar char="q"/>
            </a:pPr>
            <a:endParaRPr lang="fa-IR" sz="3100" b="1" dirty="0">
              <a:cs typeface="Kamran" pitchFamily="2" charset="-78"/>
            </a:endParaRPr>
          </a:p>
          <a:p>
            <a:pPr>
              <a:buFont typeface="Wingdings" pitchFamily="2" charset="2"/>
              <a:buChar char="q"/>
            </a:pPr>
            <a:r>
              <a:rPr lang="fa-IR" sz="3100" b="1" dirty="0" smtClean="0">
                <a:cs typeface="Kamran" pitchFamily="2" charset="-78"/>
              </a:rPr>
              <a:t>يادگيري درباره افكار فاجعه آميز و كژكار غيرواقعي</a:t>
            </a:r>
          </a:p>
          <a:p>
            <a:pPr>
              <a:buFont typeface="Wingdings" pitchFamily="2" charset="2"/>
              <a:buChar char="q"/>
            </a:pPr>
            <a:endParaRPr lang="fa-IR" sz="3100" b="1" dirty="0">
              <a:cs typeface="Kamran" pitchFamily="2" charset="-78"/>
            </a:endParaRPr>
          </a:p>
          <a:p>
            <a:pPr>
              <a:buFont typeface="Wingdings" pitchFamily="2" charset="2"/>
              <a:buChar char="q"/>
            </a:pPr>
            <a:r>
              <a:rPr lang="fa-IR" sz="3100" b="1" dirty="0" smtClean="0">
                <a:cs typeface="Kamran" pitchFamily="2" charset="-78"/>
              </a:rPr>
              <a:t>خواندن گزارشات تروما در جلسات فردي،پردازش آنها و سپس شركت در </a:t>
            </a:r>
            <a:r>
              <a:rPr lang="en-US" sz="3100" b="1" dirty="0" smtClean="0">
                <a:cs typeface="Kamran" pitchFamily="2" charset="-78"/>
              </a:rPr>
              <a:t>CBT</a:t>
            </a:r>
          </a:p>
          <a:p>
            <a:pPr>
              <a:buNone/>
            </a:pPr>
            <a:r>
              <a:rPr lang="fa-IR" sz="3100" b="1" dirty="0" smtClean="0">
                <a:cs typeface="Kamran" pitchFamily="2" charset="-78"/>
              </a:rPr>
              <a:t>بهتر است </a:t>
            </a:r>
            <a:r>
              <a:rPr lang="en-US" sz="3100" b="1" dirty="0" smtClean="0">
                <a:cs typeface="Kamran" pitchFamily="2" charset="-78"/>
              </a:rPr>
              <a:t>CR</a:t>
            </a:r>
            <a:r>
              <a:rPr lang="fa-IR" sz="3100" b="1" dirty="0" smtClean="0">
                <a:cs typeface="Kamran" pitchFamily="2" charset="-78"/>
              </a:rPr>
              <a:t> به عنوان روشي براي آماده شدن جهت مواجهه استفاده شود.</a:t>
            </a:r>
          </a:p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نظريه و </a:t>
            </a:r>
            <a:r>
              <a:rPr lang="en-US" sz="6000" i="1" dirty="0" smtClean="0">
                <a:cs typeface="Andalus" pitchFamily="2" charset="-78"/>
              </a:rPr>
              <a:t>PTSD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3300" b="1" dirty="0" smtClean="0">
                <a:cs typeface="Kamran" pitchFamily="2" charset="-78"/>
              </a:rPr>
              <a:t> EMDR </a:t>
            </a:r>
            <a:endParaRPr lang="fa-IR" sz="3300" b="1" dirty="0" smtClean="0">
              <a:cs typeface="Kamran" pitchFamily="2" charset="-78"/>
            </a:endParaRPr>
          </a:p>
          <a:p>
            <a:pPr>
              <a:buNone/>
            </a:pPr>
            <a:endParaRPr lang="fa-IR" sz="3300" b="1" dirty="0" smtClean="0">
              <a:cs typeface="Kamran" pitchFamily="2" charset="-78"/>
            </a:endParaRPr>
          </a:p>
          <a:p>
            <a:r>
              <a:rPr lang="fa-IR" sz="3300" b="1" dirty="0" smtClean="0">
                <a:cs typeface="Kamran" pitchFamily="2" charset="-78"/>
              </a:rPr>
              <a:t>دريافت هاي ذخيره شده از حادثه علي هسته مشكل است.</a:t>
            </a:r>
          </a:p>
          <a:p>
            <a:r>
              <a:rPr lang="fa-IR" sz="3300" b="1" dirty="0" smtClean="0">
                <a:cs typeface="Kamran" pitchFamily="2" charset="-78"/>
              </a:rPr>
              <a:t>آنچه مفيد است يادگرفته ميشود و جايگزين دريافت هاي غيرمفيد ميشود.</a:t>
            </a:r>
          </a:p>
          <a:p>
            <a:r>
              <a:rPr lang="fa-IR" sz="3300" b="1" dirty="0" smtClean="0">
                <a:cs typeface="Kamran" pitchFamily="2" charset="-78"/>
              </a:rPr>
              <a:t>آموزش آرام سازي جزء پروتوكل است.</a:t>
            </a:r>
          </a:p>
          <a:p>
            <a:r>
              <a:rPr lang="fa-IR" sz="3300" b="1" dirty="0" smtClean="0">
                <a:cs typeface="Kamran" pitchFamily="2" charset="-78"/>
              </a:rPr>
              <a:t>داده هاي زيادي در حمايت از آرام سازي وجود ندارد.</a:t>
            </a:r>
            <a:endParaRPr lang="fa-IR" sz="33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21429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آرام سازي در </a:t>
            </a:r>
            <a:r>
              <a:rPr lang="en-US" sz="6000" i="1" dirty="0" smtClean="0">
                <a:cs typeface="Andalus" pitchFamily="2" charset="-78"/>
              </a:rPr>
              <a:t>EMDR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fa-IR" sz="3800" b="1" dirty="0" smtClean="0">
                <a:cs typeface="Kamran" pitchFamily="2" charset="-78"/>
              </a:rPr>
              <a:t>باعث توانايي بيشتر جهت مواجهه و مقابله با استرس ميشود.</a:t>
            </a:r>
          </a:p>
          <a:p>
            <a:pPr>
              <a:buFont typeface="Wingdings" pitchFamily="2" charset="2"/>
              <a:buChar char="§"/>
            </a:pPr>
            <a:r>
              <a:rPr lang="fa-IR" sz="3800" b="1" dirty="0" smtClean="0">
                <a:cs typeface="Kamran" pitchFamily="2" charset="-78"/>
              </a:rPr>
              <a:t>ممكن است اثراتش را توسط كاهش نشانگان بيش برانگيختگي اعمال كند در نتيجه بيمار كمتر آشفته ميشود و كمتر اجتناب ميكند.</a:t>
            </a:r>
          </a:p>
          <a:p>
            <a:pPr>
              <a:buNone/>
            </a:pPr>
            <a:endParaRPr lang="fa-IR" sz="38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§"/>
            </a:pPr>
            <a:r>
              <a:rPr lang="fa-IR" sz="3800" b="1" dirty="0" smtClean="0">
                <a:cs typeface="Kamran" pitchFamily="2" charset="-78"/>
              </a:rPr>
              <a:t>روش آرام سازي در </a:t>
            </a:r>
            <a:r>
              <a:rPr lang="en-US" sz="3800" b="1" dirty="0" smtClean="0">
                <a:cs typeface="Kamran" pitchFamily="2" charset="-78"/>
              </a:rPr>
              <a:t>EMDR</a:t>
            </a:r>
            <a:r>
              <a:rPr lang="fa-IR" sz="3800" b="1" dirty="0" smtClean="0">
                <a:cs typeface="Kamran" pitchFamily="2" charset="-78"/>
              </a:rPr>
              <a:t> آموزش خودزاد(</a:t>
            </a:r>
            <a:r>
              <a:rPr lang="en-US" sz="3800" b="1" dirty="0" smtClean="0">
                <a:cs typeface="Kamran" pitchFamily="2" charset="-78"/>
              </a:rPr>
              <a:t>AT</a:t>
            </a:r>
            <a:r>
              <a:rPr lang="fa-IR" sz="3800" b="1" dirty="0" smtClean="0">
                <a:cs typeface="Kamran" pitchFamily="2" charset="-78"/>
              </a:rPr>
              <a:t>) است.</a:t>
            </a:r>
          </a:p>
          <a:p>
            <a:pPr>
              <a:buNone/>
            </a:pPr>
            <a:r>
              <a:rPr lang="fa-IR" sz="3800" b="1" dirty="0">
                <a:cs typeface="Kamran" pitchFamily="2" charset="-78"/>
              </a:rPr>
              <a:t> </a:t>
            </a:r>
            <a:r>
              <a:rPr lang="fa-IR" sz="3800" b="1" dirty="0" smtClean="0">
                <a:cs typeface="Kamran" pitchFamily="2" charset="-78"/>
              </a:rPr>
              <a:t>  </a:t>
            </a:r>
            <a:endParaRPr lang="fa-IR" sz="38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آموزش خودزاد(</a:t>
            </a:r>
            <a:r>
              <a:rPr lang="en-US" sz="6000" i="1" dirty="0" smtClean="0">
                <a:cs typeface="Andalus" pitchFamily="2" charset="-78"/>
              </a:rPr>
              <a:t>AT</a:t>
            </a:r>
            <a:r>
              <a:rPr lang="fa-IR" sz="6000" i="1" dirty="0" smtClean="0">
                <a:cs typeface="Andalus" pitchFamily="2" charset="-78"/>
              </a:rPr>
              <a:t>)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fa-IR" sz="3300" b="1" dirty="0" smtClean="0">
                <a:cs typeface="Kamran" pitchFamily="2" charset="-78"/>
              </a:rPr>
              <a:t>تصويرسازي ذهني آرام بخش،پردازش شناختي،توليد اضطراب هدايت شده توسط مراجع،فعال شدن سيستم خودمختار به صورت شناختي توسط مانتراهاي مربوط به نواحي بدن</a:t>
            </a:r>
          </a:p>
          <a:p>
            <a:pPr>
              <a:buFont typeface="Wingdings" pitchFamily="2" charset="2"/>
              <a:buChar char="§"/>
            </a:pPr>
            <a:r>
              <a:rPr lang="fa-IR" sz="3300" b="1" dirty="0" smtClean="0">
                <a:cs typeface="Kamran" pitchFamily="2" charset="-78"/>
              </a:rPr>
              <a:t>فاكتورهاي شناختي و جسماني را هدف ميگيرد.</a:t>
            </a:r>
          </a:p>
          <a:p>
            <a:pPr>
              <a:buFont typeface="Wingdings" pitchFamily="2" charset="2"/>
              <a:buChar char="§"/>
            </a:pPr>
            <a:endParaRPr lang="fa-IR" sz="3300" b="1" dirty="0">
              <a:cs typeface="Kamran" pitchFamily="2" charset="-78"/>
            </a:endParaRPr>
          </a:p>
          <a:p>
            <a:pPr>
              <a:buFont typeface="Wingdings" pitchFamily="2" charset="2"/>
              <a:buChar char="§"/>
            </a:pPr>
            <a:r>
              <a:rPr lang="fa-IR" sz="3300" b="1" dirty="0" smtClean="0">
                <a:cs typeface="Kamran" pitchFamily="2" charset="-78"/>
              </a:rPr>
              <a:t>تاثير آن بر سيستم خودمختار بيش از آرام سازي ماهيچه اي پيش رونده(</a:t>
            </a:r>
            <a:r>
              <a:rPr lang="en-US" sz="3300" b="1" dirty="0" smtClean="0">
                <a:cs typeface="Kamran" pitchFamily="2" charset="-78"/>
              </a:rPr>
              <a:t>PMR</a:t>
            </a:r>
            <a:r>
              <a:rPr lang="fa-IR" sz="3300" b="1" dirty="0" smtClean="0">
                <a:cs typeface="Kamran" pitchFamily="2" charset="-78"/>
              </a:rPr>
              <a:t>) و بازخورد زيستي الكتروميوگرافي(</a:t>
            </a:r>
            <a:r>
              <a:rPr lang="en-US" sz="3300" b="1" dirty="0" smtClean="0">
                <a:cs typeface="Kamran" pitchFamily="2" charset="-78"/>
              </a:rPr>
              <a:t>EMG</a:t>
            </a:r>
            <a:r>
              <a:rPr lang="fa-IR" sz="3300" b="1" dirty="0" smtClean="0">
                <a:cs typeface="Kamran" pitchFamily="2" charset="-78"/>
              </a:rPr>
              <a:t>) است.</a:t>
            </a: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142852"/>
            <a:ext cx="8229600" cy="1143000"/>
          </a:xfrm>
        </p:spPr>
        <p:txBody>
          <a:bodyPr/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ارزيابي/كارايي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92252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900" b="1" dirty="0" smtClean="0">
                <a:cs typeface="Kamran" pitchFamily="2" charset="-78"/>
              </a:rPr>
              <a:t> يك درمان معتبر براي تروما محسوب ميشود</a:t>
            </a:r>
          </a:p>
          <a:p>
            <a:pPr>
              <a:buNone/>
            </a:pPr>
            <a:r>
              <a:rPr lang="fa-IR" sz="2900" b="1" dirty="0" smtClean="0">
                <a:cs typeface="Kamran" pitchFamily="2" charset="-78"/>
              </a:rPr>
              <a:t>( انجمن روان پزشكي و روانشناسي آمريكا،اداره دفاع،جامعه بين المللي مطالعات استرس تروماتيك،اداره سلامت ايرلند شمالي،انجمن ملي سلامت روان اسرائيل)</a:t>
            </a:r>
          </a:p>
          <a:p>
            <a:pPr>
              <a:buNone/>
            </a:pPr>
            <a:endParaRPr lang="fa-IR" sz="29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900" b="1" dirty="0" smtClean="0">
                <a:cs typeface="Kamran" pitchFamily="2" charset="-78"/>
              </a:rPr>
              <a:t>درمان هاي حمايت شده براي تروما طبق انجمن روانشناسي:</a:t>
            </a:r>
          </a:p>
          <a:p>
            <a:pPr>
              <a:buNone/>
            </a:pPr>
            <a:r>
              <a:rPr lang="fa-IR" sz="2900" b="1" dirty="0">
                <a:cs typeface="Kamran" pitchFamily="2" charset="-78"/>
              </a:rPr>
              <a:t> </a:t>
            </a:r>
            <a:r>
              <a:rPr lang="fa-IR" sz="2900" b="1" dirty="0" smtClean="0">
                <a:cs typeface="Kamran" pitchFamily="2" charset="-78"/>
              </a:rPr>
              <a:t>  </a:t>
            </a:r>
            <a:r>
              <a:rPr lang="en-US" sz="2900" b="1" dirty="0" smtClean="0">
                <a:cs typeface="Kamran" pitchFamily="2" charset="-78"/>
              </a:rPr>
              <a:t>EMDR</a:t>
            </a:r>
            <a:endParaRPr lang="fa-IR" sz="2900" b="1" dirty="0" smtClean="0">
              <a:cs typeface="Kamran" pitchFamily="2" charset="-78"/>
            </a:endParaRPr>
          </a:p>
          <a:p>
            <a:pPr>
              <a:buNone/>
            </a:pPr>
            <a:r>
              <a:rPr lang="fa-IR" sz="2900" b="1" dirty="0" smtClean="0">
                <a:cs typeface="Kamran" pitchFamily="2" charset="-78"/>
              </a:rPr>
              <a:t>   مواجهه</a:t>
            </a:r>
          </a:p>
          <a:p>
            <a:pPr>
              <a:buNone/>
            </a:pPr>
            <a:r>
              <a:rPr lang="fa-IR" sz="2900" b="1" dirty="0" smtClean="0">
                <a:cs typeface="Kamran" pitchFamily="2" charset="-78"/>
              </a:rPr>
              <a:t>   مايه كوبي استرس</a:t>
            </a:r>
          </a:p>
          <a:p>
            <a:pPr>
              <a:buNone/>
            </a:pPr>
            <a:endParaRPr lang="fa-IR" sz="29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فراتحليل ها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285860"/>
            <a:ext cx="8786874" cy="542928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fa-IR" sz="2200" b="1" dirty="0" smtClean="0">
                <a:cs typeface="Kamran" pitchFamily="2" charset="-78"/>
              </a:rPr>
              <a:t> بررسي 61 مطالعه،اتن و تيلور،1998</a:t>
            </a:r>
          </a:p>
          <a:p>
            <a:pPr>
              <a:buNone/>
            </a:pPr>
            <a:r>
              <a:rPr lang="fa-IR" sz="2200" b="1" dirty="0">
                <a:cs typeface="Kamran" pitchFamily="2" charset="-78"/>
              </a:rPr>
              <a:t> </a:t>
            </a:r>
            <a:r>
              <a:rPr lang="fa-IR" sz="2200" b="1" dirty="0" smtClean="0">
                <a:cs typeface="Kamran" pitchFamily="2" charset="-78"/>
              </a:rPr>
              <a:t>   مقايسه </a:t>
            </a:r>
            <a:r>
              <a:rPr lang="en-US" sz="2200" b="1" dirty="0" smtClean="0">
                <a:cs typeface="Kamran" pitchFamily="2" charset="-78"/>
              </a:rPr>
              <a:t>EMDR</a:t>
            </a:r>
            <a:r>
              <a:rPr lang="fa-IR" sz="2200" b="1" dirty="0" smtClean="0">
                <a:cs typeface="Kamran" pitchFamily="2" charset="-78"/>
              </a:rPr>
              <a:t> با دارودرماني،درمان رفتاري،آموزش آرام سازي،هيپنوتراپي،درمان پويشي و موقعيت كنترل</a:t>
            </a:r>
          </a:p>
          <a:p>
            <a:pPr>
              <a:buNone/>
            </a:pPr>
            <a:r>
              <a:rPr lang="fa-IR" sz="2200" b="1" dirty="0">
                <a:cs typeface="Kamran" pitchFamily="2" charset="-78"/>
              </a:rPr>
              <a:t> </a:t>
            </a:r>
            <a:r>
              <a:rPr lang="fa-IR" sz="2200" b="1" dirty="0" smtClean="0">
                <a:cs typeface="Kamran" pitchFamily="2" charset="-78"/>
              </a:rPr>
              <a:t>  نتيجه: </a:t>
            </a:r>
          </a:p>
          <a:p>
            <a:pPr>
              <a:buFont typeface="Wingdings" pitchFamily="2" charset="2"/>
              <a:buChar char="v"/>
            </a:pPr>
            <a:r>
              <a:rPr lang="fa-IR" sz="2200" b="1" dirty="0" smtClean="0">
                <a:cs typeface="Kamran" pitchFamily="2" charset="-78"/>
              </a:rPr>
              <a:t>درمان رفتاري،بازدارنده هاي جذب مجدد انتخابي سروتونين و </a:t>
            </a:r>
            <a:r>
              <a:rPr lang="en-US" sz="2200" b="1" dirty="0" smtClean="0">
                <a:cs typeface="Kamran" pitchFamily="2" charset="-78"/>
              </a:rPr>
              <a:t>EMDR</a:t>
            </a:r>
            <a:r>
              <a:rPr lang="fa-IR" sz="2200" b="1" dirty="0" smtClean="0">
                <a:cs typeface="Kamran" pitchFamily="2" charset="-78"/>
              </a:rPr>
              <a:t> موثرترين درمان ها براي </a:t>
            </a:r>
            <a:r>
              <a:rPr lang="en-US" sz="2200" b="1" dirty="0" smtClean="0">
                <a:cs typeface="Kamran" pitchFamily="2" charset="-78"/>
              </a:rPr>
              <a:t>PTSD </a:t>
            </a:r>
            <a:endParaRPr lang="fa-IR" sz="22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v"/>
            </a:pPr>
            <a:r>
              <a:rPr lang="en-US" sz="2200" b="1" dirty="0" smtClean="0">
                <a:cs typeface="Kamran" pitchFamily="2" charset="-78"/>
              </a:rPr>
              <a:t>EMDR</a:t>
            </a:r>
            <a:r>
              <a:rPr lang="fa-IR" sz="2200" b="1" dirty="0" smtClean="0">
                <a:cs typeface="Kamran" pitchFamily="2" charset="-78"/>
              </a:rPr>
              <a:t> به جلسات كمتري احتياج دارد.</a:t>
            </a:r>
          </a:p>
          <a:p>
            <a:pPr>
              <a:buNone/>
            </a:pPr>
            <a:endParaRPr lang="fa-IR" sz="22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fa-IR" sz="2200" b="1" dirty="0" smtClean="0">
                <a:cs typeface="Kamran" pitchFamily="2" charset="-78"/>
              </a:rPr>
              <a:t> بررسي 34 مطالعه،ديويدسون و پاركر 2001</a:t>
            </a:r>
          </a:p>
          <a:p>
            <a:pPr>
              <a:buNone/>
            </a:pPr>
            <a:r>
              <a:rPr lang="fa-IR" sz="2200" b="1" dirty="0" smtClean="0">
                <a:cs typeface="Kamran" pitchFamily="2" charset="-78"/>
              </a:rPr>
              <a:t>   استفاده از </a:t>
            </a:r>
            <a:r>
              <a:rPr lang="en-US" sz="2200" b="1" dirty="0" smtClean="0">
                <a:cs typeface="Kamran" pitchFamily="2" charset="-78"/>
              </a:rPr>
              <a:t>EMDR</a:t>
            </a:r>
            <a:r>
              <a:rPr lang="fa-IR" sz="2200" b="1" dirty="0" smtClean="0">
                <a:cs typeface="Kamran" pitchFamily="2" charset="-78"/>
              </a:rPr>
              <a:t> در انواع جمعيت ها و مقياس ها و     مقايسه با گروه كنترل و قبل از درمان</a:t>
            </a:r>
          </a:p>
          <a:p>
            <a:pPr>
              <a:buNone/>
            </a:pPr>
            <a:r>
              <a:rPr lang="fa-IR" sz="2200" b="1" dirty="0" smtClean="0">
                <a:cs typeface="Kamran" pitchFamily="2" charset="-78"/>
              </a:rPr>
              <a:t>   بررسي مقياس هاي نتيجه و مقياس هاي فرايند(</a:t>
            </a:r>
            <a:r>
              <a:rPr lang="en-US" sz="2200" b="1" dirty="0" smtClean="0">
                <a:cs typeface="Kamran" pitchFamily="2" charset="-78"/>
              </a:rPr>
              <a:t>VOC</a:t>
            </a:r>
            <a:r>
              <a:rPr lang="fa-IR" sz="2200" b="1" dirty="0" smtClean="0">
                <a:cs typeface="Kamran" pitchFamily="2" charset="-78"/>
              </a:rPr>
              <a:t> و </a:t>
            </a:r>
            <a:r>
              <a:rPr lang="en-US" sz="2200" b="1" dirty="0" smtClean="0">
                <a:cs typeface="Kamran" pitchFamily="2" charset="-78"/>
              </a:rPr>
              <a:t>SUDs</a:t>
            </a:r>
            <a:r>
              <a:rPr lang="fa-IR" sz="2200" b="1" dirty="0" smtClean="0">
                <a:cs typeface="Kamran" pitchFamily="2" charset="-78"/>
              </a:rPr>
              <a:t>)</a:t>
            </a:r>
          </a:p>
          <a:p>
            <a:pPr>
              <a:buNone/>
            </a:pPr>
            <a:r>
              <a:rPr lang="fa-IR" sz="2200" b="1" dirty="0" smtClean="0">
                <a:cs typeface="Kamran" pitchFamily="2" charset="-78"/>
              </a:rPr>
              <a:t>   نتيجه:</a:t>
            </a:r>
          </a:p>
          <a:p>
            <a:pPr>
              <a:buFont typeface="Wingdings" pitchFamily="2" charset="2"/>
              <a:buChar char="v"/>
            </a:pPr>
            <a:r>
              <a:rPr lang="fa-IR" sz="2200" b="1" dirty="0" smtClean="0">
                <a:cs typeface="Kamran" pitchFamily="2" charset="-78"/>
              </a:rPr>
              <a:t> اندازه اثر متوسط در مقايسه با گروه بدون درمان</a:t>
            </a:r>
          </a:p>
          <a:p>
            <a:pPr>
              <a:buFont typeface="Wingdings" pitchFamily="2" charset="2"/>
              <a:buChar char="v"/>
            </a:pPr>
            <a:r>
              <a:rPr lang="fa-IR" sz="2200" b="1" dirty="0" smtClean="0">
                <a:cs typeface="Kamran" pitchFamily="2" charset="-78"/>
              </a:rPr>
              <a:t>تفاوت كم در مقايسه با ساير درمان هاي مواجهه محور</a:t>
            </a:r>
          </a:p>
          <a:p>
            <a:pPr>
              <a:buFont typeface="Wingdings" pitchFamily="2" charset="2"/>
              <a:buChar char="v"/>
            </a:pPr>
            <a:r>
              <a:rPr lang="fa-IR" sz="2200" b="1" dirty="0" smtClean="0">
                <a:cs typeface="Kamran" pitchFamily="2" charset="-78"/>
              </a:rPr>
              <a:t>اندازه اثر مساوي با ساير درمان ها هنگام استفاده از مقياس هاي نتيجه</a:t>
            </a:r>
          </a:p>
          <a:p>
            <a:pPr>
              <a:buNone/>
            </a:pPr>
            <a:endParaRPr lang="fa-IR" sz="2200" b="1" dirty="0" smtClean="0">
              <a:cs typeface="Kamran" pitchFamily="2" charset="-78"/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42860"/>
            <a:ext cx="8229600" cy="1143000"/>
          </a:xfrm>
        </p:spPr>
        <p:txBody>
          <a:bodyPr/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مطالعات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8641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fa-IR" sz="2300" b="1" dirty="0" smtClean="0">
                <a:cs typeface="Kamran" pitchFamily="2" charset="-78"/>
              </a:rPr>
              <a:t> </a:t>
            </a:r>
            <a:r>
              <a:rPr lang="en-US" sz="2300" b="1" dirty="0" err="1" smtClean="0">
                <a:cs typeface="Kamran" pitchFamily="2" charset="-78"/>
              </a:rPr>
              <a:t>Boudwyns</a:t>
            </a:r>
            <a:r>
              <a:rPr lang="en-US" sz="2300" b="1" dirty="0" smtClean="0">
                <a:cs typeface="Kamran" pitchFamily="2" charset="-78"/>
              </a:rPr>
              <a:t> </a:t>
            </a:r>
            <a:r>
              <a:rPr lang="fa-IR" sz="2300" b="1" dirty="0" smtClean="0">
                <a:cs typeface="Kamran" pitchFamily="2" charset="-78"/>
              </a:rPr>
              <a:t>و </a:t>
            </a:r>
            <a:r>
              <a:rPr lang="en-US" sz="2300" b="1" dirty="0" err="1" smtClean="0">
                <a:cs typeface="Kamran" pitchFamily="2" charset="-78"/>
              </a:rPr>
              <a:t>Hyer</a:t>
            </a:r>
            <a:r>
              <a:rPr lang="fa-IR" sz="2300" b="1" dirty="0" smtClean="0">
                <a:cs typeface="Kamran" pitchFamily="2" charset="-78"/>
              </a:rPr>
              <a:t> (1996)</a:t>
            </a:r>
          </a:p>
          <a:p>
            <a:pPr>
              <a:buNone/>
            </a:pPr>
            <a:r>
              <a:rPr lang="fa-IR" sz="2300" b="1" dirty="0" smtClean="0">
                <a:cs typeface="Kamran" pitchFamily="2" charset="-78"/>
              </a:rPr>
              <a:t>     ارزيابي </a:t>
            </a:r>
            <a:r>
              <a:rPr lang="en-US" sz="2300" b="1" dirty="0" smtClean="0">
                <a:cs typeface="Kamran" pitchFamily="2" charset="-78"/>
              </a:rPr>
              <a:t>EMDR</a:t>
            </a:r>
            <a:r>
              <a:rPr lang="fa-IR" sz="2300" b="1" dirty="0" smtClean="0">
                <a:cs typeface="Kamran" pitchFamily="2" charset="-78"/>
              </a:rPr>
              <a:t> و شبه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r>
              <a:rPr lang="fa-IR" sz="2300" b="1" dirty="0" smtClean="0">
                <a:cs typeface="Kamran" pitchFamily="2" charset="-78"/>
              </a:rPr>
              <a:t> با چشمان بسته(</a:t>
            </a:r>
            <a:r>
              <a:rPr lang="en-US" sz="2300" b="1" dirty="0" smtClean="0">
                <a:cs typeface="Kamran" pitchFamily="2" charset="-78"/>
              </a:rPr>
              <a:t>EC</a:t>
            </a:r>
            <a:r>
              <a:rPr lang="fa-IR" sz="2300" b="1" dirty="0" smtClean="0">
                <a:cs typeface="Kamran" pitchFamily="2" charset="-78"/>
              </a:rPr>
              <a:t>) و </a:t>
            </a:r>
          </a:p>
          <a:p>
            <a:pPr>
              <a:buNone/>
            </a:pPr>
            <a:r>
              <a:rPr lang="fa-IR" sz="2300" b="1" dirty="0" smtClean="0">
                <a:cs typeface="Kamran" pitchFamily="2" charset="-78"/>
              </a:rPr>
              <a:t>     درمان گروهي استاندارد</a:t>
            </a:r>
          </a:p>
          <a:p>
            <a:pPr>
              <a:buNone/>
            </a:pPr>
            <a:r>
              <a:rPr lang="fa-IR" sz="23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بيماران در هر سه موقعيت بهبود يافتند.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بهبود بيشتر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r>
              <a:rPr lang="fa-IR" sz="2300" b="1" dirty="0" smtClean="0">
                <a:cs typeface="Kamran" pitchFamily="2" charset="-78"/>
              </a:rPr>
              <a:t>و </a:t>
            </a:r>
            <a:r>
              <a:rPr lang="en-US" sz="2300" b="1" dirty="0" smtClean="0">
                <a:cs typeface="Kamran" pitchFamily="2" charset="-78"/>
              </a:rPr>
              <a:t>EC</a:t>
            </a:r>
            <a:r>
              <a:rPr lang="fa-IR" sz="2300" b="1" dirty="0" smtClean="0">
                <a:cs typeface="Kamran" pitchFamily="2" charset="-78"/>
              </a:rPr>
              <a:t> در خلق و مقياس هاي فيزيولوژيكي(</a:t>
            </a:r>
            <a:r>
              <a:rPr lang="en-US" sz="2300" b="1" dirty="0" smtClean="0">
                <a:cs typeface="Kamran" pitchFamily="2" charset="-78"/>
              </a:rPr>
              <a:t>EMG </a:t>
            </a:r>
            <a:r>
              <a:rPr lang="fa-IR" sz="2300" b="1" dirty="0" smtClean="0">
                <a:cs typeface="Kamran" pitchFamily="2" charset="-78"/>
              </a:rPr>
              <a:t> و رسانش پوستي)</a:t>
            </a:r>
          </a:p>
          <a:p>
            <a:pPr>
              <a:buFont typeface="Wingdings" pitchFamily="2" charset="2"/>
              <a:buChar char="Ø"/>
            </a:pPr>
            <a:endParaRPr lang="fa-IR" sz="23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300" b="1" dirty="0" smtClean="0">
                <a:cs typeface="Kamran" pitchFamily="2" charset="-78"/>
              </a:rPr>
              <a:t>Carlson </a:t>
            </a:r>
            <a:r>
              <a:rPr lang="fa-IR" sz="2300" b="1" dirty="0" smtClean="0">
                <a:cs typeface="Kamran" pitchFamily="2" charset="-78"/>
              </a:rPr>
              <a:t> و همكاران(1998)</a:t>
            </a:r>
          </a:p>
          <a:p>
            <a:pPr>
              <a:buNone/>
            </a:pPr>
            <a:r>
              <a:rPr lang="fa-IR" sz="2300" b="1" dirty="0">
                <a:cs typeface="Kamran" pitchFamily="2" charset="-78"/>
              </a:rPr>
              <a:t> </a:t>
            </a:r>
            <a:r>
              <a:rPr lang="fa-IR" sz="2300" b="1" dirty="0" smtClean="0">
                <a:cs typeface="Kamran" pitchFamily="2" charset="-78"/>
              </a:rPr>
              <a:t>    مقايسه آرام سازي پسخوراند زيستي با </a:t>
            </a:r>
            <a:r>
              <a:rPr lang="en-US" sz="2300" b="1" dirty="0" smtClean="0">
                <a:cs typeface="Kamran" pitchFamily="2" charset="-78"/>
              </a:rPr>
              <a:t>EMDR</a:t>
            </a:r>
          </a:p>
          <a:p>
            <a:pPr>
              <a:buNone/>
            </a:pPr>
            <a:r>
              <a:rPr lang="fa-IR" sz="23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نمرات پايين تر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r>
              <a:rPr lang="fa-IR" sz="2300" b="1" dirty="0" smtClean="0">
                <a:cs typeface="Kamran" pitchFamily="2" charset="-78"/>
              </a:rPr>
              <a:t> در ابزارهاي </a:t>
            </a:r>
            <a:r>
              <a:rPr lang="en-US" sz="2300" b="1" dirty="0" smtClean="0">
                <a:cs typeface="Kamran" pitchFamily="2" charset="-78"/>
              </a:rPr>
              <a:t>PTSD </a:t>
            </a:r>
            <a:r>
              <a:rPr lang="fa-IR" sz="2300" b="1" dirty="0" smtClean="0">
                <a:cs typeface="Kamran" pitchFamily="2" charset="-78"/>
              </a:rPr>
              <a:t> و افسردگي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بهبود معنادار هر دو گروه درمان و كنترل در برانگيختگي فيزيولوژيكي در پيگيري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71414"/>
            <a:ext cx="8229600" cy="1143000"/>
          </a:xfrm>
        </p:spPr>
        <p:txBody>
          <a:bodyPr/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مطالعات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285860"/>
            <a:ext cx="8543956" cy="557214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300" b="1" dirty="0" smtClean="0">
                <a:cs typeface="Kamran" pitchFamily="2" charset="-78"/>
              </a:rPr>
              <a:t>Lee </a:t>
            </a:r>
            <a:r>
              <a:rPr lang="fa-IR" sz="2300" b="1" dirty="0" smtClean="0">
                <a:cs typeface="Kamran" pitchFamily="2" charset="-78"/>
              </a:rPr>
              <a:t> و </a:t>
            </a:r>
            <a:r>
              <a:rPr lang="en-US" sz="2300" b="1" dirty="0" err="1" smtClean="0">
                <a:cs typeface="Kamran" pitchFamily="2" charset="-78"/>
              </a:rPr>
              <a:t>Gavriel</a:t>
            </a:r>
            <a:r>
              <a:rPr lang="fa-IR" sz="2300" b="1" dirty="0" smtClean="0">
                <a:cs typeface="Kamran" pitchFamily="2" charset="-78"/>
              </a:rPr>
              <a:t>(1998)</a:t>
            </a:r>
          </a:p>
          <a:p>
            <a:pPr>
              <a:buNone/>
            </a:pPr>
            <a:r>
              <a:rPr lang="fa-IR" sz="2300" b="1" dirty="0">
                <a:cs typeface="Kamran" pitchFamily="2" charset="-78"/>
              </a:rPr>
              <a:t> </a:t>
            </a:r>
            <a:r>
              <a:rPr lang="fa-IR" sz="2300" b="1" dirty="0" smtClean="0">
                <a:cs typeface="Kamran" pitchFamily="2" charset="-78"/>
              </a:rPr>
              <a:t>   مقايسه آموزش مايه كوبي استرس با مواجهه طولاني مدت (</a:t>
            </a:r>
            <a:r>
              <a:rPr lang="en-US" sz="2300" b="1" dirty="0" smtClean="0">
                <a:cs typeface="Kamran" pitchFamily="2" charset="-78"/>
              </a:rPr>
              <a:t>STIPE</a:t>
            </a:r>
            <a:r>
              <a:rPr lang="fa-IR" sz="2300" b="1" dirty="0" smtClean="0">
                <a:cs typeface="Kamran" pitchFamily="2" charset="-78"/>
              </a:rPr>
              <a:t>)و </a:t>
            </a:r>
            <a:r>
              <a:rPr lang="en-US" sz="2300" b="1" dirty="0" smtClean="0">
                <a:cs typeface="Kamran" pitchFamily="2" charset="-78"/>
              </a:rPr>
              <a:t>EMDR</a:t>
            </a:r>
            <a:endParaRPr lang="fa-IR" sz="2300" b="1" dirty="0" smtClean="0">
              <a:cs typeface="Kamran" pitchFamily="2" charset="-78"/>
            </a:endParaRPr>
          </a:p>
          <a:p>
            <a:pPr>
              <a:buNone/>
            </a:pPr>
            <a:r>
              <a:rPr lang="fa-IR" sz="23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بهبود در مقياس هاي افسردگي و </a:t>
            </a:r>
            <a:r>
              <a:rPr lang="en-US" sz="2300" b="1" dirty="0" smtClean="0">
                <a:cs typeface="Kamran" pitchFamily="2" charset="-78"/>
              </a:rPr>
              <a:t>PTSD</a:t>
            </a:r>
            <a:r>
              <a:rPr lang="fa-IR" sz="2300" b="1" dirty="0" smtClean="0">
                <a:cs typeface="Kamran" pitchFamily="2" charset="-78"/>
              </a:rPr>
              <a:t> براي هر دو درمان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بهبود بيشتر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r>
              <a:rPr lang="fa-IR" sz="2300" b="1" dirty="0" smtClean="0">
                <a:cs typeface="Kamran" pitchFamily="2" charset="-78"/>
              </a:rPr>
              <a:t> در زيرمقياس نفوذ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نتايج برابر اما تكليف خانه كمتر در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endParaRPr lang="fa-IR" sz="2300" b="1" dirty="0" smtClean="0">
              <a:cs typeface="Kamran" pitchFamily="2" charset="-78"/>
            </a:endParaRPr>
          </a:p>
          <a:p>
            <a:pPr>
              <a:buNone/>
            </a:pPr>
            <a:endParaRPr lang="en-US" sz="23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300" b="1" dirty="0" smtClean="0">
                <a:cs typeface="Kamran" pitchFamily="2" charset="-78"/>
              </a:rPr>
              <a:t>Marcus</a:t>
            </a:r>
            <a:r>
              <a:rPr lang="fa-IR" sz="2300" b="1" dirty="0" smtClean="0">
                <a:cs typeface="Kamran" pitchFamily="2" charset="-78"/>
              </a:rPr>
              <a:t>و همكاران(1997)</a:t>
            </a:r>
          </a:p>
          <a:p>
            <a:pPr>
              <a:buNone/>
            </a:pPr>
            <a:r>
              <a:rPr lang="fa-IR" sz="2300" b="1" dirty="0">
                <a:cs typeface="Kamran" pitchFamily="2" charset="-78"/>
              </a:rPr>
              <a:t> </a:t>
            </a:r>
            <a:r>
              <a:rPr lang="fa-IR" sz="2300" b="1" dirty="0" smtClean="0">
                <a:cs typeface="Kamran" pitchFamily="2" charset="-78"/>
              </a:rPr>
              <a:t>   مقايسه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r>
              <a:rPr lang="fa-IR" sz="2300" b="1" dirty="0" smtClean="0">
                <a:cs typeface="Kamran" pitchFamily="2" charset="-78"/>
              </a:rPr>
              <a:t> با مراقبت استاندارد كيسر(</a:t>
            </a:r>
            <a:r>
              <a:rPr lang="en-US" sz="2300" b="1" dirty="0" smtClean="0">
                <a:cs typeface="Kamran" pitchFamily="2" charset="-78"/>
              </a:rPr>
              <a:t>SKC</a:t>
            </a:r>
            <a:r>
              <a:rPr lang="fa-IR" sz="2300" b="1" dirty="0" smtClean="0">
                <a:cs typeface="Kamran" pitchFamily="2" charset="-78"/>
              </a:rPr>
              <a:t>) شامل درمان فردي شناختي،رفتاري و روان پويشي</a:t>
            </a:r>
          </a:p>
          <a:p>
            <a:pPr>
              <a:buNone/>
            </a:pPr>
            <a:r>
              <a:rPr lang="fa-IR" sz="23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سرعت بيشتر كاهش نشانه در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جلسات درماني كمتر در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endParaRPr lang="fa-IR" sz="23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v"/>
            </a:pPr>
            <a:r>
              <a:rPr lang="fa-IR" sz="2300" b="1" dirty="0" smtClean="0">
                <a:cs typeface="Kamran" pitchFamily="2" charset="-78"/>
              </a:rPr>
              <a:t>نمرات كمتر در مقياس هاي افسردگي،اضطراب و </a:t>
            </a:r>
            <a:r>
              <a:rPr lang="en-US" sz="2300" b="1" dirty="0" smtClean="0">
                <a:cs typeface="Kamran" pitchFamily="2" charset="-78"/>
              </a:rPr>
              <a:t>PTSD</a:t>
            </a:r>
            <a:r>
              <a:rPr lang="fa-IR" sz="2300" b="1" dirty="0" smtClean="0">
                <a:cs typeface="Kamran" pitchFamily="2" charset="-78"/>
              </a:rPr>
              <a:t> در گروه </a:t>
            </a:r>
            <a:r>
              <a:rPr lang="en-US" sz="2300" b="1" dirty="0" smtClean="0">
                <a:cs typeface="Kamran" pitchFamily="2" charset="-78"/>
              </a:rPr>
              <a:t>EMDR</a:t>
            </a:r>
            <a:endParaRPr lang="fa-IR" sz="2300" b="1" dirty="0" smtClean="0">
              <a:cs typeface="Kamran" pitchFamily="2" charset="-78"/>
            </a:endParaRPr>
          </a:p>
          <a:p>
            <a:pPr>
              <a:buNone/>
            </a:pPr>
            <a:endParaRPr lang="en-US" sz="2300" b="1" dirty="0" smtClean="0">
              <a:cs typeface="Kamran" pitchFamily="2" charset="-78"/>
            </a:endParaRPr>
          </a:p>
          <a:p>
            <a:pPr>
              <a:buNone/>
            </a:pPr>
            <a:r>
              <a:rPr lang="en-US" sz="2300" b="1" dirty="0">
                <a:cs typeface="Kamran" pitchFamily="2" charset="-78"/>
              </a:rPr>
              <a:t> </a:t>
            </a:r>
            <a:r>
              <a:rPr lang="en-US" sz="2300" b="1" dirty="0" smtClean="0">
                <a:cs typeface="Kamran" pitchFamily="2" charset="-78"/>
              </a:rPr>
              <a:t>         </a:t>
            </a:r>
            <a:endParaRPr lang="fa-IR" sz="23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/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مطالعات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214422"/>
            <a:ext cx="8543956" cy="564357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fa-IR" sz="2150" b="1" dirty="0" smtClean="0">
                <a:cs typeface="Kamran" pitchFamily="2" charset="-78"/>
              </a:rPr>
              <a:t> </a:t>
            </a:r>
            <a:r>
              <a:rPr lang="en-US" sz="2150" b="1" dirty="0" smtClean="0">
                <a:cs typeface="Kamran" pitchFamily="2" charset="-78"/>
              </a:rPr>
              <a:t>Rogers</a:t>
            </a:r>
            <a:r>
              <a:rPr lang="fa-IR" sz="2150" b="1" dirty="0" smtClean="0">
                <a:cs typeface="Kamran" pitchFamily="2" charset="-78"/>
              </a:rPr>
              <a:t> و همكاران(1999)</a:t>
            </a:r>
          </a:p>
          <a:p>
            <a:pPr>
              <a:buNone/>
            </a:pPr>
            <a:r>
              <a:rPr lang="fa-IR" sz="2150" b="1" dirty="0">
                <a:cs typeface="Kamran" pitchFamily="2" charset="-78"/>
              </a:rPr>
              <a:t> </a:t>
            </a:r>
            <a:r>
              <a:rPr lang="fa-IR" sz="2150" b="1" dirty="0" smtClean="0">
                <a:cs typeface="Kamran" pitchFamily="2" charset="-78"/>
              </a:rPr>
              <a:t>   مقايسه </a:t>
            </a:r>
            <a:r>
              <a:rPr lang="en-US" sz="2150" b="1" dirty="0" smtClean="0">
                <a:cs typeface="Kamran" pitchFamily="2" charset="-78"/>
              </a:rPr>
              <a:t>EMDR</a:t>
            </a:r>
            <a:r>
              <a:rPr lang="fa-IR" sz="2150" b="1" dirty="0" smtClean="0">
                <a:cs typeface="Kamran" pitchFamily="2" charset="-78"/>
              </a:rPr>
              <a:t> و مواجهه</a:t>
            </a:r>
          </a:p>
          <a:p>
            <a:pPr>
              <a:buNone/>
            </a:pPr>
            <a:r>
              <a:rPr lang="fa-IR" sz="215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150" b="1" dirty="0" smtClean="0">
                <a:cs typeface="Kamran" pitchFamily="2" charset="-78"/>
              </a:rPr>
              <a:t>بهبود بيشتر در گروه </a:t>
            </a:r>
            <a:r>
              <a:rPr lang="en-US" sz="2150" b="1" dirty="0" smtClean="0">
                <a:cs typeface="Kamran" pitchFamily="2" charset="-78"/>
              </a:rPr>
              <a:t>EMDR</a:t>
            </a:r>
            <a:r>
              <a:rPr lang="fa-IR" sz="2150" b="1" dirty="0" smtClean="0">
                <a:cs typeface="Kamran" pitchFamily="2" charset="-78"/>
              </a:rPr>
              <a:t> در شدت يادآوري نفوذي تروما</a:t>
            </a:r>
          </a:p>
          <a:p>
            <a:pPr>
              <a:buFont typeface="Wingdings" pitchFamily="2" charset="2"/>
              <a:buChar char="Ø"/>
            </a:pPr>
            <a:endParaRPr lang="fa-IR" sz="2150" b="1" dirty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150" b="1" dirty="0" err="1" smtClean="0">
                <a:cs typeface="Kamran" pitchFamily="2" charset="-78"/>
              </a:rPr>
              <a:t>Rothbaum</a:t>
            </a:r>
            <a:r>
              <a:rPr lang="fa-IR" sz="2150" b="1" dirty="0" smtClean="0">
                <a:cs typeface="Kamran" pitchFamily="2" charset="-78"/>
              </a:rPr>
              <a:t>(1997)</a:t>
            </a:r>
          </a:p>
          <a:p>
            <a:pPr>
              <a:buNone/>
            </a:pPr>
            <a:r>
              <a:rPr lang="fa-IR" sz="2150" b="1" dirty="0">
                <a:cs typeface="Kamran" pitchFamily="2" charset="-78"/>
              </a:rPr>
              <a:t> </a:t>
            </a:r>
            <a:r>
              <a:rPr lang="fa-IR" sz="2150" b="1" dirty="0" smtClean="0">
                <a:cs typeface="Kamran" pitchFamily="2" charset="-78"/>
              </a:rPr>
              <a:t>   مقايسه </a:t>
            </a:r>
            <a:r>
              <a:rPr lang="en-US" sz="2150" b="1" dirty="0" smtClean="0">
                <a:cs typeface="Kamran" pitchFamily="2" charset="-78"/>
              </a:rPr>
              <a:t>E </a:t>
            </a:r>
            <a:r>
              <a:rPr lang="fa-IR" sz="2150" b="1" dirty="0" smtClean="0">
                <a:cs typeface="Kamran" pitchFamily="2" charset="-78"/>
              </a:rPr>
              <a:t> و گروه ليست انتظار</a:t>
            </a:r>
          </a:p>
          <a:p>
            <a:pPr>
              <a:buNone/>
            </a:pPr>
            <a:r>
              <a:rPr lang="fa-IR" sz="2150" b="1" dirty="0">
                <a:cs typeface="Kamran" pitchFamily="2" charset="-78"/>
              </a:rPr>
              <a:t> </a:t>
            </a:r>
            <a:r>
              <a:rPr lang="fa-IR" sz="215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150" b="1" dirty="0" smtClean="0">
                <a:cs typeface="Kamran" pitchFamily="2" charset="-78"/>
              </a:rPr>
              <a:t>نمرات پايين تر </a:t>
            </a:r>
            <a:r>
              <a:rPr lang="en-US" sz="2150" b="1" dirty="0" smtClean="0">
                <a:cs typeface="Kamran" pitchFamily="2" charset="-78"/>
              </a:rPr>
              <a:t>EMDR</a:t>
            </a:r>
            <a:r>
              <a:rPr lang="fa-IR" sz="2150" b="1" dirty="0" smtClean="0">
                <a:cs typeface="Kamran" pitchFamily="2" charset="-78"/>
              </a:rPr>
              <a:t> در مقياس هاي </a:t>
            </a:r>
            <a:r>
              <a:rPr lang="en-US" sz="2150" b="1" dirty="0" smtClean="0">
                <a:cs typeface="Kamran" pitchFamily="2" charset="-78"/>
              </a:rPr>
              <a:t>PTSD</a:t>
            </a:r>
            <a:r>
              <a:rPr lang="fa-IR" sz="2150" b="1" dirty="0" smtClean="0">
                <a:cs typeface="Kamran" pitchFamily="2" charset="-78"/>
              </a:rPr>
              <a:t> و افسردگي</a:t>
            </a:r>
          </a:p>
          <a:p>
            <a:pPr>
              <a:buNone/>
            </a:pPr>
            <a:endParaRPr lang="fa-IR" sz="2150" b="1" dirty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150" b="1" dirty="0" smtClean="0">
                <a:cs typeface="Kamran" pitchFamily="2" charset="-78"/>
              </a:rPr>
              <a:t>Scheck</a:t>
            </a:r>
            <a:r>
              <a:rPr lang="fa-IR" sz="2150" b="1" dirty="0" smtClean="0">
                <a:cs typeface="Kamran" pitchFamily="2" charset="-78"/>
              </a:rPr>
              <a:t> و همكاران(1998)</a:t>
            </a:r>
          </a:p>
          <a:p>
            <a:pPr>
              <a:buNone/>
            </a:pPr>
            <a:r>
              <a:rPr lang="fa-IR" sz="2150" b="1" dirty="0">
                <a:cs typeface="Kamran" pitchFamily="2" charset="-78"/>
              </a:rPr>
              <a:t> </a:t>
            </a:r>
            <a:r>
              <a:rPr lang="fa-IR" sz="2150" b="1" dirty="0" smtClean="0">
                <a:cs typeface="Kamran" pitchFamily="2" charset="-78"/>
              </a:rPr>
              <a:t>    مقايسه </a:t>
            </a:r>
            <a:r>
              <a:rPr lang="en-US" sz="2150" b="1" dirty="0" smtClean="0">
                <a:cs typeface="Kamran" pitchFamily="2" charset="-78"/>
              </a:rPr>
              <a:t>EMDR</a:t>
            </a:r>
            <a:r>
              <a:rPr lang="fa-IR" sz="2150" b="1" dirty="0" smtClean="0">
                <a:cs typeface="Kamran" pitchFamily="2" charset="-78"/>
              </a:rPr>
              <a:t> با گروه كنترل گوش دادن فعال(</a:t>
            </a:r>
            <a:r>
              <a:rPr lang="en-US" sz="2150" b="1" dirty="0" smtClean="0">
                <a:cs typeface="Kamran" pitchFamily="2" charset="-78"/>
              </a:rPr>
              <a:t>AL</a:t>
            </a:r>
            <a:r>
              <a:rPr lang="fa-IR" sz="2150" b="1" dirty="0" smtClean="0">
                <a:cs typeface="Kamran" pitchFamily="2" charset="-78"/>
              </a:rPr>
              <a:t>)</a:t>
            </a:r>
          </a:p>
          <a:p>
            <a:pPr>
              <a:buNone/>
            </a:pPr>
            <a:r>
              <a:rPr lang="fa-IR" sz="215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150" b="1" dirty="0" smtClean="0">
                <a:cs typeface="Kamran" pitchFamily="2" charset="-78"/>
              </a:rPr>
              <a:t>اثرات بالاتر </a:t>
            </a:r>
            <a:r>
              <a:rPr lang="en-US" sz="2150" b="1" dirty="0" smtClean="0">
                <a:cs typeface="Kamran" pitchFamily="2" charset="-78"/>
              </a:rPr>
              <a:t>EMDR</a:t>
            </a:r>
            <a:r>
              <a:rPr lang="fa-IR" sz="2150" b="1" dirty="0" smtClean="0">
                <a:cs typeface="Kamran" pitchFamily="2" charset="-78"/>
              </a:rPr>
              <a:t> در همه مقياس ها به جز مفهوم خود</a:t>
            </a:r>
          </a:p>
          <a:p>
            <a:pPr>
              <a:buFont typeface="Wingdings" pitchFamily="2" charset="2"/>
              <a:buChar char="Ø"/>
            </a:pPr>
            <a:endParaRPr lang="fa-IR" sz="2150" b="1" dirty="0" smtClean="0">
              <a:cs typeface="Kamran" pitchFamily="2" charset="-78"/>
            </a:endParaRP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14"/>
            <a:ext cx="8429684" cy="785794"/>
          </a:xfrm>
        </p:spPr>
        <p:txBody>
          <a:bodyPr>
            <a:normAutofit fontScale="90000"/>
          </a:bodyPr>
          <a:lstStyle/>
          <a:p>
            <a:pPr algn="r"/>
            <a:r>
              <a:rPr lang="fa-IR" i="1" dirty="0" smtClean="0">
                <a:cs typeface="Andalus" pitchFamily="2" charset="-78"/>
              </a:rPr>
              <a:t>مطالعات</a:t>
            </a:r>
            <a:endParaRPr lang="fa-IR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710827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cs typeface="Kamran" pitchFamily="2" charset="-78"/>
              </a:rPr>
              <a:t>Vaughan </a:t>
            </a:r>
            <a:r>
              <a:rPr lang="fa-IR" sz="2000" b="1" dirty="0" smtClean="0">
                <a:cs typeface="Kamran" pitchFamily="2" charset="-78"/>
              </a:rPr>
              <a:t> و همكاران(1994)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    مقايسه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،مواجهه تصوري(آموزش خوگيري تصوير</a:t>
            </a:r>
            <a:r>
              <a:rPr lang="en-US" sz="2000" b="1" dirty="0" smtClean="0">
                <a:cs typeface="Kamran" pitchFamily="2" charset="-78"/>
              </a:rPr>
              <a:t>IHT</a:t>
            </a:r>
            <a:r>
              <a:rPr lang="fa-IR" sz="2000" b="1" dirty="0" smtClean="0">
                <a:cs typeface="Kamran" pitchFamily="2" charset="-78"/>
              </a:rPr>
              <a:t>)،آموزش آرام سازي ماهيچه كاربردي(</a:t>
            </a:r>
            <a:r>
              <a:rPr lang="en-US" sz="2000" b="1" dirty="0" smtClean="0">
                <a:cs typeface="Kamran" pitchFamily="2" charset="-78"/>
              </a:rPr>
              <a:t>AMR</a:t>
            </a:r>
            <a:r>
              <a:rPr lang="fa-IR" sz="2000" b="1" dirty="0" smtClean="0">
                <a:cs typeface="Kamran" pitchFamily="2" charset="-78"/>
              </a:rPr>
              <a:t>)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بهبود در نشانگان </a:t>
            </a:r>
            <a:r>
              <a:rPr lang="en-US" sz="2000" b="1" dirty="0" smtClean="0">
                <a:cs typeface="Kamran" pitchFamily="2" charset="-78"/>
              </a:rPr>
              <a:t>PTSD</a:t>
            </a:r>
            <a:r>
              <a:rPr lang="fa-IR" sz="2000" b="1" dirty="0" smtClean="0">
                <a:cs typeface="Kamran" pitchFamily="2" charset="-78"/>
              </a:rPr>
              <a:t> و افسردگي براي همه درمانها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كاهش بيشتر در نشانگان نفوذ پس از درمان در گروه </a:t>
            </a:r>
            <a:r>
              <a:rPr lang="en-US" sz="2000" b="1" dirty="0" smtClean="0">
                <a:cs typeface="Kamran" pitchFamily="2" charset="-78"/>
              </a:rPr>
              <a:t>E</a:t>
            </a:r>
            <a:endParaRPr lang="fa-IR" sz="2000" b="1" dirty="0" smtClean="0">
              <a:cs typeface="Kamran" pitchFamily="2" charset="-78"/>
            </a:endParaRPr>
          </a:p>
          <a:p>
            <a:pPr>
              <a:buNone/>
            </a:pPr>
            <a:endParaRPr lang="fa-IR" sz="2000" b="1" dirty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cs typeface="Kamran" pitchFamily="2" charset="-78"/>
              </a:rPr>
              <a:t>Wilson</a:t>
            </a:r>
            <a:r>
              <a:rPr lang="fa-IR" sz="2000" b="1" dirty="0" smtClean="0">
                <a:cs typeface="Kamran" pitchFamily="2" charset="-78"/>
              </a:rPr>
              <a:t> و همكاران(1995)</a:t>
            </a:r>
          </a:p>
          <a:p>
            <a:pPr>
              <a:buNone/>
            </a:pPr>
            <a:r>
              <a:rPr lang="fa-IR" sz="2000" b="1" dirty="0">
                <a:cs typeface="Kamran" pitchFamily="2" charset="-78"/>
              </a:rPr>
              <a:t> </a:t>
            </a:r>
            <a:r>
              <a:rPr lang="fa-IR" sz="2000" b="1" dirty="0" smtClean="0">
                <a:cs typeface="Kamran" pitchFamily="2" charset="-78"/>
              </a:rPr>
              <a:t>    مقايسه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 و ليست انتظار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بهبود در مقياس هاي </a:t>
            </a:r>
            <a:r>
              <a:rPr lang="en-US" sz="2000" b="1" dirty="0" smtClean="0">
                <a:cs typeface="Kamran" pitchFamily="2" charset="-78"/>
              </a:rPr>
              <a:t>PTSD</a:t>
            </a:r>
            <a:r>
              <a:rPr lang="fa-IR" sz="2000" b="1" dirty="0" smtClean="0">
                <a:cs typeface="Kamran" pitchFamily="2" charset="-78"/>
              </a:rPr>
              <a:t> و افسردگي و اضطراب</a:t>
            </a:r>
          </a:p>
          <a:p>
            <a:pPr>
              <a:buNone/>
            </a:pPr>
            <a:endParaRPr lang="fa-IR" sz="2000" b="1" dirty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dirty="0" err="1" smtClean="0">
                <a:cs typeface="Kamran" pitchFamily="2" charset="-78"/>
              </a:rPr>
              <a:t>Devilly</a:t>
            </a:r>
            <a:r>
              <a:rPr lang="fa-IR" sz="2000" b="1" dirty="0" smtClean="0">
                <a:cs typeface="Kamran" pitchFamily="2" charset="-78"/>
              </a:rPr>
              <a:t>(1998)</a:t>
            </a:r>
          </a:p>
          <a:p>
            <a:pPr>
              <a:buNone/>
            </a:pPr>
            <a:r>
              <a:rPr lang="fa-IR" sz="2000" b="1" dirty="0">
                <a:cs typeface="Kamran" pitchFamily="2" charset="-78"/>
              </a:rPr>
              <a:t> </a:t>
            </a:r>
            <a:r>
              <a:rPr lang="fa-IR" sz="2000" b="1" dirty="0" smtClean="0">
                <a:cs typeface="Kamran" pitchFamily="2" charset="-78"/>
              </a:rPr>
              <a:t>    مقايسه حمايت روان پزشكي استاندارد(</a:t>
            </a:r>
            <a:r>
              <a:rPr lang="en-US" sz="2000" b="1" dirty="0" smtClean="0">
                <a:cs typeface="Kamran" pitchFamily="2" charset="-78"/>
              </a:rPr>
              <a:t>SPS</a:t>
            </a:r>
            <a:r>
              <a:rPr lang="fa-IR" sz="2000" b="1" dirty="0" smtClean="0">
                <a:cs typeface="Kamran" pitchFamily="2" charset="-78"/>
              </a:rPr>
              <a:t>)،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 و شبه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(</a:t>
            </a:r>
            <a:r>
              <a:rPr lang="en-US" sz="2000" b="1" dirty="0" smtClean="0">
                <a:cs typeface="Kamran" pitchFamily="2" charset="-78"/>
              </a:rPr>
              <a:t>REDDR</a:t>
            </a:r>
            <a:r>
              <a:rPr lang="fa-IR" sz="2000" b="1" dirty="0" smtClean="0">
                <a:cs typeface="Kamran" pitchFamily="2" charset="-78"/>
              </a:rPr>
              <a:t>) شامل تمركز بر نور ثابت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بهبود يكسان در همه گروه ها در مقياس هاي </a:t>
            </a:r>
            <a:r>
              <a:rPr lang="en-US" sz="2000" b="1" dirty="0" smtClean="0">
                <a:cs typeface="Kamran" pitchFamily="2" charset="-78"/>
              </a:rPr>
              <a:t>PTSD</a:t>
            </a:r>
            <a:r>
              <a:rPr lang="fa-IR" sz="2000" b="1" dirty="0" smtClean="0">
                <a:cs typeface="Kamran" pitchFamily="2" charset="-78"/>
              </a:rPr>
              <a:t>،افسردگي و اضطراب و كنارآمدن </a:t>
            </a:r>
          </a:p>
          <a:p>
            <a:pPr>
              <a:buNone/>
            </a:pPr>
            <a:endParaRPr lang="fa-IR" sz="2000" b="1" dirty="0">
              <a:cs typeface="Kamran" pitchFamily="2" charset="-78"/>
            </a:endParaRPr>
          </a:p>
          <a:p>
            <a:pPr>
              <a:buNone/>
            </a:pPr>
            <a:endParaRPr lang="fa-IR" sz="20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0"/>
            <a:ext cx="8229600" cy="1000108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مطالعات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b="1" dirty="0" err="1" smtClean="0">
                <a:cs typeface="Kamran" pitchFamily="2" charset="-78"/>
              </a:rPr>
              <a:t>Devilly</a:t>
            </a:r>
            <a:r>
              <a:rPr lang="fa-IR" sz="2000" b="1" dirty="0" smtClean="0">
                <a:cs typeface="Kamran" pitchFamily="2" charset="-78"/>
              </a:rPr>
              <a:t>(1999)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   مقايسه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 و  نوعي </a:t>
            </a:r>
            <a:r>
              <a:rPr lang="en-US" sz="2000" b="1" dirty="0" smtClean="0">
                <a:cs typeface="Kamran" pitchFamily="2" charset="-78"/>
              </a:rPr>
              <a:t>CBT</a:t>
            </a:r>
            <a:r>
              <a:rPr lang="fa-IR" sz="2000" b="1" dirty="0" smtClean="0">
                <a:cs typeface="Kamran" pitchFamily="2" charset="-78"/>
              </a:rPr>
              <a:t> ايجاد شده توسط دويلي،پروتوكل درمان تروما(</a:t>
            </a:r>
            <a:r>
              <a:rPr lang="en-US" sz="2000" b="1" dirty="0" smtClean="0">
                <a:cs typeface="Kamran" pitchFamily="2" charset="-78"/>
              </a:rPr>
              <a:t>TTP</a:t>
            </a:r>
            <a:r>
              <a:rPr lang="fa-IR" sz="2000" b="1" dirty="0" smtClean="0">
                <a:cs typeface="Kamran" pitchFamily="2" charset="-78"/>
              </a:rPr>
              <a:t>) شامل مولفه هاي </a:t>
            </a:r>
            <a:r>
              <a:rPr lang="en-US" sz="2000" b="1" dirty="0" smtClean="0">
                <a:cs typeface="Kamran" pitchFamily="2" charset="-78"/>
              </a:rPr>
              <a:t>CBT</a:t>
            </a:r>
            <a:r>
              <a:rPr lang="fa-IR" sz="2000" b="1" dirty="0" smtClean="0">
                <a:cs typeface="Kamran" pitchFamily="2" charset="-78"/>
              </a:rPr>
              <a:t>،آموزش مايه كوبي استرس و مواجهه طولاني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 هر دو موثر بودند.</a:t>
            </a:r>
            <a:r>
              <a:rPr lang="en-US" sz="2000" b="1" dirty="0" smtClean="0">
                <a:cs typeface="Kamran" pitchFamily="2" charset="-78"/>
              </a:rPr>
              <a:t>TTP</a:t>
            </a:r>
            <a:r>
              <a:rPr lang="fa-IR" sz="2000" b="1" dirty="0" smtClean="0">
                <a:cs typeface="Kamran" pitchFamily="2" charset="-78"/>
              </a:rPr>
              <a:t> در مقياس هاي مركب </a:t>
            </a:r>
            <a:r>
              <a:rPr lang="en-US" sz="2000" b="1" dirty="0" smtClean="0">
                <a:cs typeface="Kamran" pitchFamily="2" charset="-78"/>
              </a:rPr>
              <a:t>PTSD</a:t>
            </a:r>
            <a:r>
              <a:rPr lang="fa-IR" sz="2000" b="1" dirty="0" smtClean="0">
                <a:cs typeface="Kamran" pitchFamily="2" charset="-78"/>
              </a:rPr>
              <a:t> و عملكرد كلي بهتر از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 بود.</a:t>
            </a:r>
          </a:p>
          <a:p>
            <a:pPr>
              <a:buFont typeface="Wingdings" pitchFamily="2" charset="2"/>
              <a:buChar char="v"/>
            </a:pPr>
            <a:endParaRPr lang="fa-IR" sz="20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cs typeface="Kamran" pitchFamily="2" charset="-78"/>
              </a:rPr>
              <a:t>Jensen</a:t>
            </a:r>
            <a:r>
              <a:rPr lang="fa-IR" sz="2000" b="1" dirty="0" smtClean="0">
                <a:cs typeface="Kamran" pitchFamily="2" charset="-78"/>
              </a:rPr>
              <a:t>(1994)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     مقايسه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 و ليست انتظار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تفاوتي وجود نداشت و به جاي بهبود وضعيت بدتر شد.</a:t>
            </a:r>
          </a:p>
          <a:p>
            <a:pPr>
              <a:buNone/>
            </a:pPr>
            <a:endParaRPr lang="fa-IR" sz="20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cs typeface="Kamran" pitchFamily="2" charset="-78"/>
              </a:rPr>
              <a:t>Taylor</a:t>
            </a:r>
            <a:r>
              <a:rPr lang="fa-IR" sz="2000" b="1" dirty="0" smtClean="0">
                <a:cs typeface="Kamran" pitchFamily="2" charset="-78"/>
              </a:rPr>
              <a:t>‌و همكاران(2002)</a:t>
            </a: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     مقايسه مواجهه طولاني،آموزش آرام سازي و </a:t>
            </a:r>
            <a:r>
              <a:rPr lang="en-US" sz="2000" b="1" dirty="0" smtClean="0">
                <a:cs typeface="Kamran" pitchFamily="2" charset="-78"/>
              </a:rPr>
              <a:t>EMDR</a:t>
            </a:r>
            <a:endParaRPr lang="fa-IR" sz="2000" b="1" dirty="0" smtClean="0">
              <a:cs typeface="Kamran" pitchFamily="2" charset="-78"/>
            </a:endParaRPr>
          </a:p>
          <a:p>
            <a:pPr>
              <a:buNone/>
            </a:pPr>
            <a:r>
              <a:rPr lang="fa-IR" sz="2000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مواجهه بهتر از دو درمان ديگر بود.</a:t>
            </a:r>
          </a:p>
          <a:p>
            <a:pPr>
              <a:buFont typeface="Wingdings" pitchFamily="2" charset="2"/>
              <a:buChar char="v"/>
            </a:pPr>
            <a:r>
              <a:rPr lang="fa-IR" sz="2000" b="1" dirty="0" smtClean="0">
                <a:cs typeface="Kamran" pitchFamily="2" charset="-78"/>
              </a:rPr>
              <a:t>تفاوت كم مواجهه با </a:t>
            </a:r>
            <a:r>
              <a:rPr lang="en-US" sz="2000" b="1" dirty="0" smtClean="0">
                <a:cs typeface="Kamran" pitchFamily="2" charset="-78"/>
              </a:rPr>
              <a:t>EMDR</a:t>
            </a:r>
            <a:r>
              <a:rPr lang="fa-IR" sz="2000" b="1" dirty="0" smtClean="0">
                <a:cs typeface="Kamran" pitchFamily="2" charset="-78"/>
              </a:rPr>
              <a:t> اما كاهش بيشتر در نشانگان اجتناب و تجربه مجدد</a:t>
            </a:r>
            <a:endParaRPr lang="fa-IR" sz="20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214298"/>
            <a:ext cx="8229600" cy="1143000"/>
          </a:xfrm>
        </p:spPr>
        <p:txBody>
          <a:bodyPr/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مطالعات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428736"/>
            <a:ext cx="8572560" cy="521497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fa-IR" b="1" dirty="0" smtClean="0">
                <a:cs typeface="Kamran" pitchFamily="2" charset="-78"/>
              </a:rPr>
              <a:t> </a:t>
            </a:r>
            <a:r>
              <a:rPr lang="en-US" b="1" dirty="0" smtClean="0">
                <a:cs typeface="Kamran" pitchFamily="2" charset="-78"/>
              </a:rPr>
              <a:t>Lee</a:t>
            </a:r>
            <a:r>
              <a:rPr lang="fa-IR" b="1" dirty="0" smtClean="0">
                <a:cs typeface="Kamran" pitchFamily="2" charset="-78"/>
              </a:rPr>
              <a:t> و همكاران(2002)</a:t>
            </a:r>
          </a:p>
          <a:p>
            <a:pPr>
              <a:buNone/>
            </a:pPr>
            <a:r>
              <a:rPr lang="fa-IR" b="1" dirty="0" smtClean="0">
                <a:cs typeface="Kamran" pitchFamily="2" charset="-78"/>
              </a:rPr>
              <a:t>    مقايسه </a:t>
            </a:r>
            <a:r>
              <a:rPr lang="en-US" b="1" dirty="0" smtClean="0">
                <a:cs typeface="Kamran" pitchFamily="2" charset="-78"/>
              </a:rPr>
              <a:t>EMDR</a:t>
            </a:r>
            <a:r>
              <a:rPr lang="fa-IR" b="1" dirty="0" smtClean="0">
                <a:cs typeface="Kamran" pitchFamily="2" charset="-78"/>
              </a:rPr>
              <a:t> و </a:t>
            </a:r>
            <a:r>
              <a:rPr lang="en-US" b="1" dirty="0" smtClean="0">
                <a:cs typeface="Kamran" pitchFamily="2" charset="-78"/>
              </a:rPr>
              <a:t>STIPE</a:t>
            </a:r>
          </a:p>
          <a:p>
            <a:pPr>
              <a:buNone/>
            </a:pPr>
            <a:r>
              <a:rPr lang="fa-IR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cs typeface="Kamran" pitchFamily="2" charset="-78"/>
              </a:rPr>
              <a:t>بين درمان ها تفاوتي در مقياس كلي </a:t>
            </a:r>
            <a:r>
              <a:rPr lang="en-US" b="1" dirty="0" smtClean="0">
                <a:cs typeface="Kamran" pitchFamily="2" charset="-78"/>
              </a:rPr>
              <a:t>PTSD</a:t>
            </a:r>
            <a:r>
              <a:rPr lang="fa-IR" b="1" dirty="0" smtClean="0">
                <a:cs typeface="Kamran" pitchFamily="2" charset="-78"/>
              </a:rPr>
              <a:t> نبود اگرچه در  زيرمقياس نفوذ بهتر بود.</a:t>
            </a:r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cs typeface="Kamran" pitchFamily="2" charset="-78"/>
              </a:rPr>
              <a:t>EMDR</a:t>
            </a:r>
            <a:r>
              <a:rPr lang="fa-IR" b="1" dirty="0" smtClean="0">
                <a:cs typeface="Kamran" pitchFamily="2" charset="-78"/>
              </a:rPr>
              <a:t> به تكليف خانگي كمتري احتياج داشت.</a:t>
            </a:r>
          </a:p>
          <a:p>
            <a:pPr>
              <a:buNone/>
            </a:pPr>
            <a:endParaRPr lang="fa-IR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err="1" smtClean="0">
                <a:cs typeface="Kamran" pitchFamily="2" charset="-78"/>
              </a:rPr>
              <a:t>Ironson</a:t>
            </a:r>
            <a:r>
              <a:rPr lang="fa-IR" b="1" dirty="0" smtClean="0">
                <a:cs typeface="Kamran" pitchFamily="2" charset="-78"/>
              </a:rPr>
              <a:t>و همكاران(2002)</a:t>
            </a:r>
          </a:p>
          <a:p>
            <a:pPr>
              <a:buNone/>
            </a:pPr>
            <a:r>
              <a:rPr lang="fa-IR" b="1" dirty="0" smtClean="0">
                <a:cs typeface="Kamran" pitchFamily="2" charset="-78"/>
              </a:rPr>
              <a:t>   مقايسه </a:t>
            </a:r>
            <a:r>
              <a:rPr lang="en-US" b="1" dirty="0" smtClean="0">
                <a:cs typeface="Kamran" pitchFamily="2" charset="-78"/>
              </a:rPr>
              <a:t>EMDR</a:t>
            </a:r>
            <a:r>
              <a:rPr lang="fa-IR" b="1" dirty="0" smtClean="0">
                <a:cs typeface="Kamran" pitchFamily="2" charset="-78"/>
              </a:rPr>
              <a:t> و </a:t>
            </a:r>
            <a:r>
              <a:rPr lang="en-US" b="1" dirty="0" smtClean="0">
                <a:cs typeface="Kamran" pitchFamily="2" charset="-78"/>
              </a:rPr>
              <a:t>PE</a:t>
            </a:r>
          </a:p>
          <a:p>
            <a:pPr>
              <a:buNone/>
            </a:pPr>
            <a:r>
              <a:rPr lang="fa-IR" b="1" dirty="0" smtClean="0">
                <a:cs typeface="Kamran" pitchFamily="2" charset="-78"/>
              </a:rPr>
              <a:t>نتيجه:</a:t>
            </a: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cs typeface="Kamran" pitchFamily="2" charset="-78"/>
              </a:rPr>
              <a:t>كاهش معنادار در مقياس </a:t>
            </a:r>
            <a:r>
              <a:rPr lang="en-US" b="1" dirty="0" smtClean="0">
                <a:cs typeface="Kamran" pitchFamily="2" charset="-78"/>
              </a:rPr>
              <a:t>PTSD</a:t>
            </a:r>
            <a:r>
              <a:rPr lang="fa-IR" b="1" dirty="0" smtClean="0">
                <a:cs typeface="Kamran" pitchFamily="2" charset="-78"/>
              </a:rPr>
              <a:t> براي هر دو درمان</a:t>
            </a: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cs typeface="Kamran" pitchFamily="2" charset="-78"/>
              </a:rPr>
              <a:t>درمان سريعتر با </a:t>
            </a:r>
            <a:r>
              <a:rPr lang="en-US" b="1" dirty="0" smtClean="0">
                <a:cs typeface="Kamran" pitchFamily="2" charset="-78"/>
              </a:rPr>
              <a:t>EMDR</a:t>
            </a:r>
            <a:endParaRPr lang="fa-IR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-131778"/>
            <a:ext cx="8229600" cy="1417638"/>
          </a:xfrm>
        </p:spPr>
        <p:txBody>
          <a:bodyPr/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خلاصه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8"/>
            <a:ext cx="8229600" cy="578645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 </a:t>
            </a:r>
            <a:r>
              <a:rPr lang="en-US" sz="3000" b="1" dirty="0" smtClean="0">
                <a:cs typeface="Kamran" pitchFamily="2" charset="-78"/>
              </a:rPr>
              <a:t>EMDR</a:t>
            </a:r>
            <a:r>
              <a:rPr lang="fa-IR" sz="3000" b="1" dirty="0" smtClean="0">
                <a:cs typeface="Kamran" pitchFamily="2" charset="-78"/>
              </a:rPr>
              <a:t> براي بزرگسالان با يك تروما موثر است.</a:t>
            </a:r>
          </a:p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وقتي تمركز روي كودكان نيست و براي </a:t>
            </a:r>
            <a:r>
              <a:rPr lang="en-US" sz="3000" b="1" dirty="0" smtClean="0">
                <a:cs typeface="Kamran" pitchFamily="2" charset="-78"/>
              </a:rPr>
              <a:t>PTSD</a:t>
            </a:r>
            <a:r>
              <a:rPr lang="fa-IR" sz="3000" b="1" dirty="0" smtClean="0">
                <a:cs typeface="Kamran" pitchFamily="2" charset="-78"/>
              </a:rPr>
              <a:t> جنگ و چندتروما كمتر موثر است.</a:t>
            </a:r>
          </a:p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طبق بررسي هاي قديمي تر </a:t>
            </a:r>
            <a:r>
              <a:rPr lang="en-US" sz="3000" b="1" dirty="0" smtClean="0">
                <a:cs typeface="Kamran" pitchFamily="2" charset="-78"/>
              </a:rPr>
              <a:t>EMDR</a:t>
            </a:r>
            <a:r>
              <a:rPr lang="fa-IR" sz="3000" b="1" dirty="0" smtClean="0">
                <a:cs typeface="Kamran" pitchFamily="2" charset="-78"/>
              </a:rPr>
              <a:t> مواجهه است و حركات چشم ضروري نيست.</a:t>
            </a:r>
          </a:p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در بسياري از مطالعات </a:t>
            </a:r>
            <a:r>
              <a:rPr lang="en-US" sz="3000" b="1" dirty="0" smtClean="0">
                <a:cs typeface="Kamran" pitchFamily="2" charset="-78"/>
              </a:rPr>
              <a:t>EMDR</a:t>
            </a:r>
            <a:r>
              <a:rPr lang="fa-IR" sz="3000" b="1" dirty="0" smtClean="0">
                <a:cs typeface="Kamran" pitchFamily="2" charset="-78"/>
              </a:rPr>
              <a:t> نسبت به ساير درمان ها براي </a:t>
            </a:r>
            <a:r>
              <a:rPr lang="en-US" sz="3000" b="1" dirty="0" smtClean="0">
                <a:cs typeface="Kamran" pitchFamily="2" charset="-78"/>
              </a:rPr>
              <a:t>PTSD</a:t>
            </a:r>
            <a:r>
              <a:rPr lang="fa-IR" sz="3000" b="1" dirty="0" smtClean="0">
                <a:cs typeface="Kamran" pitchFamily="2" charset="-78"/>
              </a:rPr>
              <a:t> موثرتر بوده است.</a:t>
            </a:r>
          </a:p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هرچه روش دقيق تر باشد اثر درمان بزرگتر است.</a:t>
            </a:r>
          </a:p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 كارايي </a:t>
            </a:r>
            <a:r>
              <a:rPr lang="en-US" sz="3000" b="1" dirty="0" smtClean="0">
                <a:cs typeface="Kamran" pitchFamily="2" charset="-78"/>
              </a:rPr>
              <a:t>EMDR</a:t>
            </a:r>
            <a:r>
              <a:rPr lang="fa-IR" sz="3000" b="1" dirty="0" smtClean="0">
                <a:cs typeface="Kamran" pitchFamily="2" charset="-78"/>
              </a:rPr>
              <a:t> در مطالعات متفاوت است كه مربوط به روش تحقيق است.</a:t>
            </a:r>
          </a:p>
          <a:p>
            <a:pPr>
              <a:buFont typeface="Wingdings" pitchFamily="2" charset="2"/>
              <a:buChar char="ü"/>
            </a:pPr>
            <a:r>
              <a:rPr lang="fa-IR" sz="3000" b="1" dirty="0" smtClean="0">
                <a:cs typeface="Kamran" pitchFamily="2" charset="-78"/>
              </a:rPr>
              <a:t>هرچه روش دقيق تر باشد اثر درمان بزرگتر است.</a:t>
            </a:r>
          </a:p>
          <a:p>
            <a:pPr>
              <a:buNone/>
            </a:pPr>
            <a:endParaRPr lang="fa-IR" sz="30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2"/>
          <a:ext cx="9144000" cy="7030583"/>
        </p:xfrm>
        <a:graphic>
          <a:graphicData uri="http://schemas.openxmlformats.org/drawingml/2006/table">
            <a:tbl>
              <a:tblPr rtl="1" firstRow="1" bandRow="1">
                <a:tableStyleId>{72833802-FEF1-4C79-8D5D-14CF1EAF98D9}</a:tableStyleId>
              </a:tblPr>
              <a:tblGrid>
                <a:gridCol w="9144000"/>
              </a:tblGrid>
              <a:tr h="833254">
                <a:tc>
                  <a:txBody>
                    <a:bodyPr/>
                    <a:lstStyle/>
                    <a:p>
                      <a:pPr algn="ctr" rtl="1"/>
                      <a:r>
                        <a:rPr lang="fa-IR" sz="6000" b="0" i="1" dirty="0" smtClean="0">
                          <a:cs typeface="Andalus" pitchFamily="2" charset="-78"/>
                        </a:rPr>
                        <a:t>نتايج</a:t>
                      </a:r>
                      <a:r>
                        <a:rPr lang="fa-IR" sz="6000" b="0" i="1" baseline="0" dirty="0" smtClean="0">
                          <a:cs typeface="Andalus" pitchFamily="2" charset="-78"/>
                        </a:rPr>
                        <a:t> </a:t>
                      </a:r>
                      <a:r>
                        <a:rPr lang="en-US" sz="6000" b="0" i="1" baseline="0" dirty="0" smtClean="0">
                          <a:cs typeface="Andalus" pitchFamily="2" charset="-78"/>
                        </a:rPr>
                        <a:t>EMDR</a:t>
                      </a:r>
                      <a:endParaRPr lang="fa-IR" sz="6000" b="0" i="1" dirty="0">
                        <a:cs typeface="Andalus" pitchFamily="2" charset="-78"/>
                      </a:endParaRPr>
                    </a:p>
                  </a:txBody>
                  <a:tcPr/>
                </a:tc>
              </a:tr>
              <a:tr h="833254">
                <a:tc>
                  <a:txBody>
                    <a:bodyPr/>
                    <a:lstStyle/>
                    <a:p>
                      <a:pPr rtl="1"/>
                      <a:r>
                        <a:rPr lang="fa-IR" sz="3000" b="1" dirty="0" smtClean="0">
                          <a:cs typeface="Kamran" pitchFamily="2" charset="-78"/>
                        </a:rPr>
                        <a:t>كنترل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 هاي ليست انتظار : تاثير </a:t>
                      </a:r>
                      <a:r>
                        <a:rPr lang="en-US" sz="3000" b="1" baseline="0" dirty="0" smtClean="0">
                          <a:cs typeface="Kamran" pitchFamily="2" charset="-78"/>
                        </a:rPr>
                        <a:t>EMDR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833254">
                <a:tc>
                  <a:txBody>
                    <a:bodyPr/>
                    <a:lstStyle/>
                    <a:p>
                      <a:pPr rtl="1"/>
                      <a:r>
                        <a:rPr lang="fa-IR" sz="3000" b="1" dirty="0" smtClean="0">
                          <a:cs typeface="Kamran" pitchFamily="2" charset="-78"/>
                        </a:rPr>
                        <a:t>پلاسيبو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 :تاثير </a:t>
                      </a:r>
                      <a:r>
                        <a:rPr lang="en-US" sz="3000" b="1" baseline="0" dirty="0" smtClean="0">
                          <a:cs typeface="Kamran" pitchFamily="2" charset="-78"/>
                        </a:rPr>
                        <a:t>EMDR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833254">
                <a:tc>
                  <a:txBody>
                    <a:bodyPr/>
                    <a:lstStyle/>
                    <a:p>
                      <a:pPr rtl="1"/>
                      <a:r>
                        <a:rPr lang="fa-IR" sz="3000" b="1" dirty="0" smtClean="0">
                          <a:cs typeface="Kamran" pitchFamily="2" charset="-78"/>
                        </a:rPr>
                        <a:t>درمان هاي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 به جز </a:t>
                      </a:r>
                      <a:r>
                        <a:rPr lang="en-US" sz="3000" b="1" baseline="0" dirty="0" smtClean="0">
                          <a:cs typeface="Kamran" pitchFamily="2" charset="-78"/>
                        </a:rPr>
                        <a:t>CBT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 :تاثير </a:t>
                      </a:r>
                      <a:r>
                        <a:rPr lang="en-US" sz="3000" b="1" baseline="0" dirty="0" smtClean="0">
                          <a:cs typeface="Kamran" pitchFamily="2" charset="-78"/>
                        </a:rPr>
                        <a:t>EMDR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833254">
                <a:tc>
                  <a:txBody>
                    <a:bodyPr/>
                    <a:lstStyle/>
                    <a:p>
                      <a:pPr rtl="1"/>
                      <a:r>
                        <a:rPr lang="fa-IR" sz="3000" b="1" dirty="0" smtClean="0">
                          <a:cs typeface="Kamran" pitchFamily="2" charset="-78"/>
                        </a:rPr>
                        <a:t>مواجهه : 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تاثير </a:t>
                      </a:r>
                      <a:r>
                        <a:rPr lang="en-US" sz="3000" b="1" baseline="0" dirty="0" smtClean="0">
                          <a:cs typeface="Kamran" pitchFamily="2" charset="-78"/>
                        </a:rPr>
                        <a:t>EMDR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833254">
                <a:tc>
                  <a:txBody>
                    <a:bodyPr/>
                    <a:lstStyle/>
                    <a:p>
                      <a:pPr rtl="1"/>
                      <a:r>
                        <a:rPr lang="en-US" sz="3000" b="1" dirty="0" smtClean="0">
                          <a:cs typeface="Kamran" pitchFamily="2" charset="-78"/>
                        </a:rPr>
                        <a:t>CBT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: تاثير هر دو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833254">
                <a:tc>
                  <a:txBody>
                    <a:bodyPr/>
                    <a:lstStyle/>
                    <a:p>
                      <a:pPr rtl="1"/>
                      <a:r>
                        <a:rPr lang="fa-IR" sz="3000" b="1" dirty="0" smtClean="0">
                          <a:cs typeface="Kamran" pitchFamily="2" charset="-78"/>
                        </a:rPr>
                        <a:t>اثرات نگهداري: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تاثير </a:t>
                      </a:r>
                      <a:r>
                        <a:rPr lang="en-US" sz="3000" b="1" baseline="0" dirty="0" smtClean="0">
                          <a:cs typeface="Kamran" pitchFamily="2" charset="-78"/>
                        </a:rPr>
                        <a:t>EMDR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  <a:tr h="1025219">
                <a:tc>
                  <a:txBody>
                    <a:bodyPr/>
                    <a:lstStyle/>
                    <a:p>
                      <a:pPr rtl="1"/>
                      <a:r>
                        <a:rPr lang="fa-IR" sz="3000" b="1" dirty="0" smtClean="0">
                          <a:cs typeface="Kamran" pitchFamily="2" charset="-78"/>
                        </a:rPr>
                        <a:t>ضرورت</a:t>
                      </a:r>
                      <a:r>
                        <a:rPr lang="fa-IR" sz="3000" b="1" baseline="0" dirty="0" smtClean="0">
                          <a:cs typeface="Kamran" pitchFamily="2" charset="-78"/>
                        </a:rPr>
                        <a:t> حركات چشم : اثر كم تا متوسط،اما بعضي عناصر توجه دو طرفه به نظر مهم است.</a:t>
                      </a:r>
                      <a:endParaRPr lang="fa-IR" sz="3000" b="1" dirty="0">
                        <a:cs typeface="Kamra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118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موضوعات انتقادي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643050"/>
            <a:ext cx="8786874" cy="5286412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fa-IR" sz="3300" b="1" dirty="0" smtClean="0">
                <a:cs typeface="Kamran" pitchFamily="2" charset="-78"/>
              </a:rPr>
              <a:t>پيشرفت در مراحل </a:t>
            </a:r>
            <a:r>
              <a:rPr lang="en-US" sz="3300" b="1" dirty="0" smtClean="0">
                <a:cs typeface="Kamran" pitchFamily="2" charset="-78"/>
              </a:rPr>
              <a:t>EMDR</a:t>
            </a:r>
            <a:r>
              <a:rPr lang="fa-IR" sz="3300" b="1" dirty="0" smtClean="0">
                <a:cs typeface="Kamran" pitchFamily="2" charset="-78"/>
              </a:rPr>
              <a:t> در تغييرات گزارش شده مقياس هاي فرايند </a:t>
            </a:r>
            <a:r>
              <a:rPr lang="en-US" sz="3300" b="1" dirty="0" smtClean="0">
                <a:cs typeface="Kamran" pitchFamily="2" charset="-78"/>
              </a:rPr>
              <a:t>SUDs</a:t>
            </a:r>
            <a:r>
              <a:rPr lang="fa-IR" sz="3300" b="1" dirty="0" smtClean="0">
                <a:cs typeface="Kamran" pitchFamily="2" charset="-78"/>
              </a:rPr>
              <a:t> و </a:t>
            </a:r>
            <a:r>
              <a:rPr lang="en-US" sz="3300" b="1" dirty="0" smtClean="0">
                <a:cs typeface="Kamran" pitchFamily="2" charset="-78"/>
              </a:rPr>
              <a:t>VOC</a:t>
            </a:r>
            <a:r>
              <a:rPr lang="fa-IR" sz="3300" b="1" dirty="0" smtClean="0">
                <a:cs typeface="Kamran" pitchFamily="2" charset="-78"/>
              </a:rPr>
              <a:t> موقعيتي است.</a:t>
            </a:r>
          </a:p>
          <a:p>
            <a:pPr>
              <a:buNone/>
            </a:pPr>
            <a:r>
              <a:rPr lang="fa-IR" sz="3300" b="1" dirty="0" smtClean="0">
                <a:cs typeface="Kamran" pitchFamily="2" charset="-78"/>
              </a:rPr>
              <a:t>   مقياس هاي فرايند براي تعيين زمان اتمام درمان به كار ميرود.</a:t>
            </a:r>
          </a:p>
          <a:p>
            <a:pPr>
              <a:buFont typeface="Courier New" pitchFamily="49" charset="0"/>
              <a:buChar char="o"/>
            </a:pPr>
            <a:r>
              <a:rPr lang="fa-IR" sz="3300" b="1" dirty="0" smtClean="0">
                <a:cs typeface="Kamran" pitchFamily="2" charset="-78"/>
              </a:rPr>
              <a:t>بيش از يك جلسه نياز است(حداقل 12 جلسه)</a:t>
            </a:r>
          </a:p>
          <a:p>
            <a:pPr>
              <a:buFont typeface="Courier New" pitchFamily="49" charset="0"/>
              <a:buChar char="o"/>
            </a:pPr>
            <a:r>
              <a:rPr lang="fa-IR" sz="3300" b="1" dirty="0" smtClean="0">
                <a:cs typeface="Kamran" pitchFamily="2" charset="-78"/>
              </a:rPr>
              <a:t>رابطه </a:t>
            </a:r>
            <a:r>
              <a:rPr lang="en-US" sz="3300" b="1" dirty="0" smtClean="0">
                <a:cs typeface="Kamran" pitchFamily="2" charset="-78"/>
              </a:rPr>
              <a:t>EMDR</a:t>
            </a:r>
            <a:r>
              <a:rPr lang="fa-IR" sz="3300" b="1" dirty="0" smtClean="0">
                <a:cs typeface="Kamran" pitchFamily="2" charset="-78"/>
              </a:rPr>
              <a:t> و مواجهه مورد شك است.</a:t>
            </a:r>
          </a:p>
          <a:p>
            <a:pPr>
              <a:buNone/>
            </a:pPr>
            <a:r>
              <a:rPr lang="fa-IR" sz="3300" b="1" dirty="0" smtClean="0">
                <a:cs typeface="Kamran" pitchFamily="2" charset="-78"/>
              </a:rPr>
              <a:t>   1. </a:t>
            </a:r>
            <a:r>
              <a:rPr lang="en-US" sz="3300" b="1" dirty="0" smtClean="0">
                <a:cs typeface="Kamran" pitchFamily="2" charset="-78"/>
              </a:rPr>
              <a:t>EMDR</a:t>
            </a:r>
            <a:r>
              <a:rPr lang="fa-IR" sz="3300" b="1" dirty="0" smtClean="0">
                <a:cs typeface="Kamran" pitchFamily="2" charset="-78"/>
              </a:rPr>
              <a:t> مواجهه كلاسيك نيست.</a:t>
            </a:r>
          </a:p>
          <a:p>
            <a:pPr>
              <a:buNone/>
            </a:pPr>
            <a:r>
              <a:rPr lang="fa-IR" sz="3300" b="1" dirty="0" smtClean="0">
                <a:cs typeface="Kamran" pitchFamily="2" charset="-78"/>
              </a:rPr>
              <a:t>   2. حركات چشم كشف مواد تروما را تسهيل ميكند.</a:t>
            </a:r>
          </a:p>
          <a:p>
            <a:pPr>
              <a:buFont typeface="Courier New" pitchFamily="49" charset="0"/>
              <a:buChar char="o"/>
            </a:pPr>
            <a:r>
              <a:rPr lang="fa-IR" sz="3300" b="1" dirty="0" smtClean="0">
                <a:cs typeface="Kamran" pitchFamily="2" charset="-78"/>
              </a:rPr>
              <a:t>حركات چشم غيرضروري است.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-142900"/>
            <a:ext cx="8229600" cy="1143000"/>
          </a:xfrm>
        </p:spPr>
        <p:txBody>
          <a:bodyPr>
            <a:noAutofit/>
          </a:bodyPr>
          <a:lstStyle/>
          <a:p>
            <a:r>
              <a:rPr lang="fa-IR" sz="5200" i="1" dirty="0" smtClean="0">
                <a:cs typeface="Andalus" pitchFamily="2" charset="-78"/>
              </a:rPr>
              <a:t>تفاوت هاي </a:t>
            </a:r>
            <a:r>
              <a:rPr lang="en-US" sz="5200" i="1" dirty="0" smtClean="0">
                <a:cs typeface="Andalus" pitchFamily="2" charset="-78"/>
              </a:rPr>
              <a:t>EMDR</a:t>
            </a:r>
            <a:r>
              <a:rPr lang="fa-IR" sz="5200" i="1" dirty="0" smtClean="0">
                <a:cs typeface="Andalus" pitchFamily="2" charset="-78"/>
              </a:rPr>
              <a:t> و مواجهه كلاسيك</a:t>
            </a:r>
            <a:endParaRPr lang="fa-IR" sz="5200" i="1" dirty="0">
              <a:cs typeface="Andalus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14282" y="1071546"/>
          <a:ext cx="8643998" cy="5786455"/>
        </p:xfrm>
        <a:graphic>
          <a:graphicData uri="http://schemas.openxmlformats.org/drawingml/2006/table">
            <a:tbl>
              <a:tblPr rtl="1" firstRow="1" bandRow="1">
                <a:tableStyleId>{72833802-FEF1-4C79-8D5D-14CF1EAF98D9}</a:tableStyleId>
              </a:tblPr>
              <a:tblGrid>
                <a:gridCol w="4194694"/>
                <a:gridCol w="4449304"/>
              </a:tblGrid>
              <a:tr h="1157291">
                <a:tc>
                  <a:txBody>
                    <a:bodyPr/>
                    <a:lstStyle/>
                    <a:p>
                      <a:pPr rtl="1"/>
                      <a:r>
                        <a:rPr lang="en-US" sz="4500" b="0" dirty="0" smtClean="0">
                          <a:cs typeface="Andalus" pitchFamily="2" charset="-78"/>
                        </a:rPr>
                        <a:t>EMDR</a:t>
                      </a:r>
                      <a:endParaRPr lang="fa-IR" sz="4500" b="0" i="1" dirty="0">
                        <a:cs typeface="Andalus" pitchFamily="2" charset="-78"/>
                      </a:endParaRPr>
                    </a:p>
                  </a:txBody>
                  <a:tcPr marL="91438" marR="91438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4500" b="0" i="1" dirty="0" smtClean="0">
                          <a:cs typeface="Andalus" pitchFamily="2" charset="-78"/>
                        </a:rPr>
                        <a:t>مواجهه</a:t>
                      </a:r>
                      <a:endParaRPr lang="fa-IR" sz="4500" b="0" i="1" dirty="0">
                        <a:cs typeface="Andalus" pitchFamily="2" charset="-78"/>
                      </a:endParaRPr>
                    </a:p>
                  </a:txBody>
                  <a:tcPr marL="91438" marR="91438"/>
                </a:tc>
              </a:tr>
              <a:tr h="1157291"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از دوره هاي كوتاه</a:t>
                      </a:r>
                      <a:r>
                        <a:rPr lang="fa-IR" sz="3300" b="1" baseline="0" dirty="0" smtClean="0">
                          <a:cs typeface="Kamran" pitchFamily="2" charset="-78"/>
                        </a:rPr>
                        <a:t> فراوان مواجهه استفاده ميكند.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بايد پيوسته و غيرمنقطع باشد.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</a:tr>
              <a:tr h="1157291"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ساخت دار است اما از تداعي آزاد استفاده</a:t>
                      </a:r>
                      <a:r>
                        <a:rPr lang="fa-IR" sz="3300" b="1" baseline="0" dirty="0" smtClean="0">
                          <a:cs typeface="Kamran" pitchFamily="2" charset="-78"/>
                        </a:rPr>
                        <a:t> ميكند.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ساخت دار است.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</a:tr>
              <a:tr h="1157291"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اغلب اضطراب بالا را تشويق</a:t>
                      </a:r>
                      <a:r>
                        <a:rPr lang="fa-IR" sz="3300" b="1" baseline="0" dirty="0" smtClean="0">
                          <a:cs typeface="Kamran" pitchFamily="2" charset="-78"/>
                        </a:rPr>
                        <a:t> نميكند.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سطوح بالاي اضطراب</a:t>
                      </a:r>
                      <a:r>
                        <a:rPr lang="fa-IR" sz="3300" b="1" baseline="0" dirty="0" smtClean="0">
                          <a:cs typeface="Kamran" pitchFamily="2" charset="-78"/>
                        </a:rPr>
                        <a:t> طولاني را تشويق ميكند.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</a:tr>
              <a:tr h="1157291"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كاهش سريعي در </a:t>
                      </a:r>
                      <a:r>
                        <a:rPr lang="en-US" sz="3300" b="1" dirty="0" smtClean="0">
                          <a:cs typeface="Kamran" pitchFamily="2" charset="-78"/>
                        </a:rPr>
                        <a:t>SUDs</a:t>
                      </a:r>
                      <a:r>
                        <a:rPr lang="fa-IR" sz="3300" b="1" dirty="0" smtClean="0">
                          <a:cs typeface="Kamran" pitchFamily="2" charset="-78"/>
                        </a:rPr>
                        <a:t> نشان ميدهد.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300" b="1" dirty="0" smtClean="0">
                          <a:cs typeface="Kamran" pitchFamily="2" charset="-78"/>
                        </a:rPr>
                        <a:t>تدريجي</a:t>
                      </a:r>
                      <a:r>
                        <a:rPr lang="fa-IR" sz="3300" b="1" baseline="0" dirty="0" smtClean="0">
                          <a:cs typeface="Kamran" pitchFamily="2" charset="-78"/>
                        </a:rPr>
                        <a:t> است.</a:t>
                      </a:r>
                      <a:endParaRPr lang="fa-IR" sz="3300" b="1" dirty="0">
                        <a:cs typeface="Kamran" pitchFamily="2" charset="-78"/>
                      </a:endParaRPr>
                    </a:p>
                  </a:txBody>
                  <a:tcPr marL="91438" marR="91438"/>
                </a:tc>
              </a:tr>
            </a:tbl>
          </a:graphicData>
        </a:graphic>
      </p:graphicFrame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80" y="28572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اثرات معكوس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2160"/>
            <a:ext cx="8229600" cy="461011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fa-IR" sz="3500" b="1" dirty="0" smtClean="0">
                <a:cs typeface="Kamran" pitchFamily="2" charset="-78"/>
              </a:rPr>
              <a:t> </a:t>
            </a:r>
            <a:r>
              <a:rPr lang="en-US" sz="3500" b="1" dirty="0" smtClean="0">
                <a:cs typeface="Kamran" pitchFamily="2" charset="-78"/>
              </a:rPr>
              <a:t>EMDR</a:t>
            </a:r>
            <a:r>
              <a:rPr lang="fa-IR" sz="3500" b="1" dirty="0" smtClean="0">
                <a:cs typeface="Kamran" pitchFamily="2" charset="-78"/>
              </a:rPr>
              <a:t> براي اختلالات زير به كار نرفته:</a:t>
            </a:r>
          </a:p>
          <a:p>
            <a:pPr>
              <a:buNone/>
            </a:pPr>
            <a:endParaRPr lang="fa-IR" sz="3500" b="1" dirty="0" smtClean="0">
              <a:cs typeface="Kamran" pitchFamily="2" charset="-78"/>
            </a:endParaRPr>
          </a:p>
          <a:p>
            <a:r>
              <a:rPr lang="fa-IR" sz="3500" b="1" dirty="0" smtClean="0">
                <a:cs typeface="Kamran" pitchFamily="2" charset="-78"/>
              </a:rPr>
              <a:t>اختلالات مستقيم مغز</a:t>
            </a:r>
          </a:p>
          <a:p>
            <a:r>
              <a:rPr lang="fa-IR" sz="3500" b="1" dirty="0" smtClean="0">
                <a:cs typeface="Kamran" pitchFamily="2" charset="-78"/>
              </a:rPr>
              <a:t>افسردگي شديد</a:t>
            </a:r>
          </a:p>
          <a:p>
            <a:r>
              <a:rPr lang="fa-IR" sz="3500" b="1" dirty="0" smtClean="0">
                <a:cs typeface="Kamran" pitchFamily="2" charset="-78"/>
              </a:rPr>
              <a:t>اختلالات همراه سايكوز</a:t>
            </a:r>
          </a:p>
          <a:p>
            <a:r>
              <a:rPr lang="fa-IR" sz="3500" b="1" dirty="0" smtClean="0">
                <a:cs typeface="Kamran" pitchFamily="2" charset="-78"/>
              </a:rPr>
              <a:t>اختلالات سخت و بهبود ناپذير</a:t>
            </a:r>
          </a:p>
          <a:p>
            <a:r>
              <a:rPr lang="fa-IR" sz="3500" b="1" dirty="0" smtClean="0">
                <a:cs typeface="Kamran" pitchFamily="2" charset="-78"/>
              </a:rPr>
              <a:t>اختلالات محور </a:t>
            </a:r>
            <a:r>
              <a:rPr lang="en-US" sz="3500" b="1" dirty="0" err="1" smtClean="0">
                <a:cs typeface="Kamran" pitchFamily="2" charset="-78"/>
              </a:rPr>
              <a:t>ll</a:t>
            </a:r>
            <a:endParaRPr lang="en-US" sz="3500" b="1" dirty="0" smtClean="0">
              <a:cs typeface="Kamran" pitchFamily="2" charset="-78"/>
            </a:endParaRPr>
          </a:p>
          <a:p>
            <a:pPr>
              <a:buNone/>
            </a:pPr>
            <a:endParaRPr lang="fa-IR" sz="35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80" y="21429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مشكلات درمان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8686800" cy="463679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fa-IR" sz="3600" b="1" dirty="0" smtClean="0">
                <a:cs typeface="Kamran" pitchFamily="2" charset="-78"/>
              </a:rPr>
              <a:t> تشخيص هاي مذكور</a:t>
            </a:r>
          </a:p>
          <a:p>
            <a:pPr>
              <a:buNone/>
            </a:pPr>
            <a:r>
              <a:rPr lang="fa-IR" sz="3600" b="1" dirty="0" smtClean="0">
                <a:cs typeface="Kamran" pitchFamily="2" charset="-78"/>
              </a:rPr>
              <a:t>    تشخيصي كه كمترين پاسخ را به </a:t>
            </a:r>
            <a:r>
              <a:rPr lang="en-US" sz="3600" b="1" dirty="0" smtClean="0">
                <a:cs typeface="Kamran" pitchFamily="2" charset="-78"/>
              </a:rPr>
              <a:t>EMDR</a:t>
            </a:r>
            <a:r>
              <a:rPr lang="fa-IR" sz="3600" b="1" dirty="0" smtClean="0">
                <a:cs typeface="Kamran" pitchFamily="2" charset="-78"/>
              </a:rPr>
              <a:t> ميدهد افسردگي است.</a:t>
            </a:r>
          </a:p>
          <a:p>
            <a:pPr>
              <a:buFont typeface="Wingdings" pitchFamily="2" charset="2"/>
              <a:buChar char="q"/>
            </a:pPr>
            <a:r>
              <a:rPr lang="fa-IR" sz="3600" b="1" dirty="0" smtClean="0">
                <a:cs typeface="Kamran" pitchFamily="2" charset="-78"/>
              </a:rPr>
              <a:t> فاكتورهاي بيمار مثل مقاومت</a:t>
            </a:r>
          </a:p>
          <a:p>
            <a:pPr>
              <a:buFont typeface="Wingdings" pitchFamily="2" charset="2"/>
              <a:buChar char="q"/>
            </a:pPr>
            <a:r>
              <a:rPr lang="fa-IR" sz="3600" b="1" dirty="0" smtClean="0">
                <a:cs typeface="Kamran" pitchFamily="2" charset="-78"/>
              </a:rPr>
              <a:t>سيستم اعتقادي معيوب</a:t>
            </a:r>
          </a:p>
          <a:p>
            <a:pPr>
              <a:buFont typeface="Wingdings" pitchFamily="2" charset="2"/>
              <a:buChar char="q"/>
            </a:pPr>
            <a:r>
              <a:rPr lang="fa-IR" sz="3600" b="1" dirty="0" smtClean="0">
                <a:cs typeface="Kamran" pitchFamily="2" charset="-78"/>
              </a:rPr>
              <a:t>عدم كاربرد درست پروتوكل</a:t>
            </a:r>
          </a:p>
          <a:p>
            <a:pPr>
              <a:buFont typeface="Wingdings" pitchFamily="2" charset="2"/>
              <a:buChar char="q"/>
            </a:pPr>
            <a:r>
              <a:rPr lang="fa-IR" sz="3600" b="1" dirty="0" smtClean="0">
                <a:cs typeface="Kamran" pitchFamily="2" charset="-78"/>
              </a:rPr>
              <a:t>عدم شايستگي درمانگر</a:t>
            </a:r>
            <a:endParaRPr lang="fa-IR" sz="36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118" y="357174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مراحل </a:t>
            </a:r>
            <a:r>
              <a:rPr lang="en-US" sz="6000" i="1" dirty="0" smtClean="0">
                <a:cs typeface="Andalus" pitchFamily="2" charset="-78"/>
              </a:rPr>
              <a:t>EMDR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50006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گرفتن تاريخچه مراجع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آماده سازي مراجع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ارزيابي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القا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بررسي مضاعف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بستن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3600" b="1" dirty="0" smtClean="0">
                <a:cs typeface="Kamran" pitchFamily="2" charset="-78"/>
              </a:rPr>
              <a:t>ارزيابي مجدد</a:t>
            </a:r>
            <a:endParaRPr lang="fa-IR" sz="36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80" y="1428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6000" i="1" dirty="0" smtClean="0">
                <a:cs typeface="Andalus" pitchFamily="2" charset="-78"/>
              </a:rPr>
              <a:t>نتيجه گيري</a:t>
            </a:r>
            <a:endParaRPr lang="fa-IR" sz="6000" i="1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92922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fa-IR" sz="3600" b="1" dirty="0" smtClean="0">
                <a:cs typeface="Kamran" pitchFamily="2" charset="-78"/>
              </a:rPr>
              <a:t> </a:t>
            </a:r>
            <a:r>
              <a:rPr lang="en-US" sz="3600" b="1" dirty="0" smtClean="0">
                <a:cs typeface="Kamran" pitchFamily="2" charset="-78"/>
              </a:rPr>
              <a:t>EMDR </a:t>
            </a:r>
            <a:r>
              <a:rPr lang="fa-IR" sz="3600" b="1" dirty="0" smtClean="0">
                <a:cs typeface="Kamran" pitchFamily="2" charset="-78"/>
              </a:rPr>
              <a:t> براي درمان </a:t>
            </a:r>
            <a:r>
              <a:rPr lang="en-US" sz="3600" b="1" dirty="0" smtClean="0">
                <a:cs typeface="Kamran" pitchFamily="2" charset="-78"/>
              </a:rPr>
              <a:t>PTSD</a:t>
            </a:r>
            <a:r>
              <a:rPr lang="fa-IR" sz="3600" b="1" dirty="0" smtClean="0">
                <a:cs typeface="Kamran" pitchFamily="2" charset="-78"/>
              </a:rPr>
              <a:t> حمايت عملي شده است</a:t>
            </a:r>
          </a:p>
          <a:p>
            <a:pPr>
              <a:buFont typeface="Wingdings" pitchFamily="2" charset="2"/>
              <a:buChar char="v"/>
            </a:pPr>
            <a:endParaRPr lang="fa-IR" sz="36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v"/>
            </a:pPr>
            <a:r>
              <a:rPr lang="fa-IR" sz="3600" b="1" dirty="0" smtClean="0">
                <a:cs typeface="Kamran" pitchFamily="2" charset="-78"/>
              </a:rPr>
              <a:t>شباهت هايي با </a:t>
            </a:r>
            <a:r>
              <a:rPr lang="en-US" sz="3600" b="1" dirty="0" smtClean="0">
                <a:cs typeface="Kamran" pitchFamily="2" charset="-78"/>
              </a:rPr>
              <a:t>CBT</a:t>
            </a:r>
            <a:r>
              <a:rPr lang="fa-IR" sz="3600" b="1" dirty="0" smtClean="0">
                <a:cs typeface="Kamran" pitchFamily="2" charset="-78"/>
              </a:rPr>
              <a:t> دارد.</a:t>
            </a:r>
          </a:p>
          <a:p>
            <a:pPr>
              <a:buFont typeface="Wingdings" pitchFamily="2" charset="2"/>
              <a:buChar char="v"/>
            </a:pPr>
            <a:endParaRPr lang="fa-IR" sz="36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v"/>
            </a:pPr>
            <a:r>
              <a:rPr lang="fa-IR" sz="3600" b="1" dirty="0" smtClean="0">
                <a:cs typeface="Kamran" pitchFamily="2" charset="-78"/>
              </a:rPr>
              <a:t>دقت روش شناختي بايد افزايش يابد.</a:t>
            </a:r>
          </a:p>
          <a:p>
            <a:pPr>
              <a:buFont typeface="Wingdings" pitchFamily="2" charset="2"/>
              <a:buChar char="v"/>
            </a:pPr>
            <a:endParaRPr lang="fa-IR" sz="3600" b="1" dirty="0" smtClean="0">
              <a:cs typeface="Kamran" pitchFamily="2" charset="-78"/>
            </a:endParaRPr>
          </a:p>
          <a:p>
            <a:pPr>
              <a:buFont typeface="Wingdings" pitchFamily="2" charset="2"/>
              <a:buChar char="v"/>
            </a:pPr>
            <a:r>
              <a:rPr lang="fa-IR" sz="3600" b="1" dirty="0" smtClean="0">
                <a:cs typeface="Kamran" pitchFamily="2" charset="-78"/>
              </a:rPr>
              <a:t>تمركز اصلي مطالعات بعدي بايد اعتبار بيروني آن باشد.</a:t>
            </a:r>
            <a:endParaRPr lang="fa-IR" sz="36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4" y="214290"/>
            <a:ext cx="8229600" cy="1367590"/>
          </a:xfrm>
        </p:spPr>
        <p:txBody>
          <a:bodyPr>
            <a:normAutofit/>
          </a:bodyPr>
          <a:lstStyle/>
          <a:p>
            <a:pPr algn="r"/>
            <a:r>
              <a:rPr lang="fa-IR" sz="8000" dirty="0" smtClean="0">
                <a:cs typeface="Andalus" pitchFamily="2" charset="-78"/>
              </a:rPr>
              <a:t>منابع</a:t>
            </a:r>
            <a:endParaRPr lang="en-US" sz="8000" dirty="0">
              <a:cs typeface="Andal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a-IR" b="1" dirty="0" smtClean="0"/>
          </a:p>
          <a:p>
            <a:pPr>
              <a:buFont typeface="Wingdings" pitchFamily="2" charset="2"/>
              <a:buChar char="v"/>
            </a:pPr>
            <a:r>
              <a:rPr lang="fa-IR" sz="3600" b="1" dirty="0" smtClean="0">
                <a:cs typeface="Kamran" pitchFamily="2" charset="-78"/>
              </a:rPr>
              <a:t> کتاب مدیریت استرس</a:t>
            </a:r>
          </a:p>
          <a:p>
            <a:pPr>
              <a:buNone/>
            </a:pPr>
            <a:r>
              <a:rPr lang="en-US" sz="3600" b="1" dirty="0" smtClean="0">
                <a:cs typeface="Kamran" pitchFamily="2" charset="-78"/>
              </a:rPr>
              <a:t>                           </a:t>
            </a:r>
            <a:r>
              <a:rPr lang="fa-IR" sz="3600" b="1" dirty="0" smtClean="0">
                <a:cs typeface="Kamran" pitchFamily="2" charset="-78"/>
              </a:rPr>
              <a:t>نوشته: </a:t>
            </a:r>
            <a:r>
              <a:rPr lang="en-US" sz="3600" b="1" dirty="0" err="1" smtClean="0">
                <a:cs typeface="Kamran" pitchFamily="2" charset="-78"/>
              </a:rPr>
              <a:t>leher</a:t>
            </a:r>
            <a:r>
              <a:rPr lang="fa-IR" sz="3600" b="1" dirty="0" smtClean="0">
                <a:cs typeface="Kamran" pitchFamily="2" charset="-78"/>
              </a:rPr>
              <a:t>،</a:t>
            </a:r>
            <a:r>
              <a:rPr lang="en-US" sz="3600" b="1" dirty="0" err="1" smtClean="0">
                <a:cs typeface="Kamran" pitchFamily="2" charset="-78"/>
              </a:rPr>
              <a:t>woolfolk</a:t>
            </a:r>
            <a:r>
              <a:rPr lang="fa-IR" sz="3600" b="1" dirty="0" smtClean="0">
                <a:cs typeface="Kamran" pitchFamily="2" charset="-78"/>
              </a:rPr>
              <a:t>،</a:t>
            </a:r>
            <a:r>
              <a:rPr lang="en-US" sz="3600" b="1" dirty="0" err="1" smtClean="0">
                <a:cs typeface="Kamran" pitchFamily="2" charset="-78"/>
              </a:rPr>
              <a:t>sime</a:t>
            </a:r>
            <a:endParaRPr lang="en-US" sz="3600" b="1" dirty="0" smtClean="0">
              <a:cs typeface="Kamran" pitchFamily="2" charset="-78"/>
            </a:endParaRPr>
          </a:p>
          <a:p>
            <a:pPr>
              <a:buNone/>
            </a:pPr>
            <a:r>
              <a:rPr lang="en-US" sz="3600" b="1" dirty="0" smtClean="0">
                <a:cs typeface="Kamran" pitchFamily="2" charset="-78"/>
              </a:rPr>
              <a:t>                     </a:t>
            </a:r>
            <a:r>
              <a:rPr lang="fa-IR" sz="3600" b="1" dirty="0" smtClean="0">
                <a:cs typeface="Kamran" pitchFamily="2" charset="-78"/>
              </a:rPr>
              <a:t>            فصل 21</a:t>
            </a:r>
          </a:p>
          <a:p>
            <a:pPr>
              <a:buFont typeface="Wingdings" pitchFamily="2" charset="2"/>
              <a:buChar char="v"/>
            </a:pPr>
            <a:r>
              <a:rPr lang="fa-IR" sz="3600" b="1" dirty="0" smtClean="0">
                <a:cs typeface="Kamran" pitchFamily="2" charset="-78"/>
              </a:rPr>
              <a:t>کتاب نظریه های روان درمانی </a:t>
            </a:r>
          </a:p>
          <a:p>
            <a:pPr>
              <a:buNone/>
            </a:pPr>
            <a:r>
              <a:rPr lang="fa-IR" sz="3600" b="1" dirty="0" smtClean="0">
                <a:cs typeface="Kamran" pitchFamily="2" charset="-78"/>
              </a:rPr>
              <a:t>                               نوشته: پروچاسکا</a:t>
            </a:r>
            <a:endParaRPr lang="en-US" sz="3600" b="1" dirty="0">
              <a:cs typeface="Kamran" pitchFamily="2" charset="-78"/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412</TotalTime>
  <Words>2077</Words>
  <Application>Microsoft Office PowerPoint</Application>
  <PresentationFormat>On-screen Show (4:3)</PresentationFormat>
  <Paragraphs>318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Andalus</vt:lpstr>
      <vt:lpstr>Calibri</vt:lpstr>
      <vt:lpstr>Constantia</vt:lpstr>
      <vt:lpstr>Courier New</vt:lpstr>
      <vt:lpstr>Kamran</vt:lpstr>
      <vt:lpstr>Majalla UI</vt:lpstr>
      <vt:lpstr>Traditional Arabic</vt:lpstr>
      <vt:lpstr>Wingdings</vt:lpstr>
      <vt:lpstr>Wingdings 2</vt:lpstr>
      <vt:lpstr>Flow</vt:lpstr>
      <vt:lpstr>PowerPoint Presentation</vt:lpstr>
      <vt:lpstr>حساسيت زدايي حركات چشم و پردازش مجدد  و استرس</vt:lpstr>
      <vt:lpstr>تاريخچه روش</vt:lpstr>
      <vt:lpstr>پايه هاي نظري</vt:lpstr>
      <vt:lpstr>پايه هاي نظري</vt:lpstr>
      <vt:lpstr>PowerPoint Presentation</vt:lpstr>
      <vt:lpstr>تفكر در نظريه EMDR</vt:lpstr>
      <vt:lpstr> مولفه ها و عناصر مكمل درمان EMDR </vt:lpstr>
      <vt:lpstr>درمان هاي مكمل</vt:lpstr>
      <vt:lpstr>PowerPoint Presentation</vt:lpstr>
      <vt:lpstr>نظريه و PTSD</vt:lpstr>
      <vt:lpstr>نظريه و PTSD</vt:lpstr>
      <vt:lpstr>نظريه و PTSD</vt:lpstr>
      <vt:lpstr>نظريه و PTSD</vt:lpstr>
      <vt:lpstr>نظريه و PTSD</vt:lpstr>
      <vt:lpstr>آرام سازي در EMDR</vt:lpstr>
      <vt:lpstr>آموزش خودزاد(AT)</vt:lpstr>
      <vt:lpstr>ارزيابي/كارايي</vt:lpstr>
      <vt:lpstr>فراتحليل ها</vt:lpstr>
      <vt:lpstr>مطالعات</vt:lpstr>
      <vt:lpstr>مطالعات</vt:lpstr>
      <vt:lpstr>مطالعات</vt:lpstr>
      <vt:lpstr>مطالعات</vt:lpstr>
      <vt:lpstr>مطالعات</vt:lpstr>
      <vt:lpstr>مطالعات</vt:lpstr>
      <vt:lpstr>خلاصه</vt:lpstr>
      <vt:lpstr>PowerPoint Presentation</vt:lpstr>
      <vt:lpstr>موضوعات انتقادي</vt:lpstr>
      <vt:lpstr>تفاوت هاي EMDR و مواجهه كلاسيك</vt:lpstr>
      <vt:lpstr>اثرات معكوس</vt:lpstr>
      <vt:lpstr>مشكلات درمان</vt:lpstr>
      <vt:lpstr>مراحل EMDR</vt:lpstr>
      <vt:lpstr>نتيجه گيري</vt:lpstr>
      <vt:lpstr>منابع</vt:lpstr>
    </vt:vector>
  </TitlesOfParts>
  <Company>edu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تاريخچه روش</dc:title>
  <dc:creator>student</dc:creator>
  <cp:lastModifiedBy>DadeFam-43262657</cp:lastModifiedBy>
  <cp:revision>66</cp:revision>
  <dcterms:created xsi:type="dcterms:W3CDTF">2011-04-23T04:44:01Z</dcterms:created>
  <dcterms:modified xsi:type="dcterms:W3CDTF">2023-08-27T13:23:32Z</dcterms:modified>
</cp:coreProperties>
</file>